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3"/>
  </p:notesMasterIdLst>
  <p:handoutMasterIdLst>
    <p:handoutMasterId r:id="rId24"/>
  </p:handoutMasterIdLst>
  <p:sldIdLst>
    <p:sldId id="477" r:id="rId2"/>
    <p:sldId id="478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496" r:id="rId21"/>
    <p:sldId id="49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9" autoAdjust="0"/>
    <p:restoredTop sz="94694"/>
  </p:normalViewPr>
  <p:slideViewPr>
    <p:cSldViewPr showGuides="1">
      <p:cViewPr varScale="1">
        <p:scale>
          <a:sx n="121" d="100"/>
          <a:sy n="121" d="100"/>
        </p:scale>
        <p:origin x="992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1/11/26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8DE19FB-86D5-4D4D-B1E8-37D0DD612D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642090-B3A3-42E9-9429-40240104AD3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F51279CE-D0A1-4409-9195-A3377B4040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C7C12C6B-05DF-4482-BD48-AD8FB1F4FF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143D44D-CBB1-40AA-A39E-5139AAFAE7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5E7D50-F7E2-41B8-AB5A-B270A1260C6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44A0CA98-D946-47C3-BD14-117149E12C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4043157E-BE08-409A-BCFA-A384B90DE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6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6.1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6.1-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4" name="Footer Placeholder 9">
            <a:extLst>
              <a:ext uri="{FF2B5EF4-FFF2-40B4-BE49-F238E27FC236}">
                <a16:creationId xmlns:a16="http://schemas.microsoft.com/office/drawing/2014/main" id="{587669E9-8B86-4CD5-A650-87F30F495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6.1-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31.bin"/><Relationship Id="rId7" Type="http://schemas.openxmlformats.org/officeDocument/2006/relationships/oleObject" Target="../embeddings/oleObject33.bin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3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image" Target="../media/image42.wmf"/><Relationship Id="rId7" Type="http://schemas.openxmlformats.org/officeDocument/2006/relationships/oleObject" Target="../embeddings/oleObject38.bin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9.w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8.wmf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0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6.w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5.wmf"/><Relationship Id="rId4" Type="http://schemas.openxmlformats.org/officeDocument/2006/relationships/image" Target="../media/image52.wmf"/><Relationship Id="rId9" Type="http://schemas.openxmlformats.org/officeDocument/2006/relationships/oleObject" Target="../embeddings/oleObject4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5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wmf"/><Relationship Id="rId4" Type="http://schemas.openxmlformats.org/officeDocument/2006/relationships/oleObject" Target="../embeddings/oleObject5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oleObject" Target="../embeddings/oleObject53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61.w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60.wmf"/><Relationship Id="rId4" Type="http://schemas.openxmlformats.org/officeDocument/2006/relationships/oleObject" Target="../embeddings/oleObject5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3.png"/><Relationship Id="rId4" Type="http://schemas.openxmlformats.org/officeDocument/2006/relationships/image" Target="../media/image62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image" Target="../media/image73.png"/><Relationship Id="rId7" Type="http://schemas.openxmlformats.org/officeDocument/2006/relationships/image" Target="../media/image65.w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57.bin"/><Relationship Id="rId9" Type="http://schemas.openxmlformats.org/officeDocument/2006/relationships/image" Target="../media/image6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2" Type="http://schemas.openxmlformats.org/officeDocument/2006/relationships/image" Target="../media/image7.png"/><Relationship Id="rId16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21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image" Target="../media/image34.wmf"/><Relationship Id="rId3" Type="http://schemas.openxmlformats.org/officeDocument/2006/relationships/image" Target="../media/image32.png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30.bin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42088F64-95B1-4D6F-8116-29E1B3B3F2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 err="1"/>
              <a:t>Ορθογωνιότητα</a:t>
            </a:r>
            <a:r>
              <a:rPr lang="el-GR" altLang="en-US" dirty="0"/>
              <a:t> και ελάχιστα τετράγωνα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A023739C-C465-4DFE-A078-DC50F1326EC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ΕΣΩΤΕΡΙΚΌ ΓΙΝΌΜΕΝΟ, ΜΉΚΟΣ ΚΑΙ ΟΡΘΟΓΩΝΙΌΤΗΤΑ</a:t>
            </a:r>
          </a:p>
        </p:txBody>
      </p:sp>
    </p:spTree>
    <p:extLst>
      <p:ext uri="{BB962C8B-B14F-4D97-AF65-F5344CB8AC3E}">
        <p14:creationId xmlns:p14="http://schemas.microsoft.com/office/powerpoint/2010/main" val="225428976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7D32E71-58D3-4502-ADDD-1000703BEC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4C973205-1D82-4BDC-8705-0C7ECA94B51B}" type="slidenum">
              <a:rPr lang="en-US" altLang="en-US"/>
              <a:pPr/>
              <a:t>10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8066" name="Rectangle 2">
                <a:extLst>
                  <a:ext uri="{FF2B5EF4-FFF2-40B4-BE49-F238E27FC236}">
                    <a16:creationId xmlns:a16="http://schemas.microsoft.com/office/drawing/2014/main" id="{390E6A55-7CEA-4B9D-BAC2-E7A339BEFB90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ΑΠΟΣΤΑΣΕΙΣ ΣΤΟΝ </a:t>
                </a:r>
                <a14:m>
                  <m:oMath xmlns:m="http://schemas.openxmlformats.org/officeDocument/2006/math"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dirty="0"/>
                  <a:t> </a:t>
                </a:r>
              </a:p>
            </p:txBody>
          </p:sp>
        </mc:Choice>
        <mc:Fallback xmlns="">
          <p:sp>
            <p:nvSpPr>
              <p:cNvPr id="728066" name="Rectangle 2">
                <a:extLst>
                  <a:ext uri="{FF2B5EF4-FFF2-40B4-BE49-F238E27FC236}">
                    <a16:creationId xmlns:a16="http://schemas.microsoft.com/office/drawing/2014/main" id="{390E6A55-7CEA-4B9D-BAC2-E7A339BEFB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8067" name="Rectangle 3">
            <a:extLst>
              <a:ext uri="{FF2B5EF4-FFF2-40B4-BE49-F238E27FC236}">
                <a16:creationId xmlns:a16="http://schemas.microsoft.com/office/drawing/2014/main" id="{57EDC5DA-4A62-49A9-88C9-19B0C2648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534400" cy="51816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2:</a:t>
            </a:r>
            <a:r>
              <a:rPr lang="en-US" altLang="en-US" sz="2800" dirty="0"/>
              <a:t> </a:t>
            </a:r>
            <a:r>
              <a:rPr lang="el-GR" altLang="en-US" sz="2800" dirty="0"/>
              <a:t>Υπολογίστε την απόσταση μεταξύ των διανυσμάτων</a:t>
            </a:r>
            <a:r>
              <a:rPr lang="en-US" altLang="en-US" sz="2800" dirty="0"/>
              <a:t> 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 . </a:t>
            </a:r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Υπολογίστε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Τα διανύσματα </a:t>
            </a:r>
            <a:r>
              <a:rPr lang="en-US" altLang="en-US" sz="2800" b="1" dirty="0"/>
              <a:t>u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και </a:t>
            </a:r>
            <a:r>
              <a:rPr lang="en-US" altLang="en-US" sz="2800" b="1" dirty="0"/>
              <a:t>u-v</a:t>
            </a:r>
            <a:r>
              <a:rPr lang="en-US" altLang="en-US" sz="2800" dirty="0"/>
              <a:t> </a:t>
            </a:r>
            <a:r>
              <a:rPr lang="el-GR" altLang="en-US" sz="2800" dirty="0"/>
              <a:t>φαίνονται στο σχήμα της επόμενης διαφάνειας. </a:t>
            </a:r>
          </a:p>
          <a:p>
            <a:r>
              <a:rPr lang="el-GR" altLang="en-US" sz="2800" dirty="0"/>
              <a:t>Όταν το διάνυσμα </a:t>
            </a:r>
            <a:r>
              <a:rPr lang="en-US" altLang="en-US" sz="2800" b="1" dirty="0"/>
              <a:t>u-v</a:t>
            </a:r>
            <a:r>
              <a:rPr lang="en-US" altLang="en-US" sz="2800" dirty="0"/>
              <a:t> </a:t>
            </a:r>
            <a:r>
              <a:rPr lang="el-GR" altLang="en-US" sz="2800" dirty="0"/>
              <a:t>προστεθεί στο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προκύπτει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. </a:t>
            </a:r>
          </a:p>
        </p:txBody>
      </p:sp>
      <p:graphicFrame>
        <p:nvGraphicFramePr>
          <p:cNvPr id="728069" name="Object 5">
            <a:extLst>
              <a:ext uri="{FF2B5EF4-FFF2-40B4-BE49-F238E27FC236}">
                <a16:creationId xmlns:a16="http://schemas.microsoft.com/office/drawing/2014/main" id="{2FC65256-21BE-4A94-B3AF-60F1B176F2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6131092"/>
              </p:ext>
            </p:extLst>
          </p:nvPr>
        </p:nvGraphicFramePr>
        <p:xfrm>
          <a:off x="2895600" y="1633514"/>
          <a:ext cx="1376363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09400" imgH="431640" progId="Equation.DSMT4">
                  <p:embed/>
                </p:oleObj>
              </mc:Choice>
              <mc:Fallback>
                <p:oleObj name="Equation" r:id="rId3" imgW="14094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633514"/>
                        <a:ext cx="1376363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0" name="Object 6">
            <a:extLst>
              <a:ext uri="{FF2B5EF4-FFF2-40B4-BE49-F238E27FC236}">
                <a16:creationId xmlns:a16="http://schemas.microsoft.com/office/drawing/2014/main" id="{2440C64B-4F37-43F1-93F4-32A4E9DFB1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813602"/>
              </p:ext>
            </p:extLst>
          </p:nvPr>
        </p:nvGraphicFramePr>
        <p:xfrm>
          <a:off x="4835975" y="1645305"/>
          <a:ext cx="1460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460160" imgH="431640" progId="Equation.DSMT4">
                  <p:embed/>
                </p:oleObj>
              </mc:Choice>
              <mc:Fallback>
                <p:oleObj name="Equation" r:id="rId5" imgW="14601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5975" y="1645305"/>
                        <a:ext cx="1460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1" name="Object 7">
            <a:extLst>
              <a:ext uri="{FF2B5EF4-FFF2-40B4-BE49-F238E27FC236}">
                <a16:creationId xmlns:a16="http://schemas.microsoft.com/office/drawing/2014/main" id="{D514D7C2-316B-4D37-9B27-EE0074F07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008181"/>
              </p:ext>
            </p:extLst>
          </p:nvPr>
        </p:nvGraphicFramePr>
        <p:xfrm>
          <a:off x="2406650" y="2673350"/>
          <a:ext cx="44577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457520" imgH="1904760" progId="Equation.DSMT4">
                  <p:embed/>
                </p:oleObj>
              </mc:Choice>
              <mc:Fallback>
                <p:oleObj name="Equation" r:id="rId7" imgW="4457520" imgH="19047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2673350"/>
                        <a:ext cx="44577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67650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EF5107B-1A7E-47D2-96F0-F278680359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53031F81-8A6D-4D54-902D-7A63833C96AC}" type="slidenum">
              <a:rPr lang="en-US" altLang="en-US"/>
              <a:pPr/>
              <a:t>11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2402" name="Rectangle 2">
                <a:extLst>
                  <a:ext uri="{FF2B5EF4-FFF2-40B4-BE49-F238E27FC236}">
                    <a16:creationId xmlns:a16="http://schemas.microsoft.com/office/drawing/2014/main" id="{29A30DDF-CB7F-4288-A08F-FE1106587C64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ΑΠΟΣΤΑΣΕΙΣ ΣΤΟΝ </a:t>
                </a:r>
                <a14:m>
                  <m:oMath xmlns:m="http://schemas.openxmlformats.org/officeDocument/2006/math"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dirty="0"/>
                  <a:t> </a:t>
                </a:r>
              </a:p>
            </p:txBody>
          </p:sp>
        </mc:Choice>
        <mc:Fallback xmlns="">
          <p:sp>
            <p:nvSpPr>
              <p:cNvPr id="742402" name="Rectangle 2">
                <a:extLst>
                  <a:ext uri="{FF2B5EF4-FFF2-40B4-BE49-F238E27FC236}">
                    <a16:creationId xmlns:a16="http://schemas.microsoft.com/office/drawing/2014/main" id="{29A30DDF-CB7F-4288-A08F-FE1106587C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2403" name="Rectangle 3">
            <a:extLst>
              <a:ext uri="{FF2B5EF4-FFF2-40B4-BE49-F238E27FC236}">
                <a16:creationId xmlns:a16="http://schemas.microsoft.com/office/drawing/2014/main" id="{AB8AA3EC-A5BB-4A95-81BC-C597C2D618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4876800"/>
          </a:xfrm>
        </p:spPr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endParaRPr lang="en-US" altLang="en-US" dirty="0"/>
          </a:p>
          <a:p>
            <a:pPr marL="0" indent="0">
              <a:buNone/>
            </a:pPr>
            <a:endParaRPr lang="en-US" altLang="en-US" sz="2800" dirty="0"/>
          </a:p>
          <a:p>
            <a:pPr>
              <a:spcBef>
                <a:spcPts val="1200"/>
              </a:spcBef>
            </a:pPr>
            <a:r>
              <a:rPr lang="el-GR" altLang="en-US" sz="2800" dirty="0"/>
              <a:t>Παρατηρήστε ότι το παραλληλόγραμμο στο παραπάνω σχήμα δείχνει ότι η απόσταση από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η ίδια με την απόσταση από το</a:t>
            </a:r>
            <a:r>
              <a:rPr lang="en-US" altLang="en-US" sz="2800" dirty="0"/>
              <a:t>          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0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</p:txBody>
      </p:sp>
      <p:graphicFrame>
        <p:nvGraphicFramePr>
          <p:cNvPr id="742404" name="Object 4">
            <a:extLst>
              <a:ext uri="{FF2B5EF4-FFF2-40B4-BE49-F238E27FC236}">
                <a16:creationId xmlns:a16="http://schemas.microsoft.com/office/drawing/2014/main" id="{F524A8C6-DFD3-4F27-B649-E9FF8DD5E2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941045"/>
              </p:ext>
            </p:extLst>
          </p:nvPr>
        </p:nvGraphicFramePr>
        <p:xfrm>
          <a:off x="5105400" y="5562600"/>
          <a:ext cx="8509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50680" imgH="253800" progId="Equation.DSMT4">
                  <p:embed/>
                </p:oleObj>
              </mc:Choice>
              <mc:Fallback>
                <p:oleObj name="Equation" r:id="rId3" imgW="8506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562600"/>
                        <a:ext cx="8509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42415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0"/>
            <a:ext cx="5181600" cy="325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832C94-9A81-DABB-B387-C58A608F23EC}"/>
              </a:ext>
            </a:extLst>
          </p:cNvPr>
          <p:cNvSpPr/>
          <p:nvPr/>
        </p:nvSpPr>
        <p:spPr bwMode="auto">
          <a:xfrm>
            <a:off x="1981200" y="3657600"/>
            <a:ext cx="46482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563209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CDEFF35-3A31-426D-83D2-5D5286CAB4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0A3C7AF0-838A-400E-B813-62C687BF67D4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731138" name="Rectangle 2">
            <a:extLst>
              <a:ext uri="{FF2B5EF4-FFF2-40B4-BE49-F238E27FC236}">
                <a16:creationId xmlns:a16="http://schemas.microsoft.com/office/drawing/2014/main" id="{51CA4005-C34B-4531-9EAF-BDF9A4522A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ΔΙΑΝΎΣΜΑΤΑ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1139" name="Rectangle 3">
                <a:extLst>
                  <a:ext uri="{FF2B5EF4-FFF2-40B4-BE49-F238E27FC236}">
                    <a16:creationId xmlns:a16="http://schemas.microsoft.com/office/drawing/2014/main" id="{4417AC0C-49A0-4915-9E88-99E3C2ECFE3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</p:spPr>
            <p:txBody>
              <a:bodyPr/>
              <a:lstStyle/>
              <a:p>
                <a:r>
                  <a:rPr lang="en-US" altLang="en-US" sz="2800" dirty="0"/>
                  <a:t>Έ</a:t>
                </a:r>
                <a:r>
                  <a:rPr lang="el-GR" altLang="en-US" sz="2800" dirty="0" err="1"/>
                  <a:t>στω</a:t>
                </a:r>
                <a:r>
                  <a:rPr lang="el-GR" altLang="en-US" sz="2800" dirty="0"/>
                  <a:t> ο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800" dirty="0"/>
                  <a:t> ή</a:t>
                </a:r>
                <a:r>
                  <a:rPr lang="el-GR" altLang="en-US" sz="2800" dirty="0"/>
                  <a:t> ο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δύο ευθείες μέσω της αρχής που καθορίζονται από τα διανύσματα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Δείτε το παρακάτω σχήμα. Οι δύο ευθείες που φαίνονται στο σχήμα είναι γεωμετρικά κάθετες αν και μόνο αν η απόσταση από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η ίδια με την απόσταση από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to      .</a:t>
                </a:r>
              </a:p>
              <a:p>
                <a:pPr marL="0" indent="0">
                  <a:buNone/>
                </a:pPr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r>
                  <a:rPr lang="el-GR" altLang="en-US" sz="2800" dirty="0"/>
                  <a:t>Αυτό είναι το ίδιο με την απαίτηση τα τετράγωνα των αποστάσεων να είναι τα ίδια.</a:t>
                </a:r>
              </a:p>
            </p:txBody>
          </p:sp>
        </mc:Choice>
        <mc:Fallback xmlns="">
          <p:sp>
            <p:nvSpPr>
              <p:cNvPr id="731139" name="Rectangle 3">
                <a:extLst>
                  <a:ext uri="{FF2B5EF4-FFF2-40B4-BE49-F238E27FC236}">
                    <a16:creationId xmlns:a16="http://schemas.microsoft.com/office/drawing/2014/main" id="{4417AC0C-49A0-4915-9E88-99E3C2ECFE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  <a:blipFill>
                <a:blip r:embed="rId2"/>
                <a:stretch>
                  <a:fillRect l="-1389" t="-1408" r="-231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1142" name="Object 6">
            <a:extLst>
              <a:ext uri="{FF2B5EF4-FFF2-40B4-BE49-F238E27FC236}">
                <a16:creationId xmlns:a16="http://schemas.microsoft.com/office/drawing/2014/main" id="{E30804D0-06DA-4729-8FA2-81C94DD1DB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022901"/>
              </p:ext>
            </p:extLst>
          </p:nvPr>
        </p:nvGraphicFramePr>
        <p:xfrm>
          <a:off x="4267200" y="353060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5000" imgH="253800" progId="Equation.DSMT4">
                  <p:embed/>
                </p:oleObj>
              </mc:Choice>
              <mc:Fallback>
                <p:oleObj name="Equation" r:id="rId3" imgW="4950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53060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1152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530600"/>
            <a:ext cx="267710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3787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777CD45-4690-48E6-BA84-2D50E90A6D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DBF01A1B-7B51-4F16-AC03-BF0701B5D993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732162" name="Rectangle 2">
            <a:extLst>
              <a:ext uri="{FF2B5EF4-FFF2-40B4-BE49-F238E27FC236}">
                <a16:creationId xmlns:a16="http://schemas.microsoft.com/office/drawing/2014/main" id="{4C283193-B8F1-46C9-A41B-7A2D5C939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ΔΙΑΝΎΣΜΑΤΑ</a:t>
            </a:r>
            <a:endParaRPr lang="en-US" altLang="en-US" dirty="0"/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227FDFBE-1054-426D-A2DB-1B9A5C330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382000" cy="5410200"/>
          </a:xfrm>
        </p:spPr>
        <p:txBody>
          <a:bodyPr/>
          <a:lstStyle/>
          <a:p>
            <a:r>
              <a:rPr lang="el-GR" altLang="en-US" sz="2800" dirty="0"/>
              <a:t>Τώρα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Οι ίδιοι υπολογισμοί με τα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και       εναλλαγμένα δείχνουν ότι</a:t>
            </a:r>
          </a:p>
          <a:p>
            <a:endParaRPr lang="en-US" altLang="en-US" sz="2800" dirty="0"/>
          </a:p>
        </p:txBody>
      </p:sp>
      <p:graphicFrame>
        <p:nvGraphicFramePr>
          <p:cNvPr id="732164" name="Object 4">
            <a:extLst>
              <a:ext uri="{FF2B5EF4-FFF2-40B4-BE49-F238E27FC236}">
                <a16:creationId xmlns:a16="http://schemas.microsoft.com/office/drawing/2014/main" id="{1127F194-4047-46FD-85E9-B363F0DA57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496245"/>
              </p:ext>
            </p:extLst>
          </p:nvPr>
        </p:nvGraphicFramePr>
        <p:xfrm>
          <a:off x="460375" y="1600200"/>
          <a:ext cx="5910263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146640" imgH="3200400" progId="Equation.DSMT4">
                  <p:embed/>
                </p:oleObj>
              </mc:Choice>
              <mc:Fallback>
                <p:oleObj name="Equation" r:id="rId2" imgW="6146640" imgH="3200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75" y="1600200"/>
                        <a:ext cx="5910263" cy="307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2165" name="Text Box 5">
            <a:extLst>
              <a:ext uri="{FF2B5EF4-FFF2-40B4-BE49-F238E27FC236}">
                <a16:creationId xmlns:a16="http://schemas.microsoft.com/office/drawing/2014/main" id="{B9911002-5E99-4907-B399-44C274FEA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8956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Θεώρημα</a:t>
            </a:r>
            <a:r>
              <a:rPr lang="en-US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 1(b)</a:t>
            </a:r>
          </a:p>
        </p:txBody>
      </p:sp>
      <p:sp>
        <p:nvSpPr>
          <p:cNvPr id="732166" name="Text Box 6">
            <a:extLst>
              <a:ext uri="{FF2B5EF4-FFF2-40B4-BE49-F238E27FC236}">
                <a16:creationId xmlns:a16="http://schemas.microsoft.com/office/drawing/2014/main" id="{81816EDE-9269-4AF2-86BF-3765026A2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3505200"/>
            <a:ext cx="2514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Θεώρημα</a:t>
            </a:r>
            <a:r>
              <a:rPr lang="en-US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 1(a), (b)</a:t>
            </a:r>
          </a:p>
        </p:txBody>
      </p:sp>
      <p:sp>
        <p:nvSpPr>
          <p:cNvPr id="732167" name="Text Box 7">
            <a:extLst>
              <a:ext uri="{FF2B5EF4-FFF2-40B4-BE49-F238E27FC236}">
                <a16:creationId xmlns:a16="http://schemas.microsoft.com/office/drawing/2014/main" id="{5387EFE6-D0F3-4BF8-B251-CDDC41F4E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1910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4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Θεώρημα</a:t>
            </a:r>
            <a:r>
              <a:rPr lang="en-US" altLang="en-US" dirty="0">
                <a:solidFill>
                  <a:srgbClr val="0099FF"/>
                </a:solidFill>
                <a:latin typeface="Times New Roman" panose="02020603050405020304" pitchFamily="18" charset="0"/>
              </a:rPr>
              <a:t> 1(a)</a:t>
            </a:r>
          </a:p>
        </p:txBody>
      </p:sp>
      <p:graphicFrame>
        <p:nvGraphicFramePr>
          <p:cNvPr id="732168" name="Object 8">
            <a:extLst>
              <a:ext uri="{FF2B5EF4-FFF2-40B4-BE49-F238E27FC236}">
                <a16:creationId xmlns:a16="http://schemas.microsoft.com/office/drawing/2014/main" id="{EADFE713-3A2D-4B0D-9F7C-9AEE1DB030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813770"/>
              </p:ext>
            </p:extLst>
          </p:nvPr>
        </p:nvGraphicFramePr>
        <p:xfrm>
          <a:off x="5562600" y="490109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95000" imgH="253800" progId="Equation.DSMT4">
                  <p:embed/>
                </p:oleObj>
              </mc:Choice>
              <mc:Fallback>
                <p:oleObj name="Equation" r:id="rId5" imgW="4950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90109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2169" name="Object 9">
            <a:extLst>
              <a:ext uri="{FF2B5EF4-FFF2-40B4-BE49-F238E27FC236}">
                <a16:creationId xmlns:a16="http://schemas.microsoft.com/office/drawing/2014/main" id="{3EBFB6A8-C422-493B-82A5-35FBCCEC35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329683"/>
              </p:ext>
            </p:extLst>
          </p:nvPr>
        </p:nvGraphicFramePr>
        <p:xfrm>
          <a:off x="2819400" y="5122862"/>
          <a:ext cx="5672138" cy="1306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956200" imgH="1371600" progId="Equation.DSMT4">
                  <p:embed/>
                </p:oleObj>
              </mc:Choice>
              <mc:Fallback>
                <p:oleObj name="Equation" r:id="rId7" imgW="5956200" imgH="1371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122862"/>
                        <a:ext cx="5672138" cy="1306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30525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2165" grpId="0"/>
      <p:bldP spid="732166" grpId="0"/>
      <p:bldP spid="73216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05E1FD34-57B4-468A-8D04-6C61F3CA9A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C987A4EC-C750-411A-80F9-5EAD9774D4F1}" type="slidenum">
              <a:rPr lang="en-US" altLang="en-US"/>
              <a:pPr/>
              <a:t>14</a:t>
            </a:fld>
            <a:endParaRPr lang="en-CA" altLang="en-US"/>
          </a:p>
        </p:txBody>
      </p:sp>
      <p:sp>
        <p:nvSpPr>
          <p:cNvPr id="733186" name="Rectangle 2">
            <a:extLst>
              <a:ext uri="{FF2B5EF4-FFF2-40B4-BE49-F238E27FC236}">
                <a16:creationId xmlns:a16="http://schemas.microsoft.com/office/drawing/2014/main" id="{B4B88E9C-C2F4-4758-A6D3-AC4A4EF445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ΔΙΑΝΎΣΜΑΤΑ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3187" name="Rectangle 3">
                <a:extLst>
                  <a:ext uri="{FF2B5EF4-FFF2-40B4-BE49-F238E27FC236}">
                    <a16:creationId xmlns:a16="http://schemas.microsoft.com/office/drawing/2014/main" id="{CC34C78A-F127-4FCE-9A7C-0DD7CB71D8E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371600"/>
                <a:ext cx="8534400" cy="49530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Τα τετράγωνα των δύο </a:t>
                </a:r>
                <a:r>
                  <a:rPr lang="el-GR" altLang="en-US" sz="2800" dirty="0" err="1"/>
                  <a:t>αποστ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σεων</a:t>
                </a:r>
                <a:r>
                  <a:rPr lang="el-GR" altLang="en-US" sz="2800" dirty="0"/>
                  <a:t> είναι ίσα ανν</a:t>
                </a:r>
                <a:r>
                  <a:rPr lang="en-US" altLang="en-US" sz="2800" dirty="0"/>
                  <a:t>	                       </a:t>
                </a:r>
                <a:r>
                  <a:rPr lang="el-GR" altLang="en-US" sz="2800" dirty="0"/>
                  <a:t>                       </a:t>
                </a:r>
                <a:r>
                  <a:rPr lang="en-US" altLang="en-US" sz="2800" dirty="0"/>
                  <a:t>,</a:t>
                </a:r>
                <a:r>
                  <a:rPr lang="el-GR" altLang="en-US" sz="2800" dirty="0"/>
                  <a:t>                         το οποίο συμβαίνει ανν             </a:t>
                </a:r>
                <a:r>
                  <a:rPr lang="en-US" altLang="en-US" sz="2800" dirty="0"/>
                  <a:t>.</a:t>
                </a:r>
              </a:p>
              <a:p>
                <a:pPr>
                  <a:spcBef>
                    <a:spcPts val="0"/>
                  </a:spcBef>
                </a:pPr>
                <a:r>
                  <a:rPr lang="el-GR" altLang="en-US" sz="2800" dirty="0"/>
                  <a:t>Ο υπολογισμός αυτός δείχνει ότι όταν τα διανύσματα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ταυτίζονται με γεωμετρικά σημεία, οι αντίστοιχες ευθείες που διέρχονται από τα σημεία και την αρχή των αξόνων είναι κάθετες ανν               </a:t>
                </a:r>
                <a:r>
                  <a:rPr lang="en-US" altLang="en-US" sz="2800" dirty="0"/>
                  <a:t>.</a:t>
                </a:r>
              </a:p>
              <a:p>
                <a:pPr marL="0" indent="0">
                  <a:lnSpc>
                    <a:spcPts val="900"/>
                  </a:lnSpc>
                  <a:spcBef>
                    <a:spcPts val="0"/>
                  </a:spcBef>
                  <a:buNone/>
                </a:pPr>
                <a:endParaRPr lang="en-US" altLang="en-US" sz="2800" dirty="0"/>
              </a:p>
              <a:p>
                <a:pPr>
                  <a:spcBef>
                    <a:spcPts val="0"/>
                  </a:spcBef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Δύο διανύσματα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l-GR" altLang="en-US" sz="2800" b="1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ορθογώνια (μεταξύ τους) εάν</a:t>
                </a:r>
                <a:r>
                  <a:rPr lang="en-US" altLang="en-US" sz="2800" dirty="0"/>
                  <a:t>              .</a:t>
                </a:r>
              </a:p>
              <a:p>
                <a:pPr>
                  <a:lnSpc>
                    <a:spcPct val="90000"/>
                  </a:lnSpc>
                  <a:spcBef>
                    <a:spcPts val="1200"/>
                  </a:spcBef>
                </a:pPr>
                <a:r>
                  <a:rPr lang="el-GR" altLang="en-US" sz="2800" dirty="0"/>
                  <a:t>Το μηδενικό διάνυσμα είναι ορθογώνιο προς κάθε διάνυσμα στον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 επειδή</a:t>
                </a:r>
                <a:r>
                  <a:rPr lang="en-US" altLang="en-US" sz="2800" dirty="0"/>
                  <a:t>                </a:t>
                </a:r>
                <a:r>
                  <a:rPr lang="el-GR" altLang="en-US" sz="2800" dirty="0"/>
                  <a:t>για κάθε </a:t>
                </a:r>
                <a:r>
                  <a:rPr lang="en-US" altLang="en-US" sz="2800" b="1" dirty="0"/>
                  <a:t>v</a:t>
                </a:r>
                <a:r>
                  <a:rPr lang="el-GR" altLang="en-US" sz="2800" dirty="0"/>
                  <a:t> στον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.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733187" name="Rectangle 3">
                <a:extLst>
                  <a:ext uri="{FF2B5EF4-FFF2-40B4-BE49-F238E27FC236}">
                    <a16:creationId xmlns:a16="http://schemas.microsoft.com/office/drawing/2014/main" id="{CC34C78A-F127-4FCE-9A7C-0DD7CB71D8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371600"/>
                <a:ext cx="8534400" cy="4953000"/>
              </a:xfrm>
              <a:blipFill>
                <a:blip r:embed="rId2"/>
                <a:stretch>
                  <a:fillRect l="-1339" t="-2302" r="-163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3188" name="Object 4">
            <a:extLst>
              <a:ext uri="{FF2B5EF4-FFF2-40B4-BE49-F238E27FC236}">
                <a16:creationId xmlns:a16="http://schemas.microsoft.com/office/drawing/2014/main" id="{44F8A93A-5AAF-4A3C-A386-3A070C8E28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817427"/>
              </p:ext>
            </p:extLst>
          </p:nvPr>
        </p:nvGraphicFramePr>
        <p:xfrm>
          <a:off x="838200" y="1828800"/>
          <a:ext cx="2247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47840" imgH="342720" progId="Equation.DSMT4">
                  <p:embed/>
                </p:oleObj>
              </mc:Choice>
              <mc:Fallback>
                <p:oleObj name="Equation" r:id="rId3" imgW="22478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828800"/>
                        <a:ext cx="2247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89" name="Object 5">
            <a:extLst>
              <a:ext uri="{FF2B5EF4-FFF2-40B4-BE49-F238E27FC236}">
                <a16:creationId xmlns:a16="http://schemas.microsoft.com/office/drawing/2014/main" id="{20C73F5B-98C5-4583-9331-38E61CDF64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743229"/>
              </p:ext>
            </p:extLst>
          </p:nvPr>
        </p:nvGraphicFramePr>
        <p:xfrm>
          <a:off x="6629400" y="1752600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18960" imgH="342720" progId="Equation.DSMT4">
                  <p:embed/>
                </p:oleObj>
              </mc:Choice>
              <mc:Fallback>
                <p:oleObj name="Equation" r:id="rId5" imgW="12189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752600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90" name="Object 6">
            <a:extLst>
              <a:ext uri="{FF2B5EF4-FFF2-40B4-BE49-F238E27FC236}">
                <a16:creationId xmlns:a16="http://schemas.microsoft.com/office/drawing/2014/main" id="{C1B77E5E-595B-405C-95A2-5B06DCDB88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7266838"/>
              </p:ext>
            </p:extLst>
          </p:nvPr>
        </p:nvGraphicFramePr>
        <p:xfrm>
          <a:off x="4629799" y="3519055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18960" imgH="342720" progId="Equation.DSMT4">
                  <p:embed/>
                </p:oleObj>
              </mc:Choice>
              <mc:Fallback>
                <p:oleObj name="Equation" r:id="rId7" imgW="12189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799" y="3519055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3194" name="Object 10">
            <a:extLst>
              <a:ext uri="{FF2B5EF4-FFF2-40B4-BE49-F238E27FC236}">
                <a16:creationId xmlns:a16="http://schemas.microsoft.com/office/drawing/2014/main" id="{5B293544-D0ED-4D9D-93C1-3B9FCF4920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971211"/>
              </p:ext>
            </p:extLst>
          </p:nvPr>
        </p:nvGraphicFramePr>
        <p:xfrm>
          <a:off x="4610749" y="5340350"/>
          <a:ext cx="125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57120" imgH="406080" progId="Equation.DSMT4">
                  <p:embed/>
                </p:oleObj>
              </mc:Choice>
              <mc:Fallback>
                <p:oleObj name="Equation" r:id="rId9" imgW="125712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749" y="5340350"/>
                        <a:ext cx="125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3BFBDFFF-7E47-DB39-9342-FFB76849A7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180590"/>
              </p:ext>
            </p:extLst>
          </p:nvPr>
        </p:nvGraphicFramePr>
        <p:xfrm>
          <a:off x="3505200" y="4495800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18960" imgH="342720" progId="Equation.DSMT4">
                  <p:embed/>
                </p:oleObj>
              </mc:Choice>
              <mc:Fallback>
                <p:oleObj name="Equation" r:id="rId11" imgW="1218960" imgH="342720" progId="Equation.DSMT4">
                  <p:embed/>
                  <p:pic>
                    <p:nvPicPr>
                      <p:cNvPr id="733192" name="Object 8">
                        <a:extLst>
                          <a:ext uri="{FF2B5EF4-FFF2-40B4-BE49-F238E27FC236}">
                            <a16:creationId xmlns:a16="http://schemas.microsoft.com/office/drawing/2014/main" id="{8ABFE339-6332-479C-8560-92FD2B85C1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495800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45356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1F6FC1F-3E4B-4B4E-A264-08D05F8325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D0D1227D-65EE-463C-9356-BF1BFD51FED4}" type="slidenum">
              <a:rPr lang="en-US" altLang="en-US"/>
              <a:pPr/>
              <a:t>15</a:t>
            </a:fld>
            <a:endParaRPr lang="en-CA" altLang="en-US"/>
          </a:p>
        </p:txBody>
      </p:sp>
      <p:sp>
        <p:nvSpPr>
          <p:cNvPr id="734210" name="Rectangle 2">
            <a:extLst>
              <a:ext uri="{FF2B5EF4-FFF2-40B4-BE49-F238E27FC236}">
                <a16:creationId xmlns:a16="http://schemas.microsoft.com/office/drawing/2014/main" id="{1D20453D-094E-41E9-BBBA-C0A2E9CB9B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ΠΥΘΟΓΟΡΕ</a:t>
            </a:r>
            <a:r>
              <a:rPr lang="en-US" altLang="en-US" dirty="0"/>
              <a:t>I</a:t>
            </a:r>
            <a:r>
              <a:rPr lang="el-GR" altLang="en-US" dirty="0"/>
              <a:t>Ο ΘΕΏΡΗΜΑ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4211" name="Rectangle 3">
                <a:extLst>
                  <a:ext uri="{FF2B5EF4-FFF2-40B4-BE49-F238E27FC236}">
                    <a16:creationId xmlns:a16="http://schemas.microsoft.com/office/drawing/2014/main" id="{702831E2-975C-45D6-B073-B9560128F1B9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19200"/>
                <a:ext cx="8610600" cy="5257800"/>
              </a:xfrm>
            </p:spPr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2: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Δύο διανύσματα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ορθογώνια ανν</a:t>
                </a:r>
                <a:endParaRPr lang="en-US" altLang="en-US" sz="2800" dirty="0"/>
              </a:p>
              <a:p>
                <a:pPr marL="0" indent="0">
                  <a:buNone/>
                </a:pPr>
                <a:endParaRPr lang="en-US" altLang="en-US" sz="2800" dirty="0"/>
              </a:p>
              <a:p>
                <a:pPr marL="0" indent="0">
                  <a:buNone/>
                </a:pPr>
                <a:r>
                  <a:rPr lang="el-GR" altLang="en-US" sz="2800" b="1" dirty="0"/>
                  <a:t>Ορθογώνια συμπληρώματα</a:t>
                </a:r>
              </a:p>
              <a:p>
                <a:r>
                  <a:rPr lang="el-GR" altLang="en-US" sz="2800" dirty="0"/>
                  <a:t>Αν ένα διάνυσμα </a:t>
                </a:r>
                <a:r>
                  <a:rPr lang="en-US" altLang="en-US" sz="2800" b="1" dirty="0"/>
                  <a:t>z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ορθογώνιο προς κάθε διάνυσμα σε έναν </a:t>
                </a:r>
                <a:r>
                  <a:rPr lang="el-GR" altLang="en-US" sz="2800" dirty="0" err="1"/>
                  <a:t>υποχώρο</a:t>
                </a:r>
                <a:r>
                  <a:rPr lang="el-GR" altLang="en-US" sz="2800" dirty="0"/>
                  <a:t> </a:t>
                </a:r>
                <a:r>
                  <a:rPr lang="en-US" altLang="en-US" sz="2800" dirty="0"/>
                  <a:t>W </a:t>
                </a:r>
                <a:r>
                  <a:rPr lang="el-GR" altLang="en-US" sz="2800" dirty="0"/>
                  <a:t>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l-GR" altLang="en-US" sz="2800" dirty="0"/>
                  <a:t>, τότε το </a:t>
                </a:r>
                <a:r>
                  <a:rPr lang="en-US" altLang="en-US" sz="2800" b="1" dirty="0"/>
                  <a:t>z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λέγεται </a:t>
                </a:r>
                <a:r>
                  <a:rPr lang="el-GR" altLang="en-US" sz="2800" b="1" dirty="0"/>
                  <a:t>ορθογώνιο</a:t>
                </a:r>
                <a:r>
                  <a:rPr lang="el-GR" altLang="en-US" sz="2800" dirty="0"/>
                  <a:t> προς τον </a:t>
                </a:r>
                <a:r>
                  <a:rPr lang="en-US" altLang="en-US" sz="2800" dirty="0"/>
                  <a:t>W.</a:t>
                </a:r>
              </a:p>
              <a:p>
                <a:r>
                  <a:rPr lang="el-GR" altLang="en-US" sz="2800" dirty="0"/>
                  <a:t>Το σύνολο όλων των διανυσμάτων </a:t>
                </a:r>
                <a:r>
                  <a:rPr lang="en-US" altLang="en-US" sz="2800" b="1" dirty="0"/>
                  <a:t>z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που είναι ορθογώνια προς το </a:t>
                </a:r>
                <a:r>
                  <a:rPr lang="en-US" altLang="en-US" sz="2800" dirty="0"/>
                  <a:t>W </a:t>
                </a:r>
                <a:r>
                  <a:rPr lang="el-GR" altLang="en-US" sz="2800" dirty="0"/>
                  <a:t>ονομάζεται </a:t>
                </a:r>
                <a:r>
                  <a:rPr lang="el-GR" altLang="en-US" sz="2800" b="1" dirty="0"/>
                  <a:t>ορθογώνιο συμπλήρωμα</a:t>
                </a:r>
                <a:r>
                  <a:rPr lang="el-GR" altLang="en-US" sz="2800" dirty="0"/>
                  <a:t> του </a:t>
                </a:r>
                <a:r>
                  <a:rPr lang="en-US" altLang="en-US" sz="2800" dirty="0"/>
                  <a:t>W </a:t>
                </a:r>
                <a:r>
                  <a:rPr lang="el-GR" altLang="en-US" sz="2800" dirty="0"/>
                  <a:t>και συμβολίζεται με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734211" name="Rectangle 3">
                <a:extLst>
                  <a:ext uri="{FF2B5EF4-FFF2-40B4-BE49-F238E27FC236}">
                    <a16:creationId xmlns:a16="http://schemas.microsoft.com/office/drawing/2014/main" id="{702831E2-975C-45D6-B073-B9560128F1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19200"/>
                <a:ext cx="8610600" cy="5257800"/>
              </a:xfrm>
              <a:blipFill>
                <a:blip r:embed="rId2"/>
                <a:stretch>
                  <a:fillRect l="-1620" t="-1446" r="-191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4212" name="Object 4">
            <a:extLst>
              <a:ext uri="{FF2B5EF4-FFF2-40B4-BE49-F238E27FC236}">
                <a16:creationId xmlns:a16="http://schemas.microsoft.com/office/drawing/2014/main" id="{711A237D-0DBB-4FFA-A3D4-1722B8D980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055597"/>
              </p:ext>
            </p:extLst>
          </p:nvPr>
        </p:nvGraphicFramePr>
        <p:xfrm>
          <a:off x="2438400" y="1803400"/>
          <a:ext cx="32512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251160" imgH="622080" progId="Equation.DSMT4">
                  <p:embed/>
                </p:oleObj>
              </mc:Choice>
              <mc:Fallback>
                <p:oleObj name="Equation" r:id="rId3" imgW="325116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803400"/>
                        <a:ext cx="32512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4214" name="Object 6">
            <a:extLst>
              <a:ext uri="{FF2B5EF4-FFF2-40B4-BE49-F238E27FC236}">
                <a16:creationId xmlns:a16="http://schemas.microsoft.com/office/drawing/2014/main" id="{A4F2E27F-7CB1-47B7-A17E-29B4E6A0EC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076105"/>
              </p:ext>
            </p:extLst>
          </p:nvPr>
        </p:nvGraphicFramePr>
        <p:xfrm>
          <a:off x="7010400" y="5435600"/>
          <a:ext cx="54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406080" progId="Equation.DSMT4">
                  <p:embed/>
                </p:oleObj>
              </mc:Choice>
              <mc:Fallback>
                <p:oleObj name="Equation" r:id="rId5" imgW="54576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435600"/>
                        <a:ext cx="54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53327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B45BE04-ECCF-4C40-9006-041405CB97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56EB0E97-53C2-420D-8F14-2892815FE30B}" type="slidenum">
              <a:rPr lang="en-US" altLang="en-US"/>
              <a:pPr/>
              <a:t>16</a:t>
            </a:fld>
            <a:endParaRPr lang="en-CA" altLang="en-US"/>
          </a:p>
        </p:txBody>
      </p:sp>
      <p:sp>
        <p:nvSpPr>
          <p:cNvPr id="735234" name="Rectangle 2">
            <a:extLst>
              <a:ext uri="{FF2B5EF4-FFF2-40B4-BE49-F238E27FC236}">
                <a16:creationId xmlns:a16="http://schemas.microsoft.com/office/drawing/2014/main" id="{9A89987D-77C7-4DC2-A396-620308F184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ΣΥΜΠΛΗΡΏΜΑΤΑ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5235" name="Rectangle 3">
                <a:extLst>
                  <a:ext uri="{FF2B5EF4-FFF2-40B4-BE49-F238E27FC236}">
                    <a16:creationId xmlns:a16="http://schemas.microsoft.com/office/drawing/2014/main" id="{1B36BCD9-5FFF-4B72-91B8-97BEF6D1FB3E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334000"/>
              </a:xfrm>
            </p:spPr>
            <p:txBody>
              <a:bodyPr/>
              <a:lstStyle/>
              <a:p>
                <a:pPr marL="1371600" lvl="2" indent="-457200">
                  <a:buFont typeface="Wingdings" panose="05000000000000000000" pitchFamily="2" charset="2"/>
                  <a:buAutoNum type="arabicPeriod"/>
                </a:pPr>
                <a:r>
                  <a:rPr lang="en-US" altLang="en-US" sz="2800" dirty="0" err="1"/>
                  <a:t>Έ</a:t>
                </a:r>
                <a:r>
                  <a:rPr lang="el-GR" altLang="en-US" sz="2800" dirty="0"/>
                  <a:t>να διάνυσμα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στον         ανν το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ορθογώνιο με κάθε διάνυσμα που παράγει τον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.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rabicPeriod"/>
                </a:pPr>
                <a:r>
                  <a:rPr lang="el-GR" altLang="en-US" sz="2800" dirty="0"/>
                  <a:t>Ο       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υποχώρος 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sz="3600" dirty="0"/>
              </a:p>
              <a:p>
                <a:pPr marL="609600" indent="-609600"/>
                <a:endParaRPr lang="en-US" altLang="en-US" sz="3600" b="1" dirty="0"/>
              </a:p>
              <a:p>
                <a:pPr marL="609600" indent="-609600"/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3: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n-US" altLang="en-US" sz="2800" dirty="0"/>
                  <a:t>           </a:t>
                </a:r>
                <a:r>
                  <a:rPr lang="el-GR" altLang="en-US" sz="2800" dirty="0"/>
                  <a:t>πίνακας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Το ορθογώνιο συμπλήρωμα του χώρου γραμμών του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είναι ο μηδενόχωρος του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και το ορθογώνιο συμπλήρωμα του χώρου στηλών του </a:t>
                </a:r>
                <a:r>
                  <a:rPr lang="el-GR" altLang="en-US" sz="2800" i="1" dirty="0"/>
                  <a:t>Α</a:t>
                </a:r>
                <a:r>
                  <a:rPr lang="el-GR" altLang="en-US" sz="2800" dirty="0"/>
                  <a:t> είναι ο μηδενικός χώρος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i="1" baseline="30000" dirty="0"/>
                  <a:t>T</a:t>
                </a:r>
                <a:r>
                  <a:rPr lang="en-US" altLang="en-US" sz="2800" dirty="0"/>
                  <a:t>:</a:t>
                </a:r>
              </a:p>
              <a:p>
                <a:pPr marL="609600" indent="-609600"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</a:p>
            </p:txBody>
          </p:sp>
        </mc:Choice>
        <mc:Fallback xmlns="">
          <p:sp>
            <p:nvSpPr>
              <p:cNvPr id="735235" name="Rectangle 3">
                <a:extLst>
                  <a:ext uri="{FF2B5EF4-FFF2-40B4-BE49-F238E27FC236}">
                    <a16:creationId xmlns:a16="http://schemas.microsoft.com/office/drawing/2014/main" id="{1B36BCD9-5FFF-4B72-91B8-97BEF6D1FB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334000"/>
              </a:xfrm>
              <a:blipFill>
                <a:blip r:embed="rId2"/>
                <a:stretch>
                  <a:fillRect l="-1389" t="-1425" r="-772" b="-190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5236" name="Object 4">
            <a:extLst>
              <a:ext uri="{FF2B5EF4-FFF2-40B4-BE49-F238E27FC236}">
                <a16:creationId xmlns:a16="http://schemas.microsoft.com/office/drawing/2014/main" id="{4FF405CF-7AE6-4DDA-9BE3-7AFBC9EDD4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272049"/>
              </p:ext>
            </p:extLst>
          </p:nvPr>
        </p:nvGraphicFramePr>
        <p:xfrm>
          <a:off x="6221609" y="1154866"/>
          <a:ext cx="54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45760" imgH="406080" progId="Equation.DSMT4">
                  <p:embed/>
                </p:oleObj>
              </mc:Choice>
              <mc:Fallback>
                <p:oleObj name="Equation" r:id="rId3" imgW="54576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1609" y="1154866"/>
                        <a:ext cx="54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5237" name="Object 5">
            <a:extLst>
              <a:ext uri="{FF2B5EF4-FFF2-40B4-BE49-F238E27FC236}">
                <a16:creationId xmlns:a16="http://schemas.microsoft.com/office/drawing/2014/main" id="{964729F4-C2C8-49A1-A1DE-51FD222896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6536033"/>
              </p:ext>
            </p:extLst>
          </p:nvPr>
        </p:nvGraphicFramePr>
        <p:xfrm>
          <a:off x="2275682" y="2527300"/>
          <a:ext cx="54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760" imgH="406080" progId="Equation.DSMT4">
                  <p:embed/>
                </p:oleObj>
              </mc:Choice>
              <mc:Fallback>
                <p:oleObj name="Equation" r:id="rId5" imgW="54576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5682" y="2527300"/>
                        <a:ext cx="54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5239" name="Object 7">
            <a:extLst>
              <a:ext uri="{FF2B5EF4-FFF2-40B4-BE49-F238E27FC236}">
                <a16:creationId xmlns:a16="http://schemas.microsoft.com/office/drawing/2014/main" id="{A5AA6157-0943-4777-AAB1-74037C7AFF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980104"/>
              </p:ext>
            </p:extLst>
          </p:nvPr>
        </p:nvGraphicFramePr>
        <p:xfrm>
          <a:off x="5029200" y="38100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63280" imgH="253800" progId="Equation.DSMT4">
                  <p:embed/>
                </p:oleObj>
              </mc:Choice>
              <mc:Fallback>
                <p:oleObj name="Equation" r:id="rId7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8100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5241" name="Object 9">
            <a:extLst>
              <a:ext uri="{FF2B5EF4-FFF2-40B4-BE49-F238E27FC236}">
                <a16:creationId xmlns:a16="http://schemas.microsoft.com/office/drawing/2014/main" id="{E2299DEE-4B5D-4AAE-81D3-78B61B458E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722250"/>
              </p:ext>
            </p:extLst>
          </p:nvPr>
        </p:nvGraphicFramePr>
        <p:xfrm>
          <a:off x="1143000" y="5938044"/>
          <a:ext cx="2971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971800" imgH="482400" progId="Equation.DSMT4">
                  <p:embed/>
                </p:oleObj>
              </mc:Choice>
              <mc:Fallback>
                <p:oleObj name="Equation" r:id="rId9" imgW="29718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938044"/>
                        <a:ext cx="2971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5242" name="Object 10">
            <a:extLst>
              <a:ext uri="{FF2B5EF4-FFF2-40B4-BE49-F238E27FC236}">
                <a16:creationId xmlns:a16="http://schemas.microsoft.com/office/drawing/2014/main" id="{1927FD3F-2F3A-4E61-8189-E0EEB81F73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106774"/>
              </p:ext>
            </p:extLst>
          </p:nvPr>
        </p:nvGraphicFramePr>
        <p:xfrm>
          <a:off x="4782344" y="5938044"/>
          <a:ext cx="2921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920680" imgH="482400" progId="Equation.DSMT4">
                  <p:embed/>
                </p:oleObj>
              </mc:Choice>
              <mc:Fallback>
                <p:oleObj name="Equation" r:id="rId11" imgW="292068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2344" y="5938044"/>
                        <a:ext cx="2921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00487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B3ADEEE-BE1D-4253-A3A2-1025B3AA7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EA40C7A2-2524-492E-A253-8EFCC9171671}" type="slidenum">
              <a:rPr lang="en-US" altLang="en-US"/>
              <a:pPr/>
              <a:t>17</a:t>
            </a:fld>
            <a:endParaRPr lang="en-CA" altLang="en-US"/>
          </a:p>
        </p:txBody>
      </p:sp>
      <p:sp>
        <p:nvSpPr>
          <p:cNvPr id="736258" name="Rectangle 2">
            <a:extLst>
              <a:ext uri="{FF2B5EF4-FFF2-40B4-BE49-F238E27FC236}">
                <a16:creationId xmlns:a16="http://schemas.microsoft.com/office/drawing/2014/main" id="{A98A3BB2-841F-495F-A0C9-486A5D2755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ΣΥΜΠΛΗΡΏΜΑΤΑ</a:t>
            </a:r>
            <a:endParaRPr lang="en-US" altLang="en-US" dirty="0"/>
          </a:p>
        </p:txBody>
      </p:sp>
      <p:sp>
        <p:nvSpPr>
          <p:cNvPr id="736259" name="Rectangle 3">
            <a:extLst>
              <a:ext uri="{FF2B5EF4-FFF2-40B4-BE49-F238E27FC236}">
                <a16:creationId xmlns:a16="http://schemas.microsoft.com/office/drawing/2014/main" id="{57684B9B-FEAA-40F4-9190-5F4EAA8E8B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26434"/>
            <a:ext cx="8839200" cy="5257800"/>
          </a:xfrm>
        </p:spPr>
        <p:txBody>
          <a:bodyPr/>
          <a:lstStyle/>
          <a:p>
            <a:r>
              <a:rPr lang="en-US" altLang="en-US" sz="2800" b="1" dirty="0"/>
              <a:t>Proof:</a:t>
            </a:r>
            <a:r>
              <a:rPr lang="en-US" altLang="en-US" sz="2800" dirty="0"/>
              <a:t> The row-column rule for computing </a:t>
            </a:r>
            <a:r>
              <a:rPr lang="en-US" altLang="en-US" sz="2800" i="1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 shows that if </a:t>
            </a:r>
            <a:r>
              <a:rPr lang="en-US" altLang="en-US" sz="2800" b="1" dirty="0"/>
              <a:t>x</a:t>
            </a:r>
            <a:r>
              <a:rPr lang="en-US" altLang="en-US" sz="2800" dirty="0"/>
              <a:t> is in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then </a:t>
            </a:r>
            <a:r>
              <a:rPr lang="en-US" altLang="en-US" sz="2800" b="1" dirty="0"/>
              <a:t>x</a:t>
            </a:r>
            <a:r>
              <a:rPr lang="en-US" altLang="en-US" sz="2800" dirty="0"/>
              <a:t> is orthogonal to each row of </a:t>
            </a:r>
            <a:r>
              <a:rPr lang="en-US" altLang="en-US" sz="2800" i="1" dirty="0"/>
              <a:t>A</a:t>
            </a:r>
            <a:r>
              <a:rPr lang="en-US" altLang="en-US" sz="2800" dirty="0"/>
              <a:t> (with the rows treated as vectors in       ).</a:t>
            </a:r>
          </a:p>
          <a:p>
            <a:endParaRPr lang="en-US" altLang="en-US" sz="2800" dirty="0"/>
          </a:p>
          <a:p>
            <a:pPr>
              <a:spcBef>
                <a:spcPts val="0"/>
              </a:spcBef>
            </a:pPr>
            <a:r>
              <a:rPr lang="en-US" altLang="en-US" sz="2800" dirty="0"/>
              <a:t>Since the rows of </a:t>
            </a:r>
            <a:r>
              <a:rPr lang="en-US" altLang="en-US" sz="2800" i="1" dirty="0"/>
              <a:t>A</a:t>
            </a:r>
            <a:r>
              <a:rPr lang="en-US" altLang="en-US" sz="2800" dirty="0"/>
              <a:t> span the row space, </a:t>
            </a:r>
            <a:r>
              <a:rPr lang="en-US" altLang="en-US" sz="2800" b="1" dirty="0"/>
              <a:t>x</a:t>
            </a:r>
            <a:r>
              <a:rPr lang="en-US" altLang="en-US" sz="2800" dirty="0"/>
              <a:t> is orthogonal to Row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2800" dirty="0"/>
          </a:p>
          <a:p>
            <a:pPr>
              <a:spcBef>
                <a:spcPts val="0"/>
              </a:spcBef>
            </a:pPr>
            <a:r>
              <a:rPr lang="en-US" altLang="en-US" sz="2800" dirty="0"/>
              <a:t>Conversely, if </a:t>
            </a:r>
            <a:r>
              <a:rPr lang="en-US" altLang="en-US" sz="2800" b="1" dirty="0"/>
              <a:t>x</a:t>
            </a:r>
            <a:r>
              <a:rPr lang="en-US" altLang="en-US" sz="2800" dirty="0"/>
              <a:t> is orthogonal to Row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then </a:t>
            </a:r>
            <a:r>
              <a:rPr lang="en-US" altLang="en-US" sz="2800" b="1" dirty="0"/>
              <a:t>x</a:t>
            </a:r>
            <a:r>
              <a:rPr lang="en-US" altLang="en-US" sz="2800" dirty="0"/>
              <a:t> is certainly orthogonal to each row of </a:t>
            </a:r>
            <a:r>
              <a:rPr lang="en-US" altLang="en-US" sz="2800" i="1" dirty="0"/>
              <a:t>A</a:t>
            </a:r>
            <a:r>
              <a:rPr lang="en-US" altLang="en-US" sz="2800" dirty="0"/>
              <a:t>, and hence             .</a:t>
            </a:r>
          </a:p>
          <a:p>
            <a:pPr>
              <a:spcBef>
                <a:spcPts val="0"/>
              </a:spcBef>
            </a:pPr>
            <a:endParaRPr lang="en-US" altLang="en-US" sz="2800" dirty="0"/>
          </a:p>
          <a:p>
            <a:pPr>
              <a:spcBef>
                <a:spcPts val="0"/>
              </a:spcBef>
            </a:pPr>
            <a:r>
              <a:rPr lang="en-US" altLang="en-US" sz="2800" dirty="0"/>
              <a:t>This proves the first statement of the theorem.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</a:t>
            </a:r>
          </a:p>
        </p:txBody>
      </p:sp>
      <p:graphicFrame>
        <p:nvGraphicFramePr>
          <p:cNvPr id="736260" name="Object 4">
            <a:extLst>
              <a:ext uri="{FF2B5EF4-FFF2-40B4-BE49-F238E27FC236}">
                <a16:creationId xmlns:a16="http://schemas.microsoft.com/office/drawing/2014/main" id="{173FEFD7-BAF9-4042-9706-97948357C8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990894"/>
              </p:ext>
            </p:extLst>
          </p:nvPr>
        </p:nvGraphicFramePr>
        <p:xfrm>
          <a:off x="5658678" y="2006049"/>
          <a:ext cx="457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7200" imgH="393480" progId="Equation.DSMT4">
                  <p:embed/>
                </p:oleObj>
              </mc:Choice>
              <mc:Fallback>
                <p:oleObj name="Equation" r:id="rId2" imgW="4572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678" y="2006049"/>
                        <a:ext cx="457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61" name="Object 5">
            <a:extLst>
              <a:ext uri="{FF2B5EF4-FFF2-40B4-BE49-F238E27FC236}">
                <a16:creationId xmlns:a16="http://schemas.microsoft.com/office/drawing/2014/main" id="{23B6CB1A-77C6-4C37-9F1C-B6783DF2CB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326584"/>
              </p:ext>
            </p:extLst>
          </p:nvPr>
        </p:nvGraphicFramePr>
        <p:xfrm>
          <a:off x="7583488" y="4700588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440" imgH="342720" progId="Equation.DSMT4">
                  <p:embed/>
                </p:oleObj>
              </mc:Choice>
              <mc:Fallback>
                <p:oleObj name="Equation" r:id="rId4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488" y="4700588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23754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B8A9D7B-5E7F-41B3-AFAA-7376BBF658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FEA5CD23-261D-4256-9E98-63C6FEC803AC}" type="slidenum">
              <a:rPr lang="en-US" altLang="en-US"/>
              <a:pPr/>
              <a:t>18</a:t>
            </a:fld>
            <a:endParaRPr lang="en-CA" altLang="en-US"/>
          </a:p>
        </p:txBody>
      </p:sp>
      <p:sp>
        <p:nvSpPr>
          <p:cNvPr id="737282" name="Rectangle 2">
            <a:extLst>
              <a:ext uri="{FF2B5EF4-FFF2-40B4-BE49-F238E27FC236}">
                <a16:creationId xmlns:a16="http://schemas.microsoft.com/office/drawing/2014/main" id="{23E57885-4FC6-4BE7-BD36-3EC06E2537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ΟΡΘΟΓΏΝΙΑ ΣΥΜΠΛΗΡΏΜΑΤΑ</a:t>
            </a:r>
            <a:endParaRPr lang="en-US" altLang="en-US" dirty="0"/>
          </a:p>
        </p:txBody>
      </p:sp>
      <p:sp>
        <p:nvSpPr>
          <p:cNvPr id="737283" name="Rectangle 3">
            <a:extLst>
              <a:ext uri="{FF2B5EF4-FFF2-40B4-BE49-F238E27FC236}">
                <a16:creationId xmlns:a16="http://schemas.microsoft.com/office/drawing/2014/main" id="{B2369FB1-CFA8-4319-8577-99D706994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n-US" sz="2800" dirty="0"/>
              <a:t>Εφόσον η δήλωση αυτή είναι αληθής για κάθε πίνακα, είναι αληθής και για το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Δηλαδή, το ορθογώνιο συμπλήρωμα του χώρου γραμμών του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</a:t>
            </a:r>
            <a:r>
              <a:rPr lang="el-GR" altLang="en-US" sz="2800" dirty="0" err="1"/>
              <a:t>μηδενοχώρος</a:t>
            </a:r>
            <a:r>
              <a:rPr lang="el-GR" altLang="en-US" sz="2800" dirty="0"/>
              <a:t> του </a:t>
            </a:r>
            <a:r>
              <a:rPr lang="en-US" altLang="en-US" sz="2800" i="1" dirty="0"/>
              <a:t>A</a:t>
            </a:r>
            <a:r>
              <a:rPr lang="en-US" altLang="en-US" sz="2800" i="1" baseline="30000" dirty="0"/>
              <a:t>T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Αυτό αποδεικνύει τη δεύτερη δήλωση, διότι</a:t>
            </a:r>
          </a:p>
          <a:p>
            <a:pPr>
              <a:buNone/>
            </a:pPr>
            <a:r>
              <a:rPr lang="en-US" altLang="en-US" sz="2800" dirty="0"/>
              <a:t>                      </a:t>
            </a:r>
          </a:p>
          <a:p>
            <a:endParaRPr lang="en-US" altLang="en-US" dirty="0"/>
          </a:p>
        </p:txBody>
      </p:sp>
      <p:graphicFrame>
        <p:nvGraphicFramePr>
          <p:cNvPr id="737284" name="Object 4">
            <a:extLst>
              <a:ext uri="{FF2B5EF4-FFF2-40B4-BE49-F238E27FC236}">
                <a16:creationId xmlns:a16="http://schemas.microsoft.com/office/drawing/2014/main" id="{2D5AE700-E7DF-40A9-9D1C-170F8DBA47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0608356"/>
              </p:ext>
            </p:extLst>
          </p:nvPr>
        </p:nvGraphicFramePr>
        <p:xfrm>
          <a:off x="2590800" y="5054600"/>
          <a:ext cx="264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641320" imgH="406080" progId="Equation.DSMT4">
                  <p:embed/>
                </p:oleObj>
              </mc:Choice>
              <mc:Fallback>
                <p:oleObj name="Equation" r:id="rId2" imgW="2641320" imgH="406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054600"/>
                        <a:ext cx="264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8527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B1E78ED8-C50A-4892-9CD0-2E0F9F7CD8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9D2323D2-F302-46F0-B31A-DBB90CF600BF}" type="slidenum">
              <a:rPr lang="en-US" altLang="en-US"/>
              <a:pPr/>
              <a:t>19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8306" name="Rectangle 2">
                <a:extLst>
                  <a:ext uri="{FF2B5EF4-FFF2-40B4-BE49-F238E27FC236}">
                    <a16:creationId xmlns:a16="http://schemas.microsoft.com/office/drawing/2014/main" id="{B7D11C4E-37B1-4E59-A7F8-52FC99FCA967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ΩΝΙΕΣ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ΣΤΟΝ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dirty="0"/>
                  <a:t> </a:t>
                </a:r>
                <a:r>
                  <a:rPr lang="el-GR" altLang="en-US" dirty="0"/>
                  <a:t>ΚΑΙ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l-GR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dirty="0"/>
                  <a:t>        </a:t>
                </a:r>
              </a:p>
            </p:txBody>
          </p:sp>
        </mc:Choice>
        <mc:Fallback xmlns="">
          <p:sp>
            <p:nvSpPr>
              <p:cNvPr id="738306" name="Rectangle 2">
                <a:extLst>
                  <a:ext uri="{FF2B5EF4-FFF2-40B4-BE49-F238E27FC236}">
                    <a16:creationId xmlns:a16="http://schemas.microsoft.com/office/drawing/2014/main" id="{B7D11C4E-37B1-4E59-A7F8-52FC99FCA9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8307" name="Rectangle 3">
                <a:extLst>
                  <a:ext uri="{FF2B5EF4-FFF2-40B4-BE49-F238E27FC236}">
                    <a16:creationId xmlns:a16="http://schemas.microsoft.com/office/drawing/2014/main" id="{BF8AA925-F092-4995-99FE-CADAE90282F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Εάν 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μη μηδενικά διανύσματα είτε στο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l-GR" altLang="en-US" sz="2800" dirty="0"/>
                  <a:t> είτε στο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l-GR" altLang="en-US" sz="2800" dirty="0"/>
                  <a:t>, τότε υπάρχει μια ωραία σύνδεση μεταξύ του εσωτερικού τους γινομένου και της γωνίας    μεταξύ των δύο ευθύγραμμων τμημάτων από την αρχή των αξόνων μέχρι τα σημεία που ταυτίζονται με 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. 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Ο τύπος είναι </a:t>
                </a: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      (1)</a:t>
                </a: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Ας επιβεβαιώσουμε τον τύπο αυτόν στην επόμενη διαφάνεια</a:t>
                </a:r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738307" name="Rectangle 3">
                <a:extLst>
                  <a:ext uri="{FF2B5EF4-FFF2-40B4-BE49-F238E27FC236}">
                    <a16:creationId xmlns:a16="http://schemas.microsoft.com/office/drawing/2014/main" id="{BF8AA925-F092-4995-99FE-CADAE90282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410200"/>
              </a:xfrm>
              <a:blipFill>
                <a:blip r:embed="rId3"/>
                <a:stretch>
                  <a:fillRect l="-1389" t="-1878" r="-92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8312" name="Object 8">
            <a:extLst>
              <a:ext uri="{FF2B5EF4-FFF2-40B4-BE49-F238E27FC236}">
                <a16:creationId xmlns:a16="http://schemas.microsoft.com/office/drawing/2014/main" id="{1C03F2CC-5477-4743-959D-C17DC57EF8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9315389"/>
              </p:ext>
            </p:extLst>
          </p:nvPr>
        </p:nvGraphicFramePr>
        <p:xfrm>
          <a:off x="1905000" y="2362200"/>
          <a:ext cx="279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9360" imgH="342720" progId="Equation.DSMT4">
                  <p:embed/>
                </p:oleObj>
              </mc:Choice>
              <mc:Fallback>
                <p:oleObj name="Equation" r:id="rId4" imgW="2793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362200"/>
                        <a:ext cx="279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13" name="Object 9">
            <a:extLst>
              <a:ext uri="{FF2B5EF4-FFF2-40B4-BE49-F238E27FC236}">
                <a16:creationId xmlns:a16="http://schemas.microsoft.com/office/drawing/2014/main" id="{19626C0B-3CE2-44ED-A044-CEF8A6C52D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429163"/>
              </p:ext>
            </p:extLst>
          </p:nvPr>
        </p:nvGraphicFramePr>
        <p:xfrm>
          <a:off x="2848429" y="4343400"/>
          <a:ext cx="2870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69920" imgH="558720" progId="Equation.DSMT4">
                  <p:embed/>
                </p:oleObj>
              </mc:Choice>
              <mc:Fallback>
                <p:oleObj name="Equation" r:id="rId6" imgW="286992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8429" y="4343400"/>
                        <a:ext cx="2870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30678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A3B4C2C-4DF6-4B05-907C-8DE20F7058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3467DC92-EA45-494B-A46E-B2D67BDF8F78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34501615-E9A5-4ADF-8139-FF32121E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ΕΣΩΤΕΡΙΚΟ ΓΙΝΟΜΕΝΟ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B122F5F2-EE63-43BA-9B34-0727120450A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371600"/>
                <a:ext cx="8229600" cy="5105400"/>
              </a:xfrm>
            </p:spPr>
            <p:txBody>
              <a:bodyPr/>
              <a:lstStyle/>
              <a:p>
                <a:pPr marL="609600" indent="-609600">
                  <a:lnSpc>
                    <a:spcPct val="80000"/>
                  </a:lnSpc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Μπορούμε να θεωρήσουμε τα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σαν</a:t>
                </a:r>
                <a14:m>
                  <m:oMath xmlns:m="http://schemas.openxmlformats.org/officeDocument/2006/math">
                    <m:r>
                      <a:rPr lang="el-GR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×1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πίνακες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>
                  <a:lnSpc>
                    <a:spcPct val="80000"/>
                  </a:lnSpc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609600" indent="-609600">
                  <a:lnSpc>
                    <a:spcPct val="80000"/>
                  </a:lnSpc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To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30000" dirty="0" err="1"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ένας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×1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πίνακας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το γινόμενο πινάκων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30000" dirty="0" err="1"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ένας 1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l-GR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πίνακας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τον οποίο γράφουμε ως έναν απλό πραγματικό αριθμό χωρίς αγκύλες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>
                  <a:lnSpc>
                    <a:spcPct val="80000"/>
                  </a:lnSpc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609600" indent="-609600">
                  <a:lnSpc>
                    <a:spcPct val="80000"/>
                  </a:lnSpc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Ο αριθμός 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i="1" baseline="30000" dirty="0" err="1"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b="1" dirty="0" err="1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ονομάζεται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εσωτερικό γινόμενο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των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v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γράφεται και ως εξής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 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B122F5F2-EE63-43BA-9B34-0727120450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371600"/>
                <a:ext cx="8229600" cy="5105400"/>
              </a:xfrm>
              <a:blipFill>
                <a:blip r:embed="rId3"/>
                <a:stretch>
                  <a:fillRect l="-1389" t="-297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63" name="Object 47">
            <a:extLst>
              <a:ext uri="{FF2B5EF4-FFF2-40B4-BE49-F238E27FC236}">
                <a16:creationId xmlns:a16="http://schemas.microsoft.com/office/drawing/2014/main" id="{0B43B7B8-CD9D-40EC-B37F-0AFE08FC3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235441"/>
              </p:ext>
            </p:extLst>
          </p:nvPr>
        </p:nvGraphicFramePr>
        <p:xfrm>
          <a:off x="6629400" y="4876800"/>
          <a:ext cx="622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22080" imgH="253800" progId="Equation.DSMT4">
                  <p:embed/>
                </p:oleObj>
              </mc:Choice>
              <mc:Fallback>
                <p:oleObj name="Equation" r:id="rId4" imgW="6220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876800"/>
                        <a:ext cx="622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1024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AC4A866E-CD77-4CE0-A965-EB6C191D08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42DD7532-5573-4CE1-814A-67AD12C8ABB0}" type="slidenum">
              <a:rPr lang="en-US" altLang="en-US"/>
              <a:pPr/>
              <a:t>20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9330" name="Rectangle 2">
                <a:extLst>
                  <a:ext uri="{FF2B5EF4-FFF2-40B4-BE49-F238E27FC236}">
                    <a16:creationId xmlns:a16="http://schemas.microsoft.com/office/drawing/2014/main" id="{97285C22-FE4F-472F-B4D8-4632DC040098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ΩΝΙΕΣ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ΣΤΟΝ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dirty="0"/>
                  <a:t> </a:t>
                </a:r>
                <a:r>
                  <a:rPr lang="el-GR" altLang="en-US" dirty="0"/>
                  <a:t>ΚΑΙ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l-GR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dirty="0"/>
                  <a:t> </a:t>
                </a:r>
              </a:p>
            </p:txBody>
          </p:sp>
        </mc:Choice>
        <mc:Fallback xmlns="">
          <p:sp>
            <p:nvSpPr>
              <p:cNvPr id="739330" name="Rectangle 2">
                <a:extLst>
                  <a:ext uri="{FF2B5EF4-FFF2-40B4-BE49-F238E27FC236}">
                    <a16:creationId xmlns:a16="http://schemas.microsoft.com/office/drawing/2014/main" id="{97285C22-FE4F-472F-B4D8-4632DC040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9333" name="Rectangle 5">
            <a:extLst>
              <a:ext uri="{FF2B5EF4-FFF2-40B4-BE49-F238E27FC236}">
                <a16:creationId xmlns:a16="http://schemas.microsoft.com/office/drawing/2014/main" id="{11AD6EF5-E7EC-467D-B10B-9BA32975D08C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657600"/>
            <a:ext cx="8229600" cy="2819400"/>
          </a:xfrm>
        </p:spPr>
        <p:txBody>
          <a:bodyPr/>
          <a:lstStyle/>
          <a:p>
            <a:endParaRPr lang="en-US" altLang="en-US" sz="2800" dirty="0"/>
          </a:p>
          <a:p>
            <a:r>
              <a:rPr lang="el-GR" altLang="en-US" sz="2800" dirty="0"/>
              <a:t>Σύμφωνα με το νόμο των συνημίτονων</a:t>
            </a:r>
            <a:r>
              <a:rPr lang="en-US" altLang="en-US" sz="2800" dirty="0"/>
              <a:t>,</a:t>
            </a:r>
          </a:p>
          <a:p>
            <a:endParaRPr lang="en-US" altLang="en-US" sz="2800" dirty="0"/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Η σχέση αυτή μπορεί να αναδιαταχθεί ως εξής (επόμενη διαφάνεια).</a:t>
            </a:r>
            <a:endParaRPr lang="en-US" altLang="en-US" sz="2800" dirty="0"/>
          </a:p>
        </p:txBody>
      </p:sp>
      <p:graphicFrame>
        <p:nvGraphicFramePr>
          <p:cNvPr id="739336" name="Object 8">
            <a:extLst>
              <a:ext uri="{FF2B5EF4-FFF2-40B4-BE49-F238E27FC236}">
                <a16:creationId xmlns:a16="http://schemas.microsoft.com/office/drawing/2014/main" id="{5FF9AC8D-3C42-4A71-B8A5-99E7CE735F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011391"/>
              </p:ext>
            </p:extLst>
          </p:nvPr>
        </p:nvGraphicFramePr>
        <p:xfrm>
          <a:off x="1784350" y="4648200"/>
          <a:ext cx="57531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752800" imgH="622080" progId="Equation.DSMT4">
                  <p:embed/>
                </p:oleObj>
              </mc:Choice>
              <mc:Fallback>
                <p:oleObj name="Equation" r:id="rId3" imgW="575280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350" y="4648200"/>
                        <a:ext cx="57531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9352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302027"/>
            <a:ext cx="55816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3342DC-67B4-FEF8-EC69-80CF100F8621}"/>
              </a:ext>
            </a:extLst>
          </p:cNvPr>
          <p:cNvSpPr/>
          <p:nvPr/>
        </p:nvSpPr>
        <p:spPr bwMode="auto">
          <a:xfrm>
            <a:off x="1600200" y="3276600"/>
            <a:ext cx="4953000" cy="63527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31484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678D40C8-88FA-4736-B5AD-217802F5D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88955A16-FC24-42E7-81C4-819063EC7ABE}" type="slidenum">
              <a:rPr lang="en-US" altLang="en-US"/>
              <a:pPr/>
              <a:t>21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1378" name="Rectangle 2">
                <a:extLst>
                  <a:ext uri="{FF2B5EF4-FFF2-40B4-BE49-F238E27FC236}">
                    <a16:creationId xmlns:a16="http://schemas.microsoft.com/office/drawing/2014/main" id="{F7CCA048-C7B7-4B6E-BF40-38F891D8D745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ΩΝΙΕΣ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ΣΤΟΝ</m:t>
                    </m:r>
                    <m:r>
                      <a:rPr lang="el-GR" alt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dirty="0"/>
                  <a:t> </a:t>
                </a:r>
                <a:r>
                  <a:rPr lang="el-GR" altLang="en-US" dirty="0"/>
                  <a:t>ΚΑΙ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l-GR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en-US" dirty="0"/>
              </a:p>
            </p:txBody>
          </p:sp>
        </mc:Choice>
        <mc:Fallback xmlns="">
          <p:sp>
            <p:nvSpPr>
              <p:cNvPr id="741378" name="Rectangle 2">
                <a:extLst>
                  <a:ext uri="{FF2B5EF4-FFF2-40B4-BE49-F238E27FC236}">
                    <a16:creationId xmlns:a16="http://schemas.microsoft.com/office/drawing/2014/main" id="{F7CCA048-C7B7-4B6E-BF40-38F891D8D7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1379" name="Rectangle 3">
                <a:extLst>
                  <a:ext uri="{FF2B5EF4-FFF2-40B4-BE49-F238E27FC236}">
                    <a16:creationId xmlns:a16="http://schemas.microsoft.com/office/drawing/2014/main" id="{686CBB16-830D-414C-B74B-BDFEC6FD061C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610600" cy="5410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Η επαλήθευση για το ℝ</a:t>
                </a:r>
                <a:r>
                  <a:rPr lang="el-GR" altLang="en-US" sz="2800" baseline="30000" dirty="0"/>
                  <a:t>3</a:t>
                </a:r>
                <a:r>
                  <a:rPr lang="el-GR" altLang="en-US" sz="2800" dirty="0"/>
                  <a:t> είναι παρόμοια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         , </a:t>
                </a:r>
                <a:r>
                  <a:rPr lang="el-GR" altLang="en-US" sz="2800" dirty="0"/>
                  <a:t>Ο τύπος (1) μπορεί να χρησιμοποιηθεί για τον ορισμό της γωνίας μεταξύ δύο διανυσμάτων στον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Στη στατιστική, η τιμή του           που ορίζεται από την (1) για κατάλληλα διανύσματα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 </a:t>
                </a:r>
                <a:r>
                  <a:rPr lang="el-GR" altLang="en-US" sz="2800" dirty="0"/>
                  <a:t>ονομάζεται </a:t>
                </a:r>
                <a:r>
                  <a:rPr lang="el-GR" altLang="en-US" sz="2800" i="1" dirty="0"/>
                  <a:t>συντελεστής συσχέτισης</a:t>
                </a:r>
                <a:r>
                  <a:rPr lang="el-GR" altLang="en-US" sz="2800" dirty="0"/>
                  <a:t>.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741379" name="Rectangle 3">
                <a:extLst>
                  <a:ext uri="{FF2B5EF4-FFF2-40B4-BE49-F238E27FC236}">
                    <a16:creationId xmlns:a16="http://schemas.microsoft.com/office/drawing/2014/main" id="{686CBB16-830D-414C-B74B-BDFEC6FD06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610600" cy="5410200"/>
              </a:xfrm>
              <a:blipFill>
                <a:blip r:embed="rId3"/>
                <a:stretch>
                  <a:fillRect l="-1325" r="-1915" b="-281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41382" name="Object 6">
            <a:extLst>
              <a:ext uri="{FF2B5EF4-FFF2-40B4-BE49-F238E27FC236}">
                <a16:creationId xmlns:a16="http://schemas.microsoft.com/office/drawing/2014/main" id="{73D063E3-2647-403C-BF61-7727029F4F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758506"/>
              </p:ext>
            </p:extLst>
          </p:nvPr>
        </p:nvGraphicFramePr>
        <p:xfrm>
          <a:off x="482600" y="1092200"/>
          <a:ext cx="8358188" cy="290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18440" imgH="3174840" progId="Equation.DSMT4">
                  <p:embed/>
                </p:oleObj>
              </mc:Choice>
              <mc:Fallback>
                <p:oleObj name="Equation" r:id="rId4" imgW="9118440" imgH="31748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" y="1092200"/>
                        <a:ext cx="8358188" cy="290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1384" name="Object 8">
            <a:extLst>
              <a:ext uri="{FF2B5EF4-FFF2-40B4-BE49-F238E27FC236}">
                <a16:creationId xmlns:a16="http://schemas.microsoft.com/office/drawing/2014/main" id="{1E78AE42-537B-4496-814E-E21B2DBCCC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352796"/>
              </p:ext>
            </p:extLst>
          </p:nvPr>
        </p:nvGraphicFramePr>
        <p:xfrm>
          <a:off x="1295400" y="4492965"/>
          <a:ext cx="812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12520" imgH="342720" progId="Equation.DSMT4">
                  <p:embed/>
                </p:oleObj>
              </mc:Choice>
              <mc:Fallback>
                <p:oleObj name="Equation" r:id="rId6" imgW="81252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492965"/>
                        <a:ext cx="812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1386" name="Object 10">
            <a:extLst>
              <a:ext uri="{FF2B5EF4-FFF2-40B4-BE49-F238E27FC236}">
                <a16:creationId xmlns:a16="http://schemas.microsoft.com/office/drawing/2014/main" id="{95DFFE8F-AF98-4856-A742-56ECF7C836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3283019"/>
              </p:ext>
            </p:extLst>
          </p:nvPr>
        </p:nvGraphicFramePr>
        <p:xfrm>
          <a:off x="4762500" y="5334000"/>
          <a:ext cx="863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63280" imgH="342720" progId="Equation.DSMT4">
                  <p:embed/>
                </p:oleObj>
              </mc:Choice>
              <mc:Fallback>
                <p:oleObj name="Equation" r:id="rId8" imgW="8632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5334000"/>
                        <a:ext cx="863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546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3C169415-E292-48CA-B890-D44955FF9B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F8F7EE0D-AD1E-4134-80DD-D7909D1A9620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720898" name="Rectangle 2">
            <a:extLst>
              <a:ext uri="{FF2B5EF4-FFF2-40B4-BE49-F238E27FC236}">
                <a16:creationId xmlns:a16="http://schemas.microsoft.com/office/drawing/2014/main" id="{91C5FC1D-2C9F-4F7C-A81D-EB84D2A02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ΕΣΩΤΕΡΙΚΟ ΓΙΝΟΜΕΝΟ</a:t>
            </a:r>
            <a:endParaRPr lang="en-US" altLang="en-US" dirty="0"/>
          </a:p>
        </p:txBody>
      </p:sp>
      <p:sp>
        <p:nvSpPr>
          <p:cNvPr id="720899" name="Rectangle 3">
            <a:extLst>
              <a:ext uri="{FF2B5EF4-FFF2-40B4-BE49-F238E27FC236}">
                <a16:creationId xmlns:a16="http://schemas.microsoft.com/office/drawing/2014/main" id="{A9483B38-B9BB-4846-B763-8F664E5A9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686800" cy="5638800"/>
          </a:xfrm>
        </p:spPr>
        <p:txBody>
          <a:bodyPr/>
          <a:lstStyle/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dirty="0"/>
              <a:t>Το εσωτερικό γινόμενο των </a:t>
            </a:r>
            <a:r>
              <a:rPr lang="en-US" altLang="en-US" sz="2800" dirty="0"/>
              <a:t>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</a:t>
            </a:r>
            <a:r>
              <a:rPr lang="el-GR" altLang="en-US" sz="2800" dirty="0"/>
              <a:t> είναι</a:t>
            </a:r>
            <a:r>
              <a:rPr lang="en-US" altLang="en-US" sz="2800" dirty="0"/>
              <a:t> 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   . </a:t>
            </a:r>
          </a:p>
        </p:txBody>
      </p:sp>
      <p:graphicFrame>
        <p:nvGraphicFramePr>
          <p:cNvPr id="720900" name="Object 4">
            <a:extLst>
              <a:ext uri="{FF2B5EF4-FFF2-40B4-BE49-F238E27FC236}">
                <a16:creationId xmlns:a16="http://schemas.microsoft.com/office/drawing/2014/main" id="{2D2BC5F3-74A9-48D7-8C51-A4E16E27C0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613180"/>
              </p:ext>
            </p:extLst>
          </p:nvPr>
        </p:nvGraphicFramePr>
        <p:xfrm>
          <a:off x="4876800" y="1204817"/>
          <a:ext cx="1257300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2387520" progId="Equation.DSMT4">
                  <p:embed/>
                </p:oleObj>
              </mc:Choice>
              <mc:Fallback>
                <p:oleObj name="Equation" r:id="rId2" imgW="1257120" imgH="2387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204817"/>
                        <a:ext cx="1257300" cy="238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1" name="Object 5">
            <a:extLst>
              <a:ext uri="{FF2B5EF4-FFF2-40B4-BE49-F238E27FC236}">
                <a16:creationId xmlns:a16="http://schemas.microsoft.com/office/drawing/2014/main" id="{0A292C70-6E06-48C5-BD8B-7970D62AB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421039"/>
              </p:ext>
            </p:extLst>
          </p:nvPr>
        </p:nvGraphicFramePr>
        <p:xfrm>
          <a:off x="6825344" y="1222960"/>
          <a:ext cx="1346200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6040" imgH="2387520" progId="Equation.DSMT4">
                  <p:embed/>
                </p:oleObj>
              </mc:Choice>
              <mc:Fallback>
                <p:oleObj name="Equation" r:id="rId4" imgW="1346040" imgH="2387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5344" y="1222960"/>
                        <a:ext cx="1346200" cy="238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2" name="Object 6">
            <a:extLst>
              <a:ext uri="{FF2B5EF4-FFF2-40B4-BE49-F238E27FC236}">
                <a16:creationId xmlns:a16="http://schemas.microsoft.com/office/drawing/2014/main" id="{DE2C0CEB-563D-4685-A8DE-F453380AF2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160432"/>
              </p:ext>
            </p:extLst>
          </p:nvPr>
        </p:nvGraphicFramePr>
        <p:xfrm>
          <a:off x="838200" y="4114800"/>
          <a:ext cx="7112000" cy="238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1800" imgH="2387520" progId="Equation.DSMT4">
                  <p:embed/>
                </p:oleObj>
              </mc:Choice>
              <mc:Fallback>
                <p:oleObj name="Equation" r:id="rId6" imgW="7111800" imgH="23875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114800"/>
                        <a:ext cx="7112000" cy="238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21580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EEE7274-3A62-4A97-8D97-BD53B55904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8B421257-AE52-436E-BF3D-656E9FCFDE47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721922" name="Rectangle 2">
            <a:extLst>
              <a:ext uri="{FF2B5EF4-FFF2-40B4-BE49-F238E27FC236}">
                <a16:creationId xmlns:a16="http://schemas.microsoft.com/office/drawing/2014/main" id="{CA8AB782-F361-4B33-AAE0-7D0DB77F33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ΕΣΩΤΕΡΙΚΟ ΓΙΝΟΜΕΝΟ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1923" name="Rectangle 3">
                <a:extLst>
                  <a:ext uri="{FF2B5EF4-FFF2-40B4-BE49-F238E27FC236}">
                    <a16:creationId xmlns:a16="http://schemas.microsoft.com/office/drawing/2014/main" id="{B5C7EBA2-6660-4B2C-8A9C-EBCD40E5D559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b="1" dirty="0"/>
                  <a:t>Θεώρ</a:t>
                </a:r>
                <a:r>
                  <a:rPr lang="el-GR" altLang="en-US" sz="2800" b="1" i="1" dirty="0"/>
                  <a:t>ημα</a:t>
                </a:r>
                <a:r>
                  <a:rPr lang="en-US" altLang="en-US" sz="2800" b="1" dirty="0"/>
                  <a:t> 1: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w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i="1" dirty="0"/>
                  <a:t>c</a:t>
                </a:r>
                <a:r>
                  <a:rPr lang="el-GR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Τότε </a:t>
                </a:r>
                <a:endParaRPr lang="el-GR" altLang="en-US" sz="20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               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                 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r>
                  <a:rPr lang="en-US" altLang="en-US" sz="2800" dirty="0"/>
                  <a:t>              , </a:t>
                </a:r>
                <a:r>
                  <a:rPr lang="el-GR" altLang="en-US" sz="2800" dirty="0"/>
                  <a:t>με </a:t>
                </a:r>
                <a:r>
                  <a:rPr lang="en-US" altLang="en-US" sz="2800" dirty="0"/>
                  <a:t>               </a:t>
                </a:r>
                <a:r>
                  <a:rPr lang="el-GR" altLang="en-US" sz="2800" dirty="0"/>
                  <a:t>  ανν</a:t>
                </a:r>
                <a:endParaRPr lang="en-US" altLang="en-US" sz="2800" dirty="0"/>
              </a:p>
              <a:p>
                <a:pPr marL="609600" indent="-609600"/>
                <a:endParaRPr lang="en-US" altLang="en-US" sz="2800" dirty="0"/>
              </a:p>
              <a:p>
                <a:pPr marL="609600" indent="-609600"/>
                <a:r>
                  <a:rPr lang="el-GR" altLang="en-US" sz="2800" dirty="0"/>
                  <a:t>Οι ιδιότητες (</a:t>
                </a:r>
                <a:r>
                  <a:rPr lang="en-US" altLang="en-US" sz="2800" dirty="0"/>
                  <a:t>b</a:t>
                </a:r>
                <a:r>
                  <a:rPr lang="el-GR" altLang="en-US" sz="2800" dirty="0"/>
                  <a:t>) και (</a:t>
                </a:r>
                <a:r>
                  <a:rPr lang="en-US" altLang="en-US" sz="2800" dirty="0"/>
                  <a:t>c</a:t>
                </a:r>
                <a:r>
                  <a:rPr lang="el-GR" altLang="en-US" sz="2800" dirty="0"/>
                  <a:t>) μπορούν να συνδυαστούν αρκετές φορές για να προκύψει ο ακόλουθος χρήσιμος κανόνας </a:t>
                </a:r>
                <a:r>
                  <a:rPr lang="en-US" altLang="en-US" sz="2800" dirty="0"/>
                  <a:t>:</a:t>
                </a:r>
                <a:r>
                  <a:rPr lang="en-US" altLang="en-US" sz="3600" dirty="0"/>
                  <a:t>  </a:t>
                </a:r>
              </a:p>
            </p:txBody>
          </p:sp>
        </mc:Choice>
        <mc:Fallback xmlns="">
          <p:sp>
            <p:nvSpPr>
              <p:cNvPr id="721923" name="Rectangle 3">
                <a:extLst>
                  <a:ext uri="{FF2B5EF4-FFF2-40B4-BE49-F238E27FC236}">
                    <a16:creationId xmlns:a16="http://schemas.microsoft.com/office/drawing/2014/main" id="{B5C7EBA2-6660-4B2C-8A9C-EBCD40E5D5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2"/>
                <a:stretch>
                  <a:fillRect l="-1389" t="-146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1925" name="Object 5">
            <a:extLst>
              <a:ext uri="{FF2B5EF4-FFF2-40B4-BE49-F238E27FC236}">
                <a16:creationId xmlns:a16="http://schemas.microsoft.com/office/drawing/2014/main" id="{D1DC117E-12DF-43CF-BF16-E520B37EF0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116644"/>
              </p:ext>
            </p:extLst>
          </p:nvPr>
        </p:nvGraphicFramePr>
        <p:xfrm>
          <a:off x="1965779" y="2032341"/>
          <a:ext cx="16129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612800" imgH="253800" progId="Equation.DSMT4">
                  <p:embed/>
                </p:oleObj>
              </mc:Choice>
              <mc:Fallback>
                <p:oleObj name="Equation" r:id="rId3" imgW="161280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779" y="2032341"/>
                        <a:ext cx="16129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6" name="Object 6">
            <a:extLst>
              <a:ext uri="{FF2B5EF4-FFF2-40B4-BE49-F238E27FC236}">
                <a16:creationId xmlns:a16="http://schemas.microsoft.com/office/drawing/2014/main" id="{C997E1C5-0C9B-446C-A265-1F2B850F93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1709464"/>
              </p:ext>
            </p:extLst>
          </p:nvPr>
        </p:nvGraphicFramePr>
        <p:xfrm>
          <a:off x="1895929" y="2451441"/>
          <a:ext cx="3708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708360" imgH="431640" progId="Equation.DSMT4">
                  <p:embed/>
                </p:oleObj>
              </mc:Choice>
              <mc:Fallback>
                <p:oleObj name="Equation" r:id="rId5" imgW="3708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5929" y="2451441"/>
                        <a:ext cx="3708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7" name="Object 7">
            <a:extLst>
              <a:ext uri="{FF2B5EF4-FFF2-40B4-BE49-F238E27FC236}">
                <a16:creationId xmlns:a16="http://schemas.microsoft.com/office/drawing/2014/main" id="{E6F0F3A2-FB44-4868-89AB-3BF9725605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5258128"/>
              </p:ext>
            </p:extLst>
          </p:nvPr>
        </p:nvGraphicFramePr>
        <p:xfrm>
          <a:off x="1864179" y="2959441"/>
          <a:ext cx="3962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962160" imgH="431640" progId="Equation.DSMT4">
                  <p:embed/>
                </p:oleObj>
              </mc:Choice>
              <mc:Fallback>
                <p:oleObj name="Equation" r:id="rId7" imgW="39621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4179" y="2959441"/>
                        <a:ext cx="3962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8" name="Object 8">
            <a:extLst>
              <a:ext uri="{FF2B5EF4-FFF2-40B4-BE49-F238E27FC236}">
                <a16:creationId xmlns:a16="http://schemas.microsoft.com/office/drawing/2014/main" id="{EA61062E-8053-422F-BDF7-98F83DC88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908333"/>
              </p:ext>
            </p:extLst>
          </p:nvPr>
        </p:nvGraphicFramePr>
        <p:xfrm>
          <a:off x="1965779" y="3429000"/>
          <a:ext cx="1206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06360" imgH="342720" progId="Equation.DSMT4">
                  <p:embed/>
                </p:oleObj>
              </mc:Choice>
              <mc:Fallback>
                <p:oleObj name="Equation" r:id="rId9" imgW="12063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779" y="3429000"/>
                        <a:ext cx="12065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29" name="Object 9">
            <a:extLst>
              <a:ext uri="{FF2B5EF4-FFF2-40B4-BE49-F238E27FC236}">
                <a16:creationId xmlns:a16="http://schemas.microsoft.com/office/drawing/2014/main" id="{09435798-920E-491C-9517-571C6297A9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5997613"/>
              </p:ext>
            </p:extLst>
          </p:nvPr>
        </p:nvGraphicFramePr>
        <p:xfrm>
          <a:off x="3896179" y="3429000"/>
          <a:ext cx="1219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18960" imgH="342720" progId="Equation.DSMT4">
                  <p:embed/>
                </p:oleObj>
              </mc:Choice>
              <mc:Fallback>
                <p:oleObj name="Equation" r:id="rId11" imgW="121896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6179" y="3429000"/>
                        <a:ext cx="1219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30" name="Object 10">
            <a:extLst>
              <a:ext uri="{FF2B5EF4-FFF2-40B4-BE49-F238E27FC236}">
                <a16:creationId xmlns:a16="http://schemas.microsoft.com/office/drawing/2014/main" id="{8AFAD85E-6798-4E5D-932A-F13BB66F2E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000370"/>
              </p:ext>
            </p:extLst>
          </p:nvPr>
        </p:nvGraphicFramePr>
        <p:xfrm>
          <a:off x="5921829" y="3376386"/>
          <a:ext cx="850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50680" imgH="342720" progId="Equation.DSMT4">
                  <p:embed/>
                </p:oleObj>
              </mc:Choice>
              <mc:Fallback>
                <p:oleObj name="Equation" r:id="rId13" imgW="85068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829" y="3376386"/>
                        <a:ext cx="8509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1931" name="Object 11">
            <a:extLst>
              <a:ext uri="{FF2B5EF4-FFF2-40B4-BE49-F238E27FC236}">
                <a16:creationId xmlns:a16="http://schemas.microsoft.com/office/drawing/2014/main" id="{B1CFF39F-24B8-4DBA-9F6C-F714E4C18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1791877"/>
              </p:ext>
            </p:extLst>
          </p:nvPr>
        </p:nvGraphicFramePr>
        <p:xfrm>
          <a:off x="990600" y="5907995"/>
          <a:ext cx="7543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543800" imgH="520560" progId="Equation.DSMT4">
                  <p:embed/>
                </p:oleObj>
              </mc:Choice>
              <mc:Fallback>
                <p:oleObj name="Equation" r:id="rId15" imgW="7543800" imgH="520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5907995"/>
                        <a:ext cx="7543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09680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D3FE39C9-C529-4663-8F15-40D7C1D7EC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7DF6EFE7-F854-4E75-AC12-925C7E8C6DCF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722946" name="Rectangle 2">
            <a:extLst>
              <a:ext uri="{FF2B5EF4-FFF2-40B4-BE49-F238E27FC236}">
                <a16:creationId xmlns:a16="http://schemas.microsoft.com/office/drawing/2014/main" id="{198A84D3-2129-49EC-92F7-BE9BB1F395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ΜΉΚΟΣ ΕΝΌΣ ΔΙΑΝΎΣΜΑΤΟΣ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2947" name="Rectangle 3">
                <a:extLst>
                  <a:ext uri="{FF2B5EF4-FFF2-40B4-BE49-F238E27FC236}">
                    <a16:creationId xmlns:a16="http://schemas.microsoft.com/office/drawing/2014/main" id="{A5A1F603-1397-4721-A046-A13891411AD3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48768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n-US" altLang="en-US" sz="2800" dirty="0"/>
                  <a:t>If </a:t>
                </a:r>
                <a:r>
                  <a:rPr lang="en-US" altLang="en-US" sz="2800" b="1" dirty="0"/>
                  <a:t>v</a:t>
                </a:r>
                <a:r>
                  <a:rPr lang="el-GR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με στοιχεία </a:t>
                </a:r>
                <a:r>
                  <a:rPr lang="en-US" altLang="en-US" sz="2800" i="1" dirty="0"/>
                  <a:t>v</a:t>
                </a:r>
                <a:r>
                  <a:rPr lang="en-US" altLang="en-US" sz="2800" baseline="-25000" dirty="0"/>
                  <a:t>1</a:t>
                </a:r>
                <a:r>
                  <a:rPr lang="en-US" altLang="en-US" sz="2800" dirty="0"/>
                  <a:t>, …, </a:t>
                </a:r>
                <a:r>
                  <a:rPr lang="en-US" altLang="en-US" sz="2800" i="1" dirty="0" err="1"/>
                  <a:t>v</a:t>
                </a:r>
                <a:r>
                  <a:rPr lang="en-US" altLang="en-US" sz="2800" i="1" baseline="-25000" dirty="0" err="1"/>
                  <a:t>n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 η τετραγωνική ρίζα του          ορίζεται επειδή είναι μη αρνητική</a:t>
                </a:r>
                <a:r>
                  <a:rPr lang="en-US" altLang="en-US" sz="2800" dirty="0"/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1800"/>
                  </a:spcBef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</a:t>
                </a:r>
                <a:r>
                  <a:rPr lang="el-GR" altLang="en-US" sz="2800" b="1" dirty="0"/>
                  <a:t>μήκος </a:t>
                </a:r>
                <a:r>
                  <a:rPr lang="el-GR" altLang="en-US" sz="2800" dirty="0"/>
                  <a:t>(ή η </a:t>
                </a:r>
                <a:r>
                  <a:rPr lang="el-GR" altLang="en-US" sz="2800" b="1" dirty="0"/>
                  <a:t>νόρμα</a:t>
                </a:r>
                <a:r>
                  <a:rPr lang="el-GR" altLang="en-US" sz="2800" dirty="0"/>
                  <a:t>) του </a:t>
                </a:r>
                <a:r>
                  <a:rPr lang="en-US" altLang="en-US" sz="2800" dirty="0"/>
                  <a:t>v </a:t>
                </a:r>
                <a:r>
                  <a:rPr lang="el-GR" altLang="en-US" sz="2800" dirty="0"/>
                  <a:t>είναι ο μη αρνητικός αριθμός</a:t>
                </a:r>
                <a:r>
                  <a:rPr lang="en-US" altLang="en-US" sz="2800" dirty="0"/>
                  <a:t>        </a:t>
                </a:r>
                <a:r>
                  <a:rPr lang="el-GR" altLang="en-US" sz="2800" dirty="0"/>
                  <a:t>που ορίζεται ως εξής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  <a:spcBef>
                    <a:spcPts val="0"/>
                  </a:spcBef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</a:t>
                </a:r>
                <a:r>
                  <a:rPr lang="el-GR" altLang="en-US" sz="2800" dirty="0"/>
                  <a:t>και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>
          <p:sp>
            <p:nvSpPr>
              <p:cNvPr id="722947" name="Rectangle 3">
                <a:extLst>
                  <a:ext uri="{FF2B5EF4-FFF2-40B4-BE49-F238E27FC236}">
                    <a16:creationId xmlns:a16="http://schemas.microsoft.com/office/drawing/2014/main" id="{A5A1F603-1397-4721-A046-A13891411A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4876800"/>
              </a:xfrm>
              <a:blipFill>
                <a:blip r:embed="rId2"/>
                <a:stretch>
                  <a:fillRect l="-1389" t="-20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2949" name="Object 5">
            <a:extLst>
              <a:ext uri="{FF2B5EF4-FFF2-40B4-BE49-F238E27FC236}">
                <a16:creationId xmlns:a16="http://schemas.microsoft.com/office/drawing/2014/main" id="{2E756A46-8651-4633-82DB-5562EC5840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159467"/>
              </p:ext>
            </p:extLst>
          </p:nvPr>
        </p:nvGraphicFramePr>
        <p:xfrm>
          <a:off x="2209800" y="1998438"/>
          <a:ext cx="622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22080" imgH="253800" progId="Equation.DSMT4">
                  <p:embed/>
                </p:oleObj>
              </mc:Choice>
              <mc:Fallback>
                <p:oleObj name="Equation" r:id="rId3" imgW="6220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998438"/>
                        <a:ext cx="622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1" name="Object 7">
            <a:extLst>
              <a:ext uri="{FF2B5EF4-FFF2-40B4-BE49-F238E27FC236}">
                <a16:creationId xmlns:a16="http://schemas.microsoft.com/office/drawing/2014/main" id="{06BDC1B4-0D83-4057-868E-470BD2C22C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607531"/>
              </p:ext>
            </p:extLst>
          </p:nvPr>
        </p:nvGraphicFramePr>
        <p:xfrm>
          <a:off x="3664501" y="3203712"/>
          <a:ext cx="508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07960" imgH="558720" progId="Equation.DSMT4">
                  <p:embed/>
                </p:oleObj>
              </mc:Choice>
              <mc:Fallback>
                <p:oleObj name="Equation" r:id="rId5" imgW="50796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4501" y="3203712"/>
                        <a:ext cx="508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2" name="Object 8">
            <a:extLst>
              <a:ext uri="{FF2B5EF4-FFF2-40B4-BE49-F238E27FC236}">
                <a16:creationId xmlns:a16="http://schemas.microsoft.com/office/drawing/2014/main" id="{B9187BCE-03BE-4FD3-A0CD-05AF47064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909117"/>
              </p:ext>
            </p:extLst>
          </p:nvPr>
        </p:nvGraphicFramePr>
        <p:xfrm>
          <a:off x="887413" y="4097338"/>
          <a:ext cx="50165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016240" imgH="634680" progId="Equation.DSMT4">
                  <p:embed/>
                </p:oleObj>
              </mc:Choice>
              <mc:Fallback>
                <p:oleObj name="Equation" r:id="rId7" imgW="5016240" imgH="634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413" y="4097338"/>
                        <a:ext cx="50165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2953" name="Object 9">
            <a:extLst>
              <a:ext uri="{FF2B5EF4-FFF2-40B4-BE49-F238E27FC236}">
                <a16:creationId xmlns:a16="http://schemas.microsoft.com/office/drawing/2014/main" id="{35EA0431-99F4-46F2-B669-E85504E1D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4233510"/>
              </p:ext>
            </p:extLst>
          </p:nvPr>
        </p:nvGraphicFramePr>
        <p:xfrm>
          <a:off x="6692900" y="4110038"/>
          <a:ext cx="1663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63560" imgH="622080" progId="Equation.DSMT4">
                  <p:embed/>
                </p:oleObj>
              </mc:Choice>
              <mc:Fallback>
                <p:oleObj name="Equation" r:id="rId9" imgW="166356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2900" y="4110038"/>
                        <a:ext cx="1663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38340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205F1D1-48B6-4689-AF3F-B5E4A27E4A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A5883B3A-1EC7-4E4A-88D5-DDF75D91BD84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723970" name="Rectangle 2">
            <a:extLst>
              <a:ext uri="{FF2B5EF4-FFF2-40B4-BE49-F238E27FC236}">
                <a16:creationId xmlns:a16="http://schemas.microsoft.com/office/drawing/2014/main" id="{77DF59C9-1E6F-4BBC-8C81-BC45D52D11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ΜΉΚΟΣ ΕΝΌΣ ΔΙΑΝΎΣΜΑΤΟΣ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23971" name="Rectangle 3">
                <a:extLst>
                  <a:ext uri="{FF2B5EF4-FFF2-40B4-BE49-F238E27FC236}">
                    <a16:creationId xmlns:a16="http://schemas.microsoft.com/office/drawing/2014/main" id="{F29C51F9-2BBC-48E2-9051-56777966C265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186821"/>
                <a:ext cx="7848600" cy="5334000"/>
              </a:xfrm>
            </p:spPr>
            <p:txBody>
              <a:bodyPr/>
              <a:lstStyle/>
              <a:p>
                <a:pPr>
                  <a:lnSpc>
                    <a:spcPts val="4100"/>
                  </a:lnSpc>
                  <a:spcBef>
                    <a:spcPts val="0"/>
                  </a:spcBef>
                </a:pPr>
                <a:r>
                  <a:rPr lang="en-US" altLang="en-US" sz="2800" dirty="0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l-GR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 και έστω</a:t>
                </a:r>
                <a:r>
                  <a:rPr lang="en-US" altLang="en-US" sz="2800" dirty="0"/>
                  <a:t> </a:t>
                </a:r>
                <a:endParaRPr lang="en-US" altLang="en-US" sz="1050" dirty="0"/>
              </a:p>
              <a:p>
                <a:pPr>
                  <a:lnSpc>
                    <a:spcPts val="4100"/>
                  </a:lnSpc>
                  <a:spcBef>
                    <a:spcPts val="0"/>
                  </a:spcBef>
                </a:pPr>
                <a:r>
                  <a:rPr lang="el-GR" altLang="en-US" sz="2800" dirty="0"/>
                  <a:t>Αν ταυτίσουμε το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με ένα γεωμετρικό σημείο στο επίπεδο, ως συνήθως, τότε  το         συμπίπτει με την τυπική έννοια του μήκους του ευθύγραμμου τμήματος από την αρχή έως το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Αυτό προκύπτει από το Πυθαγόρειο Θεώρημα</a:t>
                </a:r>
                <a:endParaRPr lang="en-US" altLang="en-US" sz="2800" dirty="0"/>
              </a:p>
            </p:txBody>
          </p:sp>
        </mc:Choice>
        <mc:Fallback>
          <p:sp>
            <p:nvSpPr>
              <p:cNvPr id="723971" name="Rectangle 3">
                <a:extLst>
                  <a:ext uri="{FF2B5EF4-FFF2-40B4-BE49-F238E27FC236}">
                    <a16:creationId xmlns:a16="http://schemas.microsoft.com/office/drawing/2014/main" id="{F29C51F9-2BBC-48E2-9051-56777966C2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186821"/>
                <a:ext cx="7848600" cy="5334000"/>
              </a:xfrm>
              <a:blipFill>
                <a:blip r:embed="rId2"/>
                <a:stretch>
                  <a:fillRect l="-1454" t="-238" r="-113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3972" name="Object 4">
            <a:extLst>
              <a:ext uri="{FF2B5EF4-FFF2-40B4-BE49-F238E27FC236}">
                <a16:creationId xmlns:a16="http://schemas.microsoft.com/office/drawing/2014/main" id="{30564334-69D8-495F-80D0-F9BE2CB251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7509052"/>
              </p:ext>
            </p:extLst>
          </p:nvPr>
        </p:nvGraphicFramePr>
        <p:xfrm>
          <a:off x="4965012" y="2286000"/>
          <a:ext cx="5080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960" imgH="558720" progId="Equation.DSMT4">
                  <p:embed/>
                </p:oleObj>
              </mc:Choice>
              <mc:Fallback>
                <p:oleObj name="Equation" r:id="rId3" imgW="50796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012" y="2286000"/>
                        <a:ext cx="5080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2398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95800"/>
            <a:ext cx="3200400" cy="2696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BDD9F5-153E-CA4E-847F-43923F770567}"/>
              </a:ext>
            </a:extLst>
          </p:cNvPr>
          <p:cNvSpPr/>
          <p:nvPr/>
        </p:nvSpPr>
        <p:spPr bwMode="auto">
          <a:xfrm>
            <a:off x="5925457" y="6355410"/>
            <a:ext cx="3066143" cy="76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  <p:graphicFrame>
        <p:nvGraphicFramePr>
          <p:cNvPr id="3" name="Object 11">
            <a:extLst>
              <a:ext uri="{FF2B5EF4-FFF2-40B4-BE49-F238E27FC236}">
                <a16:creationId xmlns:a16="http://schemas.microsoft.com/office/drawing/2014/main" id="{DC16F1B4-F7DC-EEB7-5564-90F11407BD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6163314"/>
              </p:ext>
            </p:extLst>
          </p:nvPr>
        </p:nvGraphicFramePr>
        <p:xfrm>
          <a:off x="4228412" y="1066800"/>
          <a:ext cx="990600" cy="9097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44520" imgH="1143000" progId="Equation.DSMT4">
                  <p:embed/>
                </p:oleObj>
              </mc:Choice>
              <mc:Fallback>
                <p:oleObj name="Equation" r:id="rId6" imgW="1244520" imgH="1143000" progId="Equation.DSMT4">
                  <p:embed/>
                  <p:pic>
                    <p:nvPicPr>
                      <p:cNvPr id="722955" name="Object 11">
                        <a:extLst>
                          <a:ext uri="{FF2B5EF4-FFF2-40B4-BE49-F238E27FC236}">
                            <a16:creationId xmlns:a16="http://schemas.microsoft.com/office/drawing/2014/main" id="{AB46E162-AE55-489B-BF40-62D8E3E777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8412" y="1066800"/>
                        <a:ext cx="990600" cy="9097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1429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5BA0B30-DEFD-45F7-A2F3-F724BFE0A3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C8F13A3D-F7B1-43D1-AC05-400E0ED8AE0C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724994" name="Rectangle 2">
            <a:extLst>
              <a:ext uri="{FF2B5EF4-FFF2-40B4-BE49-F238E27FC236}">
                <a16:creationId xmlns:a16="http://schemas.microsoft.com/office/drawing/2014/main" id="{35617A5B-F7DA-40BD-BCC3-77CD61F0A0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ΜΉΚΟΣ ΕΝΌΣ ΔΙΑΝΎΣΜΑΤΟΣ</a:t>
            </a:r>
            <a:endParaRPr lang="en-US" altLang="en-US" dirty="0"/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02DB17E9-C39D-46B0-BE8E-0BFC96F9E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8800" y="1066800"/>
            <a:ext cx="8458200" cy="5638800"/>
          </a:xfrm>
        </p:spPr>
        <p:txBody>
          <a:bodyPr/>
          <a:lstStyle/>
          <a:p>
            <a:pPr>
              <a:lnSpc>
                <a:spcPts val="3900"/>
              </a:lnSpc>
            </a:pPr>
            <a:r>
              <a:rPr lang="el-GR" altLang="en-US" sz="2800" dirty="0"/>
              <a:t>Για κάθε αριθμό </a:t>
            </a:r>
            <a:r>
              <a:rPr lang="en-US" altLang="en-US" sz="2800" i="1" dirty="0"/>
              <a:t>c</a:t>
            </a:r>
            <a:r>
              <a:rPr lang="en-US" altLang="en-US" sz="2800" dirty="0"/>
              <a:t>, </a:t>
            </a:r>
            <a:r>
              <a:rPr lang="el-GR" altLang="en-US" sz="2800" dirty="0"/>
              <a:t>το μήκος του </a:t>
            </a:r>
            <a:r>
              <a:rPr lang="en-US" altLang="en-US" sz="2800" i="1" dirty="0"/>
              <a:t>c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      φορές το μήκος του </a:t>
            </a:r>
            <a:r>
              <a:rPr lang="en-US" altLang="en-US" sz="2800" b="1" dirty="0"/>
              <a:t>v</a:t>
            </a:r>
            <a:r>
              <a:rPr lang="en-US" altLang="en-US" sz="2800" dirty="0"/>
              <a:t>. </a:t>
            </a:r>
            <a:r>
              <a:rPr lang="el-GR" altLang="en-US" sz="2800" dirty="0"/>
              <a:t>Δηλαδή,</a:t>
            </a:r>
            <a:endParaRPr lang="en-US" altLang="en-US" sz="2800" dirty="0"/>
          </a:p>
          <a:p>
            <a:r>
              <a:rPr lang="el-GR" altLang="en-US" sz="2800" dirty="0"/>
              <a:t>Ένα διάνυσμα του οποίου το μήκος είναι 1 ονομάζεται </a:t>
            </a:r>
            <a:r>
              <a:rPr lang="el-GR" altLang="en-US" sz="2800" b="1" dirty="0"/>
              <a:t>μοναδιαίο διάνυσμα</a:t>
            </a:r>
            <a:r>
              <a:rPr lang="el-GR" altLang="en-US" sz="2800" dirty="0"/>
              <a:t>.</a:t>
            </a:r>
            <a:endParaRPr lang="en-US" altLang="en-US" sz="2800" dirty="0"/>
          </a:p>
          <a:p>
            <a:pPr>
              <a:lnSpc>
                <a:spcPts val="4200"/>
              </a:lnSpc>
            </a:pPr>
            <a:r>
              <a:rPr lang="el-GR" altLang="en-US" sz="2800" dirty="0"/>
              <a:t>Αν διαιρέσουμε ένα μη μηδενικό διάνυσμα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με το μήκος του -δηλαδή, πολλαπλασιάσουμε με             -θα λάβουμε ένα μοναδιαίο διάνυσμα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επειδή το μήκος του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r>
              <a:rPr lang="el-GR" altLang="en-US" sz="2800" dirty="0">
                <a:cs typeface="Times New Roman" panose="02020603050405020304" pitchFamily="18" charset="0"/>
              </a:rPr>
              <a:t>Η διαδικασία δημιουργίας του </a:t>
            </a:r>
            <a:r>
              <a:rPr lang="en-US" altLang="en-US" sz="2800" b="1" dirty="0">
                <a:cs typeface="Times New Roman" panose="02020603050405020304" pitchFamily="18" charset="0"/>
              </a:rPr>
              <a:t>u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από το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ονομάζεται μερικές φορές </a:t>
            </a:r>
            <a:r>
              <a:rPr lang="el-GR" altLang="en-US" sz="2800" b="1" dirty="0" err="1">
                <a:cs typeface="Times New Roman" panose="02020603050405020304" pitchFamily="18" charset="0"/>
              </a:rPr>
              <a:t>κανονικοποίηση</a:t>
            </a:r>
            <a:r>
              <a:rPr lang="el-GR" altLang="en-US" sz="2800" dirty="0">
                <a:cs typeface="Times New Roman" panose="02020603050405020304" pitchFamily="18" charset="0"/>
              </a:rPr>
              <a:t> του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, </a:t>
            </a:r>
            <a:r>
              <a:rPr lang="el-GR" altLang="en-US" sz="2800" dirty="0">
                <a:cs typeface="Times New Roman" panose="02020603050405020304" pitchFamily="18" charset="0"/>
              </a:rPr>
              <a:t>και λέμε ότι το </a:t>
            </a:r>
            <a:r>
              <a:rPr lang="en-US" altLang="en-US" sz="2800" b="1" dirty="0">
                <a:cs typeface="Times New Roman" panose="02020603050405020304" pitchFamily="18" charset="0"/>
              </a:rPr>
              <a:t>u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στην ίδια κατεύθυνση με το </a:t>
            </a:r>
            <a:r>
              <a:rPr lang="en-US" altLang="en-US" sz="2800" b="1" dirty="0">
                <a:cs typeface="Times New Roman" panose="02020603050405020304" pitchFamily="18" charset="0"/>
              </a:rPr>
              <a:t>v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AA52B2B5-56D7-4745-8532-FB4A3F59FF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1027505"/>
              </p:ext>
            </p:extLst>
          </p:nvPr>
        </p:nvGraphicFramePr>
        <p:xfrm>
          <a:off x="7130472" y="3706019"/>
          <a:ext cx="914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558720" progId="Equation.DSMT4">
                  <p:embed/>
                </p:oleObj>
              </mc:Choice>
              <mc:Fallback>
                <p:oleObj name="Equation" r:id="rId2" imgW="9144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0472" y="3706019"/>
                        <a:ext cx="914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7242015"/>
              </p:ext>
            </p:extLst>
          </p:nvPr>
        </p:nvGraphicFramePr>
        <p:xfrm>
          <a:off x="4114800" y="1663701"/>
          <a:ext cx="2006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06280" imgH="558720" progId="Equation.DSMT4">
                  <p:embed/>
                </p:oleObj>
              </mc:Choice>
              <mc:Fallback>
                <p:oleObj name="Equation" r:id="rId4" imgW="200628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663701"/>
                        <a:ext cx="2006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877731"/>
              </p:ext>
            </p:extLst>
          </p:nvPr>
        </p:nvGraphicFramePr>
        <p:xfrm>
          <a:off x="6788727" y="1104901"/>
          <a:ext cx="355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320" imgH="558720" progId="Equation.DSMT4">
                  <p:embed/>
                </p:oleObj>
              </mc:Choice>
              <mc:Fallback>
                <p:oleObj name="Equation" r:id="rId6" imgW="355320" imgH="55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88727" y="1104901"/>
                        <a:ext cx="355600" cy="558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>
            <a:extLst>
              <a:ext uri="{FF2B5EF4-FFF2-40B4-BE49-F238E27FC236}">
                <a16:creationId xmlns:a16="http://schemas.microsoft.com/office/drawing/2014/main" id="{CCE84B39-BE9C-6349-FAC5-EBECD40977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605186"/>
              </p:ext>
            </p:extLst>
          </p:nvPr>
        </p:nvGraphicFramePr>
        <p:xfrm>
          <a:off x="2590800" y="4800600"/>
          <a:ext cx="1701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01720" imgH="558720" progId="Equation.DSMT4">
                  <p:embed/>
                </p:oleObj>
              </mc:Choice>
              <mc:Fallback>
                <p:oleObj name="Equation" r:id="rId8" imgW="1701720" imgH="558720" progId="Equation.DSMT4">
                  <p:embed/>
                  <p:pic>
                    <p:nvPicPr>
                      <p:cNvPr id="724997" name="Object 5">
                        <a:extLst>
                          <a:ext uri="{FF2B5EF4-FFF2-40B4-BE49-F238E27FC236}">
                            <a16:creationId xmlns:a16="http://schemas.microsoft.com/office/drawing/2014/main" id="{6322E096-A8D3-48DF-BAC7-42BD3A0ABA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800600"/>
                        <a:ext cx="1701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87064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8041642-15C0-47C8-AF9F-B15622DDCD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74BFA18B-EA73-4A25-9A46-1912A0EFAF35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726018" name="Rectangle 2">
            <a:extLst>
              <a:ext uri="{FF2B5EF4-FFF2-40B4-BE49-F238E27FC236}">
                <a16:creationId xmlns:a16="http://schemas.microsoft.com/office/drawing/2014/main" id="{427FDDE8-43F0-4BE6-9C24-F2AA61F4E7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ΜΉΚΟΣ ΕΝΌΣ ΔΙΑΝΎΣΜΑΤΟΣ</a:t>
            </a:r>
            <a:endParaRPr lang="en-US" altLang="en-US" dirty="0"/>
          </a:p>
        </p:txBody>
      </p:sp>
      <p:sp>
        <p:nvSpPr>
          <p:cNvPr id="726019" name="Rectangle 3">
            <a:extLst>
              <a:ext uri="{FF2B5EF4-FFF2-40B4-BE49-F238E27FC236}">
                <a16:creationId xmlns:a16="http://schemas.microsoft.com/office/drawing/2014/main" id="{4AB67294-0A83-4F01-B2DF-53ABCB9D5B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7150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ένα μοναδιαίο διάνυσμα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στην ίδια κατεύθυνση με το</a:t>
            </a:r>
            <a:endParaRPr lang="en-US" altLang="en-US" sz="2800" dirty="0"/>
          </a:p>
          <a:p>
            <a:r>
              <a:rPr lang="en-US" altLang="en-US" sz="2800" b="1" dirty="0"/>
              <a:t>Solution:</a:t>
            </a:r>
            <a:r>
              <a:rPr lang="en-US" altLang="en-US" sz="2800" dirty="0"/>
              <a:t> </a:t>
            </a:r>
            <a:r>
              <a:rPr lang="el-GR" altLang="en-US" sz="2800" dirty="0"/>
              <a:t>Πρώτον, υπολογίστε το μήκος του </a:t>
            </a:r>
            <a:r>
              <a:rPr lang="en-US" altLang="en-US" sz="2800" b="1" dirty="0"/>
              <a:t>v</a:t>
            </a:r>
            <a:r>
              <a:rPr lang="en-US" altLang="en-US" sz="2800" dirty="0"/>
              <a:t>:</a:t>
            </a:r>
          </a:p>
          <a:p>
            <a:endParaRPr lang="en-US" altLang="en-US" sz="2800" dirty="0"/>
          </a:p>
          <a:p>
            <a:pPr>
              <a:spcBef>
                <a:spcPts val="0"/>
              </a:spcBef>
            </a:pPr>
            <a:endParaRPr lang="en-US" altLang="en-US" sz="2800" dirty="0"/>
          </a:p>
          <a:p>
            <a:endParaRPr lang="en-US" altLang="en-US" sz="2800" dirty="0"/>
          </a:p>
          <a:p>
            <a:pPr>
              <a:spcBef>
                <a:spcPts val="0"/>
              </a:spcBef>
            </a:pPr>
            <a:r>
              <a:rPr lang="el-GR" altLang="en-US" sz="2800" dirty="0"/>
              <a:t>Στη συνέχεια, πολλαπλασιάστε 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με</a:t>
            </a:r>
            <a:r>
              <a:rPr lang="en-US" altLang="en-US" sz="2800" dirty="0"/>
              <a:t>            </a:t>
            </a:r>
            <a:r>
              <a:rPr lang="el-GR" altLang="en-US" sz="2800" dirty="0"/>
              <a:t>για να πάρετε</a:t>
            </a:r>
            <a:endParaRPr lang="en-US" altLang="en-US" sz="2800" dirty="0"/>
          </a:p>
        </p:txBody>
      </p:sp>
      <p:graphicFrame>
        <p:nvGraphicFramePr>
          <p:cNvPr id="726020" name="Object 4">
            <a:extLst>
              <a:ext uri="{FF2B5EF4-FFF2-40B4-BE49-F238E27FC236}">
                <a16:creationId xmlns:a16="http://schemas.microsoft.com/office/drawing/2014/main" id="{3DAAA23C-5F81-45C3-989C-9A67F26704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493879"/>
              </p:ext>
            </p:extLst>
          </p:nvPr>
        </p:nvGraphicFramePr>
        <p:xfrm>
          <a:off x="4953000" y="1487037"/>
          <a:ext cx="21336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86000" imgH="431640" progId="Equation.DSMT4">
                  <p:embed/>
                </p:oleObj>
              </mc:Choice>
              <mc:Fallback>
                <p:oleObj name="Equation" r:id="rId2" imgW="22860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487037"/>
                        <a:ext cx="21336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1" name="Object 5">
            <a:extLst>
              <a:ext uri="{FF2B5EF4-FFF2-40B4-BE49-F238E27FC236}">
                <a16:creationId xmlns:a16="http://schemas.microsoft.com/office/drawing/2014/main" id="{22F62889-2212-43E2-BE38-083C0C51D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807075"/>
              </p:ext>
            </p:extLst>
          </p:nvPr>
        </p:nvGraphicFramePr>
        <p:xfrm>
          <a:off x="1328532" y="2449576"/>
          <a:ext cx="6372225" cy="131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502320" imgH="1346040" progId="Equation.DSMT4">
                  <p:embed/>
                </p:oleObj>
              </mc:Choice>
              <mc:Fallback>
                <p:oleObj name="Equation" r:id="rId4" imgW="6502320" imgH="1346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532" y="2449576"/>
                        <a:ext cx="6372225" cy="1319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2" name="Object 6">
            <a:extLst>
              <a:ext uri="{FF2B5EF4-FFF2-40B4-BE49-F238E27FC236}">
                <a16:creationId xmlns:a16="http://schemas.microsoft.com/office/drawing/2014/main" id="{2EBF0921-9F7B-44AC-89F7-E5D25B2F4B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317410"/>
              </p:ext>
            </p:extLst>
          </p:nvPr>
        </p:nvGraphicFramePr>
        <p:xfrm>
          <a:off x="6477000" y="3819300"/>
          <a:ext cx="9144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914400" imgH="558720" progId="Equation.DSMT4">
                  <p:embed/>
                </p:oleObj>
              </mc:Choice>
              <mc:Fallback>
                <p:oleObj name="Equation" r:id="rId6" imgW="9144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819300"/>
                        <a:ext cx="9144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6023" name="Object 7">
            <a:extLst>
              <a:ext uri="{FF2B5EF4-FFF2-40B4-BE49-F238E27FC236}">
                <a16:creationId xmlns:a16="http://schemas.microsoft.com/office/drawing/2014/main" id="{C27243EB-6AEE-4C51-975D-F25B65732D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9212729"/>
              </p:ext>
            </p:extLst>
          </p:nvPr>
        </p:nvGraphicFramePr>
        <p:xfrm>
          <a:off x="1906588" y="4288315"/>
          <a:ext cx="5332412" cy="228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511600" imgH="2361960" progId="Equation.DSMT4">
                  <p:embed/>
                </p:oleObj>
              </mc:Choice>
              <mc:Fallback>
                <p:oleObj name="Equation" r:id="rId8" imgW="551160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8" y="4288315"/>
                        <a:ext cx="5332412" cy="228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55447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D0E9A0B7-4ECC-41E4-BA57-B07D68A1F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6.1- </a:t>
            </a:r>
            <a:fld id="{BB08F62E-4B61-4C6B-890E-6BEE254464AC}" type="slidenum">
              <a:rPr lang="en-US" altLang="en-US"/>
              <a:pPr/>
              <a:t>9</a:t>
            </a:fld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42" name="Rectangle 2">
                <a:extLst>
                  <a:ext uri="{FF2B5EF4-FFF2-40B4-BE49-F238E27FC236}">
                    <a16:creationId xmlns:a16="http://schemas.microsoft.com/office/drawing/2014/main" id="{2C067843-6461-4B13-B4D8-AD888BFA942C}"/>
                  </a:ext>
                </a:extLst>
              </p:cNvPr>
              <p:cNvSpPr>
                <a:spLocks noGrp="1" noChangeArrowheads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l-GR" altLang="en-US" dirty="0"/>
                  <a:t>ΑΠΟΣΤΑΣΕΙΣ ΣΤΟΝ </a:t>
                </a:r>
                <a14:m>
                  <m:oMath xmlns:m="http://schemas.openxmlformats.org/officeDocument/2006/math"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dirty="0"/>
                  <a:t> </a:t>
                </a:r>
              </a:p>
            </p:txBody>
          </p:sp>
        </mc:Choice>
        <mc:Fallback xmlns="">
          <p:sp>
            <p:nvSpPr>
              <p:cNvPr id="727042" name="Rectangle 2">
                <a:extLst>
                  <a:ext uri="{FF2B5EF4-FFF2-40B4-BE49-F238E27FC236}">
                    <a16:creationId xmlns:a16="http://schemas.microsoft.com/office/drawing/2014/main" id="{2C067843-6461-4B13-B4D8-AD888BFA94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852" b="-1904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7043" name="Rectangle 3">
                <a:extLst>
                  <a:ext uri="{FF2B5EF4-FFF2-40B4-BE49-F238E27FC236}">
                    <a16:creationId xmlns:a16="http://schemas.microsoft.com/office/drawing/2014/main" id="{A0C16393-92C3-4625-87DF-0A7A3B2EF041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219200"/>
                <a:ext cx="8915400" cy="5334000"/>
              </a:xfrm>
            </p:spPr>
            <p:txBody>
              <a:bodyPr/>
              <a:lstStyle/>
              <a:p>
                <a:r>
                  <a:rPr lang="el-GR" altLang="en-US" sz="2800" dirty="0"/>
                  <a:t>Για να ελέγξετε ότι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            αρκεί να δείξουμε ότι              </a:t>
                </a:r>
                <a:r>
                  <a:rPr lang="en-US" altLang="en-US" sz="2800" dirty="0"/>
                  <a:t>.</a:t>
                </a:r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endParaRPr lang="en-US" altLang="en-US" sz="2800" dirty="0"/>
              </a:p>
              <a:p>
                <a:pPr marL="0" indent="0">
                  <a:buNone/>
                </a:pPr>
                <a:endParaRPr lang="en-US" altLang="en-US" sz="2800" dirty="0"/>
              </a:p>
              <a:p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b="1" dirty="0"/>
                  <a:t> 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στον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η </a:t>
                </a:r>
                <a:r>
                  <a:rPr lang="el-GR" altLang="en-US" sz="2800" b="1" dirty="0"/>
                  <a:t>απόσταση μεταξύ </a:t>
                </a:r>
                <a:r>
                  <a:rPr lang="en-US" altLang="en-US" sz="2800" b="1" dirty="0"/>
                  <a:t>u </a:t>
                </a:r>
                <a:r>
                  <a:rPr lang="el-GR" altLang="en-US" sz="2800" b="1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που γράφεται ως </a:t>
                </a:r>
                <a:r>
                  <a:rPr lang="en-US" altLang="en-US" sz="2800" dirty="0" err="1"/>
                  <a:t>dist</a:t>
                </a:r>
                <a:r>
                  <a:rPr lang="en-US" altLang="en-US" sz="2800" dirty="0"/>
                  <a:t> (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), </a:t>
                </a:r>
                <a:r>
                  <a:rPr lang="el-GR" altLang="en-US" sz="2800" dirty="0"/>
                  <a:t>είναι το μήκος του διανύσματος           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Δηλαδή</a:t>
                </a:r>
                <a:r>
                  <a:rPr lang="en-US" altLang="en-US" sz="2800" dirty="0"/>
                  <a:t>,              </a:t>
                </a:r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</a:t>
                </a:r>
              </a:p>
              <a:p>
                <a:pPr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 xmlns="">
          <p:sp>
            <p:nvSpPr>
              <p:cNvPr id="727043" name="Rectangle 3">
                <a:extLst>
                  <a:ext uri="{FF2B5EF4-FFF2-40B4-BE49-F238E27FC236}">
                    <a16:creationId xmlns:a16="http://schemas.microsoft.com/office/drawing/2014/main" id="{A0C16393-92C3-4625-87DF-0A7A3B2EF04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19200"/>
                <a:ext cx="8915400" cy="5334000"/>
              </a:xfrm>
              <a:blipFill>
                <a:blip r:embed="rId3"/>
                <a:stretch>
                  <a:fillRect l="-1282" t="-1429" r="-185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7044" name="Object 4">
            <a:extLst>
              <a:ext uri="{FF2B5EF4-FFF2-40B4-BE49-F238E27FC236}">
                <a16:creationId xmlns:a16="http://schemas.microsoft.com/office/drawing/2014/main" id="{565DE948-AD73-4493-802F-A79AFE1A98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208981"/>
              </p:ext>
            </p:extLst>
          </p:nvPr>
        </p:nvGraphicFramePr>
        <p:xfrm>
          <a:off x="3515591" y="1244600"/>
          <a:ext cx="1028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28520" imgH="558720" progId="Equation.DSMT4">
                  <p:embed/>
                </p:oleObj>
              </mc:Choice>
              <mc:Fallback>
                <p:oleObj name="Equation" r:id="rId4" imgW="102852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5591" y="1244600"/>
                        <a:ext cx="1028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5" name="Object 5">
            <a:extLst>
              <a:ext uri="{FF2B5EF4-FFF2-40B4-BE49-F238E27FC236}">
                <a16:creationId xmlns:a16="http://schemas.microsoft.com/office/drawing/2014/main" id="{DA321548-1329-4BB4-9FAB-1BC2E99024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7598771"/>
              </p:ext>
            </p:extLst>
          </p:nvPr>
        </p:nvGraphicFramePr>
        <p:xfrm>
          <a:off x="7826629" y="1117600"/>
          <a:ext cx="1193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93760" imgH="622080" progId="Equation.DSMT4">
                  <p:embed/>
                </p:oleObj>
              </mc:Choice>
              <mc:Fallback>
                <p:oleObj name="Equation" r:id="rId6" imgW="119376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6629" y="1117600"/>
                        <a:ext cx="1193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6" name="Object 6">
            <a:extLst>
              <a:ext uri="{FF2B5EF4-FFF2-40B4-BE49-F238E27FC236}">
                <a16:creationId xmlns:a16="http://schemas.microsoft.com/office/drawing/2014/main" id="{851C76BE-FA8D-46EF-8CC6-AFFF79FBE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740611"/>
              </p:ext>
            </p:extLst>
          </p:nvPr>
        </p:nvGraphicFramePr>
        <p:xfrm>
          <a:off x="1568450" y="1816100"/>
          <a:ext cx="6515100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514920" imgH="2234880" progId="Equation.DSMT4">
                  <p:embed/>
                </p:oleObj>
              </mc:Choice>
              <mc:Fallback>
                <p:oleObj name="Equation" r:id="rId8" imgW="6514920" imgH="2234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8450" y="1816100"/>
                        <a:ext cx="6515100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8" name="Object 8">
            <a:extLst>
              <a:ext uri="{FF2B5EF4-FFF2-40B4-BE49-F238E27FC236}">
                <a16:creationId xmlns:a16="http://schemas.microsoft.com/office/drawing/2014/main" id="{938B088C-2459-4213-8BCF-A696AB6346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103641"/>
              </p:ext>
            </p:extLst>
          </p:nvPr>
        </p:nvGraphicFramePr>
        <p:xfrm>
          <a:off x="2613891" y="5334000"/>
          <a:ext cx="901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901440" imgH="253800" progId="Equation.DSMT4">
                  <p:embed/>
                </p:oleObj>
              </mc:Choice>
              <mc:Fallback>
                <p:oleObj name="Equation" r:id="rId10" imgW="90144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891" y="5334000"/>
                        <a:ext cx="901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50" name="Object 10">
            <a:extLst>
              <a:ext uri="{FF2B5EF4-FFF2-40B4-BE49-F238E27FC236}">
                <a16:creationId xmlns:a16="http://schemas.microsoft.com/office/drawing/2014/main" id="{00BA2AA7-380B-4606-B3FD-66B17061AC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0119929"/>
              </p:ext>
            </p:extLst>
          </p:nvPr>
        </p:nvGraphicFramePr>
        <p:xfrm>
          <a:off x="3009900" y="5638800"/>
          <a:ext cx="3009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009600" imgH="558720" progId="Equation.DSMT4">
                  <p:embed/>
                </p:oleObj>
              </mc:Choice>
              <mc:Fallback>
                <p:oleObj name="Equation" r:id="rId12" imgW="30096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5638800"/>
                        <a:ext cx="3009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19378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12712</TotalTime>
  <Words>1172</Words>
  <Application>Microsoft Macintosh PowerPoint</Application>
  <PresentationFormat>Προβολή στην οθόνη (4:3)</PresentationFormat>
  <Paragraphs>168</Paragraphs>
  <Slides>21</Slides>
  <Notes>2</Notes>
  <HiddenSlides>2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9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Ορθογωνιότητα και ελάχιστα τετράγωνα</vt:lpstr>
      <vt:lpstr>ΕΣΩΤΕΡΙΚΟ ΓΙΝΟΜΕΝΟ</vt:lpstr>
      <vt:lpstr>ΕΣΩΤΕΡΙΚΟ ΓΙΝΟΜΕΝΟ</vt:lpstr>
      <vt:lpstr>ΕΣΩΤΕΡΙΚΟ ΓΙΝΟΜΕΝΟ</vt:lpstr>
      <vt:lpstr>ΤΟ ΜΉΚΟΣ ΕΝΌΣ ΔΙΑΝΎΣΜΑΤΟΣ</vt:lpstr>
      <vt:lpstr>ΤΟ ΜΉΚΟΣ ΕΝΌΣ ΔΙΑΝΎΣΜΑΤΟΣ</vt:lpstr>
      <vt:lpstr>ΤΟ ΜΉΚΟΣ ΕΝΌΣ ΔΙΑΝΎΣΜΑΤΟΣ</vt:lpstr>
      <vt:lpstr>ΤΟ ΜΉΚΟΣ ΕΝΌΣ ΔΙΑΝΎΣΜΑΤΟΣ</vt:lpstr>
      <vt:lpstr>ΑΠΟΣΤΑΣΕΙΣ ΣΤΟΝ Rn </vt:lpstr>
      <vt:lpstr>ΑΠΟΣΤΑΣΕΙΣ ΣΤΟΝ Rn </vt:lpstr>
      <vt:lpstr>ΑΠΟΣΤΑΣΕΙΣ ΣΤΟΝ Rn </vt:lpstr>
      <vt:lpstr>ΟΡΘΟΓΏΝΙΑ ΔΙΑΝΎΣΜΑΤΑ</vt:lpstr>
      <vt:lpstr>ΟΡΘΟΓΏΝΙΑ ΔΙΑΝΎΣΜΑΤΑ</vt:lpstr>
      <vt:lpstr>ΟΡΘΟΓΏΝΙΑ ΔΙΑΝΎΣΜΑΤΑ</vt:lpstr>
      <vt:lpstr>ΤΟ ΠΥΘΟΓΟΡΕIΟ ΘΕΏΡΗΜΑ</vt:lpstr>
      <vt:lpstr>ΟΡΘΟΓΏΝΙΑ ΣΥΜΠΛΗΡΏΜΑΤΑ</vt:lpstr>
      <vt:lpstr>ΟΡΘΟΓΏΝΙΑ ΣΥΜΠΛΗΡΏΜΑΤΑ</vt:lpstr>
      <vt:lpstr>ΟΡΘΟΓΏΝΙΑ ΣΥΜΠΛΗΡΏΜΑΤΑ</vt:lpstr>
      <vt:lpstr>ΓΩΝΙΕΣ ΣΤΟΝ R2 ΚΑΙ R3        </vt:lpstr>
      <vt:lpstr>ΓΩΝΙΕΣ ΣΤΟΝ R2 ΚΑΙ R3 </vt:lpstr>
      <vt:lpstr>ΓΩΝΙΕΣ ΣΤΟΝ R2 ΚΑΙ R3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1065</cp:revision>
  <dcterms:created xsi:type="dcterms:W3CDTF">2005-10-22T18:34:54Z</dcterms:created>
  <dcterms:modified xsi:type="dcterms:W3CDTF">2026-01-11T19:54:26Z</dcterms:modified>
</cp:coreProperties>
</file>