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5" r:id="rId16"/>
    <p:sldId id="272" r:id="rId17"/>
    <p:sldId id="273" r:id="rId18"/>
    <p:sldId id="271" r:id="rId19"/>
    <p:sldId id="277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41" r:id="rId81"/>
    <p:sldId id="343" r:id="rId82"/>
    <p:sldId id="344" r:id="rId83"/>
    <p:sldId id="339" r:id="rId84"/>
    <p:sldId id="340" r:id="rId85"/>
    <p:sldId id="338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C02D-EB69-4EDC-A6D5-0F397B7F41DD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5F8E-1601-4D7C-AC0E-443FF03A18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4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el-GR" altLang="el-GR" noProof="0"/>
              <a:t>Στυλ κύριου τίτλου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l-GR" altLang="el-GR" noProof="0"/>
              <a:t>Στυλ κύριου υπότιτλου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1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2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0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21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5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5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F2919C-0589-4E10-A2E8-EFBB9BB50C13}" type="datetimeFigureOut">
              <a:rPr lang="el-GR" smtClean="0"/>
              <a:pPr/>
              <a:t>3/5/2023</a:t>
            </a:fld>
            <a:endParaRPr lang="el-G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l-G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0" y="476672"/>
            <a:ext cx="9144000" cy="1944216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: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>Δεύτερο Μάθημα </a:t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0" y="2492896"/>
            <a:ext cx="9108504" cy="4365104"/>
          </a:xfrm>
        </p:spPr>
        <p:txBody>
          <a:bodyPr/>
          <a:lstStyle/>
          <a:p>
            <a:endParaRPr lang="el-GR" dirty="0">
              <a:solidFill>
                <a:srgbClr val="FFC000"/>
              </a:solidFill>
            </a:endParaRPr>
          </a:p>
          <a:p>
            <a:r>
              <a:rPr lang="el-GR" sz="4400" dirty="0"/>
              <a:t>Δημοσθένης Α. Χατζηλέλεκας</a:t>
            </a:r>
          </a:p>
          <a:p>
            <a:r>
              <a:rPr lang="el-GR" sz="4400" dirty="0">
                <a:solidFill>
                  <a:schemeClr val="tx1"/>
                </a:solidFill>
              </a:rPr>
              <a:t>Σύμβουλος Εκπαίδευσης ΠΕ-70</a:t>
            </a:r>
          </a:p>
          <a:p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69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Λίμνη Βαϊκάλη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lake Sylvenstein in autumn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32848" cy="40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Στις περισσότερες βιομηχανίες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μπορεί </a:t>
            </a:r>
            <a:r>
              <a:rPr lang="el-GR" sz="4400" dirty="0"/>
              <a:t>να παρατηρηθεί αύξηση της θερμοκρασίας του νερού μετά τη χρήση του.</a:t>
            </a:r>
          </a:p>
        </p:txBody>
      </p:sp>
    </p:spTree>
    <p:extLst>
      <p:ext uri="{BB962C8B-B14F-4D97-AF65-F5344CB8AC3E}">
        <p14:creationId xmlns:p14="http://schemas.microsoft.com/office/powerpoint/2010/main" val="8453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νερό που χρησιμοποιείται για ψύξη στις εγκαταστάσεις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πυρηνικής </a:t>
            </a:r>
            <a:r>
              <a:rPr lang="el-GR" sz="4400" dirty="0"/>
              <a:t>ενέργειας, για παράδειγμα, θερμαίνεται μέχρι και 10</a:t>
            </a:r>
            <a:r>
              <a:rPr lang="el-GR" sz="4400" baseline="30000" dirty="0"/>
              <a:t>0</a:t>
            </a:r>
            <a:r>
              <a:rPr lang="el-GR" sz="4400" dirty="0"/>
              <a:t> </a:t>
            </a:r>
            <a:r>
              <a:rPr lang="en-US" sz="4400" dirty="0"/>
              <a:t>C </a:t>
            </a:r>
            <a:r>
              <a:rPr lang="el-GR" sz="4400" dirty="0"/>
              <a:t>πάνω από τη θερμοκρασία που είχε πριν να χρησιμοποιηθεί.</a:t>
            </a:r>
          </a:p>
        </p:txBody>
      </p:sp>
    </p:spTree>
    <p:extLst>
      <p:ext uri="{BB962C8B-B14F-4D97-AF65-F5344CB8AC3E}">
        <p14:creationId xmlns:p14="http://schemas.microsoft.com/office/powerpoint/2010/main" val="6218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τέτοια νερά απελευθερώνονται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στα </a:t>
            </a:r>
            <a:r>
              <a:rPr lang="el-GR" sz="4400" dirty="0"/>
              <a:t>οικοσυστήματα, προκαλούν τη λεγόμενη θερμική ρύπανση.</a:t>
            </a:r>
          </a:p>
        </p:txBody>
      </p:sp>
    </p:spTree>
    <p:extLst>
      <p:ext uri="{BB962C8B-B14F-4D97-AF65-F5344CB8AC3E}">
        <p14:creationId xmlns:p14="http://schemas.microsoft.com/office/powerpoint/2010/main" val="3259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Μερικές βιομηχανίες μπορούν να χρησιμοποιούν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όξινο</a:t>
            </a:r>
            <a:r>
              <a:rPr lang="el-GR" sz="4400" dirty="0"/>
              <a:t>, αλκαλικό ή αλατούχο νερό που δεν χρησιμοποιείται στις αγροτικές καλλιέργειες.</a:t>
            </a:r>
          </a:p>
        </p:txBody>
      </p:sp>
    </p:spTree>
    <p:extLst>
      <p:ext uri="{BB962C8B-B14F-4D97-AF65-F5344CB8AC3E}">
        <p14:creationId xmlns:p14="http://schemas.microsoft.com/office/powerpoint/2010/main" val="18899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υδροηλεκτρική βιομηχανία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ούτε </a:t>
            </a:r>
            <a:r>
              <a:rPr lang="el-GR" sz="4400" dirty="0"/>
              <a:t>αντλεί ούτε καταναλώνει νερό. Εκμεταλλεύεται μια φυσική ή τεχνητή υδατόπτωση,</a:t>
            </a:r>
          </a:p>
        </p:txBody>
      </p:sp>
    </p:spTree>
    <p:extLst>
      <p:ext uri="{BB962C8B-B14F-4D97-AF65-F5344CB8AC3E}">
        <p14:creationId xmlns:p14="http://schemas.microsoft.com/office/powerpoint/2010/main" val="3759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όπου η ποιότητα του νερού παραμένει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πρακτικά </a:t>
            </a:r>
            <a:r>
              <a:rPr lang="el-GR" sz="4400" dirty="0"/>
              <a:t>αμετάβλητη και μόνο ένα ασήμαντο μέρος αυτού καταναλώνεται».</a:t>
            </a:r>
          </a:p>
          <a:p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3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Λειτουργία της </a:t>
            </a:r>
            <a:r>
              <a:rPr lang="el-GR" dirty="0" err="1" smtClean="0">
                <a:solidFill>
                  <a:srgbClr val="FFFF00"/>
                </a:solidFill>
              </a:rPr>
              <a:t>Ιερακοθηρίας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Απόκτηση άδειας χειριστή θηρευτικού αρπακτικού πτηνού. </a:t>
            </a:r>
          </a:p>
        </p:txBody>
      </p:sp>
    </p:spTree>
    <p:extLst>
      <p:ext uri="{BB962C8B-B14F-4D97-AF65-F5344CB8AC3E}">
        <p14:creationId xmlns:p14="http://schemas.microsoft.com/office/powerpoint/2010/main" val="2186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τέχνη με την οποία επιτυγχάνεται η συνεργασία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ανθρώπου </a:t>
            </a:r>
            <a:r>
              <a:rPr lang="el-GR" sz="4400" dirty="0"/>
              <a:t>με ένα αρπακτικό πτηνό, με τρόπο που το αρπακτικό </a:t>
            </a:r>
            <a:r>
              <a:rPr lang="el-GR" sz="4400" dirty="0" smtClean="0"/>
              <a:t>πτηνό, </a:t>
            </a:r>
            <a:r>
              <a:rPr lang="el-GR" sz="4400" dirty="0"/>
              <a:t>να αναπτύξει δεξιότητες και επίπεδο εκγύμνασης, </a:t>
            </a:r>
          </a:p>
        </p:txBody>
      </p:sp>
    </p:spTree>
    <p:extLst>
      <p:ext uri="{BB962C8B-B14F-4D97-AF65-F5344CB8AC3E}">
        <p14:creationId xmlns:p14="http://schemas.microsoft.com/office/powerpoint/2010/main" val="19535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ώστε να συλλάβει ένα αγρίως διαβιών </a:t>
            </a:r>
            <a:r>
              <a:rPr lang="el-GR" dirty="0" smtClean="0">
                <a:solidFill>
                  <a:srgbClr val="FFFF00"/>
                </a:solidFill>
              </a:rPr>
              <a:t>θήραμα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Πέρα </a:t>
            </a:r>
            <a:r>
              <a:rPr lang="el-GR" sz="4400" dirty="0"/>
              <a:t>από κυνήγι περιλαμβάνει βιωματικές ωφέλιμες για το φυσικό περιβάλλον και τον άνθρωπο εδώ και 4.000 χρόνια.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1020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Λίμνη Βαϊκάλη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beautiful lakeside with a drone, japan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32848" cy="41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περισσότερες από τις πολύ βαθιές λίμνες βρίσκονται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σε ορεινές περιοχές κατά μήκος των δυτικών περιοχών της Βόρειας και Νότιας Αμερικής,</a:t>
            </a:r>
          </a:p>
        </p:txBody>
      </p:sp>
    </p:spTree>
    <p:extLst>
      <p:ext uri="{BB962C8B-B14F-4D97-AF65-F5344CB8AC3E}">
        <p14:creationId xmlns:p14="http://schemas.microsoft.com/office/powerpoint/2010/main" val="27952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στην Ευρώπη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και στις ορεινές περιοχές της Κεντρικής Αφρικής και Ασίας.</a:t>
            </a:r>
          </a:p>
        </p:txBody>
      </p:sp>
    </p:spTree>
    <p:extLst>
      <p:ext uri="{BB962C8B-B14F-4D97-AF65-F5344CB8AC3E}">
        <p14:creationId xmlns:p14="http://schemas.microsoft.com/office/powerpoint/2010/main" val="34064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λίμνη Βαϊκάλη στην Ασία και η λίμνη </a:t>
            </a:r>
            <a:r>
              <a:rPr lang="el-GR" dirty="0" err="1">
                <a:solidFill>
                  <a:srgbClr val="FFFF00"/>
                </a:solidFill>
              </a:rPr>
              <a:t>Ταγκανίκα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981200"/>
            <a:ext cx="8640960" cy="4114800"/>
          </a:xfrm>
        </p:spPr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στην Αφρική είναι οι μόνες λίμνες που είναι γνωστό ότι έχουν μέγιστα βάθη που υπερβαίνουν τα 1.000 </a:t>
            </a:r>
            <a:r>
              <a:rPr lang="en-US" sz="4400" dirty="0"/>
              <a:t>m</a:t>
            </a:r>
            <a:r>
              <a:rPr lang="el-GR" sz="4400" dirty="0"/>
              <a:t> και τα μέσα βάθη πάνω από 500 </a:t>
            </a:r>
            <a:r>
              <a:rPr lang="en-US" sz="4400" dirty="0"/>
              <a:t>m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1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Η θέση και το φυσικό περιβάλλον της Αφρικής - Δασκαλέματ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Αν εξαιρέσουμε τη Μαύρη Θάλασσα,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η οποία είναι μια εσωτερική λίμνη που επικοινωνεί με τη θάλασσα,</a:t>
            </a:r>
          </a:p>
        </p:txBody>
      </p:sp>
    </p:spTree>
    <p:extLst>
      <p:ext uri="{BB962C8B-B14F-4D97-AF65-F5344CB8AC3E}">
        <p14:creationId xmlns:p14="http://schemas.microsoft.com/office/powerpoint/2010/main" val="13868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μεγαλύτερη ηπειρωτική λεκάνη είναι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η Κασπία Θάλασσα που είναι μια αλμυρή λίμνη με έκταση 436.400 </a:t>
            </a:r>
            <a:r>
              <a:rPr lang="en-US" sz="4400" dirty="0"/>
              <a:t>km</a:t>
            </a:r>
            <a:r>
              <a:rPr lang="el-GR" sz="4400" baseline="30000" dirty="0"/>
              <a:t>2</a:t>
            </a:r>
            <a:r>
              <a:rPr lang="el-GR" sz="4400" dirty="0"/>
              <a:t>.  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152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Maria\Downloads\ΜαύρηΘάλασσ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6263"/>
            <a:ext cx="7776864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Κασπία Θάλασσα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Γιατί η Κασπία ονομάζεται θάλασσα, ενώ είναι λίμνη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76864" cy="39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Κατανομή του νερού στη γη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r>
              <a:rPr lang="el-GR" sz="4400" dirty="0"/>
              <a:t>«Πάνω από το 71% της επιφάνειας της γης καλύπτεται από νερό. Από αυτό, μόνο ένα ποσοστό 3% αποτελεί τα εσωτερικά (ηπειρωτικά) νερά που καλύπτουν λιγότερο από το 2% της γήινης επιφάνειας. </a:t>
            </a:r>
          </a:p>
        </p:txBody>
      </p:sp>
    </p:spTree>
    <p:extLst>
      <p:ext uri="{BB962C8B-B14F-4D97-AF65-F5344CB8AC3E}">
        <p14:creationId xmlns:p14="http://schemas.microsoft.com/office/powerpoint/2010/main" val="31568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</a:t>
            </a:r>
            <a:r>
              <a:rPr lang="en-US" dirty="0">
                <a:solidFill>
                  <a:srgbClr val="FFFF00"/>
                </a:solidFill>
              </a:rPr>
              <a:t>Laurentian Great Lakes </a:t>
            </a:r>
            <a:r>
              <a:rPr lang="el-GR" dirty="0">
                <a:solidFill>
                  <a:srgbClr val="FFFF00"/>
                </a:solidFill>
              </a:rPr>
              <a:t>της Βόρειας Αμερικής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81200"/>
            <a:ext cx="820891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(λίμνες </a:t>
            </a:r>
            <a:r>
              <a:rPr lang="en-US" sz="4400" dirty="0"/>
              <a:t>Superior</a:t>
            </a:r>
            <a:r>
              <a:rPr lang="el-GR" sz="4400" dirty="0"/>
              <a:t>, </a:t>
            </a:r>
            <a:r>
              <a:rPr lang="en-US" sz="4400" dirty="0"/>
              <a:t>Huron</a:t>
            </a:r>
            <a:r>
              <a:rPr lang="el-GR" sz="4400" dirty="0"/>
              <a:t>, </a:t>
            </a:r>
            <a:r>
              <a:rPr lang="en-US" sz="4400" dirty="0"/>
              <a:t>Michigan</a:t>
            </a:r>
            <a:r>
              <a:rPr lang="el-GR" sz="4400" dirty="0"/>
              <a:t>, </a:t>
            </a:r>
            <a:r>
              <a:rPr lang="en-US" sz="4400" dirty="0"/>
              <a:t>Ontario </a:t>
            </a:r>
            <a:r>
              <a:rPr lang="el-GR" sz="4400" dirty="0"/>
              <a:t>και </a:t>
            </a:r>
            <a:r>
              <a:rPr lang="en-US" sz="4400" dirty="0"/>
              <a:t>Erie</a:t>
            </a:r>
            <a:r>
              <a:rPr lang="el-GR" sz="4400" dirty="0"/>
              <a:t>) αποτελούν τη μεγαλύτερη συνεχή μάζα γλυκού νερού στη γη,</a:t>
            </a:r>
          </a:p>
        </p:txBody>
      </p:sp>
    </p:spTree>
    <p:extLst>
      <p:ext uri="{BB962C8B-B14F-4D97-AF65-F5344CB8AC3E}">
        <p14:creationId xmlns:p14="http://schemas.microsoft.com/office/powerpoint/2010/main" val="1607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 συνολική έκταση 245.240 </a:t>
            </a:r>
            <a:r>
              <a:rPr lang="en-US" dirty="0">
                <a:solidFill>
                  <a:srgbClr val="FFFF00"/>
                </a:solidFill>
              </a:rPr>
              <a:t>km</a:t>
            </a:r>
            <a:r>
              <a:rPr lang="el-GR" baseline="30000" dirty="0">
                <a:solidFill>
                  <a:srgbClr val="FFFF00"/>
                </a:solidFill>
              </a:rPr>
              <a:t>2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μέγιστο βάθος 400 </a:t>
            </a:r>
            <a:r>
              <a:rPr lang="en-US" sz="4400" dirty="0"/>
              <a:t>m </a:t>
            </a:r>
            <a:r>
              <a:rPr lang="el-GR" sz="4400" dirty="0"/>
              <a:t>για τη λίμνη </a:t>
            </a:r>
            <a:r>
              <a:rPr lang="en-US" sz="4400" dirty="0"/>
              <a:t>Superior</a:t>
            </a:r>
            <a:r>
              <a:rPr lang="el-GR" sz="4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7784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Laurentian Great Lakes - Global Great L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50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AutoShape 2" descr="Laurentian Great Lakes - Global Great Lakes"/>
          <p:cNvSpPr>
            <a:spLocks noChangeAspect="1" noChangeArrowheads="1"/>
          </p:cNvSpPr>
          <p:nvPr/>
        </p:nvSpPr>
        <p:spPr bwMode="auto">
          <a:xfrm>
            <a:off x="155575" y="-8001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Laurentian Great Lakes - Global Great Lakes"/>
          <p:cNvSpPr>
            <a:spLocks noChangeAspect="1" noChangeArrowheads="1"/>
          </p:cNvSpPr>
          <p:nvPr/>
        </p:nvSpPr>
        <p:spPr bwMode="auto">
          <a:xfrm>
            <a:off x="307975" y="-6477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6" descr="Laurentian Great Lakes - Global Great Lakes"/>
          <p:cNvSpPr>
            <a:spLocks noChangeAspect="1" noChangeArrowheads="1"/>
          </p:cNvSpPr>
          <p:nvPr/>
        </p:nvSpPr>
        <p:spPr bwMode="auto">
          <a:xfrm>
            <a:off x="460375" y="-4953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6" name="Picture 8" descr="Great Lakes | Names, Map, &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48872" cy="54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«Πρόσφατα ο άνθρωπος δημιούργησε πολλές μικρές λίμνες.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Η πλειονότητα των φυσικών και τεχνητών λιμνών είναι μικρές και ρηχές (&lt; 20 </a:t>
            </a:r>
            <a:r>
              <a:rPr lang="en-US" sz="4400" dirty="0"/>
              <a:t>m </a:t>
            </a:r>
            <a:r>
              <a:rPr lang="el-GR" sz="4400" dirty="0"/>
              <a:t>βάθος).  </a:t>
            </a:r>
          </a:p>
        </p:txBody>
      </p:sp>
    </p:spTree>
    <p:extLst>
      <p:ext uri="{BB962C8B-B14F-4D97-AF65-F5344CB8AC3E}">
        <p14:creationId xmlns:p14="http://schemas.microsoft.com/office/powerpoint/2010/main" val="40028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Ένα μεγάλο ποσοστό όγκου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έρχεται σε άμεση επαφή με το ίζημα και εκτίθεται στις χημικές και μεταβολικές εξελίξεις αυτού.</a:t>
            </a:r>
          </a:p>
        </p:txBody>
      </p:sp>
    </p:spTree>
    <p:extLst>
      <p:ext uri="{BB962C8B-B14F-4D97-AF65-F5344CB8AC3E}">
        <p14:creationId xmlns:p14="http://schemas.microsoft.com/office/powerpoint/2010/main" val="1149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Έτσι, ένα μεγάλο ποσοστό των ρηχών λιμνών έχει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τις απαραίτητες συνθήκες για την ανάπτυξη της παραλιακής χλωρίδας, η οποία έχει ως αποτέλεσμα την αύξηση της ολικής παραγωγικότητας».</a:t>
            </a:r>
          </a:p>
        </p:txBody>
      </p:sp>
    </p:spTree>
    <p:extLst>
      <p:ext uri="{BB962C8B-B14F-4D97-AF65-F5344CB8AC3E}">
        <p14:creationId xmlns:p14="http://schemas.microsoft.com/office/powerpoint/2010/main" val="36208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«Το νερό που περιέχουν τα ποτάμια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οποιαδήποτε χρονική στιγμή είναι λιγότερο από αυτό που υπάρχει στις λίμνες.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67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Επειδή το νερό των ποταμών βρίσκεται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«διαρκή κίνηση», ίσως θα μπορούσαμε να πούμε ότι διαρκώς ανανεώνεται </a:t>
            </a:r>
          </a:p>
        </p:txBody>
      </p:sp>
    </p:spTree>
    <p:extLst>
      <p:ext uri="{BB962C8B-B14F-4D97-AF65-F5344CB8AC3E}">
        <p14:creationId xmlns:p14="http://schemas.microsoft.com/office/powerpoint/2010/main" val="29906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είναι η κύρια πηγή προμήθειας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για τις αγροτικές καλλιέργειες, τη βιομηχανία και τις οικιακές ανάγκες.</a:t>
            </a:r>
          </a:p>
        </p:txBody>
      </p:sp>
    </p:spTree>
    <p:extLst>
      <p:ext uri="{BB962C8B-B14F-4D97-AF65-F5344CB8AC3E}">
        <p14:creationId xmlns:p14="http://schemas.microsoft.com/office/powerpoint/2010/main" val="11709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Ένα μεγάλο μέρος του νερού αυτού είναι απρόσιτο για πρακτικούς λόγους,</a:t>
            </a:r>
          </a:p>
        </p:txBody>
      </p:sp>
    </p:spTree>
    <p:extLst>
      <p:ext uri="{BB962C8B-B14F-4D97-AF65-F5344CB8AC3E}">
        <p14:creationId xmlns:p14="http://schemas.microsoft.com/office/powerpoint/2010/main" val="28067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Κατά τη ροή του νερού προς τη θάλασσα και τις λίμνες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μεταφέρονται και διάφορα συστατικά που προέρχονται από διάβρωση,</a:t>
            </a:r>
          </a:p>
        </p:txBody>
      </p:sp>
    </p:spTree>
    <p:extLst>
      <p:ext uri="{BB962C8B-B14F-4D97-AF65-F5344CB8AC3E}">
        <p14:creationId xmlns:p14="http://schemas.microsoft.com/office/powerpoint/2010/main" val="5323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διάλυση και ξέπλυμα του εδάφους.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Γι’ αυτό και αυτά τα συστατικά είναι βασικά τα ίδια στη θάλασσα και στις λίμνες.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734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«Μια άλλη μεγάλη πηγή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γλυκού νερού αποτελούν τα υπόγεια νερά.</a:t>
            </a:r>
          </a:p>
        </p:txBody>
      </p:sp>
    </p:spTree>
    <p:extLst>
      <p:ext uri="{BB962C8B-B14F-4D97-AF65-F5344CB8AC3E}">
        <p14:creationId xmlns:p14="http://schemas.microsoft.com/office/powerpoint/2010/main" val="22866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Υπολογίζεται ότι υπάρχουν 4 εκατομμύρια </a:t>
            </a:r>
            <a:r>
              <a:rPr lang="en-US" dirty="0">
                <a:solidFill>
                  <a:srgbClr val="FFFF00"/>
                </a:solidFill>
              </a:rPr>
              <a:t>km</a:t>
            </a:r>
            <a:r>
              <a:rPr lang="el-GR" baseline="30000" dirty="0">
                <a:solidFill>
                  <a:srgbClr val="FFFF00"/>
                </a:solidFill>
              </a:rPr>
              <a:t>3</a:t>
            </a:r>
            <a:r>
              <a:rPr lang="el-GR" dirty="0">
                <a:solidFill>
                  <a:srgbClr val="FFFF00"/>
                </a:solidFill>
              </a:rPr>
              <a:t>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αποθηκευμένα στα ανώτερα 1.000 </a:t>
            </a:r>
            <a:r>
              <a:rPr lang="en-US" sz="4400" dirty="0"/>
              <a:t>m </a:t>
            </a:r>
            <a:r>
              <a:rPr lang="el-GR" sz="4400" dirty="0"/>
              <a:t>του φλοιού της γης και άλλα τόσα ακόμη βαθύτερα.</a:t>
            </a:r>
          </a:p>
        </p:txBody>
      </p:sp>
    </p:spTree>
    <p:extLst>
      <p:ext uri="{BB962C8B-B14F-4D97-AF65-F5344CB8AC3E}">
        <p14:creationId xmlns:p14="http://schemas.microsoft.com/office/powerpoint/2010/main" val="688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περισσότερο από το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υπάρχει στα βαθιά υδροφόρα στρώματα,</a:t>
            </a:r>
          </a:p>
        </p:txBody>
      </p:sp>
    </p:spTree>
    <p:extLst>
      <p:ext uri="{BB962C8B-B14F-4D97-AF65-F5344CB8AC3E}">
        <p14:creationId xmlns:p14="http://schemas.microsoft.com/office/powerpoint/2010/main" val="33781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βρίσκεται κάτω από μεγάλη πίεση που εξασκείται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το υπερκείμενο έδαφος και συνεπώς έχει μεγάλη θερμοκρασία και διαλυτική ικανότητα».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1242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«Όταν καταστρέφονται τα δάση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(και αυτό σήμερα γίνεται με ταχύ ρυθμό), ανυπολόγιστες ποσότητες νερού δεν συγκρατιούνται και ρέουν κυρίως προς τις θάλασσες.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686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Από τη στιγμή που οι προμήθειες σε γλυκό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ανεπαρκείς στις περιοχές όπου η ζήτηση είναι πολύ μεγάλη,</a:t>
            </a:r>
          </a:p>
        </p:txBody>
      </p:sp>
    </p:spTree>
    <p:extLst>
      <p:ext uri="{BB962C8B-B14F-4D97-AF65-F5344CB8AC3E}">
        <p14:creationId xmlns:p14="http://schemas.microsoft.com/office/powerpoint/2010/main" val="3296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αφαλάτωση του θαλασσινού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με την κατανάλωση μεγάλων ποσοτήτων ενέργειας είναι η μόνη πρακτική και σύγχρονη εναλλακτική λύση.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16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χρησιμοποίηση σε μεγάλη κλίμακα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των επιφανειακών νερών θα οδηγήσει μοιραία σε αμετάκλητες αλλαγές του κλίματος.</a:t>
            </a:r>
          </a:p>
        </p:txBody>
      </p:sp>
    </p:spTree>
    <p:extLst>
      <p:ext uri="{BB962C8B-B14F-4D97-AF65-F5344CB8AC3E}">
        <p14:creationId xmlns:p14="http://schemas.microsoft.com/office/powerpoint/2010/main" val="35893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Κυρίως,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στην Ανταρκτική και τη Γροιλανδία, αλλά και στα βουνά όλων των ηπείρων.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45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Μεταβολές τοπικών κλιματικών συνθηκών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έχουν ήδη συμβεί ως αποτέλεσμα εκτεταμένων μεταβολών</a:t>
            </a:r>
          </a:p>
        </p:txBody>
      </p:sp>
    </p:spTree>
    <p:extLst>
      <p:ext uri="{BB962C8B-B14F-4D97-AF65-F5344CB8AC3E}">
        <p14:creationId xmlns:p14="http://schemas.microsoft.com/office/powerpoint/2010/main" val="20578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μεγάλων ποτάμιων συστημάτων,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στα οποία έχουν αυξηθεί πολύ τα επιφανειακά νερά και η εξάτμιση».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0008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«Τα νερά που χάνονται από τις λίμνες,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οφείλονται σε α) απορροή από επιφανειακή διέξοδο, β) διαρροή από τον πυθμένα της λίμνης.</a:t>
            </a:r>
          </a:p>
        </p:txBody>
      </p:sp>
    </p:spTree>
    <p:extLst>
      <p:ext uri="{BB962C8B-B14F-4D97-AF65-F5344CB8AC3E}">
        <p14:creationId xmlns:p14="http://schemas.microsoft.com/office/powerpoint/2010/main" val="10737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Στις λίμνες διαρροής τα ιζήματα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που αποτίθενται πάνω στα βαθιά τμήματα της λεκάνης σχηματίζουν συχνά ένα αποτελεσματικό σφράγισμα.</a:t>
            </a:r>
          </a:p>
        </p:txBody>
      </p:sp>
    </p:spTree>
    <p:extLst>
      <p:ext uri="{BB962C8B-B14F-4D97-AF65-F5344CB8AC3E}">
        <p14:creationId xmlns:p14="http://schemas.microsoft.com/office/powerpoint/2010/main" val="42782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γ) Άμεση εξάτμιση. Η έκταση και ο ρυθμός απώλειας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εξαιτίας της εξάτμισης ποικίλλουν πολύ ανάλογα με την εποχή και το γεωγραφικό πλάτος.</a:t>
            </a:r>
          </a:p>
        </p:txBody>
      </p:sp>
    </p:spTree>
    <p:extLst>
      <p:ext uri="{BB962C8B-B14F-4D97-AF65-F5344CB8AC3E}">
        <p14:creationId xmlns:p14="http://schemas.microsoft.com/office/powerpoint/2010/main" val="21690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δ) Εξάτμιση-διαπνοή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τα αναδυόμενα υδρόβια </a:t>
            </a:r>
            <a:r>
              <a:rPr lang="el-GR" sz="4400" dirty="0" err="1"/>
              <a:t>μακρόφυτα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0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Τα ποσοστά των απωλειών από εξάτμιση-διαπνοή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ποικίλλουν πολύ, αφού καθορίζονται από πολλές φυσικές παραμέτρους (ταχύτητα ανέμου, υγρασία, θερμοκρασία).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3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Στις περισσότερες τοποθεσίες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όπου παρατηρείται έντονη αύξηση της παραλιακής βλάστησης,</a:t>
            </a:r>
          </a:p>
        </p:txBody>
      </p:sp>
    </p:spTree>
    <p:extLst>
      <p:ext uri="{BB962C8B-B14F-4D97-AF65-F5344CB8AC3E}">
        <p14:creationId xmlns:p14="http://schemas.microsoft.com/office/powerpoint/2010/main" val="3439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αυξάνεται σημαντικά και η εξάτμιση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σχέση με αυτήν που συμβαίνει στα ανοιχτά (πελαγικά νερά).</a:t>
            </a:r>
          </a:p>
        </p:txBody>
      </p:sp>
    </p:spTree>
    <p:extLst>
      <p:ext uri="{BB962C8B-B14F-4D97-AF65-F5344CB8AC3E}">
        <p14:creationId xmlns:p14="http://schemas.microsoft.com/office/powerpoint/2010/main" val="18956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«Ο άνθρωπος έχει τη δυνατότητα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να στρέψει την κοίτη ενός ποταμού, έτσι ώστε τα νερά του να καταλήγουν σε μια λίμνη.</a:t>
            </a:r>
          </a:p>
        </p:txBody>
      </p:sp>
    </p:spTree>
    <p:extLst>
      <p:ext uri="{BB962C8B-B14F-4D97-AF65-F5344CB8AC3E}">
        <p14:creationId xmlns:p14="http://schemas.microsoft.com/office/powerpoint/2010/main" val="26963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Μόνο το 1% του συνολικού νερού,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βρίσκεται στην ατμόσφαιρα, στις λίμνες, στα ποτάμια και στο έδαφος. 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208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Όπως, επίσης, έχει τη δυνατότητα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να αφαιρεί μεγάλες ποσότητες νερού και μάλιστα μέχρι τέλειας αποξήρανσης.</a:t>
            </a:r>
          </a:p>
        </p:txBody>
      </p:sp>
    </p:spTree>
    <p:extLst>
      <p:ext uri="{BB962C8B-B14F-4D97-AF65-F5344CB8AC3E}">
        <p14:creationId xmlns:p14="http://schemas.microsoft.com/office/powerpoint/2010/main" val="313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Παραδείγματα από τον ελλαδικό χώρο αποτελούν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οι λίμνες της </a:t>
            </a:r>
            <a:r>
              <a:rPr lang="el-GR" sz="4400" dirty="0" err="1"/>
              <a:t>Αγουλινίτσας</a:t>
            </a:r>
            <a:r>
              <a:rPr lang="el-GR" sz="4400" dirty="0"/>
              <a:t> (στις δυτικές ακτές της Πελοποννήσου),</a:t>
            </a:r>
          </a:p>
        </p:txBody>
      </p:sp>
    </p:spTree>
    <p:extLst>
      <p:ext uri="{BB962C8B-B14F-4D97-AF65-F5344CB8AC3E}">
        <p14:creationId xmlns:p14="http://schemas.microsoft.com/office/powerpoint/2010/main" val="28599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της Κωπαΐδας (στην περιοχή της Λειβαδιάς),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της Κάρλας (στους νομούς Μαγνησίας και Λάρισας)</a:t>
            </a:r>
          </a:p>
        </p:txBody>
      </p:sp>
    </p:spTree>
    <p:extLst>
      <p:ext uri="{BB962C8B-B14F-4D97-AF65-F5344CB8AC3E}">
        <p14:creationId xmlns:p14="http://schemas.microsoft.com/office/powerpoint/2010/main" val="5775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των λιμνών της </a:t>
            </a:r>
            <a:r>
              <a:rPr lang="el-GR" dirty="0" err="1">
                <a:solidFill>
                  <a:srgbClr val="FFFF00"/>
                </a:solidFill>
              </a:rPr>
              <a:t>Λάτζας</a:t>
            </a:r>
            <a:r>
              <a:rPr lang="el-GR" dirty="0">
                <a:solidFill>
                  <a:srgbClr val="FFFF00"/>
                </a:solidFill>
              </a:rPr>
              <a:t> και της </a:t>
            </a:r>
            <a:r>
              <a:rPr lang="el-GR" dirty="0" err="1">
                <a:solidFill>
                  <a:srgbClr val="FFFF00"/>
                </a:solidFill>
              </a:rPr>
              <a:t>Μαυρούδας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(βόρεια της λίμνης Βόλβης), οι οποίες αποξηράνθηκαν για την απόκτηση καλλιεργήσιμης γης.</a:t>
            </a:r>
          </a:p>
        </p:txBody>
      </p:sp>
    </p:spTree>
    <p:extLst>
      <p:ext uri="{BB962C8B-B14F-4D97-AF65-F5344CB8AC3E}">
        <p14:creationId xmlns:p14="http://schemas.microsoft.com/office/powerpoint/2010/main" val="31580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Επίσης, ένα «καλό» παράδειγμα οικολογικής καταστροφής είναι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η λίμνη Κορώνεια, της οποίας το βάθος μειώθηκε μέσα σε λίγα χρόνια από 8,5 </a:t>
            </a:r>
            <a:r>
              <a:rPr lang="en-US" sz="4400" dirty="0"/>
              <a:t>m </a:t>
            </a:r>
            <a:r>
              <a:rPr lang="el-GR" sz="4400" dirty="0"/>
              <a:t>σε 1,5 </a:t>
            </a:r>
            <a:r>
              <a:rPr lang="en-US" sz="4400" dirty="0"/>
              <a:t>m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3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πτώση της στάθμης των νερών και η μεγάλη ρύπανση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είχαν ως αποτέλεσμα τη μαζική θνησιμότητα των ψαριών που συνέβη στις 14 με 16 Αυγούστου του 1995.</a:t>
            </a:r>
          </a:p>
        </p:txBody>
      </p:sp>
    </p:spTree>
    <p:extLst>
      <p:ext uri="{BB962C8B-B14F-4D97-AF65-F5344CB8AC3E}">
        <p14:creationId xmlns:p14="http://schemas.microsoft.com/office/powerpoint/2010/main" val="786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πτώση της στάθμης των νερών μιας λίμνης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έχει δυσμενή αποτελέσματα για τους υδρόβιους οργανισμούς και ιδιαίτερα για τα ψάρια.</a:t>
            </a:r>
          </a:p>
        </p:txBody>
      </p:sp>
    </p:spTree>
    <p:extLst>
      <p:ext uri="{BB962C8B-B14F-4D97-AF65-F5344CB8AC3E}">
        <p14:creationId xmlns:p14="http://schemas.microsoft.com/office/powerpoint/2010/main" val="32777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Ορισμένα είδη ψαριών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αφήνουν τα αυγά τους στα ρηχά νερά κοντά στην ακτή.</a:t>
            </a:r>
          </a:p>
        </p:txBody>
      </p:sp>
    </p:spTree>
    <p:extLst>
      <p:ext uri="{BB962C8B-B14F-4D97-AF65-F5344CB8AC3E}">
        <p14:creationId xmlns:p14="http://schemas.microsoft.com/office/powerpoint/2010/main" val="16968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712968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η απώλεια των νερών και συνεπώς η πτώση της στάθμης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συμβεί πριν την εκκόλαψη, τα αυγά θα μείνουν έξω από το νερό και θα καταστραφούν.</a:t>
            </a:r>
          </a:p>
        </p:txBody>
      </p:sp>
    </p:spTree>
    <p:extLst>
      <p:ext uri="{BB962C8B-B14F-4D97-AF65-F5344CB8AC3E}">
        <p14:creationId xmlns:p14="http://schemas.microsoft.com/office/powerpoint/2010/main" val="40945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568952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Αν λάβουμε υπόψη μας ότι κάθε ψάρι (ανάλογα με το είδος)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αποθέτει από λίγες χιλιάδες ως εκατοντάδες χιλιάδες αυγά, είναι εύκολο να κατανοήσουμε το μέγεθος της καταστροφής».</a:t>
            </a:r>
          </a:p>
        </p:txBody>
      </p:sp>
    </p:spTree>
    <p:extLst>
      <p:ext uri="{BB962C8B-B14F-4D97-AF65-F5344CB8AC3E}">
        <p14:creationId xmlns:p14="http://schemas.microsoft.com/office/powerpoint/2010/main" val="197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νερό της ατμόσφαιρας υπάρχει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σε μορφή νεφών, ομίχλης, βροχής και υδρατμών.</a:t>
            </a:r>
          </a:p>
        </p:txBody>
      </p:sp>
    </p:spTree>
    <p:extLst>
      <p:ext uri="{BB962C8B-B14F-4D97-AF65-F5344CB8AC3E}">
        <p14:creationId xmlns:p14="http://schemas.microsoft.com/office/powerpoint/2010/main" val="28051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9159D97-B193-45FF-B2D4-0C70CCFE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1.4 Χρήσεις του νερού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4635F00-149B-A137-EADF-CC760530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«Ως άμεση πηγή νερού οι θάλασσες και οι ωκεανοί έχουν περιορισμένη αξία, αφού τα νερά τους είναι ακατάλληλα για οικιακή, γεωργική και βιομηχανική χρήση.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255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F6EFC84-1672-E42E-05BB-22F62605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νερά των ποταμών και των λιμνών, έχουν καταστεί σήμερα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13FCED7-8767-4E8A-80B8-601A5730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μεγάλη κλίμακα ακατάλληλα, αφού τα αστικά, τα γεωργικά και τα βιομηχανικά απόβλητα οδηγούνται στους ποταμούς και στις λίμνες.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1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84BB077-1217-F58B-3334-9BA037B0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Ένας αριθμός μεγάλων ποταμών ρέουν σε περιοχές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E6097A9-CECF-AB7B-013E-63BAA841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πρακτικά είναι ακατοίκητες, όπως π.χ. ο Αμαζόνιος, οι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Yenesey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Lena 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στη Σιβηρία, ο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Mckenzie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στον Βόρειο Καναδά κ.ά.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1840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A5A3AD5-9463-7C9A-3008-0A5BC1FA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0" i="0" dirty="0">
                <a:solidFill>
                  <a:srgbClr val="FFFF00"/>
                </a:solidFill>
                <a:effectLst/>
              </a:rPr>
              <a:t>Το 1/10 γνωστά είδη στον πλανήτη μπορείς να το βρεις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E325987-B009-CA39-B081-0F514C6C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b="0" i="0" dirty="0">
              <a:effectLst/>
            </a:endParaRPr>
          </a:p>
          <a:p>
            <a:pPr algn="ctr"/>
            <a:r>
              <a:rPr lang="el-GR" sz="4400" b="0" i="0" dirty="0">
                <a:effectLst/>
              </a:rPr>
              <a:t>στο τροπικό δάσος του Αμαζονίου. Τεράστια έκταση της ζούγκλας του Αμαζονίου, των 6,7 εκατομμυρίων τ. χλμ.,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744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4351E79-1239-7B8B-1FFC-7B915C9B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09600"/>
            <a:ext cx="8856984" cy="1143000"/>
          </a:xfrm>
        </p:spPr>
        <p:txBody>
          <a:bodyPr/>
          <a:lstStyle/>
          <a:p>
            <a:r>
              <a:rPr lang="el-GR" sz="4400" b="0" i="0" dirty="0">
                <a:solidFill>
                  <a:srgbClr val="FFFF00"/>
                </a:solidFill>
                <a:effectLst/>
              </a:rPr>
              <a:t>Είναι σπίτι για από 40.000 είδη φυτών, 3.000 είδη ψαριών,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6090A42-8E7A-DEA5-FD12-CCFF89A90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b="0" i="0" dirty="0">
              <a:effectLst/>
            </a:endParaRPr>
          </a:p>
          <a:p>
            <a:pPr algn="ctr"/>
            <a:r>
              <a:rPr lang="el-GR" sz="4400" b="0" i="0" dirty="0">
                <a:effectLst/>
              </a:rPr>
              <a:t>1.300 είδη πουλιών, 427 είδη θηλαστικών, 378 είδη ερπετών και για περισσότερα από 400 είδη αμφιβίων.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059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18E9BF1-424B-609C-8D39-056A071B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0" i="0" dirty="0">
                <a:solidFill>
                  <a:srgbClr val="FFFF00"/>
                </a:solidFill>
                <a:effectLst/>
              </a:rPr>
              <a:t>Ενώ, κάθε χρόνο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1562787-3DBE-C848-CE1F-72A247D2D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b="0" i="0" dirty="0">
              <a:effectLst/>
            </a:endParaRPr>
          </a:p>
          <a:p>
            <a:pPr algn="ctr"/>
            <a:r>
              <a:rPr lang="el-GR" sz="4400" b="0" i="0" dirty="0">
                <a:effectLst/>
              </a:rPr>
              <a:t>οι επιστήμονες ανακαλύπτουν νέα είδη!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46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559D9EA-5A62-0C96-8158-6E686DDD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0" i="0" dirty="0">
                <a:solidFill>
                  <a:srgbClr val="FFFF00"/>
                </a:solidFill>
                <a:effectLst/>
              </a:rPr>
              <a:t>Περισσότεροι από 30 εκατομμύρια άνθρωποι,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959AB3F-8F31-02C4-B68D-E45C8F0DD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b="0" i="0" dirty="0">
              <a:effectLst/>
            </a:endParaRPr>
          </a:p>
          <a:p>
            <a:pPr algn="ctr"/>
            <a:r>
              <a:rPr lang="el-GR" sz="4400" b="0" i="0" dirty="0">
                <a:effectLst/>
              </a:rPr>
              <a:t>ζουν στον Αμαζόνιο και εξαρτώνται άμεσα από τη φύση για τη γεωργία, την ένδυση και την παραγωγή παραδοσιακών φαρμάκων.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0069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DAA2A13-73B6-9CB1-E047-8B2F586C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97DDD02-D490-AA3C-6024-A9E31128D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B5211BC-266C-7305-C4F2-21EA66DC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666676F-4093-5469-5CE9-D08C8F43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9A5576E-1D77-AC95-26BD-46E44442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994E52BB-29B0-D9A7-AA96-0C782B22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8BFE092-ECEE-3C6B-62A3-87A00E33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F003C63-5B1E-EE59-1405-77F60525F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270E8A1-C7F7-EFB4-C6F0-7F769E8A4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Περίπου 20 λίμνες είναι πολύ βαθιές (&gt; 400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l-GR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και ένα σημαντικό μέρος των γλυκών νερών της βρίσκεται μέσα σε αυτές τις λεκάνες.</a:t>
            </a:r>
          </a:p>
        </p:txBody>
      </p:sp>
    </p:spTree>
    <p:extLst>
      <p:ext uri="{BB962C8B-B14F-4D97-AF65-F5344CB8AC3E}">
        <p14:creationId xmlns:p14="http://schemas.microsoft.com/office/powerpoint/2010/main" val="8483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9F3B39D-1634-5EFF-8F43-C2E2D725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5CF6767-5EA8-6E56-C470-986847CB9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150B377C-A511-E06E-06AD-B089ED6B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DCB3E9E-6C24-3FA0-A6DD-10673C52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άλλα επίσης μέρη του κόσμου οι ποταμοί έχουν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4FEFB2C-245C-F1DD-7A52-1F3097CDA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τόσο πολύ χρησιμοποιηθεί σαν αποχετευτικοί αγωγοί, ώστε τα νερά τους είναι ακατάλληλα για κατανάλωση.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939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8071AFB-11AA-C0E3-39FD-9651B9D4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νερά που καταναλώνονται κατά την αστική χρήση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0D20B87-B22C-7385-C8D2-789B9322A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διοχετεύονται σε συστήματα υπονόμων και μέσα από αυτά απελευθερώνονται στα ποτάμια, τις λίμνες και τις θάλασσες.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8577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854D69C-6F1C-EF63-1541-6D5F6B47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Σήμερα, πολλά από αυτά τα νερά πριν απελευθερωθούν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B843C1E-0477-127D-5CDB-18819E1A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81200"/>
            <a:ext cx="8856984" cy="4114800"/>
          </a:xfrm>
        </p:spPr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υφίστανται βιολογικό και χημικό καθαρισμό. Η αλήθεια είναι πάντως ότι και μετά από αυτόν τον καθαρισμό τα νερά πρακτικά </a:t>
            </a:r>
            <a:r>
              <a:rPr lang="el-GR" sz="4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δεν είναι επαναχρησιμοποιήσιμα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73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4466731-5A91-89BA-A7CB-98339E79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«Ο βιολογικός καθαρισμός διακρίνεται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7E1EF7A-0008-6A8E-7439-847B6FBFA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σε </a:t>
            </a:r>
            <a:r>
              <a:rPr lang="el-GR" sz="4400" dirty="0"/>
              <a:t>πρώτου βαθμού όπου γίνεται μηχανικός διαχωρισμός των στερεών, </a:t>
            </a:r>
          </a:p>
        </p:txBody>
      </p:sp>
    </p:spTree>
    <p:extLst>
      <p:ext uri="{BB962C8B-B14F-4D97-AF65-F5344CB8AC3E}">
        <p14:creationId xmlns:p14="http://schemas.microsoft.com/office/powerpoint/2010/main" val="9988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σε δεύτερου βαθμού όπου γίνεται διάσπαση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της </a:t>
            </a:r>
            <a:r>
              <a:rPr lang="el-GR" sz="4400" dirty="0"/>
              <a:t>οργανικής ύλης και σε τρίτου βαθμού όπου γίνεται δέσμευση των προϊόντων διάσπασης.</a:t>
            </a:r>
          </a:p>
        </p:txBody>
      </p:sp>
    </p:spTree>
    <p:extLst>
      <p:ext uri="{BB962C8B-B14F-4D97-AF65-F5344CB8AC3E}">
        <p14:creationId xmlns:p14="http://schemas.microsoft.com/office/powerpoint/2010/main" val="39215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Συνήθως, ο καθαρισμός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φτάνει </a:t>
            </a:r>
            <a:r>
              <a:rPr lang="el-GR" sz="4400" dirty="0"/>
              <a:t>μέχρι τον δεύτερο βαθμό εξαιτίας του μεγάλου κόστους.</a:t>
            </a:r>
          </a:p>
        </p:txBody>
      </p:sp>
    </p:spTree>
    <p:extLst>
      <p:ext uri="{BB962C8B-B14F-4D97-AF65-F5344CB8AC3E}">
        <p14:creationId xmlns:p14="http://schemas.microsoft.com/office/powerpoint/2010/main" val="6367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Έτσι, δεν απομακρύνεται το άζωτο που προκαλεί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την </a:t>
            </a:r>
            <a:r>
              <a:rPr lang="el-GR" sz="4400" dirty="0"/>
              <a:t>αύξηση των φωτοσυνθετικών οργανισμών, οι οποίοι με τη σειρά τους προκαλούν </a:t>
            </a:r>
            <a:r>
              <a:rPr lang="el-GR" sz="4400" dirty="0" err="1"/>
              <a:t>ευτροφικά</a:t>
            </a:r>
            <a:r>
              <a:rPr lang="el-GR" sz="4400" dirty="0"/>
              <a:t> φαινόμενα.</a:t>
            </a:r>
          </a:p>
        </p:txBody>
      </p:sp>
    </p:spTree>
    <p:extLst>
      <p:ext uri="{BB962C8B-B14F-4D97-AF65-F5344CB8AC3E}">
        <p14:creationId xmlns:p14="http://schemas.microsoft.com/office/powerpoint/2010/main" val="6020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Αλλά και με τη μορφή της αμμωνίας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σε </a:t>
            </a:r>
            <a:r>
              <a:rPr lang="el-GR" sz="4400" dirty="0"/>
              <a:t>μεγάλες ποσότητες είναι κριτήριο ρύπανσης που έχει βλαβερές επιδράσεις στους ζωικούς οργανισμούς.</a:t>
            </a:r>
          </a:p>
        </p:txBody>
      </p:sp>
    </p:spTree>
    <p:extLst>
      <p:ext uri="{BB962C8B-B14F-4D97-AF65-F5344CB8AC3E}">
        <p14:creationId xmlns:p14="http://schemas.microsoft.com/office/powerpoint/2010/main" val="33307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Παρ’ όλα αυτά όμως ο καθαρισμός των νερών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έχει </a:t>
            </a:r>
            <a:r>
              <a:rPr lang="el-GR" sz="4400" dirty="0"/>
              <a:t>μεγάλη σημασία για τα οικοσυστήματα στα οποία απελευθερώνονται, αφού επιβαρύνονται κατά πολύ λιγότερο με ανόργανα και οργανικά υλικά.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18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Για παράδειγμα, περίπου το 20% των γλυκών νερών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του κόσμου περιέχεται στη λίμνη Βαϊκάλη, στην πρώην Σοβιετική Ένωση.</a:t>
            </a:r>
          </a:p>
        </p:txBody>
      </p:sp>
    </p:spTree>
    <p:extLst>
      <p:ext uri="{BB962C8B-B14F-4D97-AF65-F5344CB8AC3E}">
        <p14:creationId xmlns:p14="http://schemas.microsoft.com/office/powerpoint/2010/main" val="12590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«Η άντληση του νερού που χρησιμοποιείται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για </a:t>
            </a:r>
            <a:r>
              <a:rPr lang="el-GR" sz="4400" dirty="0"/>
              <a:t>οικιακές ανάγκες είναι της τάξης του 7% του συνόλου του αντλούμενου νερού, το οποίο πρέπει να είναι πόσιμο. </a:t>
            </a:r>
          </a:p>
        </p:txBody>
      </p:sp>
    </p:spTree>
    <p:extLst>
      <p:ext uri="{BB962C8B-B14F-4D97-AF65-F5344CB8AC3E}">
        <p14:creationId xmlns:p14="http://schemas.microsoft.com/office/powerpoint/2010/main" val="9620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Τελευταία ο άνθρωπος ανέπτυξε τεχνικές άντλησης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με </a:t>
            </a:r>
            <a:r>
              <a:rPr lang="el-GR" sz="4400" dirty="0"/>
              <a:t>τις οποίες κατάστησαν εκμεταλλεύσιμες τεράστιες πηγές υπόγειου νερού.</a:t>
            </a:r>
          </a:p>
        </p:txBody>
      </p:sp>
    </p:spTree>
    <p:extLst>
      <p:ext uri="{BB962C8B-B14F-4D97-AF65-F5344CB8AC3E}">
        <p14:creationId xmlns:p14="http://schemas.microsoft.com/office/powerpoint/2010/main" val="34066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Όπως έχει αναφερθεί, η μετακίνηση του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μέσα </a:t>
            </a:r>
            <a:r>
              <a:rPr lang="el-GR" sz="4400" dirty="0"/>
              <a:t>στο έδαφος γίνεται πολύ αργά, εκτός από σπάνια μέρη ασβεστολιθικών εδαφών όπως </a:t>
            </a:r>
            <a:r>
              <a:rPr lang="el-GR" sz="4400" dirty="0" smtClean="0"/>
              <a:t>το </a:t>
            </a:r>
            <a:r>
              <a:rPr lang="en-US" sz="4400" dirty="0"/>
              <a:t>Karst </a:t>
            </a:r>
            <a:r>
              <a:rPr lang="el-GR" sz="4400" dirty="0"/>
              <a:t>της </a:t>
            </a:r>
            <a:r>
              <a:rPr lang="el-GR" sz="4400" dirty="0" smtClean="0"/>
              <a:t>Κροατίας, </a:t>
            </a:r>
            <a:r>
              <a:rPr lang="el-GR" sz="4400" dirty="0"/>
              <a:t>όπου το νερό ρέει με μορφή υπόγειων ποταμών. </a:t>
            </a:r>
          </a:p>
          <a:p>
            <a:pPr algn="ctr"/>
            <a:r>
              <a:rPr lang="el-GR" sz="4400" dirty="0" smtClean="0"/>
              <a:t>. </a:t>
            </a:r>
            <a:endParaRPr lang="el-GR" sz="4400" dirty="0"/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530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Λίμνες </a:t>
            </a:r>
            <a:r>
              <a:rPr lang="el-GR" dirty="0" err="1">
                <a:solidFill>
                  <a:srgbClr val="FFFF00"/>
                </a:solidFill>
              </a:rPr>
              <a:t>Plitvice</a:t>
            </a:r>
            <a:r>
              <a:rPr lang="el-GR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ένας </a:t>
            </a:r>
            <a:r>
              <a:rPr lang="el-GR" sz="4400" dirty="0"/>
              <a:t>καταρράκτης από λίμνες καρστ στον ποταμό </a:t>
            </a:r>
            <a:r>
              <a:rPr lang="el-GR" sz="4400" dirty="0" err="1"/>
              <a:t>Korana</a:t>
            </a:r>
            <a:r>
              <a:rPr lang="el-GR" sz="4400" dirty="0"/>
              <a:t>, στη μέση της Κροατίας, στα σύνορα με τη Βοσνία. </a:t>
            </a:r>
          </a:p>
        </p:txBody>
      </p:sp>
    </p:spTree>
    <p:extLst>
      <p:ext uri="{BB962C8B-B14F-4D97-AF65-F5344CB8AC3E}">
        <p14:creationId xmlns:p14="http://schemas.microsoft.com/office/powerpoint/2010/main" val="2449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Πάρκο </a:t>
            </a:r>
            <a:r>
              <a:rPr lang="el-GR" dirty="0" err="1">
                <a:solidFill>
                  <a:srgbClr val="FFFF00"/>
                </a:solidFill>
              </a:rPr>
              <a:t>Plitvice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l-GR" dirty="0" err="1">
                <a:solidFill>
                  <a:srgbClr val="FFFF00"/>
                </a:solidFill>
              </a:rPr>
              <a:t>Lakes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είναι </a:t>
            </a:r>
            <a:r>
              <a:rPr lang="el-GR" sz="4400" dirty="0"/>
              <a:t>ένα από τα λίγα μέρη του πλανήτη όπου εμφανίζονται νέοι καταρράκτες κάθε χρόνο.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0051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Πάρκο </a:t>
            </a:r>
            <a:r>
              <a:rPr lang="el-GR" dirty="0" err="1">
                <a:solidFill>
                  <a:srgbClr val="FFFF00"/>
                </a:solidFill>
              </a:rPr>
              <a:t>Plitvice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l-GR" dirty="0" err="1">
                <a:solidFill>
                  <a:srgbClr val="FFFF00"/>
                </a:solidFill>
              </a:rPr>
              <a:t>Lakes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s://i1.wp.com/animalworld.com.ua/images/2010/April/Natur/Plitvickije-ozera/Plitvickije-ozer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92008" cy="39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υπόγειο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δεν </a:t>
            </a:r>
            <a:r>
              <a:rPr lang="el-GR" sz="4400" dirty="0"/>
              <a:t>αποτελεί ανανεώσιμη πηγή. </a:t>
            </a:r>
          </a:p>
        </p:txBody>
      </p:sp>
    </p:spTree>
    <p:extLst>
      <p:ext uri="{BB962C8B-B14F-4D97-AF65-F5344CB8AC3E}">
        <p14:creationId xmlns:p14="http://schemas.microsoft.com/office/powerpoint/2010/main" val="5127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Αλλά και όταν η άντληση γίνεται από επιφανειακά νερά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για </a:t>
            </a:r>
            <a:r>
              <a:rPr lang="el-GR" sz="4400" dirty="0"/>
              <a:t>την άρδευση των καλλιεργειών, ένα μικρό μέρους αυτού επιστρέφει στις πηγές άντλησης,</a:t>
            </a:r>
          </a:p>
        </p:txBody>
      </p:sp>
    </p:spTree>
    <p:extLst>
      <p:ext uri="{BB962C8B-B14F-4D97-AF65-F5344CB8AC3E}">
        <p14:creationId xmlns:p14="http://schemas.microsoft.com/office/powerpoint/2010/main" val="15767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εξαιτίας του γεγονότος ότι το περισσότερο από αυτό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χρησιμοποιείται </a:t>
            </a:r>
            <a:r>
              <a:rPr lang="el-GR" sz="4400" dirty="0"/>
              <a:t>από τα φυτά για τη διαπνοή και εξατμίζεται από το έδαφος και τα αρδευτικά κανάλια.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041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«Η άντληση νερού και η καταναλωτική </a:t>
            </a:r>
            <a:r>
              <a:rPr lang="el-GR" dirty="0" smtClean="0">
                <a:solidFill>
                  <a:srgbClr val="FFFF00"/>
                </a:solidFill>
              </a:rPr>
              <a:t>χρήση του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ανά </a:t>
            </a:r>
            <a:r>
              <a:rPr lang="el-GR" sz="4400" dirty="0"/>
              <a:t>μονάδα καλλιεργήσιμης επιφάνειας ποικίλλει παρά πολύ ανάλογα με τις κλιματικές συνθήκες.</a:t>
            </a:r>
          </a:p>
        </p:txBody>
      </p:sp>
    </p:spTree>
    <p:extLst>
      <p:ext uri="{BB962C8B-B14F-4D97-AF65-F5344CB8AC3E}">
        <p14:creationId xmlns:p14="http://schemas.microsoft.com/office/powerpoint/2010/main" val="23494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Έχει μέγιστο βάθος 1620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l-GR" dirty="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μέσο βάθος 740 </a:t>
            </a:r>
            <a:r>
              <a:rPr lang="en-US" sz="4400" dirty="0"/>
              <a:t>m </a:t>
            </a:r>
            <a:r>
              <a:rPr lang="el-GR" sz="4400" dirty="0"/>
              <a:t>και είναι η πιο βαθιά λίμνη στον κόσμο.</a:t>
            </a:r>
            <a:r>
              <a:rPr lang="en-US" sz="4400" dirty="0"/>
              <a:t> </a:t>
            </a:r>
            <a:r>
              <a:rPr lang="el-GR" sz="4400" dirty="0"/>
              <a:t>Έχει έκταση 31.500 </a:t>
            </a:r>
            <a:r>
              <a:rPr lang="en-US" sz="4400" dirty="0"/>
              <a:t>km</a:t>
            </a:r>
            <a:r>
              <a:rPr lang="el-GR" sz="4400" baseline="30000" dirty="0"/>
              <a:t>2</a:t>
            </a:r>
            <a:r>
              <a:rPr lang="el-GR" sz="4400"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9331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Στα υγρά κλίματα, με λίγο-πολύ ικανοποιητικό ποσοστό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βροχόπτωσης</a:t>
            </a:r>
            <a:r>
              <a:rPr lang="el-GR" sz="4400" dirty="0"/>
              <a:t>, η άντληση τόσο από τα επιφανειακά όσο και από τα υπόγεια νερά είναι μικρή, όπως μικρή είναι και η καταναλωτική χρήση.</a:t>
            </a:r>
          </a:p>
        </p:txBody>
      </p:sp>
    </p:spTree>
    <p:extLst>
      <p:ext uri="{BB962C8B-B14F-4D97-AF65-F5344CB8AC3E}">
        <p14:creationId xmlns:p14="http://schemas.microsoft.com/office/powerpoint/2010/main" val="1338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Σε άνυδρες περιοχές, ένα εκτάριο με την ίδια καλλιέργεια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απαιτεί </a:t>
            </a:r>
            <a:r>
              <a:rPr lang="el-GR" sz="4400" dirty="0"/>
              <a:t>μεγάλη άντληση, συχνά μάλιστα υπόγειου νερού, και η καταναλωτική χρήση είναι επίσης μεγάλη.</a:t>
            </a:r>
          </a:p>
        </p:txBody>
      </p:sp>
    </p:spTree>
    <p:extLst>
      <p:ext uri="{BB962C8B-B14F-4D97-AF65-F5344CB8AC3E}">
        <p14:creationId xmlns:p14="http://schemas.microsoft.com/office/powerpoint/2010/main" val="30071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Αυτό γιατί μεγάλες ποσότητες νερού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χάνονται </a:t>
            </a:r>
            <a:r>
              <a:rPr lang="el-GR" sz="4400" dirty="0"/>
              <a:t>τόσο από τον αυξημένο ρυθμό της διαπνοής των φυτών,</a:t>
            </a:r>
          </a:p>
        </p:txBody>
      </p:sp>
    </p:spTree>
    <p:extLst>
      <p:ext uri="{BB962C8B-B14F-4D97-AF65-F5344CB8AC3E}">
        <p14:creationId xmlns:p14="http://schemas.microsoft.com/office/powerpoint/2010/main" val="31330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όσο και από τη μεγαλύτερη άμεση εξάτμιση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από </a:t>
            </a:r>
            <a:r>
              <a:rPr lang="el-GR" sz="4400" dirty="0"/>
              <a:t>τους αγρούς και τα κανάλια, αλλά και της διαρροής του νερού στο έδαφος.</a:t>
            </a:r>
          </a:p>
        </p:txBody>
      </p:sp>
    </p:spTree>
    <p:extLst>
      <p:ext uri="{BB962C8B-B14F-4D97-AF65-F5344CB8AC3E}">
        <p14:creationId xmlns:p14="http://schemas.microsoft.com/office/powerpoint/2010/main" val="32718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712968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Μια σημαντική ποσότητα νερού που έχει χρησιμοποιηθεί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για </a:t>
            </a:r>
            <a:r>
              <a:rPr lang="el-GR" sz="4400" dirty="0"/>
              <a:t>άρδευση είναι τουλάχιστον θεωρητικά επαναχρησιμοποιήσιμη.</a:t>
            </a:r>
          </a:p>
        </p:txBody>
      </p:sp>
    </p:spTree>
    <p:extLst>
      <p:ext uri="{BB962C8B-B14F-4D97-AF65-F5344CB8AC3E}">
        <p14:creationId xmlns:p14="http://schemas.microsoft.com/office/powerpoint/2010/main" val="38683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Συνήθως όμως τέτοια νερά προσλαμβάνουν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σημαντικές </a:t>
            </a:r>
            <a:r>
              <a:rPr lang="el-GR" sz="4400" dirty="0"/>
              <a:t>ποσότητες αλάτων και ιλύος, ώστε είναι ακατάλληλα για παραπέρα χρήση</a:t>
            </a:r>
            <a:r>
              <a:rPr lang="el-GR" sz="4400" dirty="0" smtClean="0"/>
              <a:t>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9938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«Στις χώρες με αναπτυγμένη βιομηχανία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οι </a:t>
            </a:r>
            <a:r>
              <a:rPr lang="el-GR" sz="4400" dirty="0"/>
              <a:t>βιομηχανικές εγκαταστάσεις προμηθεύονται περίπου ίση ποσότητα νερού που προμηθεύονται και οι αγροτικές καλλιέργειες,</a:t>
            </a:r>
          </a:p>
        </p:txBody>
      </p:sp>
    </p:spTree>
    <p:extLst>
      <p:ext uri="{BB962C8B-B14F-4D97-AF65-F5344CB8AC3E}">
        <p14:creationId xmlns:p14="http://schemas.microsoft.com/office/powerpoint/2010/main" val="9704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 τη διαφορά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ότι </a:t>
            </a:r>
            <a:r>
              <a:rPr lang="el-GR" sz="4400" dirty="0"/>
              <a:t>το νερό που καταναλώνεται είναι μόνο ένα κλάσμα του νερού που αντλείται.</a:t>
            </a:r>
          </a:p>
        </p:txBody>
      </p:sp>
    </p:spTree>
    <p:extLst>
      <p:ext uri="{BB962C8B-B14F-4D97-AF65-F5344CB8AC3E}">
        <p14:creationId xmlns:p14="http://schemas.microsoft.com/office/powerpoint/2010/main" val="5165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Αυτό συμβαίνει επειδή σε πολλές περιπτώσεις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το </a:t>
            </a:r>
            <a:r>
              <a:rPr lang="el-GR" sz="4400" dirty="0"/>
              <a:t>νερό μπορεί να χρησιμοποιηθεί πολλές φορές πριν καταστεί ακατάλληλο για κάποια συγκεκριμένη αιτία.</a:t>
            </a:r>
          </a:p>
        </p:txBody>
      </p:sp>
    </p:spTree>
    <p:extLst>
      <p:ext uri="{BB962C8B-B14F-4D97-AF65-F5344CB8AC3E}">
        <p14:creationId xmlns:p14="http://schemas.microsoft.com/office/powerpoint/2010/main" val="38625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Για παράδειγμα χρειάζονται περίπου 100.000 λίτρα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 smtClean="0"/>
          </a:p>
          <a:p>
            <a:pPr algn="ctr"/>
            <a:r>
              <a:rPr lang="el-GR" sz="4400" dirty="0" smtClean="0"/>
              <a:t>για </a:t>
            </a:r>
            <a:r>
              <a:rPr lang="el-GR" sz="4400" dirty="0"/>
              <a:t>να κατασκευαστεί ένα αυτοκίνητο, αλλά ένα μεγάλο μέρος από αυτό το νερό επαναχρησιμοποιείται για το επόμενο </a:t>
            </a:r>
            <a:r>
              <a:rPr lang="el-GR" sz="4400" dirty="0" err="1"/>
              <a:t>κ.ο.κ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3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ότυπο σχεδίασης- Ύψος">
  <a:themeElements>
    <a:clrScheme name="Θέμα του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Θέμα του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σχεδίασης- Ύψος</Template>
  <TotalTime>4233</TotalTime>
  <Words>2076</Words>
  <Application>Microsoft Office PowerPoint</Application>
  <PresentationFormat>Προβολή στην οθόνη (4:3)</PresentationFormat>
  <Paragraphs>292</Paragraphs>
  <Slides>108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108</vt:i4>
      </vt:variant>
    </vt:vector>
  </HeadingPairs>
  <TitlesOfParts>
    <vt:vector size="109" baseType="lpstr">
      <vt:lpstr>Πρότυπο σχεδίασης- Ύψος</vt:lpstr>
      <vt:lpstr>              Λιμνολογία: Δεύτερο Μάθημα  </vt:lpstr>
      <vt:lpstr>Κατανομή του νερού στη γη </vt:lpstr>
      <vt:lpstr>Παρουσίαση του PowerPoint</vt:lpstr>
      <vt:lpstr>Κυρίως,</vt:lpstr>
      <vt:lpstr>Μόνο το 1% του συνολικού νερού,</vt:lpstr>
      <vt:lpstr>Το νερό της ατμόσφαιρας υπάρχει</vt:lpstr>
      <vt:lpstr>Περίπου 20 λίμνες είναι πολύ βαθιές (&gt; 400 m)</vt:lpstr>
      <vt:lpstr>Για παράδειγμα, περίπου το 20% των γλυκών νερών</vt:lpstr>
      <vt:lpstr>Έχει μέγιστο βάθος 1620 m,</vt:lpstr>
      <vt:lpstr>Λίμνη Βαϊκάλη</vt:lpstr>
      <vt:lpstr>Λίμνη Βαϊκάλη</vt:lpstr>
      <vt:lpstr>Οι περισσότερες από τις πολύ βαθιές λίμνες βρίσκονται</vt:lpstr>
      <vt:lpstr>στην Ευρώπη</vt:lpstr>
      <vt:lpstr>Η λίμνη Βαϊκάλη στην Ασία και η λίμνη Ταγκανίκα</vt:lpstr>
      <vt:lpstr>Παρουσίαση του PowerPoint</vt:lpstr>
      <vt:lpstr>Αν εξαιρέσουμε τη Μαύρη Θάλασσα,</vt:lpstr>
      <vt:lpstr>η μεγαλύτερη ηπειρωτική λεκάνη είναι</vt:lpstr>
      <vt:lpstr>Παρουσίαση του PowerPoint</vt:lpstr>
      <vt:lpstr>Κασπία Θάλασσα</vt:lpstr>
      <vt:lpstr>Οι Laurentian Great Lakes της Βόρειας Αμερικής</vt:lpstr>
      <vt:lpstr>με συνολική έκταση 245.240 km2</vt:lpstr>
      <vt:lpstr>Παρουσίαση του PowerPoint</vt:lpstr>
      <vt:lpstr>Παρουσίαση του PowerPoint</vt:lpstr>
      <vt:lpstr>«Πρόσφατα ο άνθρωπος δημιούργησε πολλές μικρές λίμνες.</vt:lpstr>
      <vt:lpstr>Ένα μεγάλο ποσοστό όγκου νερού</vt:lpstr>
      <vt:lpstr>Έτσι, ένα μεγάλο ποσοστό των ρηχών λιμνών έχει</vt:lpstr>
      <vt:lpstr>«Το νερό που περιέχουν τα ποτάμια</vt:lpstr>
      <vt:lpstr>Επειδή το νερό των ποταμών βρίσκεται</vt:lpstr>
      <vt:lpstr>και είναι η κύρια πηγή προμήθειας</vt:lpstr>
      <vt:lpstr>Κατά τη ροή του νερού προς τη θάλασσα και τις λίμνες</vt:lpstr>
      <vt:lpstr>διάλυση και ξέπλυμα του εδάφους.</vt:lpstr>
      <vt:lpstr>«Μια άλλη μεγάλη πηγή</vt:lpstr>
      <vt:lpstr>Υπολογίζεται ότι υπάρχουν 4 εκατομμύρια km3 νερού</vt:lpstr>
      <vt:lpstr>Το περισσότερο από το νερό</vt:lpstr>
      <vt:lpstr>βρίσκεται κάτω από μεγάλη πίεση που εξασκείται</vt:lpstr>
      <vt:lpstr>«Όταν καταστρέφονται τα δάση</vt:lpstr>
      <vt:lpstr>Από τη στιγμή που οι προμήθειες σε γλυκό νερό</vt:lpstr>
      <vt:lpstr>η αφαλάτωση του θαλασσινού νερού</vt:lpstr>
      <vt:lpstr>Η χρησιμοποίηση σε μεγάλη κλίμακα</vt:lpstr>
      <vt:lpstr>Μεταβολές τοπικών κλιματικών συνθηκών</vt:lpstr>
      <vt:lpstr>μεγάλων ποτάμιων συστημάτων,</vt:lpstr>
      <vt:lpstr>«Τα νερά που χάνονται από τις λίμνες,</vt:lpstr>
      <vt:lpstr>Στις λίμνες διαρροής τα ιζήματα</vt:lpstr>
      <vt:lpstr>γ) Άμεση εξάτμιση. Η έκταση και ο ρυθμός απώλειας νερού</vt:lpstr>
      <vt:lpstr>δ) Εξάτμιση-διαπνοή</vt:lpstr>
      <vt:lpstr>Τα ποσοστά των απωλειών από εξάτμιση-διαπνοή</vt:lpstr>
      <vt:lpstr>Στις περισσότερες τοποθεσίες</vt:lpstr>
      <vt:lpstr>αυξάνεται σημαντικά και η εξάτμιση</vt:lpstr>
      <vt:lpstr>«Ο άνθρωπος έχει τη δυνατότητα</vt:lpstr>
      <vt:lpstr>Όπως, επίσης, έχει τη δυνατότητα</vt:lpstr>
      <vt:lpstr>Παραδείγματα από τον ελλαδικό χώρο αποτελούν</vt:lpstr>
      <vt:lpstr>της Κωπαΐδας (στην περιοχή της Λειβαδιάς),</vt:lpstr>
      <vt:lpstr>και των λιμνών της Λάτζας και της Μαυρούδας</vt:lpstr>
      <vt:lpstr>Επίσης, ένα «καλό» παράδειγμα οικολογικής καταστροφής είναι</vt:lpstr>
      <vt:lpstr>Η πτώση της στάθμης των νερών και η μεγάλη ρύπανση</vt:lpstr>
      <vt:lpstr>Η πτώση της στάθμης των νερών μιας λίμνης</vt:lpstr>
      <vt:lpstr>Ορισμένα είδη ψαριών</vt:lpstr>
      <vt:lpstr>Όταν η απώλεια των νερών και συνεπώς η πτώση της στάθμης</vt:lpstr>
      <vt:lpstr>Αν λάβουμε υπόψη μας ότι κάθε ψάρι (ανάλογα με το είδος)</vt:lpstr>
      <vt:lpstr> 1.4 Χρήσεις του νερού </vt:lpstr>
      <vt:lpstr>Τα νερά των ποταμών και των λιμνών, έχουν καταστεί σήμερα</vt:lpstr>
      <vt:lpstr>Ένας αριθμός μεγάλων ποταμών ρέουν σε περιοχές</vt:lpstr>
      <vt:lpstr>Το 1/10 γνωστά είδη στον πλανήτη μπορείς να το βρεις</vt:lpstr>
      <vt:lpstr>Είναι σπίτι για από 40.000 είδη φυτών, 3.000 είδη ψαριών,</vt:lpstr>
      <vt:lpstr>Ενώ, κάθε χρόνο</vt:lpstr>
      <vt:lpstr>Περισσότεροι από 30 εκατομμύρια άνθρωποι,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Σε άλλα επίσης μέρη του κόσμου οι ποταμοί έχουν</vt:lpstr>
      <vt:lpstr>Τα νερά που καταναλώνονται κατά την αστική χρήση</vt:lpstr>
      <vt:lpstr>Σήμερα, πολλά από αυτά τα νερά πριν απελευθερωθούν</vt:lpstr>
      <vt:lpstr>«Ο βιολογικός καθαρισμός διακρίνεται</vt:lpstr>
      <vt:lpstr>σε δεύτερου βαθμού όπου γίνεται διάσπαση</vt:lpstr>
      <vt:lpstr>Συνήθως, ο καθαρισμός</vt:lpstr>
      <vt:lpstr>Έτσι, δεν απομακρύνεται το άζωτο που προκαλεί</vt:lpstr>
      <vt:lpstr>Αλλά και με τη μορφή της αμμωνίας</vt:lpstr>
      <vt:lpstr>Παρ’ όλα αυτά όμως ο καθαρισμός των νερών</vt:lpstr>
      <vt:lpstr>«Η άντληση του νερού που χρησιμοποιείται</vt:lpstr>
      <vt:lpstr>Τελευταία ο άνθρωπος ανέπτυξε τεχνικές άντλησης</vt:lpstr>
      <vt:lpstr>Όπως έχει αναφερθεί, η μετακίνηση του νερού</vt:lpstr>
      <vt:lpstr>Λίμνες Plitvice </vt:lpstr>
      <vt:lpstr>Το Πάρκο Plitvice Lakes</vt:lpstr>
      <vt:lpstr>Το Πάρκο Plitvice Lakes</vt:lpstr>
      <vt:lpstr>Το υπόγειο νερό</vt:lpstr>
      <vt:lpstr>Αλλά και όταν η άντληση γίνεται από επιφανειακά νερά</vt:lpstr>
      <vt:lpstr>εξαιτίας του γεγονότος ότι το περισσότερο από αυτό</vt:lpstr>
      <vt:lpstr>«Η άντληση νερού και η καταναλωτική χρήση του</vt:lpstr>
      <vt:lpstr>Στα υγρά κλίματα, με λίγο-πολύ ικανοποιητικό ποσοστό</vt:lpstr>
      <vt:lpstr>Σε άνυδρες περιοχές, ένα εκτάριο με την ίδια καλλιέργεια</vt:lpstr>
      <vt:lpstr>Αυτό γιατί μεγάλες ποσότητες νερού</vt:lpstr>
      <vt:lpstr>όσο και από τη μεγαλύτερη άμεση εξάτμιση</vt:lpstr>
      <vt:lpstr>Μια σημαντική ποσότητα νερού που έχει χρησιμοποιηθεί</vt:lpstr>
      <vt:lpstr>Συνήθως όμως τέτοια νερά προσλαμβάνουν</vt:lpstr>
      <vt:lpstr>«Στις χώρες με αναπτυγμένη βιομηχανία</vt:lpstr>
      <vt:lpstr>με τη διαφορά</vt:lpstr>
      <vt:lpstr>Αυτό συμβαίνει επειδή σε πολλές περιπτώσεις</vt:lpstr>
      <vt:lpstr>Για παράδειγμα χρειάζονται περίπου 100.000 λίτρα νερό</vt:lpstr>
      <vt:lpstr>Στις περισσότερες βιομηχανίες</vt:lpstr>
      <vt:lpstr>Το νερό που χρησιμοποιείται για ψύξη στις εγκαταστάσεις</vt:lpstr>
      <vt:lpstr>Όταν τέτοια νερά απελευθερώνονται</vt:lpstr>
      <vt:lpstr>Μερικές βιομηχανίες μπορούν να χρησιμοποιούν</vt:lpstr>
      <vt:lpstr>Η υδροηλεκτρική βιομηχανία</vt:lpstr>
      <vt:lpstr>όπου η ποιότητα του νερού παραμένει</vt:lpstr>
      <vt:lpstr>Λειτουργία της Ιερακοθηρίας</vt:lpstr>
      <vt:lpstr>Η τέχνη με την οποία επιτυγχάνεται η συνεργασία</vt:lpstr>
      <vt:lpstr>ώστε να συλλάβει ένα αγρίως διαβιών θήραμα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Ρωσοτουρκικός πόλεμος</dc:title>
  <dc:creator>Maria</dc:creator>
  <cp:lastModifiedBy>Maria</cp:lastModifiedBy>
  <cp:revision>190</cp:revision>
  <dcterms:created xsi:type="dcterms:W3CDTF">2019-05-10T18:29:09Z</dcterms:created>
  <dcterms:modified xsi:type="dcterms:W3CDTF">2023-05-03T13:15:38Z</dcterms:modified>
</cp:coreProperties>
</file>