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notesMasterIdLst>
    <p:notesMasterId r:id="rId23"/>
  </p:notesMasterIdLst>
  <p:sldIdLst>
    <p:sldId id="272" r:id="rId6"/>
    <p:sldId id="258" r:id="rId7"/>
    <p:sldId id="259" r:id="rId8"/>
    <p:sldId id="257" r:id="rId9"/>
    <p:sldId id="263" r:id="rId10"/>
    <p:sldId id="265" r:id="rId11"/>
    <p:sldId id="261" r:id="rId12"/>
    <p:sldId id="264" r:id="rId13"/>
    <p:sldId id="262" r:id="rId14"/>
    <p:sldId id="266" r:id="rId15"/>
    <p:sldId id="260" r:id="rId16"/>
    <p:sldId id="268" r:id="rId17"/>
    <p:sldId id="267" r:id="rId18"/>
    <p:sldId id="269" r:id="rId19"/>
    <p:sldId id="270" r:id="rId20"/>
    <p:sldId id="273" r:id="rId21"/>
    <p:sldId id="271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C0364-8F06-49F4-BF31-DB0E4200F0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7D17D8D-9FE6-4B39-A598-5A8801E3502A}">
      <dgm:prSet phldrT="[Κείμενο]"/>
      <dgm:spPr/>
      <dgm:t>
        <a:bodyPr/>
        <a:lstStyle/>
        <a:p>
          <a:r>
            <a:rPr lang="el-GR" b="1" dirty="0"/>
            <a:t>ΘΕΩΡΙΑ</a:t>
          </a:r>
        </a:p>
      </dgm:t>
    </dgm:pt>
    <dgm:pt modelId="{19DEA7E3-F4F0-4445-A590-48AAB9FD3152}" type="parTrans" cxnId="{3CAC0B2F-6F4E-414A-B9F1-6C3E0A466D15}">
      <dgm:prSet/>
      <dgm:spPr/>
      <dgm:t>
        <a:bodyPr/>
        <a:lstStyle/>
        <a:p>
          <a:endParaRPr lang="el-GR"/>
        </a:p>
      </dgm:t>
    </dgm:pt>
    <dgm:pt modelId="{51011CA3-2067-41BC-9DCE-0ED3ECB2D131}" type="sibTrans" cxnId="{3CAC0B2F-6F4E-414A-B9F1-6C3E0A466D15}">
      <dgm:prSet/>
      <dgm:spPr/>
      <dgm:t>
        <a:bodyPr/>
        <a:lstStyle/>
        <a:p>
          <a:endParaRPr lang="el-GR"/>
        </a:p>
      </dgm:t>
    </dgm:pt>
    <dgm:pt modelId="{0C6A1E35-D528-4A72-A252-B0A88EB0B2CD}">
      <dgm:prSet phldrT="[Κείμενο]"/>
      <dgm:spPr/>
      <dgm:t>
        <a:bodyPr/>
        <a:lstStyle/>
        <a:p>
          <a:r>
            <a:rPr lang="el-GR" b="1" dirty="0"/>
            <a:t>ΠΡΑΞΗ</a:t>
          </a:r>
        </a:p>
      </dgm:t>
    </dgm:pt>
    <dgm:pt modelId="{5F33E7E6-42D2-42C0-9DC9-B8014937C545}" type="parTrans" cxnId="{F5049662-8B6D-4341-90EF-6EEC09855FE8}">
      <dgm:prSet/>
      <dgm:spPr/>
      <dgm:t>
        <a:bodyPr/>
        <a:lstStyle/>
        <a:p>
          <a:endParaRPr lang="el-GR"/>
        </a:p>
      </dgm:t>
    </dgm:pt>
    <dgm:pt modelId="{10240F46-CE36-42D9-A92A-330CAA129574}" type="sibTrans" cxnId="{F5049662-8B6D-4341-90EF-6EEC09855FE8}">
      <dgm:prSet/>
      <dgm:spPr/>
      <dgm:t>
        <a:bodyPr/>
        <a:lstStyle/>
        <a:p>
          <a:endParaRPr lang="el-GR"/>
        </a:p>
      </dgm:t>
    </dgm:pt>
    <dgm:pt modelId="{294AA8CB-8283-49E9-803C-1404DDCDB56F}">
      <dgm:prSet phldrT="[Κείμενο]"/>
      <dgm:spPr/>
      <dgm:t>
        <a:bodyPr/>
        <a:lstStyle/>
        <a:p>
          <a:r>
            <a:rPr lang="el-GR" b="1" dirty="0"/>
            <a:t>ΑΞΙΟΛΟΓΗΣΗ</a:t>
          </a:r>
        </a:p>
      </dgm:t>
    </dgm:pt>
    <dgm:pt modelId="{04E4FA28-926F-473F-8BAC-EFCBE3566AB9}" type="parTrans" cxnId="{154F4989-2F16-44A8-8F15-3A73B923073D}">
      <dgm:prSet/>
      <dgm:spPr/>
      <dgm:t>
        <a:bodyPr/>
        <a:lstStyle/>
        <a:p>
          <a:endParaRPr lang="el-GR"/>
        </a:p>
      </dgm:t>
    </dgm:pt>
    <dgm:pt modelId="{6481A68B-0807-400C-BEBA-B44BAE219421}" type="sibTrans" cxnId="{154F4989-2F16-44A8-8F15-3A73B923073D}">
      <dgm:prSet/>
      <dgm:spPr/>
      <dgm:t>
        <a:bodyPr/>
        <a:lstStyle/>
        <a:p>
          <a:endParaRPr lang="el-GR"/>
        </a:p>
      </dgm:t>
    </dgm:pt>
    <dgm:pt modelId="{86F30A3A-8A5E-4EA1-8A4D-E8B4DC8B9311}" type="pres">
      <dgm:prSet presAssocID="{E4DC0364-8F06-49F4-BF31-DB0E4200F00B}" presName="Name0" presStyleCnt="0">
        <dgm:presLayoutVars>
          <dgm:dir/>
          <dgm:animLvl val="lvl"/>
          <dgm:resizeHandles val="exact"/>
        </dgm:presLayoutVars>
      </dgm:prSet>
      <dgm:spPr/>
    </dgm:pt>
    <dgm:pt modelId="{A5A4668A-D700-465F-9697-E45EFD050FEA}" type="pres">
      <dgm:prSet presAssocID="{57D17D8D-9FE6-4B39-A598-5A8801E350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94714C-D46C-4775-81D7-F1D3EC0E80CD}" type="pres">
      <dgm:prSet presAssocID="{51011CA3-2067-41BC-9DCE-0ED3ECB2D131}" presName="parTxOnlySpace" presStyleCnt="0"/>
      <dgm:spPr/>
    </dgm:pt>
    <dgm:pt modelId="{BA33FBA9-AEBD-4061-A471-F9D05A394E52}" type="pres">
      <dgm:prSet presAssocID="{0C6A1E35-D528-4A72-A252-B0A88EB0B2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1FCD0C-FB39-4094-AE3A-F6BC96C435F1}" type="pres">
      <dgm:prSet presAssocID="{10240F46-CE36-42D9-A92A-330CAA129574}" presName="parTxOnlySpace" presStyleCnt="0"/>
      <dgm:spPr/>
    </dgm:pt>
    <dgm:pt modelId="{870DB8E3-6510-4286-B15A-0A555E9AE1F7}" type="pres">
      <dgm:prSet presAssocID="{294AA8CB-8283-49E9-803C-1404DDCDB56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0C4ECB7-DCF8-49F2-9B7A-C069795E2951}" type="presOf" srcId="{294AA8CB-8283-49E9-803C-1404DDCDB56F}" destId="{870DB8E3-6510-4286-B15A-0A555E9AE1F7}" srcOrd="0" destOrd="0" presId="urn:microsoft.com/office/officeart/2005/8/layout/chevron1"/>
    <dgm:cxn modelId="{2B456C8C-44F1-4EAB-BEA8-3D0C2D79A1A3}" type="presOf" srcId="{E4DC0364-8F06-49F4-BF31-DB0E4200F00B}" destId="{86F30A3A-8A5E-4EA1-8A4D-E8B4DC8B9311}" srcOrd="0" destOrd="0" presId="urn:microsoft.com/office/officeart/2005/8/layout/chevron1"/>
    <dgm:cxn modelId="{9710EAFF-9888-4FBF-922A-EF5BD5BEA340}" type="presOf" srcId="{0C6A1E35-D528-4A72-A252-B0A88EB0B2CD}" destId="{BA33FBA9-AEBD-4061-A471-F9D05A394E52}" srcOrd="0" destOrd="0" presId="urn:microsoft.com/office/officeart/2005/8/layout/chevron1"/>
    <dgm:cxn modelId="{3CAC0B2F-6F4E-414A-B9F1-6C3E0A466D15}" srcId="{E4DC0364-8F06-49F4-BF31-DB0E4200F00B}" destId="{57D17D8D-9FE6-4B39-A598-5A8801E3502A}" srcOrd="0" destOrd="0" parTransId="{19DEA7E3-F4F0-4445-A590-48AAB9FD3152}" sibTransId="{51011CA3-2067-41BC-9DCE-0ED3ECB2D131}"/>
    <dgm:cxn modelId="{A8A6C927-E5DC-453E-A2D5-45B15968A648}" type="presOf" srcId="{57D17D8D-9FE6-4B39-A598-5A8801E3502A}" destId="{A5A4668A-D700-465F-9697-E45EFD050FEA}" srcOrd="0" destOrd="0" presId="urn:microsoft.com/office/officeart/2005/8/layout/chevron1"/>
    <dgm:cxn modelId="{154F4989-2F16-44A8-8F15-3A73B923073D}" srcId="{E4DC0364-8F06-49F4-BF31-DB0E4200F00B}" destId="{294AA8CB-8283-49E9-803C-1404DDCDB56F}" srcOrd="2" destOrd="0" parTransId="{04E4FA28-926F-473F-8BAC-EFCBE3566AB9}" sibTransId="{6481A68B-0807-400C-BEBA-B44BAE219421}"/>
    <dgm:cxn modelId="{F5049662-8B6D-4341-90EF-6EEC09855FE8}" srcId="{E4DC0364-8F06-49F4-BF31-DB0E4200F00B}" destId="{0C6A1E35-D528-4A72-A252-B0A88EB0B2CD}" srcOrd="1" destOrd="0" parTransId="{5F33E7E6-42D2-42C0-9DC9-B8014937C545}" sibTransId="{10240F46-CE36-42D9-A92A-330CAA129574}"/>
    <dgm:cxn modelId="{D6745842-9D6F-476F-A25D-E4668EDE6A1D}" type="presParOf" srcId="{86F30A3A-8A5E-4EA1-8A4D-E8B4DC8B9311}" destId="{A5A4668A-D700-465F-9697-E45EFD050FEA}" srcOrd="0" destOrd="0" presId="urn:microsoft.com/office/officeart/2005/8/layout/chevron1"/>
    <dgm:cxn modelId="{99C447E4-F916-4CAC-8751-1972CC49C572}" type="presParOf" srcId="{86F30A3A-8A5E-4EA1-8A4D-E8B4DC8B9311}" destId="{9294714C-D46C-4775-81D7-F1D3EC0E80CD}" srcOrd="1" destOrd="0" presId="urn:microsoft.com/office/officeart/2005/8/layout/chevron1"/>
    <dgm:cxn modelId="{EA1622AC-FAEE-4F9B-8595-E7DC321D3E8C}" type="presParOf" srcId="{86F30A3A-8A5E-4EA1-8A4D-E8B4DC8B9311}" destId="{BA33FBA9-AEBD-4061-A471-F9D05A394E52}" srcOrd="2" destOrd="0" presId="urn:microsoft.com/office/officeart/2005/8/layout/chevron1"/>
    <dgm:cxn modelId="{7C38CC95-1933-4B6D-AB44-A6757874B2CD}" type="presParOf" srcId="{86F30A3A-8A5E-4EA1-8A4D-E8B4DC8B9311}" destId="{F31FCD0C-FB39-4094-AE3A-F6BC96C435F1}" srcOrd="3" destOrd="0" presId="urn:microsoft.com/office/officeart/2005/8/layout/chevron1"/>
    <dgm:cxn modelId="{2E68BF79-6827-4245-8C8F-BBE1C59B7E43}" type="presParOf" srcId="{86F30A3A-8A5E-4EA1-8A4D-E8B4DC8B9311}" destId="{870DB8E3-6510-4286-B15A-0A555E9AE1F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4668A-D700-465F-9697-E45EFD050FEA}">
      <dsp:nvSpPr>
        <dsp:cNvPr id="0" name=""/>
        <dsp:cNvSpPr/>
      </dsp:nvSpPr>
      <dsp:spPr>
        <a:xfrm>
          <a:off x="2381" y="241805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/>
            <a:t>ΘΕΩΡΙΑ</a:t>
          </a:r>
        </a:p>
      </dsp:txBody>
      <dsp:txXfrm>
        <a:off x="582612" y="241805"/>
        <a:ext cx="1740694" cy="1160462"/>
      </dsp:txXfrm>
    </dsp:sp>
    <dsp:sp modelId="{BA33FBA9-AEBD-4061-A471-F9D05A394E52}">
      <dsp:nvSpPr>
        <dsp:cNvPr id="0" name=""/>
        <dsp:cNvSpPr/>
      </dsp:nvSpPr>
      <dsp:spPr>
        <a:xfrm>
          <a:off x="2613421" y="241805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/>
            <a:t>ΠΡΑΞΗ</a:t>
          </a:r>
        </a:p>
      </dsp:txBody>
      <dsp:txXfrm>
        <a:off x="3193652" y="241805"/>
        <a:ext cx="1740694" cy="1160462"/>
      </dsp:txXfrm>
    </dsp:sp>
    <dsp:sp modelId="{870DB8E3-6510-4286-B15A-0A555E9AE1F7}">
      <dsp:nvSpPr>
        <dsp:cNvPr id="0" name=""/>
        <dsp:cNvSpPr/>
      </dsp:nvSpPr>
      <dsp:spPr>
        <a:xfrm>
          <a:off x="5224462" y="241805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/>
            <a:t>ΑΞΙΟΛΟΓΗΣΗ</a:t>
          </a:r>
        </a:p>
      </dsp:txBody>
      <dsp:txXfrm>
        <a:off x="5804693" y="241805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3F8F-3020-46AA-B8C8-15CF8EC563C6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451C6-7E60-40CF-8905-274B85E42B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5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40176-0266-4473-9A52-3A4B06CAC717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285C94-A34D-41CF-A697-3617D2481C7B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8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31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39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02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25BE8-EC6A-406E-B1A6-14ED31156F8B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01C6F-798A-4110-A61C-33A123199990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5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2D5EC-900C-406A-B22E-6C0596B0665D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ECAAE-87E6-4490-A9E9-1623568E8797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0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0FC28-5E1F-4269-9B47-34E29C66332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A3459-4A41-49B6-8848-40510B0FE235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D6EE-A913-4B45-85A7-E7177C868B51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6915E-C511-4160-BE05-FF136BBBB17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C0990-627A-4453-A1DA-D67D92C2E88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66D91-12E1-484A-B859-3EB11C7DBD2D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AB499-6B31-4714-A3B3-16126D36F00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DC063-5E78-4FB3-B7DA-1A61F43A011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4BEEC9-7721-4082-B30F-7993D7B496EC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647FD-494F-4B9C-9634-69F293D16110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2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BD4F0-87E1-46FA-B4EE-55A603B3122D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10A05-90DE-4522-BF4D-209E94131D4A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8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35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C60B7-FC86-4DB7-99C3-2708E71EEE8E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22D41-F9DA-435D-9334-2DE3CE59F62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9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9EA59-4F38-41EB-8D03-9E84B2844AA7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7BA79-AC04-44B1-BAB4-E34027F238EF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4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B5175-66D7-4660-96FC-8511668F58E7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D1511-73E3-4218-BDD0-84315D2FBE9C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96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E976-C45A-4B45-922E-F952A9E438A5}" type="datetime1">
              <a:rPr lang="el-GR" smtClean="0"/>
              <a:pPr>
                <a:defRPr/>
              </a:pPr>
              <a:t>29/9/2022</a:t>
            </a:fld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35E1-689E-4C45-9E89-9A3A4A74E9C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41555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3994-6F7D-4890-B9AC-2FDE1F7F67C0}" type="datetime1">
              <a:rPr lang="el-GR" smtClean="0"/>
              <a:pPr>
                <a:defRPr/>
              </a:pPr>
              <a:t>29/9/2022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3BDD-0693-4767-B9DB-65E0B9B8E21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84597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9A73-599D-4277-8B7B-5D29641E2D7E}" type="datetime1">
              <a:rPr lang="el-GR" smtClean="0"/>
              <a:pPr>
                <a:defRPr/>
              </a:pPr>
              <a:t>29/9/2022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D938-7F3B-4241-947D-7FCA9085BA3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345474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53D7-7FFA-4A22-83C2-3186B61BD08A}" type="datetime1">
              <a:rPr lang="el-GR" smtClean="0"/>
              <a:pPr>
                <a:defRPr/>
              </a:pPr>
              <a:t>29/9/2022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6778-25F4-4C7E-B61E-4739E9829E7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44037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/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B7B7-9AC2-490D-830F-1FC244D1A2CB}" type="datetime1">
              <a:rPr lang="el-GR" smtClean="0"/>
              <a:pPr>
                <a:defRPr/>
              </a:pPr>
              <a:t>29/9/2022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089C-E1EB-43F5-B233-3F39C8E1BC0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726289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4852-5DA0-4F94-BDED-2BBD35B3B7D4}" type="datetime1">
              <a:rPr lang="el-GR" smtClean="0"/>
              <a:pPr>
                <a:defRPr/>
              </a:pPr>
              <a:t>29/9/2022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040C-4BC0-4D97-B9F6-72B721A7C54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866929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4912-A827-4533-A1C5-B146F9186627}" type="datetime1">
              <a:rPr lang="el-GR" smtClean="0"/>
              <a:pPr>
                <a:defRPr/>
              </a:pPr>
              <a:t>29/9/2022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"/>
              <a:t>Προςθήκη υποςέλιδου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16A2-B6C3-4F72-89D5-3B0100F30904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038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213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/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826928-69F3-4830-86E4-140AE5B35980}" type="datetime1">
              <a:rPr lang="el-GR" smtClean="0"/>
              <a:pPr>
                <a:defRPr/>
              </a:pPr>
              <a:t>29/9/2022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>
              <a:defRPr/>
            </a:pPr>
            <a:r>
              <a:rPr lang="el"/>
              <a:t>Προςθήκη υποςέλιδου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>
              <a:defRPr/>
            </a:pPr>
            <a:fld id="{82302E53-C64F-4043-BC36-49241B60522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54578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F740-8E3E-4E83-B74C-40E946350C6A}" type="datetime1">
              <a:rPr lang="el-GR" smtClean="0"/>
              <a:pPr>
                <a:defRPr/>
              </a:pPr>
              <a:t>29/9/2022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568E-DB8C-45F1-B1AC-73597608C2B4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694994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310-084B-4F92-8B78-7BA35F2F7B6A}" type="datetime1">
              <a:rPr lang="el-GR" smtClean="0"/>
              <a:pPr>
                <a:defRPr/>
              </a:pPr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0A0E-D55A-44CB-A7E4-0EA2E87C2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470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310-084B-4F92-8B78-7BA35F2F7B6A}" type="datetime1">
              <a:rPr lang="el-GR" smtClean="0"/>
              <a:pPr>
                <a:defRPr/>
              </a:pPr>
              <a:t>29/9/2022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ABB9-61AA-45BE-9FC6-EE5706764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573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/>
          <a:lstStyle>
            <a:lvl1pPr rtl="0">
              <a:defRPr sz="2400"/>
            </a:lvl1pPr>
          </a:lstStyle>
          <a:p>
            <a:r>
              <a:rPr lang="el-GR"/>
              <a:t>Στυλ κύριου τίτλου</a:t>
            </a:r>
            <a:endParaRPr lang="el" dirty="0"/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l" noProof="0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 rtl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3A02-D8CC-4499-B4BE-EF05BC937816}" type="datetime1">
              <a:rPr lang="el-GR" smtClean="0"/>
              <a:pPr>
                <a:defRPr/>
              </a:pPr>
              <a:t>29/9/2022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l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E1F1-DA01-44AA-9BDB-A766369BB1C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794332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25BE8-EC6A-406E-B1A6-14ED31156F8B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01C6F-798A-4110-A61C-33A123199990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18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2D5EC-900C-406A-B22E-6C0596B0665D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ECAAE-87E6-4490-A9E9-1623568E8797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2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0FC28-5E1F-4269-9B47-34E29C66332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A3459-4A41-49B6-8848-40510B0FE235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16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D6EE-A913-4B45-85A7-E7177C868B51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6915E-C511-4160-BE05-FF136BBBB17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38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C0990-627A-4453-A1DA-D67D92C2E88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66D91-12E1-484A-B859-3EB11C7DBD2D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797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AB499-6B31-4714-A3B3-16126D36F00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DC063-5E78-4FB3-B7DA-1A61F43A011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29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4BEEC9-7721-4082-B30F-7993D7B496EC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647FD-494F-4B9C-9634-69F293D16110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88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BD4F0-87E1-46FA-B4EE-55A603B3122D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10A05-90DE-4522-BF4D-209E94131D4A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3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C60B7-FC86-4DB7-99C3-2708E71EEE8E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22D41-F9DA-435D-9334-2DE3CE59F62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8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9EA59-4F38-41EB-8D03-9E84B2844AA7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7BA79-AC04-44B1-BAB4-E34027F238EF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55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B5175-66D7-4660-96FC-8511668F58E7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D1511-73E3-4218-BDD0-84315D2FBE9C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03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25BE8-EC6A-406E-B1A6-14ED31156F8B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01C6F-798A-4110-A61C-33A123199990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17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2D5EC-900C-406A-B22E-6C0596B0665D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8ECAAE-87E6-4490-A9E9-1623568E8797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31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0FC28-5E1F-4269-9B47-34E29C66332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A3459-4A41-49B6-8848-40510B0FE235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45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BD6EE-A913-4B45-85A7-E7177C868B51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6915E-C511-4160-BE05-FF136BBBB17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1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011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C0990-627A-4453-A1DA-D67D92C2E88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66D91-12E1-484A-B859-3EB11C7DBD2D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06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AB499-6B31-4714-A3B3-16126D36F00A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DC063-5E78-4FB3-B7DA-1A61F43A011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10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4BEEC9-7721-4082-B30F-7993D7B496EC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647FD-494F-4B9C-9634-69F293D16110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45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BD4F0-87E1-46FA-B4EE-55A603B3122D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10A05-90DE-4522-BF4D-209E94131D4A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62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C60B7-FC86-4DB7-99C3-2708E71EEE8E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22D41-F9DA-435D-9334-2DE3CE59F628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0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9EA59-4F38-41EB-8D03-9E84B2844AA7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7BA79-AC04-44B1-BAB4-E34027F238EF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40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B5175-66D7-4660-96FC-8511668F58E7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D1511-73E3-4218-BDD0-84315D2FBE9C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9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1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40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43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52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FFE8-A8DF-45BB-86CE-BCABDB0FBB90}" type="datetimeFigureOut">
              <a:rPr lang="el-GR" smtClean="0"/>
              <a:pPr/>
              <a:t>29/9/2022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C096-7AF5-4268-9096-6A7FC8FD7F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7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E546E-3729-4924-B113-58A0093DE9D4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0FF94-4CE3-4E17-B921-2D9055656BD9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4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Επεξεργασία 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AEF5310-084B-4F92-8B78-7BA35F2F7B6A}" type="datetime1">
              <a:rPr lang="el-GR" smtClean="0"/>
              <a:pPr>
                <a:defRPr/>
              </a:pPr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l"/>
              <a:t>Προςθήκη υποςέλιδου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9AC4C6C-16BB-4CD3-AA93-91DD283C6D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9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sldNum="0" hdr="0" ftr="0" dt="0"/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733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4238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6985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E546E-3729-4924-B113-58A0093DE9D4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0FF94-4CE3-4E17-B921-2D9055656BD9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9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E546E-3729-4924-B113-58A0093DE9D4}" type="datetimeFigureOut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29/9/2022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0FF94-4CE3-4E17-B921-2D9055656BD9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xIj0Y_F1U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30880" y="2542507"/>
            <a:ext cx="9652000" cy="1444625"/>
          </a:xfrm>
        </p:spPr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/>
              <a:t>ΣΧΟΛΙΚΗ ΠΡΑΚΤΙΚΗ ΑΣΚΗΣΗ </a:t>
            </a:r>
            <a:r>
              <a:rPr lang="en-US" b="1" dirty="0"/>
              <a:t>I</a:t>
            </a:r>
            <a:br>
              <a:rPr lang="en-US" b="1" dirty="0"/>
            </a:b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dirty="0"/>
              <a:t>ΧΕΙΜΕΡΙΝΟ ΕΞΑΜΗΝΟ</a:t>
            </a:r>
          </a:p>
          <a:p>
            <a:pPr algn="ctr"/>
            <a:r>
              <a:rPr lang="el-GR" dirty="0" smtClean="0"/>
              <a:t>202</a:t>
            </a:r>
            <a:r>
              <a:rPr lang="en-US" dirty="0" smtClean="0"/>
              <a:t>2</a:t>
            </a:r>
            <a:r>
              <a:rPr lang="el-GR" dirty="0" smtClean="0"/>
              <a:t>-2</a:t>
            </a:r>
            <a:r>
              <a:rPr lang="en-US" dirty="0" smtClean="0"/>
              <a:t>3</a:t>
            </a:r>
            <a:endParaRPr lang="el-GR" dirty="0"/>
          </a:p>
          <a:p>
            <a:pPr algn="ctr"/>
            <a:r>
              <a:rPr lang="el-GR" dirty="0"/>
              <a:t>Διδάσκοντες:</a:t>
            </a:r>
          </a:p>
          <a:p>
            <a:pPr algn="ctr"/>
            <a:r>
              <a:rPr lang="el-GR" dirty="0"/>
              <a:t>Χ. </a:t>
            </a:r>
            <a:r>
              <a:rPr lang="el-GR" dirty="0" err="1"/>
              <a:t>Γκόβαρης</a:t>
            </a:r>
            <a:r>
              <a:rPr lang="el-GR" dirty="0"/>
              <a:t> - Γ. </a:t>
            </a:r>
            <a:r>
              <a:rPr lang="el-GR" dirty="0" err="1"/>
              <a:t>Τέκος</a:t>
            </a:r>
            <a:r>
              <a:rPr lang="el-GR" dirty="0"/>
              <a:t> – Θ. </a:t>
            </a:r>
            <a:r>
              <a:rPr lang="el-GR" dirty="0" err="1"/>
              <a:t>Τασιός</a:t>
            </a:r>
            <a:r>
              <a:rPr lang="el-GR" dirty="0"/>
              <a:t> – Μ. Χατζή</a:t>
            </a:r>
          </a:p>
          <a:p>
            <a:pPr algn="ctr"/>
            <a:endParaRPr lang="el-GR" dirty="0"/>
          </a:p>
        </p:txBody>
      </p:sp>
      <p:pic>
        <p:nvPicPr>
          <p:cNvPr id="18434" name="Picture 2" descr="https://www.uth.gr/sites/default/files/contents/logos/UTH-logo-text-gre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999" y="0"/>
            <a:ext cx="2393745" cy="161123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209800" y="1839686"/>
            <a:ext cx="8512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ΣΧΟΛΗ ΑΝΘΡΩΠΙΣΤΙΚΩΝ &amp; ΚΟΙΝΩΝΙΚΩΝ ΕΠΙΣΤΗΜΩΝ</a:t>
            </a:r>
          </a:p>
          <a:p>
            <a:pPr algn="ctr"/>
            <a:r>
              <a:rPr lang="el-GR" sz="1600" dirty="0"/>
              <a:t>ΠΑΙΔΑΓΩΓΙΚΟ ΤΜΗΜΑ ΔΗΜΟΤΙΚΗΣ ΕΚΠΑΙΔΕΥΣΗΣ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4592" y="365125"/>
            <a:ext cx="1161288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b="1" dirty="0"/>
              <a:t>Παιδαγωγική </a:t>
            </a:r>
            <a:r>
              <a:rPr lang="el-GR" b="1" i="1" dirty="0"/>
              <a:t>τάξη/ευταξία</a:t>
            </a:r>
            <a:r>
              <a:rPr lang="el-GR" b="1" dirty="0"/>
              <a:t>: η έννοια της «</a:t>
            </a:r>
            <a:r>
              <a:rPr lang="el-GR" b="1" i="1" dirty="0" err="1"/>
              <a:t>απεύθυνσης</a:t>
            </a:r>
            <a:r>
              <a:rPr lang="el-GR" b="1" dirty="0"/>
              <a:t>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4592" y="1825624"/>
            <a:ext cx="11612880" cy="481291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kumimoji="0" lang="el-GR" alt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Ως βασική αναλυτική έννοια χρησιμεύει σε αυτή την περίπτωση η έννοια της </a:t>
            </a:r>
            <a:r>
              <a:rPr kumimoji="0" lang="el-GR" altLang="el-GR" sz="3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απεύθυνσης</a:t>
            </a:r>
            <a:r>
              <a:rPr kumimoji="0" lang="el-GR" alt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l-GR" altLang="el-G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adressing</a:t>
            </a:r>
            <a:r>
              <a:rPr kumimoji="0" lang="el-GR" alt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(</a:t>
            </a:r>
            <a:r>
              <a:rPr kumimoji="0" lang="el-GR" altLang="el-G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Ricken</a:t>
            </a:r>
            <a:r>
              <a:rPr kumimoji="0" lang="el-GR" alt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2014).   Η έννοια αυτή μας δίνει τη δυνατότητα να ανακατασκευάσουμε εμπειρικά τις παιδαγωγικές πρακτικές ως πρακτικές (</a:t>
            </a:r>
            <a:r>
              <a:rPr kumimoji="0" lang="el-GR" altLang="el-G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ανα</a:t>
            </a:r>
            <a:r>
              <a:rPr kumimoji="0" lang="el-GR" alt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)παραγωγής διαφοροποιήσεων, διακρίσεων, στιγματισμού κι εν τέλει σχολικών ανισοτήτων (βλ. </a:t>
            </a:r>
            <a:r>
              <a:rPr kumimoji="0" lang="en-US" altLang="el-GR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Bazler</a:t>
            </a:r>
            <a:r>
              <a:rPr kumimoji="0" lang="el-GR" alt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2012). </a:t>
            </a:r>
            <a:endParaRPr kumimoji="0" lang="el-GR" altLang="el-GR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70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448" y="365125"/>
            <a:ext cx="118872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b="1" dirty="0"/>
              <a:t>Παιδαγωγική </a:t>
            </a:r>
            <a:r>
              <a:rPr lang="el-GR" b="1" i="1" dirty="0"/>
              <a:t>τάξη/ευταξία </a:t>
            </a:r>
            <a:r>
              <a:rPr lang="el-GR" b="1" dirty="0"/>
              <a:t>και </a:t>
            </a:r>
            <a:r>
              <a:rPr lang="el-GR" b="1" dirty="0" err="1"/>
              <a:t>υποκειμενοποίηση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008" y="1825624"/>
            <a:ext cx="12127992" cy="491350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«Ο δάσκαλος απευθύνεται σε όλους τους μαθητές με ήρεμη φωνή: </a:t>
            </a:r>
            <a:r>
              <a:rPr lang="el-GR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Ελάτε να γράψουμε ορθογραφία. Παρακαλώ το στόμα κλειστό και ανοίξτε τα τετράδια ορθογραφίας.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Στη συνέχεια υπαγορεύει την ορθογραφία κι οι μαθητές γράφουν με ησυχία. Στα πίσω θρανία δυο μαθήτριες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Ρομά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η Παναγιώτα και η 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Κορίνα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δεν έχουν ανοίξει μπροστά τους τετράδια, δεν γράφουν, κοιτάνε μόνο τους υπόλοιπους. Ο δάσκαλος δεν λέει κάτι, δεν ασχολείται με τις δυο μαθήτριες. Μετά από λίγο χρόνο, όταν όλοι τελειώνουν, ο δάσκαλος περνά από τα θρανία και μαζεύει τα τετράδια» (1_Γ_17).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«Η δασκάλα στέκεται μπροστά στα θρανία και απευθύνεται στους μαθητές με ήρεμη φωνή</a:t>
            </a:r>
            <a:r>
              <a:rPr lang="el-GR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«Έτοιμοι; Ανοίξτε τα τετράδια να γράψουμε ορθογραφία!» 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υπαγορεύει την ορθογραφία και όλοι οι μαθητές γράφουν εκτός από τη Μαρκέλλα (</a:t>
            </a:r>
            <a:r>
              <a:rPr lang="el-G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Ρομά</a:t>
            </a: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μαθήτρια), η οποία κοιτάζει αμέτοχη. Η δασκάλα δεν ασχολείται με κάποιον τρόπο μαζί της, δεν επικοινωνεί μαζί της» (1_Δ_14).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0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448" y="365125"/>
            <a:ext cx="11814048" cy="1325563"/>
          </a:xfrm>
        </p:spPr>
        <p:txBody>
          <a:bodyPr/>
          <a:lstStyle/>
          <a:p>
            <a:r>
              <a:rPr lang="el-GR" dirty="0"/>
              <a:t>Ποια τα βασικά χαρακτηριστικά της παιδαγωγικής τάξης/ευταξίας;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25624"/>
            <a:ext cx="12060936" cy="5032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l-GR" dirty="0"/>
          </a:p>
          <a:p>
            <a:r>
              <a:rPr lang="el-GR" b="1" dirty="0"/>
              <a:t>Ποια σημεία έχουν ενδιαφέρον ως προς το στοιχείο της «</a:t>
            </a:r>
            <a:r>
              <a:rPr lang="el-GR" b="1" i="1" dirty="0" err="1"/>
              <a:t>απεύθυνσης</a:t>
            </a:r>
            <a:r>
              <a:rPr lang="el-GR" b="1" dirty="0"/>
              <a:t>»;</a:t>
            </a:r>
          </a:p>
          <a:p>
            <a:pPr marL="0" indent="0">
              <a:buNone/>
            </a:pPr>
            <a:endParaRPr lang="el-GR" b="1" dirty="0"/>
          </a:p>
          <a:p>
            <a:r>
              <a:rPr lang="el-GR" b="1" dirty="0"/>
              <a:t>Ποια παιδαγωγική θεωρία μπορούμε να αξιοποιήσουμε για να αξιολογήσουμε το συμβάν (παιδαγωγική τάξη);</a:t>
            </a:r>
          </a:p>
          <a:p>
            <a:pPr lvl="1"/>
            <a:r>
              <a:rPr lang="el-GR" b="1" dirty="0">
                <a:solidFill>
                  <a:srgbClr val="0070C0"/>
                </a:solidFill>
              </a:rPr>
              <a:t>Προστασία</a:t>
            </a:r>
          </a:p>
          <a:p>
            <a:pPr lvl="1"/>
            <a:r>
              <a:rPr lang="el-GR" b="1" dirty="0">
                <a:solidFill>
                  <a:srgbClr val="0070C0"/>
                </a:solidFill>
              </a:rPr>
              <a:t>Αντενέργεια &amp; Σύμπραξη</a:t>
            </a:r>
          </a:p>
          <a:p>
            <a:pPr lvl="1"/>
            <a:r>
              <a:rPr lang="el-GR" b="1" dirty="0">
                <a:solidFill>
                  <a:srgbClr val="0070C0"/>
                </a:solidFill>
              </a:rPr>
              <a:t>Κατανόηση, ενθάρρυνση και στήριξη</a:t>
            </a:r>
          </a:p>
          <a:p>
            <a:endParaRPr lang="el-GR" b="1" dirty="0"/>
          </a:p>
          <a:p>
            <a:r>
              <a:rPr lang="el-GR" b="1" dirty="0"/>
              <a:t>Συμπεράσματα για ως προς το ζητούμενο της ισότητας ευκαιριών;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0584" y="365125"/>
            <a:ext cx="11914632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/>
              <a:t>Ας δούμε ένα παράδειγμα: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9344"/>
            <a:ext cx="12192000" cy="51755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el-GR" dirty="0"/>
          </a:p>
          <a:p>
            <a:r>
              <a:rPr lang="el-G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Η πραγματική μάθηση απαιτεί χρόνο</a:t>
            </a:r>
          </a:p>
          <a:p>
            <a:r>
              <a:rPr lang="en-US" dirty="0">
                <a:hlinkClick r:id="rId2"/>
              </a:rPr>
              <a:t>https://www.youtube.com/watch?v=XxIj0Y_F1UA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Με ποια «</a:t>
            </a:r>
            <a:r>
              <a:rPr lang="el-GR" i="1" dirty="0"/>
              <a:t>θεωρητικά γυαλιά» </a:t>
            </a:r>
            <a:r>
              <a:rPr lang="el-GR" dirty="0"/>
              <a:t>θα διαβάσουμε το συμβάν;</a:t>
            </a:r>
          </a:p>
          <a:p>
            <a:pPr lvl="1"/>
            <a:r>
              <a:rPr lang="el-GR" dirty="0"/>
              <a:t>Πώς απευθύνεται η δασκάλα στα παιδιά; Ως τι είδους υποκείμενα τα «κατασκευάζει»;</a:t>
            </a:r>
          </a:p>
          <a:p>
            <a:pPr lvl="1"/>
            <a:r>
              <a:rPr lang="el-GR" dirty="0"/>
              <a:t>Ποια θεωρητική αντίληψη για τη μάθηση εκδηλώνεται μέσω αυτής της </a:t>
            </a:r>
            <a:r>
              <a:rPr lang="el-GR" i="1" dirty="0" err="1"/>
              <a:t>απεύθυνσης</a:t>
            </a:r>
            <a:r>
              <a:rPr lang="el-GR" i="1" dirty="0"/>
              <a:t>;</a:t>
            </a:r>
          </a:p>
          <a:p>
            <a:pPr lvl="1"/>
            <a:r>
              <a:rPr lang="el-GR" dirty="0"/>
              <a:t>Πώς εμφανίζεται στα παιδιά; Πώς δηλ. σκηνοθετεί το ρόλο της;</a:t>
            </a:r>
          </a:p>
          <a:p>
            <a:pPr lvl="1"/>
            <a:r>
              <a:rPr lang="el-GR" dirty="0"/>
              <a:t>Πώς σκηνοθετεί τα στοιχεία «χώρος» και «χρόνος»</a:t>
            </a:r>
          </a:p>
          <a:p>
            <a:pPr lvl="1"/>
            <a:r>
              <a:rPr lang="el-GR" dirty="0"/>
              <a:t>Συγκροτείται η </a:t>
            </a:r>
            <a:r>
              <a:rPr lang="el-GR" i="1" dirty="0"/>
              <a:t>παιδαγωγική τάξη </a:t>
            </a:r>
            <a:r>
              <a:rPr lang="el-GR" dirty="0"/>
              <a:t>μέσω πρακτικών ιεράρχησης</a:t>
            </a:r>
          </a:p>
          <a:p>
            <a:pPr lvl="1"/>
            <a:r>
              <a:rPr lang="el-GR" dirty="0"/>
              <a:t>Ποιες δυνατότητες εμπεριέχει η εν λόγω </a:t>
            </a:r>
            <a:r>
              <a:rPr lang="el-GR" i="1" dirty="0"/>
              <a:t>παιδαγωγική τάξη;</a:t>
            </a:r>
          </a:p>
          <a:p>
            <a:pPr lvl="1"/>
            <a:r>
              <a:rPr lang="el-GR" i="1" dirty="0"/>
              <a:t>…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43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9768" y="365125"/>
            <a:ext cx="11411712" cy="1325563"/>
          </a:xfrm>
        </p:spPr>
        <p:txBody>
          <a:bodyPr/>
          <a:lstStyle/>
          <a:p>
            <a:r>
              <a:rPr lang="el-GR" b="1" dirty="0"/>
              <a:t>Η παιδαγωγική τάξη/ευταξία – Η περίπτωση των φύλλων παρατήρησης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3736" y="1825625"/>
            <a:ext cx="11740896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/>
              <a:t>Έχουμε συμπεριλάβει τα πλέον «κρίσιμα» για μια «αποτελεσματική» «παιδαγωγική τάξη πραγμάτων» στοιχεία</a:t>
            </a:r>
          </a:p>
          <a:p>
            <a:endParaRPr lang="el-GR" dirty="0"/>
          </a:p>
          <a:p>
            <a:r>
              <a:rPr lang="el-GR" dirty="0"/>
              <a:t>Οι παρατηρήσεις μας εστιάζουν σε αυτά τα «στοιχεία»</a:t>
            </a:r>
          </a:p>
          <a:p>
            <a:endParaRPr lang="el-GR" dirty="0"/>
          </a:p>
          <a:p>
            <a:r>
              <a:rPr lang="el-GR" dirty="0"/>
              <a:t>Θέλουμε να αξιολογήσουμε το εξής: τι είδους δυνατότητες και τι είδους περιορισμούς εμπεριέχου αυτές οι πρακτικές</a:t>
            </a:r>
          </a:p>
        </p:txBody>
      </p:sp>
    </p:spTree>
    <p:extLst>
      <p:ext uri="{BB962C8B-B14F-4D97-AF65-F5344CB8AC3E}">
        <p14:creationId xmlns:p14="http://schemas.microsoft.com/office/powerpoint/2010/main" val="126234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883230" y="1054029"/>
            <a:ext cx="8251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Η ΠΑΡΑΤΗΡΗΣΗ ΣΤΟ ΣΧΟΛΙΚΟ ΠΕΡΙΒΑΛΛΟΝ    </a:t>
            </a:r>
          </a:p>
          <a:p>
            <a:endParaRPr lang="en-US" dirty="0"/>
          </a:p>
          <a:p>
            <a:r>
              <a:rPr lang="el-GR" dirty="0"/>
              <a:t>Κατά την επίσκεψή τους στο σχολείο και την τάξη οι φοιτητές/φοιτήτριες θα καταγράψουν τις παρατηρήσεις τους, που αφορούν αντίστοιχα τους ακόλουθους πέντε (5) θεματικούς άξονες: </a:t>
            </a:r>
            <a:endParaRPr lang="en-US" dirty="0"/>
          </a:p>
          <a:p>
            <a:endParaRPr lang="en-US" dirty="0"/>
          </a:p>
          <a:p>
            <a:r>
              <a:rPr lang="el-GR" dirty="0"/>
              <a:t>Α. Οργάνωση και λειτουργία του σχολείου </a:t>
            </a:r>
            <a:endParaRPr lang="en-US" dirty="0"/>
          </a:p>
          <a:p>
            <a:endParaRPr lang="en-US" dirty="0"/>
          </a:p>
          <a:p>
            <a:r>
              <a:rPr lang="el-GR" dirty="0"/>
              <a:t>Β. Το μαθησιακό περιβάλλον της τάξης </a:t>
            </a:r>
            <a:endParaRPr lang="en-US" dirty="0"/>
          </a:p>
          <a:p>
            <a:endParaRPr lang="en-US" dirty="0"/>
          </a:p>
          <a:p>
            <a:r>
              <a:rPr lang="el-GR" dirty="0"/>
              <a:t>Γ.  Σχεδιασμός, διεξαγωγή και αξιολόγηση της διδασκαλίας </a:t>
            </a:r>
            <a:endParaRPr lang="en-US" dirty="0"/>
          </a:p>
          <a:p>
            <a:endParaRPr lang="en-US" dirty="0"/>
          </a:p>
          <a:p>
            <a:r>
              <a:rPr lang="el-GR" dirty="0"/>
              <a:t>Δ. Το παιδαγωγικό και ψυχοκοινωνικό κλίμα της τάξης</a:t>
            </a:r>
            <a:endParaRPr lang="en-US" dirty="0"/>
          </a:p>
          <a:p>
            <a:endParaRPr lang="en-US" dirty="0"/>
          </a:p>
          <a:p>
            <a:r>
              <a:rPr lang="el-GR" dirty="0"/>
              <a:t>Ε. Καθήκοντα και Αρμοδιότητες του εκπαιδευτικού και των στελεχών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305966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7085" y="3099253"/>
            <a:ext cx="9751483" cy="1143000"/>
          </a:xfrm>
        </p:spPr>
        <p:txBody>
          <a:bodyPr/>
          <a:lstStyle/>
          <a:p>
            <a:pPr algn="ctr"/>
            <a:r>
              <a:rPr lang="el-GR" dirty="0"/>
              <a:t>Σας ευχαριστώ για την προσοχή σας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45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της αγωγής</a:t>
            </a:r>
            <a:r>
              <a:rPr lang="en-US" altLang="el-GR" dirty="0"/>
              <a:t> </a:t>
            </a:r>
            <a:r>
              <a:rPr lang="el-GR" altLang="el-GR" dirty="0"/>
              <a:t>κατά τον </a:t>
            </a:r>
            <a:r>
              <a:rPr lang="en-US" altLang="el-GR" dirty="0" err="1"/>
              <a:t>Flitner</a:t>
            </a:r>
            <a:r>
              <a:rPr lang="el-GR" altLang="el-GR" dirty="0"/>
              <a:t>: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556657" y="2247029"/>
            <a:ext cx="94270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el-G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Προστασία του παιδιού</a:t>
            </a:r>
          </a:p>
          <a:p>
            <a:pPr>
              <a:buFont typeface="Arial" pitchFamily="34" charset="0"/>
              <a:buChar char="•"/>
            </a:pPr>
            <a:endParaRPr lang="el-GR" altLang="el-GR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l-GR" altLang="el-G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Αντενέργεια στις εξωτερικές επιδράσεις ή εσωτερικές τάσεις</a:t>
            </a:r>
          </a:p>
          <a:p>
            <a:pPr>
              <a:buFont typeface="Arial" pitchFamily="34" charset="0"/>
              <a:buChar char="•"/>
            </a:pPr>
            <a:endParaRPr lang="el-GR" altLang="el-GR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l-GR" altLang="el-G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Στήριξη της εξέλιξης του παιδιού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7429" y="5638800"/>
            <a:ext cx="124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>
                <a:sym typeface="Wingdings"/>
                <a:hlinkClick r:id="rId2" action="ppaction://hlinksldjump"/>
              </a:rPr>
              <a:t></a:t>
            </a:r>
            <a:endParaRPr lang="el-GR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>
          <a:xfrm>
            <a:off x="2424113" y="301625"/>
            <a:ext cx="7783512" cy="1143000"/>
          </a:xfrm>
        </p:spPr>
        <p:txBody>
          <a:bodyPr/>
          <a:lstStyle/>
          <a:p>
            <a:r>
              <a:rPr lang="el-GR" altLang="el-GR"/>
              <a:t>Τ «είδους» μάθημα είναι η ΣΠΑ Ι και σε «τι» στοχεύει;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9455" y="1330036"/>
            <a:ext cx="11628581" cy="542174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Clr>
                <a:srgbClr val="006666"/>
              </a:buClr>
              <a:defRPr/>
            </a:pPr>
            <a:r>
              <a:rPr lang="el-GR" dirty="0">
                <a:solidFill>
                  <a:srgbClr val="000000"/>
                </a:solidFill>
              </a:rPr>
              <a:t>Έχουμε γνωρίσει μια σειρά από θεωρίες (Παιδαγωγική, Ψυχολογία, Διδακτική κλπ.)</a:t>
            </a:r>
          </a:p>
          <a:p>
            <a:pPr>
              <a:buClr>
                <a:srgbClr val="006666"/>
              </a:buClr>
              <a:defRPr/>
            </a:pPr>
            <a:endParaRPr lang="el-GR" dirty="0">
              <a:solidFill>
                <a:srgbClr val="000000"/>
              </a:solidFill>
            </a:endParaRPr>
          </a:p>
          <a:p>
            <a:pPr>
              <a:buClr>
                <a:srgbClr val="006666"/>
              </a:buClr>
              <a:defRPr/>
            </a:pPr>
            <a:endParaRPr lang="el-GR" dirty="0">
              <a:solidFill>
                <a:srgbClr val="000000"/>
              </a:solidFill>
            </a:endParaRPr>
          </a:p>
          <a:p>
            <a:pPr>
              <a:buClr>
                <a:srgbClr val="006666"/>
              </a:buClr>
              <a:defRPr/>
            </a:pPr>
            <a:endParaRPr lang="el-GR" dirty="0">
              <a:solidFill>
                <a:srgbClr val="000000"/>
              </a:solidFill>
            </a:endParaRPr>
          </a:p>
          <a:p>
            <a:pPr marL="0" indent="0">
              <a:buClr>
                <a:srgbClr val="006666"/>
              </a:buClr>
              <a:buNone/>
              <a:defRPr/>
            </a:pPr>
            <a:endParaRPr lang="el-GR" dirty="0">
              <a:solidFill>
                <a:srgbClr val="000000"/>
              </a:solidFill>
            </a:endParaRPr>
          </a:p>
          <a:p>
            <a:pPr algn="just">
              <a:buClr>
                <a:srgbClr val="006666"/>
              </a:buClr>
              <a:defRPr/>
            </a:pPr>
            <a:r>
              <a:rPr lang="el-GR" b="1" dirty="0">
                <a:solidFill>
                  <a:srgbClr val="000000"/>
                </a:solidFill>
              </a:rPr>
              <a:t>Πρακτική Άσκηση</a:t>
            </a:r>
            <a:r>
              <a:rPr lang="el-GR" dirty="0">
                <a:solidFill>
                  <a:srgbClr val="000000"/>
                </a:solidFill>
              </a:rPr>
              <a:t>: διαδικασία στοχασμού πάνω σε υφιστάμενες δυνατότητες και περιορισμούς της εκπαιδευτικής διαδικασίας και εμβάθυνσης στα περιεχόμενα του δικού μας ρόλου ως εκπαιδευτικών</a:t>
            </a:r>
            <a:endParaRPr lang="el-GR" dirty="0"/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2771796537"/>
              </p:ext>
            </p:extLst>
          </p:nvPr>
        </p:nvGraphicFramePr>
        <p:xfrm>
          <a:off x="2032000" y="2715491"/>
          <a:ext cx="8128000" cy="164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2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68218" y="301625"/>
            <a:ext cx="11176000" cy="1143000"/>
          </a:xfrm>
        </p:spPr>
        <p:txBody>
          <a:bodyPr/>
          <a:lstStyle/>
          <a:p>
            <a:r>
              <a:rPr lang="el-GR" dirty="0"/>
              <a:t>Ποια είναι η βασική μας θεωρητική οπτική;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7783" y="2059708"/>
            <a:ext cx="11813308" cy="4655127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Αξιοποιούμε την εθνογραφική προσέγγιση (δομημένη/συστηματική παρατήρηση)</a:t>
            </a:r>
          </a:p>
          <a:p>
            <a:pPr marL="0" indent="0">
              <a:buNone/>
            </a:pPr>
            <a:endParaRPr lang="el-GR" dirty="0"/>
          </a:p>
          <a:p>
            <a:pPr algn="just"/>
            <a:r>
              <a:rPr lang="el-GR" dirty="0"/>
              <a:t>Θέλουμε να «διαβάσουμε» αυτό που συμβαίνει/επιτελείται σε ένα συγκεκριμένο κοινωνικό πλαίσιο (σχολείο) και να το «αξιολογήσουμε» θεωρητικά.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6" y="1513754"/>
            <a:ext cx="11102110" cy="21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2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59346"/>
          </a:xfrm>
          <a:solidFill>
            <a:schemeClr val="accent4"/>
          </a:solidFill>
        </p:spPr>
        <p:txBody>
          <a:bodyPr/>
          <a:lstStyle/>
          <a:p>
            <a:r>
              <a:rPr lang="el-GR" b="1" dirty="0"/>
              <a:t>Γιατί αναφερόμαστε σε «δυνατότητες» και «περιορισμούς»;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8545" y="1459346"/>
            <a:ext cx="11794837" cy="5398654"/>
          </a:xfrm>
        </p:spPr>
        <p:txBody>
          <a:bodyPr/>
          <a:lstStyle/>
          <a:p>
            <a:r>
              <a:rPr lang="el-GR" dirty="0"/>
              <a:t>Η έννοια της </a:t>
            </a:r>
            <a:r>
              <a:rPr lang="el-GR" b="1" i="1" dirty="0"/>
              <a:t>παιδαγωγικής τάξης/ευταξίας </a:t>
            </a:r>
            <a:r>
              <a:rPr lang="el-GR" dirty="0"/>
              <a:t>(πραγμάτων)</a:t>
            </a:r>
          </a:p>
          <a:p>
            <a:endParaRPr lang="el-GR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2144"/>
            <a:ext cx="5440218" cy="290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54" y="2272144"/>
            <a:ext cx="6493164" cy="446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2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Τίτλος 1"/>
          <p:cNvSpPr>
            <a:spLocks noGrp="1"/>
          </p:cNvSpPr>
          <p:nvPr>
            <p:ph type="title"/>
          </p:nvPr>
        </p:nvSpPr>
        <p:spPr>
          <a:xfrm>
            <a:off x="1052945" y="64009"/>
            <a:ext cx="10584873" cy="1033272"/>
          </a:xfrm>
        </p:spPr>
        <p:txBody>
          <a:bodyPr/>
          <a:lstStyle/>
          <a:p>
            <a:r>
              <a:rPr lang="el-GR" altLang="el-GR" sz="2400" b="1" dirty="0"/>
              <a:t>Τι «συμβαίνει» σε μια σχολική «τάξη»; Πώς «συγκροτείται» η «παιδαγωγική τάξη»; Ποια «στοιχεία» διαδραματίζουν σημαντικό ρόλο;</a:t>
            </a:r>
          </a:p>
        </p:txBody>
      </p:sp>
      <p:sp>
        <p:nvSpPr>
          <p:cNvPr id="52227" name="Θέση περιεχομένου 2"/>
          <p:cNvSpPr>
            <a:spLocks noGrp="1"/>
          </p:cNvSpPr>
          <p:nvPr>
            <p:ph idx="1"/>
          </p:nvPr>
        </p:nvSpPr>
        <p:spPr>
          <a:xfrm>
            <a:off x="521208" y="1307592"/>
            <a:ext cx="11603736" cy="555040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l-GR" altLang="el-GR" sz="2400" dirty="0"/>
          </a:p>
          <a:p>
            <a:endParaRPr lang="el-GR" altLang="el-GR" sz="2400" dirty="0"/>
          </a:p>
          <a:p>
            <a:r>
              <a:rPr lang="el-GR" altLang="el-GR" sz="2400" b="1" dirty="0"/>
              <a:t>Χώρος</a:t>
            </a:r>
          </a:p>
          <a:p>
            <a:r>
              <a:rPr lang="el-GR" altLang="el-GR" sz="2400" b="1" dirty="0"/>
              <a:t>Χρόνος (διδακτικό χρόνος, ιεραρχήσεις…)</a:t>
            </a:r>
          </a:p>
          <a:p>
            <a:r>
              <a:rPr lang="el-GR" altLang="el-GR" sz="2400" b="1" dirty="0"/>
              <a:t>Επικοινωνία (ποιοι, πώς, πότε, γιατί..)</a:t>
            </a:r>
          </a:p>
          <a:p>
            <a:r>
              <a:rPr lang="el-GR" altLang="el-GR" sz="2400" b="1" dirty="0"/>
              <a:t>Ρόλοι / Ταυτότητες (τι «αναγνωρίζεται», τι δεν «αναγνωρίζεται»…)</a:t>
            </a:r>
          </a:p>
          <a:p>
            <a:r>
              <a:rPr lang="el-GR" altLang="el-GR" sz="2400" b="1" dirty="0"/>
              <a:t>Συμπεριφορές 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33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2104" y="301625"/>
            <a:ext cx="10945368" cy="777367"/>
          </a:xfrm>
        </p:spPr>
        <p:txBody>
          <a:bodyPr/>
          <a:lstStyle/>
          <a:p>
            <a:r>
              <a:rPr lang="el-GR" altLang="el-GR" sz="2000" b="1" dirty="0">
                <a:solidFill>
                  <a:srgbClr val="006666"/>
                </a:solidFill>
              </a:rPr>
              <a:t>Τι «συμβαίνει» σε μια σχολική «τάξη»; Πώς «συγκροτείται» η «παιδαγωγική τάξη»; Ποια «στοιχεία» διαδραματίζουν σημαντικό ρόλο;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8056" y="1289304"/>
            <a:ext cx="11667744" cy="26609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>
              <a:buClr>
                <a:srgbClr val="006666"/>
              </a:buClr>
            </a:pPr>
            <a:r>
              <a:rPr lang="el-GR" altLang="el-GR" sz="2400" b="1" dirty="0">
                <a:solidFill>
                  <a:srgbClr val="000000"/>
                </a:solidFill>
              </a:rPr>
              <a:t>Κανόνες / εξουσία</a:t>
            </a:r>
          </a:p>
          <a:p>
            <a:pPr lvl="0">
              <a:buClr>
                <a:srgbClr val="006666"/>
              </a:buClr>
            </a:pPr>
            <a:r>
              <a:rPr lang="el-GR" altLang="el-GR" sz="2400" b="1" dirty="0">
                <a:solidFill>
                  <a:srgbClr val="000000"/>
                </a:solidFill>
              </a:rPr>
              <a:t>Παιδαγωγική σχέση (Σχέσεις – δυναμική των σχέσεων, </a:t>
            </a:r>
            <a:r>
              <a:rPr lang="el-GR" altLang="el-GR" sz="2400" b="1" dirty="0">
                <a:solidFill>
                  <a:srgbClr val="000000"/>
                </a:solidFill>
                <a:hlinkClick r:id="rId2" action="ppaction://hlinksldjump"/>
              </a:rPr>
              <a:t>Θεωρία του </a:t>
            </a:r>
            <a:r>
              <a:rPr lang="en-US" altLang="el-GR" sz="2400" b="1" dirty="0" err="1">
                <a:solidFill>
                  <a:srgbClr val="000000"/>
                </a:solidFill>
                <a:hlinkClick r:id="rId2" action="ppaction://hlinksldjump"/>
              </a:rPr>
              <a:t>Flitner</a:t>
            </a:r>
            <a:r>
              <a:rPr lang="en-US" altLang="el-GR" sz="2400" b="1" dirty="0">
                <a:solidFill>
                  <a:srgbClr val="000000"/>
                </a:solidFill>
                <a:hlinkClick r:id="rId2" action="ppaction://hlinksldjump"/>
              </a:rPr>
              <a:t>)</a:t>
            </a:r>
            <a:endParaRPr lang="el-GR" altLang="el-GR" sz="2400" b="1" dirty="0">
              <a:solidFill>
                <a:srgbClr val="000000"/>
              </a:solidFill>
            </a:endParaRPr>
          </a:p>
          <a:p>
            <a:pPr lvl="0">
              <a:buClr>
                <a:srgbClr val="006666"/>
              </a:buClr>
            </a:pPr>
            <a:r>
              <a:rPr lang="el-GR" altLang="el-GR" sz="2400" b="1" dirty="0">
                <a:solidFill>
                  <a:srgbClr val="000000"/>
                </a:solidFill>
              </a:rPr>
              <a:t>Μαθησιακή ύλη</a:t>
            </a:r>
          </a:p>
          <a:p>
            <a:pPr lvl="0">
              <a:buClr>
                <a:srgbClr val="006666"/>
              </a:buClr>
            </a:pPr>
            <a:r>
              <a:rPr lang="el-GR" altLang="el-GR" sz="2400" b="1" dirty="0">
                <a:solidFill>
                  <a:srgbClr val="000000"/>
                </a:solidFill>
              </a:rPr>
              <a:t>Διδακτική-μαθησιακή διαδικασία </a:t>
            </a:r>
          </a:p>
          <a:p>
            <a:pPr lvl="0">
              <a:buClr>
                <a:srgbClr val="006666"/>
              </a:buClr>
            </a:pPr>
            <a:r>
              <a:rPr lang="el-GR" altLang="el-GR" sz="2400" b="1" dirty="0">
                <a:solidFill>
                  <a:srgbClr val="000000"/>
                </a:solidFill>
              </a:rPr>
              <a:t>Αξιολόγηση/Έλεγχος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3877056"/>
            <a:ext cx="11667744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4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10836" y="260350"/>
            <a:ext cx="11850255" cy="10810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Σχολείο: Ποια η παιδαγωγική τάξη πραγμάτων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>
          <a:xfrm>
            <a:off x="110836" y="1557338"/>
            <a:ext cx="11850255" cy="467995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marL="68580" indent="-68580" eaLnBrk="1" fontAlgn="auto" hangingPunct="1">
              <a:defRPr/>
            </a:pP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«τάξη πραγμάτων»: τι «ταιριάζει» με τι, με ποια σειρά τοποθετούμε τα «πράγματα» (ακολουθίες πρακτικών),  τι δεν ταιριάζει, τι είναι εκτός «τάξης» </a:t>
            </a:r>
          </a:p>
          <a:p>
            <a:pPr marL="68580" indent="-68580" eaLnBrk="1" fontAlgn="auto" hangingPunct="1">
              <a:defRPr/>
            </a:pP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 eaLnBrk="1" fontAlgn="auto" hangingPunct="1">
              <a:defRPr/>
            </a:pP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Συγκροτείται στη βάση αλληλεπιδράσεων, επικοινωνίας, διαπραγμάτευσης</a:t>
            </a:r>
          </a:p>
          <a:p>
            <a:pPr marL="68580" indent="-68580" eaLnBrk="1" fontAlgn="auto" hangingPunct="1">
              <a:defRPr/>
            </a:pPr>
            <a:endParaRPr lang="el-G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 eaLnBrk="1" fontAlgn="auto" hangingPunct="1">
              <a:defRPr/>
            </a:pPr>
            <a:r>
              <a:rPr lang="el-G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Επιτελείται στη βάση κανόνων συμπεριφοράς, με δυνατότητες και περιορισμούς ατομικής /συλλογικής δράσης </a:t>
            </a:r>
          </a:p>
        </p:txBody>
      </p:sp>
    </p:spTree>
    <p:extLst>
      <p:ext uri="{BB962C8B-B14F-4D97-AF65-F5344CB8AC3E}">
        <p14:creationId xmlns:p14="http://schemas.microsoft.com/office/powerpoint/2010/main" val="848213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Πρακτικές συγκρότησης </a:t>
            </a:r>
            <a:r>
              <a:rPr lang="el-GR" altLang="el-GR" i="1" dirty="0"/>
              <a:t>τάξης/ευταξίας</a:t>
            </a:r>
          </a:p>
        </p:txBody>
      </p:sp>
      <p:sp>
        <p:nvSpPr>
          <p:cNvPr id="59395" name="Θέση περιεχομένου 2"/>
          <p:cNvSpPr>
            <a:spLocks noGrp="1"/>
          </p:cNvSpPr>
          <p:nvPr>
            <p:ph idx="1"/>
          </p:nvPr>
        </p:nvSpPr>
        <p:spPr>
          <a:xfrm>
            <a:off x="1416050" y="1557339"/>
            <a:ext cx="9251950" cy="5184775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algn="just"/>
            <a:endParaRPr lang="el-GR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πρακτική 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ορίζεται ως μια συντονισμένη, </a:t>
            </a:r>
            <a:r>
              <a:rPr lang="el-GR" altLang="el-G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ρουτινοποιημένη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δέσμη γλωσσικών και μη-γλωσσικών ενεργημάτων, ως ένα “</a:t>
            </a:r>
            <a:r>
              <a:rPr lang="el-GR" altLang="el-G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altLang="el-G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doings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altLang="el-G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sayings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l-GR" altLang="el-G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Schatzki</a:t>
            </a:r>
            <a:r>
              <a:rPr lang="el-GR" alt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2002, σ. 73). </a:t>
            </a:r>
          </a:p>
        </p:txBody>
      </p:sp>
    </p:spTree>
    <p:extLst>
      <p:ext uri="{BB962C8B-B14F-4D97-AF65-F5344CB8AC3E}">
        <p14:creationId xmlns:p14="http://schemas.microsoft.com/office/powerpoint/2010/main" val="232521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125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4592" y="786384"/>
            <a:ext cx="11759184" cy="5390579"/>
          </a:xfrm>
        </p:spPr>
        <p:txBody>
          <a:bodyPr/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r>
              <a:rPr kumimoji="0" lang="el-GR" alt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Από μια εξειδικευμένη αλληλουχία παράγεται μια συγκεκριμένη κοινωνική τάξη (</a:t>
            </a:r>
            <a:r>
              <a:rPr kumimoji="0" lang="el-GR" altLang="el-GR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</a:t>
            </a:r>
            <a:r>
              <a:rPr kumimoji="0" lang="el-GR" alt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l-GR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order</a:t>
            </a:r>
            <a:r>
              <a:rPr kumimoji="0" lang="el-GR" alt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η οποία εκδηλώνεται, μεταξύ άλλων, και με τη μορφή ενός σχεσιακού πλέγματος θέσεων, εντός του οποίου τοποθετούνται, κατά κανόνα ιεραρχικά, τα άτομα ως </a:t>
            </a:r>
            <a:r>
              <a:rPr kumimoji="0" lang="el-GR" altLang="el-G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υποκείμενα.</a:t>
            </a:r>
            <a:r>
              <a:rPr kumimoji="0" lang="el-GR" alt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anose="05000000000000000000" pitchFamily="2" charset="2"/>
              <a:buChar char="¡"/>
            </a:pPr>
            <a:endParaRPr kumimoji="0" lang="el-GR" altLang="el-GR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888"/>
            <a:ext cx="6300217" cy="432511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17" y="2532888"/>
            <a:ext cx="5891783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14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Έκλειψη">
  <a:themeElements>
    <a:clrScheme name="Έκλειψη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Έκλειψη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Έκλειψη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Έκλειψη">
  <a:themeElements>
    <a:clrScheme name="Έκλειψη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Έκλειψη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Έκλειψη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Έκλειψη">
  <a:themeElements>
    <a:clrScheme name="Έκλειψη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Έκλειψη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Έκλειψη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κλειψη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κλειψη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946</Words>
  <Application>Microsoft Office PowerPoint</Application>
  <PresentationFormat>Ευρεία οθόνη</PresentationFormat>
  <Paragraphs>111</Paragraphs>
  <Slides>17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Wingdings</vt:lpstr>
      <vt:lpstr>Θέμα του Office</vt:lpstr>
      <vt:lpstr>Έκλειψη</vt:lpstr>
      <vt:lpstr>Ανασκόπηση</vt:lpstr>
      <vt:lpstr>1_Έκλειψη</vt:lpstr>
      <vt:lpstr>2_Έκλειψη</vt:lpstr>
      <vt:lpstr>    ΣΧΟΛΙΚΗ ΠΡΑΚΤΙΚΗ ΑΣΚΗΣΗ I </vt:lpstr>
      <vt:lpstr>Τ «είδους» μάθημα είναι η ΣΠΑ Ι και σε «τι» στοχεύει;</vt:lpstr>
      <vt:lpstr>Ποια είναι η βασική μας θεωρητική οπτική;</vt:lpstr>
      <vt:lpstr>Γιατί αναφερόμαστε σε «δυνατότητες» και «περιορισμούς»;</vt:lpstr>
      <vt:lpstr>Τι «συμβαίνει» σε μια σχολική «τάξη»; Πώς «συγκροτείται» η «παιδαγωγική τάξη»; Ποια «στοιχεία» διαδραματίζουν σημαντικό ρόλο;</vt:lpstr>
      <vt:lpstr>Τι «συμβαίνει» σε μια σχολική «τάξη»; Πώς «συγκροτείται» η «παιδαγωγική τάξη»; Ποια «στοιχεία» διαδραματίζουν σημαντικό ρόλο;</vt:lpstr>
      <vt:lpstr>Σχολείο: Ποια η παιδαγωγική τάξη πραγμάτων</vt:lpstr>
      <vt:lpstr>Πρακτικές συγκρότησης τάξης/ευταξίας</vt:lpstr>
      <vt:lpstr>Παρουσίαση του PowerPoint</vt:lpstr>
      <vt:lpstr>Παιδαγωγική τάξη/ευταξία: η έννοια της «απεύθυνσης»</vt:lpstr>
      <vt:lpstr>Παιδαγωγική τάξη/ευταξία και υποκειμενοποίηση</vt:lpstr>
      <vt:lpstr>Ποια τα βασικά χαρακτηριστικά της παιδαγωγικής τάξης/ευταξίας;</vt:lpstr>
      <vt:lpstr>Ας δούμε ένα παράδειγμα:</vt:lpstr>
      <vt:lpstr>Η παιδαγωγική τάξη/ευταξία – Η περίπτωση των φύλλων παρατήρησης</vt:lpstr>
      <vt:lpstr>Παρουσίαση του PowerPoint</vt:lpstr>
      <vt:lpstr>Σας ευχαριστώ για την προσοχή σας </vt:lpstr>
      <vt:lpstr>Βασικά στοιχεία της αγωγής κατά τον Flitner: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Hewlett-Packard Company</dc:creator>
  <cp:lastModifiedBy>User</cp:lastModifiedBy>
  <cp:revision>37</cp:revision>
  <dcterms:created xsi:type="dcterms:W3CDTF">2021-01-12T11:03:35Z</dcterms:created>
  <dcterms:modified xsi:type="dcterms:W3CDTF">2022-09-29T07:22:44Z</dcterms:modified>
</cp:coreProperties>
</file>