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 id="2147483660" r:id="rId2"/>
  </p:sldMasterIdLst>
  <p:notesMasterIdLst>
    <p:notesMasterId r:id="rId20"/>
  </p:notesMasterIdLst>
  <p:handoutMasterIdLst>
    <p:handoutMasterId r:id="rId21"/>
  </p:handoutMasterIdLst>
  <p:sldIdLst>
    <p:sldId id="301"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306" r:id="rId19"/>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ffrey Holcomb" initials="" lastIdx="3" clrIdx="0"/>
  <p:cmAuthor id="1" name="Ruchi Sachdev" initials="" lastIdx="8" clrIdx="1"/>
  <p:cmAuthor id="2" name="Sarah Reusché" initials="" lastIdx="13" clrIdx="2"/>
  <p:cmAuthor id="3" name="Nitin Shankar" initials="" lastIdx="6" clrIdx="3"/>
  <p:cmAuthor id="4" name="Kristen Flathman" initials="" lastIdx="1" clrIdx="4"/>
  <p:cmAuthor id="5" name="Ben Schroeter" initials=""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0F9630F-82C1-40B7-BC3A-925EFCFF5E92}">
  <a:tblStyle styleId="{40F9630F-82C1-40B7-BC3A-925EFCFF5E92}" styleName="Table_0">
    <a:wholeTbl>
      <a:tcTxStyle b="off" i="off">
        <a:font>
          <a:latin typeface="Arial"/>
          <a:ea typeface="Arial"/>
          <a:cs typeface="Arial"/>
        </a:font>
        <a:schemeClr val="dk1"/>
      </a:tcTxStyle>
      <a:tcStyle>
        <a:tcBdr>
          <a:left>
            <a:ln w="9525" cap="flat" cmpd="sng">
              <a:solidFill>
                <a:srgbClr val="000000">
                  <a:alpha val="0"/>
                </a:srgbClr>
              </a:solidFill>
              <a:prstDash val="solid"/>
              <a:round/>
              <a:headEnd type="none" w="med" len="med"/>
              <a:tailEnd type="none" w="med" len="med"/>
            </a:ln>
          </a:left>
          <a:right>
            <a:ln w="9525" cap="flat" cmpd="sng">
              <a:solidFill>
                <a:srgbClr val="000000">
                  <a:alpha val="0"/>
                </a:srgbClr>
              </a:solidFill>
              <a:prstDash val="solid"/>
              <a:round/>
              <a:headEnd type="none" w="med" len="med"/>
              <a:tailEnd type="none" w="med" len="med"/>
            </a:ln>
          </a:right>
          <a:top>
            <a:ln w="12700" cap="flat" cmpd="sng">
              <a:solidFill>
                <a:schemeClr val="accent1"/>
              </a:solidFill>
              <a:prstDash val="solid"/>
              <a:round/>
              <a:headEnd type="none" w="med" len="med"/>
              <a:tailEnd type="none" w="med" len="med"/>
            </a:ln>
          </a:top>
          <a:bottom>
            <a:ln w="12700" cap="flat" cmpd="sng">
              <a:solidFill>
                <a:schemeClr val="accent1"/>
              </a:solidFill>
              <a:prstDash val="solid"/>
              <a:round/>
              <a:headEnd type="none" w="med" len="med"/>
              <a:tailEnd type="none" w="med" len="med"/>
            </a:ln>
          </a:bottom>
          <a:insideH>
            <a:ln w="9525" cap="flat" cmpd="sng">
              <a:solidFill>
                <a:srgbClr val="000000">
                  <a:alpha val="0"/>
                </a:srgbClr>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fill>
          <a:solidFill>
            <a:srgbClr val="FFFFFF">
              <a:alpha val="0"/>
            </a:srgbClr>
          </a:solid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i="off"/>
      <a:tcStyle>
        <a:tcBdr/>
      </a:tcStyle>
    </a:lastCol>
    <a:firstCol>
      <a:tcTxStyle b="on" i="off"/>
      <a:tcStyle>
        <a:tcBdr/>
      </a:tcStyle>
    </a:firstCol>
    <a:lastRow>
      <a:tcTxStyle b="on" i="off"/>
      <a:tcStyle>
        <a:tcBdr>
          <a:top>
            <a:ln w="12700" cap="flat" cmpd="sng">
              <a:solidFill>
                <a:schemeClr val="accent1"/>
              </a:solidFill>
              <a:prstDash val="solid"/>
              <a:round/>
              <a:headEnd type="none" w="med" len="med"/>
              <a:tailEnd type="none" w="med" len="med"/>
            </a:ln>
          </a:top>
        </a:tcBdr>
        <a:fill>
          <a:solidFill>
            <a:srgbClr val="FFFFFF">
              <a:alpha val="0"/>
            </a:srgbClr>
          </a:solidFill>
        </a:fill>
      </a:tcStyle>
    </a:lastRow>
    <a:firstRow>
      <a:tcTxStyle b="on" i="off"/>
      <a:tcStyle>
        <a:tcBdr>
          <a:bottom>
            <a:ln w="12700" cap="flat" cmpd="sng">
              <a:solidFill>
                <a:schemeClr val="accent1"/>
              </a:solidFill>
              <a:prstDash val="solid"/>
              <a:round/>
              <a:headEnd type="none" w="med" len="med"/>
              <a:tailEnd type="none" w="med" len="med"/>
            </a:ln>
          </a:bottom>
        </a:tcBdr>
        <a:fill>
          <a:solidFill>
            <a:srgbClr val="FFFFFF">
              <a:alpha val="0"/>
            </a:srgbClr>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020" autoAdjust="0"/>
    <p:restoredTop sz="95574" autoAdjust="0"/>
  </p:normalViewPr>
  <p:slideViewPr>
    <p:cSldViewPr snapToGrid="0" snapToObjects="1">
      <p:cViewPr varScale="1">
        <p:scale>
          <a:sx n="101" d="100"/>
          <a:sy n="101" d="100"/>
        </p:scale>
        <p:origin x="944" y="184"/>
      </p:cViewPr>
      <p:guideLst>
        <p:guide orient="horz" pos="2160"/>
        <p:guide pos="2880"/>
      </p:guideLst>
    </p:cSldViewPr>
  </p:slideViewPr>
  <p:outlineViewPr>
    <p:cViewPr>
      <p:scale>
        <a:sx n="33" d="100"/>
        <a:sy n="33" d="100"/>
      </p:scale>
      <p:origin x="0" y="-11988"/>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885CB01-6679-D646-ACB3-8B04B786C15F}" type="datetimeFigureOut">
              <a:rPr lang="en-US" smtClean="0"/>
              <a:pPr/>
              <a:t>9/18/23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2AC0F4D-8A6F-1C4A-B6BF-1558431E4F79}" type="slidenum">
              <a:rPr lang="en-US" smtClean="0"/>
              <a:pPr/>
              <a:t>‹#›</a:t>
            </a:fld>
            <a:endParaRPr lang="en-US" dirty="0"/>
          </a:p>
        </p:txBody>
      </p:sp>
    </p:spTree>
    <p:extLst>
      <p:ext uri="{BB962C8B-B14F-4D97-AF65-F5344CB8AC3E}">
        <p14:creationId xmlns:p14="http://schemas.microsoft.com/office/powerpoint/2010/main" val="35540630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200" b="0" i="0" u="none" strike="noStrike" cap="none">
                <a:solidFill>
                  <a:schemeClr val="dk1"/>
                </a:solidFill>
                <a:latin typeface="Arial"/>
                <a:ea typeface="Arial"/>
                <a:cs typeface="Arial"/>
                <a:sym typeface="Arial"/>
              </a:defRPr>
            </a:lvl2pPr>
            <a:lvl3pPr marL="914400" marR="0" lvl="2" indent="0" algn="l" rtl="0">
              <a:spcBef>
                <a:spcPts val="0"/>
              </a:spcBef>
              <a:buNone/>
              <a:defRPr sz="1200" b="0" i="0" u="none" strike="noStrike" cap="none">
                <a:solidFill>
                  <a:schemeClr val="dk1"/>
                </a:solidFill>
                <a:latin typeface="Arial"/>
                <a:ea typeface="Arial"/>
                <a:cs typeface="Arial"/>
                <a:sym typeface="Arial"/>
              </a:defRPr>
            </a:lvl3pPr>
            <a:lvl4pPr marL="1371600" marR="0" lvl="3" indent="0" algn="l" rtl="0">
              <a:spcBef>
                <a:spcPts val="0"/>
              </a:spcBef>
              <a:buNone/>
              <a:defRPr sz="1200" b="0" i="0" u="none" strike="noStrike" cap="none">
                <a:solidFill>
                  <a:schemeClr val="dk1"/>
                </a:solidFill>
                <a:latin typeface="Arial"/>
                <a:ea typeface="Arial"/>
                <a:cs typeface="Arial"/>
                <a:sym typeface="Arial"/>
              </a:defRPr>
            </a:lvl4pPr>
            <a:lvl5pPr marL="1828800" marR="0" lvl="4" indent="0" algn="l" rtl="0">
              <a:spcBef>
                <a:spcPts val="0"/>
              </a:spcBef>
              <a:buNone/>
              <a:defRPr sz="1200" b="0" i="0" u="none" strike="noStrike" cap="none">
                <a:solidFill>
                  <a:schemeClr val="dk1"/>
                </a:solidFill>
                <a:latin typeface="Arial"/>
                <a:ea typeface="Arial"/>
                <a:cs typeface="Arial"/>
                <a:sym typeface="Arial"/>
              </a:defRPr>
            </a:lvl5pPr>
            <a:lvl6pPr marL="2286000" marR="0" lvl="5" indent="0" algn="l" rtl="0">
              <a:spcBef>
                <a:spcPts val="0"/>
              </a:spcBef>
              <a:buNone/>
              <a:defRPr sz="1200" b="0" i="0" u="none" strike="noStrike" cap="none">
                <a:solidFill>
                  <a:schemeClr val="dk1"/>
                </a:solidFill>
                <a:latin typeface="Arial"/>
                <a:ea typeface="Arial"/>
                <a:cs typeface="Arial"/>
                <a:sym typeface="Arial"/>
              </a:defRPr>
            </a:lvl6pPr>
            <a:lvl7pPr marL="2743200" marR="0" lvl="6" indent="0" algn="l" rtl="0">
              <a:spcBef>
                <a:spcPts val="0"/>
              </a:spcBef>
              <a:buNone/>
              <a:defRPr sz="1200" b="0" i="0" u="none" strike="noStrike" cap="none">
                <a:solidFill>
                  <a:schemeClr val="dk1"/>
                </a:solidFill>
                <a:latin typeface="Arial"/>
                <a:ea typeface="Arial"/>
                <a:cs typeface="Arial"/>
                <a:sym typeface="Arial"/>
              </a:defRPr>
            </a:lvl7pPr>
            <a:lvl8pPr marL="3200400" marR="0" lvl="7" indent="0" algn="l" rtl="0">
              <a:spcBef>
                <a:spcPts val="0"/>
              </a:spcBef>
              <a:buNone/>
              <a:defRPr sz="1200" b="0" i="0" u="none" strike="noStrike" cap="none">
                <a:solidFill>
                  <a:schemeClr val="dk1"/>
                </a:solidFill>
                <a:latin typeface="Arial"/>
                <a:ea typeface="Arial"/>
                <a:cs typeface="Arial"/>
                <a:sym typeface="Arial"/>
              </a:defRPr>
            </a:lvl8pPr>
            <a:lvl9pPr marL="3657600" marR="0" lvl="8" indent="0" algn="l" rtl="0">
              <a:spcBef>
                <a:spcPts val="0"/>
              </a:spcBef>
              <a:buNone/>
              <a:defRPr sz="1200" b="0" i="0" u="none" strike="noStrike" cap="none">
                <a:solidFill>
                  <a:schemeClr val="dk1"/>
                </a:solidFill>
                <a:latin typeface="Arial"/>
                <a:ea typeface="Arial"/>
                <a:cs typeface="Arial"/>
                <a:sym typeface="Arial"/>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457102709"/>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cap="none" dirty="0">
                <a:solidFill>
                  <a:schemeClr val="dk1"/>
                </a:solidFill>
                <a:latin typeface="Arial"/>
                <a:ea typeface="Arial"/>
                <a:cs typeface="Arial"/>
                <a:sym typeface="Arial"/>
              </a:rPr>
              <a:t>If this PowerPoint presentation contains mathematical equations, you may need to check that your computer has the following installed:</a:t>
            </a:r>
          </a:p>
          <a:p>
            <a:r>
              <a:rPr lang="en-US" sz="1200" b="0" i="0" u="none" strike="noStrike" kern="1200" cap="none" dirty="0">
                <a:solidFill>
                  <a:schemeClr val="dk1"/>
                </a:solidFill>
                <a:latin typeface="Arial"/>
                <a:ea typeface="Arial"/>
                <a:cs typeface="Arial"/>
                <a:sym typeface="Arial"/>
              </a:rPr>
              <a:t>(1) MathType Plugin</a:t>
            </a:r>
          </a:p>
          <a:p>
            <a:r>
              <a:rPr lang="en-US" sz="1200" b="0" i="0" u="none" strike="noStrike" kern="1200" cap="none" dirty="0">
                <a:solidFill>
                  <a:schemeClr val="dk1"/>
                </a:solidFill>
                <a:latin typeface="Arial"/>
                <a:ea typeface="Arial"/>
                <a:cs typeface="Arial"/>
                <a:sym typeface="Arial"/>
              </a:rPr>
              <a:t>(2) Math Player (free versions available)</a:t>
            </a:r>
          </a:p>
          <a:p>
            <a:r>
              <a:rPr lang="en-US" sz="1200" b="0" i="0" u="none" strike="noStrike" kern="1200" cap="none">
                <a:solidFill>
                  <a:schemeClr val="dk1"/>
                </a:solidFill>
                <a:latin typeface="Arial"/>
                <a:ea typeface="Arial"/>
                <a:cs typeface="Arial"/>
                <a:sym typeface="Arial"/>
              </a:rPr>
              <a:t>(3</a:t>
            </a:r>
            <a:r>
              <a:rPr lang="en-US" sz="1200" b="0" i="0" u="none" strike="noStrike" kern="1200" cap="none" dirty="0">
                <a:solidFill>
                  <a:schemeClr val="dk1"/>
                </a:solidFill>
                <a:latin typeface="Arial"/>
                <a:ea typeface="Arial"/>
                <a:cs typeface="Arial"/>
                <a:sym typeface="Arial"/>
              </a:rPr>
              <a:t>) NVDA Reader (free versions available)</a:t>
            </a: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pPr marL="0" marR="0" lvl="0" indent="0" algn="r" rtl="0">
                <a:spcBef>
                  <a:spcPts val="0"/>
                </a:spcBef>
                <a:buSzPct val="25000"/>
                <a:buNone/>
              </a:pPr>
              <a:t>1</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3099114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Shape 17"/>
        <p:cNvGrpSpPr/>
        <p:nvPr/>
      </p:nvGrpSpPr>
      <p:grpSpPr>
        <a:xfrm>
          <a:off x="0" y="0"/>
          <a:ext cx="0" cy="0"/>
          <a:chOff x="0" y="0"/>
          <a:chExt cx="0" cy="0"/>
        </a:xfrm>
      </p:grpSpPr>
      <p:sp>
        <p:nvSpPr>
          <p:cNvPr id="18" name="Shape 18"/>
          <p:cNvSpPr/>
          <p:nvPr/>
        </p:nvSpPr>
        <p:spPr>
          <a:xfrm>
            <a:off x="0" y="0"/>
            <a:ext cx="9144000" cy="3886200"/>
          </a:xfrm>
          <a:prstGeom prst="rect">
            <a:avLst/>
          </a:prstGeom>
          <a:solidFill>
            <a:srgbClr val="007FA3"/>
          </a:solidFill>
          <a:ln w="25400" cap="flat" cmpd="sng">
            <a:solidFill>
              <a:srgbClr val="007FA3"/>
            </a:solidFill>
            <a:prstDash val="solid"/>
            <a:round/>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b="0" i="0" u="none" strike="noStrike" cap="none" dirty="0">
              <a:solidFill>
                <a:schemeClr val="lt1"/>
              </a:solidFill>
              <a:latin typeface="Arial"/>
              <a:ea typeface="Arial"/>
              <a:cs typeface="Arial"/>
              <a:sym typeface="Arial"/>
            </a:endParaRPr>
          </a:p>
        </p:txBody>
      </p:sp>
      <p:sp>
        <p:nvSpPr>
          <p:cNvPr id="19" name="Shape 19"/>
          <p:cNvSpPr txBox="1">
            <a:spLocks noGrp="1"/>
          </p:cNvSpPr>
          <p:nvPr>
            <p:ph type="ctrTitle"/>
          </p:nvPr>
        </p:nvSpPr>
        <p:spPr>
          <a:xfrm>
            <a:off x="685800" y="762000"/>
            <a:ext cx="7772400" cy="2838451"/>
          </a:xfrm>
          <a:prstGeom prst="rect">
            <a:avLst/>
          </a:prstGeom>
          <a:noFill/>
          <a:ln>
            <a:noFill/>
          </a:ln>
        </p:spPr>
        <p:txBody>
          <a:bodyPr lIns="91425" tIns="91425" rIns="91425" bIns="91425" anchor="b" anchorCtr="0"/>
          <a:lstStyle>
            <a:lvl1pPr marL="0" marR="0" lvl="0" indent="0" algn="l" rtl="0">
              <a:lnSpc>
                <a:spcPct val="100000"/>
              </a:lnSpc>
              <a:spcBef>
                <a:spcPts val="0"/>
              </a:spcBef>
              <a:buClr>
                <a:schemeClr val="lt1"/>
              </a:buClr>
              <a:buFont typeface="Times New Roman"/>
              <a:buNone/>
              <a:defRPr sz="3600" b="1" i="0" u="none" strike="noStrike" cap="none">
                <a:solidFill>
                  <a:schemeClr val="lt1"/>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20" name="Shape 20"/>
          <p:cNvSpPr txBox="1">
            <a:spLocks noGrp="1"/>
          </p:cNvSpPr>
          <p:nvPr>
            <p:ph type="subTitle" idx="1"/>
          </p:nvPr>
        </p:nvSpPr>
        <p:spPr>
          <a:xfrm>
            <a:off x="674687" y="3962400"/>
            <a:ext cx="7794625"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800" b="0" i="0" u="none" strike="noStrike" cap="none">
                <a:solidFill>
                  <a:schemeClr val="dk1"/>
                </a:solidFill>
                <a:latin typeface="Arial"/>
                <a:ea typeface="Arial"/>
                <a:cs typeface="Arial"/>
                <a:sym typeface="Arial"/>
              </a:defRPr>
            </a:lvl1pPr>
            <a:lvl2pPr marL="457200" marR="0" lvl="1"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2pPr>
            <a:lvl3pPr marL="914400" marR="0" lvl="2" indent="0" algn="ctr"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4pPr>
            <a:lvl5pPr marL="1828800" marR="0" lvl="4"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5pPr>
            <a:lvl6pPr marL="2286000" marR="0" lvl="5"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6pPr>
            <a:lvl7pPr marL="2743200" marR="0" lvl="6"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7pPr>
            <a:lvl8pPr marL="3200400" marR="0" lvl="7"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8pPr>
            <a:lvl9pPr marL="3657600" marR="0" lvl="8"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9pPr>
          </a:lstStyle>
          <a:p>
            <a:r>
              <a:rPr lang="en-US"/>
              <a:t>Click to edit Master subtitle style</a:t>
            </a:r>
            <a:endParaRPr dirty="0"/>
          </a:p>
        </p:txBody>
      </p:sp>
      <p:sp>
        <p:nvSpPr>
          <p:cNvPr id="21" name="Shape 2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2" name="Shape 2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3" name="Shape 2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3245734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9624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146176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1"/>
            <a:ext cx="8229600" cy="1345500"/>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132669"/>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8" name="Shape 33"/>
          <p:cNvSpPr txBox="1">
            <a:spLocks noGrp="1"/>
          </p:cNvSpPr>
          <p:nvPr>
            <p:ph type="body" idx="13"/>
          </p:nvPr>
        </p:nvSpPr>
        <p:spPr>
          <a:xfrm>
            <a:off x="474128" y="4715933"/>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6687927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Blank">
    <p:spTree>
      <p:nvGrpSpPr>
        <p:cNvPr id="1" name="Shape 79"/>
        <p:cNvGrpSpPr/>
        <p:nvPr/>
      </p:nvGrpSpPr>
      <p:grpSpPr>
        <a:xfrm>
          <a:off x="0" y="0"/>
          <a:ext cx="0" cy="0"/>
          <a:chOff x="0" y="0"/>
          <a:chExt cx="0" cy="0"/>
        </a:xfrm>
      </p:grpSpPr>
      <p:sp>
        <p:nvSpPr>
          <p:cNvPr id="80" name="Shape 80"/>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1" name="Shape 81"/>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2" name="Shape 82"/>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endParaRP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endParaRP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9" name="Shape 39"/>
          <p:cNvSpPr txBox="1">
            <a:spLocks noGrp="1"/>
          </p:cNvSpPr>
          <p:nvPr>
            <p:ph type="body" idx="13"/>
          </p:nvPr>
        </p:nvSpPr>
        <p:spPr>
          <a:xfrm>
            <a:off x="474779" y="1500547"/>
            <a:ext cx="8229600" cy="20515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pic>
        <p:nvPicPr>
          <p:cNvPr id="10" name="Εικόνα 11">
            <a:extLst>
              <a:ext uri="{FF2B5EF4-FFF2-40B4-BE49-F238E27FC236}">
                <a16:creationId xmlns:a16="http://schemas.microsoft.com/office/drawing/2014/main" id="{D7988A91-5163-154D-D5EE-AA0211DF756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88579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Click to edit Master title style</a:t>
            </a:r>
            <a:endParaRPr lang="en-US"/>
          </a:p>
        </p:txBody>
      </p:sp>
      <p:sp>
        <p:nvSpPr>
          <p:cNvPr id="3" name="Content Placeholder 2"/>
          <p:cNvSpPr>
            <a:spLocks noGrp="1"/>
          </p:cNvSpPr>
          <p:nvPr>
            <p:ph idx="1"/>
          </p:nvPr>
        </p:nvSpPr>
        <p:spPr/>
        <p:txBody>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4" name="Footer Placeholder 4"/>
          <p:cNvSpPr>
            <a:spLocks noGrp="1"/>
          </p:cNvSpPr>
          <p:nvPr>
            <p:ph type="ftr" sz="quarter" idx="10"/>
          </p:nvPr>
        </p:nvSpPr>
        <p:spPr/>
        <p:txBody>
          <a:bodyPr/>
          <a:lstStyle>
            <a:lvl1pPr>
              <a:defRPr/>
            </a:lvl1pPr>
          </a:lstStyle>
          <a:p>
            <a:pPr>
              <a:defRPr/>
            </a:pPr>
            <a:r>
              <a:rPr lang="el-GR"/>
              <a:t>Η Ερευνητική Μεθοδολογία στον Πραγματικό Κόσμο 4η Έκδοση </a:t>
            </a:r>
          </a:p>
        </p:txBody>
      </p:sp>
      <p:sp>
        <p:nvSpPr>
          <p:cNvPr id="5" name="Slide Number Placeholder 5"/>
          <p:cNvSpPr>
            <a:spLocks noGrp="1"/>
          </p:cNvSpPr>
          <p:nvPr>
            <p:ph type="sldNum" sz="quarter" idx="11"/>
          </p:nvPr>
        </p:nvSpPr>
        <p:spPr/>
        <p:txBody>
          <a:bodyPr/>
          <a:lstStyle>
            <a:lvl1pPr>
              <a:defRPr/>
            </a:lvl1pPr>
          </a:lstStyle>
          <a:p>
            <a:pPr>
              <a:defRPr/>
            </a:pPr>
            <a:r>
              <a:rPr lang="el-GR"/>
              <a:t>Διαφάνεια </a:t>
            </a:r>
            <a:fld id="{84D40DDA-0565-E04E-80F8-3464C128897D}" type="slidenum">
              <a:rPr lang="en-US"/>
              <a:pPr>
                <a:defRPr/>
              </a:pPr>
              <a:t>‹#›</a:t>
            </a:fld>
            <a:endParaRPr lang="en-US"/>
          </a:p>
        </p:txBody>
      </p:sp>
    </p:spTree>
    <p:extLst>
      <p:ext uri="{BB962C8B-B14F-4D97-AF65-F5344CB8AC3E}">
        <p14:creationId xmlns:p14="http://schemas.microsoft.com/office/powerpoint/2010/main" val="3458777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Figure + Caption">
    <p:spTree>
      <p:nvGrpSpPr>
        <p:cNvPr id="1" name="Shape 53"/>
        <p:cNvGrpSpPr/>
        <p:nvPr/>
      </p:nvGrpSpPr>
      <p:grpSpPr>
        <a:xfrm>
          <a:off x="0" y="0"/>
          <a:ext cx="0" cy="0"/>
          <a:chOff x="0" y="0"/>
          <a:chExt cx="0" cy="0"/>
        </a:xfrm>
      </p:grpSpPr>
      <p:sp>
        <p:nvSpPr>
          <p:cNvPr id="54" name="Shape 54"/>
          <p:cNvSpPr txBox="1">
            <a:spLocks noGrp="1"/>
          </p:cNvSpPr>
          <p:nvPr>
            <p:ph type="title"/>
          </p:nvPr>
        </p:nvSpPr>
        <p:spPr>
          <a:xfrm>
            <a:off x="457200" y="228600"/>
            <a:ext cx="8229600" cy="1066799"/>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55" name="Shape 55"/>
          <p:cNvSpPr txBox="1">
            <a:spLocks noGrp="1"/>
          </p:cNvSpPr>
          <p:nvPr>
            <p:ph type="body" idx="1"/>
          </p:nvPr>
        </p:nvSpPr>
        <p:spPr>
          <a:xfrm>
            <a:off x="457200" y="5368160"/>
            <a:ext cx="8229600" cy="916856"/>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8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56" name="Shape 5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7" name="Shape 5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8" name="Shape 5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826302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Title and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tabLst>
                <a:tab pos="176213" algn="l"/>
              </a:tabLst>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Tree>
    <p:extLst>
      <p:ext uri="{BB962C8B-B14F-4D97-AF65-F5344CB8AC3E}">
        <p14:creationId xmlns:p14="http://schemas.microsoft.com/office/powerpoint/2010/main" val="3428980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4" name="Content Placeholder 3"/>
          <p:cNvSpPr>
            <a:spLocks noGrp="1"/>
          </p:cNvSpPr>
          <p:nvPr>
            <p:ph sz="quarter" idx="18"/>
          </p:nvPr>
        </p:nvSpPr>
        <p:spPr>
          <a:xfrm>
            <a:off x="457200" y="5811838"/>
            <a:ext cx="8229600" cy="457200"/>
          </a:xfrm>
        </p:spPr>
        <p:txBody>
          <a:bodyPr/>
          <a:lstStyle>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7"/>
          <p:cNvSpPr>
            <a:spLocks noGrp="1"/>
          </p:cNvSpPr>
          <p:nvPr>
            <p:ph sz="quarter" idx="19"/>
          </p:nvPr>
        </p:nvSpPr>
        <p:spPr>
          <a:xfrm>
            <a:off x="3657601" y="6418263"/>
            <a:ext cx="479834"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p:cNvSpPr>
            <a:spLocks noGrp="1"/>
          </p:cNvSpPr>
          <p:nvPr>
            <p:ph sz="quarter" idx="20"/>
          </p:nvPr>
        </p:nvSpPr>
        <p:spPr>
          <a:xfrm>
            <a:off x="5503863" y="6418263"/>
            <a:ext cx="45331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13"/>
          <p:cNvSpPr>
            <a:spLocks noGrp="1"/>
          </p:cNvSpPr>
          <p:nvPr>
            <p:ph sz="quarter" idx="21"/>
          </p:nvPr>
        </p:nvSpPr>
        <p:spPr>
          <a:xfrm>
            <a:off x="7200900" y="6418263"/>
            <a:ext cx="57602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22"/>
          </p:nvPr>
        </p:nvSpPr>
        <p:spPr>
          <a:xfrm flipH="1">
            <a:off x="7976101" y="6418263"/>
            <a:ext cx="778599"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44794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Title + Learning Objectives and Content">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63" name="Shape 63"/>
          <p:cNvSpPr txBox="1">
            <a:spLocks noGrp="1"/>
          </p:cNvSpPr>
          <p:nvPr>
            <p:ph type="body" idx="1"/>
          </p:nvPr>
        </p:nvSpPr>
        <p:spPr>
          <a:xfrm>
            <a:off x="457200" y="816429"/>
            <a:ext cx="8229600" cy="402769"/>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64" name="Shape 64"/>
          <p:cNvSpPr txBox="1">
            <a:spLocks noGrp="1"/>
          </p:cNvSpPr>
          <p:nvPr>
            <p:ph type="body" idx="2"/>
          </p:nvPr>
        </p:nvSpPr>
        <p:spPr>
          <a:xfrm>
            <a:off x="457200" y="1600200"/>
            <a:ext cx="8229600" cy="45259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65" name="Shape 65"/>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6" name="Shape 66"/>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7" name="Shape 67"/>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685800" y="1447800"/>
            <a:ext cx="7772400" cy="2152651"/>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0" name="Shape 70"/>
          <p:cNvSpPr txBox="1">
            <a:spLocks noGrp="1"/>
          </p:cNvSpPr>
          <p:nvPr>
            <p:ph type="body" idx="1"/>
          </p:nvPr>
        </p:nvSpPr>
        <p:spPr>
          <a:xfrm>
            <a:off x="674687" y="3962400"/>
            <a:ext cx="7794626"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457200" marR="0" lvl="1" indent="0" algn="l" rtl="0">
              <a:spcBef>
                <a:spcPts val="600"/>
              </a:spcBef>
              <a:buClr>
                <a:srgbClr val="007FA3"/>
              </a:buClr>
              <a:buFont typeface="Arial"/>
              <a:buNone/>
              <a:defRPr sz="1800" b="0" i="0" u="none" strike="noStrike" cap="none">
                <a:solidFill>
                  <a:srgbClr val="888888"/>
                </a:solidFill>
                <a:latin typeface="Arial"/>
                <a:ea typeface="Arial"/>
                <a:cs typeface="Arial"/>
                <a:sym typeface="Arial"/>
              </a:defRPr>
            </a:lvl2pPr>
            <a:lvl3pPr marL="914400" marR="0" lvl="2" indent="0" algn="l"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4pPr>
            <a:lvl5pPr marL="1828800" marR="0" lvl="4"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5pPr>
            <a:lvl6pPr marL="2286000" marR="0" lvl="5"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6pPr>
            <a:lvl7pPr marL="2743200" marR="0" lvl="6"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7pPr>
            <a:lvl8pPr marL="3200400" marR="0" lvl="7"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8pPr>
            <a:lvl9pPr marL="3657600" marR="0" lvl="8"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9pPr>
          </a:lstStyle>
          <a:p>
            <a:pPr lvl="0"/>
            <a:r>
              <a:rPr lang="en-US"/>
              <a:t>Click to edit Master text styles</a:t>
            </a:r>
          </a:p>
        </p:txBody>
      </p:sp>
      <p:sp>
        <p:nvSpPr>
          <p:cNvPr id="71" name="Shape 7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2" name="Shape 7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3" name="Shape 7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Title Only">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6" name="Shape 7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7" name="Shape 7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8" name="Shape 7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pic>
        <p:nvPicPr>
          <p:cNvPr id="9" name="Εικόνα 8">
            <a:extLst>
              <a:ext uri="{FF2B5EF4-FFF2-40B4-BE49-F238E27FC236}">
                <a16:creationId xmlns:a16="http://schemas.microsoft.com/office/drawing/2014/main" id="{092AEE46-990B-F0E1-F048-20370AE00E88}"/>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90856" y="6150103"/>
            <a:ext cx="633545" cy="612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dk2" tx2="lt2" accent1="accent1" accent2="accent2" accent3="accent3" accent4="accent4" accent5="accent5" accent6="accent6" hlink="hlink" folHlink="folHlink"/>
  <p:sldLayoutIdLst>
    <p:sldLayoutId id="2147483665" r:id="rId1"/>
    <p:sldLayoutId id="2147483666" r:id="rId2"/>
    <p:sldLayoutId id="2147483649" r:id="rId3"/>
    <p:sldLayoutId id="2147483668" r:id="rId4"/>
    <p:sldLayoutId id="2147483669" r:id="rId5"/>
    <p:sldLayoutId id="2147483651" r:id="rId6"/>
    <p:sldLayoutId id="2147483654" r:id="rId7"/>
    <p:sldLayoutId id="2147483655" r:id="rId8"/>
    <p:sldLayoutId id="2147483656" r:id="rId9"/>
    <p:sldLayoutId id="2147483667" r:id="rId10"/>
    <p:sldLayoutId id="2147483670" r:id="rId11"/>
    <p:sldLayoutId id="2147483657" r:id="rId12"/>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558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200283969"/>
      </p:ext>
    </p:extLst>
  </p:cSld>
  <p:clrMap bg1="lt1" tx1="dk1" bg2="dk2" tx2="lt2" accent1="accent1" accent2="accent2" accent3="accent3" accent4="accent4" accent5="accent5" accent6="accent6" hlink="hlink" folHlink="folHlink"/>
  <p:sldLayoutIdLst>
    <p:sldLayoutId id="2147483664" r:id="rId1"/>
    <p:sldLayoutId id="2147483671"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603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875"/>
            <a:ext cx="8363662" cy="1099976"/>
          </a:xfrm>
        </p:spPr>
        <p:txBody>
          <a:bodyPr/>
          <a:lstStyle/>
          <a:p>
            <a:r>
              <a:rPr lang="el-GR" sz="2600" dirty="0">
                <a:solidFill>
                  <a:schemeClr val="accent1"/>
                </a:solidFill>
                <a:latin typeface="Apparat" pitchFamily="50" charset="0"/>
                <a:cs typeface="Times New Roman" panose="02020603050405020304" pitchFamily="18" charset="0"/>
              </a:rPr>
              <a:t>Η Ερευνητική Μεθοδολογία στον Πραγματικό </a:t>
            </a:r>
            <a:br>
              <a:rPr lang="el-GR" sz="2600" dirty="0">
                <a:solidFill>
                  <a:schemeClr val="accent1"/>
                </a:solidFill>
                <a:latin typeface="Apparat" pitchFamily="50" charset="0"/>
                <a:cs typeface="Times New Roman" panose="02020603050405020304" pitchFamily="18" charset="0"/>
              </a:rPr>
            </a:br>
            <a:r>
              <a:rPr lang="el-GR" sz="2600" dirty="0">
                <a:solidFill>
                  <a:schemeClr val="accent1"/>
                </a:solidFill>
                <a:latin typeface="Apparat" pitchFamily="50" charset="0"/>
                <a:cs typeface="Times New Roman" panose="02020603050405020304" pitchFamily="18" charset="0"/>
              </a:rPr>
              <a:t>Κόσμο</a:t>
            </a:r>
            <a:br>
              <a:rPr lang="el-GR" sz="2800" dirty="0">
                <a:latin typeface="Times New Roman" panose="02020603050405020304" pitchFamily="18" charset="0"/>
                <a:cs typeface="Times New Roman" panose="02020603050405020304" pitchFamily="18" charset="0"/>
              </a:rPr>
            </a:br>
            <a:endParaRPr lang="el-GR" sz="2800" dirty="0">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a:xfrm>
            <a:off x="457200" y="1140951"/>
            <a:ext cx="8363662" cy="418620"/>
          </a:xfrm>
        </p:spPr>
        <p:txBody>
          <a:bodyPr/>
          <a:lstStyle/>
          <a:p>
            <a:r>
              <a:rPr lang="en-US" sz="1800" dirty="0">
                <a:solidFill>
                  <a:srgbClr val="002060"/>
                </a:solidFill>
                <a:latin typeface="Apparat" pitchFamily="50" charset="0"/>
              </a:rPr>
              <a:t>5</a:t>
            </a:r>
            <a:r>
              <a:rPr lang="el-GR" sz="1800" baseline="30000" dirty="0">
                <a:solidFill>
                  <a:srgbClr val="002060"/>
                </a:solidFill>
                <a:latin typeface="Apparat" pitchFamily="50" charset="0"/>
              </a:rPr>
              <a:t>η</a:t>
            </a:r>
            <a:r>
              <a:rPr lang="el-GR" sz="1800" dirty="0">
                <a:solidFill>
                  <a:srgbClr val="002060"/>
                </a:solidFill>
                <a:latin typeface="Apparat" pitchFamily="50" charset="0"/>
              </a:rPr>
              <a:t> Έκδοση</a:t>
            </a:r>
            <a:endParaRPr lang="en-US" sz="1800" dirty="0">
              <a:solidFill>
                <a:srgbClr val="002060"/>
              </a:solidFill>
              <a:latin typeface="Apparat" pitchFamily="50" charset="0"/>
            </a:endParaRPr>
          </a:p>
        </p:txBody>
      </p:sp>
      <p:sp>
        <p:nvSpPr>
          <p:cNvPr id="4" name="Text Placeholder 3"/>
          <p:cNvSpPr>
            <a:spLocks noGrp="1"/>
          </p:cNvSpPr>
          <p:nvPr>
            <p:ph type="body" idx="2"/>
          </p:nvPr>
        </p:nvSpPr>
        <p:spPr>
          <a:xfrm>
            <a:off x="4658276" y="2147455"/>
            <a:ext cx="3657600" cy="877628"/>
          </a:xfrm>
        </p:spPr>
        <p:txBody>
          <a:bodyPr/>
          <a:lstStyle/>
          <a:p>
            <a:pPr lvl="0" algn="ctr"/>
            <a:r>
              <a:rPr lang="el-GR" b="1" dirty="0" err="1">
                <a:latin typeface="+mn-lt"/>
              </a:rPr>
              <a:t>Κεφ</a:t>
            </a:r>
            <a:r>
              <a:rPr lang="en-US" b="1" dirty="0" err="1">
                <a:latin typeface="+mn-lt"/>
              </a:rPr>
              <a:t>ά</a:t>
            </a:r>
            <a:r>
              <a:rPr lang="el-GR" b="1" dirty="0" err="1">
                <a:latin typeface="+mn-lt"/>
              </a:rPr>
              <a:t>λαιο</a:t>
            </a:r>
            <a:r>
              <a:rPr lang="el-GR" b="1" dirty="0">
                <a:latin typeface="+mn-lt"/>
              </a:rPr>
              <a:t> 27</a:t>
            </a:r>
            <a:endParaRPr lang="en-US" b="1" dirty="0">
              <a:latin typeface="+mn-lt"/>
            </a:endParaRPr>
          </a:p>
        </p:txBody>
      </p:sp>
      <p:sp>
        <p:nvSpPr>
          <p:cNvPr id="5" name="Text Placeholder 4"/>
          <p:cNvSpPr>
            <a:spLocks noGrp="1"/>
          </p:cNvSpPr>
          <p:nvPr>
            <p:ph type="body" idx="3"/>
          </p:nvPr>
        </p:nvSpPr>
        <p:spPr>
          <a:xfrm>
            <a:off x="4658276" y="3114461"/>
            <a:ext cx="3657600" cy="1083466"/>
          </a:xfrm>
        </p:spPr>
        <p:txBody>
          <a:bodyPr/>
          <a:lstStyle/>
          <a:p>
            <a:pPr algn="ctr" eaLnBrk="1" hangingPunct="1">
              <a:defRPr/>
            </a:pPr>
            <a:r>
              <a:rPr lang="el-GR" dirty="0"/>
              <a:t>Ανάλυση και Παρουσίαση Ποιοτικών Δεδομένων</a:t>
            </a:r>
            <a:endParaRPr lang="en-US" dirty="0"/>
          </a:p>
        </p:txBody>
      </p:sp>
      <p:pic>
        <p:nvPicPr>
          <p:cNvPr id="12" name="Εικόνα 11">
            <a:extLst>
              <a:ext uri="{FF2B5EF4-FFF2-40B4-BE49-F238E27FC236}">
                <a16:creationId xmlns:a16="http://schemas.microsoft.com/office/drawing/2014/main" id="{D7988A91-5163-154D-D5EE-AA0211DF75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Ορθογώνιο 12">
            <a:extLst>
              <a:ext uri="{FF2B5EF4-FFF2-40B4-BE49-F238E27FC236}">
                <a16:creationId xmlns:a16="http://schemas.microsoft.com/office/drawing/2014/main" id="{2EB06B08-39A1-42C3-10D8-F058ED4CF715}"/>
              </a:ext>
            </a:extLst>
          </p:cNvPr>
          <p:cNvSpPr>
            <a:spLocks noChangeArrowheads="1"/>
          </p:cNvSpPr>
          <p:nvPr/>
        </p:nvSpPr>
        <p:spPr bwMode="auto">
          <a:xfrm>
            <a:off x="3990974" y="5498242"/>
            <a:ext cx="4829887"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ctr">
              <a:spcAft>
                <a:spcPts val="600"/>
              </a:spcAft>
            </a:pPr>
            <a:r>
              <a:rPr lang="el-GR" altLang="el-GR" sz="900" b="1" dirty="0">
                <a:latin typeface="Apparat" pitchFamily="50" charset="0"/>
                <a:cs typeface="Times New Roman" panose="02020603050405020304" pitchFamily="18" charset="0"/>
              </a:rPr>
              <a:t>Πρωτότυπο έργο</a:t>
            </a:r>
            <a:r>
              <a:rPr lang="en-US" altLang="el-GR" sz="900" b="1" dirty="0">
                <a:latin typeface="Apparat" pitchFamily="50" charset="0"/>
                <a:cs typeface="Times New Roman" panose="02020603050405020304" pitchFamily="18" charset="0"/>
              </a:rPr>
              <a:t>: </a:t>
            </a:r>
            <a:r>
              <a:rPr lang="en-US" altLang="el-GR" sz="900" dirty="0">
                <a:latin typeface="Apparat" pitchFamily="50" charset="0"/>
                <a:cs typeface="Times New Roman" panose="02020603050405020304" pitchFamily="18" charset="0"/>
              </a:rPr>
              <a:t>Doing Research In The Real World, </a:t>
            </a:r>
            <a:r>
              <a:rPr lang="el-GR" altLang="el-GR" sz="900" dirty="0">
                <a:latin typeface="Apparat" pitchFamily="50" charset="0"/>
                <a:cs typeface="Times New Roman" panose="02020603050405020304" pitchFamily="18" charset="0"/>
              </a:rPr>
              <a:t>5</a:t>
            </a:r>
            <a:r>
              <a:rPr lang="en-US" altLang="el-GR" sz="800" dirty="0" err="1">
                <a:latin typeface="Apparat" pitchFamily="50" charset="0"/>
                <a:cs typeface="Times New Roman" panose="02020603050405020304" pitchFamily="18" charset="0"/>
              </a:rPr>
              <a:t>th</a:t>
            </a:r>
            <a:r>
              <a:rPr lang="en-US" altLang="el-GR" sz="900" dirty="0">
                <a:latin typeface="Apparat" pitchFamily="50" charset="0"/>
                <a:cs typeface="Times New Roman" panose="02020603050405020304" pitchFamily="18" charset="0"/>
              </a:rPr>
              <a:t> Edition, David E. Gray, Copyright © 2022 Sage Publications Ltd.</a:t>
            </a:r>
            <a:br>
              <a:rPr lang="el-GR" altLang="el-GR" sz="900" dirty="0">
                <a:latin typeface="Apparat" pitchFamily="50" charset="0"/>
                <a:cs typeface="Times New Roman" panose="02020603050405020304" pitchFamily="18" charset="0"/>
              </a:rPr>
            </a:br>
            <a:r>
              <a:rPr lang="en-US" altLang="en-US" sz="900" dirty="0">
                <a:latin typeface="Apparat" pitchFamily="50" charset="0"/>
                <a:cs typeface="Times New Roman" panose="02020603050405020304" pitchFamily="18" charset="0"/>
              </a:rPr>
              <a:t>All Rights Reserved.</a:t>
            </a:r>
          </a:p>
          <a:p>
            <a:pPr algn="ctr"/>
            <a:r>
              <a:rPr lang="el-GR" altLang="el-GR" sz="900" b="1" dirty="0">
                <a:latin typeface="Apparat" pitchFamily="50" charset="0"/>
                <a:cs typeface="Times New Roman" panose="02020603050405020304" pitchFamily="18" charset="0"/>
              </a:rPr>
              <a:t>Αποκλειστικότητα για την ελληνική γλώσσα: </a:t>
            </a:r>
            <a:r>
              <a:rPr lang="el-GR" altLang="el-GR" sz="900" dirty="0">
                <a:latin typeface="Apparat" pitchFamily="50" charset="0"/>
                <a:cs typeface="Times New Roman" panose="02020603050405020304" pitchFamily="18" charset="0"/>
              </a:rPr>
              <a:t>Εκδόσεις ΤΖΙΟΛΑ. </a:t>
            </a:r>
            <a:r>
              <a:rPr lang="el-GR" altLang="el-GR" sz="900" dirty="0" err="1">
                <a:latin typeface="Apparat" pitchFamily="50" charset="0"/>
                <a:cs typeface="Times New Roman" panose="02020603050405020304" pitchFamily="18" charset="0"/>
              </a:rPr>
              <a:t>Copyright</a:t>
            </a:r>
            <a:r>
              <a:rPr lang="el-GR" altLang="el-GR" sz="900" dirty="0">
                <a:latin typeface="Apparat" pitchFamily="50" charset="0"/>
                <a:cs typeface="Times New Roman" panose="02020603050405020304" pitchFamily="18" charset="0"/>
              </a:rPr>
              <a:t> © 202</a:t>
            </a:r>
            <a:r>
              <a:rPr lang="en-US" altLang="el-GR" sz="900" dirty="0">
                <a:latin typeface="Apparat" pitchFamily="50" charset="0"/>
                <a:cs typeface="Times New Roman" panose="02020603050405020304" pitchFamily="18" charset="0"/>
              </a:rPr>
              <a:t>3</a:t>
            </a:r>
            <a:r>
              <a:rPr lang="el-GR" altLang="el-GR" sz="900" dirty="0">
                <a:latin typeface="Apparat" pitchFamily="50" charset="0"/>
                <a:cs typeface="Times New Roman" panose="02020603050405020304" pitchFamily="18" charset="0"/>
              </a:rPr>
              <a:t> Εκδόσεις ΤΖΙΟΛΑ. Με επιφύλαξη παντός νόμιμου δικαιώματος.</a:t>
            </a:r>
          </a:p>
        </p:txBody>
      </p:sp>
      <p:pic>
        <p:nvPicPr>
          <p:cNvPr id="10" name="9 - Εικόνα" descr="GRAY_Η-Ερευνητική-Μεθοδολογία-στον-Πραγματικό-Κόσμο_5ε_COVER_978-618-221-033-8.jpg"/>
          <p:cNvPicPr>
            <a:picLocks noChangeAspect="1"/>
          </p:cNvPicPr>
          <p:nvPr/>
        </p:nvPicPr>
        <p:blipFill>
          <a:blip r:embed="rId4"/>
          <a:srcRect l="55455"/>
          <a:stretch>
            <a:fillRect/>
          </a:stretch>
        </p:blipFill>
        <p:spPr>
          <a:xfrm>
            <a:off x="532025" y="1652919"/>
            <a:ext cx="3424497" cy="4824000"/>
          </a:xfrm>
          <a:prstGeom prst="rect">
            <a:avLst/>
          </a:prstGeom>
        </p:spPr>
      </p:pic>
    </p:spTree>
    <p:extLst>
      <p:ext uri="{BB962C8B-B14F-4D97-AF65-F5344CB8AC3E}">
        <p14:creationId xmlns:p14="http://schemas.microsoft.com/office/powerpoint/2010/main" val="4140415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dirty="0"/>
              <a:t>Μέθοδοι Ανάλυσης Ποιοτικών Δεδομένων</a:t>
            </a:r>
            <a:endParaRPr lang="en-US" sz="3600" dirty="0"/>
          </a:p>
        </p:txBody>
      </p:sp>
      <p:sp>
        <p:nvSpPr>
          <p:cNvPr id="3" name="Content Placeholder 2"/>
          <p:cNvSpPr>
            <a:spLocks noGrp="1"/>
          </p:cNvSpPr>
          <p:nvPr>
            <p:ph type="body" idx="1"/>
          </p:nvPr>
        </p:nvSpPr>
        <p:spPr/>
        <p:txBody>
          <a:bodyPr>
            <a:normAutofit fontScale="92500"/>
          </a:bodyPr>
          <a:lstStyle/>
          <a:p>
            <a:r>
              <a:rPr lang="el-GR" sz="2400" b="1" i="1" dirty="0"/>
              <a:t>Ανάλυση Περιεχομένου</a:t>
            </a:r>
            <a:r>
              <a:rPr lang="en-GB" sz="2400" dirty="0"/>
              <a:t>: </a:t>
            </a:r>
            <a:r>
              <a:rPr lang="el-GR" sz="2400" dirty="0"/>
              <a:t> δημιουργία συμπερασμάτων για τα δεδομένα (συνήθως κείμενα) μέσω συστηματικού και αντικειμενικού εντοπισμού ειδικών χαρακτηριστικών (κλάσεων ή κατηγοριών) μέσα σε αυτά</a:t>
            </a:r>
            <a:endParaRPr lang="en-GB" sz="2400" dirty="0"/>
          </a:p>
          <a:p>
            <a:r>
              <a:rPr lang="el-GR" sz="2400" b="1" i="1" dirty="0"/>
              <a:t>Θεματική ανάλυση: </a:t>
            </a:r>
            <a:r>
              <a:rPr lang="el-GR" sz="2400" dirty="0"/>
              <a:t>μία μέθοδος για τον εντοπισμό και την ανάλυση μοτίβων μέσα στα ποιοτικά δεδομένα και αποτελεί μία μορφή αναγνώρισης προτύπων από δεδομένα </a:t>
            </a:r>
          </a:p>
          <a:p>
            <a:r>
              <a:rPr lang="el-GR" sz="2400" b="1" i="1" dirty="0"/>
              <a:t>Εμπειρικά θεμελιωμένη θεωρία</a:t>
            </a:r>
            <a:r>
              <a:rPr lang="en-US" sz="2400" dirty="0"/>
              <a:t>: </a:t>
            </a:r>
            <a:r>
              <a:rPr lang="el-GR" sz="2400" dirty="0"/>
              <a:t>μία θεωρία που ανακαλύπτεται, αναπτύσσεται και επαληθεύεται προσωρινά μέσα από τη συστηματική συλλογή δεδομένων και την ανάλυση δεδομένων σχετικών με το φαινόμενο </a:t>
            </a:r>
            <a:endParaRPr lang="en-GB" sz="2400" dirty="0"/>
          </a:p>
          <a:p>
            <a:pPr marL="0" indent="0">
              <a:buNone/>
            </a:pPr>
            <a:endParaRPr lang="en-US" sz="2400" dirty="0"/>
          </a:p>
        </p:txBody>
      </p:sp>
    </p:spTree>
    <p:extLst>
      <p:ext uri="{BB962C8B-B14F-4D97-AF65-F5344CB8AC3E}">
        <p14:creationId xmlns:p14="http://schemas.microsoft.com/office/powerpoint/2010/main" val="25324331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Εμπειρικά θεμελιωμένη θεωρία</a:t>
            </a:r>
            <a:r>
              <a:rPr lang="en-GB" dirty="0"/>
              <a:t>: </a:t>
            </a:r>
            <a:r>
              <a:rPr lang="en-US" dirty="0"/>
              <a:t>E</a:t>
            </a:r>
            <a:r>
              <a:rPr lang="el-GR" dirty="0" err="1"/>
              <a:t>πίπεδα</a:t>
            </a:r>
            <a:r>
              <a:rPr lang="el-GR" dirty="0"/>
              <a:t> </a:t>
            </a:r>
            <a:r>
              <a:rPr lang="en-US" dirty="0"/>
              <a:t>N</a:t>
            </a:r>
            <a:r>
              <a:rPr lang="el-GR" dirty="0" err="1"/>
              <a:t>οήματος</a:t>
            </a:r>
            <a:r>
              <a:rPr lang="el-GR" dirty="0"/>
              <a:t> </a:t>
            </a:r>
            <a:endParaRPr lang="en-US" dirty="0"/>
          </a:p>
        </p:txBody>
      </p:sp>
      <p:sp>
        <p:nvSpPr>
          <p:cNvPr id="3" name="Content Placeholder 2"/>
          <p:cNvSpPr>
            <a:spLocks noGrp="1"/>
          </p:cNvSpPr>
          <p:nvPr>
            <p:ph type="body" idx="1"/>
          </p:nvPr>
        </p:nvSpPr>
        <p:spPr/>
        <p:txBody>
          <a:bodyPr>
            <a:normAutofit/>
          </a:bodyPr>
          <a:lstStyle/>
          <a:p>
            <a:pPr lvl="0">
              <a:spcBef>
                <a:spcPts val="120"/>
              </a:spcBef>
              <a:spcAft>
                <a:spcPts val="1200"/>
              </a:spcAft>
            </a:pPr>
            <a:r>
              <a:rPr lang="el-GR" sz="2400" dirty="0"/>
              <a:t>Τις δηλωμένες εξηγήσεις του συμμετέχοντα για τις πράξεις του / της.</a:t>
            </a:r>
            <a:endParaRPr lang="en-US" sz="2400" dirty="0"/>
          </a:p>
          <a:p>
            <a:pPr lvl="0">
              <a:spcBef>
                <a:spcPts val="120"/>
              </a:spcBef>
              <a:spcAft>
                <a:spcPts val="1200"/>
              </a:spcAft>
            </a:pPr>
            <a:r>
              <a:rPr lang="el-GR" sz="2400" dirty="0"/>
              <a:t>Τις αδήλωτες υποθέσεις του συμμετέχοντα για αυτές τις πράξεις.</a:t>
            </a:r>
            <a:endParaRPr lang="en-US" sz="2400" dirty="0"/>
          </a:p>
          <a:p>
            <a:pPr lvl="0">
              <a:spcBef>
                <a:spcPts val="120"/>
              </a:spcBef>
              <a:spcAft>
                <a:spcPts val="1200"/>
              </a:spcAft>
            </a:pPr>
            <a:r>
              <a:rPr lang="el-GR" sz="2400" dirty="0"/>
              <a:t>Τις προθέσεις του συμμετέχοντα και την </a:t>
            </a:r>
            <a:r>
              <a:rPr lang="el-GR" sz="2400" dirty="0" err="1"/>
              <a:t>παρακίνησή</a:t>
            </a:r>
            <a:r>
              <a:rPr lang="el-GR" sz="2400" dirty="0"/>
              <a:t> του για την ανάμειξή τους στις πράξεις.</a:t>
            </a:r>
            <a:endParaRPr lang="en-US" sz="2400" dirty="0"/>
          </a:p>
          <a:p>
            <a:pPr lvl="0">
              <a:spcBef>
                <a:spcPts val="120"/>
              </a:spcBef>
              <a:spcAft>
                <a:spcPts val="1200"/>
              </a:spcAft>
            </a:pPr>
            <a:r>
              <a:rPr lang="el-GR" sz="2400" dirty="0"/>
              <a:t>Τα αποτελέσματα των δράσεων σε άλλους.</a:t>
            </a:r>
            <a:endParaRPr lang="en-US" sz="2400" dirty="0"/>
          </a:p>
          <a:p>
            <a:pPr lvl="0">
              <a:spcBef>
                <a:spcPts val="120"/>
              </a:spcBef>
              <a:spcAft>
                <a:spcPts val="1200"/>
              </a:spcAft>
            </a:pPr>
            <a:r>
              <a:rPr lang="el-GR" sz="2400" dirty="0"/>
              <a:t>Τις συνέπειες αυτών των δράσεων για τις διαπροσωπικές σχέσεις και για περαιτέρω ατομικές δράσεις.</a:t>
            </a:r>
            <a:endParaRPr lang="en-US" sz="2400" dirty="0"/>
          </a:p>
        </p:txBody>
      </p:sp>
    </p:spTree>
    <p:extLst>
      <p:ext uri="{BB962C8B-B14F-4D97-AF65-F5344CB8AC3E}">
        <p14:creationId xmlns:p14="http://schemas.microsoft.com/office/powerpoint/2010/main" val="23669237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Εμπειρικά θεμελιωμένη θεωρία</a:t>
            </a:r>
            <a:r>
              <a:rPr lang="en-GB" dirty="0"/>
              <a:t>: </a:t>
            </a:r>
            <a:r>
              <a:rPr lang="el-GR" dirty="0"/>
              <a:t>Κατηγορίες Κωδικοποίησης</a:t>
            </a:r>
            <a:endParaRPr lang="en-US" dirty="0"/>
          </a:p>
        </p:txBody>
      </p:sp>
      <p:sp>
        <p:nvSpPr>
          <p:cNvPr id="3" name="Content Placeholder 2"/>
          <p:cNvSpPr>
            <a:spLocks noGrp="1"/>
          </p:cNvSpPr>
          <p:nvPr>
            <p:ph type="body" idx="1"/>
          </p:nvPr>
        </p:nvSpPr>
        <p:spPr/>
        <p:txBody>
          <a:bodyPr>
            <a:normAutofit lnSpcReduction="10000"/>
          </a:bodyPr>
          <a:lstStyle/>
          <a:p>
            <a:pPr marL="457200" lvl="0" indent="-457200">
              <a:buAutoNum type="arabicPeriod"/>
            </a:pPr>
            <a:r>
              <a:rPr lang="el-GR" sz="2000" b="1" i="1" dirty="0"/>
              <a:t>Ανοιχτή κωδικοποίηση (open coding)</a:t>
            </a:r>
            <a:r>
              <a:rPr lang="el-GR" sz="2000" i="1" dirty="0"/>
              <a:t>: </a:t>
            </a:r>
            <a:r>
              <a:rPr lang="el-GR" sz="2000" dirty="0"/>
              <a:t>Τον κατακερματισμό των δεδομένων σε μονάδες, τη δημιουργία συγκρίσεων και τη διατύπωση ερωτήσεων</a:t>
            </a:r>
          </a:p>
          <a:p>
            <a:pPr marL="457200" lvl="0" indent="-457200">
              <a:buAutoNum type="arabicPeriod"/>
            </a:pPr>
            <a:r>
              <a:rPr lang="el-GR" sz="2000" b="1" i="1" dirty="0"/>
              <a:t>Αξονική κωδικοποίηση (axial coding)</a:t>
            </a:r>
            <a:r>
              <a:rPr lang="el-GR" sz="2000" dirty="0"/>
              <a:t>: Την αναγνώριση των σχέσεων ανάμεσα στις κατηγορίες </a:t>
            </a:r>
            <a:r>
              <a:rPr lang="el-GR" sz="2000" dirty="0">
                <a:sym typeface="Wingdings"/>
              </a:rPr>
              <a:t> Προσδιορισμός μ</a:t>
            </a:r>
            <a:r>
              <a:rPr lang="el-GR" sz="2000" dirty="0"/>
              <a:t>ιας </a:t>
            </a:r>
            <a:r>
              <a:rPr lang="el-GR" sz="2000" i="1" dirty="0"/>
              <a:t>κατηγορίας</a:t>
            </a:r>
            <a:r>
              <a:rPr lang="el-GR" sz="2000" dirty="0"/>
              <a:t>, του </a:t>
            </a:r>
            <a:r>
              <a:rPr lang="el-GR" sz="2000" i="1" dirty="0"/>
              <a:t>πλαισίου</a:t>
            </a:r>
            <a:r>
              <a:rPr lang="el-GR" sz="2000" dirty="0"/>
              <a:t> στο οποίο αυτή αναδύθηκε, των </a:t>
            </a:r>
            <a:r>
              <a:rPr lang="el-GR" sz="2000" i="1" dirty="0"/>
              <a:t>δράσεων</a:t>
            </a:r>
            <a:r>
              <a:rPr lang="el-GR" sz="2000" dirty="0"/>
              <a:t> και των </a:t>
            </a:r>
            <a:r>
              <a:rPr lang="el-GR" sz="2000" i="1" dirty="0"/>
              <a:t>αλληλεπιδράσεων</a:t>
            </a:r>
            <a:r>
              <a:rPr lang="el-GR" sz="2000" dirty="0"/>
              <a:t> που προκύπτουν από αυτή και των συνεπειών της.</a:t>
            </a:r>
          </a:p>
          <a:p>
            <a:pPr marL="457200" lvl="0" indent="-457200">
              <a:buAutoNum type="arabicPeriod"/>
            </a:pPr>
            <a:r>
              <a:rPr lang="el-GR" sz="2000" b="1" i="1" dirty="0"/>
              <a:t>Επιλεκτική κωδικοποίηση (selective coding)</a:t>
            </a:r>
            <a:r>
              <a:rPr lang="el-GR" sz="2000" i="1" dirty="0"/>
              <a:t>: </a:t>
            </a:r>
            <a:r>
              <a:rPr lang="el-GR" sz="2000" dirty="0"/>
              <a:t>Την ενοποίηση των κατηγοριών για την παραγωγή μιας θεωρίας </a:t>
            </a:r>
            <a:r>
              <a:rPr lang="el-GR" sz="2000" dirty="0">
                <a:sym typeface="Wingdings"/>
              </a:rPr>
              <a:t> </a:t>
            </a:r>
            <a:r>
              <a:rPr lang="el-GR" sz="2000" dirty="0"/>
              <a:t>εύρεση μιας πλοκής που διαμορφώνεται γύρω από τις κεντρικές κατηγορίες, σύνδεση των υπό-κατηγοριών με τις κεντρικές κατηγορίες, επαλήθευση αυτών των σχέσεων με τα δεδομένα και συμπλήρωση των κατηγοριών που χρειάζονται περαιτέρω διύλιση.</a:t>
            </a:r>
            <a:endParaRPr lang="en-US" sz="2000" dirty="0"/>
          </a:p>
        </p:txBody>
      </p:sp>
    </p:spTree>
    <p:extLst>
      <p:ext uri="{BB962C8B-B14F-4D97-AF65-F5344CB8AC3E}">
        <p14:creationId xmlns:p14="http://schemas.microsoft.com/office/powerpoint/2010/main" val="41316445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Άλλες Προσεγγίσεις Ποιοτικής Ανάλυσης</a:t>
            </a:r>
            <a:endParaRPr lang="en-US" dirty="0"/>
          </a:p>
        </p:txBody>
      </p:sp>
      <p:sp>
        <p:nvSpPr>
          <p:cNvPr id="3" name="Content Placeholder 2"/>
          <p:cNvSpPr>
            <a:spLocks noGrp="1"/>
          </p:cNvSpPr>
          <p:nvPr>
            <p:ph type="body" idx="1"/>
          </p:nvPr>
        </p:nvSpPr>
        <p:spPr/>
        <p:txBody>
          <a:bodyPr>
            <a:normAutofit/>
          </a:bodyPr>
          <a:lstStyle/>
          <a:p>
            <a:r>
              <a:rPr lang="el-GR" sz="2400" b="1" i="1" dirty="0"/>
              <a:t>Αφηγηματική ανάλυση</a:t>
            </a:r>
            <a:r>
              <a:rPr lang="en-GB" sz="2400" dirty="0"/>
              <a:t>: </a:t>
            </a:r>
            <a:r>
              <a:rPr lang="el-GR" sz="2400" dirty="0"/>
              <a:t>ένας ιδανικός τρόπος για να συλλαμβάνονται οι εμπειρίες που έχουν βιώσει οι συμμετέχοντες </a:t>
            </a:r>
          </a:p>
          <a:p>
            <a:r>
              <a:rPr lang="el-GR" sz="2400" b="1" i="1" dirty="0"/>
              <a:t>Ανάλυση συνομιλιών</a:t>
            </a:r>
            <a:r>
              <a:rPr lang="en-US" sz="2400" dirty="0"/>
              <a:t>: </a:t>
            </a:r>
            <a:r>
              <a:rPr lang="el-GR" sz="2400" dirty="0"/>
              <a:t>η τυπική ανάλυση των καθημερινών συνομιλιών. Αναζητά να προσδιορίσει τις τυπικές αρχές, καθώς και τους μηχανισμούς, με τους οποίους οι συμμετέχοντες εκφράζονται </a:t>
            </a:r>
          </a:p>
          <a:p>
            <a:r>
              <a:rPr lang="el-GR" sz="2400" b="1" i="1" dirty="0"/>
              <a:t>Ανάλυση συνεχούς λόγου</a:t>
            </a:r>
            <a:r>
              <a:rPr lang="en-US" sz="2400" dirty="0"/>
              <a:t>: </a:t>
            </a:r>
            <a:r>
              <a:rPr lang="el-GR" sz="2400" dirty="0"/>
              <a:t>ο τρόπος με τον οποίο χρησιμοποιείται τόσο η προφορική, όσο και η γραπτή γλώσσα στα κοινωνικά πλαίσια</a:t>
            </a:r>
            <a:r>
              <a:rPr lang="en-US" sz="2400" dirty="0"/>
              <a:t> </a:t>
            </a:r>
            <a:endParaRPr lang="en-GB" sz="2400" dirty="0"/>
          </a:p>
          <a:p>
            <a:endParaRPr lang="en-US" sz="2400" dirty="0"/>
          </a:p>
        </p:txBody>
      </p:sp>
    </p:spTree>
    <p:extLst>
      <p:ext uri="{BB962C8B-B14F-4D97-AF65-F5344CB8AC3E}">
        <p14:creationId xmlns:p14="http://schemas.microsoft.com/office/powerpoint/2010/main" val="209863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Επίδειξη Εγκυρότητας </a:t>
            </a:r>
            <a:endParaRPr lang="en-US" dirty="0"/>
          </a:p>
        </p:txBody>
      </p:sp>
      <p:sp>
        <p:nvSpPr>
          <p:cNvPr id="3" name="Text Placeholder 2">
            <a:extLst>
              <a:ext uri="{FF2B5EF4-FFF2-40B4-BE49-F238E27FC236}">
                <a16:creationId xmlns:a16="http://schemas.microsoft.com/office/drawing/2014/main" id="{4788B7A1-F513-63BD-B25D-4C88ED4D0C23}"/>
              </a:ext>
            </a:extLst>
          </p:cNvPr>
          <p:cNvSpPr>
            <a:spLocks noGrp="1"/>
          </p:cNvSpPr>
          <p:nvPr>
            <p:ph type="body" idx="1"/>
          </p:nvPr>
        </p:nvSpPr>
        <p:spPr>
          <a:xfrm>
            <a:off x="1066800" y="6135584"/>
            <a:ext cx="7864930" cy="493816"/>
          </a:xfrm>
        </p:spPr>
        <p:txBody>
          <a:bodyPr/>
          <a:lstStyle/>
          <a:p>
            <a:r>
              <a:rPr lang="el-GR" sz="1000" dirty="0"/>
              <a:t>Προσαρμογή από </a:t>
            </a:r>
            <a:r>
              <a:rPr lang="en-US" sz="1000" dirty="0"/>
              <a:t>Whittemore et al., 2001</a:t>
            </a:r>
          </a:p>
        </p:txBody>
      </p:sp>
      <p:graphicFrame>
        <p:nvGraphicFramePr>
          <p:cNvPr id="6" name="Table 5"/>
          <p:cNvGraphicFramePr>
            <a:graphicFrameLocks noGrp="1"/>
          </p:cNvGraphicFramePr>
          <p:nvPr>
            <p:extLst>
              <p:ext uri="{D42A27DB-BD31-4B8C-83A1-F6EECF244321}">
                <p14:modId xmlns:p14="http://schemas.microsoft.com/office/powerpoint/2010/main" val="3437543322"/>
              </p:ext>
            </p:extLst>
          </p:nvPr>
        </p:nvGraphicFramePr>
        <p:xfrm>
          <a:off x="329992" y="943988"/>
          <a:ext cx="8601738" cy="5245375"/>
        </p:xfrm>
        <a:graphic>
          <a:graphicData uri="http://schemas.openxmlformats.org/drawingml/2006/table">
            <a:tbl>
              <a:tblPr firstRow="1" bandRow="1">
                <a:tableStyleId>{FABFCF23-3B69-468F-B69F-88F6DE6A72F2}</a:tableStyleId>
              </a:tblPr>
              <a:tblGrid>
                <a:gridCol w="1892383">
                  <a:extLst>
                    <a:ext uri="{9D8B030D-6E8A-4147-A177-3AD203B41FA5}">
                      <a16:colId xmlns:a16="http://schemas.microsoft.com/office/drawing/2014/main" val="166063425"/>
                    </a:ext>
                  </a:extLst>
                </a:gridCol>
                <a:gridCol w="6709355">
                  <a:extLst>
                    <a:ext uri="{9D8B030D-6E8A-4147-A177-3AD203B41FA5}">
                      <a16:colId xmlns:a16="http://schemas.microsoft.com/office/drawing/2014/main" val="3185788546"/>
                    </a:ext>
                  </a:extLst>
                </a:gridCol>
              </a:tblGrid>
              <a:tr h="340731">
                <a:tc>
                  <a:txBody>
                    <a:bodyPr/>
                    <a:lstStyle/>
                    <a:p>
                      <a:pPr indent="0" algn="l">
                        <a:lnSpc>
                          <a:spcPts val="1600"/>
                        </a:lnSpc>
                        <a:spcAft>
                          <a:spcPts val="600"/>
                        </a:spcAft>
                      </a:pPr>
                      <a:r>
                        <a:rPr lang="el-GR" sz="1600">
                          <a:effectLst/>
                        </a:rPr>
                        <a:t>Είδος τεχνικής</a:t>
                      </a:r>
                      <a:endParaRPr lang="en-US" sz="16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600">
                          <a:effectLst/>
                        </a:rPr>
                        <a:t>Τεχνική</a:t>
                      </a:r>
                      <a:endParaRPr lang="en-US" sz="1600">
                        <a:effectLst/>
                        <a:latin typeface="Times New Roman"/>
                        <a:ea typeface="Yu Mincho"/>
                      </a:endParaRPr>
                    </a:p>
                  </a:txBody>
                  <a:tcPr marL="68580" marR="68580" marT="0" marB="0" anchor="ctr"/>
                </a:tc>
                <a:extLst>
                  <a:ext uri="{0D108BD9-81ED-4DB2-BD59-A6C34878D82A}">
                    <a16:rowId xmlns:a16="http://schemas.microsoft.com/office/drawing/2014/main" val="666427628"/>
                  </a:ext>
                </a:extLst>
              </a:tr>
              <a:tr h="340731">
                <a:tc rowSpan="7">
                  <a:txBody>
                    <a:bodyPr/>
                    <a:lstStyle/>
                    <a:p>
                      <a:pPr indent="0" algn="l">
                        <a:lnSpc>
                          <a:spcPts val="1600"/>
                        </a:lnSpc>
                        <a:spcAft>
                          <a:spcPts val="600"/>
                        </a:spcAft>
                      </a:pPr>
                      <a:r>
                        <a:rPr lang="el-GR" sz="1600" b="1" dirty="0">
                          <a:effectLst/>
                        </a:rPr>
                        <a:t>Αναλυτική</a:t>
                      </a:r>
                    </a:p>
                    <a:p>
                      <a:pPr indent="0" algn="l">
                        <a:lnSpc>
                          <a:spcPts val="1600"/>
                        </a:lnSpc>
                        <a:spcAft>
                          <a:spcPts val="600"/>
                        </a:spcAft>
                      </a:pPr>
                      <a:r>
                        <a:rPr lang="el-GR" sz="1600" dirty="0">
                          <a:effectLst/>
                        </a:rPr>
                        <a:t> </a:t>
                      </a:r>
                    </a:p>
                    <a:p>
                      <a:pPr indent="0" algn="l">
                        <a:lnSpc>
                          <a:spcPts val="1600"/>
                        </a:lnSpc>
                        <a:spcAft>
                          <a:spcPts val="600"/>
                        </a:spcAft>
                      </a:pPr>
                      <a:r>
                        <a:rPr lang="el-GR" sz="1600" dirty="0">
                          <a:effectLst/>
                        </a:rPr>
                        <a:t> </a:t>
                      </a:r>
                    </a:p>
                    <a:p>
                      <a:pPr indent="0" algn="l">
                        <a:lnSpc>
                          <a:spcPts val="1600"/>
                        </a:lnSpc>
                        <a:spcAft>
                          <a:spcPts val="600"/>
                        </a:spcAft>
                      </a:pPr>
                      <a:r>
                        <a:rPr lang="el-GR" sz="1600" dirty="0">
                          <a:effectLst/>
                        </a:rPr>
                        <a:t> </a:t>
                      </a:r>
                    </a:p>
                    <a:p>
                      <a:pPr indent="0" algn="l">
                        <a:lnSpc>
                          <a:spcPts val="1600"/>
                        </a:lnSpc>
                        <a:spcAft>
                          <a:spcPts val="600"/>
                        </a:spcAft>
                      </a:pPr>
                      <a:r>
                        <a:rPr lang="el-GR" sz="1600" dirty="0">
                          <a:effectLst/>
                        </a:rPr>
                        <a:t> </a:t>
                      </a:r>
                    </a:p>
                    <a:p>
                      <a:pPr indent="0" algn="l">
                        <a:lnSpc>
                          <a:spcPts val="1600"/>
                        </a:lnSpc>
                        <a:spcAft>
                          <a:spcPts val="600"/>
                        </a:spcAft>
                      </a:pPr>
                      <a:r>
                        <a:rPr lang="el-GR" sz="1600" dirty="0">
                          <a:effectLst/>
                        </a:rPr>
                        <a:t> </a:t>
                      </a:r>
                    </a:p>
                    <a:p>
                      <a:pPr indent="0" algn="l">
                        <a:lnSpc>
                          <a:spcPts val="1600"/>
                        </a:lnSpc>
                        <a:spcAft>
                          <a:spcPts val="600"/>
                        </a:spcAft>
                      </a:pPr>
                      <a:r>
                        <a:rPr lang="el-GR" sz="1600" dirty="0">
                          <a:effectLst/>
                        </a:rPr>
                        <a:t> </a:t>
                      </a:r>
                      <a:endParaRPr lang="en-US" sz="1600" dirty="0">
                        <a:effectLst/>
                        <a:latin typeface="Times New Roman"/>
                        <a:ea typeface="Yu Mincho"/>
                      </a:endParaRPr>
                    </a:p>
                  </a:txBody>
                  <a:tcPr marL="68580" marR="68580" marT="0" marB="0" anchor="ctr"/>
                </a:tc>
                <a:tc>
                  <a:txBody>
                    <a:bodyPr/>
                    <a:lstStyle/>
                    <a:p>
                      <a:pPr indent="0" algn="l">
                        <a:lnSpc>
                          <a:spcPts val="1600"/>
                        </a:lnSpc>
                        <a:spcAft>
                          <a:spcPts val="600"/>
                        </a:spcAft>
                      </a:pPr>
                      <a:r>
                        <a:rPr lang="el-GR" sz="1600">
                          <a:effectLst/>
                        </a:rPr>
                        <a:t>Κάποιο μέλος ελέγχει την ακρίβεια και την ερμηνεία</a:t>
                      </a:r>
                      <a:endParaRPr lang="en-US" sz="1600">
                        <a:effectLst/>
                        <a:latin typeface="Times New Roman"/>
                        <a:ea typeface="Yu Mincho"/>
                      </a:endParaRPr>
                    </a:p>
                  </a:txBody>
                  <a:tcPr marL="68580" marR="68580" marT="0" marB="0" anchor="ctr"/>
                </a:tc>
                <a:extLst>
                  <a:ext uri="{0D108BD9-81ED-4DB2-BD59-A6C34878D82A}">
                    <a16:rowId xmlns:a16="http://schemas.microsoft.com/office/drawing/2014/main" val="3171530641"/>
                  </a:ext>
                </a:extLst>
              </a:tr>
              <a:tr h="407565">
                <a:tc vMerge="1">
                  <a:txBody>
                    <a:bodyPr/>
                    <a:lstStyle/>
                    <a:p>
                      <a:pPr indent="0" algn="l">
                        <a:lnSpc>
                          <a:spcPts val="1600"/>
                        </a:lnSpc>
                        <a:spcAft>
                          <a:spcPts val="600"/>
                        </a:spcAft>
                      </a:pPr>
                      <a:r>
                        <a:rPr lang="el-GR" sz="1600" dirty="0">
                          <a:effectLst/>
                        </a:rPr>
                        <a:t> </a:t>
                      </a:r>
                      <a:endParaRPr lang="en-US" sz="1600" dirty="0">
                        <a:effectLst/>
                        <a:latin typeface="Times New Roman"/>
                        <a:ea typeface="Yu Mincho"/>
                      </a:endParaRPr>
                    </a:p>
                  </a:txBody>
                  <a:tcPr marL="68580" marR="68580" marT="0" marB="0" anchor="ctr"/>
                </a:tc>
                <a:tc>
                  <a:txBody>
                    <a:bodyPr/>
                    <a:lstStyle/>
                    <a:p>
                      <a:pPr indent="0" algn="l">
                        <a:lnSpc>
                          <a:spcPts val="1600"/>
                        </a:lnSpc>
                        <a:spcAft>
                          <a:spcPts val="600"/>
                        </a:spcAft>
                      </a:pPr>
                      <a:r>
                        <a:rPr lang="el-GR" sz="1600">
                          <a:effectLst/>
                        </a:rPr>
                        <a:t>Κάποιος ειδικός ελέγχει την ερμηνεία</a:t>
                      </a:r>
                      <a:endParaRPr lang="en-US" sz="1600">
                        <a:effectLst/>
                        <a:latin typeface="Times New Roman"/>
                        <a:ea typeface="Yu Mincho"/>
                      </a:endParaRPr>
                    </a:p>
                  </a:txBody>
                  <a:tcPr marL="68580" marR="68580" marT="0" marB="0" anchor="ctr"/>
                </a:tc>
                <a:extLst>
                  <a:ext uri="{0D108BD9-81ED-4DB2-BD59-A6C34878D82A}">
                    <a16:rowId xmlns:a16="http://schemas.microsoft.com/office/drawing/2014/main" val="1897020814"/>
                  </a:ext>
                </a:extLst>
              </a:tr>
              <a:tr h="407565">
                <a:tc vMerge="1">
                  <a:txBody>
                    <a:bodyPr/>
                    <a:lstStyle/>
                    <a:p>
                      <a:pPr indent="0" algn="l">
                        <a:lnSpc>
                          <a:spcPts val="1600"/>
                        </a:lnSpc>
                        <a:spcAft>
                          <a:spcPts val="600"/>
                        </a:spcAft>
                      </a:pPr>
                      <a:r>
                        <a:rPr lang="el-GR" sz="1600" dirty="0">
                          <a:effectLst/>
                        </a:rPr>
                        <a:t> </a:t>
                      </a:r>
                      <a:endParaRPr lang="en-US" sz="1600" dirty="0">
                        <a:effectLst/>
                        <a:latin typeface="Times New Roman"/>
                        <a:ea typeface="Yu Mincho"/>
                      </a:endParaRPr>
                    </a:p>
                  </a:txBody>
                  <a:tcPr marL="68580" marR="68580" marT="0" marB="0" anchor="ctr"/>
                </a:tc>
                <a:tc>
                  <a:txBody>
                    <a:bodyPr/>
                    <a:lstStyle/>
                    <a:p>
                      <a:pPr indent="0" algn="l">
                        <a:lnSpc>
                          <a:spcPts val="1600"/>
                        </a:lnSpc>
                        <a:spcAft>
                          <a:spcPts val="600"/>
                        </a:spcAft>
                      </a:pPr>
                      <a:r>
                        <a:rPr lang="el-GR" sz="1600">
                          <a:effectLst/>
                        </a:rPr>
                        <a:t>Διερεύνηση ανταγωνιστικών εξηγήσεων</a:t>
                      </a:r>
                      <a:endParaRPr lang="en-US" sz="1600">
                        <a:effectLst/>
                        <a:latin typeface="Times New Roman"/>
                        <a:ea typeface="Yu Mincho"/>
                      </a:endParaRPr>
                    </a:p>
                  </a:txBody>
                  <a:tcPr marL="68580" marR="68580" marT="0" marB="0" anchor="ctr"/>
                </a:tc>
                <a:extLst>
                  <a:ext uri="{0D108BD9-81ED-4DB2-BD59-A6C34878D82A}">
                    <a16:rowId xmlns:a16="http://schemas.microsoft.com/office/drawing/2014/main" val="1933812791"/>
                  </a:ext>
                </a:extLst>
              </a:tr>
              <a:tr h="407565">
                <a:tc vMerge="1">
                  <a:txBody>
                    <a:bodyPr/>
                    <a:lstStyle/>
                    <a:p>
                      <a:pPr indent="0" algn="l">
                        <a:lnSpc>
                          <a:spcPts val="1600"/>
                        </a:lnSpc>
                        <a:spcAft>
                          <a:spcPts val="600"/>
                        </a:spcAft>
                      </a:pPr>
                      <a:r>
                        <a:rPr lang="el-GR" sz="1600" dirty="0">
                          <a:effectLst/>
                        </a:rPr>
                        <a:t> </a:t>
                      </a:r>
                      <a:endParaRPr lang="en-US" sz="1600" dirty="0">
                        <a:effectLst/>
                        <a:latin typeface="Times New Roman"/>
                        <a:ea typeface="Yu Mincho"/>
                      </a:endParaRPr>
                    </a:p>
                  </a:txBody>
                  <a:tcPr marL="68580" marR="68580" marT="0" marB="0" anchor="ctr"/>
                </a:tc>
                <a:tc>
                  <a:txBody>
                    <a:bodyPr/>
                    <a:lstStyle/>
                    <a:p>
                      <a:pPr indent="0" algn="l">
                        <a:lnSpc>
                          <a:spcPts val="1600"/>
                        </a:lnSpc>
                        <a:spcAft>
                          <a:spcPts val="600"/>
                        </a:spcAft>
                      </a:pPr>
                      <a:r>
                        <a:rPr lang="el-GR" sz="1600" dirty="0">
                          <a:effectLst/>
                        </a:rPr>
                        <a:t>Συγγραφή υπομνημάτων (που έχουν γραφτεί συχνά κατά τη διαδικασία κωδικοποίησης)</a:t>
                      </a:r>
                      <a:endParaRPr lang="en-US" sz="1600" dirty="0">
                        <a:effectLst/>
                        <a:latin typeface="Times New Roman"/>
                        <a:ea typeface="Yu Mincho"/>
                      </a:endParaRPr>
                    </a:p>
                  </a:txBody>
                  <a:tcPr marL="68580" marR="68580" marT="0" marB="0" anchor="ctr"/>
                </a:tc>
                <a:extLst>
                  <a:ext uri="{0D108BD9-81ED-4DB2-BD59-A6C34878D82A}">
                    <a16:rowId xmlns:a16="http://schemas.microsoft.com/office/drawing/2014/main" val="3559893853"/>
                  </a:ext>
                </a:extLst>
              </a:tr>
              <a:tr h="407565">
                <a:tc vMerge="1">
                  <a:txBody>
                    <a:bodyPr/>
                    <a:lstStyle/>
                    <a:p>
                      <a:pPr indent="0" algn="l">
                        <a:lnSpc>
                          <a:spcPts val="1600"/>
                        </a:lnSpc>
                        <a:spcAft>
                          <a:spcPts val="600"/>
                        </a:spcAft>
                      </a:pPr>
                      <a:r>
                        <a:rPr lang="el-GR" sz="1600" dirty="0">
                          <a:effectLst/>
                        </a:rPr>
                        <a:t> </a:t>
                      </a:r>
                      <a:endParaRPr lang="en-US" sz="1600" dirty="0">
                        <a:effectLst/>
                        <a:latin typeface="Times New Roman"/>
                        <a:ea typeface="Yu Mincho"/>
                      </a:endParaRPr>
                    </a:p>
                  </a:txBody>
                  <a:tcPr marL="68580" marR="68580" marT="0" marB="0" anchor="ctr"/>
                </a:tc>
                <a:tc>
                  <a:txBody>
                    <a:bodyPr/>
                    <a:lstStyle/>
                    <a:p>
                      <a:pPr indent="0" algn="l">
                        <a:lnSpc>
                          <a:spcPts val="1600"/>
                        </a:lnSpc>
                        <a:spcAft>
                          <a:spcPts val="600"/>
                        </a:spcAft>
                      </a:pPr>
                      <a:r>
                        <a:rPr lang="el-GR" sz="1600">
                          <a:effectLst/>
                        </a:rPr>
                        <a:t>Έλεγχος υποθέσεων στην ανάλυση δεδομένων</a:t>
                      </a:r>
                      <a:endParaRPr lang="en-US" sz="1600">
                        <a:effectLst/>
                        <a:latin typeface="Times New Roman"/>
                        <a:ea typeface="Yu Mincho"/>
                      </a:endParaRPr>
                    </a:p>
                  </a:txBody>
                  <a:tcPr marL="68580" marR="68580" marT="0" marB="0" anchor="ctr"/>
                </a:tc>
                <a:extLst>
                  <a:ext uri="{0D108BD9-81ED-4DB2-BD59-A6C34878D82A}">
                    <a16:rowId xmlns:a16="http://schemas.microsoft.com/office/drawing/2014/main" val="2944789448"/>
                  </a:ext>
                </a:extLst>
              </a:tr>
              <a:tr h="407565">
                <a:tc vMerge="1">
                  <a:txBody>
                    <a:bodyPr/>
                    <a:lstStyle/>
                    <a:p>
                      <a:pPr indent="0" algn="l">
                        <a:lnSpc>
                          <a:spcPts val="1600"/>
                        </a:lnSpc>
                        <a:spcAft>
                          <a:spcPts val="600"/>
                        </a:spcAft>
                      </a:pPr>
                      <a:r>
                        <a:rPr lang="el-GR" sz="1600">
                          <a:effectLst/>
                        </a:rPr>
                        <a:t> </a:t>
                      </a:r>
                      <a:endParaRPr lang="en-US" sz="1600">
                        <a:effectLst/>
                        <a:latin typeface="Times New Roman"/>
                        <a:ea typeface="Yu Mincho"/>
                      </a:endParaRPr>
                    </a:p>
                  </a:txBody>
                  <a:tcPr marL="68580" marR="68580" marT="0" marB="0" anchor="ctr"/>
                </a:tc>
                <a:tc>
                  <a:txBody>
                    <a:bodyPr/>
                    <a:lstStyle/>
                    <a:p>
                      <a:pPr indent="0" algn="l">
                        <a:lnSpc>
                          <a:spcPts val="1600"/>
                        </a:lnSpc>
                        <a:spcAft>
                          <a:spcPts val="600"/>
                        </a:spcAft>
                      </a:pPr>
                      <a:r>
                        <a:rPr lang="el-GR" sz="1600">
                          <a:effectLst/>
                        </a:rPr>
                        <a:t>Ανάλυση αντίθετων περιπτώσεων που αντικρούουν την ανάλυση</a:t>
                      </a:r>
                      <a:endParaRPr lang="en-US" sz="1600">
                        <a:effectLst/>
                        <a:latin typeface="Times New Roman"/>
                        <a:ea typeface="Yu Mincho"/>
                      </a:endParaRPr>
                    </a:p>
                  </a:txBody>
                  <a:tcPr marL="68580" marR="68580" marT="0" marB="0" anchor="ctr"/>
                </a:tc>
                <a:extLst>
                  <a:ext uri="{0D108BD9-81ED-4DB2-BD59-A6C34878D82A}">
                    <a16:rowId xmlns:a16="http://schemas.microsoft.com/office/drawing/2014/main" val="3363889005"/>
                  </a:ext>
                </a:extLst>
              </a:tr>
              <a:tr h="523640">
                <a:tc vMerge="1">
                  <a:txBody>
                    <a:bodyPr/>
                    <a:lstStyle/>
                    <a:p>
                      <a:pPr indent="0" algn="l">
                        <a:lnSpc>
                          <a:spcPts val="1600"/>
                        </a:lnSpc>
                        <a:spcAft>
                          <a:spcPts val="600"/>
                        </a:spcAft>
                      </a:pPr>
                      <a:r>
                        <a:rPr lang="el-GR" sz="1600" dirty="0">
                          <a:effectLst/>
                        </a:rPr>
                        <a:t> </a:t>
                      </a:r>
                      <a:endParaRPr lang="en-US" sz="1600" dirty="0">
                        <a:effectLst/>
                        <a:latin typeface="Times New Roman"/>
                        <a:ea typeface="Yu Mincho"/>
                      </a:endParaRPr>
                    </a:p>
                  </a:txBody>
                  <a:tcPr marL="68580" marR="68580" marT="0" marB="0" anchor="ctr"/>
                </a:tc>
                <a:tc>
                  <a:txBody>
                    <a:bodyPr/>
                    <a:lstStyle/>
                    <a:p>
                      <a:pPr indent="0" algn="l">
                        <a:lnSpc>
                          <a:spcPts val="1600"/>
                        </a:lnSpc>
                        <a:spcAft>
                          <a:spcPts val="600"/>
                        </a:spcAft>
                      </a:pPr>
                      <a:r>
                        <a:rPr lang="el-GR" sz="1600">
                          <a:effectLst/>
                        </a:rPr>
                        <a:t>Διεξαγωγή βιβλιογραφικής ανασκόπησης για τη σύγκριση των ευρημάτων με αντίστοιχα προηγούμενων μελετών</a:t>
                      </a:r>
                      <a:endParaRPr lang="en-US" sz="1600">
                        <a:effectLst/>
                        <a:latin typeface="Times New Roman"/>
                        <a:ea typeface="Yu Mincho"/>
                      </a:endParaRPr>
                    </a:p>
                  </a:txBody>
                  <a:tcPr marL="68580" marR="68580" marT="0" marB="0" anchor="ctr"/>
                </a:tc>
                <a:extLst>
                  <a:ext uri="{0D108BD9-81ED-4DB2-BD59-A6C34878D82A}">
                    <a16:rowId xmlns:a16="http://schemas.microsoft.com/office/drawing/2014/main" val="3672241561"/>
                  </a:ext>
                </a:extLst>
              </a:tr>
              <a:tr h="728172">
                <a:tc rowSpan="4">
                  <a:txBody>
                    <a:bodyPr/>
                    <a:lstStyle/>
                    <a:p>
                      <a:pPr indent="0" algn="l">
                        <a:lnSpc>
                          <a:spcPts val="1600"/>
                        </a:lnSpc>
                        <a:spcAft>
                          <a:spcPts val="600"/>
                        </a:spcAft>
                      </a:pPr>
                      <a:r>
                        <a:rPr lang="el-GR" sz="1600" b="1" dirty="0">
                          <a:effectLst/>
                        </a:rPr>
                        <a:t>Παρουσίαση</a:t>
                      </a:r>
                    </a:p>
                    <a:p>
                      <a:pPr indent="0" algn="l">
                        <a:lnSpc>
                          <a:spcPts val="1600"/>
                        </a:lnSpc>
                        <a:spcAft>
                          <a:spcPts val="600"/>
                        </a:spcAft>
                      </a:pPr>
                      <a:r>
                        <a:rPr lang="el-GR" sz="1600" dirty="0">
                          <a:effectLst/>
                        </a:rPr>
                        <a:t> </a:t>
                      </a:r>
                    </a:p>
                    <a:p>
                      <a:pPr indent="0" algn="l">
                        <a:lnSpc>
                          <a:spcPts val="1600"/>
                        </a:lnSpc>
                        <a:spcAft>
                          <a:spcPts val="600"/>
                        </a:spcAft>
                      </a:pPr>
                      <a:r>
                        <a:rPr lang="el-GR" sz="1600" dirty="0">
                          <a:effectLst/>
                        </a:rPr>
                        <a:t> </a:t>
                      </a:r>
                    </a:p>
                    <a:p>
                      <a:pPr indent="0" algn="l">
                        <a:lnSpc>
                          <a:spcPts val="1600"/>
                        </a:lnSpc>
                        <a:spcAft>
                          <a:spcPts val="600"/>
                        </a:spcAft>
                      </a:pPr>
                      <a:r>
                        <a:rPr lang="el-GR" sz="1600" dirty="0">
                          <a:effectLst/>
                        </a:rPr>
                        <a:t> </a:t>
                      </a:r>
                      <a:endParaRPr lang="en-US" sz="1600" dirty="0">
                        <a:effectLst/>
                        <a:latin typeface="Times New Roman"/>
                        <a:ea typeface="Yu Mincho"/>
                      </a:endParaRPr>
                    </a:p>
                  </a:txBody>
                  <a:tcPr marL="68580" marR="68580" marT="0" marB="0" anchor="ctr"/>
                </a:tc>
                <a:tc>
                  <a:txBody>
                    <a:bodyPr/>
                    <a:lstStyle/>
                    <a:p>
                      <a:pPr indent="0" algn="l">
                        <a:lnSpc>
                          <a:spcPts val="1600"/>
                        </a:lnSpc>
                        <a:spcAft>
                          <a:spcPts val="600"/>
                        </a:spcAft>
                      </a:pPr>
                      <a:r>
                        <a:rPr lang="el-GR" sz="1600" dirty="0">
                          <a:effectLst/>
                        </a:rPr>
                        <a:t>Παροχή ενός ίχνους ελέγχου ανάμεσα στην ανάλυση και στα δεδομένα ώστε τρίτοι να μπορούν να ελέγξουν τη σύνδεση ανάμεσα σε αυτά</a:t>
                      </a:r>
                      <a:endParaRPr lang="en-US" sz="1600" dirty="0">
                        <a:effectLst/>
                        <a:latin typeface="Times New Roman"/>
                        <a:ea typeface="Yu Mincho"/>
                      </a:endParaRPr>
                    </a:p>
                  </a:txBody>
                  <a:tcPr marL="68580" marR="68580" marT="0" marB="0" anchor="ctr"/>
                </a:tc>
                <a:extLst>
                  <a:ext uri="{0D108BD9-81ED-4DB2-BD59-A6C34878D82A}">
                    <a16:rowId xmlns:a16="http://schemas.microsoft.com/office/drawing/2014/main" val="2882345736"/>
                  </a:ext>
                </a:extLst>
              </a:tr>
              <a:tr h="407565">
                <a:tc vMerge="1">
                  <a:txBody>
                    <a:bodyPr/>
                    <a:lstStyle/>
                    <a:p>
                      <a:pPr indent="0" algn="l">
                        <a:lnSpc>
                          <a:spcPts val="1600"/>
                        </a:lnSpc>
                        <a:spcAft>
                          <a:spcPts val="600"/>
                        </a:spcAft>
                      </a:pPr>
                      <a:r>
                        <a:rPr lang="el-GR" sz="1600" dirty="0">
                          <a:effectLst/>
                        </a:rPr>
                        <a:t> </a:t>
                      </a:r>
                      <a:endParaRPr lang="en-US" sz="1600" dirty="0">
                        <a:effectLst/>
                        <a:latin typeface="Times New Roman"/>
                        <a:ea typeface="Yu Mincho"/>
                      </a:endParaRPr>
                    </a:p>
                  </a:txBody>
                  <a:tcPr marL="68580" marR="68580" marT="0" marB="0" anchor="ctr"/>
                </a:tc>
                <a:tc>
                  <a:txBody>
                    <a:bodyPr/>
                    <a:lstStyle/>
                    <a:p>
                      <a:pPr indent="0" algn="l">
                        <a:lnSpc>
                          <a:spcPts val="1600"/>
                        </a:lnSpc>
                        <a:spcAft>
                          <a:spcPts val="600"/>
                        </a:spcAft>
                      </a:pPr>
                      <a:r>
                        <a:rPr lang="el-GR" sz="1600" dirty="0">
                          <a:effectLst/>
                        </a:rPr>
                        <a:t>Παροχή αποδείξεων που στηρίζουν τις ερμηνείες</a:t>
                      </a:r>
                      <a:endParaRPr lang="en-US" sz="1600" dirty="0">
                        <a:effectLst/>
                        <a:latin typeface="Times New Roman"/>
                        <a:ea typeface="Yu Mincho"/>
                      </a:endParaRPr>
                    </a:p>
                  </a:txBody>
                  <a:tcPr marL="68580" marR="68580" marT="0" marB="0" anchor="ctr"/>
                </a:tc>
                <a:extLst>
                  <a:ext uri="{0D108BD9-81ED-4DB2-BD59-A6C34878D82A}">
                    <a16:rowId xmlns:a16="http://schemas.microsoft.com/office/drawing/2014/main" val="3430168051"/>
                  </a:ext>
                </a:extLst>
              </a:tr>
              <a:tr h="459146">
                <a:tc vMerge="1">
                  <a:txBody>
                    <a:bodyPr/>
                    <a:lstStyle/>
                    <a:p>
                      <a:pPr indent="0" algn="l">
                        <a:lnSpc>
                          <a:spcPts val="1600"/>
                        </a:lnSpc>
                        <a:spcAft>
                          <a:spcPts val="600"/>
                        </a:spcAft>
                      </a:pPr>
                      <a:r>
                        <a:rPr lang="el-GR" sz="1600" dirty="0">
                          <a:effectLst/>
                        </a:rPr>
                        <a:t> </a:t>
                      </a:r>
                      <a:endParaRPr lang="en-US" sz="1600" dirty="0">
                        <a:effectLst/>
                        <a:latin typeface="Times New Roman"/>
                        <a:ea typeface="Yu Mincho"/>
                      </a:endParaRPr>
                    </a:p>
                  </a:txBody>
                  <a:tcPr marL="68580" marR="68580" marT="0" marB="0" anchor="ctr"/>
                </a:tc>
                <a:tc>
                  <a:txBody>
                    <a:bodyPr/>
                    <a:lstStyle/>
                    <a:p>
                      <a:pPr indent="0" algn="l">
                        <a:lnSpc>
                          <a:spcPts val="1600"/>
                        </a:lnSpc>
                        <a:spcAft>
                          <a:spcPts val="600"/>
                        </a:spcAft>
                      </a:pPr>
                      <a:r>
                        <a:rPr lang="el-GR" sz="1600" dirty="0">
                          <a:effectLst/>
                        </a:rPr>
                        <a:t>Αναγνώριση της οπτικής του ερευνητή</a:t>
                      </a:r>
                      <a:endParaRPr lang="en-US" sz="1600" dirty="0">
                        <a:effectLst/>
                        <a:latin typeface="Times New Roman"/>
                        <a:ea typeface="Yu Mincho"/>
                      </a:endParaRPr>
                    </a:p>
                  </a:txBody>
                  <a:tcPr marL="68580" marR="68580" marT="0" marB="0" anchor="ctr"/>
                </a:tc>
                <a:extLst>
                  <a:ext uri="{0D108BD9-81ED-4DB2-BD59-A6C34878D82A}">
                    <a16:rowId xmlns:a16="http://schemas.microsoft.com/office/drawing/2014/main" val="2922281201"/>
                  </a:ext>
                </a:extLst>
              </a:tr>
              <a:tr h="407565">
                <a:tc vMerge="1">
                  <a:txBody>
                    <a:bodyPr/>
                    <a:lstStyle/>
                    <a:p>
                      <a:pPr indent="0" algn="l">
                        <a:lnSpc>
                          <a:spcPts val="1600"/>
                        </a:lnSpc>
                        <a:spcAft>
                          <a:spcPts val="600"/>
                        </a:spcAft>
                      </a:pPr>
                      <a:r>
                        <a:rPr lang="el-GR" sz="1600" dirty="0">
                          <a:effectLst/>
                        </a:rPr>
                        <a:t> </a:t>
                      </a:r>
                      <a:endParaRPr lang="en-US" sz="1600" dirty="0">
                        <a:effectLst/>
                        <a:latin typeface="Times New Roman"/>
                        <a:ea typeface="Yu Mincho"/>
                      </a:endParaRPr>
                    </a:p>
                  </a:txBody>
                  <a:tcPr marL="68580" marR="68580" marT="0" marB="0" anchor="ctr"/>
                </a:tc>
                <a:tc>
                  <a:txBody>
                    <a:bodyPr/>
                    <a:lstStyle/>
                    <a:p>
                      <a:pPr indent="0" algn="l">
                        <a:lnSpc>
                          <a:spcPts val="1600"/>
                        </a:lnSpc>
                        <a:spcAft>
                          <a:spcPts val="600"/>
                        </a:spcAft>
                      </a:pPr>
                      <a:r>
                        <a:rPr lang="el-GR" sz="1600" dirty="0">
                          <a:effectLst/>
                        </a:rPr>
                        <a:t>Παροχή πυκνών (αναλυτικών) περιγραφών</a:t>
                      </a:r>
                      <a:endParaRPr lang="en-US" sz="1600" dirty="0">
                        <a:effectLst/>
                        <a:latin typeface="Times New Roman"/>
                        <a:ea typeface="Yu Mincho"/>
                      </a:endParaRPr>
                    </a:p>
                  </a:txBody>
                  <a:tcPr marL="68580" marR="68580" marT="0" marB="0" anchor="ctr"/>
                </a:tc>
                <a:extLst>
                  <a:ext uri="{0D108BD9-81ED-4DB2-BD59-A6C34878D82A}">
                    <a16:rowId xmlns:a16="http://schemas.microsoft.com/office/drawing/2014/main" val="792594678"/>
                  </a:ext>
                </a:extLst>
              </a:tr>
            </a:tbl>
          </a:graphicData>
        </a:graphic>
      </p:graphicFrame>
    </p:spTree>
    <p:extLst>
      <p:ext uri="{BB962C8B-B14F-4D97-AF65-F5344CB8AC3E}">
        <p14:creationId xmlns:p14="http://schemas.microsoft.com/office/powerpoint/2010/main" val="36458177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Προβληματισμοί Αξιοπιστίας </a:t>
            </a:r>
            <a:endParaRPr lang="en-US" dirty="0"/>
          </a:p>
        </p:txBody>
      </p:sp>
      <p:sp>
        <p:nvSpPr>
          <p:cNvPr id="3" name="Content Placeholder 2"/>
          <p:cNvSpPr>
            <a:spLocks noGrp="1"/>
          </p:cNvSpPr>
          <p:nvPr>
            <p:ph type="body" idx="1"/>
          </p:nvPr>
        </p:nvSpPr>
        <p:spPr/>
        <p:txBody>
          <a:bodyPr>
            <a:normAutofit fontScale="92500" lnSpcReduction="20000"/>
          </a:bodyPr>
          <a:lstStyle/>
          <a:p>
            <a:pPr lvl="0"/>
            <a:r>
              <a:rPr lang="el-GR" sz="2400" i="1" dirty="0"/>
              <a:t>Χρόνος</a:t>
            </a:r>
            <a:r>
              <a:rPr lang="el-GR" sz="2400" dirty="0"/>
              <a:t>: Μία μονή καταγραφή των γεγονότων που λαμβάνουν χώρα σε έναν οργανισμό μπορεί να είναι είτε μη διαφωτιστική, ή εντελώς παραπλανητική, αν αυτά τα γεγονότα δεν αντιπροσωπεύουν αυτό που συμβαίνει συνήθως τις περισσότερες φορές. </a:t>
            </a:r>
          </a:p>
          <a:p>
            <a:pPr lvl="0"/>
            <a:r>
              <a:rPr lang="el-GR" sz="2400" i="1" dirty="0"/>
              <a:t>«Γεγονότα μετακινήσεων»</a:t>
            </a:r>
            <a:r>
              <a:rPr lang="el-GR" sz="2400" dirty="0"/>
              <a:t>: Οι κινήσεις των ανθρώπων που απλά δεν περιέχονται στις βιντεοσκοπήσεις ή στις ηχογραφήσεις. </a:t>
            </a:r>
          </a:p>
          <a:p>
            <a:r>
              <a:rPr lang="el-GR" sz="2400" i="1" dirty="0"/>
              <a:t>Πραγματικότητες εντύπων</a:t>
            </a:r>
            <a:r>
              <a:rPr lang="en-US" sz="2400" dirty="0"/>
              <a:t>: </a:t>
            </a:r>
            <a:r>
              <a:rPr lang="el-GR" sz="2400" dirty="0"/>
              <a:t>Κάποιες συνομιλίες μπορεί να επηρεάζονται από τα έγγραφα (όπως οι φόρμες) τα οποία συζητούν. </a:t>
            </a:r>
          </a:p>
          <a:p>
            <a:pPr lvl="0"/>
            <a:r>
              <a:rPr lang="el-GR" sz="2400" dirty="0"/>
              <a:t>Λογισμικά για την ανάλυση δεδομένων</a:t>
            </a:r>
            <a:r>
              <a:rPr lang="en-US" sz="2400" dirty="0"/>
              <a:t>/</a:t>
            </a:r>
            <a:r>
              <a:rPr lang="el-GR" sz="2400" dirty="0"/>
              <a:t>βοήθεια από άλλος ερευνητές</a:t>
            </a:r>
            <a:endParaRPr lang="en-GB" sz="2400" dirty="0"/>
          </a:p>
          <a:p>
            <a:endParaRPr lang="en-US" sz="2400" dirty="0"/>
          </a:p>
        </p:txBody>
      </p:sp>
    </p:spTree>
    <p:extLst>
      <p:ext uri="{BB962C8B-B14F-4D97-AF65-F5344CB8AC3E}">
        <p14:creationId xmlns:p14="http://schemas.microsoft.com/office/powerpoint/2010/main" val="14883681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CAQDAS</a:t>
            </a:r>
            <a:endParaRPr lang="en-US" dirty="0"/>
          </a:p>
        </p:txBody>
      </p:sp>
      <p:sp>
        <p:nvSpPr>
          <p:cNvPr id="3" name="Content Placeholder 2"/>
          <p:cNvSpPr>
            <a:spLocks noGrp="1"/>
          </p:cNvSpPr>
          <p:nvPr>
            <p:ph type="body" idx="1"/>
          </p:nvPr>
        </p:nvSpPr>
        <p:spPr/>
        <p:txBody>
          <a:bodyPr>
            <a:normAutofit lnSpcReduction="10000"/>
          </a:bodyPr>
          <a:lstStyle/>
          <a:p>
            <a:pPr marL="342900" indent="0">
              <a:buNone/>
            </a:pPr>
            <a:r>
              <a:rPr lang="el-GR" sz="2400" dirty="0"/>
              <a:t>Επιτρέπει στους ερευνητές:</a:t>
            </a:r>
            <a:endParaRPr lang="en-US" sz="2400" dirty="0"/>
          </a:p>
          <a:p>
            <a:pPr marL="860425" lvl="1" indent="-457200">
              <a:buFont typeface="+mj-lt"/>
              <a:buAutoNum type="arabicPeriod"/>
            </a:pPr>
            <a:r>
              <a:rPr lang="el-GR" sz="2400" dirty="0"/>
              <a:t>Να εισάγουν τις απομαγνητοφωνήσεις, ή άλλα ψηφιακά έγγραφα, απευθείας μέσα στο πρόγραμμα.</a:t>
            </a:r>
            <a:endParaRPr lang="en-US" sz="2400" dirty="0"/>
          </a:p>
          <a:p>
            <a:pPr marL="860425" lvl="1" indent="-457200">
              <a:buFont typeface="+mj-lt"/>
              <a:buAutoNum type="arabicPeriod"/>
            </a:pPr>
            <a:r>
              <a:rPr lang="el-GR" sz="2400" dirty="0"/>
              <a:t>Να εργαστούν πάνω στα δεδομένα, σημειώνοντας κωδικούς σε λέξεις, φράσεις, ή κομμάτια του κειμένου.</a:t>
            </a:r>
            <a:endParaRPr lang="en-US" sz="2400" dirty="0"/>
          </a:p>
          <a:p>
            <a:pPr marL="860425" lvl="1" indent="-457200">
              <a:buFont typeface="+mj-lt"/>
              <a:buAutoNum type="arabicPeriod"/>
            </a:pPr>
            <a:r>
              <a:rPr lang="el-GR" sz="2400" dirty="0"/>
              <a:t>Να συγκεντρώσουν όλα τα κομμάτια των κειμένων που σχετίζονται με κάποιον κωδικό, για κάθε κωδικό.</a:t>
            </a:r>
            <a:endParaRPr lang="en-US" sz="2400" dirty="0"/>
          </a:p>
          <a:p>
            <a:pPr marL="342900" indent="0">
              <a:buNone/>
            </a:pPr>
            <a:r>
              <a:rPr lang="el-GR" sz="2400" dirty="0"/>
              <a:t>Δεν μπορεί</a:t>
            </a:r>
            <a:r>
              <a:rPr lang="en-US" sz="2400" dirty="0"/>
              <a:t>. . . </a:t>
            </a:r>
          </a:p>
          <a:p>
            <a:pPr marL="1260475" lvl="1" indent="-514350">
              <a:buFont typeface="+mj-lt"/>
              <a:buAutoNum type="arabicPeriod"/>
            </a:pPr>
            <a:r>
              <a:rPr lang="el-GR" sz="2400" dirty="0"/>
              <a:t>Να δημιουργήσει κωδικούς για εμάς</a:t>
            </a:r>
            <a:endParaRPr lang="en-US" sz="2400" dirty="0"/>
          </a:p>
          <a:p>
            <a:pPr marL="1260475" lvl="1" indent="-514350">
              <a:buFont typeface="+mj-lt"/>
              <a:buAutoNum type="arabicPeriod"/>
            </a:pPr>
            <a:r>
              <a:rPr lang="el-GR" sz="2400" dirty="0"/>
              <a:t>Να ερμηνεύσει τα δεδομένα</a:t>
            </a:r>
            <a:endParaRPr lang="en-GB" sz="2400" dirty="0"/>
          </a:p>
          <a:p>
            <a:endParaRPr lang="en-US" sz="2400" dirty="0"/>
          </a:p>
        </p:txBody>
      </p:sp>
    </p:spTree>
    <p:extLst>
      <p:ext uri="{BB962C8B-B14F-4D97-AF65-F5344CB8AC3E}">
        <p14:creationId xmlns:p14="http://schemas.microsoft.com/office/powerpoint/2010/main" val="36157555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Ορθογώνιο 5">
            <a:extLst>
              <a:ext uri="{FF2B5EF4-FFF2-40B4-BE49-F238E27FC236}">
                <a16:creationId xmlns:a16="http://schemas.microsoft.com/office/drawing/2014/main" id="{668AE0B6-2EF5-8FAA-F200-B75864D2EA41}"/>
              </a:ext>
            </a:extLst>
          </p:cNvPr>
          <p:cNvSpPr/>
          <p:nvPr/>
        </p:nvSpPr>
        <p:spPr>
          <a:xfrm>
            <a:off x="800100" y="1714500"/>
            <a:ext cx="7543800" cy="3022600"/>
          </a:xfrm>
          <a:prstGeom prst="rect">
            <a:avLst/>
          </a:prstGeom>
          <a:ln w="38100">
            <a:solidFill>
              <a:schemeClr val="accent4">
                <a:lumMod val="75000"/>
              </a:schemeClr>
            </a:solidFill>
          </a:ln>
        </p:spPr>
        <p:txBody>
          <a:bodyPr lIns="144000" tIns="288000" rIns="144000" bIns="144000">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just">
              <a:defRPr/>
            </a:pPr>
            <a:r>
              <a:rPr lang="el-GR" sz="1200" dirty="0">
                <a:solidFill>
                  <a:srgbClr val="000000"/>
                </a:solidFill>
              </a:rPr>
              <a:t>Το παρόν συνοδευτικό έργο </a:t>
            </a:r>
            <a:r>
              <a:rPr lang="el-GR" sz="1200" b="1" dirty="0">
                <a:solidFill>
                  <a:srgbClr val="000000"/>
                </a:solidFill>
              </a:rPr>
              <a:t>παρέχεται </a:t>
            </a:r>
            <a:r>
              <a:rPr lang="el-GR" sz="1200" dirty="0">
                <a:solidFill>
                  <a:srgbClr val="000000"/>
                </a:solidFill>
              </a:rPr>
              <a:t>αποκλειστικά και μόνο στους διδάσκοντες που έχουν επιλέξει το αντίστοιχο βιβλίο μέσω του συστήματος του </a:t>
            </a:r>
            <a:r>
              <a:rPr lang="el-GR" sz="1200" b="1" dirty="0" err="1">
                <a:solidFill>
                  <a:srgbClr val="000000"/>
                </a:solidFill>
              </a:rPr>
              <a:t>Ευδόξου</a:t>
            </a:r>
            <a:r>
              <a:rPr lang="el-GR" sz="1200" b="1" dirty="0">
                <a:solidFill>
                  <a:srgbClr val="000000"/>
                </a:solidFill>
              </a:rPr>
              <a:t> </a:t>
            </a:r>
            <a:r>
              <a:rPr lang="el-GR" sz="1200" dirty="0">
                <a:solidFill>
                  <a:srgbClr val="000000"/>
                </a:solidFill>
              </a:rPr>
              <a:t>ως διδακτικό σύγγραμμα για τη διδασκαλία των μαθημάτων τους και την αξιολόγηση της εκμάθησης των φοιτητών και για όσο χρονικό διάστημα διατηρείται η επιλογή του συγκεκριμένου συγγράμματος. Η </a:t>
            </a:r>
            <a:r>
              <a:rPr lang="el-GR" sz="1200" b="1" dirty="0">
                <a:solidFill>
                  <a:srgbClr val="000000"/>
                </a:solidFill>
              </a:rPr>
              <a:t>διάδοση, δημοσίευση, αναπαραγωγή </a:t>
            </a:r>
            <a:r>
              <a:rPr lang="el-GR" sz="1200" dirty="0">
                <a:solidFill>
                  <a:srgbClr val="000000"/>
                </a:solidFill>
              </a:rPr>
              <a:t>ή </a:t>
            </a:r>
            <a:r>
              <a:rPr lang="el-GR" sz="1200" b="1" dirty="0">
                <a:solidFill>
                  <a:srgbClr val="000000"/>
                </a:solidFill>
              </a:rPr>
              <a:t>πώληση </a:t>
            </a:r>
            <a:r>
              <a:rPr lang="el-GR" sz="1200" dirty="0">
                <a:solidFill>
                  <a:srgbClr val="000000"/>
                </a:solidFill>
              </a:rPr>
              <a:t>οπουδήποτε μέρους αυτού του έργου με οποιοδήποτε μέσο καταστρέφει την ακεραιότητα του έργου </a:t>
            </a:r>
            <a:r>
              <a:rPr lang="el-GR" sz="1200" b="1" dirty="0">
                <a:solidFill>
                  <a:srgbClr val="000000"/>
                </a:solidFill>
              </a:rPr>
              <a:t>και για σκοπούς διαφορετικούς από αυτούς για τους οποίους έχει χορηγηθεί η σχετική άδεια δεν επιτρέπεται</a:t>
            </a:r>
            <a:r>
              <a:rPr lang="el-GR" sz="1200" dirty="0">
                <a:solidFill>
                  <a:srgbClr val="000000"/>
                </a:solidFill>
              </a:rPr>
              <a:t>. Το περιεχόμενο του έργου </a:t>
            </a:r>
            <a:r>
              <a:rPr lang="el-GR" sz="1200" b="1" dirty="0">
                <a:solidFill>
                  <a:srgbClr val="000000"/>
                </a:solidFill>
              </a:rPr>
              <a:t>δεν θα πρέπει να διατίθεται </a:t>
            </a:r>
            <a:r>
              <a:rPr lang="el-GR" sz="1200" dirty="0">
                <a:solidFill>
                  <a:srgbClr val="000000"/>
                </a:solidFill>
              </a:rPr>
              <a:t>στους φοιτητές παρά μόνο όταν αυτό αναφέρεται ρητά ότι μπορεί να γίνει. Η </a:t>
            </a:r>
            <a:r>
              <a:rPr lang="el-GR" sz="1200" b="1" dirty="0">
                <a:solidFill>
                  <a:srgbClr val="000000"/>
                </a:solidFill>
              </a:rPr>
              <a:t>χρήση </a:t>
            </a:r>
            <a:r>
              <a:rPr lang="el-GR" sz="1200" dirty="0">
                <a:solidFill>
                  <a:srgbClr val="000000"/>
                </a:solidFill>
              </a:rPr>
              <a:t>του παρόντος έργου γίνεται αποκλειστικά από τον διδάσκοντα στα πλαίσια των εκπαιδευτικών καθηκόντων του και με τη χρήση των μέσων που αυτός διαχειρίζεται και έχει στη διάθεσή του από τις </a:t>
            </a:r>
            <a:r>
              <a:rPr lang="el-GR" sz="1200" b="1" dirty="0">
                <a:solidFill>
                  <a:srgbClr val="000000"/>
                </a:solidFill>
              </a:rPr>
              <a:t>επίσημες υπηρεσίες του εκπαιδευτικού ιδρύματος </a:t>
            </a:r>
            <a:r>
              <a:rPr lang="el-GR" sz="1200" dirty="0">
                <a:solidFill>
                  <a:srgbClr val="000000"/>
                </a:solidFill>
              </a:rPr>
              <a:t>όπου ανήκει, διασφαλίζοντας τη μη περαιτέρω διάδοση, δημοσίευση και αναπαραγωγή του έργου προς τρίτους. Ο διδάσκων δύναται να </a:t>
            </a:r>
            <a:r>
              <a:rPr lang="el-GR" sz="1200" b="1" dirty="0">
                <a:solidFill>
                  <a:srgbClr val="000000"/>
                </a:solidFill>
              </a:rPr>
              <a:t>προσαρμόζει </a:t>
            </a:r>
            <a:r>
              <a:rPr lang="el-GR" sz="1200" dirty="0">
                <a:solidFill>
                  <a:srgbClr val="000000"/>
                </a:solidFill>
              </a:rPr>
              <a:t>μέρος του υλικού των διαφανειών σύμφωνα με τις διδακτικές του ανάγκες, αναφερόμενος όμως πάντοτε στην αρχική πηγή αναφοράς. Το παρόν έργο προστατεύεται από την ελληνική και ευρωπαϊκή νομοθεσία περί πνευματικής ιδιοκτησίας καθώς και από τη νομοθεσία του κράτους όπου ανήκει η ξενόγλωσση πρωτότυπη έκδοση του έργου. </a:t>
            </a:r>
            <a:endParaRPr lang="el-GR" sz="1200" dirty="0"/>
          </a:p>
        </p:txBody>
      </p:sp>
      <p:pic>
        <p:nvPicPr>
          <p:cNvPr id="7" name="Εικόνα 6">
            <a:extLst>
              <a:ext uri="{FF2B5EF4-FFF2-40B4-BE49-F238E27FC236}">
                <a16:creationId xmlns:a16="http://schemas.microsoft.com/office/drawing/2014/main" id="{5A3CBF6E-147E-DD19-C480-ADBE170B41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0350" y="811213"/>
            <a:ext cx="1246188" cy="112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Εικόνα 7">
            <a:extLst>
              <a:ext uri="{FF2B5EF4-FFF2-40B4-BE49-F238E27FC236}">
                <a16:creationId xmlns:a16="http://schemas.microsoft.com/office/drawing/2014/main" id="{6F899B9C-841A-CD41-707D-9BBEE15676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4800" y="4667250"/>
            <a:ext cx="3695700" cy="1379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Ορθογώνιο 8">
            <a:extLst>
              <a:ext uri="{FF2B5EF4-FFF2-40B4-BE49-F238E27FC236}">
                <a16:creationId xmlns:a16="http://schemas.microsoft.com/office/drawing/2014/main" id="{B64766E1-A642-D4A1-800F-CA37B890E482}"/>
              </a:ext>
            </a:extLst>
          </p:cNvPr>
          <p:cNvSpPr/>
          <p:nvPr/>
        </p:nvSpPr>
        <p:spPr>
          <a:xfrm>
            <a:off x="66675" y="5915025"/>
            <a:ext cx="838200" cy="942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1615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3600" dirty="0"/>
              <a:t>Μαθησιακά αποτελέσματα κεφαλαίου</a:t>
            </a:r>
            <a:endParaRPr lang="en-US" sz="3600" dirty="0"/>
          </a:p>
        </p:txBody>
      </p:sp>
      <p:sp>
        <p:nvSpPr>
          <p:cNvPr id="3" name="Content Placeholder 2"/>
          <p:cNvSpPr>
            <a:spLocks noGrp="1"/>
          </p:cNvSpPr>
          <p:nvPr>
            <p:ph type="body" idx="1"/>
          </p:nvPr>
        </p:nvSpPr>
        <p:spPr/>
        <p:txBody>
          <a:bodyPr>
            <a:normAutofit/>
          </a:bodyPr>
          <a:lstStyle/>
          <a:p>
            <a:pPr marL="0" indent="0">
              <a:buNone/>
            </a:pPr>
            <a:r>
              <a:rPr lang="el-GR" sz="2400" dirty="0"/>
              <a:t>Έχοντας μελετήσει αυτό το κεφάλαιο θα είστε σε θέση να:</a:t>
            </a:r>
          </a:p>
          <a:p>
            <a:pPr lvl="0"/>
            <a:r>
              <a:rPr lang="el-GR" sz="2400" dirty="0"/>
              <a:t>Περιγράφετε κάποιες από τις αρχές της ανάλυσης ποιοτικών δεδομένων.</a:t>
            </a:r>
            <a:endParaRPr lang="en-US" sz="2400" dirty="0"/>
          </a:p>
          <a:p>
            <a:pPr lvl="0"/>
            <a:r>
              <a:rPr lang="el-GR" sz="2400" dirty="0"/>
              <a:t>Επιλέγετε κατάλληλες μεθόδους ποιοτικής ανάλυσης, συμπεριλαμβανομένων των προσεγγίσεων της εμπειρικά θεμελιωμένης θεωρίας.</a:t>
            </a:r>
            <a:endParaRPr lang="en-US" sz="2400" dirty="0"/>
          </a:p>
          <a:p>
            <a:pPr lvl="0"/>
            <a:r>
              <a:rPr lang="el-GR" sz="2400" dirty="0"/>
              <a:t>Εφαρμόζετε ποιοτικές μεθόδους για να παράγετε έγκυρα, αξιόπιστα, και φερέγγυα δεδομένα.</a:t>
            </a:r>
            <a:endParaRPr lang="en-US" sz="2400" dirty="0"/>
          </a:p>
          <a:p>
            <a:pPr lvl="0"/>
            <a:r>
              <a:rPr lang="el-GR" sz="2400" dirty="0"/>
              <a:t>Χρησιμοποιείτε τη «φωνή» του ερευνητή.</a:t>
            </a:r>
            <a:endParaRPr lang="en-US" sz="2400" dirty="0"/>
          </a:p>
        </p:txBody>
      </p:sp>
    </p:spTree>
    <p:extLst>
      <p:ext uri="{BB962C8B-B14F-4D97-AF65-F5344CB8AC3E}">
        <p14:creationId xmlns:p14="http://schemas.microsoft.com/office/powerpoint/2010/main" val="3815270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Προκλήσεις της Ποιοτικής Έρευνας </a:t>
            </a:r>
            <a:endParaRPr lang="en-US" dirty="0"/>
          </a:p>
        </p:txBody>
      </p:sp>
      <p:sp>
        <p:nvSpPr>
          <p:cNvPr id="3" name="Content Placeholder 2"/>
          <p:cNvSpPr>
            <a:spLocks noGrp="1"/>
          </p:cNvSpPr>
          <p:nvPr>
            <p:ph type="body" idx="1"/>
          </p:nvPr>
        </p:nvSpPr>
        <p:spPr/>
        <p:txBody>
          <a:bodyPr/>
          <a:lstStyle/>
          <a:p>
            <a:pPr marL="457200" indent="-457200">
              <a:buAutoNum type="arabicPeriod"/>
            </a:pPr>
            <a:r>
              <a:rPr lang="el-GR" sz="2400" dirty="0"/>
              <a:t>Δεν υπάρχουν γενικά αποδεκτοί κανόνες για το πως πρέπει να αναλυθούν τα ποιοτικά δεδομένα</a:t>
            </a:r>
            <a:r>
              <a:rPr lang="en-US" sz="2400" dirty="0"/>
              <a:t> </a:t>
            </a:r>
            <a:endParaRPr lang="el-GR" sz="2400" dirty="0"/>
          </a:p>
          <a:p>
            <a:pPr marL="457200" indent="-457200">
              <a:buAutoNum type="arabicPeriod"/>
            </a:pPr>
            <a:r>
              <a:rPr lang="el-GR" sz="2400" dirty="0"/>
              <a:t>Ο βαθμός στον οποίο πρέπει να αναλυθούν τα δεδομένα</a:t>
            </a:r>
          </a:p>
          <a:p>
            <a:pPr marL="796925" indent="-457200">
              <a:buFont typeface="Wingdings" panose="05000000000000000000" pitchFamily="2" charset="2"/>
              <a:buChar char="à"/>
            </a:pPr>
            <a:r>
              <a:rPr lang="el-GR" sz="2400" dirty="0"/>
              <a:t>Πρέπει τα δεδομένα να «μιλούν από μόνα τους»;</a:t>
            </a:r>
          </a:p>
          <a:p>
            <a:pPr marL="796925" indent="-457200">
              <a:buFont typeface="Wingdings" panose="05000000000000000000" pitchFamily="2" charset="2"/>
              <a:buChar char="à"/>
            </a:pPr>
            <a:r>
              <a:rPr lang="el-GR" sz="2400" dirty="0">
                <a:sym typeface="Wingdings" panose="05000000000000000000" pitchFamily="2" charset="2"/>
              </a:rPr>
              <a:t>Μπορούν να περιγραφούν αντικειμενικά;</a:t>
            </a:r>
            <a:endParaRPr lang="en-US" sz="2400" dirty="0">
              <a:sym typeface="Wingdings" panose="05000000000000000000" pitchFamily="2" charset="2"/>
            </a:endParaRPr>
          </a:p>
          <a:p>
            <a:pPr marL="796925" indent="-457200">
              <a:buFont typeface="Wingdings" panose="05000000000000000000" pitchFamily="2" charset="2"/>
              <a:buChar char="à"/>
            </a:pPr>
            <a:r>
              <a:rPr lang="el-GR" sz="2400" dirty="0">
                <a:sym typeface="Wingdings" panose="05000000000000000000" pitchFamily="2" charset="2"/>
              </a:rPr>
              <a:t>Πώς μπορούν να ερμηνευθούν;</a:t>
            </a:r>
            <a:endParaRPr lang="en-GB" sz="2400" dirty="0"/>
          </a:p>
          <a:p>
            <a:endParaRPr lang="en-US" sz="2400" dirty="0"/>
          </a:p>
        </p:txBody>
      </p:sp>
    </p:spTree>
    <p:extLst>
      <p:ext uri="{BB962C8B-B14F-4D97-AF65-F5344CB8AC3E}">
        <p14:creationId xmlns:p14="http://schemas.microsoft.com/office/powerpoint/2010/main" val="2544580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Αναλυτική επαγωγή</a:t>
            </a:r>
            <a:endParaRPr lang="en-US" dirty="0"/>
          </a:p>
        </p:txBody>
      </p:sp>
      <p:pic>
        <p:nvPicPr>
          <p:cNvPr id="7" name="Picture 6" descr="A diagram of a company&#10;&#10;Description automatically generated">
            <a:extLst>
              <a:ext uri="{FF2B5EF4-FFF2-40B4-BE49-F238E27FC236}">
                <a16:creationId xmlns:a16="http://schemas.microsoft.com/office/drawing/2014/main" id="{37758A6F-939F-383A-4397-6D5F32FD99C9}"/>
              </a:ext>
            </a:extLst>
          </p:cNvPr>
          <p:cNvPicPr>
            <a:picLocks noChangeAspect="1"/>
          </p:cNvPicPr>
          <p:nvPr/>
        </p:nvPicPr>
        <p:blipFill>
          <a:blip r:embed="rId2"/>
          <a:stretch>
            <a:fillRect/>
          </a:stretch>
        </p:blipFill>
        <p:spPr>
          <a:xfrm>
            <a:off x="577849" y="1479550"/>
            <a:ext cx="7920628" cy="4730750"/>
          </a:xfrm>
          <a:prstGeom prst="rect">
            <a:avLst/>
          </a:prstGeom>
        </p:spPr>
      </p:pic>
    </p:spTree>
    <p:extLst>
      <p:ext uri="{BB962C8B-B14F-4D97-AF65-F5344CB8AC3E}">
        <p14:creationId xmlns:p14="http://schemas.microsoft.com/office/powerpoint/2010/main" val="42293492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z="3600" dirty="0"/>
              <a:t>Βήματα της διαδικασίας κωδικοποίησης </a:t>
            </a:r>
            <a:endParaRPr lang="en-US" sz="3600" dirty="0"/>
          </a:p>
        </p:txBody>
      </p:sp>
      <p:sp>
        <p:nvSpPr>
          <p:cNvPr id="3" name="Content Placeholder 2"/>
          <p:cNvSpPr>
            <a:spLocks noGrp="1"/>
          </p:cNvSpPr>
          <p:nvPr>
            <p:ph type="body" idx="1"/>
          </p:nvPr>
        </p:nvSpPr>
        <p:spPr/>
        <p:txBody>
          <a:bodyPr>
            <a:normAutofit fontScale="92500" lnSpcReduction="10000"/>
          </a:bodyPr>
          <a:lstStyle/>
          <a:p>
            <a:pPr>
              <a:lnSpc>
                <a:spcPct val="110000"/>
              </a:lnSpc>
              <a:spcBef>
                <a:spcPts val="300"/>
              </a:spcBef>
              <a:spcAft>
                <a:spcPts val="600"/>
              </a:spcAft>
            </a:pPr>
            <a:r>
              <a:rPr lang="el-GR" sz="2000" b="1" i="1" dirty="0"/>
              <a:t>Απομαγνητοφώνηση των δεδομένων</a:t>
            </a:r>
            <a:r>
              <a:rPr lang="el-GR" sz="2000" dirty="0"/>
              <a:t>: οι επιτόπιες σημειώσεις από τις παρατηρήσεις, ή από </a:t>
            </a:r>
            <a:r>
              <a:rPr lang="el-GR" sz="2000" dirty="0" err="1"/>
              <a:t>αναστοχαστικά</a:t>
            </a:r>
            <a:r>
              <a:rPr lang="el-GR" sz="2000" dirty="0"/>
              <a:t> ημερολόγια, πρέπει να γραφτούν σε μία μορφή που μπορεί να αναγνωστεί εύκολα</a:t>
            </a:r>
          </a:p>
          <a:p>
            <a:pPr>
              <a:lnSpc>
                <a:spcPct val="110000"/>
              </a:lnSpc>
              <a:spcBef>
                <a:spcPts val="300"/>
              </a:spcBef>
              <a:spcAft>
                <a:spcPts val="600"/>
              </a:spcAft>
            </a:pPr>
            <a:r>
              <a:rPr lang="el-GR" sz="2000" b="1" i="1" dirty="0"/>
              <a:t>Ανάγνωση και </a:t>
            </a:r>
            <a:r>
              <a:rPr lang="el-GR" sz="2000" b="1" i="1" dirty="0" err="1"/>
              <a:t>αναστοχασμός</a:t>
            </a:r>
            <a:r>
              <a:rPr lang="el-GR" sz="2000" dirty="0"/>
              <a:t>: εξοικειωθείτε με το κείμενο. </a:t>
            </a:r>
          </a:p>
          <a:p>
            <a:pPr lvl="0">
              <a:lnSpc>
                <a:spcPct val="110000"/>
              </a:lnSpc>
              <a:spcBef>
                <a:spcPts val="300"/>
              </a:spcBef>
              <a:spcAft>
                <a:spcPts val="600"/>
              </a:spcAft>
            </a:pPr>
            <a:r>
              <a:rPr lang="el-GR" sz="2000" b="1" i="1" dirty="0"/>
              <a:t>Εξερεύνηση και τριβή</a:t>
            </a:r>
            <a:r>
              <a:rPr lang="el-GR" sz="2000" dirty="0"/>
              <a:t>: εξερευνούμε τα δεδομένα ξανά, σε μία προσπάθεια να αναγνωρίσουμε θέματα και υπό-θέματα, και συνδέσεις ανάμεσα στα θέματα. </a:t>
            </a:r>
          </a:p>
          <a:p>
            <a:pPr>
              <a:lnSpc>
                <a:spcPct val="110000"/>
              </a:lnSpc>
              <a:spcBef>
                <a:spcPts val="300"/>
              </a:spcBef>
              <a:spcAft>
                <a:spcPts val="600"/>
              </a:spcAft>
            </a:pPr>
            <a:r>
              <a:rPr lang="el-GR" sz="2000" b="1" i="1" dirty="0"/>
              <a:t>Κωδικοποίηση και σύνδεση</a:t>
            </a:r>
            <a:r>
              <a:rPr lang="en-US" sz="2000" i="1" dirty="0"/>
              <a:t>: </a:t>
            </a:r>
            <a:r>
              <a:rPr lang="el-GR" sz="2000" dirty="0"/>
              <a:t>κωδικοποιούμε τα κύρια θέματα και κάποια υπό-θέματα που σχετίζονται με αυτά.</a:t>
            </a:r>
            <a:r>
              <a:rPr lang="en-US" sz="2000" dirty="0"/>
              <a:t> </a:t>
            </a:r>
            <a:endParaRPr lang="el-GR" sz="2000" dirty="0"/>
          </a:p>
          <a:p>
            <a:pPr>
              <a:lnSpc>
                <a:spcPct val="110000"/>
              </a:lnSpc>
              <a:spcBef>
                <a:spcPts val="300"/>
              </a:spcBef>
              <a:spcAft>
                <a:spcPts val="600"/>
              </a:spcAft>
            </a:pPr>
            <a:r>
              <a:rPr lang="el-GR" sz="2000" b="1" i="1" dirty="0"/>
              <a:t>Αξιολόγηση και εκλέπτυνση</a:t>
            </a:r>
            <a:r>
              <a:rPr lang="en-US" sz="2000" dirty="0"/>
              <a:t>: </a:t>
            </a:r>
            <a:r>
              <a:rPr lang="el-GR" sz="2000" dirty="0"/>
              <a:t>δημιουργούμε ένα ίχνος ελέγχου για το πως καταλήξαμε στους τελικούς κωδικούς</a:t>
            </a:r>
            <a:r>
              <a:rPr lang="en-US" sz="2000" dirty="0"/>
              <a:t> </a:t>
            </a:r>
            <a:endParaRPr lang="el-GR" sz="2000" dirty="0"/>
          </a:p>
          <a:p>
            <a:pPr>
              <a:lnSpc>
                <a:spcPct val="110000"/>
              </a:lnSpc>
              <a:spcBef>
                <a:spcPts val="300"/>
              </a:spcBef>
              <a:spcAft>
                <a:spcPts val="600"/>
              </a:spcAft>
            </a:pPr>
            <a:r>
              <a:rPr lang="el-GR" sz="2000" b="1" i="1" dirty="0"/>
              <a:t>Ανάπτυξη μίας αναλυτικής αναφοράς </a:t>
            </a:r>
            <a:r>
              <a:rPr lang="en-US" sz="2000" dirty="0"/>
              <a:t>: </a:t>
            </a:r>
            <a:r>
              <a:rPr lang="el-GR" sz="2000" dirty="0"/>
              <a:t>περιγραφή, σύγκριση, συσχέτιση.</a:t>
            </a:r>
            <a:r>
              <a:rPr lang="en-US" sz="2000" dirty="0"/>
              <a:t> </a:t>
            </a:r>
            <a:r>
              <a:rPr lang="el-GR" sz="2000" dirty="0"/>
              <a:t>Υπεράσπιση και επέκταση</a:t>
            </a:r>
            <a:endParaRPr lang="en-US" sz="2000" dirty="0"/>
          </a:p>
        </p:txBody>
      </p:sp>
    </p:spTree>
    <p:extLst>
      <p:ext uri="{BB962C8B-B14F-4D97-AF65-F5344CB8AC3E}">
        <p14:creationId xmlns:p14="http://schemas.microsoft.com/office/powerpoint/2010/main" val="29145824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Ανάλυση δευτερογενών δεδομένων</a:t>
            </a:r>
            <a:endParaRPr lang="en-US" dirty="0"/>
          </a:p>
        </p:txBody>
      </p:sp>
      <p:sp>
        <p:nvSpPr>
          <p:cNvPr id="3" name="Content Placeholder 2"/>
          <p:cNvSpPr>
            <a:spLocks noGrp="1"/>
          </p:cNvSpPr>
          <p:nvPr>
            <p:ph type="body" idx="1"/>
          </p:nvPr>
        </p:nvSpPr>
        <p:spPr/>
        <p:txBody>
          <a:bodyPr>
            <a:noAutofit/>
          </a:bodyPr>
          <a:lstStyle/>
          <a:p>
            <a:r>
              <a:rPr lang="el-GR" sz="2400" dirty="0"/>
              <a:t>Αναρωτηθείτε</a:t>
            </a:r>
            <a:r>
              <a:rPr lang="en-GB" sz="2400" dirty="0"/>
              <a:t>. . . </a:t>
            </a:r>
          </a:p>
          <a:p>
            <a:pPr lvl="1"/>
            <a:r>
              <a:rPr lang="el-GR" sz="2400" dirty="0"/>
              <a:t>Ποιος δημιούργησε το έγγραφο;</a:t>
            </a:r>
            <a:endParaRPr lang="en-US" sz="2400" dirty="0"/>
          </a:p>
          <a:p>
            <a:pPr lvl="1"/>
            <a:r>
              <a:rPr lang="el-GR" sz="2400" dirty="0"/>
              <a:t>Γιατί το δημιούργησε;</a:t>
            </a:r>
            <a:endParaRPr lang="en-US" sz="2400" dirty="0"/>
          </a:p>
          <a:p>
            <a:pPr lvl="1"/>
            <a:r>
              <a:rPr lang="el-GR" sz="2400" dirty="0"/>
              <a:t>Είναι το υλικό αυθεντικό και έχει δημιουργηθεί από κάποιον ο οποίος μπορούσε να γράψει αξιόπιστα και αντικειμενικά για το θέμα;</a:t>
            </a:r>
            <a:endParaRPr lang="en-US" sz="2400" dirty="0"/>
          </a:p>
          <a:p>
            <a:pPr lvl="1"/>
            <a:r>
              <a:rPr lang="el-GR" sz="2400" dirty="0"/>
              <a:t>Μπορούν τα γεγονότα, ή οι αναφορές, που παρουσιάζονται στο κείμενο να επιβεβαιωθούν από άλλα στοιχεία;</a:t>
            </a:r>
            <a:endParaRPr lang="en-US" sz="2400" dirty="0"/>
          </a:p>
          <a:p>
            <a:endParaRPr lang="en-US" sz="2400" dirty="0"/>
          </a:p>
        </p:txBody>
      </p:sp>
    </p:spTree>
    <p:extLst>
      <p:ext uri="{BB962C8B-B14F-4D97-AF65-F5344CB8AC3E}">
        <p14:creationId xmlns:p14="http://schemas.microsoft.com/office/powerpoint/2010/main" val="15533688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err="1"/>
              <a:t>Αντανακλαστικότητα</a:t>
            </a:r>
            <a:endParaRPr lang="en-US" dirty="0"/>
          </a:p>
        </p:txBody>
      </p:sp>
      <p:sp>
        <p:nvSpPr>
          <p:cNvPr id="3" name="Content Placeholder 2"/>
          <p:cNvSpPr>
            <a:spLocks noGrp="1"/>
          </p:cNvSpPr>
          <p:nvPr>
            <p:ph type="body" idx="1"/>
          </p:nvPr>
        </p:nvSpPr>
        <p:spPr/>
        <p:txBody>
          <a:bodyPr>
            <a:noAutofit/>
          </a:bodyPr>
          <a:lstStyle/>
          <a:p>
            <a:r>
              <a:rPr lang="el-GR" sz="2000" dirty="0"/>
              <a:t>Η συνειδητοποίηση πως ο ερευνητής δεν είναι ένας ουδέτερος παρατηρητής, και πως αναμειγνύεται στην κατασκευή της γνώσης.</a:t>
            </a:r>
            <a:r>
              <a:rPr lang="en-US" sz="2000" dirty="0"/>
              <a:t> </a:t>
            </a:r>
            <a:endParaRPr lang="el-GR" sz="2000" dirty="0"/>
          </a:p>
          <a:p>
            <a:r>
              <a:rPr lang="el-GR" sz="2000" dirty="0"/>
              <a:t>Πολλοί ερευνητές αποτυγχάνουν να αναγνωρίσουν</a:t>
            </a:r>
            <a:r>
              <a:rPr lang="en-US" sz="2000" dirty="0"/>
              <a:t> </a:t>
            </a:r>
            <a:r>
              <a:rPr lang="el-GR" sz="2000" dirty="0"/>
              <a:t>ότι οι παρατηρήσεις είναι από την ίδια τους τη φύση επιλεκτικές και η ερμηνεία των αποτελεσμάτων είναι μεροληπτική</a:t>
            </a:r>
            <a:r>
              <a:rPr lang="en-US" sz="2000" dirty="0"/>
              <a:t> </a:t>
            </a:r>
            <a:endParaRPr lang="el-GR" sz="2000" dirty="0"/>
          </a:p>
          <a:p>
            <a:r>
              <a:rPr lang="el-GR" sz="2000" b="1" i="1" dirty="0"/>
              <a:t>Επιστημολογική</a:t>
            </a:r>
            <a:r>
              <a:rPr lang="en-US" sz="2000" dirty="0"/>
              <a:t>: </a:t>
            </a:r>
            <a:r>
              <a:rPr lang="el-GR" sz="2000" dirty="0"/>
              <a:t>οι ερευνητές αναστοχάζονται τις υποθέσεις τους για τον κόσμο και για τη φύση της γνώσης. </a:t>
            </a:r>
          </a:p>
          <a:p>
            <a:r>
              <a:rPr lang="el-GR" sz="2000" b="1" i="1" dirty="0"/>
              <a:t>Προσωπική</a:t>
            </a:r>
            <a:r>
              <a:rPr lang="en-US" sz="2000" dirty="0"/>
              <a:t>: </a:t>
            </a:r>
            <a:r>
              <a:rPr lang="el-GR" sz="2000" dirty="0"/>
              <a:t>ο ερευνητής αναστοχάζεται τους τρόπους με τους οποίους οι προσωπικές τους αξίες, στάσεις, πεποιθήσεις, και σκοποί έχουν διαμορφώσει την έρευνα.</a:t>
            </a:r>
            <a:r>
              <a:rPr lang="en-US" sz="2000" dirty="0"/>
              <a:t> </a:t>
            </a:r>
          </a:p>
        </p:txBody>
      </p:sp>
    </p:spTree>
    <p:extLst>
      <p:ext uri="{BB962C8B-B14F-4D97-AF65-F5344CB8AC3E}">
        <p14:creationId xmlns:p14="http://schemas.microsoft.com/office/powerpoint/2010/main" val="8957395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err="1"/>
              <a:t>Αντανακλαστικότητα</a:t>
            </a:r>
            <a:r>
              <a:rPr lang="en-GB" dirty="0"/>
              <a:t>: </a:t>
            </a:r>
            <a:r>
              <a:rPr lang="el-GR" dirty="0"/>
              <a:t>Κίνδυνοι</a:t>
            </a:r>
            <a:endParaRPr lang="en-US" dirty="0"/>
          </a:p>
        </p:txBody>
      </p:sp>
      <p:sp>
        <p:nvSpPr>
          <p:cNvPr id="3" name="Content Placeholder 2"/>
          <p:cNvSpPr>
            <a:spLocks noGrp="1"/>
          </p:cNvSpPr>
          <p:nvPr>
            <p:ph type="body" idx="1"/>
          </p:nvPr>
        </p:nvSpPr>
        <p:spPr/>
        <p:txBody>
          <a:bodyPr>
            <a:normAutofit/>
          </a:bodyPr>
          <a:lstStyle/>
          <a:p>
            <a:r>
              <a:rPr lang="el-GR" sz="2400" dirty="0"/>
              <a:t>Επίτευξη </a:t>
            </a:r>
            <a:r>
              <a:rPr lang="el-GR" sz="2400" dirty="0" err="1"/>
              <a:t>αντανακλαστικότητας</a:t>
            </a:r>
            <a:r>
              <a:rPr lang="el-GR" sz="2400" dirty="0"/>
              <a:t> με σχεδιασμό της έρευνας ώστε να εμπλέκονται πολλοί ερευνητές, τη διατήρηση ενός ημερολογίου στοχασμών</a:t>
            </a:r>
            <a:r>
              <a:rPr lang="en-US" sz="2400" dirty="0"/>
              <a:t> </a:t>
            </a:r>
            <a:r>
              <a:rPr lang="el-GR" sz="2400" dirty="0"/>
              <a:t>και την αναφορά των οπτικών, των αξιών, και των πεποιθήσεων για την έρευνα σε κάθε έκθεση που αφορά την έρευνα</a:t>
            </a:r>
            <a:r>
              <a:rPr lang="en-US" sz="2400" dirty="0"/>
              <a:t> </a:t>
            </a:r>
          </a:p>
          <a:p>
            <a:r>
              <a:rPr lang="en-US" sz="2400" dirty="0"/>
              <a:t>. . . </a:t>
            </a:r>
            <a:r>
              <a:rPr lang="el-GR" sz="2400" dirty="0"/>
              <a:t>Μπορεί επίσης να καταλήξει σε</a:t>
            </a:r>
            <a:r>
              <a:rPr lang="en-US" sz="2400" dirty="0"/>
              <a:t>:</a:t>
            </a:r>
          </a:p>
          <a:p>
            <a:pPr lvl="1"/>
            <a:r>
              <a:rPr lang="el-GR" sz="2400" i="1" dirty="0"/>
              <a:t>Ναρκισσισμό</a:t>
            </a:r>
            <a:r>
              <a:rPr lang="en-US" sz="2400" dirty="0"/>
              <a:t> </a:t>
            </a:r>
            <a:endParaRPr lang="el-GR" sz="2400" dirty="0"/>
          </a:p>
          <a:p>
            <a:pPr lvl="1"/>
            <a:r>
              <a:rPr lang="el-GR" sz="2400" i="1" dirty="0"/>
              <a:t>Ηθικολογία</a:t>
            </a:r>
            <a:r>
              <a:rPr lang="en-US" sz="2400" dirty="0"/>
              <a:t> </a:t>
            </a:r>
            <a:endParaRPr lang="el-GR" sz="2400" dirty="0"/>
          </a:p>
          <a:p>
            <a:pPr lvl="1"/>
            <a:r>
              <a:rPr lang="el-GR" sz="2400" i="1" dirty="0"/>
              <a:t>Μηδενισμό</a:t>
            </a:r>
            <a:r>
              <a:rPr lang="en-US" sz="2400" dirty="0"/>
              <a:t> </a:t>
            </a:r>
            <a:endParaRPr lang="el-GR" sz="2400" dirty="0"/>
          </a:p>
          <a:p>
            <a:pPr lvl="1"/>
            <a:r>
              <a:rPr lang="el-GR" sz="2400" i="1" dirty="0"/>
              <a:t>Αλαζονεία</a:t>
            </a:r>
            <a:r>
              <a:rPr lang="en-US" sz="2400" dirty="0"/>
              <a:t> </a:t>
            </a:r>
            <a:endParaRPr lang="en-GB" sz="2400" dirty="0"/>
          </a:p>
          <a:p>
            <a:endParaRPr lang="en-US" sz="2400" dirty="0"/>
          </a:p>
        </p:txBody>
      </p:sp>
    </p:spTree>
    <p:extLst>
      <p:ext uri="{BB962C8B-B14F-4D97-AF65-F5344CB8AC3E}">
        <p14:creationId xmlns:p14="http://schemas.microsoft.com/office/powerpoint/2010/main" val="30805865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dirty="0"/>
              <a:t>Διαδικασία Ανάλυσης Ποιοτικών Δεδομένων</a:t>
            </a:r>
            <a:endParaRPr lang="en-US" sz="3600" dirty="0"/>
          </a:p>
        </p:txBody>
      </p:sp>
      <p:pic>
        <p:nvPicPr>
          <p:cNvPr id="6" name="Content Placeholder 5" descr="2603.jpg"/>
          <p:cNvPicPr>
            <a:picLocks noGrp="1" noChangeAspect="1"/>
          </p:cNvPicPr>
          <p:nvPr>
            <p:ph idx="4294967295"/>
          </p:nvPr>
        </p:nvPicPr>
        <p:blipFill>
          <a:blip r:embed="rId2">
            <a:extLst>
              <a:ext uri="{28A0092B-C50C-407E-A947-70E740481C1C}">
                <a14:useLocalDpi xmlns:a14="http://schemas.microsoft.com/office/drawing/2010/main" val="0"/>
              </a:ext>
            </a:extLst>
          </a:blip>
          <a:srcRect t="-2172" b="-2172"/>
          <a:stretch>
            <a:fillRect/>
          </a:stretch>
        </p:blipFill>
        <p:spPr>
          <a:xfrm>
            <a:off x="0" y="984250"/>
            <a:ext cx="9144000" cy="5307013"/>
          </a:xfrm>
        </p:spPr>
      </p:pic>
    </p:spTree>
    <p:extLst>
      <p:ext uri="{BB962C8B-B14F-4D97-AF65-F5344CB8AC3E}">
        <p14:creationId xmlns:p14="http://schemas.microsoft.com/office/powerpoint/2010/main" val="158926978"/>
      </p:ext>
    </p:extLst>
  </p:cSld>
  <p:clrMapOvr>
    <a:masterClrMapping/>
  </p:clrMapOvr>
</p:sld>
</file>

<file path=ppt/theme/theme1.xml><?xml version="1.0" encoding="utf-8"?>
<a:theme xmlns:a="http://schemas.openxmlformats.org/drawingml/2006/main" name="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8853DB5E-1FD5-634D-BF65-6CD7B6D96AE4}"/>
    </a:ext>
  </a:extLst>
</a:theme>
</file>

<file path=ppt/theme/theme2.xml><?xml version="1.0" encoding="utf-8"?>
<a:theme xmlns:a="http://schemas.openxmlformats.org/drawingml/2006/main" name="1_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C6603481-B2A6-BB44-B51B-8EBA11D29A7F}"/>
    </a:ext>
  </a:ext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508 Lecture</Template>
  <TotalTime>12</TotalTime>
  <Words>1361</Words>
  <Application>Microsoft Macintosh PowerPoint</Application>
  <PresentationFormat>On-screen Show (4:3)</PresentationFormat>
  <Paragraphs>108</Paragraphs>
  <Slides>17</Slides>
  <Notes>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17</vt:i4>
      </vt:variant>
    </vt:vector>
  </HeadingPairs>
  <TitlesOfParts>
    <vt:vector size="25" baseType="lpstr">
      <vt:lpstr>Apparat</vt:lpstr>
      <vt:lpstr>Arial</vt:lpstr>
      <vt:lpstr>Calibri</vt:lpstr>
      <vt:lpstr>Noto Sans Symbols</vt:lpstr>
      <vt:lpstr>Times New Roman</vt:lpstr>
      <vt:lpstr>Wingdings</vt:lpstr>
      <vt:lpstr>508 Lecture</vt:lpstr>
      <vt:lpstr>1_508 Lecture</vt:lpstr>
      <vt:lpstr>Η Ερευνητική Μεθοδολογία στον Πραγματικό  Κόσμο </vt:lpstr>
      <vt:lpstr>Μαθησιακά αποτελέσματα κεφαλαίου</vt:lpstr>
      <vt:lpstr>Προκλήσεις της Ποιοτικής Έρευνας </vt:lpstr>
      <vt:lpstr>Αναλυτική επαγωγή</vt:lpstr>
      <vt:lpstr>Βήματα της διαδικασίας κωδικοποίησης </vt:lpstr>
      <vt:lpstr>Ανάλυση δευτερογενών δεδομένων</vt:lpstr>
      <vt:lpstr>Αντανακλαστικότητα</vt:lpstr>
      <vt:lpstr>Αντανακλαστικότητα: Κίνδυνοι</vt:lpstr>
      <vt:lpstr>Διαδικασία Ανάλυσης Ποιοτικών Δεδομένων</vt:lpstr>
      <vt:lpstr>Μέθοδοι Ανάλυσης Ποιοτικών Δεδομένων</vt:lpstr>
      <vt:lpstr>Εμπειρικά θεμελιωμένη θεωρία: Eπίπεδα Nοήματος </vt:lpstr>
      <vt:lpstr>Εμπειρικά θεμελιωμένη θεωρία: Κατηγορίες Κωδικοποίησης</vt:lpstr>
      <vt:lpstr>Άλλες Προσεγγίσεις Ποιοτικής Ανάλυσης</vt:lpstr>
      <vt:lpstr>Επίδειξη Εγκυρότητας </vt:lpstr>
      <vt:lpstr>Προβληματισμοί Αξιοπιστίας </vt:lpstr>
      <vt:lpstr>CAQDAS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Ερευνητική Μεθοδολογία στον Πραγματικό  Κόσμο </dc:title>
  <dc:creator>Pavlos Delias</dc:creator>
  <cp:lastModifiedBy>Pavlos Delias</cp:lastModifiedBy>
  <cp:revision>5</cp:revision>
  <dcterms:created xsi:type="dcterms:W3CDTF">2023-09-18T16:20:19Z</dcterms:created>
  <dcterms:modified xsi:type="dcterms:W3CDTF">2023-09-18T16:32:40Z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UniqueId">
    <vt:lpwstr>682739</vt:lpwstr>
  </property>
  <property fmtid="{D5CDD505-2E9C-101B-9397-08002B2CF9AE}" pid="3" name="Offisync_ServerID">
    <vt:lpwstr>7e960520-0e88-4f05-9fa0-24079b61e486</vt:lpwstr>
  </property>
  <property fmtid="{D5CDD505-2E9C-101B-9397-08002B2CF9AE}" pid="4" name="Offisync_UpdateToken">
    <vt:lpwstr>2</vt:lpwstr>
  </property>
  <property fmtid="{D5CDD505-2E9C-101B-9397-08002B2CF9AE}" pid="5" name="Jive_VersionGuid">
    <vt:lpwstr>2e874262-9747-49d3-bf1e-677aeb587663</vt:lpwstr>
  </property>
  <property fmtid="{D5CDD505-2E9C-101B-9397-08002B2CF9AE}" pid="6" name="Offisync_ProviderInitializationData">
    <vt:lpwstr>https://neo.pearson.com</vt:lpwstr>
  </property>
  <property fmtid="{D5CDD505-2E9C-101B-9397-08002B2CF9AE}" pid="7" name="Jive_LatestUserAccountName">
    <vt:lpwstr>joel</vt:lpwstr>
  </property>
</Properties>
</file>