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20"/>
  </p:notesMasterIdLst>
  <p:handoutMasterIdLst>
    <p:handoutMasterId r:id="rId21"/>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306" r:id="rId19"/>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20" autoAdjust="0"/>
    <p:restoredTop sz="95574" autoAdjust="0"/>
  </p:normalViewPr>
  <p:slideViewPr>
    <p:cSldViewPr snapToGrid="0" snapToObjects="1">
      <p:cViewPr varScale="1">
        <p:scale>
          <a:sx n="101" d="100"/>
          <a:sy n="101" d="100"/>
        </p:scale>
        <p:origin x="94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9/18/23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3458777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27</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Ανάλυση και Παρουσίαση Ποιοτικών Δεδομένων</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Μέθοδοι Ανάλυσης Ποιοτικών Δεδομένων</a:t>
            </a:r>
            <a:endParaRPr lang="en-US" sz="3600" dirty="0"/>
          </a:p>
        </p:txBody>
      </p:sp>
      <p:sp>
        <p:nvSpPr>
          <p:cNvPr id="3" name="Content Placeholder 2"/>
          <p:cNvSpPr>
            <a:spLocks noGrp="1"/>
          </p:cNvSpPr>
          <p:nvPr>
            <p:ph type="body" idx="1"/>
          </p:nvPr>
        </p:nvSpPr>
        <p:spPr/>
        <p:txBody>
          <a:bodyPr>
            <a:normAutofit fontScale="92500"/>
          </a:bodyPr>
          <a:lstStyle/>
          <a:p>
            <a:r>
              <a:rPr lang="el-GR" sz="2400" b="1" i="1" dirty="0"/>
              <a:t>Ανάλυση Περιεχομένου</a:t>
            </a:r>
            <a:r>
              <a:rPr lang="en-GB" sz="2400" dirty="0"/>
              <a:t>: </a:t>
            </a:r>
            <a:r>
              <a:rPr lang="el-GR" sz="2400" dirty="0"/>
              <a:t> δημιουργία συμπερασμάτων για τα δεδομένα (συνήθως κείμενα) μέσω συστηματικού και αντικειμενικού εντοπισμού ειδικών χαρακτηριστικών (κλάσεων ή κατηγοριών) μέσα σε αυτά</a:t>
            </a:r>
            <a:endParaRPr lang="en-GB" sz="2400" dirty="0"/>
          </a:p>
          <a:p>
            <a:r>
              <a:rPr lang="el-GR" sz="2400" b="1" i="1" dirty="0"/>
              <a:t>Θεματική ανάλυση: </a:t>
            </a:r>
            <a:r>
              <a:rPr lang="el-GR" sz="2400" dirty="0"/>
              <a:t>μία μέθοδος για τον εντοπισμό και την ανάλυση μοτίβων μέσα στα ποιοτικά δεδομένα και αποτελεί μία μορφή αναγνώρισης προτύπων από δεδομένα </a:t>
            </a:r>
          </a:p>
          <a:p>
            <a:r>
              <a:rPr lang="el-GR" sz="2400" b="1" i="1" dirty="0"/>
              <a:t>Εμπειρικά θεμελιωμένη θεωρία</a:t>
            </a:r>
            <a:r>
              <a:rPr lang="en-US" sz="2400" dirty="0"/>
              <a:t>: </a:t>
            </a:r>
            <a:r>
              <a:rPr lang="el-GR" sz="2400" dirty="0"/>
              <a:t>μία θεωρία που ανακαλύπτεται, αναπτύσσεται και επαληθεύεται προσωρινά μέσα από τη συστηματική συλλογή δεδομένων και την ανάλυση δεδομένων σχετικών με το φαινόμενο </a:t>
            </a:r>
            <a:endParaRPr lang="en-GB" sz="2400" dirty="0"/>
          </a:p>
          <a:p>
            <a:pPr marL="0" indent="0">
              <a:buNone/>
            </a:pPr>
            <a:endParaRPr lang="en-US" sz="2400" dirty="0"/>
          </a:p>
        </p:txBody>
      </p:sp>
    </p:spTree>
    <p:extLst>
      <p:ext uri="{BB962C8B-B14F-4D97-AF65-F5344CB8AC3E}">
        <p14:creationId xmlns:p14="http://schemas.microsoft.com/office/powerpoint/2010/main" val="25324331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Εμπειρικά θεμελιωμένη θεωρία</a:t>
            </a:r>
            <a:r>
              <a:rPr lang="en-GB" dirty="0"/>
              <a:t>: </a:t>
            </a:r>
            <a:r>
              <a:rPr lang="en-US" dirty="0"/>
              <a:t>E</a:t>
            </a:r>
            <a:r>
              <a:rPr lang="el-GR" dirty="0" err="1"/>
              <a:t>πίπεδα</a:t>
            </a:r>
            <a:r>
              <a:rPr lang="el-GR" dirty="0"/>
              <a:t> </a:t>
            </a:r>
            <a:r>
              <a:rPr lang="en-US" dirty="0"/>
              <a:t>N</a:t>
            </a:r>
            <a:r>
              <a:rPr lang="el-GR" dirty="0" err="1"/>
              <a:t>οήματος</a:t>
            </a:r>
            <a:r>
              <a:rPr lang="el-GR" dirty="0"/>
              <a:t> </a:t>
            </a:r>
            <a:endParaRPr lang="en-US" dirty="0"/>
          </a:p>
        </p:txBody>
      </p:sp>
      <p:sp>
        <p:nvSpPr>
          <p:cNvPr id="3" name="Content Placeholder 2"/>
          <p:cNvSpPr>
            <a:spLocks noGrp="1"/>
          </p:cNvSpPr>
          <p:nvPr>
            <p:ph type="body" idx="1"/>
          </p:nvPr>
        </p:nvSpPr>
        <p:spPr/>
        <p:txBody>
          <a:bodyPr>
            <a:normAutofit/>
          </a:bodyPr>
          <a:lstStyle/>
          <a:p>
            <a:pPr lvl="0">
              <a:spcBef>
                <a:spcPts val="120"/>
              </a:spcBef>
              <a:spcAft>
                <a:spcPts val="1200"/>
              </a:spcAft>
            </a:pPr>
            <a:r>
              <a:rPr lang="el-GR" sz="2400" dirty="0"/>
              <a:t>Τις δηλωμένες εξηγήσεις του συμμετέχοντα για τις πράξεις του / της.</a:t>
            </a:r>
            <a:endParaRPr lang="en-US" sz="2400" dirty="0"/>
          </a:p>
          <a:p>
            <a:pPr lvl="0">
              <a:spcBef>
                <a:spcPts val="120"/>
              </a:spcBef>
              <a:spcAft>
                <a:spcPts val="1200"/>
              </a:spcAft>
            </a:pPr>
            <a:r>
              <a:rPr lang="el-GR" sz="2400" dirty="0"/>
              <a:t>Τις αδήλωτες υποθέσεις του συμμετέχοντα για αυτές τις πράξεις.</a:t>
            </a:r>
            <a:endParaRPr lang="en-US" sz="2400" dirty="0"/>
          </a:p>
          <a:p>
            <a:pPr lvl="0">
              <a:spcBef>
                <a:spcPts val="120"/>
              </a:spcBef>
              <a:spcAft>
                <a:spcPts val="1200"/>
              </a:spcAft>
            </a:pPr>
            <a:r>
              <a:rPr lang="el-GR" sz="2400" dirty="0"/>
              <a:t>Τις προθέσεις του συμμετέχοντα και την </a:t>
            </a:r>
            <a:r>
              <a:rPr lang="el-GR" sz="2400" dirty="0" err="1"/>
              <a:t>παρακίνησή</a:t>
            </a:r>
            <a:r>
              <a:rPr lang="el-GR" sz="2400" dirty="0"/>
              <a:t> του για την ανάμειξή τους στις πράξεις.</a:t>
            </a:r>
            <a:endParaRPr lang="en-US" sz="2400" dirty="0"/>
          </a:p>
          <a:p>
            <a:pPr lvl="0">
              <a:spcBef>
                <a:spcPts val="120"/>
              </a:spcBef>
              <a:spcAft>
                <a:spcPts val="1200"/>
              </a:spcAft>
            </a:pPr>
            <a:r>
              <a:rPr lang="el-GR" sz="2400" dirty="0"/>
              <a:t>Τα αποτελέσματα των δράσεων σε άλλους.</a:t>
            </a:r>
            <a:endParaRPr lang="en-US" sz="2400" dirty="0"/>
          </a:p>
          <a:p>
            <a:pPr lvl="0">
              <a:spcBef>
                <a:spcPts val="120"/>
              </a:spcBef>
              <a:spcAft>
                <a:spcPts val="1200"/>
              </a:spcAft>
            </a:pPr>
            <a:r>
              <a:rPr lang="el-GR" sz="2400" dirty="0"/>
              <a:t>Τις συνέπειες αυτών των δράσεων για τις διαπροσωπικές σχέσεις και για περαιτέρω ατομικές δράσεις.</a:t>
            </a:r>
            <a:endParaRPr lang="en-US" sz="2400" dirty="0"/>
          </a:p>
        </p:txBody>
      </p:sp>
    </p:spTree>
    <p:extLst>
      <p:ext uri="{BB962C8B-B14F-4D97-AF65-F5344CB8AC3E}">
        <p14:creationId xmlns:p14="http://schemas.microsoft.com/office/powerpoint/2010/main" val="23669237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Εμπειρικά θεμελιωμένη θεωρία</a:t>
            </a:r>
            <a:r>
              <a:rPr lang="en-GB" dirty="0"/>
              <a:t>: </a:t>
            </a:r>
            <a:r>
              <a:rPr lang="el-GR" dirty="0"/>
              <a:t>Κατηγορίες Κωδικοποίησης</a:t>
            </a:r>
            <a:endParaRPr lang="en-US" dirty="0"/>
          </a:p>
        </p:txBody>
      </p:sp>
      <p:sp>
        <p:nvSpPr>
          <p:cNvPr id="3" name="Content Placeholder 2"/>
          <p:cNvSpPr>
            <a:spLocks noGrp="1"/>
          </p:cNvSpPr>
          <p:nvPr>
            <p:ph type="body" idx="1"/>
          </p:nvPr>
        </p:nvSpPr>
        <p:spPr/>
        <p:txBody>
          <a:bodyPr>
            <a:normAutofit lnSpcReduction="10000"/>
          </a:bodyPr>
          <a:lstStyle/>
          <a:p>
            <a:pPr marL="457200" lvl="0" indent="-457200">
              <a:buAutoNum type="arabicPeriod"/>
            </a:pPr>
            <a:r>
              <a:rPr lang="el-GR" sz="2000" b="1" i="1" dirty="0"/>
              <a:t>Ανοιχτή κωδικοποίηση (open coding)</a:t>
            </a:r>
            <a:r>
              <a:rPr lang="el-GR" sz="2000" i="1" dirty="0"/>
              <a:t>: </a:t>
            </a:r>
            <a:r>
              <a:rPr lang="el-GR" sz="2000" dirty="0"/>
              <a:t>Τον κατακερματισμό των δεδομένων σε μονάδες, τη δημιουργία συγκρίσεων και τη διατύπωση ερωτήσεων</a:t>
            </a:r>
          </a:p>
          <a:p>
            <a:pPr marL="457200" lvl="0" indent="-457200">
              <a:buAutoNum type="arabicPeriod"/>
            </a:pPr>
            <a:r>
              <a:rPr lang="el-GR" sz="2000" b="1" i="1" dirty="0"/>
              <a:t>Αξονική κωδικοποίηση (axial coding)</a:t>
            </a:r>
            <a:r>
              <a:rPr lang="el-GR" sz="2000" dirty="0"/>
              <a:t>: Την αναγνώριση των σχέσεων ανάμεσα στις κατηγορίες </a:t>
            </a:r>
            <a:r>
              <a:rPr lang="el-GR" sz="2000" dirty="0">
                <a:sym typeface="Wingdings"/>
              </a:rPr>
              <a:t> Προσδιορισμός μ</a:t>
            </a:r>
            <a:r>
              <a:rPr lang="el-GR" sz="2000" dirty="0"/>
              <a:t>ιας </a:t>
            </a:r>
            <a:r>
              <a:rPr lang="el-GR" sz="2000" i="1" dirty="0"/>
              <a:t>κατηγορίας</a:t>
            </a:r>
            <a:r>
              <a:rPr lang="el-GR" sz="2000" dirty="0"/>
              <a:t>, του </a:t>
            </a:r>
            <a:r>
              <a:rPr lang="el-GR" sz="2000" i="1" dirty="0"/>
              <a:t>πλαισίου</a:t>
            </a:r>
            <a:r>
              <a:rPr lang="el-GR" sz="2000" dirty="0"/>
              <a:t> στο οποίο αυτή αναδύθηκε, των </a:t>
            </a:r>
            <a:r>
              <a:rPr lang="el-GR" sz="2000" i="1" dirty="0"/>
              <a:t>δράσεων</a:t>
            </a:r>
            <a:r>
              <a:rPr lang="el-GR" sz="2000" dirty="0"/>
              <a:t> και των </a:t>
            </a:r>
            <a:r>
              <a:rPr lang="el-GR" sz="2000" i="1" dirty="0"/>
              <a:t>αλληλεπιδράσεων</a:t>
            </a:r>
            <a:r>
              <a:rPr lang="el-GR" sz="2000" dirty="0"/>
              <a:t> που προκύπτουν από αυτή και των συνεπειών της.</a:t>
            </a:r>
          </a:p>
          <a:p>
            <a:pPr marL="457200" lvl="0" indent="-457200">
              <a:buAutoNum type="arabicPeriod"/>
            </a:pPr>
            <a:r>
              <a:rPr lang="el-GR" sz="2000" b="1" i="1" dirty="0"/>
              <a:t>Επιλεκτική κωδικοποίηση (selective coding)</a:t>
            </a:r>
            <a:r>
              <a:rPr lang="el-GR" sz="2000" i="1" dirty="0"/>
              <a:t>: </a:t>
            </a:r>
            <a:r>
              <a:rPr lang="el-GR" sz="2000" dirty="0"/>
              <a:t>Την ενοποίηση των κατηγοριών για την παραγωγή μιας θεωρίας </a:t>
            </a:r>
            <a:r>
              <a:rPr lang="el-GR" sz="2000" dirty="0">
                <a:sym typeface="Wingdings"/>
              </a:rPr>
              <a:t> </a:t>
            </a:r>
            <a:r>
              <a:rPr lang="el-GR" sz="2000" dirty="0"/>
              <a:t>εύρεση μιας πλοκής που διαμορφώνεται γύρω από τις κεντρικές κατηγορίες, σύνδεση των υπό-κατηγοριών με τις κεντρικές κατηγορίες, επαλήθευση αυτών των σχέσεων με τα δεδομένα και συμπλήρωση των κατηγοριών που χρειάζονται περαιτέρω διύλιση.</a:t>
            </a:r>
            <a:endParaRPr lang="en-US" sz="2000" dirty="0"/>
          </a:p>
        </p:txBody>
      </p:sp>
    </p:spTree>
    <p:extLst>
      <p:ext uri="{BB962C8B-B14F-4D97-AF65-F5344CB8AC3E}">
        <p14:creationId xmlns:p14="http://schemas.microsoft.com/office/powerpoint/2010/main" val="4131644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Άλλες Προσεγγίσεις Ποιοτικής Ανάλυσης</a:t>
            </a:r>
            <a:endParaRPr lang="en-US" dirty="0"/>
          </a:p>
        </p:txBody>
      </p:sp>
      <p:sp>
        <p:nvSpPr>
          <p:cNvPr id="3" name="Content Placeholder 2"/>
          <p:cNvSpPr>
            <a:spLocks noGrp="1"/>
          </p:cNvSpPr>
          <p:nvPr>
            <p:ph type="body" idx="1"/>
          </p:nvPr>
        </p:nvSpPr>
        <p:spPr/>
        <p:txBody>
          <a:bodyPr>
            <a:normAutofit/>
          </a:bodyPr>
          <a:lstStyle/>
          <a:p>
            <a:r>
              <a:rPr lang="el-GR" sz="2400" b="1" i="1" dirty="0"/>
              <a:t>Αφηγηματική ανάλυση</a:t>
            </a:r>
            <a:r>
              <a:rPr lang="en-GB" sz="2400" dirty="0"/>
              <a:t>: </a:t>
            </a:r>
            <a:r>
              <a:rPr lang="el-GR" sz="2400" dirty="0"/>
              <a:t>ένας ιδανικός τρόπος για να συλλαμβάνονται οι εμπειρίες που έχουν βιώσει οι συμμετέχοντες </a:t>
            </a:r>
          </a:p>
          <a:p>
            <a:r>
              <a:rPr lang="el-GR" sz="2400" b="1" i="1" dirty="0"/>
              <a:t>Ανάλυση συνομιλιών</a:t>
            </a:r>
            <a:r>
              <a:rPr lang="en-US" sz="2400" dirty="0"/>
              <a:t>: </a:t>
            </a:r>
            <a:r>
              <a:rPr lang="el-GR" sz="2400" dirty="0"/>
              <a:t>η τυπική ανάλυση των καθημερινών συνομιλιών. Αναζητά να προσδιορίσει τις τυπικές αρχές, καθώς και τους μηχανισμούς, με τους οποίους οι συμμετέχοντες εκφράζονται </a:t>
            </a:r>
          </a:p>
          <a:p>
            <a:r>
              <a:rPr lang="el-GR" sz="2400" b="1" i="1" dirty="0"/>
              <a:t>Ανάλυση συνεχούς λόγου</a:t>
            </a:r>
            <a:r>
              <a:rPr lang="en-US" sz="2400" dirty="0"/>
              <a:t>: </a:t>
            </a:r>
            <a:r>
              <a:rPr lang="el-GR" sz="2400" dirty="0"/>
              <a:t>ο τρόπος με τον οποίο χρησιμοποιείται τόσο η προφορική, όσο και η γραπτή γλώσσα στα κοινωνικά πλαίσια</a:t>
            </a:r>
            <a:r>
              <a:rPr lang="en-US" sz="2400" dirty="0"/>
              <a:t> </a:t>
            </a:r>
            <a:endParaRPr lang="en-GB" sz="2400" dirty="0"/>
          </a:p>
          <a:p>
            <a:endParaRPr lang="en-US" sz="2400" dirty="0"/>
          </a:p>
        </p:txBody>
      </p:sp>
    </p:spTree>
    <p:extLst>
      <p:ext uri="{BB962C8B-B14F-4D97-AF65-F5344CB8AC3E}">
        <p14:creationId xmlns:p14="http://schemas.microsoft.com/office/powerpoint/2010/main" val="209863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Επίδειξη Εγκυρότητας </a:t>
            </a:r>
            <a:endParaRPr lang="en-US" dirty="0"/>
          </a:p>
        </p:txBody>
      </p:sp>
      <p:sp>
        <p:nvSpPr>
          <p:cNvPr id="3" name="Text Placeholder 2">
            <a:extLst>
              <a:ext uri="{FF2B5EF4-FFF2-40B4-BE49-F238E27FC236}">
                <a16:creationId xmlns:a16="http://schemas.microsoft.com/office/drawing/2014/main" id="{4788B7A1-F513-63BD-B25D-4C88ED4D0C23}"/>
              </a:ext>
            </a:extLst>
          </p:cNvPr>
          <p:cNvSpPr>
            <a:spLocks noGrp="1"/>
          </p:cNvSpPr>
          <p:nvPr>
            <p:ph type="body" idx="1"/>
          </p:nvPr>
        </p:nvSpPr>
        <p:spPr>
          <a:xfrm>
            <a:off x="1066800" y="6135584"/>
            <a:ext cx="7864930" cy="493816"/>
          </a:xfrm>
        </p:spPr>
        <p:txBody>
          <a:bodyPr/>
          <a:lstStyle/>
          <a:p>
            <a:r>
              <a:rPr lang="el-GR" sz="1000" dirty="0"/>
              <a:t>Προσαρμογή από </a:t>
            </a:r>
            <a:r>
              <a:rPr lang="en-US" sz="1000" dirty="0"/>
              <a:t>Whittemore et al., 2001</a:t>
            </a:r>
          </a:p>
        </p:txBody>
      </p:sp>
      <p:graphicFrame>
        <p:nvGraphicFramePr>
          <p:cNvPr id="6" name="Table 5"/>
          <p:cNvGraphicFramePr>
            <a:graphicFrameLocks noGrp="1"/>
          </p:cNvGraphicFramePr>
          <p:nvPr>
            <p:extLst>
              <p:ext uri="{D42A27DB-BD31-4B8C-83A1-F6EECF244321}">
                <p14:modId xmlns:p14="http://schemas.microsoft.com/office/powerpoint/2010/main" val="3437543322"/>
              </p:ext>
            </p:extLst>
          </p:nvPr>
        </p:nvGraphicFramePr>
        <p:xfrm>
          <a:off x="329992" y="943988"/>
          <a:ext cx="8601738" cy="5245375"/>
        </p:xfrm>
        <a:graphic>
          <a:graphicData uri="http://schemas.openxmlformats.org/drawingml/2006/table">
            <a:tbl>
              <a:tblPr firstRow="1" bandRow="1">
                <a:tableStyleId>{FABFCF23-3B69-468F-B69F-88F6DE6A72F2}</a:tableStyleId>
              </a:tblPr>
              <a:tblGrid>
                <a:gridCol w="1892383">
                  <a:extLst>
                    <a:ext uri="{9D8B030D-6E8A-4147-A177-3AD203B41FA5}">
                      <a16:colId xmlns:a16="http://schemas.microsoft.com/office/drawing/2014/main" val="166063425"/>
                    </a:ext>
                  </a:extLst>
                </a:gridCol>
                <a:gridCol w="6709355">
                  <a:extLst>
                    <a:ext uri="{9D8B030D-6E8A-4147-A177-3AD203B41FA5}">
                      <a16:colId xmlns:a16="http://schemas.microsoft.com/office/drawing/2014/main" val="3185788546"/>
                    </a:ext>
                  </a:extLst>
                </a:gridCol>
              </a:tblGrid>
              <a:tr h="340731">
                <a:tc>
                  <a:txBody>
                    <a:bodyPr/>
                    <a:lstStyle/>
                    <a:p>
                      <a:pPr indent="0" algn="l">
                        <a:lnSpc>
                          <a:spcPts val="1600"/>
                        </a:lnSpc>
                        <a:spcAft>
                          <a:spcPts val="600"/>
                        </a:spcAft>
                      </a:pPr>
                      <a:r>
                        <a:rPr lang="el-GR" sz="1600">
                          <a:effectLst/>
                        </a:rPr>
                        <a:t>Είδος τεχνικής</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Τεχνική</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666427628"/>
                  </a:ext>
                </a:extLst>
              </a:tr>
              <a:tr h="340731">
                <a:tc rowSpan="7">
                  <a:txBody>
                    <a:bodyPr/>
                    <a:lstStyle/>
                    <a:p>
                      <a:pPr indent="0" algn="l">
                        <a:lnSpc>
                          <a:spcPts val="1600"/>
                        </a:lnSpc>
                        <a:spcAft>
                          <a:spcPts val="600"/>
                        </a:spcAft>
                      </a:pPr>
                      <a:r>
                        <a:rPr lang="el-GR" sz="1600" b="1" dirty="0">
                          <a:effectLst/>
                        </a:rPr>
                        <a:t>Αναλυτική</a:t>
                      </a:r>
                    </a:p>
                    <a:p>
                      <a:pPr indent="0" algn="l">
                        <a:lnSpc>
                          <a:spcPts val="1600"/>
                        </a:lnSpc>
                        <a:spcAft>
                          <a:spcPts val="600"/>
                        </a:spcAft>
                      </a:pPr>
                      <a:r>
                        <a:rPr lang="el-GR" sz="1600" dirty="0">
                          <a:effectLst/>
                        </a:rPr>
                        <a:t> </a:t>
                      </a:r>
                    </a:p>
                    <a:p>
                      <a:pPr indent="0" algn="l">
                        <a:lnSpc>
                          <a:spcPts val="1600"/>
                        </a:lnSpc>
                        <a:spcAft>
                          <a:spcPts val="600"/>
                        </a:spcAft>
                      </a:pPr>
                      <a:r>
                        <a:rPr lang="el-GR" sz="1600" dirty="0">
                          <a:effectLst/>
                        </a:rPr>
                        <a:t> </a:t>
                      </a:r>
                    </a:p>
                    <a:p>
                      <a:pPr indent="0" algn="l">
                        <a:lnSpc>
                          <a:spcPts val="1600"/>
                        </a:lnSpc>
                        <a:spcAft>
                          <a:spcPts val="600"/>
                        </a:spcAft>
                      </a:pPr>
                      <a:r>
                        <a:rPr lang="el-GR" sz="1600" dirty="0">
                          <a:effectLst/>
                        </a:rPr>
                        <a:t> </a:t>
                      </a:r>
                    </a:p>
                    <a:p>
                      <a:pPr indent="0" algn="l">
                        <a:lnSpc>
                          <a:spcPts val="1600"/>
                        </a:lnSpc>
                        <a:spcAft>
                          <a:spcPts val="600"/>
                        </a:spcAft>
                      </a:pPr>
                      <a:r>
                        <a:rPr lang="el-GR" sz="1600" dirty="0">
                          <a:effectLst/>
                        </a:rPr>
                        <a:t> </a:t>
                      </a:r>
                    </a:p>
                    <a:p>
                      <a:pPr indent="0" algn="l">
                        <a:lnSpc>
                          <a:spcPts val="1600"/>
                        </a:lnSpc>
                        <a:spcAft>
                          <a:spcPts val="600"/>
                        </a:spcAft>
                      </a:pPr>
                      <a:r>
                        <a:rPr lang="el-GR" sz="1600" dirty="0">
                          <a:effectLst/>
                        </a:rPr>
                        <a:t> </a:t>
                      </a:r>
                    </a:p>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Κάποιο μέλος ελέγχει την ακρίβεια και την ερμηνεία</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3171530641"/>
                  </a:ext>
                </a:extLst>
              </a:tr>
              <a:tr h="407565">
                <a:tc vMerge="1">
                  <a:txBody>
                    <a:bodyPr/>
                    <a:lstStyle/>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Κάποιος ειδικός ελέγχει την ερμηνεία</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1897020814"/>
                  </a:ext>
                </a:extLst>
              </a:tr>
              <a:tr h="407565">
                <a:tc vMerge="1">
                  <a:txBody>
                    <a:bodyPr/>
                    <a:lstStyle/>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Διερεύνηση ανταγωνιστικών εξηγήσεων</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1933812791"/>
                  </a:ext>
                </a:extLst>
              </a:tr>
              <a:tr h="407565">
                <a:tc vMerge="1">
                  <a:txBody>
                    <a:bodyPr/>
                    <a:lstStyle/>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Συγγραφή υπομνημάτων (που έχουν γραφτεί συχνά κατά τη διαδικασία κωδικοποίησης)</a:t>
                      </a:r>
                      <a:endParaRPr lang="en-US" sz="1600" dirty="0">
                        <a:effectLst/>
                        <a:latin typeface="Times New Roman"/>
                        <a:ea typeface="Yu Mincho"/>
                      </a:endParaRPr>
                    </a:p>
                  </a:txBody>
                  <a:tcPr marL="68580" marR="68580" marT="0" marB="0" anchor="ctr"/>
                </a:tc>
                <a:extLst>
                  <a:ext uri="{0D108BD9-81ED-4DB2-BD59-A6C34878D82A}">
                    <a16:rowId xmlns:a16="http://schemas.microsoft.com/office/drawing/2014/main" val="3559893853"/>
                  </a:ext>
                </a:extLst>
              </a:tr>
              <a:tr h="407565">
                <a:tc vMerge="1">
                  <a:txBody>
                    <a:bodyPr/>
                    <a:lstStyle/>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Έλεγχος υποθέσεων στην ανάλυση δεδομένων</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2944789448"/>
                  </a:ext>
                </a:extLst>
              </a:tr>
              <a:tr h="407565">
                <a:tc vMerge="1">
                  <a:txBody>
                    <a:bodyPr/>
                    <a:lstStyle/>
                    <a:p>
                      <a:pPr indent="0" algn="l">
                        <a:lnSpc>
                          <a:spcPts val="1600"/>
                        </a:lnSpc>
                        <a:spcAft>
                          <a:spcPts val="600"/>
                        </a:spcAft>
                      </a:pPr>
                      <a:r>
                        <a:rPr lang="el-GR" sz="1600">
                          <a:effectLst/>
                        </a:rPr>
                        <a:t> </a:t>
                      </a:r>
                      <a:endParaRPr lang="en-US" sz="160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Ανάλυση αντίθετων περιπτώσεων που αντικρούουν την ανάλυση</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3363889005"/>
                  </a:ext>
                </a:extLst>
              </a:tr>
              <a:tr h="523640">
                <a:tc vMerge="1">
                  <a:txBody>
                    <a:bodyPr/>
                    <a:lstStyle/>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a:effectLst/>
                        </a:rPr>
                        <a:t>Διεξαγωγή βιβλιογραφικής ανασκόπησης για τη σύγκριση των ευρημάτων με αντίστοιχα προηγούμενων μελετών</a:t>
                      </a:r>
                      <a:endParaRPr lang="en-US" sz="1600">
                        <a:effectLst/>
                        <a:latin typeface="Times New Roman"/>
                        <a:ea typeface="Yu Mincho"/>
                      </a:endParaRPr>
                    </a:p>
                  </a:txBody>
                  <a:tcPr marL="68580" marR="68580" marT="0" marB="0" anchor="ctr"/>
                </a:tc>
                <a:extLst>
                  <a:ext uri="{0D108BD9-81ED-4DB2-BD59-A6C34878D82A}">
                    <a16:rowId xmlns:a16="http://schemas.microsoft.com/office/drawing/2014/main" val="3672241561"/>
                  </a:ext>
                </a:extLst>
              </a:tr>
              <a:tr h="728172">
                <a:tc rowSpan="4">
                  <a:txBody>
                    <a:bodyPr/>
                    <a:lstStyle/>
                    <a:p>
                      <a:pPr indent="0" algn="l">
                        <a:lnSpc>
                          <a:spcPts val="1600"/>
                        </a:lnSpc>
                        <a:spcAft>
                          <a:spcPts val="600"/>
                        </a:spcAft>
                      </a:pPr>
                      <a:r>
                        <a:rPr lang="el-GR" sz="1600" b="1" dirty="0">
                          <a:effectLst/>
                        </a:rPr>
                        <a:t>Παρουσίαση</a:t>
                      </a:r>
                    </a:p>
                    <a:p>
                      <a:pPr indent="0" algn="l">
                        <a:lnSpc>
                          <a:spcPts val="1600"/>
                        </a:lnSpc>
                        <a:spcAft>
                          <a:spcPts val="600"/>
                        </a:spcAft>
                      </a:pPr>
                      <a:r>
                        <a:rPr lang="el-GR" sz="1600" dirty="0">
                          <a:effectLst/>
                        </a:rPr>
                        <a:t> </a:t>
                      </a:r>
                    </a:p>
                    <a:p>
                      <a:pPr indent="0" algn="l">
                        <a:lnSpc>
                          <a:spcPts val="1600"/>
                        </a:lnSpc>
                        <a:spcAft>
                          <a:spcPts val="600"/>
                        </a:spcAft>
                      </a:pPr>
                      <a:r>
                        <a:rPr lang="el-GR" sz="1600" dirty="0">
                          <a:effectLst/>
                        </a:rPr>
                        <a:t> </a:t>
                      </a:r>
                    </a:p>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Παροχή ενός ίχνους ελέγχου ανάμεσα στην ανάλυση και στα δεδομένα ώστε τρίτοι να μπορούν να ελέγξουν τη σύνδεση ανάμεσα σε αυτά</a:t>
                      </a:r>
                      <a:endParaRPr lang="en-US" sz="1600" dirty="0">
                        <a:effectLst/>
                        <a:latin typeface="Times New Roman"/>
                        <a:ea typeface="Yu Mincho"/>
                      </a:endParaRPr>
                    </a:p>
                  </a:txBody>
                  <a:tcPr marL="68580" marR="68580" marT="0" marB="0" anchor="ctr"/>
                </a:tc>
                <a:extLst>
                  <a:ext uri="{0D108BD9-81ED-4DB2-BD59-A6C34878D82A}">
                    <a16:rowId xmlns:a16="http://schemas.microsoft.com/office/drawing/2014/main" val="2882345736"/>
                  </a:ext>
                </a:extLst>
              </a:tr>
              <a:tr h="407565">
                <a:tc vMerge="1">
                  <a:txBody>
                    <a:bodyPr/>
                    <a:lstStyle/>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Παροχή αποδείξεων που στηρίζουν τις ερμηνείες</a:t>
                      </a:r>
                      <a:endParaRPr lang="en-US" sz="1600" dirty="0">
                        <a:effectLst/>
                        <a:latin typeface="Times New Roman"/>
                        <a:ea typeface="Yu Mincho"/>
                      </a:endParaRPr>
                    </a:p>
                  </a:txBody>
                  <a:tcPr marL="68580" marR="68580" marT="0" marB="0" anchor="ctr"/>
                </a:tc>
                <a:extLst>
                  <a:ext uri="{0D108BD9-81ED-4DB2-BD59-A6C34878D82A}">
                    <a16:rowId xmlns:a16="http://schemas.microsoft.com/office/drawing/2014/main" val="3430168051"/>
                  </a:ext>
                </a:extLst>
              </a:tr>
              <a:tr h="459146">
                <a:tc vMerge="1">
                  <a:txBody>
                    <a:bodyPr/>
                    <a:lstStyle/>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Αναγνώριση της οπτικής του ερευνητή</a:t>
                      </a:r>
                      <a:endParaRPr lang="en-US" sz="1600" dirty="0">
                        <a:effectLst/>
                        <a:latin typeface="Times New Roman"/>
                        <a:ea typeface="Yu Mincho"/>
                      </a:endParaRPr>
                    </a:p>
                  </a:txBody>
                  <a:tcPr marL="68580" marR="68580" marT="0" marB="0" anchor="ctr"/>
                </a:tc>
                <a:extLst>
                  <a:ext uri="{0D108BD9-81ED-4DB2-BD59-A6C34878D82A}">
                    <a16:rowId xmlns:a16="http://schemas.microsoft.com/office/drawing/2014/main" val="2922281201"/>
                  </a:ext>
                </a:extLst>
              </a:tr>
              <a:tr h="407565">
                <a:tc vMerge="1">
                  <a:txBody>
                    <a:bodyPr/>
                    <a:lstStyle/>
                    <a:p>
                      <a:pPr indent="0" algn="l">
                        <a:lnSpc>
                          <a:spcPts val="1600"/>
                        </a:lnSpc>
                        <a:spcAft>
                          <a:spcPts val="600"/>
                        </a:spcAft>
                      </a:pPr>
                      <a:r>
                        <a:rPr lang="el-GR" sz="1600" dirty="0">
                          <a:effectLst/>
                        </a:rPr>
                        <a:t> </a:t>
                      </a:r>
                      <a:endParaRPr lang="en-US" sz="1600" dirty="0">
                        <a:effectLst/>
                        <a:latin typeface="Times New Roman"/>
                        <a:ea typeface="Yu Mincho"/>
                      </a:endParaRPr>
                    </a:p>
                  </a:txBody>
                  <a:tcPr marL="68580" marR="68580" marT="0" marB="0" anchor="ctr"/>
                </a:tc>
                <a:tc>
                  <a:txBody>
                    <a:bodyPr/>
                    <a:lstStyle/>
                    <a:p>
                      <a:pPr indent="0" algn="l">
                        <a:lnSpc>
                          <a:spcPts val="1600"/>
                        </a:lnSpc>
                        <a:spcAft>
                          <a:spcPts val="600"/>
                        </a:spcAft>
                      </a:pPr>
                      <a:r>
                        <a:rPr lang="el-GR" sz="1600" dirty="0">
                          <a:effectLst/>
                        </a:rPr>
                        <a:t>Παροχή πυκνών (αναλυτικών) περιγραφών</a:t>
                      </a:r>
                      <a:endParaRPr lang="en-US" sz="1600" dirty="0">
                        <a:effectLst/>
                        <a:latin typeface="Times New Roman"/>
                        <a:ea typeface="Yu Mincho"/>
                      </a:endParaRPr>
                    </a:p>
                  </a:txBody>
                  <a:tcPr marL="68580" marR="68580" marT="0" marB="0" anchor="ctr"/>
                </a:tc>
                <a:extLst>
                  <a:ext uri="{0D108BD9-81ED-4DB2-BD59-A6C34878D82A}">
                    <a16:rowId xmlns:a16="http://schemas.microsoft.com/office/drawing/2014/main" val="792594678"/>
                  </a:ext>
                </a:extLst>
              </a:tr>
            </a:tbl>
          </a:graphicData>
        </a:graphic>
      </p:graphicFrame>
    </p:spTree>
    <p:extLst>
      <p:ext uri="{BB962C8B-B14F-4D97-AF65-F5344CB8AC3E}">
        <p14:creationId xmlns:p14="http://schemas.microsoft.com/office/powerpoint/2010/main" val="36458177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Προβληματισμοί Αξιοπιστίας </a:t>
            </a:r>
            <a:endParaRPr lang="en-US" dirty="0"/>
          </a:p>
        </p:txBody>
      </p:sp>
      <p:sp>
        <p:nvSpPr>
          <p:cNvPr id="3" name="Content Placeholder 2"/>
          <p:cNvSpPr>
            <a:spLocks noGrp="1"/>
          </p:cNvSpPr>
          <p:nvPr>
            <p:ph type="body" idx="1"/>
          </p:nvPr>
        </p:nvSpPr>
        <p:spPr/>
        <p:txBody>
          <a:bodyPr>
            <a:normAutofit fontScale="92500" lnSpcReduction="20000"/>
          </a:bodyPr>
          <a:lstStyle/>
          <a:p>
            <a:pPr lvl="0"/>
            <a:r>
              <a:rPr lang="el-GR" sz="2400" i="1" dirty="0"/>
              <a:t>Χρόνος</a:t>
            </a:r>
            <a:r>
              <a:rPr lang="el-GR" sz="2400" dirty="0"/>
              <a:t>: Μία μονή καταγραφή των γεγονότων που λαμβάνουν χώρα σε έναν οργανισμό μπορεί να είναι είτε μη διαφωτιστική, ή εντελώς παραπλανητική, αν αυτά τα γεγονότα δεν αντιπροσωπεύουν αυτό που συμβαίνει συνήθως τις περισσότερες φορές. </a:t>
            </a:r>
          </a:p>
          <a:p>
            <a:pPr lvl="0"/>
            <a:r>
              <a:rPr lang="el-GR" sz="2400" i="1" dirty="0"/>
              <a:t>«Γεγονότα μετακινήσεων»</a:t>
            </a:r>
            <a:r>
              <a:rPr lang="el-GR" sz="2400" dirty="0"/>
              <a:t>: Οι κινήσεις των ανθρώπων που απλά δεν περιέχονται στις βιντεοσκοπήσεις ή στις ηχογραφήσεις. </a:t>
            </a:r>
          </a:p>
          <a:p>
            <a:r>
              <a:rPr lang="el-GR" sz="2400" i="1" dirty="0"/>
              <a:t>Πραγματικότητες εντύπων</a:t>
            </a:r>
            <a:r>
              <a:rPr lang="en-US" sz="2400" dirty="0"/>
              <a:t>: </a:t>
            </a:r>
            <a:r>
              <a:rPr lang="el-GR" sz="2400" dirty="0"/>
              <a:t>Κάποιες συνομιλίες μπορεί να επηρεάζονται από τα έγγραφα (όπως οι φόρμες) τα οποία συζητούν. </a:t>
            </a:r>
          </a:p>
          <a:p>
            <a:pPr lvl="0"/>
            <a:r>
              <a:rPr lang="el-GR" sz="2400" dirty="0"/>
              <a:t>Λογισμικά για την ανάλυση δεδομένων</a:t>
            </a:r>
            <a:r>
              <a:rPr lang="en-US" sz="2400" dirty="0"/>
              <a:t>/</a:t>
            </a:r>
            <a:r>
              <a:rPr lang="el-GR" sz="2400" dirty="0"/>
              <a:t>βοήθεια από άλλος ερευνητές</a:t>
            </a:r>
            <a:endParaRPr lang="en-GB" sz="2400" dirty="0"/>
          </a:p>
          <a:p>
            <a:endParaRPr lang="en-US" sz="2400" dirty="0"/>
          </a:p>
        </p:txBody>
      </p:sp>
    </p:spTree>
    <p:extLst>
      <p:ext uri="{BB962C8B-B14F-4D97-AF65-F5344CB8AC3E}">
        <p14:creationId xmlns:p14="http://schemas.microsoft.com/office/powerpoint/2010/main" val="1488368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CAQDAS</a:t>
            </a:r>
            <a:endParaRPr lang="en-US" dirty="0"/>
          </a:p>
        </p:txBody>
      </p:sp>
      <p:sp>
        <p:nvSpPr>
          <p:cNvPr id="3" name="Content Placeholder 2"/>
          <p:cNvSpPr>
            <a:spLocks noGrp="1"/>
          </p:cNvSpPr>
          <p:nvPr>
            <p:ph type="body" idx="1"/>
          </p:nvPr>
        </p:nvSpPr>
        <p:spPr/>
        <p:txBody>
          <a:bodyPr>
            <a:normAutofit lnSpcReduction="10000"/>
          </a:bodyPr>
          <a:lstStyle/>
          <a:p>
            <a:pPr marL="342900" indent="0">
              <a:buNone/>
            </a:pPr>
            <a:r>
              <a:rPr lang="el-GR" sz="2400" dirty="0"/>
              <a:t>Επιτρέπει στους ερευνητές:</a:t>
            </a:r>
            <a:endParaRPr lang="en-US" sz="2400" dirty="0"/>
          </a:p>
          <a:p>
            <a:pPr marL="860425" lvl="1" indent="-457200">
              <a:buFont typeface="+mj-lt"/>
              <a:buAutoNum type="arabicPeriod"/>
            </a:pPr>
            <a:r>
              <a:rPr lang="el-GR" sz="2400" dirty="0"/>
              <a:t>Να εισάγουν τις απομαγνητοφωνήσεις, ή άλλα ψηφιακά έγγραφα, απευθείας μέσα στο πρόγραμμα.</a:t>
            </a:r>
            <a:endParaRPr lang="en-US" sz="2400" dirty="0"/>
          </a:p>
          <a:p>
            <a:pPr marL="860425" lvl="1" indent="-457200">
              <a:buFont typeface="+mj-lt"/>
              <a:buAutoNum type="arabicPeriod"/>
            </a:pPr>
            <a:r>
              <a:rPr lang="el-GR" sz="2400" dirty="0"/>
              <a:t>Να εργαστούν πάνω στα δεδομένα, σημειώνοντας κωδικούς σε λέξεις, φράσεις, ή κομμάτια του κειμένου.</a:t>
            </a:r>
            <a:endParaRPr lang="en-US" sz="2400" dirty="0"/>
          </a:p>
          <a:p>
            <a:pPr marL="860425" lvl="1" indent="-457200">
              <a:buFont typeface="+mj-lt"/>
              <a:buAutoNum type="arabicPeriod"/>
            </a:pPr>
            <a:r>
              <a:rPr lang="el-GR" sz="2400" dirty="0"/>
              <a:t>Να συγκεντρώσουν όλα τα κομμάτια των κειμένων που σχετίζονται με κάποιον κωδικό, για κάθε κωδικό.</a:t>
            </a:r>
            <a:endParaRPr lang="en-US" sz="2400" dirty="0"/>
          </a:p>
          <a:p>
            <a:pPr marL="342900" indent="0">
              <a:buNone/>
            </a:pPr>
            <a:r>
              <a:rPr lang="el-GR" sz="2400" dirty="0"/>
              <a:t>Δεν μπορεί</a:t>
            </a:r>
            <a:r>
              <a:rPr lang="en-US" sz="2400" dirty="0"/>
              <a:t>. . . </a:t>
            </a:r>
          </a:p>
          <a:p>
            <a:pPr marL="1260475" lvl="1" indent="-514350">
              <a:buFont typeface="+mj-lt"/>
              <a:buAutoNum type="arabicPeriod"/>
            </a:pPr>
            <a:r>
              <a:rPr lang="el-GR" sz="2400" dirty="0"/>
              <a:t>Να δημιουργήσει κωδικούς για εμάς</a:t>
            </a:r>
            <a:endParaRPr lang="en-US" sz="2400" dirty="0"/>
          </a:p>
          <a:p>
            <a:pPr marL="1260475" lvl="1" indent="-514350">
              <a:buFont typeface="+mj-lt"/>
              <a:buAutoNum type="arabicPeriod"/>
            </a:pPr>
            <a:r>
              <a:rPr lang="el-GR" sz="2400" dirty="0"/>
              <a:t>Να ερμηνεύσει τα δεδομένα</a:t>
            </a:r>
            <a:endParaRPr lang="en-GB" sz="2400" dirty="0"/>
          </a:p>
          <a:p>
            <a:endParaRPr lang="en-US" sz="2400" dirty="0"/>
          </a:p>
        </p:txBody>
      </p:sp>
    </p:spTree>
    <p:extLst>
      <p:ext uri="{BB962C8B-B14F-4D97-AF65-F5344CB8AC3E}">
        <p14:creationId xmlns:p14="http://schemas.microsoft.com/office/powerpoint/2010/main" val="36157555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a:bodyPr>
          <a:lstStyle/>
          <a:p>
            <a:pPr marL="0" indent="0">
              <a:buNone/>
            </a:pPr>
            <a:r>
              <a:rPr lang="el-GR" sz="2400" dirty="0"/>
              <a:t>Έχοντας μελετήσει αυτό το κεφάλαιο θα είστε σε θέση να:</a:t>
            </a:r>
          </a:p>
          <a:p>
            <a:pPr lvl="0"/>
            <a:r>
              <a:rPr lang="el-GR" sz="2400" dirty="0"/>
              <a:t>Περιγράφετε κάποιες από τις αρχές της ανάλυσης ποιοτικών δεδομένων.</a:t>
            </a:r>
            <a:endParaRPr lang="en-US" sz="2400" dirty="0"/>
          </a:p>
          <a:p>
            <a:pPr lvl="0"/>
            <a:r>
              <a:rPr lang="el-GR" sz="2400" dirty="0"/>
              <a:t>Επιλέγετε κατάλληλες μεθόδους ποιοτικής ανάλυσης, συμπεριλαμβανομένων των προσεγγίσεων της εμπειρικά θεμελιωμένης θεωρίας.</a:t>
            </a:r>
            <a:endParaRPr lang="en-US" sz="2400" dirty="0"/>
          </a:p>
          <a:p>
            <a:pPr lvl="0"/>
            <a:r>
              <a:rPr lang="el-GR" sz="2400" dirty="0"/>
              <a:t>Εφαρμόζετε ποιοτικές μεθόδους για να παράγετε έγκυρα, αξιόπιστα, και φερέγγυα δεδομένα.</a:t>
            </a:r>
            <a:endParaRPr lang="en-US" sz="2400" dirty="0"/>
          </a:p>
          <a:p>
            <a:pPr lvl="0"/>
            <a:r>
              <a:rPr lang="el-GR" sz="2400" dirty="0"/>
              <a:t>Χρησιμοποιείτε τη «φωνή» του ερευνητή.</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Προκλήσεις της Ποιοτικής Έρευνας </a:t>
            </a:r>
            <a:endParaRPr lang="en-US" dirty="0"/>
          </a:p>
        </p:txBody>
      </p:sp>
      <p:sp>
        <p:nvSpPr>
          <p:cNvPr id="3" name="Content Placeholder 2"/>
          <p:cNvSpPr>
            <a:spLocks noGrp="1"/>
          </p:cNvSpPr>
          <p:nvPr>
            <p:ph type="body" idx="1"/>
          </p:nvPr>
        </p:nvSpPr>
        <p:spPr/>
        <p:txBody>
          <a:bodyPr/>
          <a:lstStyle/>
          <a:p>
            <a:pPr marL="457200" indent="-457200">
              <a:buAutoNum type="arabicPeriod"/>
            </a:pPr>
            <a:r>
              <a:rPr lang="el-GR" sz="2400" dirty="0"/>
              <a:t>Δεν υπάρχουν γενικά αποδεκτοί κανόνες για το πως πρέπει να αναλυθούν τα ποιοτικά δεδομένα</a:t>
            </a:r>
            <a:r>
              <a:rPr lang="en-US" sz="2400" dirty="0"/>
              <a:t> </a:t>
            </a:r>
            <a:endParaRPr lang="el-GR" sz="2400" dirty="0"/>
          </a:p>
          <a:p>
            <a:pPr marL="457200" indent="-457200">
              <a:buAutoNum type="arabicPeriod"/>
            </a:pPr>
            <a:r>
              <a:rPr lang="el-GR" sz="2400" dirty="0"/>
              <a:t>Ο βαθμός στον οποίο πρέπει να αναλυθούν τα δεδομένα</a:t>
            </a:r>
          </a:p>
          <a:p>
            <a:pPr marL="796925" indent="-457200">
              <a:buFont typeface="Wingdings" panose="05000000000000000000" pitchFamily="2" charset="2"/>
              <a:buChar char="à"/>
            </a:pPr>
            <a:r>
              <a:rPr lang="el-GR" sz="2400" dirty="0"/>
              <a:t>Πρέπει τα δεδομένα να «μιλούν από μόνα τους»;</a:t>
            </a:r>
          </a:p>
          <a:p>
            <a:pPr marL="796925" indent="-457200">
              <a:buFont typeface="Wingdings" panose="05000000000000000000" pitchFamily="2" charset="2"/>
              <a:buChar char="à"/>
            </a:pPr>
            <a:r>
              <a:rPr lang="el-GR" sz="2400" dirty="0">
                <a:sym typeface="Wingdings" panose="05000000000000000000" pitchFamily="2" charset="2"/>
              </a:rPr>
              <a:t>Μπορούν να περιγραφούν αντικειμενικά;</a:t>
            </a:r>
            <a:endParaRPr lang="en-US" sz="2400" dirty="0">
              <a:sym typeface="Wingdings" panose="05000000000000000000" pitchFamily="2" charset="2"/>
            </a:endParaRPr>
          </a:p>
          <a:p>
            <a:pPr marL="796925" indent="-457200">
              <a:buFont typeface="Wingdings" panose="05000000000000000000" pitchFamily="2" charset="2"/>
              <a:buChar char="à"/>
            </a:pPr>
            <a:r>
              <a:rPr lang="el-GR" sz="2400" dirty="0">
                <a:sym typeface="Wingdings" panose="05000000000000000000" pitchFamily="2" charset="2"/>
              </a:rPr>
              <a:t>Πώς μπορούν να ερμηνευθούν;</a:t>
            </a:r>
            <a:endParaRPr lang="en-GB" sz="2400" dirty="0"/>
          </a:p>
          <a:p>
            <a:endParaRPr lang="en-US" sz="2400" dirty="0"/>
          </a:p>
        </p:txBody>
      </p:sp>
    </p:spTree>
    <p:extLst>
      <p:ext uri="{BB962C8B-B14F-4D97-AF65-F5344CB8AC3E}">
        <p14:creationId xmlns:p14="http://schemas.microsoft.com/office/powerpoint/2010/main" val="25445805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Αναλυτική επαγωγή</a:t>
            </a:r>
            <a:endParaRPr lang="en-US" dirty="0"/>
          </a:p>
        </p:txBody>
      </p:sp>
      <p:pic>
        <p:nvPicPr>
          <p:cNvPr id="7" name="Picture 6" descr="A diagram of a company&#10;&#10;Description automatically generated">
            <a:extLst>
              <a:ext uri="{FF2B5EF4-FFF2-40B4-BE49-F238E27FC236}">
                <a16:creationId xmlns:a16="http://schemas.microsoft.com/office/drawing/2014/main" id="{37758A6F-939F-383A-4397-6D5F32FD99C9}"/>
              </a:ext>
            </a:extLst>
          </p:cNvPr>
          <p:cNvPicPr>
            <a:picLocks noChangeAspect="1"/>
          </p:cNvPicPr>
          <p:nvPr/>
        </p:nvPicPr>
        <p:blipFill>
          <a:blip r:embed="rId2"/>
          <a:stretch>
            <a:fillRect/>
          </a:stretch>
        </p:blipFill>
        <p:spPr>
          <a:xfrm>
            <a:off x="577849" y="1479550"/>
            <a:ext cx="7920628" cy="4730750"/>
          </a:xfrm>
          <a:prstGeom prst="rect">
            <a:avLst/>
          </a:prstGeom>
        </p:spPr>
      </p:pic>
    </p:spTree>
    <p:extLst>
      <p:ext uri="{BB962C8B-B14F-4D97-AF65-F5344CB8AC3E}">
        <p14:creationId xmlns:p14="http://schemas.microsoft.com/office/powerpoint/2010/main" val="42293492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Βήματα της διαδικασίας κωδικοποίησης </a:t>
            </a:r>
            <a:endParaRPr lang="en-US" sz="3600" dirty="0"/>
          </a:p>
        </p:txBody>
      </p:sp>
      <p:sp>
        <p:nvSpPr>
          <p:cNvPr id="3" name="Content Placeholder 2"/>
          <p:cNvSpPr>
            <a:spLocks noGrp="1"/>
          </p:cNvSpPr>
          <p:nvPr>
            <p:ph type="body" idx="1"/>
          </p:nvPr>
        </p:nvSpPr>
        <p:spPr/>
        <p:txBody>
          <a:bodyPr>
            <a:normAutofit fontScale="92500" lnSpcReduction="10000"/>
          </a:bodyPr>
          <a:lstStyle/>
          <a:p>
            <a:pPr>
              <a:lnSpc>
                <a:spcPct val="110000"/>
              </a:lnSpc>
              <a:spcBef>
                <a:spcPts val="300"/>
              </a:spcBef>
              <a:spcAft>
                <a:spcPts val="600"/>
              </a:spcAft>
            </a:pPr>
            <a:r>
              <a:rPr lang="el-GR" sz="2000" b="1" i="1" dirty="0"/>
              <a:t>Απομαγνητοφώνηση των δεδομένων</a:t>
            </a:r>
            <a:r>
              <a:rPr lang="el-GR" sz="2000" dirty="0"/>
              <a:t>: οι επιτόπιες σημειώσεις από τις παρατηρήσεις, ή από </a:t>
            </a:r>
            <a:r>
              <a:rPr lang="el-GR" sz="2000" dirty="0" err="1"/>
              <a:t>αναστοχαστικά</a:t>
            </a:r>
            <a:r>
              <a:rPr lang="el-GR" sz="2000" dirty="0"/>
              <a:t> ημερολόγια, πρέπει να γραφτούν σε μία μορφή που μπορεί να αναγνωστεί εύκολα</a:t>
            </a:r>
          </a:p>
          <a:p>
            <a:pPr>
              <a:lnSpc>
                <a:spcPct val="110000"/>
              </a:lnSpc>
              <a:spcBef>
                <a:spcPts val="300"/>
              </a:spcBef>
              <a:spcAft>
                <a:spcPts val="600"/>
              </a:spcAft>
            </a:pPr>
            <a:r>
              <a:rPr lang="el-GR" sz="2000" b="1" i="1" dirty="0"/>
              <a:t>Ανάγνωση και </a:t>
            </a:r>
            <a:r>
              <a:rPr lang="el-GR" sz="2000" b="1" i="1" dirty="0" err="1"/>
              <a:t>αναστοχασμός</a:t>
            </a:r>
            <a:r>
              <a:rPr lang="el-GR" sz="2000" dirty="0"/>
              <a:t>: εξοικειωθείτε με το κείμενο. </a:t>
            </a:r>
          </a:p>
          <a:p>
            <a:pPr lvl="0">
              <a:lnSpc>
                <a:spcPct val="110000"/>
              </a:lnSpc>
              <a:spcBef>
                <a:spcPts val="300"/>
              </a:spcBef>
              <a:spcAft>
                <a:spcPts val="600"/>
              </a:spcAft>
            </a:pPr>
            <a:r>
              <a:rPr lang="el-GR" sz="2000" b="1" i="1" dirty="0"/>
              <a:t>Εξερεύνηση και τριβή</a:t>
            </a:r>
            <a:r>
              <a:rPr lang="el-GR" sz="2000" dirty="0"/>
              <a:t>: εξερευνούμε τα δεδομένα ξανά, σε μία προσπάθεια να αναγνωρίσουμε θέματα και υπό-θέματα, και συνδέσεις ανάμεσα στα θέματα. </a:t>
            </a:r>
          </a:p>
          <a:p>
            <a:pPr>
              <a:lnSpc>
                <a:spcPct val="110000"/>
              </a:lnSpc>
              <a:spcBef>
                <a:spcPts val="300"/>
              </a:spcBef>
              <a:spcAft>
                <a:spcPts val="600"/>
              </a:spcAft>
            </a:pPr>
            <a:r>
              <a:rPr lang="el-GR" sz="2000" b="1" i="1" dirty="0"/>
              <a:t>Κωδικοποίηση και σύνδεση</a:t>
            </a:r>
            <a:r>
              <a:rPr lang="en-US" sz="2000" i="1" dirty="0"/>
              <a:t>: </a:t>
            </a:r>
            <a:r>
              <a:rPr lang="el-GR" sz="2000" dirty="0"/>
              <a:t>κωδικοποιούμε τα κύρια θέματα και κάποια υπό-θέματα που σχετίζονται με αυτά.</a:t>
            </a:r>
            <a:r>
              <a:rPr lang="en-US" sz="2000" dirty="0"/>
              <a:t> </a:t>
            </a:r>
            <a:endParaRPr lang="el-GR" sz="2000" dirty="0"/>
          </a:p>
          <a:p>
            <a:pPr>
              <a:lnSpc>
                <a:spcPct val="110000"/>
              </a:lnSpc>
              <a:spcBef>
                <a:spcPts val="300"/>
              </a:spcBef>
              <a:spcAft>
                <a:spcPts val="600"/>
              </a:spcAft>
            </a:pPr>
            <a:r>
              <a:rPr lang="el-GR" sz="2000" b="1" i="1" dirty="0"/>
              <a:t>Αξιολόγηση και εκλέπτυνση</a:t>
            </a:r>
            <a:r>
              <a:rPr lang="en-US" sz="2000" dirty="0"/>
              <a:t>: </a:t>
            </a:r>
            <a:r>
              <a:rPr lang="el-GR" sz="2000" dirty="0"/>
              <a:t>δημιουργούμε ένα ίχνος ελέγχου για το πως καταλήξαμε στους τελικούς κωδικούς</a:t>
            </a:r>
            <a:r>
              <a:rPr lang="en-US" sz="2000" dirty="0"/>
              <a:t> </a:t>
            </a:r>
            <a:endParaRPr lang="el-GR" sz="2000" dirty="0"/>
          </a:p>
          <a:p>
            <a:pPr>
              <a:lnSpc>
                <a:spcPct val="110000"/>
              </a:lnSpc>
              <a:spcBef>
                <a:spcPts val="300"/>
              </a:spcBef>
              <a:spcAft>
                <a:spcPts val="600"/>
              </a:spcAft>
            </a:pPr>
            <a:r>
              <a:rPr lang="el-GR" sz="2000" b="1" i="1" dirty="0"/>
              <a:t>Ανάπτυξη μίας αναλυτικής αναφοράς </a:t>
            </a:r>
            <a:r>
              <a:rPr lang="en-US" sz="2000" dirty="0"/>
              <a:t>: </a:t>
            </a:r>
            <a:r>
              <a:rPr lang="el-GR" sz="2000" dirty="0"/>
              <a:t>περιγραφή, σύγκριση, συσχέτιση.</a:t>
            </a:r>
            <a:r>
              <a:rPr lang="en-US" sz="2000" dirty="0"/>
              <a:t> </a:t>
            </a:r>
            <a:r>
              <a:rPr lang="el-GR" sz="2000" dirty="0"/>
              <a:t>Υπεράσπιση και επέκταση</a:t>
            </a:r>
            <a:endParaRPr lang="en-US" sz="2000" dirty="0"/>
          </a:p>
        </p:txBody>
      </p:sp>
    </p:spTree>
    <p:extLst>
      <p:ext uri="{BB962C8B-B14F-4D97-AF65-F5344CB8AC3E}">
        <p14:creationId xmlns:p14="http://schemas.microsoft.com/office/powerpoint/2010/main" val="29145824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Ανάλυση δευτερογενών δεδομένων</a:t>
            </a:r>
            <a:endParaRPr lang="en-US" dirty="0"/>
          </a:p>
        </p:txBody>
      </p:sp>
      <p:sp>
        <p:nvSpPr>
          <p:cNvPr id="3" name="Content Placeholder 2"/>
          <p:cNvSpPr>
            <a:spLocks noGrp="1"/>
          </p:cNvSpPr>
          <p:nvPr>
            <p:ph type="body" idx="1"/>
          </p:nvPr>
        </p:nvSpPr>
        <p:spPr/>
        <p:txBody>
          <a:bodyPr>
            <a:noAutofit/>
          </a:bodyPr>
          <a:lstStyle/>
          <a:p>
            <a:r>
              <a:rPr lang="el-GR" sz="2400" dirty="0"/>
              <a:t>Αναρωτηθείτε</a:t>
            </a:r>
            <a:r>
              <a:rPr lang="en-GB" sz="2400" dirty="0"/>
              <a:t>. . . </a:t>
            </a:r>
          </a:p>
          <a:p>
            <a:pPr lvl="1"/>
            <a:r>
              <a:rPr lang="el-GR" sz="2400" dirty="0"/>
              <a:t>Ποιος δημιούργησε το έγγραφο;</a:t>
            </a:r>
            <a:endParaRPr lang="en-US" sz="2400" dirty="0"/>
          </a:p>
          <a:p>
            <a:pPr lvl="1"/>
            <a:r>
              <a:rPr lang="el-GR" sz="2400" dirty="0"/>
              <a:t>Γιατί το δημιούργησε;</a:t>
            </a:r>
            <a:endParaRPr lang="en-US" sz="2400" dirty="0"/>
          </a:p>
          <a:p>
            <a:pPr lvl="1"/>
            <a:r>
              <a:rPr lang="el-GR" sz="2400" dirty="0"/>
              <a:t>Είναι το υλικό αυθεντικό και έχει δημιουργηθεί από κάποιον ο οποίος μπορούσε να γράψει αξιόπιστα και αντικειμενικά για το θέμα;</a:t>
            </a:r>
            <a:endParaRPr lang="en-US" sz="2400" dirty="0"/>
          </a:p>
          <a:p>
            <a:pPr lvl="1"/>
            <a:r>
              <a:rPr lang="el-GR" sz="2400" dirty="0"/>
              <a:t>Μπορούν τα γεγονότα, ή οι αναφορές, που παρουσιάζονται στο κείμενο να επιβεβαιωθούν από άλλα στοιχεία;</a:t>
            </a:r>
            <a:endParaRPr lang="en-US" sz="2400" dirty="0"/>
          </a:p>
          <a:p>
            <a:endParaRPr lang="en-US" sz="2400" dirty="0"/>
          </a:p>
        </p:txBody>
      </p:sp>
    </p:spTree>
    <p:extLst>
      <p:ext uri="{BB962C8B-B14F-4D97-AF65-F5344CB8AC3E}">
        <p14:creationId xmlns:p14="http://schemas.microsoft.com/office/powerpoint/2010/main" val="15533688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Αντανακλαστικότητα</a:t>
            </a:r>
            <a:endParaRPr lang="en-US" dirty="0"/>
          </a:p>
        </p:txBody>
      </p:sp>
      <p:sp>
        <p:nvSpPr>
          <p:cNvPr id="3" name="Content Placeholder 2"/>
          <p:cNvSpPr>
            <a:spLocks noGrp="1"/>
          </p:cNvSpPr>
          <p:nvPr>
            <p:ph type="body" idx="1"/>
          </p:nvPr>
        </p:nvSpPr>
        <p:spPr/>
        <p:txBody>
          <a:bodyPr>
            <a:noAutofit/>
          </a:bodyPr>
          <a:lstStyle/>
          <a:p>
            <a:r>
              <a:rPr lang="el-GR" sz="2000" dirty="0"/>
              <a:t>Η συνειδητοποίηση πως ο ερευνητής δεν είναι ένας ουδέτερος παρατηρητής, και πως αναμειγνύεται στην κατασκευή της γνώσης.</a:t>
            </a:r>
            <a:r>
              <a:rPr lang="en-US" sz="2000" dirty="0"/>
              <a:t> </a:t>
            </a:r>
            <a:endParaRPr lang="el-GR" sz="2000" dirty="0"/>
          </a:p>
          <a:p>
            <a:r>
              <a:rPr lang="el-GR" sz="2000" dirty="0"/>
              <a:t>Πολλοί ερευνητές αποτυγχάνουν να αναγνωρίσουν</a:t>
            </a:r>
            <a:r>
              <a:rPr lang="en-US" sz="2000" dirty="0"/>
              <a:t> </a:t>
            </a:r>
            <a:r>
              <a:rPr lang="el-GR" sz="2000" dirty="0"/>
              <a:t>ότι οι παρατηρήσεις είναι από την ίδια τους τη φύση επιλεκτικές και η ερμηνεία των αποτελεσμάτων είναι μεροληπτική</a:t>
            </a:r>
            <a:r>
              <a:rPr lang="en-US" sz="2000" dirty="0"/>
              <a:t> </a:t>
            </a:r>
            <a:endParaRPr lang="el-GR" sz="2000" dirty="0"/>
          </a:p>
          <a:p>
            <a:r>
              <a:rPr lang="el-GR" sz="2000" b="1" i="1" dirty="0"/>
              <a:t>Επιστημολογική</a:t>
            </a:r>
            <a:r>
              <a:rPr lang="en-US" sz="2000" dirty="0"/>
              <a:t>: </a:t>
            </a:r>
            <a:r>
              <a:rPr lang="el-GR" sz="2000" dirty="0"/>
              <a:t>οι ερευνητές αναστοχάζονται τις υποθέσεις τους για τον κόσμο και για τη φύση της γνώσης. </a:t>
            </a:r>
          </a:p>
          <a:p>
            <a:r>
              <a:rPr lang="el-GR" sz="2000" b="1" i="1" dirty="0"/>
              <a:t>Προσωπική</a:t>
            </a:r>
            <a:r>
              <a:rPr lang="en-US" sz="2000" dirty="0"/>
              <a:t>: </a:t>
            </a:r>
            <a:r>
              <a:rPr lang="el-GR" sz="2000" dirty="0"/>
              <a:t>ο ερευνητής αναστοχάζεται τους τρόπους με τους οποίους οι προσωπικές τους αξίες, στάσεις, πεποιθήσεις, και σκοποί έχουν διαμορφώσει την έρευνα.</a:t>
            </a:r>
            <a:r>
              <a:rPr lang="en-US" sz="2000" dirty="0"/>
              <a:t> </a:t>
            </a:r>
          </a:p>
        </p:txBody>
      </p:sp>
    </p:spTree>
    <p:extLst>
      <p:ext uri="{BB962C8B-B14F-4D97-AF65-F5344CB8AC3E}">
        <p14:creationId xmlns:p14="http://schemas.microsoft.com/office/powerpoint/2010/main" val="8957395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err="1"/>
              <a:t>Αντανακλαστικότητα</a:t>
            </a:r>
            <a:r>
              <a:rPr lang="en-GB" dirty="0"/>
              <a:t>: </a:t>
            </a:r>
            <a:r>
              <a:rPr lang="el-GR" dirty="0"/>
              <a:t>Κίνδυνοι</a:t>
            </a:r>
            <a:endParaRPr lang="en-US" dirty="0"/>
          </a:p>
        </p:txBody>
      </p:sp>
      <p:sp>
        <p:nvSpPr>
          <p:cNvPr id="3" name="Content Placeholder 2"/>
          <p:cNvSpPr>
            <a:spLocks noGrp="1"/>
          </p:cNvSpPr>
          <p:nvPr>
            <p:ph type="body" idx="1"/>
          </p:nvPr>
        </p:nvSpPr>
        <p:spPr/>
        <p:txBody>
          <a:bodyPr>
            <a:normAutofit/>
          </a:bodyPr>
          <a:lstStyle/>
          <a:p>
            <a:r>
              <a:rPr lang="el-GR" sz="2400" dirty="0"/>
              <a:t>Επίτευξη </a:t>
            </a:r>
            <a:r>
              <a:rPr lang="el-GR" sz="2400" dirty="0" err="1"/>
              <a:t>αντανακλαστικότητας</a:t>
            </a:r>
            <a:r>
              <a:rPr lang="el-GR" sz="2400" dirty="0"/>
              <a:t> με σχεδιασμό της έρευνας ώστε να εμπλέκονται πολλοί ερευνητές, τη διατήρηση ενός ημερολογίου στοχασμών</a:t>
            </a:r>
            <a:r>
              <a:rPr lang="en-US" sz="2400" dirty="0"/>
              <a:t> </a:t>
            </a:r>
            <a:r>
              <a:rPr lang="el-GR" sz="2400" dirty="0"/>
              <a:t>και την αναφορά των οπτικών, των αξιών, και των πεποιθήσεων για την έρευνα σε κάθε έκθεση που αφορά την έρευνα</a:t>
            </a:r>
            <a:r>
              <a:rPr lang="en-US" sz="2400" dirty="0"/>
              <a:t> </a:t>
            </a:r>
          </a:p>
          <a:p>
            <a:r>
              <a:rPr lang="en-US" sz="2400" dirty="0"/>
              <a:t>. . . </a:t>
            </a:r>
            <a:r>
              <a:rPr lang="el-GR" sz="2400" dirty="0"/>
              <a:t>Μπορεί επίσης να καταλήξει σε</a:t>
            </a:r>
            <a:r>
              <a:rPr lang="en-US" sz="2400" dirty="0"/>
              <a:t>:</a:t>
            </a:r>
          </a:p>
          <a:p>
            <a:pPr lvl="1"/>
            <a:r>
              <a:rPr lang="el-GR" sz="2400" i="1" dirty="0"/>
              <a:t>Ναρκισσισμό</a:t>
            </a:r>
            <a:r>
              <a:rPr lang="en-US" sz="2400" dirty="0"/>
              <a:t> </a:t>
            </a:r>
            <a:endParaRPr lang="el-GR" sz="2400" dirty="0"/>
          </a:p>
          <a:p>
            <a:pPr lvl="1"/>
            <a:r>
              <a:rPr lang="el-GR" sz="2400" i="1" dirty="0"/>
              <a:t>Ηθικολογία</a:t>
            </a:r>
            <a:r>
              <a:rPr lang="en-US" sz="2400" dirty="0"/>
              <a:t> </a:t>
            </a:r>
            <a:endParaRPr lang="el-GR" sz="2400" dirty="0"/>
          </a:p>
          <a:p>
            <a:pPr lvl="1"/>
            <a:r>
              <a:rPr lang="el-GR" sz="2400" i="1" dirty="0"/>
              <a:t>Μηδενισμό</a:t>
            </a:r>
            <a:r>
              <a:rPr lang="en-US" sz="2400" dirty="0"/>
              <a:t> </a:t>
            </a:r>
            <a:endParaRPr lang="el-GR" sz="2400" dirty="0"/>
          </a:p>
          <a:p>
            <a:pPr lvl="1"/>
            <a:r>
              <a:rPr lang="el-GR" sz="2400" i="1" dirty="0"/>
              <a:t>Αλαζονεία</a:t>
            </a:r>
            <a:r>
              <a:rPr lang="en-US" sz="2400" dirty="0"/>
              <a:t> </a:t>
            </a:r>
            <a:endParaRPr lang="en-GB" sz="2400" dirty="0"/>
          </a:p>
          <a:p>
            <a:endParaRPr lang="en-US" sz="2400" dirty="0"/>
          </a:p>
        </p:txBody>
      </p:sp>
    </p:spTree>
    <p:extLst>
      <p:ext uri="{BB962C8B-B14F-4D97-AF65-F5344CB8AC3E}">
        <p14:creationId xmlns:p14="http://schemas.microsoft.com/office/powerpoint/2010/main" val="3080586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Διαδικασία Ανάλυσης Ποιοτικών Δεδομένων</a:t>
            </a:r>
            <a:endParaRPr lang="en-US" sz="3600" dirty="0"/>
          </a:p>
        </p:txBody>
      </p:sp>
      <p:pic>
        <p:nvPicPr>
          <p:cNvPr id="6" name="Content Placeholder 5" descr="2603.jpg"/>
          <p:cNvPicPr>
            <a:picLocks noGrp="1" noChangeAspect="1"/>
          </p:cNvPicPr>
          <p:nvPr>
            <p:ph idx="4294967295"/>
          </p:nvPr>
        </p:nvPicPr>
        <p:blipFill>
          <a:blip r:embed="rId2">
            <a:extLst>
              <a:ext uri="{28A0092B-C50C-407E-A947-70E740481C1C}">
                <a14:useLocalDpi xmlns:a14="http://schemas.microsoft.com/office/drawing/2010/main" val="0"/>
              </a:ext>
            </a:extLst>
          </a:blip>
          <a:srcRect t="-2172" b="-2172"/>
          <a:stretch>
            <a:fillRect/>
          </a:stretch>
        </p:blipFill>
        <p:spPr>
          <a:xfrm>
            <a:off x="0" y="984250"/>
            <a:ext cx="9144000" cy="5307013"/>
          </a:xfrm>
        </p:spPr>
      </p:pic>
    </p:spTree>
    <p:extLst>
      <p:ext uri="{BB962C8B-B14F-4D97-AF65-F5344CB8AC3E}">
        <p14:creationId xmlns:p14="http://schemas.microsoft.com/office/powerpoint/2010/main" val="158926978"/>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12</TotalTime>
  <Words>1361</Words>
  <Application>Microsoft Macintosh PowerPoint</Application>
  <PresentationFormat>On-screen Show (4:3)</PresentationFormat>
  <Paragraphs>108</Paragraphs>
  <Slides>17</Slides>
  <Notes>1</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Apparat</vt:lpstr>
      <vt:lpstr>Arial</vt:lpstr>
      <vt:lpstr>Calibri</vt:lpstr>
      <vt:lpstr>Noto Sans Symbols</vt:lpstr>
      <vt:lpstr>Times New Roman</vt:lpstr>
      <vt:lpstr>Wingdings</vt:lpstr>
      <vt:lpstr>508 Lecture</vt:lpstr>
      <vt:lpstr>1_508 Lecture</vt:lpstr>
      <vt:lpstr>Η Ερευνητική Μεθοδολογία στον Πραγματικό  Κόσμο </vt:lpstr>
      <vt:lpstr>Μαθησιακά αποτελέσματα κεφαλαίου</vt:lpstr>
      <vt:lpstr>Προκλήσεις της Ποιοτικής Έρευνας </vt:lpstr>
      <vt:lpstr>Αναλυτική επαγωγή</vt:lpstr>
      <vt:lpstr>Βήματα της διαδικασίας κωδικοποίησης </vt:lpstr>
      <vt:lpstr>Ανάλυση δευτερογενών δεδομένων</vt:lpstr>
      <vt:lpstr>Αντανακλαστικότητα</vt:lpstr>
      <vt:lpstr>Αντανακλαστικότητα: Κίνδυνοι</vt:lpstr>
      <vt:lpstr>Διαδικασία Ανάλυσης Ποιοτικών Δεδομένων</vt:lpstr>
      <vt:lpstr>Μέθοδοι Ανάλυσης Ποιοτικών Δεδομένων</vt:lpstr>
      <vt:lpstr>Εμπειρικά θεμελιωμένη θεωρία: Eπίπεδα Nοήματος </vt:lpstr>
      <vt:lpstr>Εμπειρικά θεμελιωμένη θεωρία: Κατηγορίες Κωδικοποίησης</vt:lpstr>
      <vt:lpstr>Άλλες Προσεγγίσεις Ποιοτικής Ανάλυσης</vt:lpstr>
      <vt:lpstr>Επίδειξη Εγκυρότητας </vt:lpstr>
      <vt:lpstr>Προβληματισμοί Αξιοπιστίας </vt:lpstr>
      <vt:lpstr>CAQDAS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5</cp:revision>
  <dcterms:created xsi:type="dcterms:W3CDTF">2023-09-18T16:20:19Z</dcterms:created>
  <dcterms:modified xsi:type="dcterms:W3CDTF">2023-09-18T16:32:40Z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