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601" r:id="rId3"/>
    <p:sldId id="602" r:id="rId4"/>
    <p:sldId id="493" r:id="rId5"/>
    <p:sldId id="603" r:id="rId6"/>
    <p:sldId id="604" r:id="rId7"/>
    <p:sldId id="605" r:id="rId8"/>
    <p:sldId id="4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B"/>
    <a:srgbClr val="FCECE8"/>
    <a:srgbClr val="000000"/>
    <a:srgbClr val="C4BAB7"/>
    <a:srgbClr val="F8D7CD"/>
    <a:srgbClr val="FFFF00"/>
    <a:srgbClr val="5B9BD5"/>
    <a:srgbClr val="FFE9E9"/>
    <a:srgbClr val="FFE5E5"/>
    <a:srgbClr val="9BC3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9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A20AA-61E4-4310-AB79-0078C4299D6F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91F62-CEBB-4642-BB65-56A3BA414A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607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575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55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24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96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36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14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72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551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126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797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19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994CF-0B33-449B-A0AB-0509A010D666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3277E-0106-476A-9EB4-D75211D28B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504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>
                <a:alpha val="20000"/>
              </a:srgbClr>
            </a:gs>
            <a:gs pos="28000">
              <a:srgbClr val="FF0000">
                <a:alpha val="15000"/>
              </a:srgbClr>
            </a:gs>
            <a:gs pos="60000">
              <a:srgbClr val="FF0000">
                <a:alpha val="10000"/>
              </a:srgbClr>
            </a:gs>
            <a:gs pos="84000">
              <a:srgbClr val="FF0000">
                <a:alpha val="5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04" y="666292"/>
            <a:ext cx="1639164" cy="1639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2959" y="2906342"/>
            <a:ext cx="93734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dirty="0" smtClean="0"/>
              <a:t>Διαδίκτυο των Πραγμάτων (ΔτΠ)</a:t>
            </a:r>
            <a:endParaRPr lang="el-GR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579213" y="4134864"/>
            <a:ext cx="2712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 smtClean="0"/>
              <a:t>Διάλεξη </a:t>
            </a:r>
            <a:r>
              <a:rPr lang="en-US" sz="4400" dirty="0" smtClean="0"/>
              <a:t>11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62469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"/>
            <a:ext cx="12192000" cy="523220"/>
          </a:xfrm>
          <a:prstGeom prst="rect">
            <a:avLst/>
          </a:prstGeom>
          <a:gradFill flip="none" rotWithShape="1">
            <a:gsLst>
              <a:gs pos="26000">
                <a:srgbClr val="FF0000">
                  <a:alpha val="14000"/>
                </a:srgbClr>
              </a:gs>
              <a:gs pos="76000">
                <a:srgbClr val="FF0000">
                  <a:alpha val="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Grade Outline</a:t>
            </a:r>
            <a:endParaRPr lang="el-GR" sz="28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914807"/>
              </p:ext>
            </p:extLst>
          </p:nvPr>
        </p:nvGraphicFramePr>
        <p:xfrm>
          <a:off x="238125" y="1565549"/>
          <a:ext cx="11553824" cy="24081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28875">
                  <a:extLst>
                    <a:ext uri="{9D8B030D-6E8A-4147-A177-3AD203B41FA5}">
                      <a16:colId xmlns:a16="http://schemas.microsoft.com/office/drawing/2014/main" val="1846399116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val="3959023800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3230183406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1427810130"/>
                    </a:ext>
                  </a:extLst>
                </a:gridCol>
                <a:gridCol w="2009774">
                  <a:extLst>
                    <a:ext uri="{9D8B030D-6E8A-4147-A177-3AD203B41FA5}">
                      <a16:colId xmlns:a16="http://schemas.microsoft.com/office/drawing/2014/main" val="1976538918"/>
                    </a:ext>
                  </a:extLst>
                </a:gridCol>
              </a:tblGrid>
              <a:tr h="36601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Task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Activity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Type 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Deadline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5104390"/>
                  </a:ext>
                </a:extLst>
              </a:tr>
              <a:tr h="571861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Individual Project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Report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06/02/2026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5812833"/>
                  </a:ext>
                </a:extLst>
              </a:tr>
              <a:tr h="366016">
                <a:tc rowSpan="2">
                  <a:txBody>
                    <a:bodyPr/>
                    <a:lstStyle/>
                    <a:p>
                      <a:r>
                        <a:rPr lang="en-US" sz="2000" b="1" dirty="0" smtClean="0"/>
                        <a:t>Group Project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Presentation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09/01/2026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8374771"/>
                  </a:ext>
                </a:extLst>
              </a:tr>
              <a:tr h="36601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Final Report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06/02/2026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522248"/>
                  </a:ext>
                </a:extLst>
              </a:tr>
              <a:tr h="647567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Final Exam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Written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Compulsory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06/02/2026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346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57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"/>
            <a:ext cx="12192000" cy="523220"/>
          </a:xfrm>
          <a:prstGeom prst="rect">
            <a:avLst/>
          </a:prstGeom>
          <a:gradFill flip="none" rotWithShape="1">
            <a:gsLst>
              <a:gs pos="26000">
                <a:srgbClr val="FF0000">
                  <a:alpha val="14000"/>
                </a:srgbClr>
              </a:gs>
              <a:gs pos="76000">
                <a:srgbClr val="FF0000">
                  <a:alpha val="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Group Project Presentations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33370" y="1200460"/>
            <a:ext cx="10944225" cy="830997"/>
          </a:xfrm>
          <a:prstGeom prst="rect">
            <a:avLst/>
          </a:prstGeom>
          <a:solidFill>
            <a:srgbClr val="FFEBEB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/>
              <a:t>Tsenekidis</a:t>
            </a:r>
            <a:r>
              <a:rPr lang="en-US" sz="2400" dirty="0" smtClean="0"/>
              <a:t> </a:t>
            </a:r>
            <a:r>
              <a:rPr lang="en-US" sz="2400" dirty="0" err="1" smtClean="0"/>
              <a:t>Efthymios</a:t>
            </a:r>
            <a:r>
              <a:rPr lang="en-US" sz="2400" dirty="0" smtClean="0"/>
              <a:t>, </a:t>
            </a:r>
            <a:r>
              <a:rPr lang="en-US" sz="2400" dirty="0" err="1" smtClean="0"/>
              <a:t>Rizou</a:t>
            </a:r>
            <a:r>
              <a:rPr lang="en-US" sz="2400" dirty="0" smtClean="0"/>
              <a:t> </a:t>
            </a:r>
            <a:r>
              <a:rPr lang="en-US" sz="2400" dirty="0" err="1" smtClean="0"/>
              <a:t>Ioanna</a:t>
            </a:r>
            <a:r>
              <a:rPr lang="en-US" sz="2400" dirty="0" smtClean="0"/>
              <a:t>-Georgia, </a:t>
            </a:r>
            <a:r>
              <a:rPr lang="en-US" sz="2400" dirty="0" err="1" smtClean="0"/>
              <a:t>Mitsoulis</a:t>
            </a:r>
            <a:r>
              <a:rPr lang="en-US" sz="2400" dirty="0" smtClean="0"/>
              <a:t> Christos: </a:t>
            </a:r>
            <a:r>
              <a:rPr lang="en-US" sz="2400" b="1" dirty="0"/>
              <a:t>Integration of heterogeneous sensors, actuators and microcontroller platforms</a:t>
            </a:r>
            <a:endParaRPr lang="el-GR" sz="2400" b="1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33369" y="2480096"/>
            <a:ext cx="10944225" cy="830997"/>
          </a:xfrm>
          <a:prstGeom prst="rect">
            <a:avLst/>
          </a:prstGeom>
          <a:solidFill>
            <a:srgbClr val="FFEBEB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/>
              <a:t>Kalafatis</a:t>
            </a:r>
            <a:r>
              <a:rPr lang="en-US" sz="2400" dirty="0" smtClean="0"/>
              <a:t> </a:t>
            </a:r>
            <a:r>
              <a:rPr lang="en-US" sz="2400" dirty="0" err="1" smtClean="0"/>
              <a:t>Alkis</a:t>
            </a:r>
            <a:r>
              <a:rPr lang="en-US" sz="2400" dirty="0" smtClean="0"/>
              <a:t>, </a:t>
            </a:r>
            <a:r>
              <a:rPr lang="en-US" sz="2400" dirty="0" err="1" smtClean="0"/>
              <a:t>Kalantzis</a:t>
            </a:r>
            <a:r>
              <a:rPr lang="en-US" sz="2400" dirty="0" smtClean="0"/>
              <a:t> </a:t>
            </a:r>
            <a:r>
              <a:rPr lang="en-US" sz="2400" dirty="0" err="1" smtClean="0"/>
              <a:t>Dimosthenis</a:t>
            </a:r>
            <a:r>
              <a:rPr lang="en-US" sz="2400" dirty="0" smtClean="0"/>
              <a:t>: </a:t>
            </a:r>
            <a:r>
              <a:rPr lang="en-US" sz="2400" b="1" dirty="0"/>
              <a:t>Smart Building Digital Twin: </a:t>
            </a:r>
            <a:r>
              <a:rPr lang="en-US" sz="2400" b="1" dirty="0" err="1"/>
              <a:t>IoT</a:t>
            </a:r>
            <a:r>
              <a:rPr lang="en-US" sz="2400" b="1" dirty="0"/>
              <a:t> Simulation, Automation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26013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>
                <a:alpha val="20000"/>
              </a:srgbClr>
            </a:gs>
            <a:gs pos="28000">
              <a:srgbClr val="FF0000">
                <a:alpha val="15000"/>
              </a:srgbClr>
            </a:gs>
            <a:gs pos="60000">
              <a:srgbClr val="FF0000">
                <a:alpha val="10000"/>
              </a:srgbClr>
            </a:gs>
            <a:gs pos="84000">
              <a:srgbClr val="FF0000">
                <a:alpha val="5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66900" y="2477717"/>
            <a:ext cx="8181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5400" dirty="0">
                <a:solidFill>
                  <a:prstClr val="black"/>
                </a:solidFill>
              </a:rPr>
              <a:t>Final Exam Preparation</a:t>
            </a:r>
            <a:endParaRPr lang="en-US" sz="5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4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0025" y="902913"/>
            <a:ext cx="80962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General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exam material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based on a specific textbook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it includes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topics discussed during the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Preparation should be based on: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Lecture slides (e-class PPTs)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Accompanied material (references, examples, additional notes)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exam focuses on: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Conceptual understanding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Architectures, protocols, and system-level logic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IoT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-related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mechanisms operate and interact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There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emphasis on heavy mathematical formulations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Exercises and questions will be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similar to those practiced during the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3112" y="4232555"/>
            <a:ext cx="2143125" cy="21431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gradFill flip="none" rotWithShape="1">
            <a:gsLst>
              <a:gs pos="26000">
                <a:srgbClr val="FF0000">
                  <a:alpha val="14000"/>
                </a:srgbClr>
              </a:gs>
              <a:gs pos="76000">
                <a:srgbClr val="FF0000">
                  <a:alpha val="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Final Exam Logistics (1)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3936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9550" y="894818"/>
            <a:ext cx="809625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may bring and use: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Any textbook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Personal notes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Printed lecture material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 or pencil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Calculator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following are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allowed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Smartphone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Smartwatch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Laptop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Any other smart or electronic device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the exam is conducted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online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separate announcement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will follow with detailed instructions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3112" y="4232555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0" y="0"/>
            <a:ext cx="12192000" cy="523220"/>
          </a:xfrm>
          <a:prstGeom prst="rect">
            <a:avLst/>
          </a:prstGeom>
          <a:gradFill flip="none" rotWithShape="1">
            <a:gsLst>
              <a:gs pos="26000">
                <a:srgbClr val="FF0000">
                  <a:alpha val="14000"/>
                </a:srgbClr>
              </a:gs>
              <a:gs pos="76000">
                <a:srgbClr val="FF0000">
                  <a:alpha val="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Final Exam Logistics </a:t>
            </a:r>
            <a:r>
              <a:rPr lang="en-US" sz="2800" b="1" dirty="0" smtClean="0"/>
              <a:t>(2)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25747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3112" y="4232555"/>
            <a:ext cx="2143125" cy="214312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4232" y="767212"/>
            <a:ext cx="8353508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 may answer in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Greek or English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brief, clear, and concise answers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unnecessary length or </a:t>
            </a:r>
            <a:r>
              <a:rPr kumimoji="0" lang="el-GR" alt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“σάλτσες”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Explanations should demonstrate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not memorization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Well-structured answers that clearly explain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reasoning and logic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preferred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Additional relevant information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from papers, online resources, or further reading)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welcome and rewarded as a bonus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if correct and clearly connected to the question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Creativity, understanding, critical thinking and proof of engagement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the subject matter are appreciated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writing purely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static or copy-pasted information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 questions may require: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Combining concepts from multiple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Overall understanding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course, rather than isolated facts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0" y="0"/>
            <a:ext cx="12192000" cy="523220"/>
          </a:xfrm>
          <a:prstGeom prst="rect">
            <a:avLst/>
          </a:prstGeom>
          <a:gradFill flip="none" rotWithShape="1">
            <a:gsLst>
              <a:gs pos="26000">
                <a:srgbClr val="FF0000">
                  <a:alpha val="14000"/>
                </a:srgbClr>
              </a:gs>
              <a:gs pos="76000">
                <a:srgbClr val="FF0000">
                  <a:alpha val="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Final Exam Logistics </a:t>
            </a:r>
            <a:r>
              <a:rPr lang="en-US" sz="2800" b="1" dirty="0" smtClean="0"/>
              <a:t>(3)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71147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Questions and Discussion</a:t>
            </a:r>
          </a:p>
          <a:p>
            <a:pPr algn="ctr"/>
            <a:r>
              <a:rPr lang="en-US" sz="7200" b="1" dirty="0">
                <a:solidFill>
                  <a:schemeClr val="tx1"/>
                </a:solidFill>
                <a:latin typeface="Arial Narrow" panose="020B0606020202030204" pitchFamily="34" charset="0"/>
              </a:rPr>
              <a:t>?</a:t>
            </a:r>
            <a:endParaRPr lang="el-GR" sz="7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3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13942</TotalTime>
  <Words>343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1178</cp:revision>
  <dcterms:created xsi:type="dcterms:W3CDTF">2025-09-25T08:36:32Z</dcterms:created>
  <dcterms:modified xsi:type="dcterms:W3CDTF">2026-01-09T15:33:30Z</dcterms:modified>
</cp:coreProperties>
</file>