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31"/>
  </p:notesMasterIdLst>
  <p:handoutMasterIdLst>
    <p:handoutMasterId r:id="rId32"/>
  </p:handoutMasterIdLst>
  <p:sldIdLst>
    <p:sldId id="424" r:id="rId2"/>
    <p:sldId id="453" r:id="rId3"/>
    <p:sldId id="452" r:id="rId4"/>
    <p:sldId id="451" r:id="rId5"/>
    <p:sldId id="362" r:id="rId6"/>
    <p:sldId id="425" r:id="rId7"/>
    <p:sldId id="427" r:id="rId8"/>
    <p:sldId id="428" r:id="rId9"/>
    <p:sldId id="429" r:id="rId10"/>
    <p:sldId id="431" r:id="rId11"/>
    <p:sldId id="433" r:id="rId12"/>
    <p:sldId id="436" r:id="rId13"/>
    <p:sldId id="435" r:id="rId14"/>
    <p:sldId id="437" r:id="rId15"/>
    <p:sldId id="439" r:id="rId16"/>
    <p:sldId id="440" r:id="rId17"/>
    <p:sldId id="442" r:id="rId18"/>
    <p:sldId id="443" r:id="rId19"/>
    <p:sldId id="454" r:id="rId20"/>
    <p:sldId id="444" r:id="rId21"/>
    <p:sldId id="455" r:id="rId22"/>
    <p:sldId id="456" r:id="rId23"/>
    <p:sldId id="445" r:id="rId24"/>
    <p:sldId id="446" r:id="rId25"/>
    <p:sldId id="447" r:id="rId26"/>
    <p:sldId id="448" r:id="rId27"/>
    <p:sldId id="449" r:id="rId28"/>
    <p:sldId id="450" r:id="rId29"/>
    <p:sldId id="45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91B"/>
    <a:srgbClr val="4C7816"/>
    <a:srgbClr val="528218"/>
    <a:srgbClr val="B6CEAA"/>
    <a:srgbClr val="ADC8A0"/>
    <a:srgbClr val="077C97"/>
    <a:srgbClr val="CD8019"/>
    <a:srgbClr val="CC7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/>
    <p:restoredTop sz="94694"/>
  </p:normalViewPr>
  <p:slideViewPr>
    <p:cSldViewPr snapToGrid="0">
      <p:cViewPr varScale="1">
        <p:scale>
          <a:sx n="121" d="100"/>
          <a:sy n="121" d="100"/>
        </p:scale>
        <p:origin x="496" y="176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shelf Symbol 2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693869-8D55-EF49-A276-C95F28D0F37B}" type="datetime1">
              <a:rPr lang="en-US" altLang="en-US" smtClean="0"/>
              <a:t>9/28/25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shelf Symbol 2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88DE8A-883D-45C0-9847-358FB2704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5923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3F35BE1-AE0D-3F48-BED5-4C6DB649401E}" type="datetime1">
              <a:rPr lang="en-US" altLang="en-US" smtClean="0"/>
              <a:t>9/28/25</a:t>
            </a:fld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11568AE-00E3-4DAD-B734-2F66ED8776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5798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9pPr>
          </a:lstStyle>
          <a:p>
            <a:pPr>
              <a:defRPr/>
            </a:pPr>
            <a:fld id="{A94ABDFA-C714-4BF1-9E67-9805BC00233C}" type="slidenum">
              <a:rPr lang="en-US" altLang="en-US" sz="1200" smtClean="0">
                <a:latin typeface="Arial" pitchFamily="34" charset="0"/>
              </a:rPr>
              <a:pPr>
                <a:defRPr/>
              </a:pPr>
              <a:t>1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251D9D-054C-FD07-8831-362E588734F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CA509F5-A9D9-4B4B-8DDA-06DF1459E874}" type="datetime1">
              <a:rPr lang="en-US" altLang="en-US" smtClean="0"/>
              <a:t>9/28/25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9pPr>
          </a:lstStyle>
          <a:p>
            <a:pPr>
              <a:defRPr/>
            </a:pPr>
            <a:fld id="{E4329CD8-9815-4CEC-A5A6-CDCBEA56E782}" type="slidenum">
              <a:rPr lang="en-US" altLang="en-US" sz="1200" smtClean="0">
                <a:latin typeface="Arial" pitchFamily="34" charset="0"/>
              </a:rPr>
              <a:pPr>
                <a:defRPr/>
              </a:pPr>
              <a:t>5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55C8E-9F31-F2AF-D71D-0CD0E7F9063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8408D63-C4E7-FA4C-A27D-9F3C9CA78E3C}" type="datetime1">
              <a:rPr lang="en-US" altLang="en-US" smtClean="0"/>
              <a:t>9/28/25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9pPr>
          </a:lstStyle>
          <a:p>
            <a:pPr>
              <a:defRPr/>
            </a:pPr>
            <a:fld id="{2D053539-177F-401C-B6C4-A42631A71884}" type="slidenum">
              <a:rPr lang="en-US" altLang="en-US" sz="1200" smtClean="0">
                <a:latin typeface="Arial" pitchFamily="34" charset="0"/>
              </a:rPr>
              <a:pPr>
                <a:defRPr/>
              </a:pPr>
              <a:t>6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E5C539-2119-368B-D240-82F3B83BE59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9B7D87D-2E90-6E4C-8B04-8BFD4C96E864}" type="datetime1">
              <a:rPr lang="en-US" altLang="en-US" smtClean="0"/>
              <a:t>9/28/25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9pPr>
          </a:lstStyle>
          <a:p>
            <a:pPr>
              <a:defRPr/>
            </a:pPr>
            <a:fld id="{65000516-FADD-4B70-B436-1AA4B59CEEB8}" type="slidenum">
              <a:rPr lang="en-US" altLang="en-US" sz="1200" smtClean="0">
                <a:latin typeface="Arial" pitchFamily="34" charset="0"/>
              </a:rPr>
              <a:pPr>
                <a:defRPr/>
              </a:pPr>
              <a:t>7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B140B2-1E51-0949-A878-1B5779F364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E604C0F-A8ED-934C-8528-1FD47856BA3A}" type="datetime1">
              <a:rPr lang="en-US" altLang="en-US" smtClean="0"/>
              <a:t>9/28/25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9pPr>
          </a:lstStyle>
          <a:p>
            <a:pPr>
              <a:defRPr/>
            </a:pPr>
            <a:fld id="{8B65635C-89FD-49B9-B1AF-07387BD97110}" type="slidenum">
              <a:rPr lang="en-US" altLang="en-US" sz="1200" smtClean="0">
                <a:latin typeface="Arial" pitchFamily="34" charset="0"/>
              </a:rPr>
              <a:pPr>
                <a:defRPr/>
              </a:pPr>
              <a:t>8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74E76-4722-DFEF-3530-5FCE48D698F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4DD63C2-3365-8349-B6FC-96CCDC22E85C}" type="datetime1">
              <a:rPr lang="en-US" altLang="en-US" smtClean="0"/>
              <a:t>9/28/25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9pPr>
          </a:lstStyle>
          <a:p>
            <a:pPr>
              <a:defRPr/>
            </a:pPr>
            <a:fld id="{E12CA1D4-5AB6-4378-8F10-786DF6B781CF}" type="slidenum">
              <a:rPr lang="en-US" altLang="en-US" sz="1200" smtClean="0">
                <a:latin typeface="Arial" pitchFamily="34" charset="0"/>
              </a:rPr>
              <a:pPr>
                <a:defRPr/>
              </a:pPr>
              <a:t>9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D9293-8A28-F626-80CF-0092FF0C996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04CD4FA-89E1-3148-B3E6-AE5F7A3869A6}" type="datetime1">
              <a:rPr lang="en-US" altLang="en-US" smtClean="0"/>
              <a:t>9/28/25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9pPr>
          </a:lstStyle>
          <a:p>
            <a:pPr>
              <a:defRPr/>
            </a:pPr>
            <a:fld id="{DC016DD2-FD60-488A-8009-9C54F4652115}" type="slidenum">
              <a:rPr lang="en-US" altLang="en-US" sz="1200" smtClean="0">
                <a:latin typeface="Arial" pitchFamily="34" charset="0"/>
              </a:rPr>
              <a:pPr>
                <a:defRPr/>
              </a:pPr>
              <a:t>10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5C246-EEFE-ECE9-E8AE-674BE508EB6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1B2D11A-110A-634C-B54E-FDF22DA8F9B8}" type="datetime1">
              <a:rPr lang="en-US" altLang="en-US" smtClean="0"/>
              <a:t>9/28/25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9pPr>
          </a:lstStyle>
          <a:p>
            <a:pPr>
              <a:defRPr/>
            </a:pPr>
            <a:fld id="{661239A4-7B5A-48C1-BB75-D15BE7E50132}" type="slidenum">
              <a:rPr lang="en-US" altLang="en-US" sz="1200" smtClean="0">
                <a:latin typeface="Arial" pitchFamily="34" charset="0"/>
              </a:rPr>
              <a:pPr>
                <a:defRPr/>
              </a:pPr>
              <a:t>11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1960C-59BD-356B-4A7D-03E0B249DEE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DF8AE5F-20E0-C545-BFEE-7874A4EE0D52}" type="datetime1">
              <a:rPr lang="en-US" altLang="en-US" smtClean="0"/>
              <a:t>9/28/25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shelf Symbol 2" charset="0"/>
              <a:ea typeface="ＭＳ Ｐゴシック" charset="0"/>
            </a:endParaRPr>
          </a:p>
        </p:txBody>
      </p:sp>
      <p:sp>
        <p:nvSpPr>
          <p:cNvPr id="5" name="Text Box 14" descr="Pink tissue paper"/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4200" b="1" dirty="0">
                <a:solidFill>
                  <a:srgbClr val="4C7816"/>
                </a:solidFill>
                <a:latin typeface="Arial" panose="020B0604020202020204" pitchFamily="34" charset="0"/>
                <a:ea typeface="+mn-ea"/>
              </a:rPr>
              <a:t>1</a:t>
            </a:r>
          </a:p>
        </p:txBody>
      </p:sp>
      <p:sp>
        <p:nvSpPr>
          <p:cNvPr id="6" name="Text Box 15" descr="Pink tissue paper"/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3200" b="1">
                <a:solidFill>
                  <a:srgbClr val="CD8019"/>
                </a:solidFill>
                <a:latin typeface="Arial" panose="020B0604020202020204" pitchFamily="34" charset="0"/>
                <a:ea typeface="+mn-ea"/>
              </a:rPr>
              <a:t>1.1</a:t>
            </a:r>
          </a:p>
        </p:txBody>
      </p:sp>
      <p:sp>
        <p:nvSpPr>
          <p:cNvPr id="7" name="Line 21"/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shelf Symbol 2" charset="0"/>
              <a:ea typeface="ＭＳ Ｐゴシック" charset="0"/>
            </a:endParaRPr>
          </a:p>
        </p:txBody>
      </p:sp>
      <p:sp>
        <p:nvSpPr>
          <p:cNvPr id="8" name="Line 23"/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shelf Symbol 2" charset="0"/>
              <a:ea typeface="ＭＳ Ｐゴシック" charset="0"/>
            </a:endParaRPr>
          </a:p>
        </p:txBody>
      </p:sp>
      <p:sp>
        <p:nvSpPr>
          <p:cNvPr id="9" name="Line 24"/>
          <p:cNvSpPr>
            <a:spLocks noChangeShapeType="1"/>
          </p:cNvSpPr>
          <p:nvPr userDrawn="1"/>
        </p:nvSpPr>
        <p:spPr bwMode="auto">
          <a:xfrm rot="162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shelf Symbol 2" charset="0"/>
              <a:ea typeface="ＭＳ Ｐゴシック" charset="0"/>
            </a:endParaRPr>
          </a:p>
        </p:txBody>
      </p:sp>
      <p:sp>
        <p:nvSpPr>
          <p:cNvPr id="10" name="Freeform 31"/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2147483647 w 96"/>
              <a:gd name="T3" fmla="*/ 0 h 192"/>
              <a:gd name="T4" fmla="*/ 2147483647 w 96"/>
              <a:gd name="T5" fmla="*/ 2147483647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5" descr="Lay Linear Algebra 6e 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044700"/>
            <a:ext cx="32734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Pears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499225"/>
            <a:ext cx="9191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5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752600" y="6305550"/>
            <a:ext cx="6934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UTh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A46B7-4671-01DB-CAFC-7C1F41B72565}"/>
              </a:ext>
            </a:extLst>
          </p:cNvPr>
          <p:cNvSpPr txBox="1"/>
          <p:nvPr userDrawn="1"/>
        </p:nvSpPr>
        <p:spPr>
          <a:xfrm>
            <a:off x="135172" y="6396335"/>
            <a:ext cx="91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7730981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1.1- </a:t>
            </a:r>
            <a:fld id="{612FA640-DD02-4519-8411-599C5AA5E1F4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UTh 2024</a:t>
            </a:r>
          </a:p>
        </p:txBody>
      </p:sp>
    </p:spTree>
    <p:extLst>
      <p:ext uri="{BB962C8B-B14F-4D97-AF65-F5344CB8AC3E}">
        <p14:creationId xmlns:p14="http://schemas.microsoft.com/office/powerpoint/2010/main" val="19662392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1.1- </a:t>
            </a:r>
            <a:fld id="{22205F36-CAE8-442E-8D24-C2CC54941422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UTh 2024</a:t>
            </a:r>
          </a:p>
        </p:txBody>
      </p:sp>
    </p:spTree>
    <p:extLst>
      <p:ext uri="{BB962C8B-B14F-4D97-AF65-F5344CB8AC3E}">
        <p14:creationId xmlns:p14="http://schemas.microsoft.com/office/powerpoint/2010/main" val="34119910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1.1- </a:t>
            </a:r>
            <a:fld id="{E9BF559B-B033-4E58-8D46-C0CA1E4E4691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UTh 2024</a:t>
            </a:r>
          </a:p>
        </p:txBody>
      </p:sp>
    </p:spTree>
    <p:extLst>
      <p:ext uri="{BB962C8B-B14F-4D97-AF65-F5344CB8AC3E}">
        <p14:creationId xmlns:p14="http://schemas.microsoft.com/office/powerpoint/2010/main" val="20349230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62400"/>
            <a:ext cx="8229600" cy="2209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1.1- </a:t>
            </a:r>
            <a:fld id="{2EE3ED84-D8CF-4570-9EC3-6101CF4ADF42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UTh 2024</a:t>
            </a:r>
          </a:p>
        </p:txBody>
      </p:sp>
    </p:spTree>
    <p:extLst>
      <p:ext uri="{BB962C8B-B14F-4D97-AF65-F5344CB8AC3E}">
        <p14:creationId xmlns:p14="http://schemas.microsoft.com/office/powerpoint/2010/main" val="40769773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1.1- </a:t>
            </a:r>
            <a:fld id="{C634FE50-2ECE-412C-8639-ACD977ED373E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751013" y="6305550"/>
            <a:ext cx="4943475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Symbol" pitchFamily="18" charset="2"/>
              <a:buNone/>
              <a:defRPr sz="1200">
                <a:latin typeface="Arial" pitchFamily="34" charset="0"/>
                <a:sym typeface="Symbol" pitchFamily="18" charset="2"/>
              </a:defRPr>
            </a:lvl1pPr>
          </a:lstStyle>
          <a:p>
            <a:pPr>
              <a:defRPr/>
            </a:pPr>
            <a:r>
              <a:rPr lang="en-US" altLang="en-US"/>
              <a:t>UTh 2024</a:t>
            </a:r>
          </a:p>
        </p:txBody>
      </p:sp>
      <p:sp>
        <p:nvSpPr>
          <p:cNvPr id="1030" name="Line 13"/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shelf Symbol 2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07" r:id="rId2"/>
    <p:sldLayoutId id="2147483808" r:id="rId3"/>
    <p:sldLayoutId id="2147483809" r:id="rId4"/>
    <p:sldLayoutId id="2147483810" r:id="rId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2.wmf"/><Relationship Id="rId3" Type="http://schemas.openxmlformats.org/officeDocument/2006/relationships/image" Target="../media/image14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31.bin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7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27589" y="366320"/>
            <a:ext cx="7773798" cy="606803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latin typeface="Times New Roman" charset="0"/>
                <a:cs typeface="+mj-cs"/>
              </a:rPr>
              <a:t>Γραμμικές Εξισώσεις στην Γραμμική Άλγεβρα</a:t>
            </a:r>
            <a:endParaRPr lang="en-US" dirty="0">
              <a:latin typeface="Times New Roman" charset="0"/>
              <a:cs typeface="+mj-c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l-GR" dirty="0">
                <a:latin typeface="Arial Narrow" charset="0"/>
                <a:cs typeface="+mn-cs"/>
              </a:rPr>
              <a:t>ΣΥΣΤΗΜΑΤΑ ΓΡΑΜΜΙΚΩΝ ΕΞΙΣΩΣΕΩΝ</a:t>
            </a:r>
            <a:endParaRPr lang="en-US" dirty="0">
              <a:latin typeface="Arial Narrow" charset="0"/>
              <a:cs typeface="+mn-cs"/>
            </a:endParaRPr>
          </a:p>
        </p:txBody>
      </p:sp>
      <p:pic>
        <p:nvPicPr>
          <p:cNvPr id="1026" name="Picture 2" descr="ΓΡΑΜΜΙΚΗ ΑΛΓΕΒΡΑ ΚΑΙ ΕΦΑΡΜΟΓΕΣ">
            <a:extLst>
              <a:ext uri="{FF2B5EF4-FFF2-40B4-BE49-F238E27FC236}">
                <a16:creationId xmlns:a16="http://schemas.microsoft.com/office/drawing/2014/main" id="{C90186D6-CFF5-E31C-9114-49ACD2BA2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66" y="1492624"/>
            <a:ext cx="3748734" cy="5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ΜΕΓΕΘΗ ΠΙΝΑΚΑ</a:t>
            </a:r>
            <a:endParaRPr lang="en-US" dirty="0">
              <a:cs typeface="+mj-cs"/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 dirty="0"/>
              <a:t>Το μέγεθος ενός πίνακα δηλώνει πόσες γραμμές και στήλες έχει. Αν </a:t>
            </a:r>
            <a:r>
              <a:rPr lang="en" sz="2800" dirty="0"/>
              <a:t>m </a:t>
            </a:r>
            <a:r>
              <a:rPr lang="el-GR" sz="2800" dirty="0"/>
              <a:t>και </a:t>
            </a:r>
            <a:r>
              <a:rPr lang="en" sz="2800" dirty="0"/>
              <a:t>n </a:t>
            </a:r>
            <a:r>
              <a:rPr lang="el-GR" sz="2800" dirty="0"/>
              <a:t>είναι θετικοί αριθμοί, ένας πίνακας </a:t>
            </a:r>
            <a:r>
              <a:rPr lang="en" sz="2800" b="1" dirty="0"/>
              <a:t>m</a:t>
            </a:r>
            <a:r>
              <a:rPr lang="el-GR" sz="2800" b="1" dirty="0"/>
              <a:t> </a:t>
            </a:r>
            <a:r>
              <a:rPr lang="en" sz="2800" b="1" dirty="0"/>
              <a:t> </a:t>
            </a:r>
            <a:r>
              <a:rPr lang="el-GR" sz="2800" b="1" dirty="0"/>
              <a:t> </a:t>
            </a:r>
            <a:r>
              <a:rPr lang="en" sz="2800" b="1" dirty="0"/>
              <a:t>n</a:t>
            </a:r>
            <a:r>
              <a:rPr lang="en" sz="2800" dirty="0"/>
              <a:t> </a:t>
            </a:r>
            <a:r>
              <a:rPr lang="el-GR" sz="2800" dirty="0"/>
              <a:t>είναι ένας (ορθογώνιος) πίνακας αριθμών με </a:t>
            </a:r>
            <a:r>
              <a:rPr lang="en" sz="2800" dirty="0"/>
              <a:t>m </a:t>
            </a:r>
            <a:r>
              <a:rPr lang="el-GR" sz="2800" dirty="0"/>
              <a:t>γραμμές και </a:t>
            </a:r>
            <a:r>
              <a:rPr lang="en" sz="2800" dirty="0"/>
              <a:t>n </a:t>
            </a:r>
            <a:r>
              <a:rPr lang="el-GR" sz="2800" dirty="0"/>
              <a:t>στήλες. (Ο αριθμός των γραμμών έρχεται πάντα πρώτος).</a:t>
            </a:r>
            <a:endParaRPr lang="el-GR" sz="2400" dirty="0"/>
          </a:p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 dirty="0"/>
              <a:t>Η βασική στρατηγική για την επίλυση ενός γραμμικού συστήματος είναι η αντικατάσταση του με ένα ισοδύναμο σύστημα (δηλαδή με το ίδιο σύνολο λύσεων) που είναι ευκολότερο να επιλυθεί.</a:t>
            </a:r>
            <a:endParaRPr lang="en-US" sz="2800" i="1" dirty="0">
              <a:cs typeface="+mn-cs"/>
            </a:endParaRPr>
          </a:p>
          <a:p>
            <a:pPr marL="609600" indent="-609600" eaLnBrk="1" hangingPunct="1">
              <a:buFont typeface="Wingdings" charset="0"/>
              <a:buNone/>
              <a:defRPr/>
            </a:pPr>
            <a:endParaRPr lang="en-US" sz="2800" dirty="0">
              <a:cs typeface="+mn-cs"/>
            </a:endParaRPr>
          </a:p>
        </p:txBody>
      </p:sp>
      <p:graphicFrame>
        <p:nvGraphicFramePr>
          <p:cNvPr id="9222" name="Object 4"/>
          <p:cNvGraphicFramePr>
            <a:graphicFrameLocks noChangeAspect="1"/>
          </p:cNvGraphicFramePr>
          <p:nvPr/>
        </p:nvGraphicFramePr>
        <p:xfrm>
          <a:off x="2667000" y="17272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272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900393"/>
              </p:ext>
            </p:extLst>
          </p:nvPr>
        </p:nvGraphicFramePr>
        <p:xfrm>
          <a:off x="2667000" y="2632075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713" imgH="241091" progId="Equation.DSMT4">
                  <p:embed/>
                </p:oleObj>
              </mc:Choice>
              <mc:Fallback>
                <p:oleObj name="Equation" r:id="rId5" imgW="215713" imgH="24109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632075"/>
                        <a:ext cx="215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FE54C-442B-77EE-D4F7-EE8495244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10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ΕΠΙΛΥΣΗ ΣΥΣΤΗΜΑΤΩΝ</a:t>
            </a:r>
            <a:endParaRPr lang="en-US" dirty="0">
              <a:cs typeface="+mj-cs"/>
            </a:endParaRP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457200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 b="1" dirty="0">
                <a:cs typeface="+mn-cs"/>
              </a:rPr>
              <a:t>Παράδειγμα</a:t>
            </a:r>
            <a:r>
              <a:rPr lang="en-US" sz="2800" b="1" dirty="0">
                <a:cs typeface="+mn-cs"/>
              </a:rPr>
              <a:t> 1: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Λύστε το παρακάτω σύστημα</a:t>
            </a:r>
            <a:r>
              <a:rPr lang="en-US" sz="2800" dirty="0">
                <a:cs typeface="+mn-cs"/>
              </a:rPr>
              <a:t>.</a:t>
            </a:r>
          </a:p>
          <a:p>
            <a:pPr marL="609600" indent="-609600"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                                                               ----(1)                                                     </a:t>
            </a:r>
          </a:p>
          <a:p>
            <a:pPr marL="609600" indent="-609600"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                                                               ----(2)  </a:t>
            </a:r>
          </a:p>
          <a:p>
            <a:pPr marL="609600" indent="-609600"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                                                               ----(3)</a:t>
            </a:r>
          </a:p>
          <a:p>
            <a:pPr marL="609600" indent="-609600"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 b="1" dirty="0">
                <a:cs typeface="+mn-cs"/>
              </a:rPr>
              <a:t>Λύση</a:t>
            </a:r>
            <a:r>
              <a:rPr lang="en-US" sz="2800" b="1" dirty="0">
                <a:cs typeface="+mn-cs"/>
              </a:rPr>
              <a:t>: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Η διαδικασία απαλοιφής παρουσιάζεται εδώ με και χωρίς συμβολισμό πινάκων και τα αποτελέσματα τοποθετούνται δίπλα-δίπλα για σύγκριση.</a:t>
            </a:r>
            <a:endParaRPr lang="en-US" sz="2800" dirty="0">
              <a:cs typeface="+mn-cs"/>
            </a:endParaRPr>
          </a:p>
        </p:txBody>
      </p:sp>
      <p:graphicFrame>
        <p:nvGraphicFramePr>
          <p:cNvPr id="670726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1994508"/>
              </p:ext>
            </p:extLst>
          </p:nvPr>
        </p:nvGraphicFramePr>
        <p:xfrm>
          <a:off x="2502119" y="2159000"/>
          <a:ext cx="33782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78200" imgH="1727200" progId="Equation.DSMT4">
                  <p:embed/>
                </p:oleObj>
              </mc:Choice>
              <mc:Fallback>
                <p:oleObj name="Equation" r:id="rId3" imgW="3378200" imgH="172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119" y="2159000"/>
                        <a:ext cx="33782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B2431-3ADD-B293-404F-4EF5E01A73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E9BF559B-B033-4E58-8D46-C0CA1E4E4691}" type="slidenum">
              <a:rPr lang="en-US" altLang="en-US" smtClean="0"/>
              <a:pPr>
                <a:defRPr/>
              </a:pPr>
              <a:t>11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ΕΠΙΛΥΣΗ ΣΥΣΤΗΜΑΤΩΝ</a:t>
            </a:r>
            <a:endParaRPr lang="en-US" dirty="0">
              <a:cs typeface="+mj-cs"/>
            </a:endParaRP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4814"/>
            <a:ext cx="8153400" cy="4837386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l-GR" sz="2800" dirty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1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Επιλέξτε το</a:t>
            </a:r>
            <a:r>
              <a:rPr lang="en-US" sz="2800" dirty="0">
                <a:cs typeface="+mn-cs"/>
              </a:rPr>
              <a:t>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1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στην πρώτη εξίσωση και εξαλείψετε το από τις άλλες εξισώσεις. Για να το κάνετε αυτό, προσθέστε 4 φορές την εξίσωση 1 στην εξίσωση 3.</a:t>
            </a: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</p:txBody>
      </p:sp>
      <p:graphicFrame>
        <p:nvGraphicFramePr>
          <p:cNvPr id="68096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45503519"/>
              </p:ext>
            </p:extLst>
          </p:nvPr>
        </p:nvGraphicFramePr>
        <p:xfrm>
          <a:off x="1047750" y="1277007"/>
          <a:ext cx="33782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78200" imgH="1727200" progId="Equation.DSMT4">
                  <p:embed/>
                </p:oleObj>
              </mc:Choice>
              <mc:Fallback>
                <p:oleObj name="Equation" r:id="rId2" imgW="3378200" imgH="172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1277007"/>
                        <a:ext cx="33782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0966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327967664"/>
              </p:ext>
            </p:extLst>
          </p:nvPr>
        </p:nvGraphicFramePr>
        <p:xfrm>
          <a:off x="5162550" y="1200807"/>
          <a:ext cx="32385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38500" imgH="1778000" progId="Equation.DSMT4">
                  <p:embed/>
                </p:oleObj>
              </mc:Choice>
              <mc:Fallback>
                <p:oleObj name="Equation" r:id="rId4" imgW="3238500" imgH="177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1200807"/>
                        <a:ext cx="32385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09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347535"/>
              </p:ext>
            </p:extLst>
          </p:nvPr>
        </p:nvGraphicFramePr>
        <p:xfrm>
          <a:off x="2736850" y="4755493"/>
          <a:ext cx="33782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78200" imgH="1803400" progId="Equation.DSMT4">
                  <p:embed/>
                </p:oleObj>
              </mc:Choice>
              <mc:Fallback>
                <p:oleObj name="Equation" r:id="rId6" imgW="3378200" imgH="1803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4755493"/>
                        <a:ext cx="33782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63EF5-D02B-FB53-B952-611FEC46A5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22205F36-CAE8-442E-8D24-C2CC54941422}" type="slidenum">
              <a:rPr lang="en-US" altLang="en-US" smtClean="0"/>
              <a:pPr>
                <a:defRPr/>
              </a:pPr>
              <a:t>12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ΕΠΙΛΥΣΗ ΣΥΣΤΗΜΑΤΩΝ</a:t>
            </a:r>
            <a:endParaRPr lang="en-US" dirty="0">
              <a:cs typeface="+mj-cs"/>
            </a:endParaRP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720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Το αποτέλεσμα αυτού του υπολογισμού γράφεται στη θέση της αρχικής τρίτης εξίσωσης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/>
              <a:t>Τώρα, πολλαπλασιάστε την εξίσωση 2 με    προκειμένου να λάβετε το 1 ως συντελεστή για το</a:t>
            </a:r>
            <a:r>
              <a:rPr lang="en-US" sz="2800" dirty="0">
                <a:cs typeface="+mn-cs"/>
              </a:rPr>
              <a:t>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2</a:t>
            </a:r>
            <a:r>
              <a:rPr lang="en-US" sz="2800" dirty="0">
                <a:cs typeface="+mn-cs"/>
              </a:rPr>
              <a:t>. 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</p:txBody>
      </p:sp>
      <p:graphicFrame>
        <p:nvGraphicFramePr>
          <p:cNvPr id="679941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03244798"/>
              </p:ext>
            </p:extLst>
          </p:nvPr>
        </p:nvGraphicFramePr>
        <p:xfrm>
          <a:off x="1600200" y="2918619"/>
          <a:ext cx="27559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55900" imgH="1727200" progId="Equation.DSMT4">
                  <p:embed/>
                </p:oleObj>
              </mc:Choice>
              <mc:Fallback>
                <p:oleObj name="Equation" r:id="rId2" imgW="2755900" imgH="172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18619"/>
                        <a:ext cx="27559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9945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231828562"/>
              </p:ext>
            </p:extLst>
          </p:nvPr>
        </p:nvGraphicFramePr>
        <p:xfrm>
          <a:off x="4953000" y="2766219"/>
          <a:ext cx="30099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09900" imgH="1778000" progId="Equation.DSMT4">
                  <p:embed/>
                </p:oleObj>
              </mc:Choice>
              <mc:Fallback>
                <p:oleObj name="Equation" r:id="rId4" imgW="3009900" imgH="1778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766219"/>
                        <a:ext cx="30099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99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19075"/>
              </p:ext>
            </p:extLst>
          </p:nvPr>
        </p:nvGraphicFramePr>
        <p:xfrm>
          <a:off x="7018283" y="5208984"/>
          <a:ext cx="5334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725" imgH="355446" progId="Equation.DSMT4">
                  <p:embed/>
                </p:oleObj>
              </mc:Choice>
              <mc:Fallback>
                <p:oleObj name="Equation" r:id="rId6" imgW="634725" imgH="35544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283" y="5208984"/>
                        <a:ext cx="5334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E531E-77B0-D9D7-150B-9507BFB40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22205F36-CAE8-442E-8D24-C2CC54941422}" type="slidenum">
              <a:rPr lang="en-US" altLang="en-US" smtClean="0"/>
              <a:pPr>
                <a:defRPr/>
              </a:pPr>
              <a:t>13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ΕΠΙΛΥΣΗ ΣΥΣΤΗΜΑΤΩΝ</a:t>
            </a:r>
            <a:endParaRPr lang="en-US" dirty="0">
              <a:cs typeface="+mj-cs"/>
            </a:endParaRP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Χρησιμοποιήστε το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2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στην εξίσωση </a:t>
            </a:r>
            <a:r>
              <a:rPr lang="en-US" sz="2800" dirty="0">
                <a:cs typeface="+mn-cs"/>
              </a:rPr>
              <a:t>2 </a:t>
            </a:r>
            <a:r>
              <a:rPr lang="el-GR" sz="2800" dirty="0">
                <a:cs typeface="+mn-cs"/>
              </a:rPr>
              <a:t>για να απαλείψετε το         από την εξίσωση 3</a:t>
            </a:r>
            <a:r>
              <a:rPr lang="en-US" sz="2800" dirty="0">
                <a:cs typeface="+mn-cs"/>
              </a:rPr>
              <a:t>.</a:t>
            </a:r>
          </a:p>
        </p:txBody>
      </p:sp>
      <p:graphicFrame>
        <p:nvGraphicFramePr>
          <p:cNvPr id="6871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95400" y="1371600"/>
          <a:ext cx="27559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55900" imgH="1727200" progId="Equation.DSMT4">
                  <p:embed/>
                </p:oleObj>
              </mc:Choice>
              <mc:Fallback>
                <p:oleObj name="Equation" r:id="rId2" imgW="2755900" imgH="172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371600"/>
                        <a:ext cx="27559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11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95800" y="1371600"/>
          <a:ext cx="30099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09900" imgH="1778000" progId="Equation.DSMT4">
                  <p:embed/>
                </p:oleObj>
              </mc:Choice>
              <mc:Fallback>
                <p:oleObj name="Equation" r:id="rId4" imgW="3009900" imgH="177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371600"/>
                        <a:ext cx="30099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1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431198"/>
              </p:ext>
            </p:extLst>
          </p:nvPr>
        </p:nvGraphicFramePr>
        <p:xfrm>
          <a:off x="3045373" y="3787775"/>
          <a:ext cx="6858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669" imgH="482391" progId="Equation.DSMT4">
                  <p:embed/>
                </p:oleObj>
              </mc:Choice>
              <mc:Fallback>
                <p:oleObj name="Equation" r:id="rId6" imgW="761669" imgH="48239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373" y="3787775"/>
                        <a:ext cx="6858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113" name="Object 9"/>
          <p:cNvGraphicFramePr>
            <a:graphicFrameLocks noChangeAspect="1"/>
          </p:cNvGraphicFramePr>
          <p:nvPr/>
        </p:nvGraphicFramePr>
        <p:xfrm>
          <a:off x="2971800" y="4419600"/>
          <a:ext cx="26670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7000" imgH="1803400" progId="Equation.DSMT4">
                  <p:embed/>
                </p:oleObj>
              </mc:Choice>
              <mc:Fallback>
                <p:oleObj name="Equation" r:id="rId8" imgW="2667000" imgH="1803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19600"/>
                        <a:ext cx="26670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9C8FD-290A-B25F-D3D5-DB8D88ADA9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22205F36-CAE8-442E-8D24-C2CC54941422}" type="slidenum">
              <a:rPr lang="en-US" altLang="en-US" smtClean="0"/>
              <a:pPr>
                <a:defRPr/>
              </a:pPr>
              <a:t>14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ΕΠΙΛΥΣΗ ΣΥΣΤΗΜΑΤΩΝ</a:t>
            </a:r>
            <a:endParaRPr lang="en-US" dirty="0">
              <a:cs typeface="+mj-cs"/>
            </a:endParaRP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34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Το </a:t>
            </a:r>
            <a:r>
              <a:rPr lang="el-GR" sz="2800" dirty="0" err="1">
                <a:cs typeface="+mn-cs"/>
              </a:rPr>
              <a:t>προκύπτον</a:t>
            </a:r>
            <a:r>
              <a:rPr lang="el-GR" sz="2800" dirty="0">
                <a:cs typeface="+mn-cs"/>
              </a:rPr>
              <a:t> σύστημα έχει μια τριγωνική μορφή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Τώρα, θέλετε να εξαλείψετε τον όρο</a:t>
            </a:r>
            <a:r>
              <a:rPr lang="en-US" sz="2800" dirty="0">
                <a:cs typeface="+mn-cs"/>
              </a:rPr>
              <a:t>          </a:t>
            </a:r>
            <a:r>
              <a:rPr lang="el-GR" sz="2800" dirty="0">
                <a:cs typeface="+mn-cs"/>
              </a:rPr>
              <a:t>από την (1) είναι όμως πολύ ποιο αποτελεσματικό να χρησιμοποιήσετε πρώτα τον όρο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3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της (3) για να εξαλείψετε τους όρους 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         και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3</a:t>
            </a:r>
            <a:r>
              <a:rPr lang="el-GR" sz="2800" dirty="0">
                <a:cs typeface="+mn-cs"/>
              </a:rPr>
              <a:t> στις (</a:t>
            </a:r>
            <a:r>
              <a:rPr lang="en-US" sz="2800" dirty="0">
                <a:cs typeface="+mn-cs"/>
              </a:rPr>
              <a:t>2</a:t>
            </a:r>
            <a:r>
              <a:rPr lang="el-GR" sz="2800" dirty="0">
                <a:cs typeface="+mn-cs"/>
              </a:rPr>
              <a:t>)</a:t>
            </a:r>
            <a:r>
              <a:rPr lang="en-US" sz="2800" dirty="0">
                <a:cs typeface="+mn-cs"/>
              </a:rPr>
              <a:t> and </a:t>
            </a:r>
            <a:r>
              <a:rPr lang="el-GR" sz="2800" dirty="0">
                <a:cs typeface="+mn-cs"/>
              </a:rPr>
              <a:t>(</a:t>
            </a:r>
            <a:r>
              <a:rPr lang="en-US" sz="2800" dirty="0">
                <a:cs typeface="+mn-cs"/>
              </a:rPr>
              <a:t>1</a:t>
            </a:r>
            <a:r>
              <a:rPr lang="el-GR" sz="2800" dirty="0">
                <a:cs typeface="+mn-cs"/>
              </a:rPr>
              <a:t>)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dirty="0">
              <a:cs typeface="+mn-cs"/>
            </a:endParaRPr>
          </a:p>
        </p:txBody>
      </p:sp>
      <p:graphicFrame>
        <p:nvGraphicFramePr>
          <p:cNvPr id="691205" name="Object 5"/>
          <p:cNvGraphicFramePr>
            <a:graphicFrameLocks noChangeAspect="1"/>
          </p:cNvGraphicFramePr>
          <p:nvPr/>
        </p:nvGraphicFramePr>
        <p:xfrm>
          <a:off x="914400" y="2438400"/>
          <a:ext cx="25400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000" imgH="1803400" progId="Equation.DSMT4">
                  <p:embed/>
                </p:oleObj>
              </mc:Choice>
              <mc:Fallback>
                <p:oleObj name="Equation" r:id="rId2" imgW="2540000" imgH="1803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25400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0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908550" y="2438400"/>
          <a:ext cx="2794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4000" imgH="1778000" progId="Equation.DSMT4">
                  <p:embed/>
                </p:oleObj>
              </mc:Choice>
              <mc:Fallback>
                <p:oleObj name="Equation" r:id="rId4" imgW="2794000" imgH="177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2438400"/>
                        <a:ext cx="27940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93916"/>
              </p:ext>
            </p:extLst>
          </p:nvPr>
        </p:nvGraphicFramePr>
        <p:xfrm>
          <a:off x="6173514" y="4482305"/>
          <a:ext cx="762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4" imgH="482391" progId="Equation.DSMT4">
                  <p:embed/>
                </p:oleObj>
              </mc:Choice>
              <mc:Fallback>
                <p:oleObj name="Equation" r:id="rId6" imgW="774364" imgH="48239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514" y="4482305"/>
                        <a:ext cx="762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004598"/>
              </p:ext>
            </p:extLst>
          </p:nvPr>
        </p:nvGraphicFramePr>
        <p:xfrm>
          <a:off x="4222750" y="5586413"/>
          <a:ext cx="6858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669" imgH="482391" progId="Equation.DSMT4">
                  <p:embed/>
                </p:oleObj>
              </mc:Choice>
              <mc:Fallback>
                <p:oleObj name="Equation" r:id="rId8" imgW="761669" imgH="48239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5586413"/>
                        <a:ext cx="6858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9FD0-60BE-2230-53BF-CD7AEA97D9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E9BF559B-B033-4E58-8D46-C0CA1E4E4691}" type="slidenum">
              <a:rPr lang="en-US" altLang="en-US" smtClean="0"/>
              <a:pPr>
                <a:defRPr/>
              </a:pPr>
              <a:t>15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ΕΠΙΛΥΣΗ ΣΥΣΤΗΜΑΤΩΝ</a:t>
            </a:r>
            <a:endParaRPr lang="en-US" dirty="0">
              <a:cs typeface="+mj-cs"/>
            </a:endParaRPr>
          </a:p>
        </p:txBody>
      </p:sp>
      <p:graphicFrame>
        <p:nvGraphicFramePr>
          <p:cNvPr id="693252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47800" y="1447800"/>
          <a:ext cx="20320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2000" imgH="1803400" progId="Equation.DSMT4">
                  <p:embed/>
                </p:oleObj>
              </mc:Choice>
              <mc:Fallback>
                <p:oleObj name="Equation" r:id="rId2" imgW="2032000" imgH="1803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47800"/>
                        <a:ext cx="20320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3256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429000"/>
            <a:ext cx="8229600" cy="27432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Τώρα, συνδυάστε τα αποτελέσματα αυτών των δύο πράξεων</a:t>
            </a:r>
            <a:r>
              <a:rPr lang="en-US" sz="2800" dirty="0">
                <a:cs typeface="+mn-cs"/>
              </a:rPr>
              <a:t>.</a:t>
            </a:r>
          </a:p>
        </p:txBody>
      </p:sp>
      <p:graphicFrame>
        <p:nvGraphicFramePr>
          <p:cNvPr id="693253" name="Object 5"/>
          <p:cNvGraphicFramePr>
            <a:graphicFrameLocks noChangeAspect="1"/>
          </p:cNvGraphicFramePr>
          <p:nvPr/>
        </p:nvGraphicFramePr>
        <p:xfrm>
          <a:off x="4343400" y="1447800"/>
          <a:ext cx="27432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1803400" progId="Equation.DSMT4">
                  <p:embed/>
                </p:oleObj>
              </mc:Choice>
              <mc:Fallback>
                <p:oleObj name="Equation" r:id="rId4" imgW="2743200" imgH="1803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447800"/>
                        <a:ext cx="27432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257" name="Object 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3107698"/>
              </p:ext>
            </p:extLst>
          </p:nvPr>
        </p:nvGraphicFramePr>
        <p:xfrm>
          <a:off x="1422400" y="4445000"/>
          <a:ext cx="20574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57400" imgH="1727200" progId="Equation.DSMT4">
                  <p:embed/>
                </p:oleObj>
              </mc:Choice>
              <mc:Fallback>
                <p:oleObj name="Equation" r:id="rId6" imgW="2057400" imgH="172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445000"/>
                        <a:ext cx="20574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2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029480"/>
              </p:ext>
            </p:extLst>
          </p:nvPr>
        </p:nvGraphicFramePr>
        <p:xfrm>
          <a:off x="4445000" y="4394200"/>
          <a:ext cx="2768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68600" imgH="1778000" progId="Equation.DSMT4">
                  <p:embed/>
                </p:oleObj>
              </mc:Choice>
              <mc:Fallback>
                <p:oleObj name="Equation" r:id="rId8" imgW="2768600" imgH="177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4394200"/>
                        <a:ext cx="2768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DDF26-C16E-0A2D-DB38-20D3BD35F3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2EE3ED84-D8CF-4570-9EC3-6101CF4ADF42}" type="slidenum">
              <a:rPr lang="en-US" altLang="en-US" smtClean="0"/>
              <a:pPr>
                <a:defRPr/>
              </a:pPr>
              <a:t>16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ΕΠΙΛΥΣΗ ΣΥΣΤΗΜΑΤΩΝ</a:t>
            </a:r>
            <a:endParaRPr lang="en-US" dirty="0">
              <a:cs typeface="+mj-cs"/>
            </a:endParaRP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34400" cy="45720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Επιστρέψτε στο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2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της (</a:t>
            </a:r>
            <a:r>
              <a:rPr lang="en-US" sz="2800" dirty="0">
                <a:cs typeface="+mn-cs"/>
              </a:rPr>
              <a:t>2</a:t>
            </a:r>
            <a:r>
              <a:rPr lang="el-GR" sz="2800" dirty="0">
                <a:cs typeface="+mn-cs"/>
              </a:rPr>
              <a:t>)</a:t>
            </a:r>
            <a:r>
              <a:rPr lang="en-US" sz="2800" dirty="0">
                <a:cs typeface="+mn-cs"/>
              </a:rPr>
              <a:t>, </a:t>
            </a:r>
            <a:r>
              <a:rPr lang="el-GR" sz="2800" dirty="0">
                <a:cs typeface="+mn-cs"/>
              </a:rPr>
              <a:t>και χρησιμοποιήστε το για να εξαλείψετε τον όρο            παραπάνω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Λόγω της προηγούμενης εργασίας με το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3</a:t>
            </a:r>
            <a:r>
              <a:rPr lang="en-US" sz="2800" dirty="0">
                <a:cs typeface="+mn-cs"/>
              </a:rPr>
              <a:t>, </a:t>
            </a:r>
            <a:r>
              <a:rPr lang="el-GR" sz="2800" dirty="0">
                <a:cs typeface="+mn-cs"/>
              </a:rPr>
              <a:t>δεν υπάρχει τώρα αριθμητική που να περιλαμβάνει όρους</a:t>
            </a:r>
            <a:r>
              <a:rPr lang="en-US" sz="2800" dirty="0">
                <a:cs typeface="+mn-cs"/>
              </a:rPr>
              <a:t>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3</a:t>
            </a:r>
            <a:r>
              <a:rPr lang="en-US" sz="2800" dirty="0">
                <a:cs typeface="+mn-cs"/>
              </a:rPr>
              <a:t>. </a:t>
            </a:r>
            <a:r>
              <a:rPr lang="el-GR" sz="2800" dirty="0">
                <a:cs typeface="+mn-cs"/>
              </a:rPr>
              <a:t>Προσθέστε</a:t>
            </a:r>
            <a:r>
              <a:rPr lang="en-US" sz="2800" dirty="0">
                <a:cs typeface="+mn-cs"/>
              </a:rPr>
              <a:t> 2 </a:t>
            </a:r>
            <a:r>
              <a:rPr lang="el-GR" sz="2800" dirty="0">
                <a:cs typeface="+mn-cs"/>
              </a:rPr>
              <a:t>την (</a:t>
            </a:r>
            <a:r>
              <a:rPr lang="en-US" sz="2800" dirty="0">
                <a:cs typeface="+mn-cs"/>
              </a:rPr>
              <a:t>2</a:t>
            </a:r>
            <a:r>
              <a:rPr lang="el-GR" sz="2800" dirty="0">
                <a:cs typeface="+mn-cs"/>
              </a:rPr>
              <a:t>) στην (</a:t>
            </a:r>
            <a:r>
              <a:rPr lang="en-US" sz="2800" dirty="0">
                <a:cs typeface="+mn-cs"/>
              </a:rPr>
              <a:t>1</a:t>
            </a:r>
            <a:r>
              <a:rPr lang="el-GR" sz="2800" dirty="0">
                <a:cs typeface="+mn-cs"/>
              </a:rPr>
              <a:t>)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για να καταλήξετε στο σύστημα</a:t>
            </a:r>
            <a:r>
              <a:rPr lang="en-US" sz="2800" dirty="0">
                <a:cs typeface="+mn-cs"/>
              </a:rPr>
              <a:t>:</a:t>
            </a:r>
          </a:p>
        </p:txBody>
      </p:sp>
      <p:graphicFrame>
        <p:nvGraphicFramePr>
          <p:cNvPr id="69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263219"/>
              </p:ext>
            </p:extLst>
          </p:nvPr>
        </p:nvGraphicFramePr>
        <p:xfrm>
          <a:off x="2722179" y="4394200"/>
          <a:ext cx="11430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1727200" progId="Equation.DSMT4">
                  <p:embed/>
                </p:oleObj>
              </mc:Choice>
              <mc:Fallback>
                <p:oleObj name="Equation" r:id="rId2" imgW="1143000" imgH="172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179" y="4394200"/>
                        <a:ext cx="11430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25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6438627"/>
              </p:ext>
            </p:extLst>
          </p:nvPr>
        </p:nvGraphicFramePr>
        <p:xfrm>
          <a:off x="4724400" y="4313184"/>
          <a:ext cx="2540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40000" imgH="1778000" progId="Equation.DSMT4">
                  <p:embed/>
                </p:oleObj>
              </mc:Choice>
              <mc:Fallback>
                <p:oleObj name="Equation" r:id="rId4" imgW="2540000" imgH="177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313184"/>
                        <a:ext cx="25400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945465"/>
              </p:ext>
            </p:extLst>
          </p:nvPr>
        </p:nvGraphicFramePr>
        <p:xfrm>
          <a:off x="4191000" y="2070154"/>
          <a:ext cx="762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4" imgH="482391" progId="Equation.DSMT4">
                  <p:embed/>
                </p:oleObj>
              </mc:Choice>
              <mc:Fallback>
                <p:oleObj name="Equation" r:id="rId6" imgW="774364" imgH="48239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70154"/>
                        <a:ext cx="762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678DB-4E8B-1363-71A6-79C47F0D19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E9BF559B-B033-4E58-8D46-C0CA1E4E4691}" type="slidenum">
              <a:rPr lang="en-US" altLang="en-US" smtClean="0"/>
              <a:pPr>
                <a:defRPr/>
              </a:pPr>
              <a:t>17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Λογική Απάντηση</a:t>
            </a:r>
            <a:endParaRPr lang="en-US" dirty="0">
              <a:cs typeface="+mj-cs"/>
            </a:endParaRP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421" y="1413669"/>
            <a:ext cx="8797158" cy="4705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Έτσι, η μόνη λύση του αρχικού συστήματος είναι η (29,16,3).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Για να επαληθεύσετε ότι το (29,16,3) είναι λύση, και επομένως μια </a:t>
            </a:r>
            <a:r>
              <a:rPr lang="el-GR" sz="2800" i="1" dirty="0">
                <a:cs typeface="+mn-cs"/>
              </a:rPr>
              <a:t>λογική απάντηση</a:t>
            </a:r>
            <a:r>
              <a:rPr lang="el-GR" sz="2800" dirty="0">
                <a:cs typeface="+mn-cs"/>
              </a:rPr>
              <a:t>, αντικαταστήστε αυτές τις τιμές στην αριστερή πλευρά του αρχικού συστήματος και υπολογίστε.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Τα αποτελέσματα συμφωνούν με τη δεξιά πλευρά του αρχικού συστήματος, οπότε το (29,16,3) είναι λύση του συστήματος.</a:t>
            </a:r>
            <a:endParaRPr lang="en-US" sz="2800" dirty="0">
              <a:cs typeface="+mn-cs"/>
            </a:endParaRPr>
          </a:p>
        </p:txBody>
      </p:sp>
      <p:graphicFrame>
        <p:nvGraphicFramePr>
          <p:cNvPr id="698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708440"/>
              </p:ext>
            </p:extLst>
          </p:nvPr>
        </p:nvGraphicFramePr>
        <p:xfrm>
          <a:off x="1219200" y="3640220"/>
          <a:ext cx="693420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46900" imgH="1651000" progId="Equation.DSMT4">
                  <p:embed/>
                </p:oleObj>
              </mc:Choice>
              <mc:Fallback>
                <p:oleObj name="Equation" r:id="rId2" imgW="6946900" imgH="165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640220"/>
                        <a:ext cx="693420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8B60-E22F-FB32-5877-9FC421AA1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18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5EDB9F-4C70-1F46-F548-6BD73E25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Ανασκ</a:t>
            </a:r>
            <a:r>
              <a:rPr lang="en-US" dirty="0" err="1"/>
              <a:t>ό</a:t>
            </a:r>
            <a:r>
              <a:rPr lang="el-GR" dirty="0" err="1"/>
              <a:t>πηση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9423B55-ACE9-9EE8-0ABD-0A05F3DAC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19</a:t>
            </a:fld>
            <a:endParaRPr lang="en-CA" altLang="en-US" dirty="0"/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D26B59BC-5EF9-3DAC-2118-6D905DC3ED8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568698"/>
              </p:ext>
            </p:extLst>
          </p:nvPr>
        </p:nvGraphicFramePr>
        <p:xfrm>
          <a:off x="1111405" y="1141880"/>
          <a:ext cx="32385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38500" imgH="1778000" progId="Equation.DSMT4">
                  <p:embed/>
                </p:oleObj>
              </mc:Choice>
              <mc:Fallback>
                <p:oleObj name="Equation" r:id="rId2" imgW="3238500" imgH="1778000" progId="Equation.DSMT4">
                  <p:embed/>
                  <p:pic>
                    <p:nvPicPr>
                      <p:cNvPr id="6809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405" y="1141880"/>
                        <a:ext cx="32385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>
            <a:extLst>
              <a:ext uri="{FF2B5EF4-FFF2-40B4-BE49-F238E27FC236}">
                <a16:creationId xmlns:a16="http://schemas.microsoft.com/office/drawing/2014/main" id="{5AA3E203-6BAB-E18B-83FC-25D470C39B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729871"/>
              </p:ext>
            </p:extLst>
          </p:nvPr>
        </p:nvGraphicFramePr>
        <p:xfrm>
          <a:off x="4813610" y="1141880"/>
          <a:ext cx="30099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09900" imgH="1778000" progId="Equation.DSMT4">
                  <p:embed/>
                </p:oleObj>
              </mc:Choice>
              <mc:Fallback>
                <p:oleObj name="Equation" r:id="rId4" imgW="3009900" imgH="1778000" progId="Equation.DSMT4">
                  <p:embed/>
                  <p:pic>
                    <p:nvPicPr>
                      <p:cNvPr id="679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610" y="1141880"/>
                        <a:ext cx="30099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80735F3-94CC-9647-00D8-1EEC16CAB3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894527"/>
              </p:ext>
            </p:extLst>
          </p:nvPr>
        </p:nvGraphicFramePr>
        <p:xfrm>
          <a:off x="1111405" y="3049121"/>
          <a:ext cx="30099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09900" imgH="1778000" progId="Equation.DSMT4">
                  <p:embed/>
                </p:oleObj>
              </mc:Choice>
              <mc:Fallback>
                <p:oleObj name="Equation" r:id="rId6" imgW="3009900" imgH="1778000" progId="Equation.DSMT4">
                  <p:embed/>
                  <p:pic>
                    <p:nvPicPr>
                      <p:cNvPr id="6871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405" y="3049121"/>
                        <a:ext cx="30099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4DF2348B-846A-6443-0789-FDC746AD9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938251"/>
              </p:ext>
            </p:extLst>
          </p:nvPr>
        </p:nvGraphicFramePr>
        <p:xfrm>
          <a:off x="4813610" y="3049121"/>
          <a:ext cx="2794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4000" imgH="1778000" progId="Equation.DSMT4">
                  <p:embed/>
                </p:oleObj>
              </mc:Choice>
              <mc:Fallback>
                <p:oleObj name="Equation" r:id="rId8" imgW="2794000" imgH="1778000" progId="Equation.DSMT4">
                  <p:embed/>
                  <p:pic>
                    <p:nvPicPr>
                      <p:cNvPr id="691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610" y="3049121"/>
                        <a:ext cx="27940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3F9581F7-9C9F-E893-B72E-415B3E1F6D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873191"/>
              </p:ext>
            </p:extLst>
          </p:nvPr>
        </p:nvGraphicFramePr>
        <p:xfrm>
          <a:off x="1232055" y="5003800"/>
          <a:ext cx="2768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68600" imgH="1778000" progId="Equation.DSMT4">
                  <p:embed/>
                </p:oleObj>
              </mc:Choice>
              <mc:Fallback>
                <p:oleObj name="Equation" r:id="rId10" imgW="2768600" imgH="1778000" progId="Equation.DSMT4">
                  <p:embed/>
                  <p:pic>
                    <p:nvPicPr>
                      <p:cNvPr id="6932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055" y="5003800"/>
                        <a:ext cx="2768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7872DC50-F4C8-1932-48A0-16E054A443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74916"/>
              </p:ext>
            </p:extLst>
          </p:nvPr>
        </p:nvGraphicFramePr>
        <p:xfrm>
          <a:off x="4940610" y="4956362"/>
          <a:ext cx="2540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40000" imgH="1778000" progId="Equation.DSMT4">
                  <p:embed/>
                </p:oleObj>
              </mc:Choice>
              <mc:Fallback>
                <p:oleObj name="Equation" r:id="rId12" imgW="2540000" imgH="1778000" progId="Equation.DSMT4">
                  <p:embed/>
                  <p:pic>
                    <p:nvPicPr>
                      <p:cNvPr id="696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610" y="4956362"/>
                        <a:ext cx="25400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486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7D3643-4DBB-9AD8-D05D-E7F8B82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Διαδικαστικά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29D113-DB4A-E0DE-9081-2F2B5A20B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rgbClr val="000000"/>
                </a:solidFill>
                <a:latin typeface="inter"/>
              </a:rPr>
              <a:t>Γραφθείτε στο </a:t>
            </a:r>
            <a:r>
              <a:rPr lang="en-US" dirty="0" err="1">
                <a:solidFill>
                  <a:srgbClr val="000000"/>
                </a:solidFill>
                <a:latin typeface="inter"/>
              </a:rPr>
              <a:t>eclass</a:t>
            </a:r>
            <a:endParaRPr lang="el-GR" dirty="0">
              <a:solidFill>
                <a:srgbClr val="000000"/>
              </a:solidFill>
              <a:latin typeface="inter"/>
            </a:endParaRPr>
          </a:p>
          <a:p>
            <a:pPr lvl="1"/>
            <a:r>
              <a:rPr lang="el-GR" dirty="0">
                <a:solidFill>
                  <a:srgbClr val="000000"/>
                </a:solidFill>
                <a:latin typeface="inter"/>
              </a:rPr>
              <a:t>Οι υπό μεταγραφή παρακαλώ να παραμείνουν στο Αμφιθέατρο μετά το τέλος της διάλεξης</a:t>
            </a:r>
          </a:p>
          <a:p>
            <a:r>
              <a:rPr lang="el-GR" dirty="0">
                <a:solidFill>
                  <a:srgbClr val="000000"/>
                </a:solidFill>
                <a:latin typeface="inter"/>
              </a:rPr>
              <a:t>Εξοικειωθείτε με το </a:t>
            </a:r>
            <a:r>
              <a:rPr lang="en-US" dirty="0">
                <a:solidFill>
                  <a:srgbClr val="000000"/>
                </a:solidFill>
                <a:latin typeface="inter"/>
              </a:rPr>
              <a:t>Socrative</a:t>
            </a:r>
          </a:p>
          <a:p>
            <a:pPr lvl="1"/>
            <a:r>
              <a:rPr lang="el-GR" dirty="0">
                <a:solidFill>
                  <a:srgbClr val="000000"/>
                </a:solidFill>
                <a:latin typeface="inter"/>
              </a:rPr>
              <a:t>Το </a:t>
            </a:r>
            <a:r>
              <a:rPr lang="el-GR" dirty="0" err="1">
                <a:solidFill>
                  <a:srgbClr val="000000"/>
                </a:solidFill>
                <a:latin typeface="inter"/>
              </a:rPr>
              <a:t>πρ</a:t>
            </a:r>
            <a:r>
              <a:rPr lang="en-US" dirty="0" err="1">
                <a:solidFill>
                  <a:srgbClr val="000000"/>
                </a:solidFill>
                <a:latin typeface="inter"/>
              </a:rPr>
              <a:t>ώ</a:t>
            </a:r>
            <a:r>
              <a:rPr lang="el-GR" dirty="0">
                <a:solidFill>
                  <a:srgbClr val="000000"/>
                </a:solidFill>
                <a:latin typeface="inter"/>
              </a:rPr>
              <a:t>το δοκιμαστικό </a:t>
            </a:r>
            <a:r>
              <a:rPr lang="en-US" dirty="0">
                <a:solidFill>
                  <a:srgbClr val="000000"/>
                </a:solidFill>
                <a:latin typeface="inter"/>
              </a:rPr>
              <a:t>test </a:t>
            </a:r>
            <a:r>
              <a:rPr lang="el-GR" dirty="0">
                <a:solidFill>
                  <a:srgbClr val="000000"/>
                </a:solidFill>
                <a:latin typeface="inter"/>
              </a:rPr>
              <a:t>θα δοθεί αύριο</a:t>
            </a:r>
          </a:p>
          <a:p>
            <a:r>
              <a:rPr lang="el-GR" dirty="0">
                <a:solidFill>
                  <a:srgbClr val="000000"/>
                </a:solidFill>
                <a:latin typeface="inter"/>
              </a:rPr>
              <a:t>Εξοικειωθείτε με το </a:t>
            </a:r>
            <a:r>
              <a:rPr lang="en-US" dirty="0">
                <a:solidFill>
                  <a:srgbClr val="000000"/>
                </a:solidFill>
                <a:latin typeface="inter"/>
              </a:rPr>
              <a:t>wolfram alpha</a:t>
            </a:r>
            <a:endParaRPr lang="el-GR" dirty="0">
              <a:solidFill>
                <a:srgbClr val="000000"/>
              </a:solidFill>
              <a:latin typeface="inter"/>
            </a:endParaRPr>
          </a:p>
          <a:p>
            <a:pPr lvl="1"/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2538FE1-8C35-9CB5-C94C-892A2F1756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30189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ΣΤΟΙΧΕΙΏΔΕΙΣ ΠΡΑΞΕΙΣ ΓΡΑΜΜΩΝ</a:t>
            </a:r>
            <a:endParaRPr lang="en-US" dirty="0">
              <a:cs typeface="+mj-cs"/>
            </a:endParaRP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717" y="1219200"/>
            <a:ext cx="8744607" cy="4953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Οι στοιχειώδεις πράξεις γραμμών:</a:t>
            </a:r>
            <a:endParaRPr lang="en-US" sz="2800" dirty="0">
              <a:cs typeface="+mn-cs"/>
            </a:endParaRPr>
          </a:p>
          <a:p>
            <a:pPr marL="1371600" lvl="2" indent="-457200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el-GR" sz="2800" dirty="0"/>
              <a:t>(Αντικατάσταση) Αντικαταστήστε μια γραμμή με το άθροισμα του εαυτού της με ένα πολλαπλάσιο μιας άλλης γραμμής.</a:t>
            </a:r>
            <a:endParaRPr lang="en-US" sz="2800" dirty="0"/>
          </a:p>
          <a:p>
            <a:pPr marL="1371600" lvl="2" indent="-457200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en-US" sz="2800" dirty="0"/>
              <a:t>(</a:t>
            </a:r>
            <a:r>
              <a:rPr lang="el-GR" sz="2800" dirty="0"/>
              <a:t>Εναλλαγή) Εναλλαγή δύο σειρών.</a:t>
            </a:r>
            <a:endParaRPr lang="en-US" sz="2800" dirty="0"/>
          </a:p>
          <a:p>
            <a:pPr marL="1371600" lvl="2" indent="-457200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el-GR" sz="2800" dirty="0"/>
              <a:t>(Κλιμάκωση) Πολλαπλασιασμός όλων των στοιχείων σε μια σειρά με μια μη μηδενική σταθερά.</a:t>
            </a:r>
            <a:endParaRPr lang="en-US" sz="2800" dirty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Δύο πίνακες ονομάζονται </a:t>
            </a:r>
            <a:r>
              <a:rPr lang="el-GR" sz="2800" b="1" dirty="0">
                <a:cs typeface="+mn-cs"/>
              </a:rPr>
              <a:t>ισοδύναμοι κατά σειρές </a:t>
            </a:r>
            <a:r>
              <a:rPr lang="el-GR" sz="2800" dirty="0">
                <a:cs typeface="+mn-cs"/>
              </a:rPr>
              <a:t>αν υπάρχει μια ακολουθία στοιχειωδών πράξεων σειρών που μετασχηματίζει τον ένα πίνακα στον άλλο.</a:t>
            </a:r>
            <a:endParaRPr lang="en-US" sz="2800" dirty="0"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549D9-5785-B69A-ECF1-630381B8F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20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E17655-01AC-5EE3-A927-84349EBF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Θεώρημα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1AE6DD-2E1D-8A32-E83D-9800A4987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Αν πολλαπλασιάσω όλα τα στοιχεία μιας εξίσωσης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ενός συστήματος γραμμικών εξισώσεων με έναν (μη μηδενικό) αριθμό το νέο σύστημα που προκύπτει είναι ισοδύναμο με το αρχικό</a:t>
            </a:r>
            <a:r>
              <a:rPr lang="en-US" dirty="0"/>
              <a:t>.</a:t>
            </a:r>
            <a:endParaRPr lang="el-GR" dirty="0"/>
          </a:p>
          <a:p>
            <a:pPr marL="0" indent="0">
              <a:buNone/>
            </a:pPr>
            <a:r>
              <a:rPr lang="el-GR" u="sng" dirty="0"/>
              <a:t>Απόδειξη</a:t>
            </a:r>
          </a:p>
          <a:p>
            <a:pPr marL="0" indent="0">
              <a:buNone/>
            </a:pPr>
            <a:r>
              <a:rPr lang="el-GR" dirty="0"/>
              <a:t>Έστω ξ</a:t>
            </a:r>
            <a:r>
              <a:rPr lang="el-GR" baseline="-25000" dirty="0"/>
              <a:t>1</a:t>
            </a:r>
            <a:r>
              <a:rPr lang="el-GR" dirty="0"/>
              <a:t>, ξ</a:t>
            </a:r>
            <a:r>
              <a:rPr lang="el-GR" baseline="-25000" dirty="0"/>
              <a:t>1</a:t>
            </a:r>
            <a:r>
              <a:rPr lang="el-GR" dirty="0"/>
              <a:t>, …, ξ</a:t>
            </a:r>
            <a:r>
              <a:rPr lang="en-US" baseline="-25000" dirty="0"/>
              <a:t>n</a:t>
            </a:r>
            <a:r>
              <a:rPr lang="el-GR" dirty="0"/>
              <a:t> λύση του αρχικού, τότε </a:t>
            </a:r>
          </a:p>
          <a:p>
            <a:pPr marL="0" indent="0">
              <a:buNone/>
            </a:pPr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D2BA5EA-E3E1-E76E-BC6E-06C51A220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21</a:t>
            </a:fld>
            <a:endParaRPr lang="en-CA" altLang="en-US" dirty="0"/>
          </a:p>
        </p:txBody>
      </p:sp>
      <p:graphicFrame>
        <p:nvGraphicFramePr>
          <p:cNvPr id="5" name="Object 14">
            <a:extLst>
              <a:ext uri="{FF2B5EF4-FFF2-40B4-BE49-F238E27FC236}">
                <a16:creationId xmlns:a16="http://schemas.microsoft.com/office/drawing/2014/main" id="{489B9899-CBEA-D9E4-6DEA-A9612B95AA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87062"/>
              </p:ext>
            </p:extLst>
          </p:nvPr>
        </p:nvGraphicFramePr>
        <p:xfrm>
          <a:off x="2584450" y="2174875"/>
          <a:ext cx="3975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75100" imgH="482600" progId="Equation.DSMT4">
                  <p:embed/>
                </p:oleObj>
              </mc:Choice>
              <mc:Fallback>
                <p:oleObj name="Equation" r:id="rId2" imgW="3975100" imgH="482600" progId="Equation.DSMT4">
                  <p:embed/>
                  <p:pic>
                    <p:nvPicPr>
                      <p:cNvPr id="31643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2174875"/>
                        <a:ext cx="3975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9762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5B2E61-1907-46CB-DD20-45AA4DD4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Θεώρημα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64CE01-7AED-9F0B-5CF6-51B1E13E3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Εάν αντικαταστήσουμε μια γραμμή με το άθροισμα του εαυτού της με ένα πολλαπλάσιο μιας άλλης γραμμής τότε το νέο σύστημα είναι ισοδύναμο με το αρχικό.</a:t>
            </a:r>
          </a:p>
          <a:p>
            <a:pPr marL="0" indent="0">
              <a:buNone/>
            </a:pPr>
            <a:r>
              <a:rPr lang="el-GR" u="sng" dirty="0"/>
              <a:t>Απόδειξη</a:t>
            </a:r>
          </a:p>
          <a:p>
            <a:pPr marL="0" indent="0">
              <a:buNone/>
            </a:pPr>
            <a:r>
              <a:rPr lang="el-GR" dirty="0"/>
              <a:t>(σαν άσκηση)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388EB59-6B9D-74D7-DB30-D5CD7CAD52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22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37077159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ΣΤΟΙΧΕΙΏΔΕΙΣ ΠΡΑΞΕΙΣ ΓΡΑΜΜΩΝ</a:t>
            </a:r>
            <a:endParaRPr lang="en-US" dirty="0">
              <a:cs typeface="+mj-cs"/>
            </a:endParaRP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Είναι σημαντικό να σημειωθεί ότι οι πράξεις γραμμής είναι αντιστρεπτές.</a:t>
            </a:r>
          </a:p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Εάν οι επαυξημένοι πίνακες δύο γραμμικών συστημάτων είναι ισοδύναμοι κατά σειρά, τότε τα δύο συστήματα έχουν το ίδιο σύνολο λύσεων.</a:t>
            </a:r>
          </a:p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Δύο θεμελιώδη ερωτήματα σχετικά με ένα γραμμικό σύστημα είναι τα εξής:</a:t>
            </a:r>
            <a:endParaRPr lang="en-US" sz="2800" dirty="0"/>
          </a:p>
          <a:p>
            <a:pPr marL="1371600" lvl="2" indent="-457200" eaLnBrk="1" hangingPunct="1">
              <a:buFont typeface="Wingdings" charset="0"/>
              <a:buAutoNum type="arabicPeriod"/>
              <a:defRPr/>
            </a:pPr>
            <a:r>
              <a:rPr lang="el-GR" sz="2800" dirty="0"/>
              <a:t>Είναι το σύστημα </a:t>
            </a:r>
            <a:r>
              <a:rPr lang="el-GR" sz="2800" i="1" dirty="0"/>
              <a:t>συνεπές</a:t>
            </a:r>
            <a:r>
              <a:rPr lang="el-GR" sz="2800" dirty="0"/>
              <a:t>, δηλαδή, υπάρχει </a:t>
            </a:r>
            <a:r>
              <a:rPr lang="el-GR" sz="2800" i="1" dirty="0"/>
              <a:t>τουλάχιστον</a:t>
            </a:r>
            <a:r>
              <a:rPr lang="el-GR" sz="2800" dirty="0"/>
              <a:t> μία λύση;</a:t>
            </a:r>
          </a:p>
          <a:p>
            <a:pPr marL="1371600" lvl="2" indent="-457200" eaLnBrk="1" hangingPunct="1">
              <a:buFont typeface="Wingdings" charset="0"/>
              <a:buAutoNum type="arabicPeriod"/>
              <a:defRPr/>
            </a:pPr>
            <a:r>
              <a:rPr lang="el-GR" sz="2800" dirty="0"/>
              <a:t>Εάν υπάρχει μόνον μια λύση, με άλλα λόγια, υπάρχει </a:t>
            </a:r>
            <a:r>
              <a:rPr lang="el-GR" sz="2800" i="1" dirty="0"/>
              <a:t>μοναδική λύση</a:t>
            </a:r>
            <a:r>
              <a:rPr lang="el-GR" sz="2800" dirty="0"/>
              <a:t>;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52952-7596-8000-503D-E6BD4C4084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23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ΥΠΑΡΞΗ &amp; ΜΟΝΑΔΙΚΟΤΗΤΑ ΛΥΣΗΣ ΣΥΣΤΗΜΑΤΟΣ</a:t>
            </a:r>
            <a:endParaRPr lang="en-US" dirty="0">
              <a:cs typeface="+mj-cs"/>
            </a:endParaRP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487103" cy="470535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l-GR" sz="2800" b="1" dirty="0">
                <a:cs typeface="+mn-cs"/>
              </a:rPr>
              <a:t>Παράδειγμα</a:t>
            </a:r>
            <a:r>
              <a:rPr lang="en-US" sz="2800" b="1" dirty="0">
                <a:cs typeface="+mn-cs"/>
              </a:rPr>
              <a:t> 2: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Είναι το παρακάτω σύστημα συνεπές</a:t>
            </a:r>
            <a:r>
              <a:rPr lang="en-US" sz="2800" dirty="0">
                <a:cs typeface="+mn-cs"/>
              </a:rPr>
              <a:t>;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                                                                           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                                                                       ----(4)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800" b="1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l-GR" sz="2800" b="1" dirty="0">
                <a:cs typeface="+mn-cs"/>
              </a:rPr>
              <a:t>Λύση</a:t>
            </a:r>
            <a:r>
              <a:rPr lang="en-US" sz="2800" b="1" dirty="0">
                <a:cs typeface="+mn-cs"/>
              </a:rPr>
              <a:t>: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Ο επαυξημένος πίνακας είναι</a:t>
            </a:r>
            <a:endParaRPr lang="en-US" sz="2800" dirty="0">
              <a:cs typeface="+mn-cs"/>
            </a:endParaRPr>
          </a:p>
        </p:txBody>
      </p:sp>
      <p:graphicFrame>
        <p:nvGraphicFramePr>
          <p:cNvPr id="705540" name="Object 4"/>
          <p:cNvGraphicFramePr>
            <a:graphicFrameLocks noChangeAspect="1"/>
          </p:cNvGraphicFramePr>
          <p:nvPr/>
        </p:nvGraphicFramePr>
        <p:xfrm>
          <a:off x="2819400" y="2286000"/>
          <a:ext cx="29083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08300" imgH="1727200" progId="Equation.DSMT4">
                  <p:embed/>
                </p:oleObj>
              </mc:Choice>
              <mc:Fallback>
                <p:oleObj name="Equation" r:id="rId2" imgW="2908300" imgH="172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86000"/>
                        <a:ext cx="29083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5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259619"/>
              </p:ext>
            </p:extLst>
          </p:nvPr>
        </p:nvGraphicFramePr>
        <p:xfrm>
          <a:off x="3113690" y="4766469"/>
          <a:ext cx="2768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68600" imgH="1778000" progId="Equation.DSMT4">
                  <p:embed/>
                </p:oleObj>
              </mc:Choice>
              <mc:Fallback>
                <p:oleObj name="Equation" r:id="rId4" imgW="2768600" imgH="177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690" y="4766469"/>
                        <a:ext cx="2768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E3A90-F208-915A-5034-E546E765A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24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ΥΠΑΡΞΗ &amp; ΜΟΝΑΔΙΚΟΤΗΤΑ ΛΥΣΗΣ ΣΥΣΤΗΜΑΤΟΣ</a:t>
            </a:r>
            <a:endParaRPr lang="en-US" dirty="0">
              <a:cs typeface="+mj-cs"/>
            </a:endParaRP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1228" y="1295400"/>
            <a:ext cx="8912772" cy="51054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Για να πάρω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1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στην 1</a:t>
            </a:r>
            <a:r>
              <a:rPr lang="el-GR" sz="2800" baseline="30000" dirty="0">
                <a:cs typeface="+mn-cs"/>
              </a:rPr>
              <a:t>η</a:t>
            </a:r>
            <a:r>
              <a:rPr lang="el-GR" sz="2800" dirty="0">
                <a:cs typeface="+mn-cs"/>
              </a:rPr>
              <a:t> εξίσωση</a:t>
            </a:r>
            <a:r>
              <a:rPr lang="en-US" sz="2800" dirty="0">
                <a:cs typeface="+mn-cs"/>
              </a:rPr>
              <a:t>, </a:t>
            </a:r>
            <a:r>
              <a:rPr lang="el-GR" sz="2800" dirty="0">
                <a:cs typeface="+mn-cs"/>
              </a:rPr>
              <a:t>εναλλάσσω τις γραμμές </a:t>
            </a:r>
            <a:r>
              <a:rPr lang="en-US" sz="2800" dirty="0">
                <a:cs typeface="+mn-cs"/>
              </a:rPr>
              <a:t>1 </a:t>
            </a:r>
            <a:r>
              <a:rPr lang="el-GR" sz="2800" dirty="0">
                <a:cs typeface="+mn-cs"/>
              </a:rPr>
              <a:t>και</a:t>
            </a:r>
            <a:r>
              <a:rPr lang="en-US" sz="2800" dirty="0">
                <a:cs typeface="+mn-cs"/>
              </a:rPr>
              <a:t> 2.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Για να απαλείψω τον όρο </a:t>
            </a:r>
            <a:r>
              <a:rPr lang="en-US" sz="2800" dirty="0">
                <a:cs typeface="+mn-cs"/>
              </a:rPr>
              <a:t>5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1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στην 3</a:t>
            </a:r>
            <a:r>
              <a:rPr lang="el-GR" sz="2800" baseline="30000" dirty="0">
                <a:cs typeface="+mn-cs"/>
              </a:rPr>
              <a:t>η</a:t>
            </a:r>
            <a:r>
              <a:rPr lang="el-GR" sz="2800" dirty="0">
                <a:cs typeface="+mn-cs"/>
              </a:rPr>
              <a:t> εξίσωση προσθέτω </a:t>
            </a:r>
            <a:r>
              <a:rPr lang="en-US" sz="2800" dirty="0">
                <a:cs typeface="+mn-cs"/>
              </a:rPr>
              <a:t>           -5/2 </a:t>
            </a:r>
            <a:r>
              <a:rPr lang="el-GR" sz="2800" dirty="0">
                <a:cs typeface="+mn-cs"/>
              </a:rPr>
              <a:t>φορές την 1</a:t>
            </a:r>
            <a:r>
              <a:rPr lang="el-GR" sz="2800" baseline="30000" dirty="0">
                <a:cs typeface="+mn-cs"/>
              </a:rPr>
              <a:t>η</a:t>
            </a:r>
            <a:r>
              <a:rPr lang="el-GR" sz="2800" dirty="0">
                <a:cs typeface="+mn-cs"/>
              </a:rPr>
              <a:t> εξίσωση στην 3η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                                                                                ----(5)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2800" dirty="0">
              <a:cs typeface="+mn-cs"/>
            </a:endParaRPr>
          </a:p>
        </p:txBody>
      </p:sp>
      <p:graphicFrame>
        <p:nvGraphicFramePr>
          <p:cNvPr id="7065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05200" y="1905000"/>
          <a:ext cx="2768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1778000" progId="Equation.DSMT4">
                  <p:embed/>
                </p:oleObj>
              </mc:Choice>
              <mc:Fallback>
                <p:oleObj name="Equation" r:id="rId2" imgW="2768600" imgH="177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05000"/>
                        <a:ext cx="2768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70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32742255"/>
              </p:ext>
            </p:extLst>
          </p:nvPr>
        </p:nvGraphicFramePr>
        <p:xfrm>
          <a:off x="3213100" y="4833938"/>
          <a:ext cx="3458997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24300" imgH="1778000" progId="Equation.DSMT4">
                  <p:embed/>
                </p:oleObj>
              </mc:Choice>
              <mc:Fallback>
                <p:oleObj name="Equation" r:id="rId4" imgW="3924300" imgH="1778000" progId="Equation.DSMT4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4833938"/>
                        <a:ext cx="3458997" cy="156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ADAC0-8F03-62DA-C79F-1303801534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22205F36-CAE8-442E-8D24-C2CC54941422}" type="slidenum">
              <a:rPr lang="en-US" altLang="en-US" smtClean="0"/>
              <a:pPr>
                <a:defRPr/>
              </a:pPr>
              <a:t>25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ΥΠΑΡΞΗ &amp; ΜΟΝΑΔΙΚΟΤΗΤΑ ΛΥΣΗΣ ΣΥΣΤΗΜΑΤΟΣ</a:t>
            </a:r>
            <a:endParaRPr lang="en-US" dirty="0">
              <a:cs typeface="+mj-cs"/>
            </a:endParaRP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44600"/>
            <a:ext cx="8458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Κατόπιν χρησιμοποιώ τον όρο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2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της 2</a:t>
            </a:r>
            <a:r>
              <a:rPr lang="el-GR" sz="2800" baseline="30000" dirty="0">
                <a:cs typeface="+mn-cs"/>
              </a:rPr>
              <a:t>ης</a:t>
            </a:r>
            <a:r>
              <a:rPr lang="el-GR" sz="2800" dirty="0">
                <a:cs typeface="+mn-cs"/>
              </a:rPr>
              <a:t> εξίσωσης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για να απαλείψω τον όρο </a:t>
            </a:r>
            <a:r>
              <a:rPr lang="en-US" sz="2800" dirty="0">
                <a:cs typeface="+mn-cs"/>
              </a:rPr>
              <a:t>                </a:t>
            </a:r>
            <a:r>
              <a:rPr lang="el-GR" sz="2800" dirty="0">
                <a:cs typeface="+mn-cs"/>
              </a:rPr>
              <a:t>από την 3</a:t>
            </a:r>
            <a:r>
              <a:rPr lang="el-GR" sz="2800" baseline="30000" dirty="0">
                <a:cs typeface="+mn-cs"/>
              </a:rPr>
              <a:t>η</a:t>
            </a:r>
            <a:r>
              <a:rPr lang="el-GR" sz="2800" dirty="0">
                <a:cs typeface="+mn-cs"/>
              </a:rPr>
              <a:t> εξίσωση</a:t>
            </a:r>
            <a:r>
              <a:rPr lang="en-US" sz="2800" dirty="0">
                <a:cs typeface="+mn-cs"/>
              </a:rPr>
              <a:t>. </a:t>
            </a:r>
            <a:r>
              <a:rPr lang="el-GR" sz="2800" dirty="0">
                <a:cs typeface="+mn-cs"/>
              </a:rPr>
              <a:t>Προσθέτω</a:t>
            </a:r>
            <a:r>
              <a:rPr lang="en-US" sz="2800" dirty="0">
                <a:cs typeface="+mn-cs"/>
              </a:rPr>
              <a:t>        </a:t>
            </a:r>
            <a:r>
              <a:rPr lang="el-GR" sz="2800" dirty="0">
                <a:cs typeface="+mn-cs"/>
              </a:rPr>
              <a:t>φορές την 2</a:t>
            </a:r>
            <a:r>
              <a:rPr lang="el-GR" sz="2800" baseline="30000" dirty="0">
                <a:cs typeface="+mn-cs"/>
              </a:rPr>
              <a:t>η</a:t>
            </a:r>
            <a:r>
              <a:rPr lang="el-GR" sz="2800" dirty="0">
                <a:cs typeface="+mn-cs"/>
              </a:rPr>
              <a:t> γραμμή στην 3</a:t>
            </a:r>
            <a:r>
              <a:rPr lang="el-GR" sz="2800" baseline="30000" dirty="0">
                <a:cs typeface="+mn-cs"/>
              </a:rPr>
              <a:t>η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                                                                                            ----(6)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Ο επαυξημένος πίνακας έχει τώρα τριγωνική μορφή. Για να τον ερμηνεύσουμε σωστά, επιστρέφουμε στον συμβολισμό εξισώσεων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                                                                              ----(7)</a:t>
            </a:r>
          </a:p>
        </p:txBody>
      </p:sp>
      <p:graphicFrame>
        <p:nvGraphicFramePr>
          <p:cNvPr id="71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717099"/>
              </p:ext>
            </p:extLst>
          </p:nvPr>
        </p:nvGraphicFramePr>
        <p:xfrm>
          <a:off x="4038600" y="1657350"/>
          <a:ext cx="12954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59866" imgH="482391" progId="Equation.DSMT4">
                  <p:embed/>
                </p:oleObj>
              </mc:Choice>
              <mc:Fallback>
                <p:oleObj name="Equation" r:id="rId2" imgW="1459866" imgH="48239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657350"/>
                        <a:ext cx="12954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6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576571"/>
              </p:ext>
            </p:extLst>
          </p:nvPr>
        </p:nvGraphicFramePr>
        <p:xfrm>
          <a:off x="2489365" y="2103437"/>
          <a:ext cx="5334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725" imgH="355446" progId="Equation.DSMT4">
                  <p:embed/>
                </p:oleObj>
              </mc:Choice>
              <mc:Fallback>
                <p:oleObj name="Equation" r:id="rId4" imgW="634725" imgH="3554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365" y="2103437"/>
                        <a:ext cx="5334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664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0" y="2628900"/>
          <a:ext cx="2768600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38500" imgH="1778000" progId="Equation.DSMT4">
                  <p:embed/>
                </p:oleObj>
              </mc:Choice>
              <mc:Fallback>
                <p:oleObj name="Equation" r:id="rId6" imgW="3238500" imgH="1778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628900"/>
                        <a:ext cx="2768600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6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042214"/>
              </p:ext>
            </p:extLst>
          </p:nvPr>
        </p:nvGraphicFramePr>
        <p:xfrm>
          <a:off x="3360245" y="5438775"/>
          <a:ext cx="280352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90900" imgH="1625600" progId="Equation.DSMT4">
                  <p:embed/>
                </p:oleObj>
              </mc:Choice>
              <mc:Fallback>
                <p:oleObj name="Equation" r:id="rId8" imgW="3390900" imgH="1625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245" y="5438775"/>
                        <a:ext cx="2803525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36DC1-2B49-A564-25C7-1C4226D553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E9BF559B-B033-4E58-8D46-C0CA1E4E4691}" type="slidenum">
              <a:rPr lang="en-US" altLang="en-US" smtClean="0"/>
              <a:pPr>
                <a:defRPr/>
              </a:pPr>
              <a:t>26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ΥΠΑΡΞΗ &amp; ΜΟΝΑΔΙΚΟΤΗΤΑ ΛΥΣΗΣ ΣΥΣΤΗΜΑΤΟΣ</a:t>
            </a:r>
            <a:endParaRPr lang="en-US" dirty="0">
              <a:cs typeface="+mj-cs"/>
            </a:endParaRPr>
          </a:p>
        </p:txBody>
      </p:sp>
      <p:graphicFrame>
        <p:nvGraphicFramePr>
          <p:cNvPr id="71373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676394"/>
              </p:ext>
            </p:extLst>
          </p:nvPr>
        </p:nvGraphicFramePr>
        <p:xfrm>
          <a:off x="4000500" y="3263900"/>
          <a:ext cx="1143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355600" progId="Equation.DSMT4">
                  <p:embed/>
                </p:oleObj>
              </mc:Choice>
              <mc:Fallback>
                <p:oleObj name="Equation" r:id="rId2" imgW="1282700" imgH="355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263900"/>
                        <a:ext cx="1143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27E84-1F96-CB82-6317-32CF23B027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E9BF559B-B033-4E58-8D46-C0CA1E4E4691}" type="slidenum">
              <a:rPr lang="en-US" altLang="en-US" smtClean="0"/>
              <a:pPr>
                <a:defRPr/>
              </a:pPr>
              <a:t>27</a:t>
            </a:fld>
            <a:endParaRPr lang="en-CA" altLang="en-US" dirty="0"/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95400"/>
            <a:ext cx="8458200" cy="45720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Η εξίσωση   </a:t>
            </a:r>
            <a:r>
              <a:rPr lang="en-US" sz="2800" dirty="0">
                <a:cs typeface="+mn-cs"/>
              </a:rPr>
              <a:t>             </a:t>
            </a:r>
            <a:r>
              <a:rPr lang="el-GR" sz="2800" dirty="0">
                <a:cs typeface="+mn-cs"/>
              </a:rPr>
              <a:t>είναι μια συμπαγής μορφή της εξίσωσης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Δεν υπάρχουν τιμές των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1</a:t>
            </a:r>
            <a:r>
              <a:rPr lang="en-US" sz="2800" dirty="0">
                <a:cs typeface="+mn-cs"/>
              </a:rPr>
              <a:t>,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2</a:t>
            </a:r>
            <a:r>
              <a:rPr lang="en-US" sz="2800" dirty="0">
                <a:cs typeface="+mn-cs"/>
              </a:rPr>
              <a:t>,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3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που ικανοποιούν την </a:t>
            </a:r>
            <a:r>
              <a:rPr lang="en-US" sz="2800" dirty="0">
                <a:cs typeface="+mn-cs"/>
              </a:rPr>
              <a:t>(7) </a:t>
            </a:r>
            <a:r>
              <a:rPr lang="el-GR" sz="2800" dirty="0">
                <a:cs typeface="+mn-cs"/>
              </a:rPr>
              <a:t>επειδή η εξίσωση               δεν είναι ποτέ αληθής</a:t>
            </a:r>
            <a:r>
              <a:rPr lang="en-US" sz="2800" dirty="0">
                <a:cs typeface="+mn-cs"/>
              </a:rPr>
              <a:t>.  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Επειδή η</a:t>
            </a:r>
            <a:r>
              <a:rPr lang="en-US" sz="2800" dirty="0">
                <a:cs typeface="+mn-cs"/>
              </a:rPr>
              <a:t> (7) </a:t>
            </a:r>
            <a:r>
              <a:rPr lang="el-GR" sz="2800" dirty="0">
                <a:cs typeface="+mn-cs"/>
              </a:rPr>
              <a:t>και η</a:t>
            </a:r>
            <a:r>
              <a:rPr lang="en-US" sz="2800" dirty="0">
                <a:cs typeface="+mn-cs"/>
              </a:rPr>
              <a:t> (4) </a:t>
            </a:r>
            <a:r>
              <a:rPr lang="el-GR" sz="2800" dirty="0">
                <a:cs typeface="+mn-cs"/>
              </a:rPr>
              <a:t>έχουν το ίδιο σύνολο λύσεων, το αρχικό σύστημα είναι ασυνεπές </a:t>
            </a:r>
            <a:r>
              <a:rPr lang="en-US" sz="2800" dirty="0">
                <a:cs typeface="+mn-cs"/>
              </a:rPr>
              <a:t>(</a:t>
            </a:r>
            <a:r>
              <a:rPr lang="el-GR" sz="2800" dirty="0">
                <a:cs typeface="+mn-cs"/>
              </a:rPr>
              <a:t>δηλαδή δεν έχει λύση). </a:t>
            </a:r>
            <a:endParaRPr lang="en-US" sz="2800" dirty="0">
              <a:cs typeface="+mn-cs"/>
            </a:endParaRPr>
          </a:p>
        </p:txBody>
      </p:sp>
      <p:graphicFrame>
        <p:nvGraphicFramePr>
          <p:cNvPr id="7137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478376"/>
              </p:ext>
            </p:extLst>
          </p:nvPr>
        </p:nvGraphicFramePr>
        <p:xfrm>
          <a:off x="2601311" y="1390650"/>
          <a:ext cx="1143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355600" progId="Equation.DSMT4">
                  <p:embed/>
                </p:oleObj>
              </mc:Choice>
              <mc:Fallback>
                <p:oleObj name="Equation" r:id="rId2" imgW="1282700" imgH="35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311" y="1390650"/>
                        <a:ext cx="1143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1759"/>
              </p:ext>
            </p:extLst>
          </p:nvPr>
        </p:nvGraphicFramePr>
        <p:xfrm>
          <a:off x="2601311" y="2052638"/>
          <a:ext cx="32766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79800" imgH="482600" progId="Equation.DSMT4">
                  <p:embed/>
                </p:oleObj>
              </mc:Choice>
              <mc:Fallback>
                <p:oleObj name="Equation" r:id="rId4" imgW="34798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311" y="2052638"/>
                        <a:ext cx="32766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6F84-372F-1A86-F256-553DECB5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</a:t>
            </a:r>
            <a:endParaRPr lang="en-GR" dirty="0"/>
          </a:p>
        </p:txBody>
      </p:sp>
      <p:pic>
        <p:nvPicPr>
          <p:cNvPr id="6" name="Content Placeholder 5" descr="A diagram of a star&#10;&#10;Description automatically generated">
            <a:extLst>
              <a:ext uri="{FF2B5EF4-FFF2-40B4-BE49-F238E27FC236}">
                <a16:creationId xmlns:a16="http://schemas.microsoft.com/office/drawing/2014/main" id="{3240ECAE-8B85-106D-3A50-43EBB9949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89" y="1043989"/>
            <a:ext cx="2790496" cy="27222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FD99C-5D37-BB8F-184D-665D48FF6C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28</a:t>
            </a:fld>
            <a:endParaRPr lang="en-CA" altLang="en-US" dirty="0"/>
          </a:p>
        </p:txBody>
      </p:sp>
      <p:pic>
        <p:nvPicPr>
          <p:cNvPr id="8" name="Picture 7" descr="A group of math equations&#10;&#10;Description automatically generated">
            <a:extLst>
              <a:ext uri="{FF2B5EF4-FFF2-40B4-BE49-F238E27FC236}">
                <a16:creationId xmlns:a16="http://schemas.microsoft.com/office/drawing/2014/main" id="{5749E3AD-6EDE-5A88-8A69-F64065099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71" y="1750761"/>
            <a:ext cx="2956041" cy="1421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0083B3-0D5F-6A6E-C34D-EEDE32468B50}"/>
                  </a:ext>
                </a:extLst>
              </p:cNvPr>
              <p:cNvSpPr txBox="1"/>
              <p:nvPr/>
            </p:nvSpPr>
            <p:spPr>
              <a:xfrm>
                <a:off x="1187668" y="4456386"/>
                <a:ext cx="2244204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GR" dirty="0">
                    <a:latin typeface="+mn-lt"/>
                  </a:rPr>
                  <a:t>2x</a:t>
                </a:r>
                <a:r>
                  <a:rPr lang="en-GR" baseline="-25000" dirty="0">
                    <a:latin typeface="+mn-lt"/>
                  </a:rPr>
                  <a:t>1</a:t>
                </a:r>
                <a:r>
                  <a:rPr lang="en-GR" dirty="0">
                    <a:latin typeface="+mn-lt"/>
                  </a:rPr>
                  <a:t>- 3x</a:t>
                </a:r>
                <a:r>
                  <a:rPr lang="en-GR" baseline="-25000" dirty="0">
                    <a:latin typeface="+mn-lt"/>
                  </a:rPr>
                  <a:t>2 </a:t>
                </a:r>
                <a:r>
                  <a:rPr lang="en-GR" dirty="0">
                    <a:latin typeface="+mn-lt"/>
                  </a:rPr>
                  <a:t>+ 2x</a:t>
                </a:r>
                <a:r>
                  <a:rPr lang="en-GR" baseline="-25000" dirty="0">
                    <a:latin typeface="+mn-lt"/>
                  </a:rPr>
                  <a:t>3</a:t>
                </a:r>
                <a:r>
                  <a:rPr lang="en-GR" dirty="0">
                    <a:latin typeface="+mn-lt"/>
                  </a:rPr>
                  <a:t> = 1</a:t>
                </a:r>
              </a:p>
              <a:p>
                <a:r>
                  <a:rPr lang="en-GR" dirty="0">
                    <a:latin typeface="+mn-lt"/>
                  </a:rPr>
                  <a:t>4x</a:t>
                </a:r>
                <a:r>
                  <a:rPr lang="en-GR" baseline="-25000" dirty="0">
                    <a:latin typeface="+mn-lt"/>
                  </a:rPr>
                  <a:t>1 </a:t>
                </a:r>
                <a:r>
                  <a:rPr lang="en-GR" dirty="0">
                    <a:latin typeface="+mn-lt"/>
                  </a:rPr>
                  <a:t>- 8x</a:t>
                </a:r>
                <a:r>
                  <a:rPr lang="en-GR" baseline="-25000" dirty="0">
                    <a:latin typeface="+mn-lt"/>
                  </a:rPr>
                  <a:t>2 </a:t>
                </a:r>
                <a:r>
                  <a:rPr lang="en-GR" dirty="0">
                    <a:latin typeface="+mn-lt"/>
                  </a:rPr>
                  <a:t>+ 12x</a:t>
                </a:r>
                <a:r>
                  <a:rPr lang="en-GR" baseline="-25000" dirty="0">
                    <a:latin typeface="+mn-lt"/>
                  </a:rPr>
                  <a:t>3</a:t>
                </a:r>
                <a:r>
                  <a:rPr lang="en-GR" dirty="0">
                    <a:latin typeface="+mn-lt"/>
                  </a:rPr>
                  <a:t>=1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0083B3-0D5F-6A6E-C34D-EEDE32468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68" y="4456386"/>
                <a:ext cx="2244204" cy="1107996"/>
              </a:xfrm>
              <a:prstGeom prst="rect">
                <a:avLst/>
              </a:prstGeom>
              <a:blipFill>
                <a:blip r:embed="rId4"/>
                <a:stretch>
                  <a:fillRect l="-8427" t="-2247" r="-7303" b="-15730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diagram of a graph&#10;&#10;Description automatically generated">
            <a:extLst>
              <a:ext uri="{FF2B5EF4-FFF2-40B4-BE49-F238E27FC236}">
                <a16:creationId xmlns:a16="http://schemas.microsoft.com/office/drawing/2014/main" id="{F01661C6-AC7E-EAA3-D304-0A8B9B2FD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56" y="3962399"/>
            <a:ext cx="2754661" cy="24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877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753651-D8C6-D9E9-511C-AB54F131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Θεώρημα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20DDA7-8B1A-89A3-7A15-1A9D5B6EF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Ένα σύστημα </a:t>
            </a:r>
            <a:r>
              <a:rPr lang="en-US" dirty="0"/>
              <a:t>n </a:t>
            </a:r>
            <a:r>
              <a:rPr lang="el-GR" dirty="0"/>
              <a:t>εξισώσεων με </a:t>
            </a:r>
            <a:r>
              <a:rPr lang="en-US" dirty="0"/>
              <a:t>n </a:t>
            </a:r>
            <a:r>
              <a:rPr lang="el-GR" dirty="0"/>
              <a:t>αγνώστους έχει μοναδική λύση ανν </a:t>
            </a:r>
            <a:r>
              <a:rPr lang="en-US" dirty="0"/>
              <a:t>(</a:t>
            </a:r>
            <a:r>
              <a:rPr lang="el-GR"/>
              <a:t>σαν άσκηση)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02BF186-D670-B1CA-E7EC-88ABCE510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29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8538876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8AC7AA-38DA-75B1-2DA7-7D4FE31B9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</a:t>
            </a:r>
            <a:r>
              <a:rPr lang="en-US" dirty="0" err="1"/>
              <a:t>ό</a:t>
            </a:r>
            <a:r>
              <a:rPr lang="el-GR" dirty="0" err="1"/>
              <a:t>βλημα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A9CA96-A0C7-355D-20E4-6820F084A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Το κινητό μου τηλέφωνο και η θήκη του μου κόστισε συνολικά 110 ευρώ. Το κινητό τηλέφωνο </a:t>
            </a:r>
            <a:r>
              <a:rPr lang="el-GR" dirty="0" err="1"/>
              <a:t>κοστίζε</a:t>
            </a:r>
            <a:r>
              <a:rPr lang="el-GR" dirty="0"/>
              <a:t> 100 δολάρια περισσότερο από τη θήκη του. Πόσο κόστιζε το κινητό τηλέφωνο;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5DA9D91-C90B-0F5C-E54D-8970FFC082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4142934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34A69C-C17B-8FF6-404F-984100D1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1C9C07-F6DB-8270-6FA8-D3DC7FB4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0969"/>
            <a:ext cx="8229600" cy="4572000"/>
          </a:xfrm>
        </p:spPr>
        <p:txBody>
          <a:bodyPr/>
          <a:lstStyle/>
          <a:p>
            <a:r>
              <a:rPr lang="el-GR" dirty="0"/>
              <a:t>300 </a:t>
            </a:r>
            <a:r>
              <a:rPr lang="el-GR" dirty="0" err="1"/>
              <a:t>πΧ</a:t>
            </a:r>
            <a:r>
              <a:rPr lang="el-GR" dirty="0"/>
              <a:t> Βαβυλώνιοι (2</a:t>
            </a:r>
            <a:r>
              <a:rPr lang="en-US" dirty="0"/>
              <a:t>x2)</a:t>
            </a:r>
          </a:p>
          <a:p>
            <a:r>
              <a:rPr lang="en-US" dirty="0"/>
              <a:t>200 </a:t>
            </a:r>
            <a:r>
              <a:rPr lang="el-GR" dirty="0" err="1"/>
              <a:t>πΧ</a:t>
            </a:r>
            <a:r>
              <a:rPr lang="el-GR" dirty="0"/>
              <a:t> </a:t>
            </a:r>
            <a:r>
              <a:rPr lang="el-GR" dirty="0" err="1"/>
              <a:t>Κιν</a:t>
            </a:r>
            <a:r>
              <a:rPr lang="en-US" dirty="0" err="1"/>
              <a:t>έ</a:t>
            </a:r>
            <a:r>
              <a:rPr lang="el-GR" dirty="0" err="1"/>
              <a:t>ζοι</a:t>
            </a:r>
            <a:r>
              <a:rPr lang="el-GR" dirty="0"/>
              <a:t> (αδαής μ</a:t>
            </a:r>
            <a:r>
              <a:rPr lang="en-US" dirty="0" err="1"/>
              <a:t>έ</a:t>
            </a:r>
            <a:r>
              <a:rPr lang="el-GR" dirty="0" err="1"/>
              <a:t>θοδος</a:t>
            </a:r>
            <a:r>
              <a:rPr lang="el-GR" dirty="0"/>
              <a:t> </a:t>
            </a:r>
            <a:r>
              <a:rPr lang="en-US" dirty="0"/>
              <a:t>Gauss)</a:t>
            </a:r>
            <a:endParaRPr lang="el-GR" dirty="0"/>
          </a:p>
          <a:p>
            <a:r>
              <a:rPr lang="el-GR" dirty="0"/>
              <a:t>1545 </a:t>
            </a:r>
            <a:r>
              <a:rPr lang="en-US" dirty="0" err="1"/>
              <a:t>Gardan</a:t>
            </a:r>
            <a:r>
              <a:rPr lang="en-US" dirty="0"/>
              <a:t> – </a:t>
            </a:r>
            <a:r>
              <a:rPr lang="el-GR" dirty="0"/>
              <a:t>Ιταλία (αδαής καν</a:t>
            </a:r>
            <a:r>
              <a:rPr lang="en-US" dirty="0" err="1"/>
              <a:t>ό</a:t>
            </a:r>
            <a:r>
              <a:rPr lang="el-GR" dirty="0" err="1"/>
              <a:t>νας</a:t>
            </a:r>
            <a:r>
              <a:rPr lang="el-GR" dirty="0"/>
              <a:t> </a:t>
            </a:r>
            <a:r>
              <a:rPr lang="en-US" dirty="0"/>
              <a:t>Cramer)</a:t>
            </a:r>
          </a:p>
          <a:p>
            <a:r>
              <a:rPr lang="en-US" dirty="0"/>
              <a:t>1683 Seki – </a:t>
            </a:r>
            <a:r>
              <a:rPr lang="el-GR" dirty="0" err="1"/>
              <a:t>Ιαπων</a:t>
            </a:r>
            <a:r>
              <a:rPr lang="en-US" dirty="0" err="1"/>
              <a:t>ί</a:t>
            </a:r>
            <a:r>
              <a:rPr lang="el-GR" dirty="0"/>
              <a:t>α (χρήση οριζουσών)</a:t>
            </a:r>
          </a:p>
          <a:p>
            <a:r>
              <a:rPr lang="el-GR" dirty="0"/>
              <a:t>1683 </a:t>
            </a:r>
            <a:r>
              <a:rPr lang="en-US" dirty="0">
                <a:effectLst/>
              </a:rPr>
              <a:t>Leibniz</a:t>
            </a:r>
            <a:r>
              <a:rPr lang="el-GR" dirty="0">
                <a:effectLst/>
              </a:rPr>
              <a:t> - Γερμανία</a:t>
            </a:r>
            <a:r>
              <a:rPr lang="en-US" sz="1800" dirty="0">
                <a:effectLst/>
              </a:rPr>
              <a:t> </a:t>
            </a:r>
            <a:r>
              <a:rPr lang="el-GR" dirty="0"/>
              <a:t>(χρήση οριζουσών)</a:t>
            </a:r>
          </a:p>
          <a:p>
            <a:r>
              <a:rPr lang="el-GR" dirty="0"/>
              <a:t>1750 </a:t>
            </a:r>
            <a:r>
              <a:rPr lang="en-US" dirty="0"/>
              <a:t>Cramer – </a:t>
            </a:r>
            <a:r>
              <a:rPr lang="el-GR" dirty="0"/>
              <a:t>Ελβετία (καν</a:t>
            </a:r>
            <a:r>
              <a:rPr lang="en-US" dirty="0" err="1"/>
              <a:t>ό</a:t>
            </a:r>
            <a:r>
              <a:rPr lang="el-GR" dirty="0" err="1"/>
              <a:t>νας</a:t>
            </a:r>
            <a:r>
              <a:rPr lang="el-GR" dirty="0"/>
              <a:t> </a:t>
            </a:r>
            <a:r>
              <a:rPr lang="en-US" dirty="0"/>
              <a:t>Cramer)</a:t>
            </a:r>
            <a:endParaRPr lang="el-GR" dirty="0"/>
          </a:p>
          <a:p>
            <a:r>
              <a:rPr lang="el-GR" dirty="0"/>
              <a:t>1810 </a:t>
            </a:r>
            <a:r>
              <a:rPr lang="en-US" dirty="0"/>
              <a:t>Gauss – </a:t>
            </a:r>
            <a:r>
              <a:rPr lang="el-GR" dirty="0"/>
              <a:t>Γερμανία (αλγόριθμος </a:t>
            </a:r>
            <a:r>
              <a:rPr lang="en-US" dirty="0"/>
              <a:t>Gauss)</a:t>
            </a:r>
          </a:p>
          <a:p>
            <a:r>
              <a:rPr lang="en-US" dirty="0"/>
              <a:t> 1921 Emmy </a:t>
            </a:r>
            <a:r>
              <a:rPr lang="en-US" dirty="0" err="1"/>
              <a:t>Noether</a:t>
            </a:r>
            <a:r>
              <a:rPr lang="el-GR" dirty="0"/>
              <a:t>– ΗΠΑ </a:t>
            </a:r>
            <a:r>
              <a:rPr lang="en-US" dirty="0"/>
              <a:t> </a:t>
            </a:r>
            <a:r>
              <a:rPr lang="el-GR" dirty="0"/>
              <a:t>(διανυσματικοί χώροι)</a:t>
            </a:r>
            <a:endParaRPr lang="en-US" dirty="0"/>
          </a:p>
          <a:p>
            <a:endParaRPr lang="el-GR" dirty="0"/>
          </a:p>
          <a:p>
            <a:endParaRPr lang="en-US" dirty="0">
              <a:effectLst/>
            </a:endParaRP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7A60BAB-7C7A-9AF6-7180-D877BCCAFF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3891926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ΓΡΑΜΜΙΚΗ ΕΞΙΣΩΣΗ</a:t>
            </a:r>
            <a:endParaRPr lang="en-US" dirty="0">
              <a:cs typeface="+mj-cs"/>
            </a:endParaRPr>
          </a:p>
        </p:txBody>
      </p:sp>
      <p:sp>
        <p:nvSpPr>
          <p:cNvPr id="3164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41739" y="1166648"/>
            <a:ext cx="8787962" cy="5005552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/>
              <a:t>Μια </a:t>
            </a:r>
            <a:r>
              <a:rPr lang="el-GR" b="1" dirty="0"/>
              <a:t>γραμμική εξίσωση </a:t>
            </a:r>
            <a:r>
              <a:rPr lang="el-GR" dirty="0"/>
              <a:t>στις μεταβλητές        είναι μια εξίσωση που μπορεί να γραφτεί ως εξής</a:t>
            </a:r>
            <a:br>
              <a:rPr lang="el-GR" sz="2800" dirty="0"/>
            </a:br>
            <a:br>
              <a:rPr lang="el-GR" sz="2800" dirty="0"/>
            </a:br>
            <a:r>
              <a:rPr lang="el-GR" dirty="0"/>
              <a:t>όπου το </a:t>
            </a:r>
            <a:r>
              <a:rPr lang="en" dirty="0"/>
              <a:t>b </a:t>
            </a:r>
            <a:r>
              <a:rPr lang="el-GR" dirty="0"/>
              <a:t>και οι συντελεστές               είναι πραγματικοί ή μιγαδικοί αριθμοί που είναι συνήθως γνωστοί εκ των προτέρων.</a:t>
            </a:r>
            <a:endParaRPr lang="el-GR" sz="2800" dirty="0"/>
          </a:p>
          <a:p>
            <a:pPr eaLnBrk="1" hangingPunct="1">
              <a:defRPr/>
            </a:pPr>
            <a:r>
              <a:rPr lang="el-GR" dirty="0"/>
              <a:t>Ένα </a:t>
            </a:r>
            <a:r>
              <a:rPr lang="el-GR" b="1" dirty="0"/>
              <a:t>σύστημα γραμμικών εξισώσεων </a:t>
            </a:r>
            <a:r>
              <a:rPr lang="el-GR" dirty="0"/>
              <a:t>είναι ένα σύνολο γραμμικών εξισώσεων που περιλαμβάνουν τις ίδιες μεταβλητές</a:t>
            </a:r>
            <a:r>
              <a:rPr lang="en-US" altLang="en-US" sz="2800" dirty="0">
                <a:ea typeface="ＭＳ Ｐゴシック" pitchFamily="34" charset="-128"/>
              </a:rPr>
              <a:t>.</a:t>
            </a:r>
          </a:p>
        </p:txBody>
      </p:sp>
      <p:graphicFrame>
        <p:nvGraphicFramePr>
          <p:cNvPr id="3164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005531"/>
              </p:ext>
            </p:extLst>
          </p:nvPr>
        </p:nvGraphicFramePr>
        <p:xfrm>
          <a:off x="7503073" y="1285382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95400" imgH="482600" progId="Equation.DSMT4">
                  <p:embed/>
                </p:oleObj>
              </mc:Choice>
              <mc:Fallback>
                <p:oleObj name="Equation" r:id="rId3" imgW="1295400" imgH="482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073" y="1285382"/>
                        <a:ext cx="1295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114048"/>
              </p:ext>
            </p:extLst>
          </p:nvPr>
        </p:nvGraphicFramePr>
        <p:xfrm>
          <a:off x="2584450" y="2174875"/>
          <a:ext cx="3975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75100" imgH="482600" progId="Equation.DSMT4">
                  <p:embed/>
                </p:oleObj>
              </mc:Choice>
              <mc:Fallback>
                <p:oleObj name="Equation" r:id="rId5" imgW="3975100" imgH="482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2174875"/>
                        <a:ext cx="3975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670726"/>
              </p:ext>
            </p:extLst>
          </p:nvPr>
        </p:nvGraphicFramePr>
        <p:xfrm>
          <a:off x="5593912" y="2657475"/>
          <a:ext cx="1308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07532" imgH="482391" progId="Equation.DSMT4">
                  <p:embed/>
                </p:oleObj>
              </mc:Choice>
              <mc:Fallback>
                <p:oleObj name="Equation" r:id="rId7" imgW="1307532" imgH="482391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912" y="2657475"/>
                        <a:ext cx="1308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75104" imgH="810471" progId="Equation.DSMT4">
                  <p:embed/>
                </p:oleObj>
              </mc:Choice>
              <mc:Fallback>
                <p:oleObj name="Equation" r:id="rId9" imgW="475104" imgH="810471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75104" imgH="810471" progId="Equation.DSMT4">
                  <p:embed/>
                </p:oleObj>
              </mc:Choice>
              <mc:Fallback>
                <p:oleObj name="Equation" r:id="rId11" imgW="475104" imgH="810471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75104" imgH="810471" progId="Equation.DSMT4">
                  <p:embed/>
                </p:oleObj>
              </mc:Choice>
              <mc:Fallback>
                <p:oleObj name="Equation" r:id="rId9" imgW="475104" imgH="810471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5996-91CF-1F23-4644-0F26302519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5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ΓΡΑΜΜΙΚΗ ΕΞΙΣΩΣΗ</a:t>
            </a:r>
            <a:endParaRPr lang="en-US" dirty="0">
              <a:cs typeface="+mj-cs"/>
            </a:endParaRP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n-US" sz="2800" dirty="0">
                <a:ea typeface="ＭＳ Ｐゴシック" pitchFamily="34" charset="-128"/>
              </a:rPr>
              <a:t>Μια </a:t>
            </a:r>
            <a:r>
              <a:rPr lang="el-GR" altLang="en-US" sz="2800" b="1" dirty="0">
                <a:ea typeface="ＭＳ Ｐゴシック" pitchFamily="34" charset="-128"/>
              </a:rPr>
              <a:t>λύση</a:t>
            </a:r>
            <a:r>
              <a:rPr lang="el-GR" altLang="en-US" sz="2800" dirty="0">
                <a:ea typeface="ＭＳ Ｐゴシック" pitchFamily="34" charset="-128"/>
              </a:rPr>
              <a:t> του συστήματος είναι μια λίστα (</a:t>
            </a:r>
            <a:r>
              <a:rPr lang="en-US" altLang="en-US" sz="2800" dirty="0">
                <a:ea typeface="ＭＳ Ｐゴシック" pitchFamily="34" charset="-128"/>
              </a:rPr>
              <a:t>s</a:t>
            </a:r>
            <a:r>
              <a:rPr lang="en-US" altLang="en-US" sz="2800" baseline="-25000" dirty="0">
                <a:ea typeface="ＭＳ Ｐゴシック" pitchFamily="34" charset="-128"/>
              </a:rPr>
              <a:t>1</a:t>
            </a:r>
            <a:r>
              <a:rPr lang="en-US" altLang="en-US" sz="2800" dirty="0">
                <a:ea typeface="ＭＳ Ｐゴシック" pitchFamily="34" charset="-128"/>
              </a:rPr>
              <a:t>, s</a:t>
            </a:r>
            <a:r>
              <a:rPr lang="en-US" altLang="en-US" sz="2800" baseline="-25000" dirty="0">
                <a:ea typeface="ＭＳ Ｐゴシック" pitchFamily="34" charset="-128"/>
              </a:rPr>
              <a:t>2</a:t>
            </a:r>
            <a:r>
              <a:rPr lang="en-US" altLang="en-US" sz="2800" dirty="0">
                <a:ea typeface="ＭＳ Ｐゴシック" pitchFamily="34" charset="-128"/>
              </a:rPr>
              <a:t>,..., </a:t>
            </a:r>
            <a:r>
              <a:rPr lang="en-US" altLang="en-US" sz="2800" dirty="0" err="1">
                <a:ea typeface="ＭＳ Ｐゴシック" pitchFamily="34" charset="-128"/>
              </a:rPr>
              <a:t>s</a:t>
            </a:r>
            <a:r>
              <a:rPr lang="en-US" altLang="en-US" sz="2800" baseline="-25000" dirty="0" err="1">
                <a:ea typeface="ＭＳ Ｐゴシック" pitchFamily="34" charset="-128"/>
              </a:rPr>
              <a:t>n</a:t>
            </a:r>
            <a:r>
              <a:rPr lang="en-US" altLang="en-US" sz="2800" dirty="0">
                <a:ea typeface="ＭＳ Ｐゴシック" pitchFamily="34" charset="-128"/>
              </a:rPr>
              <a:t>) </a:t>
            </a:r>
            <a:r>
              <a:rPr lang="el-GR" altLang="en-US" sz="2800" dirty="0">
                <a:ea typeface="ＭＳ Ｐゴシック" pitchFamily="34" charset="-128"/>
              </a:rPr>
              <a:t>αριθμών που κάνει κάθε εξίσωση μια αληθή δήλωση όταν οι τιμές </a:t>
            </a:r>
            <a:r>
              <a:rPr lang="en-US" altLang="en-US" sz="2800" dirty="0">
                <a:ea typeface="ＭＳ Ｐゴシック" pitchFamily="34" charset="-128"/>
              </a:rPr>
              <a:t>s</a:t>
            </a:r>
            <a:r>
              <a:rPr lang="en-US" altLang="en-US" sz="2800" baseline="-25000" dirty="0">
                <a:ea typeface="ＭＳ Ｐゴシック" pitchFamily="34" charset="-128"/>
              </a:rPr>
              <a:t>1</a:t>
            </a:r>
            <a:r>
              <a:rPr lang="en-US" altLang="en-US" sz="2800" dirty="0">
                <a:ea typeface="ＭＳ Ｐゴシック" pitchFamily="34" charset="-128"/>
              </a:rPr>
              <a:t>,..., </a:t>
            </a:r>
            <a:r>
              <a:rPr lang="en-US" altLang="en-US" sz="2800" dirty="0" err="1">
                <a:ea typeface="ＭＳ Ｐゴシック" pitchFamily="34" charset="-128"/>
              </a:rPr>
              <a:t>s</a:t>
            </a:r>
            <a:r>
              <a:rPr lang="en-US" altLang="en-US" sz="2800" baseline="-25000" dirty="0" err="1">
                <a:ea typeface="ＭＳ Ｐゴシック" pitchFamily="34" charset="-128"/>
              </a:rPr>
              <a:t>n</a:t>
            </a:r>
            <a:r>
              <a:rPr lang="en-US" altLang="en-US" sz="2800" dirty="0">
                <a:ea typeface="ＭＳ Ｐゴシック" pitchFamily="34" charset="-128"/>
              </a:rPr>
              <a:t> </a:t>
            </a:r>
            <a:r>
              <a:rPr lang="el-GR" altLang="en-US" sz="2800" dirty="0">
                <a:ea typeface="ＭＳ Ｐゴシック" pitchFamily="34" charset="-128"/>
              </a:rPr>
              <a:t>αντικαθίστανται στις </a:t>
            </a:r>
            <a:r>
              <a:rPr lang="en-US" altLang="en-US" sz="2800" dirty="0">
                <a:ea typeface="ＭＳ Ｐゴシック" pitchFamily="34" charset="-128"/>
              </a:rPr>
              <a:t>x</a:t>
            </a:r>
            <a:r>
              <a:rPr lang="en-US" altLang="en-US" sz="2800" baseline="-25000" dirty="0">
                <a:ea typeface="ＭＳ Ｐゴシック" pitchFamily="34" charset="-128"/>
              </a:rPr>
              <a:t>1</a:t>
            </a:r>
            <a:r>
              <a:rPr lang="en-US" altLang="en-US" sz="2800" dirty="0">
                <a:ea typeface="ＭＳ Ｐゴシック" pitchFamily="34" charset="-128"/>
              </a:rPr>
              <a:t>,..., </a:t>
            </a:r>
            <a:r>
              <a:rPr lang="en-US" altLang="en-US" sz="2800" dirty="0" err="1">
                <a:ea typeface="ＭＳ Ｐゴシック" pitchFamily="34" charset="-128"/>
              </a:rPr>
              <a:t>x</a:t>
            </a:r>
            <a:r>
              <a:rPr lang="en-US" altLang="en-US" sz="2800" baseline="-25000" dirty="0" err="1">
                <a:ea typeface="ＭＳ Ｐゴシック" pitchFamily="34" charset="-128"/>
              </a:rPr>
              <a:t>n</a:t>
            </a:r>
            <a:r>
              <a:rPr lang="en-US" altLang="en-US" sz="2800" dirty="0">
                <a:ea typeface="ＭＳ Ｐゴシック" pitchFamily="34" charset="-128"/>
              </a:rPr>
              <a:t>, </a:t>
            </a:r>
            <a:r>
              <a:rPr lang="el-GR" altLang="en-US" sz="2800" dirty="0">
                <a:ea typeface="ＭＳ Ｐゴシック" pitchFamily="34" charset="-128"/>
              </a:rPr>
              <a:t>αντίστοιχα.</a:t>
            </a:r>
            <a:endParaRPr lang="en-US" altLang="en-US" sz="2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sz="2800" dirty="0">
                <a:ea typeface="ＭＳ Ｐゴシック" pitchFamily="34" charset="-128"/>
              </a:rPr>
              <a:t>Το σύνολο όλων των δυνατών λύσεων ονομάζεται </a:t>
            </a:r>
            <a:r>
              <a:rPr lang="el-GR" altLang="en-US" sz="2800" b="1" dirty="0">
                <a:ea typeface="ＭＳ Ｐゴシック" pitchFamily="34" charset="-128"/>
              </a:rPr>
              <a:t>σύνολο λύσεων </a:t>
            </a:r>
            <a:r>
              <a:rPr lang="el-GR" altLang="en-US" sz="2800" dirty="0">
                <a:ea typeface="ＭＳ Ｐゴシック" pitchFamily="34" charset="-128"/>
              </a:rPr>
              <a:t>του γραμμικού συστήματος</a:t>
            </a:r>
            <a:r>
              <a:rPr lang="en-US" altLang="en-US" sz="2800" dirty="0">
                <a:ea typeface="ＭＳ Ｐゴシック" pitchFamily="34" charset="-128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sz="2800" dirty="0">
                <a:ea typeface="ＭＳ Ｐゴシック" pitchFamily="34" charset="-128"/>
              </a:rPr>
              <a:t>Δύο γραμμικά συστήματα ονομάζονται </a:t>
            </a:r>
            <a:r>
              <a:rPr lang="el-GR" altLang="en-US" sz="2800" b="1" dirty="0">
                <a:ea typeface="ＭＳ Ｐゴシック" pitchFamily="34" charset="-128"/>
              </a:rPr>
              <a:t>ισοδύναμα</a:t>
            </a:r>
            <a:r>
              <a:rPr lang="el-GR" altLang="en-US" sz="2800" dirty="0">
                <a:ea typeface="ＭＳ Ｐゴシック" pitchFamily="34" charset="-128"/>
              </a:rPr>
              <a:t> αν έχουν το ίδιο σύνολο λύσεων.</a:t>
            </a:r>
            <a:endParaRPr lang="en-US" altLang="en-US" sz="2800" dirty="0">
              <a:ea typeface="ＭＳ Ｐゴシック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19659-7B4C-9195-88BC-ADAD9B9B1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6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>
                <a:cs typeface="+mj-cs"/>
              </a:rPr>
              <a:t>ΓΡΑΜΜΙΚΗ ΕΞΙΣΩΣΗ</a:t>
            </a:r>
            <a:endParaRPr lang="en-US" dirty="0">
              <a:cs typeface="+mj-cs"/>
            </a:endParaRP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>
                <a:cs typeface="+mn-cs"/>
              </a:rPr>
              <a:t>Ένα σύστημα γραμμικών εξισώσεων</a:t>
            </a:r>
          </a:p>
          <a:p>
            <a:pPr marL="1371600" lvl="2" indent="-457200" eaLnBrk="1" hangingPunct="1">
              <a:buFont typeface="Wingdings" charset="0"/>
              <a:buAutoNum type="arabicPeriod"/>
              <a:defRPr/>
            </a:pPr>
            <a:r>
              <a:rPr lang="el-GR" sz="2800"/>
              <a:t>Δεν έχει λύση, ή </a:t>
            </a:r>
          </a:p>
          <a:p>
            <a:pPr marL="1371600" lvl="2" indent="-457200" eaLnBrk="1" hangingPunct="1">
              <a:buFont typeface="Wingdings" charset="0"/>
              <a:buAutoNum type="arabicPeriod"/>
              <a:defRPr/>
            </a:pPr>
            <a:r>
              <a:rPr lang="el-GR" sz="2800"/>
              <a:t>Έχει μια μοναδική λύση, ή</a:t>
            </a:r>
          </a:p>
          <a:p>
            <a:pPr marL="1371600" lvl="2" indent="-457200" eaLnBrk="1" hangingPunct="1">
              <a:buFont typeface="Wingdings" charset="0"/>
              <a:buAutoNum type="arabicPeriod"/>
              <a:defRPr/>
            </a:pPr>
            <a:r>
              <a:rPr lang="el-GR" sz="2800"/>
              <a:t>Έχει άπειρες λύσεις</a:t>
            </a:r>
            <a:r>
              <a:rPr lang="en-US" sz="2800"/>
              <a:t>.</a:t>
            </a:r>
          </a:p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>
                <a:cs typeface="+mn-cs"/>
              </a:rPr>
              <a:t>Ένα σύστημα γραμμικών εξισώσεων λέγεται </a:t>
            </a:r>
            <a:r>
              <a:rPr lang="el-GR" sz="2800" b="1">
                <a:cs typeface="+mn-cs"/>
              </a:rPr>
              <a:t>συνεπές</a:t>
            </a:r>
            <a:r>
              <a:rPr lang="el-GR" sz="2800">
                <a:cs typeface="+mn-cs"/>
              </a:rPr>
              <a:t> αν έχει είτε μία λύση είτε άπειρες λύσεις</a:t>
            </a:r>
            <a:r>
              <a:rPr lang="en-US" sz="2800">
                <a:cs typeface="+mn-cs"/>
              </a:rPr>
              <a:t>.</a:t>
            </a:r>
          </a:p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>
                <a:cs typeface="+mn-cs"/>
              </a:rPr>
              <a:t>Ένα σύστημα γραμμικών εξισώσεων λέγεται </a:t>
            </a:r>
            <a:r>
              <a:rPr lang="el-GR" sz="2800" b="1">
                <a:cs typeface="+mn-cs"/>
              </a:rPr>
              <a:t>ασυνεπές</a:t>
            </a:r>
            <a:r>
              <a:rPr lang="el-GR" sz="2800">
                <a:cs typeface="+mn-cs"/>
              </a:rPr>
              <a:t> αν δεν έχει καμία λύση</a:t>
            </a:r>
            <a:r>
              <a:rPr lang="en-US" sz="2800">
                <a:cs typeface="+mn-cs"/>
              </a:rPr>
              <a:t>.</a:t>
            </a:r>
            <a:endParaRPr lang="en-US" sz="2800" dirty="0"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EB48A-9CF0-3307-97BC-22945F113A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7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ΠΙΝΑΚΕΣ</a:t>
            </a:r>
            <a:endParaRPr lang="en-US" dirty="0">
              <a:cs typeface="+mj-cs"/>
            </a:endParaRP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Οι βασικές πληροφορίες ενός γραμμικού συστήματος μπορούν να καταγραφούν συμπαγώς σε έναν ορθογώνιο σύστημα που ονομάζεται </a:t>
            </a:r>
            <a:r>
              <a:rPr lang="el-GR" sz="2800" b="1" dirty="0">
                <a:cs typeface="+mn-cs"/>
              </a:rPr>
              <a:t>πίνακας</a:t>
            </a:r>
            <a:r>
              <a:rPr lang="el-GR" sz="2800" dirty="0">
                <a:cs typeface="+mn-cs"/>
              </a:rPr>
              <a:t>. </a:t>
            </a:r>
          </a:p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Για το ακόλουθο σύστημα εξισώσεων,</a:t>
            </a:r>
            <a:r>
              <a:rPr lang="en-US" sz="2800" dirty="0">
                <a:cs typeface="+mn-cs"/>
              </a:rPr>
              <a:t> </a:t>
            </a:r>
          </a:p>
          <a:p>
            <a:pPr marL="609600" indent="-609600"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609600" indent="-609600"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                                          </a:t>
            </a:r>
            <a:r>
              <a:rPr lang="el-GR" sz="2800" dirty="0">
                <a:cs typeface="+mn-cs"/>
              </a:rPr>
              <a:t>ο πίνακας</a:t>
            </a:r>
            <a:r>
              <a:rPr lang="en-US" sz="2800" dirty="0">
                <a:cs typeface="+mn-cs"/>
              </a:rPr>
              <a:t>                             </a:t>
            </a:r>
          </a:p>
          <a:p>
            <a:pPr marL="609600" indent="-609600" eaLnBrk="1" hangingPunct="1">
              <a:buFont typeface="Wingdings" charset="0"/>
              <a:buNone/>
              <a:defRPr/>
            </a:pPr>
            <a:endParaRPr lang="en-US" sz="2800" dirty="0">
              <a:cs typeface="+mn-cs"/>
            </a:endParaRPr>
          </a:p>
          <a:p>
            <a:pPr marL="609600" indent="-609600" eaLnBrk="1" hangingPunct="1">
              <a:buFont typeface="Wingdings" charset="0"/>
              <a:buNone/>
              <a:defRPr/>
            </a:pPr>
            <a:r>
              <a:rPr lang="el-GR" sz="2800" dirty="0">
                <a:cs typeface="+mn-cs"/>
              </a:rPr>
              <a:t>      ονομάζεται </a:t>
            </a:r>
            <a:r>
              <a:rPr lang="el-GR" sz="2800" b="1" dirty="0">
                <a:cs typeface="+mn-cs"/>
              </a:rPr>
              <a:t>πίνακας συντελεστών </a:t>
            </a:r>
            <a:r>
              <a:rPr lang="el-GR" sz="2800" dirty="0">
                <a:cs typeface="+mn-cs"/>
              </a:rPr>
              <a:t>του συστήματος</a:t>
            </a:r>
            <a:endParaRPr lang="en-US" sz="2800" dirty="0">
              <a:cs typeface="+mn-cs"/>
            </a:endParaRPr>
          </a:p>
        </p:txBody>
      </p:sp>
      <p:graphicFrame>
        <p:nvGraphicFramePr>
          <p:cNvPr id="659464" name="Object 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89107765"/>
              </p:ext>
            </p:extLst>
          </p:nvPr>
        </p:nvGraphicFramePr>
        <p:xfrm>
          <a:off x="5914696" y="2944018"/>
          <a:ext cx="2362200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25700" imgH="1778000" progId="Equation.DSMT4">
                  <p:embed/>
                </p:oleObj>
              </mc:Choice>
              <mc:Fallback>
                <p:oleObj name="Equation" r:id="rId3" imgW="2425700" imgH="1778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4696" y="2944018"/>
                        <a:ext cx="2362200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9466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46064525"/>
              </p:ext>
            </p:extLst>
          </p:nvPr>
        </p:nvGraphicFramePr>
        <p:xfrm>
          <a:off x="867104" y="3033767"/>
          <a:ext cx="304800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67100" imgH="1727200" progId="Equation.DSMT4">
                  <p:embed/>
                </p:oleObj>
              </mc:Choice>
              <mc:Fallback>
                <p:oleObj name="Equation" r:id="rId5" imgW="3467100" imgH="172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104" y="3033767"/>
                        <a:ext cx="3048000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9E959-737B-5834-47CC-074B3BF862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22205F36-CAE8-442E-8D24-C2CC54941422}" type="slidenum">
              <a:rPr lang="en-US" altLang="en-US" smtClean="0"/>
              <a:pPr>
                <a:defRPr/>
              </a:pPr>
              <a:t>8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ΠΙΝΑΚΕΣ</a:t>
            </a:r>
            <a:endParaRPr lang="en-US" dirty="0">
              <a:cs typeface="+mj-cs"/>
            </a:endParaRP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34400" cy="4572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Ο </a:t>
            </a:r>
            <a:r>
              <a:rPr lang="el-GR" sz="2800" b="1" dirty="0">
                <a:cs typeface="+mn-cs"/>
              </a:rPr>
              <a:t>επαυξημένος πίνακας </a:t>
            </a:r>
            <a:r>
              <a:rPr lang="el-GR" sz="2800" dirty="0">
                <a:cs typeface="+mn-cs"/>
              </a:rPr>
              <a:t>ενός συστήματος αποτελείται από τον πίνακα συντελεστών με μια πρόσθετη στήλη που περιέχει τις σταθερές από τις δεξιές πλευρές των εξισώσεων.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Ο </a:t>
            </a:r>
            <a:r>
              <a:rPr lang="el-GR" sz="2800" dirty="0"/>
              <a:t>επαυξημένος πίνακας γ</a:t>
            </a:r>
            <a:r>
              <a:rPr lang="el-GR" sz="2800" dirty="0">
                <a:cs typeface="+mn-cs"/>
              </a:rPr>
              <a:t>ια το δοσμένο σύστημα εξισώσεων είναι ο </a:t>
            </a:r>
            <a:endParaRPr lang="en-US" sz="2800" dirty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400" dirty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</p:txBody>
      </p:sp>
      <p:graphicFrame>
        <p:nvGraphicFramePr>
          <p:cNvPr id="8198" name="Object 5"/>
          <p:cNvGraphicFramePr>
            <a:graphicFrameLocks noChangeAspect="1"/>
          </p:cNvGraphicFramePr>
          <p:nvPr/>
        </p:nvGraphicFramePr>
        <p:xfrm>
          <a:off x="2667000" y="17272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272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39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2038560"/>
              </p:ext>
            </p:extLst>
          </p:nvPr>
        </p:nvGraphicFramePr>
        <p:xfrm>
          <a:off x="2837484" y="4112637"/>
          <a:ext cx="32385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38500" imgH="1778000" progId="Equation.DSMT4">
                  <p:embed/>
                </p:oleObj>
              </mc:Choice>
              <mc:Fallback>
                <p:oleObj name="Equation" r:id="rId5" imgW="3238500" imgH="177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484" y="4112637"/>
                        <a:ext cx="32385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C322F-48D4-B40F-E3AC-7D2963FE1C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E9BF559B-B033-4E58-8D46-C0CA1E4E4691}" type="slidenum">
              <a:rPr lang="en-US" altLang="en-US" smtClean="0"/>
              <a:pPr>
                <a:defRPr/>
              </a:pPr>
              <a:t>9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14404</TotalTime>
  <Words>1294</Words>
  <Application>Microsoft Macintosh PowerPoint</Application>
  <PresentationFormat>Προβολή στην οθόνη (4:3)</PresentationFormat>
  <Paragraphs>203</Paragraphs>
  <Slides>29</Slides>
  <Notes>8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40" baseType="lpstr">
      <vt:lpstr>ＭＳ Ｐゴシック</vt:lpstr>
      <vt:lpstr>Arial</vt:lpstr>
      <vt:lpstr>Arial Narrow</vt:lpstr>
      <vt:lpstr>Bookshelf Symbol 2</vt:lpstr>
      <vt:lpstr>Cambria Math</vt:lpstr>
      <vt:lpstr>inter</vt:lpstr>
      <vt:lpstr>Symbol</vt:lpstr>
      <vt:lpstr>Times New Roman</vt:lpstr>
      <vt:lpstr>Wingdings</vt:lpstr>
      <vt:lpstr>Blends</vt:lpstr>
      <vt:lpstr>Equation</vt:lpstr>
      <vt:lpstr>Γραμμικές Εξισώσεις στην Γραμμική Άλγεβρα</vt:lpstr>
      <vt:lpstr>Διαδικαστικά</vt:lpstr>
      <vt:lpstr>Πρόβλημα</vt:lpstr>
      <vt:lpstr>ΙΣΤΟΡΊΑ</vt:lpstr>
      <vt:lpstr>ΓΡΑΜΜΙΚΗ ΕΞΙΣΩΣΗ</vt:lpstr>
      <vt:lpstr>ΓΡΑΜΜΙΚΗ ΕΞΙΣΩΣΗ</vt:lpstr>
      <vt:lpstr>ΓΡΑΜΜΙΚΗ ΕΞΙΣΩΣΗ</vt:lpstr>
      <vt:lpstr>ΠΙΝΑΚΕΣ</vt:lpstr>
      <vt:lpstr>ΠΙΝΑΚΕΣ</vt:lpstr>
      <vt:lpstr>ΜΕΓΕΘΗ ΠΙΝΑΚΑ</vt:lpstr>
      <vt:lpstr>ΕΠΙΛΥΣΗ ΣΥΣΤΗΜΑΤΩΝ</vt:lpstr>
      <vt:lpstr>ΕΠΙΛΥΣΗ ΣΥΣΤΗΜΑΤΩΝ</vt:lpstr>
      <vt:lpstr>ΕΠΙΛΥΣΗ ΣΥΣΤΗΜΑΤΩΝ</vt:lpstr>
      <vt:lpstr>ΕΠΙΛΥΣΗ ΣΥΣΤΗΜΑΤΩΝ</vt:lpstr>
      <vt:lpstr>ΕΠΙΛΥΣΗ ΣΥΣΤΗΜΑΤΩΝ</vt:lpstr>
      <vt:lpstr>ΕΠΙΛΥΣΗ ΣΥΣΤΗΜΑΤΩΝ</vt:lpstr>
      <vt:lpstr>ΕΠΙΛΥΣΗ ΣΥΣΤΗΜΑΤΩΝ</vt:lpstr>
      <vt:lpstr>Λογική Απάντηση</vt:lpstr>
      <vt:lpstr>Ανασκόπηση</vt:lpstr>
      <vt:lpstr>ΣΤΟΙΧΕΙΏΔΕΙΣ ΠΡΑΞΕΙΣ ΓΡΑΜΜΩΝ</vt:lpstr>
      <vt:lpstr>Θεώρημα</vt:lpstr>
      <vt:lpstr>Θεώρημα </vt:lpstr>
      <vt:lpstr>ΣΤΟΙΧΕΙΏΔΕΙΣ ΠΡΑΞΕΙΣ ΓΡΑΜΜΩΝ</vt:lpstr>
      <vt:lpstr>ΥΠΑΡΞΗ &amp; ΜΟΝΑΔΙΚΟΤΗΤΑ ΛΥΣΗΣ ΣΥΣΤΗΜΑΤΟΣ</vt:lpstr>
      <vt:lpstr>ΥΠΑΡΞΗ &amp; ΜΟΝΑΔΙΚΟΤΗΤΑ ΛΥΣΗΣ ΣΥΣΤΗΜΑΤΟΣ</vt:lpstr>
      <vt:lpstr>ΥΠΑΡΞΗ &amp; ΜΟΝΑΔΙΚΟΤΗΤΑ ΛΥΣΗΣ ΣΥΣΤΗΜΑΤΟΣ</vt:lpstr>
      <vt:lpstr>ΥΠΑΡΞΗ &amp; ΜΟΝΑΔΙΚΟΤΗΤΑ ΛΥΣΗΣ ΣΥΣΤΗΜΑΤΟΣ</vt:lpstr>
      <vt:lpstr>Παραδείγματα</vt:lpstr>
      <vt:lpstr>Θεώρημα</vt:lpstr>
    </vt:vector>
  </TitlesOfParts>
  <Company>© 2012 Pearson Education, Inc. All rights reserved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Manolis Vavalis</cp:lastModifiedBy>
  <cp:revision>986</cp:revision>
  <dcterms:created xsi:type="dcterms:W3CDTF">2005-10-22T18:34:54Z</dcterms:created>
  <dcterms:modified xsi:type="dcterms:W3CDTF">2025-09-28T17:33:13Z</dcterms:modified>
</cp:coreProperties>
</file>