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2"/>
  </p:notesMasterIdLst>
  <p:handoutMasterIdLst>
    <p:handoutMasterId r:id="rId23"/>
  </p:handoutMasterIdLst>
  <p:sldIdLst>
    <p:sldId id="424" r:id="rId2"/>
    <p:sldId id="440" r:id="rId3"/>
    <p:sldId id="362" r:id="rId4"/>
    <p:sldId id="441" r:id="rId5"/>
    <p:sldId id="442" r:id="rId6"/>
    <p:sldId id="443" r:id="rId7"/>
    <p:sldId id="437" r:id="rId8"/>
    <p:sldId id="444" r:id="rId9"/>
    <p:sldId id="438" r:id="rId10"/>
    <p:sldId id="425" r:id="rId11"/>
    <p:sldId id="445" r:id="rId12"/>
    <p:sldId id="426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97"/>
    <a:srgbClr val="D7791B"/>
    <a:srgbClr val="4C7816"/>
    <a:srgbClr val="528218"/>
    <a:srgbClr val="B6CEAA"/>
    <a:srgbClr val="ADC8A0"/>
    <a:srgbClr val="CD801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2" autoAdjust="0"/>
    <p:restoredTop sz="94321" autoAdjust="0"/>
  </p:normalViewPr>
  <p:slideViewPr>
    <p:cSldViewPr showGuides="1">
      <p:cViewPr varScale="1">
        <p:scale>
          <a:sx n="118" d="100"/>
          <a:sy n="118" d="100"/>
        </p:scale>
        <p:origin x="2464" y="200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6C141-7226-1742-8678-BD81376E05A9}" type="datetimeFigureOut">
              <a:rPr lang="en-US" smtClean="0"/>
              <a:t>11/4/25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ABC6D-3D8B-2F4E-8ED2-4BCB2DC8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7F95373-3F5D-46C9-AC92-9FBD559F3A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3604AB0-8FB4-4C12-BE36-B24BAC94A9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99E76F3-C839-4E00-9694-0888CA15854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83EB839-D9A4-4394-BB5A-B08B38289B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12E2CEB-8154-445F-BDBD-BAC7068B02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A0C53EA-E71F-4B2F-9C28-491FB0FCC5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5557197-9DF6-455F-BD1A-EBF15FE66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8567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6A5CB2-D4A3-49ED-B59A-2E9263C20F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AC587-BB13-4D37-AB8C-4C80FA80918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DD454ECE-5980-457E-B712-43515CC50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0C7AF4A4-1E0F-4B3D-856C-48BBFC016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64504-39CA-425D-BDF3-5F43C3B53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BFE99-7666-4507-B8EA-4BE0545F1A9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5FBC1CE7-7596-41D4-BC18-062673AD0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BAA262AC-8590-44C8-A454-C0AADD501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52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64504-39CA-425D-BDF3-5F43C3B53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BFE99-7666-4507-B8EA-4BE0545F1A9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5FBC1CE7-7596-41D4-BC18-062673AD0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BAA262AC-8590-44C8-A454-C0AADD501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64504-39CA-425D-BDF3-5F43C3B53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BFE99-7666-4507-B8EA-4BE0545F1A9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5FBC1CE7-7596-41D4-BC18-062673AD0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BAA262AC-8590-44C8-A454-C0AADD501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26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64504-39CA-425D-BDF3-5F43C3B53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BFE99-7666-4507-B8EA-4BE0545F1A9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5FBC1CE7-7596-41D4-BC18-062673AD0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BAA262AC-8590-44C8-A454-C0AADD501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67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64504-39CA-425D-BDF3-5F43C3B53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BFE99-7666-4507-B8EA-4BE0545F1A9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5FBC1CE7-7596-41D4-BC18-062673AD0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BAA262AC-8590-44C8-A454-C0AADD501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75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64504-39CA-425D-BDF3-5F43C3B53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BFE99-7666-4507-B8EA-4BE0545F1A9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5FBC1CE7-7596-41D4-BC18-062673AD0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BAA262AC-8590-44C8-A454-C0AADD501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354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64504-39CA-425D-BDF3-5F43C3B53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BFE99-7666-4507-B8EA-4BE0545F1A9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5FBC1CE7-7596-41D4-BC18-062673AD0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BAA262AC-8590-44C8-A454-C0AADD501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74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64504-39CA-425D-BDF3-5F43C3B53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BFE99-7666-4507-B8EA-4BE0545F1A9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5FBC1CE7-7596-41D4-BC18-062673AD0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BAA262AC-8590-44C8-A454-C0AADD501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63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96" name="Line 12">
            <a:extLst>
              <a:ext uri="{FF2B5EF4-FFF2-40B4-BE49-F238E27FC236}">
                <a16:creationId xmlns:a16="http://schemas.microsoft.com/office/drawing/2014/main" id="{EE71738F-A48D-454D-9FCE-4834DFF58CD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98" name="Text Box 14">
            <a:extLst>
              <a:ext uri="{FF2B5EF4-FFF2-40B4-BE49-F238E27FC236}">
                <a16:creationId xmlns:a16="http://schemas.microsoft.com/office/drawing/2014/main" id="{50DD6B10-832D-42B8-A2B4-8D7CF6D303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200" b="1">
                <a:solidFill>
                  <a:srgbClr val="4C7816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05199" name="Text Box 15">
            <a:extLst>
              <a:ext uri="{FF2B5EF4-FFF2-40B4-BE49-F238E27FC236}">
                <a16:creationId xmlns:a16="http://schemas.microsoft.com/office/drawing/2014/main" id="{6106EAFD-469C-4F59-9926-8576DCBDD4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>
                <a:solidFill>
                  <a:srgbClr val="CD8019"/>
                </a:solidFill>
                <a:latin typeface="Arial" panose="020B0604020202020204" pitchFamily="34" charset="0"/>
              </a:rPr>
              <a:t>2.3</a:t>
            </a:r>
          </a:p>
        </p:txBody>
      </p:sp>
      <p:sp>
        <p:nvSpPr>
          <p:cNvPr id="605200" name="Rectangle 16">
            <a:extLst>
              <a:ext uri="{FF2B5EF4-FFF2-40B4-BE49-F238E27FC236}">
                <a16:creationId xmlns:a16="http://schemas.microsoft.com/office/drawing/2014/main" id="{57E98B9F-A2BD-4B14-9A20-DF311106FED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>
            <a:extLst>
              <a:ext uri="{FF2B5EF4-FFF2-40B4-BE49-F238E27FC236}">
                <a16:creationId xmlns:a16="http://schemas.microsoft.com/office/drawing/2014/main" id="{164D19A2-E854-4254-B786-82302B7234B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05205" name="Line 21">
            <a:extLst>
              <a:ext uri="{FF2B5EF4-FFF2-40B4-BE49-F238E27FC236}">
                <a16:creationId xmlns:a16="http://schemas.microsoft.com/office/drawing/2014/main" id="{08212B07-CF2B-4B60-B717-460EA164D1CA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7" name="Line 23">
            <a:extLst>
              <a:ext uri="{FF2B5EF4-FFF2-40B4-BE49-F238E27FC236}">
                <a16:creationId xmlns:a16="http://schemas.microsoft.com/office/drawing/2014/main" id="{04384BAB-A77F-4F53-8B6A-E70FF4665606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8" name="Line 24">
            <a:extLst>
              <a:ext uri="{FF2B5EF4-FFF2-40B4-BE49-F238E27FC236}">
                <a16:creationId xmlns:a16="http://schemas.microsoft.com/office/drawing/2014/main" id="{68097741-B2EC-4634-9C1A-EB2F09C92DCC}"/>
              </a:ext>
            </a:extLst>
          </p:cNvPr>
          <p:cNvSpPr>
            <a:spLocks noChangeShapeType="1"/>
          </p:cNvSpPr>
          <p:nvPr userDrawn="1"/>
        </p:nvSpPr>
        <p:spPr bwMode="auto">
          <a:xfrm rot="-54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15" name="Freeform 31">
            <a:extLst>
              <a:ext uri="{FF2B5EF4-FFF2-40B4-BE49-F238E27FC236}">
                <a16:creationId xmlns:a16="http://schemas.microsoft.com/office/drawing/2014/main" id="{57556647-7A2B-4FDB-B537-98225060A155}"/>
              </a:ext>
            </a:extLst>
          </p:cNvPr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96 w 96"/>
              <a:gd name="T3" fmla="*/ 0 h 192"/>
              <a:gd name="T4" fmla="*/ 96 w 96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5" descr="Lay Linear Algebra 6e co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9091-8F7A-43B1-B791-121E9FCC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A2BC6-1177-4384-9EE8-E68C81A79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FA630-A4D2-4AB1-94DD-C63CAFFAA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2.3- </a:t>
            </a:r>
            <a:fld id="{65192A95-5729-4397-8584-A91DBFA7D90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127163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DA80-43D9-4CE9-BDFC-73A61EB6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F86BE-21DA-4AD1-8621-E9A236A3ED6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8BD3D-332F-4DB7-AA9F-2889CBE07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36B1F-4139-45AA-9FD5-EDFA12016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2.3- </a:t>
            </a:r>
            <a:fld id="{439DFDF8-7B08-444F-8078-C3DB586DE6FD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225073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EFA2615F-718D-4321-9853-7F217E39F7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Slide 2.3- </a:t>
            </a:r>
            <a:fld id="{487920EE-7875-4089-B31D-177DD585156D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451589" name="Rectangle 5">
            <a:extLst>
              <a:ext uri="{FF2B5EF4-FFF2-40B4-BE49-F238E27FC236}">
                <a16:creationId xmlns:a16="http://schemas.microsoft.com/office/drawing/2014/main" id="{2D54093A-80C2-4BA6-87F1-8BF076FDA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51590" name="Rectangle 6">
            <a:extLst>
              <a:ext uri="{FF2B5EF4-FFF2-40B4-BE49-F238E27FC236}">
                <a16:creationId xmlns:a16="http://schemas.microsoft.com/office/drawing/2014/main" id="{1777C46E-9C43-460F-B5E8-FD2BFDFCD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1597" name="Line 13">
            <a:extLst>
              <a:ext uri="{FF2B5EF4-FFF2-40B4-BE49-F238E27FC236}">
                <a16:creationId xmlns:a16="http://schemas.microsoft.com/office/drawing/2014/main" id="{C6355F95-673D-45C4-B6C0-7619961A4A55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25" r:id="rId3"/>
  </p:sldLayoutIdLst>
  <p:transition spd="med"/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2" Type="http://schemas.openxmlformats.org/officeDocument/2006/relationships/image" Target="../media/image13.png"/><Relationship Id="rId16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8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3.bin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>
            <a:extLst>
              <a:ext uri="{FF2B5EF4-FFF2-40B4-BE49-F238E27FC236}">
                <a16:creationId xmlns:a16="http://schemas.microsoft.com/office/drawing/2014/main" id="{075BFA17-22E7-4186-BE9A-C555FF962F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err="1"/>
              <a:t>Ά</a:t>
            </a:r>
            <a:r>
              <a:rPr lang="el-GR" altLang="en-US" dirty="0" err="1"/>
              <a:t>λγεβρα</a:t>
            </a:r>
            <a:r>
              <a:rPr lang="el-GR" altLang="en-US" dirty="0"/>
              <a:t> Πινάκων</a:t>
            </a:r>
            <a:endParaRPr lang="en-US" altLang="en-US" dirty="0"/>
          </a:p>
        </p:txBody>
      </p:sp>
      <p:sp>
        <p:nvSpPr>
          <p:cNvPr id="437252" name="Rectangle 4">
            <a:extLst>
              <a:ext uri="{FF2B5EF4-FFF2-40B4-BE49-F238E27FC236}">
                <a16:creationId xmlns:a16="http://schemas.microsoft.com/office/drawing/2014/main" id="{3643F3E3-9A1C-4D1D-90F9-3E5BFDC0F5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n-US" dirty="0"/>
              <a:t>ΧΑΡΑΚΤΗΡΙΣΜΟΊ ΑΝΤΙΣΤΡΈΨΙΜΩΝ ΠΙΝΆΚΩΝ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97D5E5C8-E562-417E-A31A-99450A644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8AC27384-BA41-4A3A-99F0-92B32A45692D}" type="slidenum">
              <a:rPr lang="en-US" altLang="en-US"/>
              <a:pPr/>
              <a:t>10</a:t>
            </a:fld>
            <a:endParaRPr lang="en-CA" altLang="en-US"/>
          </a:p>
        </p:txBody>
      </p:sp>
      <p:sp>
        <p:nvSpPr>
          <p:cNvPr id="695298" name="Rectangle 2">
            <a:extLst>
              <a:ext uri="{FF2B5EF4-FFF2-40B4-BE49-F238E27FC236}">
                <a16:creationId xmlns:a16="http://schemas.microsoft.com/office/drawing/2014/main" id="{1262CC15-DC2D-4102-89D7-9A7361436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ΘΕΏΡΗΜΑ ΤΟΥ ΑΝΤΙΣΤΡΈΨΙΜΟΥ ΠΊΝΑΚΑ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5299" name="Rectangle 3">
                <a:extLst>
                  <a:ext uri="{FF2B5EF4-FFF2-40B4-BE49-F238E27FC236}">
                    <a16:creationId xmlns:a16="http://schemas.microsoft.com/office/drawing/2014/main" id="{ECCC18FE-9672-4CB6-9C80-4579D8F273B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447800"/>
                <a:ext cx="9144000" cy="4876800"/>
              </a:xfrm>
            </p:spPr>
            <p:txBody>
              <a:bodyPr/>
              <a:lstStyle/>
              <a:p>
                <a:pPr marL="971550" lvl="1" indent="-457200">
                  <a:buFont typeface="Wingdings" panose="05000000000000000000" pitchFamily="2" charset="2"/>
                  <a:buAutoNum type="alphaLcPeriod" startAt="6"/>
                </a:pPr>
                <a:r>
                  <a:rPr lang="el-GR" altLang="en-US" dirty="0"/>
                  <a:t>Ο γραμμικός μετασχηματισμός</a:t>
                </a:r>
                <a:r>
                  <a:rPr lang="en-US" altLang="en-US" dirty="0"/>
                  <a:t>                 </a:t>
                </a:r>
                <a:r>
                  <a:rPr lang="el-GR" altLang="en-US" dirty="0"/>
                  <a:t>είναι ένα-προς-ένα</a:t>
                </a:r>
                <a:r>
                  <a:rPr lang="en-US" altLang="en-US" dirty="0"/>
                  <a:t>.</a:t>
                </a:r>
              </a:p>
              <a:p>
                <a:pPr marL="971550" lvl="1" indent="-457200">
                  <a:buFont typeface="Wingdings" panose="05000000000000000000" pitchFamily="2" charset="2"/>
                  <a:buAutoNum type="alphaLcPeriod" startAt="6"/>
                </a:pPr>
                <a:r>
                  <a:rPr lang="el-GR" altLang="en-US" dirty="0"/>
                  <a:t>Η εξίσωση             έχει τουλάχιστον μία λύση </a:t>
                </a:r>
                <a14:m>
                  <m:oMath xmlns:m="http://schemas.openxmlformats.org/officeDocument/2006/math">
                    <m:r>
                      <a:rPr lang="el-GR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baseline="30000" dirty="0"/>
              </a:p>
              <a:p>
                <a:pPr marL="971550" lvl="1" indent="-457200">
                  <a:buFont typeface="Wingdings" panose="05000000000000000000" pitchFamily="2" charset="2"/>
                  <a:buAutoNum type="alphaLcPeriod" startAt="6"/>
                </a:pPr>
                <a:r>
                  <a:rPr lang="el-GR" altLang="en-US" dirty="0"/>
                  <a:t>Οι στήλες του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span</a:t>
                </a:r>
                <a:r>
                  <a:rPr lang="el-GR" altLang="en-US" dirty="0"/>
                  <a:t> τον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.</a:t>
                </a:r>
              </a:p>
              <a:p>
                <a:pPr marL="971550" lvl="1" indent="-457200">
                  <a:buFont typeface="Wingdings" panose="05000000000000000000" pitchFamily="2" charset="2"/>
                  <a:buAutoNum type="alphaLcPeriod" startAt="6"/>
                </a:pPr>
                <a:r>
                  <a:rPr lang="el-GR" altLang="en-US" dirty="0"/>
                  <a:t>Ο γραμμικός μετασχηματισμός</a:t>
                </a:r>
                <a:r>
                  <a:rPr lang="en-US" altLang="en-US" dirty="0"/>
                  <a:t>                  </a:t>
                </a:r>
                <a:r>
                  <a:rPr lang="el-GR" altLang="en-US" dirty="0"/>
                  <a:t>είναι επί</a:t>
                </a:r>
                <a:r>
                  <a:rPr lang="en-US" altLang="en-US" dirty="0"/>
                  <a:t>     .</a:t>
                </a:r>
              </a:p>
              <a:p>
                <a:pPr marL="971550" lvl="1" indent="-457200">
                  <a:buFont typeface="Wingdings" panose="05000000000000000000" pitchFamily="2" charset="2"/>
                  <a:buAutoNum type="alphaLcPeriod" startAt="6"/>
                </a:pPr>
                <a:r>
                  <a:rPr lang="el-GR" altLang="en-US" dirty="0"/>
                  <a:t>Υπάρχει ένας          πίνακας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</a:t>
                </a:r>
                <a:r>
                  <a:rPr lang="el-GR" altLang="en-US" dirty="0"/>
                  <a:t>τέτοιος ώστε</a:t>
                </a:r>
                <a:r>
                  <a:rPr lang="en-US" altLang="en-US" dirty="0"/>
                  <a:t> </a:t>
                </a:r>
              </a:p>
              <a:p>
                <a:pPr marL="971550" lvl="1" indent="-457200">
                  <a:buFont typeface="Wingdings" panose="05000000000000000000" pitchFamily="2" charset="2"/>
                  <a:buAutoNum type="alphaLcPeriod" startAt="6"/>
                </a:pPr>
                <a:r>
                  <a:rPr lang="el-GR" altLang="en-US" dirty="0"/>
                  <a:t>Υπάρχει ένας          </a:t>
                </a:r>
                <a:r>
                  <a:rPr lang="en-US" altLang="en-US" dirty="0"/>
                  <a:t> </a:t>
                </a:r>
                <a:r>
                  <a:rPr lang="el-GR" altLang="en-US" dirty="0"/>
                  <a:t>πίνακας </a:t>
                </a:r>
                <a:r>
                  <a:rPr lang="en-US" altLang="en-US" i="1" dirty="0"/>
                  <a:t>D</a:t>
                </a:r>
                <a:r>
                  <a:rPr lang="en-US" altLang="en-US" dirty="0"/>
                  <a:t> </a:t>
                </a:r>
                <a:r>
                  <a:rPr lang="el-GR" altLang="en-US" dirty="0"/>
                  <a:t>τέτοιος ώστε</a:t>
                </a:r>
                <a:r>
                  <a:rPr lang="en-US" altLang="en-US" dirty="0"/>
                  <a:t> </a:t>
                </a:r>
              </a:p>
              <a:p>
                <a:pPr marL="971550" lvl="1" indent="-457200">
                  <a:buFont typeface="Wingdings" panose="05000000000000000000" pitchFamily="2" charset="2"/>
                  <a:buAutoNum type="alphaLcPeriod" startAt="6"/>
                </a:pPr>
                <a:r>
                  <a:rPr lang="en-US" altLang="en-US" dirty="0"/>
                  <a:t> </a:t>
                </a:r>
                <a:r>
                  <a:rPr lang="el-GR" altLang="en-US" dirty="0"/>
                  <a:t>Ο </a:t>
                </a:r>
                <a:r>
                  <a:rPr lang="en-US" altLang="en-US" i="1" dirty="0"/>
                  <a:t>A</a:t>
                </a:r>
                <a:r>
                  <a:rPr lang="en-US" altLang="en-US" i="1" baseline="30000" dirty="0"/>
                  <a:t>T</a:t>
                </a:r>
                <a:r>
                  <a:rPr lang="en-US" altLang="en-US" dirty="0"/>
                  <a:t> </a:t>
                </a:r>
                <a:r>
                  <a:rPr lang="el-GR" altLang="en-US" dirty="0"/>
                  <a:t>είναι αντιστρέψιμος πίνακας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695299" name="Rectangle 3">
                <a:extLst>
                  <a:ext uri="{FF2B5EF4-FFF2-40B4-BE49-F238E27FC236}">
                    <a16:creationId xmlns:a16="http://schemas.microsoft.com/office/drawing/2014/main" id="{ECCC18FE-9672-4CB6-9C80-4579D8F273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447800"/>
                <a:ext cx="9144000" cy="4876800"/>
              </a:xfrm>
              <a:blipFill>
                <a:blip r:embed="rId2"/>
                <a:stretch>
                  <a:fillRect t="-155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95300" name="Object 4">
            <a:extLst>
              <a:ext uri="{FF2B5EF4-FFF2-40B4-BE49-F238E27FC236}">
                <a16:creationId xmlns:a16="http://schemas.microsoft.com/office/drawing/2014/main" id="{1527D32C-C072-448F-AEB9-9EF2B6F98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496259"/>
              </p:ext>
            </p:extLst>
          </p:nvPr>
        </p:nvGraphicFramePr>
        <p:xfrm>
          <a:off x="5638800" y="1520197"/>
          <a:ext cx="1308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8100" imgH="342900" progId="Equation.3">
                  <p:embed/>
                </p:oleObj>
              </mc:Choice>
              <mc:Fallback>
                <p:oleObj name="Equation" r:id="rId3" imgW="13081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520197"/>
                        <a:ext cx="1308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01" name="Object 5">
            <a:extLst>
              <a:ext uri="{FF2B5EF4-FFF2-40B4-BE49-F238E27FC236}">
                <a16:creationId xmlns:a16="http://schemas.microsoft.com/office/drawing/2014/main" id="{A00AA699-5697-485F-B21C-C07E4AE75F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529631"/>
              </p:ext>
            </p:extLst>
          </p:nvPr>
        </p:nvGraphicFramePr>
        <p:xfrm>
          <a:off x="2616200" y="2457450"/>
          <a:ext cx="1143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342720" progId="Equation.DSMT4">
                  <p:embed/>
                </p:oleObj>
              </mc:Choice>
              <mc:Fallback>
                <p:oleObj name="Equation" r:id="rId5" imgW="114300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457450"/>
                        <a:ext cx="1143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04" name="Object 8">
            <a:extLst>
              <a:ext uri="{FF2B5EF4-FFF2-40B4-BE49-F238E27FC236}">
                <a16:creationId xmlns:a16="http://schemas.microsoft.com/office/drawing/2014/main" id="{19DF7C77-581B-41BE-B103-EF3678015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012498"/>
              </p:ext>
            </p:extLst>
          </p:nvPr>
        </p:nvGraphicFramePr>
        <p:xfrm>
          <a:off x="5638800" y="3517900"/>
          <a:ext cx="1308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08100" imgH="342900" progId="Equation.3">
                  <p:embed/>
                </p:oleObj>
              </mc:Choice>
              <mc:Fallback>
                <p:oleObj name="Equation" r:id="rId7" imgW="1308100" imgH="342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517900"/>
                        <a:ext cx="1308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07" name="Object 11">
            <a:extLst>
              <a:ext uri="{FF2B5EF4-FFF2-40B4-BE49-F238E27FC236}">
                <a16:creationId xmlns:a16="http://schemas.microsoft.com/office/drawing/2014/main" id="{732C2A99-6F0E-4354-8F72-A50E95EC2C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33684"/>
              </p:ext>
            </p:extLst>
          </p:nvPr>
        </p:nvGraphicFramePr>
        <p:xfrm>
          <a:off x="3076206" y="4062672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4360" imgH="253800" progId="Equation.DSMT4">
                  <p:embed/>
                </p:oleObj>
              </mc:Choice>
              <mc:Fallback>
                <p:oleObj name="Equation" r:id="rId9" imgW="77436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206" y="4062672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08" name="Object 12">
            <a:extLst>
              <a:ext uri="{FF2B5EF4-FFF2-40B4-BE49-F238E27FC236}">
                <a16:creationId xmlns:a16="http://schemas.microsoft.com/office/drawing/2014/main" id="{1FBA5F36-4FB2-49DE-ABFD-33ABB038F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24271"/>
              </p:ext>
            </p:extLst>
          </p:nvPr>
        </p:nvGraphicFramePr>
        <p:xfrm>
          <a:off x="7467600" y="3973772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30040" imgH="342720" progId="Equation.DSMT4">
                  <p:embed/>
                </p:oleObj>
              </mc:Choice>
              <mc:Fallback>
                <p:oleObj name="Equation" r:id="rId11" imgW="1130040" imgH="3427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973772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09" name="Object 13">
            <a:extLst>
              <a:ext uri="{FF2B5EF4-FFF2-40B4-BE49-F238E27FC236}">
                <a16:creationId xmlns:a16="http://schemas.microsoft.com/office/drawing/2014/main" id="{8710A15E-A6CD-4AC7-9A63-7844E1778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194966"/>
              </p:ext>
            </p:extLst>
          </p:nvPr>
        </p:nvGraphicFramePr>
        <p:xfrm>
          <a:off x="7467600" y="4511676"/>
          <a:ext cx="1206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330120" progId="Equation.DSMT4">
                  <p:embed/>
                </p:oleObj>
              </mc:Choice>
              <mc:Fallback>
                <p:oleObj name="Equation" r:id="rId13" imgW="1206360" imgH="3301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511676"/>
                        <a:ext cx="1206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10" name="Object 14">
            <a:extLst>
              <a:ext uri="{FF2B5EF4-FFF2-40B4-BE49-F238E27FC236}">
                <a16:creationId xmlns:a16="http://schemas.microsoft.com/office/drawing/2014/main" id="{81293FB0-00E4-4D2F-ABEB-87FDA223C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751838"/>
              </p:ext>
            </p:extLst>
          </p:nvPr>
        </p:nvGraphicFramePr>
        <p:xfrm>
          <a:off x="3108325" y="4584700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74360" imgH="253800" progId="Equation.DSMT4">
                  <p:embed/>
                </p:oleObj>
              </mc:Choice>
              <mc:Fallback>
                <p:oleObj name="Equation" r:id="rId15" imgW="77436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4584700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454F57A-E8A5-9870-6922-61BD8FF53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BC0E66D-5BB5-4B36-486A-94A2B692E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8AC27384-BA41-4A3A-99F0-92B32A45692D}" type="slidenum">
              <a:rPr lang="en-US" altLang="en-US"/>
              <a:pPr/>
              <a:t>11</a:t>
            </a:fld>
            <a:endParaRPr lang="en-CA" altLang="en-US"/>
          </a:p>
        </p:txBody>
      </p:sp>
      <p:sp>
        <p:nvSpPr>
          <p:cNvPr id="695298" name="Rectangle 2">
            <a:extLst>
              <a:ext uri="{FF2B5EF4-FFF2-40B4-BE49-F238E27FC236}">
                <a16:creationId xmlns:a16="http://schemas.microsoft.com/office/drawing/2014/main" id="{68BB069B-02EE-D163-D3D9-0129EFC56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ΘΕΏΡΗΜΑ ΤΟΥ ΑΝΤΙΣΤΡΈΨΙΜΟΥ ΠΊΝΑΚΑ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5299" name="Rectangle 3">
                <a:extLst>
                  <a:ext uri="{FF2B5EF4-FFF2-40B4-BE49-F238E27FC236}">
                    <a16:creationId xmlns:a16="http://schemas.microsoft.com/office/drawing/2014/main" id="{A6AEF74D-E516-97FA-AEE2-3B1CE8B5130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447800"/>
                <a:ext cx="9144000" cy="4876800"/>
              </a:xfrm>
            </p:spPr>
            <p:txBody>
              <a:bodyPr/>
              <a:lstStyle/>
              <a:p>
                <a:pPr marL="971550" lvl="1" indent="-457200">
                  <a:buFont typeface="Wingdings" panose="05000000000000000000" pitchFamily="2" charset="2"/>
                  <a:buAutoNum type="alphaLcPeriod" startAt="6"/>
                </a:pPr>
                <a:endParaRPr lang="en-US" altLang="en-US" dirty="0"/>
              </a:p>
              <a:p>
                <a:pPr marL="971550" lvl="1" indent="-457200">
                  <a:buFont typeface="Wingdings" panose="05000000000000000000" pitchFamily="2" charset="2"/>
                  <a:buAutoNum type="alphaLcPeriod" startAt="6"/>
                </a:pPr>
                <a:r>
                  <a:rPr lang="el-GR" altLang="en-US" dirty="0"/>
                  <a:t>Η εξίσωση             έχει τουλάχιστον μία λύση </a:t>
                </a:r>
                <a14:m>
                  <m:oMath xmlns:m="http://schemas.openxmlformats.org/officeDocument/2006/math">
                    <m:r>
                      <a:rPr lang="el-GR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baseline="30000" dirty="0"/>
              </a:p>
              <a:p>
                <a:pPr marL="971550" lvl="1" indent="-457200">
                  <a:buFont typeface="Wingdings" panose="05000000000000000000" pitchFamily="2" charset="2"/>
                  <a:buAutoNum type="alphaLcPeriod" startAt="6"/>
                </a:pPr>
                <a:r>
                  <a:rPr lang="el-GR" altLang="en-US" dirty="0"/>
                  <a:t>Οι στήλες του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span</a:t>
                </a:r>
                <a:r>
                  <a:rPr lang="el-GR" altLang="en-US" dirty="0"/>
                  <a:t> τον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.</a:t>
                </a:r>
              </a:p>
              <a:p>
                <a:pPr marL="971550" lvl="1" indent="-457200">
                  <a:buFont typeface="Wingdings" panose="05000000000000000000" pitchFamily="2" charset="2"/>
                  <a:buAutoNum type="alphaLcPeriod" startAt="6"/>
                </a:pPr>
                <a:r>
                  <a:rPr lang="el-GR" altLang="en-US" dirty="0"/>
                  <a:t>Υπάρχει ένας          πίνακας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</a:t>
                </a:r>
                <a:r>
                  <a:rPr lang="el-GR" altLang="en-US" dirty="0"/>
                  <a:t>τέτοιος ώστε</a:t>
                </a:r>
                <a:r>
                  <a:rPr lang="en-US" altLang="en-US" dirty="0"/>
                  <a:t> </a:t>
                </a:r>
              </a:p>
              <a:p>
                <a:pPr marL="971550" lvl="1" indent="-457200">
                  <a:buFont typeface="Wingdings" panose="05000000000000000000" pitchFamily="2" charset="2"/>
                  <a:buAutoNum type="alphaLcPeriod" startAt="6"/>
                </a:pPr>
                <a:r>
                  <a:rPr lang="el-GR" altLang="en-US" dirty="0"/>
                  <a:t>Υπάρχει ένας          </a:t>
                </a:r>
                <a:r>
                  <a:rPr lang="en-US" altLang="en-US" dirty="0"/>
                  <a:t> </a:t>
                </a:r>
                <a:r>
                  <a:rPr lang="el-GR" altLang="en-US" dirty="0"/>
                  <a:t>πίνακας </a:t>
                </a:r>
                <a:r>
                  <a:rPr lang="en-US" altLang="en-US" i="1" dirty="0"/>
                  <a:t>D</a:t>
                </a:r>
                <a:r>
                  <a:rPr lang="en-US" altLang="en-US" dirty="0"/>
                  <a:t> </a:t>
                </a:r>
                <a:r>
                  <a:rPr lang="el-GR" altLang="en-US" dirty="0"/>
                  <a:t>τέτοιος ώστε</a:t>
                </a:r>
                <a:r>
                  <a:rPr lang="en-US" altLang="en-US" dirty="0"/>
                  <a:t> </a:t>
                </a:r>
              </a:p>
              <a:p>
                <a:pPr marL="971550" lvl="1" indent="-457200">
                  <a:buFont typeface="Wingdings" panose="05000000000000000000" pitchFamily="2" charset="2"/>
                  <a:buAutoNum type="alphaLcPeriod" startAt="6"/>
                </a:pPr>
                <a:r>
                  <a:rPr lang="en-US" altLang="en-US" dirty="0"/>
                  <a:t> </a:t>
                </a:r>
                <a:r>
                  <a:rPr lang="el-GR" altLang="en-US" dirty="0"/>
                  <a:t>Ο </a:t>
                </a:r>
                <a:r>
                  <a:rPr lang="en-US" altLang="en-US" i="1" dirty="0"/>
                  <a:t>A</a:t>
                </a:r>
                <a:r>
                  <a:rPr lang="en-US" altLang="en-US" i="1" baseline="30000" dirty="0"/>
                  <a:t>T</a:t>
                </a:r>
                <a:r>
                  <a:rPr lang="en-US" altLang="en-US" dirty="0"/>
                  <a:t> </a:t>
                </a:r>
                <a:r>
                  <a:rPr lang="el-GR" altLang="en-US" dirty="0"/>
                  <a:t>είναι αντιστρέψιμος πίνακας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695299" name="Rectangle 3">
                <a:extLst>
                  <a:ext uri="{FF2B5EF4-FFF2-40B4-BE49-F238E27FC236}">
                    <a16:creationId xmlns:a16="http://schemas.microsoft.com/office/drawing/2014/main" id="{A6AEF74D-E516-97FA-AEE2-3B1CE8B513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447800"/>
                <a:ext cx="9144000" cy="4876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95301" name="Object 5">
            <a:extLst>
              <a:ext uri="{FF2B5EF4-FFF2-40B4-BE49-F238E27FC236}">
                <a16:creationId xmlns:a16="http://schemas.microsoft.com/office/drawing/2014/main" id="{5F6D8B1F-701C-3747-9EF1-397E1EF83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178327"/>
              </p:ext>
            </p:extLst>
          </p:nvPr>
        </p:nvGraphicFramePr>
        <p:xfrm>
          <a:off x="2590800" y="2069069"/>
          <a:ext cx="1143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342720" progId="Equation.DSMT4">
                  <p:embed/>
                </p:oleObj>
              </mc:Choice>
              <mc:Fallback>
                <p:oleObj name="Equation" r:id="rId3" imgW="1143000" imgH="342720" progId="Equation.DSMT4">
                  <p:embed/>
                  <p:pic>
                    <p:nvPicPr>
                      <p:cNvPr id="695301" name="Object 5">
                        <a:extLst>
                          <a:ext uri="{FF2B5EF4-FFF2-40B4-BE49-F238E27FC236}">
                            <a16:creationId xmlns:a16="http://schemas.microsoft.com/office/drawing/2014/main" id="{A00AA699-5697-485F-B21C-C07E4AE75F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69069"/>
                        <a:ext cx="1143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07" name="Object 11">
            <a:extLst>
              <a:ext uri="{FF2B5EF4-FFF2-40B4-BE49-F238E27FC236}">
                <a16:creationId xmlns:a16="http://schemas.microsoft.com/office/drawing/2014/main" id="{BBC0FE1B-80B3-2960-3945-EB2D7DC89C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690609"/>
              </p:ext>
            </p:extLst>
          </p:nvPr>
        </p:nvGraphicFramePr>
        <p:xfrm>
          <a:off x="3048000" y="3175000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253800" progId="Equation.DSMT4">
                  <p:embed/>
                </p:oleObj>
              </mc:Choice>
              <mc:Fallback>
                <p:oleObj name="Equation" r:id="rId5" imgW="774360" imgH="253800" progId="Equation.DSMT4">
                  <p:embed/>
                  <p:pic>
                    <p:nvPicPr>
                      <p:cNvPr id="695307" name="Object 11">
                        <a:extLst>
                          <a:ext uri="{FF2B5EF4-FFF2-40B4-BE49-F238E27FC236}">
                            <a16:creationId xmlns:a16="http://schemas.microsoft.com/office/drawing/2014/main" id="{732C2A99-6F0E-4354-8F72-A50E95EC2C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75000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08" name="Object 12">
            <a:extLst>
              <a:ext uri="{FF2B5EF4-FFF2-40B4-BE49-F238E27FC236}">
                <a16:creationId xmlns:a16="http://schemas.microsoft.com/office/drawing/2014/main" id="{62391CF5-3585-A209-DC15-0EB64E113F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881774"/>
              </p:ext>
            </p:extLst>
          </p:nvPr>
        </p:nvGraphicFramePr>
        <p:xfrm>
          <a:off x="7446630" y="3003550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30040" imgH="342720" progId="Equation.DSMT4">
                  <p:embed/>
                </p:oleObj>
              </mc:Choice>
              <mc:Fallback>
                <p:oleObj name="Equation" r:id="rId7" imgW="1130040" imgH="342720" progId="Equation.DSMT4">
                  <p:embed/>
                  <p:pic>
                    <p:nvPicPr>
                      <p:cNvPr id="695308" name="Object 12">
                        <a:extLst>
                          <a:ext uri="{FF2B5EF4-FFF2-40B4-BE49-F238E27FC236}">
                            <a16:creationId xmlns:a16="http://schemas.microsoft.com/office/drawing/2014/main" id="{1FBA5F36-4FB2-49DE-ABFD-33ABB038FE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630" y="3003550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09" name="Object 13">
            <a:extLst>
              <a:ext uri="{FF2B5EF4-FFF2-40B4-BE49-F238E27FC236}">
                <a16:creationId xmlns:a16="http://schemas.microsoft.com/office/drawing/2014/main" id="{EC225922-940E-5C4B-7540-27F12318E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113554"/>
              </p:ext>
            </p:extLst>
          </p:nvPr>
        </p:nvGraphicFramePr>
        <p:xfrm>
          <a:off x="7446630" y="3541454"/>
          <a:ext cx="1206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360" imgH="330120" progId="Equation.DSMT4">
                  <p:embed/>
                </p:oleObj>
              </mc:Choice>
              <mc:Fallback>
                <p:oleObj name="Equation" r:id="rId9" imgW="1206360" imgH="330120" progId="Equation.DSMT4">
                  <p:embed/>
                  <p:pic>
                    <p:nvPicPr>
                      <p:cNvPr id="695309" name="Object 13">
                        <a:extLst>
                          <a:ext uri="{FF2B5EF4-FFF2-40B4-BE49-F238E27FC236}">
                            <a16:creationId xmlns:a16="http://schemas.microsoft.com/office/drawing/2014/main" id="{8710A15E-A6CD-4AC7-9A63-7844E17781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630" y="3541454"/>
                        <a:ext cx="1206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10" name="Object 14">
            <a:extLst>
              <a:ext uri="{FF2B5EF4-FFF2-40B4-BE49-F238E27FC236}">
                <a16:creationId xmlns:a16="http://schemas.microsoft.com/office/drawing/2014/main" id="{A2AFD853-1E76-7D99-05CC-DDE8FA887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9398"/>
              </p:ext>
            </p:extLst>
          </p:nvPr>
        </p:nvGraphicFramePr>
        <p:xfrm>
          <a:off x="3080119" y="3697028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74360" imgH="253800" progId="Equation.DSMT4">
                  <p:embed/>
                </p:oleObj>
              </mc:Choice>
              <mc:Fallback>
                <p:oleObj name="Equation" r:id="rId11" imgW="774360" imgH="253800" progId="Equation.DSMT4">
                  <p:embed/>
                  <p:pic>
                    <p:nvPicPr>
                      <p:cNvPr id="695310" name="Object 14">
                        <a:extLst>
                          <a:ext uri="{FF2B5EF4-FFF2-40B4-BE49-F238E27FC236}">
                            <a16:creationId xmlns:a16="http://schemas.microsoft.com/office/drawing/2014/main" id="{81293FB0-00E4-4D2F-ABEB-87FDA223CB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119" y="3697028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501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3C6DB49-229F-462D-A77F-22B7FEA178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74A7C8D2-EEB6-4919-A7A3-8F6FF75E0F8C}" type="slidenum">
              <a:rPr lang="en-US" altLang="en-US"/>
              <a:pPr/>
              <a:t>12</a:t>
            </a:fld>
            <a:endParaRPr lang="en-CA" altLang="en-US"/>
          </a:p>
        </p:txBody>
      </p:sp>
      <p:sp>
        <p:nvSpPr>
          <p:cNvPr id="696322" name="Rectangle 2">
            <a:extLst>
              <a:ext uri="{FF2B5EF4-FFF2-40B4-BE49-F238E27FC236}">
                <a16:creationId xmlns:a16="http://schemas.microsoft.com/office/drawing/2014/main" id="{F2A74A05-1A59-485D-B978-77EF8403F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ΘΕΏΡΗΜΑ ΤΟΥ ΑΝΤΙΣΤΡΈΨΙΜΟΥ ΠΊΝΑΚΑ</a:t>
            </a:r>
            <a:endParaRPr lang="en-US" altLang="en-US" dirty="0"/>
          </a:p>
        </p:txBody>
      </p:sp>
      <p:sp>
        <p:nvSpPr>
          <p:cNvPr id="696323" name="Rectangle 3">
            <a:extLst>
              <a:ext uri="{FF2B5EF4-FFF2-40B4-BE49-F238E27FC236}">
                <a16:creationId xmlns:a16="http://schemas.microsoft.com/office/drawing/2014/main" id="{47D07E1D-28CE-4426-B646-2CD4B2BDE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l-GR" altLang="en-US" sz="2800" dirty="0"/>
              <a:t>Το βιβλίο περιέχει μια προσεκτική απόδειξη της σχέσης μεταξύ κάθε δήλωσης για τον ενδιαφερόμενο αναγνώστη. Για παράδειγμα, η απόδειξη θα δημιουργήσει τον «κύκλο» των συνεπειών όπως φαίνεται στο ακόλουθο σχήμα.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spcBef>
                <a:spcPts val="1800"/>
              </a:spcBef>
            </a:pPr>
            <a:r>
              <a:rPr lang="el-GR" altLang="en-US" sz="2800" dirty="0"/>
              <a:t>Αν οποιαδήποτε από αυτές τις πέντε δηλώσεις είναι αληθινή, τότε είναι αληθινές και οι υπόλοιπες, καθώς η καθεμία συνεπάγεται την επόμενη. </a:t>
            </a:r>
            <a:endParaRPr lang="en-US" altLang="en-US" sz="2800" dirty="0"/>
          </a:p>
        </p:txBody>
      </p:sp>
      <p:pic>
        <p:nvPicPr>
          <p:cNvPr id="696326" name="Picture 6">
            <a:extLst>
              <a:ext uri="{FF2B5EF4-FFF2-40B4-BE49-F238E27FC236}">
                <a16:creationId xmlns:a16="http://schemas.microsoft.com/office/drawing/2014/main" id="{F3825383-43CD-4C4A-ADB4-FB1E1362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49650"/>
            <a:ext cx="205740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1CB05D1-D62C-43D4-A32B-955F4F230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F664D440-BD75-478B-9E4D-23C0E950D475}" type="slidenum">
              <a:rPr lang="en-US" altLang="en-US"/>
              <a:pPr/>
              <a:t>13</a:t>
            </a:fld>
            <a:endParaRPr lang="en-CA" altLang="en-US"/>
          </a:p>
        </p:txBody>
      </p:sp>
      <p:sp>
        <p:nvSpPr>
          <p:cNvPr id="698370" name="Rectangle 2">
            <a:extLst>
              <a:ext uri="{FF2B5EF4-FFF2-40B4-BE49-F238E27FC236}">
                <a16:creationId xmlns:a16="http://schemas.microsoft.com/office/drawing/2014/main" id="{F50DA21D-17E1-4D86-89A5-C7FE6AF3A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ΘΕΏΡΗΜΑ ΤΟΥ ΑΝΤΙΣΤΡΈΨΙΜΟΥ ΠΊΝΑΚΑ</a:t>
            </a:r>
            <a:endParaRPr lang="en-US" altLang="en-US" dirty="0"/>
          </a:p>
        </p:txBody>
      </p:sp>
      <p:sp>
        <p:nvSpPr>
          <p:cNvPr id="698371" name="Rectangle 3">
            <a:extLst>
              <a:ext uri="{FF2B5EF4-FFF2-40B4-BE49-F238E27FC236}">
                <a16:creationId xmlns:a16="http://schemas.microsoft.com/office/drawing/2014/main" id="{1CDF880B-3009-4448-9FC0-AA5AA463E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800" dirty="0"/>
              <a:t>Κατόπιν</a:t>
            </a:r>
            <a:r>
              <a:rPr lang="en-US" altLang="en-US" sz="2800" dirty="0"/>
              <a:t>,</a:t>
            </a:r>
            <a:r>
              <a:rPr lang="el-GR" altLang="en-US" sz="2800" dirty="0"/>
              <a:t> </a:t>
            </a:r>
            <a:r>
              <a:rPr lang="en-US" altLang="en-US" sz="2800" dirty="0"/>
              <a:t>                 </a:t>
            </a:r>
            <a:r>
              <a:rPr lang="el-GR" altLang="en-US" sz="2800" dirty="0"/>
              <a:t>επειδή ο </a:t>
            </a:r>
            <a:r>
              <a:rPr lang="en-US" altLang="en-US" sz="2800" dirty="0"/>
              <a:t>       </a:t>
            </a:r>
            <a:r>
              <a:rPr lang="el-GR" altLang="en-US" sz="2800" dirty="0"/>
              <a:t>αρκεί για τον </a:t>
            </a:r>
            <a:r>
              <a:rPr lang="en-US" altLang="en-US" sz="2800" i="1" dirty="0"/>
              <a:t>D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Επίσης</a:t>
            </a:r>
            <a:r>
              <a:rPr lang="en-US" altLang="en-US" sz="2800" dirty="0"/>
              <a:t>,                  </a:t>
            </a:r>
            <a:r>
              <a:rPr lang="el-GR" altLang="en-US" sz="2800" dirty="0"/>
              <a:t>και </a:t>
            </a:r>
            <a:r>
              <a:rPr lang="en-US" altLang="en-US" sz="2800" dirty="0"/>
              <a:t>               .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Ά</a:t>
            </a:r>
            <a:r>
              <a:rPr lang="el-GR" altLang="en-US" sz="2800" dirty="0" err="1"/>
              <a:t>ρα</a:t>
            </a:r>
            <a:r>
              <a:rPr lang="en-US" altLang="en-US" sz="2800" dirty="0"/>
              <a:t> (k) </a:t>
            </a:r>
            <a:r>
              <a:rPr lang="el-GR" altLang="en-US" sz="2800" dirty="0"/>
              <a:t>και</a:t>
            </a:r>
            <a:r>
              <a:rPr lang="en-US" altLang="en-US" sz="2800" dirty="0"/>
              <a:t> (g) </a:t>
            </a:r>
            <a:r>
              <a:rPr lang="el-GR" altLang="en-US" sz="2800" dirty="0"/>
              <a:t>ανήκουν στον κύκλο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Επιπρόσθετα</a:t>
            </a:r>
            <a:r>
              <a:rPr lang="en-US" altLang="en-US" sz="2800" dirty="0"/>
              <a:t>, (g), (h), </a:t>
            </a:r>
            <a:r>
              <a:rPr lang="el-GR" altLang="en-US" sz="2800" dirty="0"/>
              <a:t>και</a:t>
            </a:r>
            <a:r>
              <a:rPr lang="en-US" altLang="en-US" sz="2800" dirty="0"/>
              <a:t> (i) </a:t>
            </a:r>
            <a:r>
              <a:rPr lang="el-GR" altLang="en-US" sz="2800" dirty="0"/>
              <a:t>είναι ισοδύναμες για κάθε πίνακα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Ά</a:t>
            </a:r>
            <a:r>
              <a:rPr lang="el-GR" altLang="en-US" sz="2800" dirty="0" err="1"/>
              <a:t>ρα</a:t>
            </a:r>
            <a:r>
              <a:rPr lang="en-US" altLang="en-US" sz="2800" dirty="0"/>
              <a:t>, (h) </a:t>
            </a:r>
            <a:r>
              <a:rPr lang="el-GR" altLang="en-US" sz="2800" dirty="0"/>
              <a:t>και</a:t>
            </a:r>
            <a:r>
              <a:rPr lang="en-US" altLang="en-US" sz="2800" dirty="0"/>
              <a:t> (i) </a:t>
            </a:r>
            <a:r>
              <a:rPr lang="el-GR" altLang="en-US" sz="2800" dirty="0"/>
              <a:t>ανήκουν στον κύκλο μέσω του </a:t>
            </a:r>
            <a:r>
              <a:rPr lang="en-US" altLang="en-US" sz="2800" dirty="0"/>
              <a:t>(g).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Επειδή</a:t>
            </a:r>
            <a:r>
              <a:rPr lang="en-US" altLang="en-US" sz="2800" dirty="0"/>
              <a:t> (d) </a:t>
            </a:r>
            <a:r>
              <a:rPr lang="el-GR" altLang="en-US" sz="2800" dirty="0"/>
              <a:t>ανήκει στον κύκλο</a:t>
            </a:r>
            <a:r>
              <a:rPr lang="en-US" altLang="en-US" sz="2800" dirty="0"/>
              <a:t>, </a:t>
            </a:r>
            <a:r>
              <a:rPr lang="el-GR" altLang="en-US" sz="2800" dirty="0"/>
              <a:t>ανήκουν και οι </a:t>
            </a:r>
            <a:r>
              <a:rPr lang="en-US" altLang="en-US" sz="2800" dirty="0"/>
              <a:t>(e) </a:t>
            </a:r>
            <a:r>
              <a:rPr lang="el-GR" altLang="en-US" sz="2800" dirty="0"/>
              <a:t>και</a:t>
            </a:r>
            <a:r>
              <a:rPr lang="en-US" altLang="en-US" sz="2800" dirty="0"/>
              <a:t> (f), </a:t>
            </a:r>
            <a:r>
              <a:rPr lang="el-GR" altLang="en-US" sz="2800" dirty="0"/>
              <a:t>επειδή</a:t>
            </a:r>
            <a:r>
              <a:rPr lang="en-US" altLang="en-US" sz="2800" dirty="0"/>
              <a:t> (d), (e), </a:t>
            </a:r>
            <a:r>
              <a:rPr lang="el-GR" altLang="en-US" sz="2800" dirty="0"/>
              <a:t>και</a:t>
            </a:r>
            <a:r>
              <a:rPr lang="en-US" altLang="en-US" sz="2800" dirty="0"/>
              <a:t> (f) </a:t>
            </a:r>
            <a:r>
              <a:rPr lang="el-GR" altLang="en-US" sz="2800" dirty="0"/>
              <a:t>είναι ισοδύναμοι με </a:t>
            </a:r>
            <a:r>
              <a:rPr lang="el-GR" altLang="en-US" sz="2800" i="1" dirty="0"/>
              <a:t>κάθε</a:t>
            </a:r>
            <a:r>
              <a:rPr lang="en-US" altLang="en-US" sz="2800" dirty="0"/>
              <a:t> </a:t>
            </a:r>
            <a:r>
              <a:rPr lang="el-GR" altLang="en-US" sz="2800" dirty="0"/>
              <a:t>πίνακα </a:t>
            </a:r>
            <a:r>
              <a:rPr lang="en-US" altLang="en-US" sz="2800" i="1" dirty="0"/>
              <a:t>A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Τέλος</a:t>
            </a:r>
            <a:r>
              <a:rPr lang="en-US" altLang="en-US" sz="2800" dirty="0"/>
              <a:t>,                </a:t>
            </a:r>
            <a:r>
              <a:rPr lang="el-GR" altLang="en-US" sz="2800" dirty="0"/>
              <a:t>και</a:t>
            </a:r>
            <a:r>
              <a:rPr lang="en-US" altLang="en-US" sz="2800" dirty="0"/>
              <a:t>                .          </a:t>
            </a:r>
          </a:p>
        </p:txBody>
      </p:sp>
      <p:graphicFrame>
        <p:nvGraphicFramePr>
          <p:cNvPr id="698372" name="Object 4">
            <a:extLst>
              <a:ext uri="{FF2B5EF4-FFF2-40B4-BE49-F238E27FC236}">
                <a16:creationId xmlns:a16="http://schemas.microsoft.com/office/drawing/2014/main" id="{B8250C29-34D6-43B2-BE63-315789B03F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889702"/>
              </p:ext>
            </p:extLst>
          </p:nvPr>
        </p:nvGraphicFramePr>
        <p:xfrm>
          <a:off x="2286000" y="1409160"/>
          <a:ext cx="1447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431640" progId="Equation.DSMT4">
                  <p:embed/>
                </p:oleObj>
              </mc:Choice>
              <mc:Fallback>
                <p:oleObj name="Equation" r:id="rId2" imgW="15746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409160"/>
                        <a:ext cx="1447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3" name="Object 5">
            <a:extLst>
              <a:ext uri="{FF2B5EF4-FFF2-40B4-BE49-F238E27FC236}">
                <a16:creationId xmlns:a16="http://schemas.microsoft.com/office/drawing/2014/main" id="{82B9E8A4-B16D-4E04-9CC3-33EF134956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179334"/>
              </p:ext>
            </p:extLst>
          </p:nvPr>
        </p:nvGraphicFramePr>
        <p:xfrm>
          <a:off x="2057400" y="1912398"/>
          <a:ext cx="1447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431640" progId="Equation.DSMT4">
                  <p:embed/>
                </p:oleObj>
              </mc:Choice>
              <mc:Fallback>
                <p:oleObj name="Equation" r:id="rId4" imgW="158724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12398"/>
                        <a:ext cx="1447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4" name="Object 6">
            <a:extLst>
              <a:ext uri="{FF2B5EF4-FFF2-40B4-BE49-F238E27FC236}">
                <a16:creationId xmlns:a16="http://schemas.microsoft.com/office/drawing/2014/main" id="{63D3BFF8-F8E5-46C1-BE8B-CFC3C5BEB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268418"/>
              </p:ext>
            </p:extLst>
          </p:nvPr>
        </p:nvGraphicFramePr>
        <p:xfrm>
          <a:off x="4114800" y="1919541"/>
          <a:ext cx="1371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62040" imgH="431640" progId="Equation.DSMT4">
                  <p:embed/>
                </p:oleObj>
              </mc:Choice>
              <mc:Fallback>
                <p:oleObj name="Equation" r:id="rId6" imgW="156204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919541"/>
                        <a:ext cx="1371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5" name="Object 7">
            <a:extLst>
              <a:ext uri="{FF2B5EF4-FFF2-40B4-BE49-F238E27FC236}">
                <a16:creationId xmlns:a16="http://schemas.microsoft.com/office/drawing/2014/main" id="{24C197CE-E1DE-4C2D-AA58-777736420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234125"/>
              </p:ext>
            </p:extLst>
          </p:nvPr>
        </p:nvGraphicFramePr>
        <p:xfrm>
          <a:off x="1905000" y="5418947"/>
          <a:ext cx="1295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60160" imgH="431640" progId="Equation.DSMT4">
                  <p:embed/>
                </p:oleObj>
              </mc:Choice>
              <mc:Fallback>
                <p:oleObj name="Equation" r:id="rId8" imgW="146016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18947"/>
                        <a:ext cx="12954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6" name="Object 8">
            <a:extLst>
              <a:ext uri="{FF2B5EF4-FFF2-40B4-BE49-F238E27FC236}">
                <a16:creationId xmlns:a16="http://schemas.microsoft.com/office/drawing/2014/main" id="{251B8E1C-47B5-4C68-B83A-E52FCB40A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175871"/>
              </p:ext>
            </p:extLst>
          </p:nvPr>
        </p:nvGraphicFramePr>
        <p:xfrm>
          <a:off x="3763926" y="5418947"/>
          <a:ext cx="12954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60160" imgH="431640" progId="Equation.DSMT4">
                  <p:embed/>
                </p:oleObj>
              </mc:Choice>
              <mc:Fallback>
                <p:oleObj name="Equation" r:id="rId10" imgW="146016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26" y="5418947"/>
                        <a:ext cx="12954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8" name="Object 10">
            <a:extLst>
              <a:ext uri="{FF2B5EF4-FFF2-40B4-BE49-F238E27FC236}">
                <a16:creationId xmlns:a16="http://schemas.microsoft.com/office/drawing/2014/main" id="{1D132CCE-27C1-4614-92FD-6D80AD711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074712"/>
              </p:ext>
            </p:extLst>
          </p:nvPr>
        </p:nvGraphicFramePr>
        <p:xfrm>
          <a:off x="5103440" y="1297241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560" imgH="393480" progId="Equation.DSMT4">
                  <p:embed/>
                </p:oleObj>
              </mc:Choice>
              <mc:Fallback>
                <p:oleObj name="Equation" r:id="rId12" imgW="5205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440" y="1297241"/>
                        <a:ext cx="52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3CCC24B-3336-4EFB-AF01-FDDF6ECF50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ADE1E3E1-97BD-42CC-9E79-86D2660D933C}" type="slidenum">
              <a:rPr lang="en-US" altLang="en-US"/>
              <a:pPr/>
              <a:t>14</a:t>
            </a:fld>
            <a:endParaRPr lang="en-CA" altLang="en-US"/>
          </a:p>
        </p:txBody>
      </p:sp>
      <p:sp>
        <p:nvSpPr>
          <p:cNvPr id="699394" name="Rectangle 2">
            <a:extLst>
              <a:ext uri="{FF2B5EF4-FFF2-40B4-BE49-F238E27FC236}">
                <a16:creationId xmlns:a16="http://schemas.microsoft.com/office/drawing/2014/main" id="{41A97B48-0738-4A3B-B3CD-AB53BA9BC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ΘΕΏΡΗΜΑ ΤΟΥ ΑΝΤΙΣΤΡΈΨΙΜΟΥ ΠΊΝΑΚΑ</a:t>
            </a:r>
            <a:endParaRPr lang="en-US" altLang="en-US" dirty="0"/>
          </a:p>
        </p:txBody>
      </p:sp>
      <p:sp>
        <p:nvSpPr>
          <p:cNvPr id="699395" name="Rectangle 3">
            <a:extLst>
              <a:ext uri="{FF2B5EF4-FFF2-40B4-BE49-F238E27FC236}">
                <a16:creationId xmlns:a16="http://schemas.microsoft.com/office/drawing/2014/main" id="{1B941C8C-0C97-4FD0-B334-014D30C90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l-GR" altLang="en-US" sz="2800" dirty="0"/>
              <a:t>Επιπλέον, όποτε ο Α είναι αντιστρέψιμος</a:t>
            </a:r>
            <a:r>
              <a:rPr lang="en-US" altLang="en-US" sz="2800" dirty="0"/>
              <a:t>:</a:t>
            </a:r>
          </a:p>
          <a:p>
            <a:pPr marL="0" indent="0">
              <a:buNone/>
            </a:pPr>
            <a:r>
              <a:rPr lang="en-US" altLang="en-US" sz="2800" dirty="0"/>
              <a:t>   </a:t>
            </a:r>
            <a:r>
              <a:rPr lang="el-GR" altLang="en-US" sz="2800" dirty="0"/>
              <a:t>ο</a:t>
            </a:r>
            <a:r>
              <a:rPr lang="en-US" altLang="en-US" sz="2800" dirty="0"/>
              <a:t>         </a:t>
            </a:r>
            <a:r>
              <a:rPr lang="el-GR" altLang="en-US" sz="2800" dirty="0"/>
              <a:t>είναι αντιστρέψιμος και                     </a:t>
            </a:r>
            <a:r>
              <a:rPr lang="en-US" altLang="en-US" sz="28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        </a:t>
            </a:r>
          </a:p>
          <a:p>
            <a:r>
              <a:rPr lang="el-GR" altLang="en-US" sz="2800" dirty="0"/>
              <a:t>Το θεώρημα του μη αναστρέψιμου πίνακα διαιρεί το σύνολο όλων των           πινάκων σε δύο διαχωρισμένες κλάσεις </a:t>
            </a:r>
            <a:r>
              <a:rPr lang="en-US" altLang="en-US" sz="2800" dirty="0"/>
              <a:t>: </a:t>
            </a:r>
          </a:p>
          <a:p>
            <a:pPr algn="ctr">
              <a:buNone/>
            </a:pPr>
            <a:r>
              <a:rPr lang="el-GR" altLang="en-US" sz="2800" dirty="0"/>
              <a:t>οι αντιστρέψιμοι (μη ιδιάζοντες) πίνακες, </a:t>
            </a:r>
          </a:p>
          <a:p>
            <a:pPr algn="ctr">
              <a:buNone/>
            </a:pPr>
            <a:r>
              <a:rPr lang="el-GR" altLang="en-US" sz="2800" dirty="0"/>
              <a:t>και</a:t>
            </a:r>
          </a:p>
          <a:p>
            <a:pPr algn="ctr">
              <a:buNone/>
            </a:pPr>
            <a:r>
              <a:rPr lang="el-GR" altLang="en-US" sz="2800" dirty="0"/>
              <a:t>οι μη αντιστρέψιμοι (ιδιάζοντες</a:t>
            </a:r>
            <a:r>
              <a:rPr lang="en-US" altLang="en-US" sz="2800" dirty="0"/>
              <a:t>) </a:t>
            </a:r>
            <a:r>
              <a:rPr lang="el-GR" altLang="en-US" sz="2800" dirty="0"/>
              <a:t>πίνακες.</a:t>
            </a:r>
          </a:p>
        </p:txBody>
      </p:sp>
      <p:graphicFrame>
        <p:nvGraphicFramePr>
          <p:cNvPr id="699399" name="Object 7">
            <a:extLst>
              <a:ext uri="{FF2B5EF4-FFF2-40B4-BE49-F238E27FC236}">
                <a16:creationId xmlns:a16="http://schemas.microsoft.com/office/drawing/2014/main" id="{8AED9467-AE95-4CB8-9A02-CA15854439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716973"/>
              </p:ext>
            </p:extLst>
          </p:nvPr>
        </p:nvGraphicFramePr>
        <p:xfrm>
          <a:off x="5257800" y="1660426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480" imgH="482400" progId="Equation.DSMT4">
                  <p:embed/>
                </p:oleObj>
              </mc:Choice>
              <mc:Fallback>
                <p:oleObj name="Equation" r:id="rId2" imgW="175248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60426"/>
                        <a:ext cx="175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9401" name="Object 9">
            <a:extLst>
              <a:ext uri="{FF2B5EF4-FFF2-40B4-BE49-F238E27FC236}">
                <a16:creationId xmlns:a16="http://schemas.microsoft.com/office/drawing/2014/main" id="{9ED636B4-AE23-4B90-8A9B-96925C43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19978"/>
              </p:ext>
            </p:extLst>
          </p:nvPr>
        </p:nvGraphicFramePr>
        <p:xfrm>
          <a:off x="3505200" y="3302000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253800" progId="Equation.DSMT4">
                  <p:embed/>
                </p:oleObj>
              </mc:Choice>
              <mc:Fallback>
                <p:oleObj name="Equation" r:id="rId4" imgW="77436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302000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EF27755-E8E1-4922-A5DB-BCAA1037B0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022950"/>
              </p:ext>
            </p:extLst>
          </p:nvPr>
        </p:nvGraphicFramePr>
        <p:xfrm>
          <a:off x="1065766" y="1536670"/>
          <a:ext cx="704850" cy="556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190440" progId="Equation.DSMT4">
                  <p:embed/>
                </p:oleObj>
              </mc:Choice>
              <mc:Fallback>
                <p:oleObj name="Equation" r:id="rId6" imgW="2412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5766" y="1536670"/>
                        <a:ext cx="704850" cy="556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E0FE8E-8660-4569-BB5C-B0443E5F2A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060160D5-EB6A-4E4B-A63C-03D49C77DEFA}" type="slidenum">
              <a:rPr lang="en-US" altLang="en-US"/>
              <a:pPr/>
              <a:t>15</a:t>
            </a:fld>
            <a:endParaRPr lang="en-CA" altLang="en-US"/>
          </a:p>
        </p:txBody>
      </p:sp>
      <p:sp>
        <p:nvSpPr>
          <p:cNvPr id="700418" name="Rectangle 2">
            <a:extLst>
              <a:ext uri="{FF2B5EF4-FFF2-40B4-BE49-F238E27FC236}">
                <a16:creationId xmlns:a16="http://schemas.microsoft.com/office/drawing/2014/main" id="{2767BAD9-8608-493E-8BB8-8E34BF746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ΘΕΏΡΗΜΑ ΤΟΥ ΑΝΤΙΣΤΡΈΨΙΜΟΥ ΠΊΝΑΚΑ</a:t>
            </a:r>
            <a:endParaRPr lang="en-US" altLang="en-US" dirty="0"/>
          </a:p>
        </p:txBody>
      </p:sp>
      <p:sp>
        <p:nvSpPr>
          <p:cNvPr id="700419" name="Rectangle 3">
            <a:extLst>
              <a:ext uri="{FF2B5EF4-FFF2-40B4-BE49-F238E27FC236}">
                <a16:creationId xmlns:a16="http://schemas.microsoft.com/office/drawing/2014/main" id="{AA937414-3AD3-40D9-AB7E-869612D90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r>
              <a:rPr lang="el-GR" altLang="en-US" sz="2800" dirty="0"/>
              <a:t>Κάθε δήλωση του θεωρήματος περιγράφει μια ιδιότητα κάθε           αντιστρέψιμου πίνακα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r>
              <a:rPr lang="el-GR" altLang="en-US" sz="2800" dirty="0"/>
              <a:t>Η άρνηση κάθε δήλωσης του θεωρήματος περιγράφει μια ιδιότητα κάθε           μη-αντιστρέψιμου πίνακα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r>
              <a:rPr lang="el-GR" altLang="en-US" sz="2800" dirty="0"/>
              <a:t>Για παράδειγμα, ένας </a:t>
            </a:r>
            <a:r>
              <a:rPr lang="el-GR" altLang="en-US" sz="2800" dirty="0" err="1"/>
              <a:t>μοναδιαίος</a:t>
            </a:r>
            <a:r>
              <a:rPr lang="el-GR" altLang="en-US" sz="2800" dirty="0"/>
              <a:t>           πίνακας δεν είναι ισοδύναμος κατά γραμμές με τον </a:t>
            </a:r>
            <a:r>
              <a:rPr lang="en-US" altLang="en-US" sz="2800" dirty="0"/>
              <a:t>I</a:t>
            </a:r>
            <a:r>
              <a:rPr lang="en-US" altLang="en-US" sz="2800" baseline="-25000" dirty="0"/>
              <a:t>n</a:t>
            </a:r>
            <a:r>
              <a:rPr lang="en-US" altLang="en-US" sz="2800" dirty="0"/>
              <a:t>, </a:t>
            </a:r>
            <a:r>
              <a:rPr lang="el-GR" altLang="en-US" sz="2800" dirty="0"/>
              <a:t>δεν έχει </a:t>
            </a:r>
            <a:r>
              <a:rPr lang="en-US" altLang="en-US" sz="2800" dirty="0"/>
              <a:t>n </a:t>
            </a:r>
            <a:r>
              <a:rPr lang="el-GR" altLang="en-US" sz="2800" dirty="0"/>
              <a:t>οδηγούς και έχει γραμμικά εξαρτώμενες στήλες. </a:t>
            </a:r>
          </a:p>
        </p:txBody>
      </p:sp>
      <p:graphicFrame>
        <p:nvGraphicFramePr>
          <p:cNvPr id="700420" name="Object 4">
            <a:extLst>
              <a:ext uri="{FF2B5EF4-FFF2-40B4-BE49-F238E27FC236}">
                <a16:creationId xmlns:a16="http://schemas.microsoft.com/office/drawing/2014/main" id="{82B5C634-823B-45DC-A729-03463F24F4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373991"/>
              </p:ext>
            </p:extLst>
          </p:nvPr>
        </p:nvGraphicFramePr>
        <p:xfrm>
          <a:off x="2971800" y="1942804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253800" progId="Equation.DSMT4">
                  <p:embed/>
                </p:oleObj>
              </mc:Choice>
              <mc:Fallback>
                <p:oleObj name="Equation" r:id="rId2" imgW="7743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42804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421" name="Object 5">
            <a:extLst>
              <a:ext uri="{FF2B5EF4-FFF2-40B4-BE49-F238E27FC236}">
                <a16:creationId xmlns:a16="http://schemas.microsoft.com/office/drawing/2014/main" id="{458E5EE6-B030-4BFA-9A31-B28C7845FE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143886"/>
              </p:ext>
            </p:extLst>
          </p:nvPr>
        </p:nvGraphicFramePr>
        <p:xfrm>
          <a:off x="3505200" y="3404191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253800" progId="Equation.DSMT4">
                  <p:embed/>
                </p:oleObj>
              </mc:Choice>
              <mc:Fallback>
                <p:oleObj name="Equation" r:id="rId4" imgW="7743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04191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422" name="Object 6">
            <a:extLst>
              <a:ext uri="{FF2B5EF4-FFF2-40B4-BE49-F238E27FC236}">
                <a16:creationId xmlns:a16="http://schemas.microsoft.com/office/drawing/2014/main" id="{F60C328E-D922-4DE7-A7E0-0A279111E9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366377"/>
              </p:ext>
            </p:extLst>
          </p:nvPr>
        </p:nvGraphicFramePr>
        <p:xfrm>
          <a:off x="5715000" y="4419600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253800" progId="Equation.DSMT4">
                  <p:embed/>
                </p:oleObj>
              </mc:Choice>
              <mc:Fallback>
                <p:oleObj name="Equation" r:id="rId6" imgW="77436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419600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CD2C61E-5A24-417A-870C-FA8EC6E2DE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25754821-F7CC-49EF-8FC8-74DB2F5AA84D}" type="slidenum">
              <a:rPr lang="en-US" altLang="en-US"/>
              <a:pPr/>
              <a:t>16</a:t>
            </a:fld>
            <a:endParaRPr lang="en-CA" altLang="en-US"/>
          </a:p>
        </p:txBody>
      </p:sp>
      <p:sp>
        <p:nvSpPr>
          <p:cNvPr id="701442" name="Rectangle 2">
            <a:extLst>
              <a:ext uri="{FF2B5EF4-FFF2-40B4-BE49-F238E27FC236}">
                <a16:creationId xmlns:a16="http://schemas.microsoft.com/office/drawing/2014/main" id="{3151D14C-0285-4467-B872-C1C79826F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ΘΕΏΡΗΜΑ ΤΟΥ ΑΝΤΙΣΤΡΈΨΙΜΟΥ ΠΊΝΑΚΑ</a:t>
            </a:r>
            <a:endParaRPr lang="en-US" altLang="en-US" dirty="0"/>
          </a:p>
        </p:txBody>
      </p:sp>
      <p:sp>
        <p:nvSpPr>
          <p:cNvPr id="701443" name="Rectangle 3">
            <a:extLst>
              <a:ext uri="{FF2B5EF4-FFF2-40B4-BE49-F238E27FC236}">
                <a16:creationId xmlns:a16="http://schemas.microsoft.com/office/drawing/2014/main" id="{43658924-BC04-48F1-9FD5-C155648EE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l-GR" altLang="en-US" sz="2800" b="1" dirty="0"/>
              <a:t>Παράδειγμα</a:t>
            </a:r>
            <a:r>
              <a:rPr lang="en-US" altLang="en-US" sz="2800" b="1" dirty="0"/>
              <a:t> 1:</a:t>
            </a:r>
            <a:r>
              <a:rPr lang="en-US" altLang="en-US" sz="2800" dirty="0"/>
              <a:t> </a:t>
            </a:r>
            <a:r>
              <a:rPr lang="el-GR" altLang="en-US" sz="2800" dirty="0"/>
              <a:t>Χρησιμοποιήστε το θεώρημα του αντιστρέψιμου πίνακα για να αποφασίσετε αν ο </a:t>
            </a:r>
            <a:r>
              <a:rPr lang="en-US" altLang="en-US" sz="2800" dirty="0"/>
              <a:t>A </a:t>
            </a:r>
            <a:r>
              <a:rPr lang="el-GR" altLang="en-US" sz="2800" dirty="0"/>
              <a:t>είναι αντιστρέψιμος </a:t>
            </a:r>
            <a:r>
              <a:rPr lang="en-US" altLang="en-US" sz="2800" dirty="0"/>
              <a:t>: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r>
              <a:rPr lang="el-GR" altLang="en-US" sz="2800" b="1" dirty="0"/>
              <a:t>Λύση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</a:p>
        </p:txBody>
      </p:sp>
      <p:graphicFrame>
        <p:nvGraphicFramePr>
          <p:cNvPr id="701444" name="Object 4">
            <a:extLst>
              <a:ext uri="{FF2B5EF4-FFF2-40B4-BE49-F238E27FC236}">
                <a16:creationId xmlns:a16="http://schemas.microsoft.com/office/drawing/2014/main" id="{28A98BF1-53BB-492C-BF28-8A0B864638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12326"/>
              </p:ext>
            </p:extLst>
          </p:nvPr>
        </p:nvGraphicFramePr>
        <p:xfrm>
          <a:off x="3048000" y="2631578"/>
          <a:ext cx="28956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3320" imgH="1777680" progId="Equation.DSMT4">
                  <p:embed/>
                </p:oleObj>
              </mc:Choice>
              <mc:Fallback>
                <p:oleObj name="Equation" r:id="rId2" imgW="307332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631578"/>
                        <a:ext cx="28956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1445" name="Object 5">
            <a:extLst>
              <a:ext uri="{FF2B5EF4-FFF2-40B4-BE49-F238E27FC236}">
                <a16:creationId xmlns:a16="http://schemas.microsoft.com/office/drawing/2014/main" id="{9DD565D0-77CE-45DD-B727-DB9D1784AB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4419600"/>
          <a:ext cx="51054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6680" imgH="1777680" progId="Equation.DSMT4">
                  <p:embed/>
                </p:oleObj>
              </mc:Choice>
              <mc:Fallback>
                <p:oleObj name="Equation" r:id="rId4" imgW="5206680" imgH="1777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19600"/>
                        <a:ext cx="51054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7A73240-7204-4A9D-85CC-D905EE00A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D7E9B23B-B2FF-422D-AA19-DB8AEFAF3B97}" type="slidenum">
              <a:rPr lang="en-US" altLang="en-US"/>
              <a:pPr/>
              <a:t>17</a:t>
            </a:fld>
            <a:endParaRPr lang="en-CA" altLang="en-US"/>
          </a:p>
        </p:txBody>
      </p:sp>
      <p:sp>
        <p:nvSpPr>
          <p:cNvPr id="702466" name="Rectangle 2">
            <a:extLst>
              <a:ext uri="{FF2B5EF4-FFF2-40B4-BE49-F238E27FC236}">
                <a16:creationId xmlns:a16="http://schemas.microsoft.com/office/drawing/2014/main" id="{9034E15D-5B00-44FE-84DC-DD2578768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ΘΕΏΡΗΜΑ ΤΟΥ ΑΝΤΙΣΤΡΈΨΙΜΟΥ ΠΊΝΑΚΑ</a:t>
            </a:r>
            <a:endParaRPr lang="en-US" altLang="en-US" dirty="0"/>
          </a:p>
        </p:txBody>
      </p:sp>
      <p:sp>
        <p:nvSpPr>
          <p:cNvPr id="702467" name="Rectangle 3">
            <a:extLst>
              <a:ext uri="{FF2B5EF4-FFF2-40B4-BE49-F238E27FC236}">
                <a16:creationId xmlns:a16="http://schemas.microsoft.com/office/drawing/2014/main" id="{38E8261C-FE98-4F5C-A951-B7DBFFA30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800" dirty="0"/>
              <a:t>Άρα ο </a:t>
            </a:r>
            <a:r>
              <a:rPr lang="en-US" altLang="en-US" sz="2800" dirty="0"/>
              <a:t>A </a:t>
            </a:r>
            <a:r>
              <a:rPr lang="el-GR" altLang="en-US" sz="2800" dirty="0"/>
              <a:t>έχει τρεις θέσεις οδηγών και συνεπώς είναι αντιστρέψιμος, σύμφωνα με την δήλωση (</a:t>
            </a:r>
            <a:r>
              <a:rPr lang="en-US" altLang="en-US" sz="2800" dirty="0"/>
              <a:t>c</a:t>
            </a:r>
            <a:r>
              <a:rPr lang="el-GR" altLang="en-US" sz="2800" dirty="0"/>
              <a:t>) του Θεωρήματος του Αντιστρέψιμου Πίνακα.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l-GR" altLang="en-US" sz="2800" dirty="0"/>
              <a:t>Το θεώρημα του μη αναστρέψιμου πίνακα </a:t>
            </a:r>
            <a:r>
              <a:rPr lang="el-GR" altLang="en-US" sz="2800" i="1" dirty="0"/>
              <a:t>ισχύει μόνο για τετραγωνικούς πίνακες</a:t>
            </a:r>
            <a:r>
              <a:rPr lang="en-US" altLang="en-US" sz="2800" dirty="0"/>
              <a:t>.</a:t>
            </a:r>
            <a:endParaRPr lang="el-GR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l-GR" altLang="en-US" sz="2800" dirty="0"/>
              <a:t>Για παράδειγμα, αν οι στήλες ενός         πίνακα είναι γραμμικά ανεξάρτητες, δεν μπορούμε να χρησιμοποιήσουμε το θεώρημα των μη αναστρέψιμων πινάκων για να συμπεράνουμε οτιδήποτε σχετικά με την ύπαρξη ή μη των λύσεων της εξίσωσης της μορφής</a:t>
            </a:r>
            <a:endParaRPr lang="en-US" altLang="en-US" sz="2800" dirty="0"/>
          </a:p>
        </p:txBody>
      </p:sp>
      <p:graphicFrame>
        <p:nvGraphicFramePr>
          <p:cNvPr id="702468" name="Object 4">
            <a:extLst>
              <a:ext uri="{FF2B5EF4-FFF2-40B4-BE49-F238E27FC236}">
                <a16:creationId xmlns:a16="http://schemas.microsoft.com/office/drawing/2014/main" id="{4CFFAEFC-8DA9-4277-B12C-CB9DDB106D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260309"/>
              </p:ext>
            </p:extLst>
          </p:nvPr>
        </p:nvGraphicFramePr>
        <p:xfrm>
          <a:off x="5562600" y="4572000"/>
          <a:ext cx="6096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342720" progId="Equation.DSMT4">
                  <p:embed/>
                </p:oleObj>
              </mc:Choice>
              <mc:Fallback>
                <p:oleObj name="Equation" r:id="rId2" imgW="73656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572000"/>
                        <a:ext cx="6096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469" name="Object 5">
            <a:extLst>
              <a:ext uri="{FF2B5EF4-FFF2-40B4-BE49-F238E27FC236}">
                <a16:creationId xmlns:a16="http://schemas.microsoft.com/office/drawing/2014/main" id="{ABD55572-DAF1-4E30-BED7-C74449CE9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688242"/>
              </p:ext>
            </p:extLst>
          </p:nvPr>
        </p:nvGraphicFramePr>
        <p:xfrm>
          <a:off x="7924800" y="6088062"/>
          <a:ext cx="10668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342720" progId="Equation.DSMT4">
                  <p:embed/>
                </p:oleObj>
              </mc:Choice>
              <mc:Fallback>
                <p:oleObj name="Equation" r:id="rId4" imgW="114300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88062"/>
                        <a:ext cx="10668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7C4897A-9C3C-4771-BE78-B58553DD87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31F857CC-B03B-4023-99B2-F607082B85E9}" type="slidenum">
              <a:rPr lang="en-US" altLang="en-US"/>
              <a:pPr/>
              <a:t>18</a:t>
            </a:fld>
            <a:endParaRPr lang="en-CA" altLang="en-US"/>
          </a:p>
        </p:txBody>
      </p:sp>
      <p:sp>
        <p:nvSpPr>
          <p:cNvPr id="703490" name="Rectangle 2">
            <a:extLst>
              <a:ext uri="{FF2B5EF4-FFF2-40B4-BE49-F238E27FC236}">
                <a16:creationId xmlns:a16="http://schemas.microsoft.com/office/drawing/2014/main" id="{09CF45E4-44C5-43F1-81B3-9DC5125D6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ΑΝΤΙΣΤΡΈΨΙΜΟΙ ΓΡΑΜΜΙΚΟΊ ΜΕΤΑΣΧΗΜΑΤΙΣΜΟΊ</a:t>
            </a:r>
            <a:endParaRPr lang="en-US" altLang="en-US" dirty="0"/>
          </a:p>
        </p:txBody>
      </p:sp>
      <p:sp>
        <p:nvSpPr>
          <p:cNvPr id="703491" name="Rectangle 3">
            <a:extLst>
              <a:ext uri="{FF2B5EF4-FFF2-40B4-BE49-F238E27FC236}">
                <a16:creationId xmlns:a16="http://schemas.microsoft.com/office/drawing/2014/main" id="{4BDDB75B-7E54-49BA-AF0D-4E8A85A2DF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82000" cy="2362200"/>
          </a:xfrm>
        </p:spPr>
        <p:txBody>
          <a:bodyPr/>
          <a:lstStyle/>
          <a:p>
            <a:r>
              <a:rPr lang="el-GR" altLang="en-US" sz="2800" dirty="0"/>
              <a:t>Ο πολλαπλασιασμός πινάκων αντιστοιχεί στη σύνθεση γραμμικών μετασχηματισμών.</a:t>
            </a:r>
          </a:p>
          <a:p>
            <a:r>
              <a:rPr lang="el-GR" altLang="en-US" sz="2800" dirty="0"/>
              <a:t>Όταν ένας πίνακας Α είναι αντιστρέψιμος, η εξίσωση</a:t>
            </a:r>
          </a:p>
          <a:p>
            <a:pPr marL="0" indent="0">
              <a:buNone/>
            </a:pPr>
            <a:r>
              <a:rPr lang="el-GR" altLang="en-US" sz="2800" dirty="0"/>
              <a:t>                      μπορεί να θεωρηθεί ως μια δήλωση για γραμμικούς μετασχηματισμούς. </a:t>
            </a:r>
            <a:endParaRPr lang="en-US" altLang="en-US" sz="2800" dirty="0"/>
          </a:p>
        </p:txBody>
      </p:sp>
      <p:graphicFrame>
        <p:nvGraphicFramePr>
          <p:cNvPr id="703492" name="Object 4">
            <a:extLst>
              <a:ext uri="{FF2B5EF4-FFF2-40B4-BE49-F238E27FC236}">
                <a16:creationId xmlns:a16="http://schemas.microsoft.com/office/drawing/2014/main" id="{CA39DF99-9B7D-442D-A168-2AAFA607990E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2707391"/>
              </p:ext>
            </p:extLst>
          </p:nvPr>
        </p:nvGraphicFramePr>
        <p:xfrm>
          <a:off x="838200" y="2895600"/>
          <a:ext cx="1625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400" imgH="393480" progId="Equation.DSMT4">
                  <p:embed/>
                </p:oleObj>
              </mc:Choice>
              <mc:Fallback>
                <p:oleObj name="Equation" r:id="rId2" imgW="16254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1625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3495" name="Picture 7">
            <a:extLst>
              <a:ext uri="{FF2B5EF4-FFF2-40B4-BE49-F238E27FC236}">
                <a16:creationId xmlns:a16="http://schemas.microsoft.com/office/drawing/2014/main" id="{782A5A0D-E91B-42D3-A0E0-FAF858FF7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148310"/>
            <a:ext cx="69342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9AC7D2-91C9-38CD-8034-C90EDF2EE031}"/>
              </a:ext>
            </a:extLst>
          </p:cNvPr>
          <p:cNvSpPr/>
          <p:nvPr/>
        </p:nvSpPr>
        <p:spPr bwMode="auto">
          <a:xfrm>
            <a:off x="838200" y="6172200"/>
            <a:ext cx="3810000" cy="4746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717C0F8-9165-4C60-9CCF-A40082B2D2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25EB1442-07C7-4E27-8035-6A879590A964}" type="slidenum">
              <a:rPr lang="en-US" altLang="en-US"/>
              <a:pPr/>
              <a:t>19</a:t>
            </a:fld>
            <a:endParaRPr lang="en-CA" altLang="en-US"/>
          </a:p>
        </p:txBody>
      </p:sp>
      <p:sp>
        <p:nvSpPr>
          <p:cNvPr id="704514" name="Rectangle 2">
            <a:extLst>
              <a:ext uri="{FF2B5EF4-FFF2-40B4-BE49-F238E27FC236}">
                <a16:creationId xmlns:a16="http://schemas.microsoft.com/office/drawing/2014/main" id="{31B2F665-99D5-4936-9754-EFA2A5CB5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ΑΝΤΙΣΤΡΈΨΙΜΟΙ ΓΡΑΜΜΙΚΟΊ ΜΕΤΑΣΧΗΜΑΤΙΣΜΟΊ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4515" name="Rectangle 3">
                <a:extLst>
                  <a:ext uri="{FF2B5EF4-FFF2-40B4-BE49-F238E27FC236}">
                    <a16:creationId xmlns:a16="http://schemas.microsoft.com/office/drawing/2014/main" id="{45BE7439-7919-41F1-9B9B-9C6188A2D68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334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Ένας γραμμικός μετασχηματισμός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l-GR" altLang="en-US" sz="2800" dirty="0"/>
                  <a:t> λέγεται αντιστρέψιμος αν υπάρχει μια συνάρτηση </a:t>
                </a:r>
                <a:r>
                  <a:rPr lang="en-US" altLang="en-US" sz="2800" dirty="0"/>
                  <a:t>S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en-US" sz="2800" dirty="0"/>
                  <a:t>                      </a:t>
                </a:r>
                <a:r>
                  <a:rPr lang="el-GR" altLang="en-US" sz="2800" dirty="0" err="1"/>
                  <a:t>τ.ω</a:t>
                </a:r>
                <a:r>
                  <a:rPr lang="el-GR" altLang="en-US" sz="2800" dirty="0"/>
                  <a:t>.</a:t>
                </a:r>
                <a:endParaRPr lang="en-US" altLang="en-US" sz="2800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en-US" sz="2800" dirty="0"/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en-US" sz="2800" dirty="0"/>
                  <a:t>                  ----(1)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en-US" sz="2800" dirty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en-US" alt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en-US" sz="2800" dirty="0"/>
                  <a:t>                 ----(2)</a:t>
                </a:r>
              </a:p>
              <a:p>
                <a:pPr>
                  <a:lnSpc>
                    <a:spcPct val="90000"/>
                  </a:lnSpc>
                </a:pPr>
                <a:r>
                  <a:rPr lang="el-GR" altLang="en-US" sz="2800" b="1" dirty="0"/>
                  <a:t>Θεώρημα</a:t>
                </a:r>
                <a:r>
                  <a:rPr lang="en-US" altLang="en-US" sz="2800" b="1" dirty="0"/>
                  <a:t> 9: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Έ</a:t>
                </a:r>
                <a:r>
                  <a:rPr lang="el-GR" altLang="en-US" sz="2800" dirty="0" err="1"/>
                  <a:t>στω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ένας γραμμικός μετασχηματισμός Τ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 έστω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ο κανονικός πίνακας του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. </a:t>
                </a:r>
                <a:r>
                  <a:rPr lang="el-GR" altLang="en-US" sz="2800" dirty="0"/>
                  <a:t>Τότε ο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αντιστρέφεται ανν ο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αντιστρέψιμος</a:t>
                </a:r>
                <a:r>
                  <a:rPr lang="en-US" altLang="en-US" sz="2800" dirty="0"/>
                  <a:t>. </a:t>
                </a:r>
                <a:r>
                  <a:rPr lang="el-GR" altLang="en-US" sz="2800" dirty="0"/>
                  <a:t>Στην περίπτωση αυτή, ο γραμμικός μετασχηματισμός</a:t>
                </a:r>
                <a:r>
                  <a:rPr lang="en-US" altLang="en-US" sz="2800" dirty="0"/>
                  <a:t> </a:t>
                </a:r>
                <a:r>
                  <a:rPr lang="el-GR" altLang="en-US" sz="2800" i="1" dirty="0"/>
                  <a:t>              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           είναι η μοναδική συνάρτηση που ικανοποιεί τις εξισώσεις (1) και (2). </a:t>
                </a:r>
                <a:endParaRPr lang="en-US" altLang="en-US" sz="2800" dirty="0"/>
              </a:p>
            </p:txBody>
          </p:sp>
        </mc:Choice>
        <mc:Fallback xmlns="">
          <p:sp>
            <p:nvSpPr>
              <p:cNvPr id="704515" name="Rectangle 3">
                <a:extLst>
                  <a:ext uri="{FF2B5EF4-FFF2-40B4-BE49-F238E27FC236}">
                    <a16:creationId xmlns:a16="http://schemas.microsoft.com/office/drawing/2014/main" id="{45BE7439-7919-41F1-9B9B-9C6188A2D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334000"/>
              </a:xfrm>
              <a:blipFill>
                <a:blip r:embed="rId2"/>
                <a:stretch>
                  <a:fillRect l="-1389" t="-2143" r="-1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04518" name="Object 6">
            <a:extLst>
              <a:ext uri="{FF2B5EF4-FFF2-40B4-BE49-F238E27FC236}">
                <a16:creationId xmlns:a16="http://schemas.microsoft.com/office/drawing/2014/main" id="{4AC513A9-4F12-4EFE-9AB2-D5105F076A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549752"/>
              </p:ext>
            </p:extLst>
          </p:nvPr>
        </p:nvGraphicFramePr>
        <p:xfrm>
          <a:off x="1873250" y="2489200"/>
          <a:ext cx="191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7360" imgH="431640" progId="Equation.DSMT4">
                  <p:embed/>
                </p:oleObj>
              </mc:Choice>
              <mc:Fallback>
                <p:oleObj name="Equation" r:id="rId3" imgW="191736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2489200"/>
                        <a:ext cx="1917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4521" name="Object 9">
            <a:extLst>
              <a:ext uri="{FF2B5EF4-FFF2-40B4-BE49-F238E27FC236}">
                <a16:creationId xmlns:a16="http://schemas.microsoft.com/office/drawing/2014/main" id="{EB6F3618-4D79-4A90-BB01-4E9AE429A5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955607"/>
              </p:ext>
            </p:extLst>
          </p:nvPr>
        </p:nvGraphicFramePr>
        <p:xfrm>
          <a:off x="1860550" y="2959100"/>
          <a:ext cx="191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360" imgH="431640" progId="Equation.DSMT4">
                  <p:embed/>
                </p:oleObj>
              </mc:Choice>
              <mc:Fallback>
                <p:oleObj name="Equation" r:id="rId5" imgW="191736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959100"/>
                        <a:ext cx="1917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4523" name="Object 11">
            <a:extLst>
              <a:ext uri="{FF2B5EF4-FFF2-40B4-BE49-F238E27FC236}">
                <a16:creationId xmlns:a16="http://schemas.microsoft.com/office/drawing/2014/main" id="{B083A6E2-4EE9-40E2-9BD1-622ECC26F8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853185"/>
              </p:ext>
            </p:extLst>
          </p:nvPr>
        </p:nvGraphicFramePr>
        <p:xfrm>
          <a:off x="5257800" y="4876800"/>
          <a:ext cx="187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79560" imgH="482400" progId="Equation.DSMT4">
                  <p:embed/>
                </p:oleObj>
              </mc:Choice>
              <mc:Fallback>
                <p:oleObj name="Equation" r:id="rId7" imgW="187956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876800"/>
                        <a:ext cx="1879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7E3127D-07D7-435B-8456-9DB85A4F2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05432BC8-54D5-41E2-8EF2-10DDB8FADB6B}" type="slidenum">
              <a:rPr lang="en-US" altLang="en-US"/>
              <a:pPr/>
              <a:t>2</a:t>
            </a:fld>
            <a:endParaRPr lang="en-CA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4A100109-089E-4F21-89A3-8813B089E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ΌΛΑ ΈΧΟΥΝ ΝΑ ΚΆΝΟΥΝ ΜΕ ΤΟΥΣ ΟΔΗΓΟΥΣ</a:t>
            </a:r>
            <a:endParaRPr lang="en-US" alt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60D9F2B3-1691-4D4F-9930-5DDFD6E80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73200"/>
            <a:ext cx="8229600" cy="5003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err="1">
                <a:cs typeface="Times New Roman" panose="02020603050405020304" pitchFamily="18" charset="0"/>
              </a:rPr>
              <a:t>Έ</a:t>
            </a:r>
            <a:r>
              <a:rPr lang="el-GR" altLang="en-US" sz="2800" dirty="0" err="1">
                <a:cs typeface="Times New Roman" panose="02020603050405020304" pitchFamily="18" charset="0"/>
              </a:rPr>
              <a:t>στω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έ</a:t>
            </a:r>
            <a:r>
              <a:rPr lang="el-GR" altLang="en-US" sz="2800" dirty="0" err="1">
                <a:cs typeface="Times New Roman" panose="02020603050405020304" pitchFamily="18" charset="0"/>
              </a:rPr>
              <a:t>νας</a:t>
            </a:r>
            <a:r>
              <a:rPr lang="el-GR" altLang="en-US" sz="2800" dirty="0">
                <a:cs typeface="Times New Roman" panose="02020603050405020304" pitchFamily="18" charset="0"/>
              </a:rPr>
              <a:t> πίνακας            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  <a:r>
              <a:rPr lang="el-GR" altLang="en-US" sz="2800" dirty="0">
                <a:cs typeface="Times New Roman" panose="02020603050405020304" pitchFamily="18" charset="0"/>
              </a:rPr>
              <a:t>Στις διαφάνειες που ακολουθούν, κάθε δήλωση είναι αληθής εάν και μόνο εάν ισχύει ένα από τα ακόλουθα: 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endParaRPr lang="el-GR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l-GR" altLang="en-US" sz="2800" dirty="0">
                <a:solidFill>
                  <a:srgbClr val="077C97"/>
                </a:solidFill>
                <a:cs typeface="Times New Roman" panose="02020603050405020304" pitchFamily="18" charset="0"/>
              </a:rPr>
              <a:t>Υπάρχει ένας οδηγός σε κάθε γραμμή του Α.</a:t>
            </a:r>
          </a:p>
          <a:p>
            <a:pPr marL="609600" indent="-609600">
              <a:buFont typeface="+mj-lt"/>
              <a:buAutoNum type="alphaUcPeriod"/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l-GR" altLang="en-US" sz="2800" dirty="0">
                <a:solidFill>
                  <a:srgbClr val="077C97"/>
                </a:solidFill>
                <a:cs typeface="Times New Roman" panose="02020603050405020304" pitchFamily="18" charset="0"/>
              </a:rPr>
              <a:t>Υπάρχει ένας οδηγός σε κάθε στήλη του Α.</a:t>
            </a:r>
          </a:p>
          <a:p>
            <a:pPr marL="514350" indent="-514350">
              <a:buFont typeface="+mj-lt"/>
              <a:buAutoNum type="alphaUcPeriod"/>
            </a:pPr>
            <a:endParaRPr lang="en-US" altLang="en-US" sz="2800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altLang="en-US" sz="2800" dirty="0">
                <a:cs typeface="Times New Roman" panose="02020603050405020304" pitchFamily="18" charset="0"/>
              </a:rPr>
              <a:t>Επιλέξτε ποια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316446" name="Object 30">
            <a:extLst>
              <a:ext uri="{FF2B5EF4-FFF2-40B4-BE49-F238E27FC236}">
                <a16:creationId xmlns:a16="http://schemas.microsoft.com/office/drawing/2014/main" id="{1995D16B-AAA6-438D-8F5D-4FBA8BAA8D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908253"/>
              </p:ext>
            </p:extLst>
          </p:nvPr>
        </p:nvGraphicFramePr>
        <p:xfrm>
          <a:off x="3708400" y="1676400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80" imgH="253800" progId="Equation.DSMT4">
                  <p:embed/>
                </p:oleObj>
              </mc:Choice>
              <mc:Fallback>
                <p:oleObj name="Equation" r:id="rId3" imgW="863280" imgH="253800" progId="Equation.DSMT4">
                  <p:embed/>
                  <p:pic>
                    <p:nvPicPr>
                      <p:cNvPr id="316446" name="Object 30">
                        <a:extLst>
                          <a:ext uri="{FF2B5EF4-FFF2-40B4-BE49-F238E27FC236}">
                            <a16:creationId xmlns:a16="http://schemas.microsoft.com/office/drawing/2014/main" id="{1995D16B-AAA6-438D-8F5D-4FBA8BAA8D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676400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834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A11C669-9256-48EC-9CD8-DBD9EFAFF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7C61538C-CAB2-43FA-8339-B4A63ACAF34C}" type="slidenum">
              <a:rPr lang="en-US" altLang="en-US"/>
              <a:pPr/>
              <a:t>20</a:t>
            </a:fld>
            <a:endParaRPr lang="en-CA" altLang="en-US"/>
          </a:p>
        </p:txBody>
      </p:sp>
      <p:sp>
        <p:nvSpPr>
          <p:cNvPr id="706562" name="Rectangle 2">
            <a:extLst>
              <a:ext uri="{FF2B5EF4-FFF2-40B4-BE49-F238E27FC236}">
                <a16:creationId xmlns:a16="http://schemas.microsoft.com/office/drawing/2014/main" id="{06400077-F87C-476F-80DD-811FB1D46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ΑΝΤΙΣΤΡΈΨΙΜΟΙ ΓΡΑΜΜΙΚΟΊ ΜΕΤΑΣΧΗΜΑΤΙΣΜΟΊ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63" name="Rectangle 3">
                <a:extLst>
                  <a:ext uri="{FF2B5EF4-FFF2-40B4-BE49-F238E27FC236}">
                    <a16:creationId xmlns:a16="http://schemas.microsoft.com/office/drawing/2014/main" id="{B7F82A71-B695-43A0-805D-2375C85A838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763000" cy="5257800"/>
              </a:xfrm>
            </p:spPr>
            <p:txBody>
              <a:bodyPr/>
              <a:lstStyle/>
              <a:p>
                <a:r>
                  <a:rPr lang="el-GR" altLang="en-US" sz="2800" b="1" dirty="0"/>
                  <a:t>Απόδειξη</a:t>
                </a:r>
                <a:r>
                  <a:rPr lang="en-US" altLang="en-US" sz="2800" b="1" dirty="0"/>
                  <a:t>: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Έ</a:t>
                </a:r>
                <a:r>
                  <a:rPr lang="el-GR" altLang="en-US" sz="2800" dirty="0" err="1"/>
                  <a:t>στω</a:t>
                </a:r>
                <a:r>
                  <a:rPr lang="el-GR" altLang="en-US" sz="2800" dirty="0"/>
                  <a:t> ότι ο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αντιστρέφεται</a:t>
                </a:r>
                <a:r>
                  <a:rPr lang="en-US" altLang="en-US" sz="2800" dirty="0"/>
                  <a:t>.</a:t>
                </a:r>
              </a:p>
              <a:p>
                <a:r>
                  <a:rPr lang="el-GR" altLang="en-US" sz="2800" dirty="0"/>
                  <a:t>Λόγω της</a:t>
                </a:r>
                <a:r>
                  <a:rPr lang="en-US" altLang="en-US" sz="2800" dirty="0"/>
                  <a:t> (2) </a:t>
                </a:r>
                <a:r>
                  <a:rPr lang="el-GR" altLang="en-US" sz="2800" dirty="0"/>
                  <a:t>ο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επί  στον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, </a:t>
                </a:r>
                <a:r>
                  <a:rPr lang="el-GR" altLang="en-US" sz="2800" dirty="0"/>
                  <a:t>επειδή </a:t>
                </a:r>
                <a:r>
                  <a:rPr lang="en-US" altLang="en-US" sz="2800" b="1" dirty="0"/>
                  <a:t>b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και</m:t>
                    </m:r>
                  </m:oMath>
                </a14:m>
                <a:r>
                  <a:rPr lang="en-US" altLang="en-US" sz="2800" dirty="0"/>
                  <a:t>  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2800" dirty="0"/>
                  <a:t>	               , </a:t>
                </a:r>
                <a:r>
                  <a:rPr lang="el-GR" altLang="en-US" sz="2800" dirty="0"/>
                  <a:t>τότε</a:t>
                </a:r>
                <a:r>
                  <a:rPr lang="en-US" altLang="en-US" sz="2800" dirty="0"/>
                  <a:t>                                    , </a:t>
                </a:r>
                <a:r>
                  <a:rPr lang="en-US" altLang="en-US" sz="2800" dirty="0" err="1"/>
                  <a:t>ά</a:t>
                </a:r>
                <a:r>
                  <a:rPr lang="el-GR" altLang="en-US" sz="2800" dirty="0" err="1"/>
                  <a:t>ρα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για κάθε</a:t>
                </a:r>
                <a:r>
                  <a:rPr lang="en-US" altLang="en-US" sz="2800" dirty="0"/>
                  <a:t> </a:t>
                </a:r>
                <a:r>
                  <a:rPr lang="en-US" altLang="en-US" sz="2800" b="1" dirty="0"/>
                  <a:t>b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στο πεδίο τιμών του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.</a:t>
                </a:r>
              </a:p>
              <a:p>
                <a:r>
                  <a:rPr lang="el-GR" altLang="en-US" sz="2800" dirty="0" err="1"/>
                  <a:t>Αρα</a:t>
                </a:r>
                <a:r>
                  <a:rPr lang="el-GR" altLang="en-US" sz="2800" dirty="0"/>
                  <a:t> ο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αντιστρέψιμος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λόγω του </a:t>
                </a:r>
                <a:r>
                  <a:rPr lang="en-US" altLang="en-US" sz="2800" dirty="0"/>
                  <a:t>(</a:t>
                </a:r>
                <a:r>
                  <a:rPr lang="en-US" altLang="en-US" sz="2800" dirty="0" err="1"/>
                  <a:t>i</a:t>
                </a:r>
                <a:r>
                  <a:rPr lang="en-US" altLang="en-US" sz="2800" dirty="0"/>
                  <a:t>)</a:t>
                </a:r>
                <a:r>
                  <a:rPr lang="el-GR" altLang="en-US" sz="2800" dirty="0"/>
                  <a:t> σύμφωνα με την δήλωση του θεώρημα του μη αναστρέψιμου πίνακα.</a:t>
                </a:r>
                <a:endParaRPr lang="en-US" altLang="en-US" sz="2800" dirty="0"/>
              </a:p>
              <a:p>
                <a:r>
                  <a:rPr lang="el-GR" altLang="en-US" sz="2800" dirty="0"/>
                  <a:t>Αντιστρόφως, έστω ότι ο Α είναι αντιστρέψιμος και έστω</a:t>
                </a:r>
              </a:p>
              <a:p>
                <a:pPr>
                  <a:buNone/>
                </a:pPr>
                <a:r>
                  <a:rPr lang="en-US" altLang="en-US" sz="2800" dirty="0"/>
                  <a:t>	                      . </a:t>
                </a:r>
                <a:r>
                  <a:rPr lang="el-GR" altLang="en-US" sz="2800" dirty="0"/>
                  <a:t>Τότε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ο </a:t>
                </a:r>
                <a:r>
                  <a:rPr lang="en-US" altLang="en-US" sz="2800" i="1" dirty="0"/>
                  <a:t>S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ένας γραμμικός μετασχηματισμός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και ο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S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ικανοποιεί τις</a:t>
                </a:r>
                <a:r>
                  <a:rPr lang="en-US" altLang="en-US" sz="2800" dirty="0"/>
                  <a:t> (1) </a:t>
                </a:r>
                <a:r>
                  <a:rPr lang="el-GR" altLang="en-US" sz="2800" dirty="0"/>
                  <a:t>και</a:t>
                </a:r>
                <a:r>
                  <a:rPr lang="en-US" altLang="en-US" sz="2800" dirty="0"/>
                  <a:t> (2).</a:t>
                </a:r>
              </a:p>
              <a:p>
                <a:r>
                  <a:rPr lang="el-GR" altLang="en-US" sz="2800" dirty="0"/>
                  <a:t>Δηλαδή</a:t>
                </a:r>
                <a:r>
                  <a:rPr lang="en-US" altLang="en-US" sz="2800" dirty="0"/>
                  <a:t>,                                                         .</a:t>
                </a:r>
              </a:p>
              <a:p>
                <a:r>
                  <a:rPr lang="en-US" altLang="en-US" sz="2800" dirty="0" err="1"/>
                  <a:t>Ά</a:t>
                </a:r>
                <a:r>
                  <a:rPr lang="el-GR" altLang="en-US" sz="2800" dirty="0" err="1"/>
                  <a:t>ρα</a:t>
                </a:r>
                <a:r>
                  <a:rPr lang="el-GR" altLang="en-US" sz="2800" dirty="0"/>
                  <a:t> ο</a:t>
                </a:r>
                <a:r>
                  <a:rPr lang="en-US" altLang="en-US" sz="2800" dirty="0"/>
                  <a:t>,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αντιστρέψιμος</a:t>
                </a:r>
                <a:r>
                  <a:rPr lang="en-US" altLang="en-US" sz="2800" dirty="0"/>
                  <a:t>. </a:t>
                </a:r>
              </a:p>
            </p:txBody>
          </p:sp>
        </mc:Choice>
        <mc:Fallback xmlns="">
          <p:sp>
            <p:nvSpPr>
              <p:cNvPr id="706563" name="Rectangle 3">
                <a:extLst>
                  <a:ext uri="{FF2B5EF4-FFF2-40B4-BE49-F238E27FC236}">
                    <a16:creationId xmlns:a16="http://schemas.microsoft.com/office/drawing/2014/main" id="{B7F82A71-B695-43A0-805D-2375C85A8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763000" cy="5257800"/>
              </a:xfrm>
              <a:blipFill>
                <a:blip r:embed="rId2"/>
                <a:stretch>
                  <a:fillRect l="-1302" t="-1446" r="-579" b="-554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06566" name="Object 6">
            <a:extLst>
              <a:ext uri="{FF2B5EF4-FFF2-40B4-BE49-F238E27FC236}">
                <a16:creationId xmlns:a16="http://schemas.microsoft.com/office/drawing/2014/main" id="{B1F16F02-F5B1-40E7-B0A3-486C26FD08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563101"/>
              </p:ext>
            </p:extLst>
          </p:nvPr>
        </p:nvGraphicFramePr>
        <p:xfrm>
          <a:off x="762000" y="2311400"/>
          <a:ext cx="139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0" imgH="431640" progId="Equation.DSMT4">
                  <p:embed/>
                </p:oleObj>
              </mc:Choice>
              <mc:Fallback>
                <p:oleObj name="Equation" r:id="rId3" imgW="139680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11400"/>
                        <a:ext cx="1397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67" name="Object 7">
            <a:extLst>
              <a:ext uri="{FF2B5EF4-FFF2-40B4-BE49-F238E27FC236}">
                <a16:creationId xmlns:a16="http://schemas.microsoft.com/office/drawing/2014/main" id="{4016A8AA-5532-43ED-8CED-7B3B8DD4B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633788"/>
              </p:ext>
            </p:extLst>
          </p:nvPr>
        </p:nvGraphicFramePr>
        <p:xfrm>
          <a:off x="3143250" y="2316716"/>
          <a:ext cx="3086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85920" imgH="431640" progId="Equation.DSMT4">
                  <p:embed/>
                </p:oleObj>
              </mc:Choice>
              <mc:Fallback>
                <p:oleObj name="Equation" r:id="rId5" imgW="308592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316716"/>
                        <a:ext cx="3086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68" name="Object 8">
            <a:extLst>
              <a:ext uri="{FF2B5EF4-FFF2-40B4-BE49-F238E27FC236}">
                <a16:creationId xmlns:a16="http://schemas.microsoft.com/office/drawing/2014/main" id="{1230FD8F-8993-4F9D-91DD-0082582FF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824358"/>
              </p:ext>
            </p:extLst>
          </p:nvPr>
        </p:nvGraphicFramePr>
        <p:xfrm>
          <a:off x="933450" y="4648200"/>
          <a:ext cx="187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79560" imgH="482400" progId="Equation.DSMT4">
                  <p:embed/>
                </p:oleObj>
              </mc:Choice>
              <mc:Fallback>
                <p:oleObj name="Equation" r:id="rId7" imgW="187956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4648200"/>
                        <a:ext cx="1879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69" name="Object 9">
            <a:extLst>
              <a:ext uri="{FF2B5EF4-FFF2-40B4-BE49-F238E27FC236}">
                <a16:creationId xmlns:a16="http://schemas.microsoft.com/office/drawing/2014/main" id="{27B37773-6F4B-4B73-8E33-C35F312C6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29953"/>
              </p:ext>
            </p:extLst>
          </p:nvPr>
        </p:nvGraphicFramePr>
        <p:xfrm>
          <a:off x="2730500" y="5588000"/>
          <a:ext cx="5067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67000" imgH="482400" progId="Equation.DSMT4">
                  <p:embed/>
                </p:oleObj>
              </mc:Choice>
              <mc:Fallback>
                <p:oleObj name="Equation" r:id="rId9" imgW="506700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5588000"/>
                        <a:ext cx="5067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7E3127D-07D7-435B-8456-9DB85A4F2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05432BC8-54D5-41E2-8EF2-10DDB8FADB6B}" type="slidenum">
              <a:rPr lang="en-US" altLang="en-US"/>
              <a:pPr/>
              <a:t>3</a:t>
            </a:fld>
            <a:endParaRPr lang="en-CA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4A100109-089E-4F21-89A3-8813B089E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ΌΛΑ ΈΧΟΥΝ ΝΑ ΚΆΝΟΥΝ ΜΕ ΤΟΥΣ ΟΔΗΓΟΥΣ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60D9F2B3-1691-4D4F-9930-5DDFD6E809C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66800"/>
                <a:ext cx="8458200" cy="5410200"/>
              </a:xfrm>
            </p:spPr>
            <p:txBody>
              <a:bodyPr/>
              <a:lstStyle/>
              <a:p>
                <a:pPr marL="914400" lvl="2" indent="0">
                  <a:buNone/>
                </a:pP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914400" lvl="2" indent="0">
                  <a:buNone/>
                </a:pPr>
                <a:r>
                  <a:rPr lang="el-GR" altLang="en-US" sz="2800" dirty="0">
                    <a:cs typeface="Times New Roman" panose="02020603050405020304" pitchFamily="18" charset="0"/>
                  </a:rPr>
                  <a:t>Η εξίσωση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           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έχει μόνο την τετριμμένη λύση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914400" lvl="2" indent="0">
                  <a:buNone/>
                </a:pPr>
                <a:r>
                  <a:rPr lang="el-GR" altLang="en-US" sz="2800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Υπάρχει ένας οδηγός σε κάθε στήλη του Α.</a:t>
                </a:r>
              </a:p>
              <a:p>
                <a:pPr marL="914400" lvl="2" indent="0">
                  <a:buNone/>
                </a:pP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914400" lvl="2" indent="0">
                  <a:buNone/>
                </a:pP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914400" lvl="2" indent="0">
                  <a:buNone/>
                </a:pPr>
                <a:r>
                  <a:rPr lang="el-GR" altLang="en-US" sz="2800" dirty="0">
                    <a:cs typeface="Times New Roman" panose="02020603050405020304" pitchFamily="18" charset="0"/>
                  </a:rPr>
                  <a:t>Η εξίσωση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            </a:t>
                </a:r>
                <a:r>
                  <a:rPr lang="en-US" altLang="en-US" sz="2800" dirty="0" err="1">
                    <a:cs typeface="Times New Roman" panose="02020603050405020304" pitchFamily="18" charset="0"/>
                  </a:rPr>
                  <a:t>έ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χει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 λύση </a:t>
                </a:r>
                <a14:m>
                  <m:oMath xmlns:m="http://schemas.openxmlformats.org/officeDocument/2006/math">
                    <m: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alt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pPr marL="914400" lvl="2" indent="0">
                  <a:buNone/>
                </a:pPr>
                <a:r>
                  <a:rPr lang="el-GR" altLang="en-US" sz="2800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Υπάρχει ένας οδηγός σε κάθε γραμμή του Α.</a:t>
                </a:r>
              </a:p>
            </p:txBody>
          </p:sp>
        </mc:Choice>
        <mc:Fallback xmlns="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60D9F2B3-1691-4D4F-9930-5DDFD6E80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66800"/>
                <a:ext cx="8458200" cy="5410200"/>
              </a:xfrm>
              <a:blipFill>
                <a:blip r:embed="rId3"/>
                <a:stretch>
                  <a:fillRect r="-60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0782D9D-12A3-4DC0-91A7-63F39248C3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88591"/>
              </p:ext>
            </p:extLst>
          </p:nvPr>
        </p:nvGraphicFramePr>
        <p:xfrm>
          <a:off x="3048000" y="1719612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342720" progId="Equation.DSMT4">
                  <p:embed/>
                </p:oleObj>
              </mc:Choice>
              <mc:Fallback>
                <p:oleObj name="Equation" r:id="rId4" imgW="11174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1719612"/>
                        <a:ext cx="1117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7E404A8-1250-4542-A678-43645EBC6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310011"/>
              </p:ext>
            </p:extLst>
          </p:nvPr>
        </p:nvGraphicFramePr>
        <p:xfrm>
          <a:off x="3048000" y="3739457"/>
          <a:ext cx="1143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342720" progId="Equation.DSMT4">
                  <p:embed/>
                </p:oleObj>
              </mc:Choice>
              <mc:Fallback>
                <p:oleObj name="Equation" r:id="rId6" imgW="1143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0" y="3739457"/>
                        <a:ext cx="1143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7E3127D-07D7-435B-8456-9DB85A4F2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05432BC8-54D5-41E2-8EF2-10DDB8FADB6B}" type="slidenum">
              <a:rPr lang="en-US" altLang="en-US"/>
              <a:pPr/>
              <a:t>4</a:t>
            </a:fld>
            <a:endParaRPr lang="en-CA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4A100109-089E-4F21-89A3-8813B089E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ΌΛΑ ΈΧΟΥΝ ΝΑ ΚΆΝΟΥΝ ΜΕ ΤΟΥΣ ΟΔΗΓΟΥΣ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60D9F2B3-1691-4D4F-9930-5DDFD6E809C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66800"/>
                <a:ext cx="8229600" cy="5410200"/>
              </a:xfrm>
            </p:spPr>
            <p:txBody>
              <a:bodyPr/>
              <a:lstStyle/>
              <a:p>
                <a:pPr marL="914400" lvl="2" indent="0">
                  <a:buNone/>
                </a:pP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914400" lvl="2" indent="0">
                  <a:buNone/>
                </a:pPr>
                <a:r>
                  <a:rPr lang="el-GR" altLang="en-US" sz="2800" dirty="0">
                    <a:cs typeface="Times New Roman" panose="02020603050405020304" pitchFamily="18" charset="0"/>
                  </a:rPr>
                  <a:t>Οι στήλες του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A span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τον </a:t>
                </a:r>
                <a14:m>
                  <m:oMath xmlns:m="http://schemas.openxmlformats.org/officeDocument/2006/math">
                    <m: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 . </a:t>
                </a:r>
              </a:p>
              <a:p>
                <a:pPr marL="914400" lvl="2" indent="0">
                  <a:buNone/>
                </a:pPr>
                <a:r>
                  <a:rPr lang="el-GR" altLang="en-US" sz="2800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Υπάρχει ένας οδηγός σε κάθε γραμμή του Α.</a:t>
                </a:r>
              </a:p>
              <a:p>
                <a:pPr marL="914400" lvl="2" indent="0">
                  <a:buNone/>
                </a:pP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914400" lvl="2" indent="0">
                  <a:buNone/>
                </a:pP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914400" lvl="2" indent="0">
                  <a:buNone/>
                </a:pPr>
                <a:r>
                  <a:rPr lang="el-GR" altLang="en-US" sz="2800" dirty="0">
                    <a:cs typeface="Times New Roman" panose="02020603050405020304" pitchFamily="18" charset="0"/>
                  </a:rPr>
                  <a:t>Οι στήλες του Α είναι γραμμικά ανεξάρτητες. </a:t>
                </a:r>
              </a:p>
              <a:p>
                <a:pPr marL="914400" lvl="2" indent="0">
                  <a:buNone/>
                </a:pPr>
                <a:r>
                  <a:rPr lang="el-GR" altLang="en-US" sz="2800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Υπάρχει ένας οδηγός σε κάθε στήλη του Α.</a:t>
                </a:r>
              </a:p>
              <a:p>
                <a:pPr marL="914400" lvl="2" indent="0">
                  <a:buNone/>
                </a:pPr>
                <a:endParaRPr lang="en-US" altLang="en-US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>
                <a:extLst>
                  <a:ext uri="{FF2B5EF4-FFF2-40B4-BE49-F238E27FC236}">
                    <a16:creationId xmlns:a16="http://schemas.microsoft.com/office/drawing/2014/main" id="{60D9F2B3-1691-4D4F-9930-5DDFD6E80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66800"/>
                <a:ext cx="8229600" cy="54102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027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7E3127D-07D7-435B-8456-9DB85A4F2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05432BC8-54D5-41E2-8EF2-10DDB8FADB6B}" type="slidenum">
              <a:rPr lang="en-US" altLang="en-US"/>
              <a:pPr/>
              <a:t>5</a:t>
            </a:fld>
            <a:endParaRPr lang="en-CA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4A100109-089E-4F21-89A3-8813B089E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ΌΛΑ ΈΧΟΥΝ ΝΑ ΚΆΝΟΥΝ ΜΕ ΤΟΥΣ ΟΔΗΓΟΥΣ</a:t>
            </a:r>
            <a:endParaRPr lang="en-US" alt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60D9F2B3-1691-4D4F-9930-5DDFD6E80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914400" lvl="2" indent="0">
              <a:buNone/>
            </a:pPr>
            <a:endParaRPr lang="el-GR" altLang="en-US" sz="2800" dirty="0"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l-GR" altLang="en-US" sz="2800" dirty="0"/>
              <a:t>Ο  γραμμικός μετασχηματισμός  </a:t>
            </a:r>
            <a:r>
              <a:rPr lang="en-US" altLang="en-US" sz="2800" dirty="0"/>
              <a:t>    </a:t>
            </a:r>
            <a:r>
              <a:rPr lang="el-GR" altLang="en-US" sz="2800" dirty="0"/>
              <a:t>           είναι ένα-προς-ένα</a:t>
            </a:r>
            <a:r>
              <a:rPr lang="en-US" altLang="en-US" sz="2800" dirty="0"/>
              <a:t>.</a:t>
            </a:r>
          </a:p>
          <a:p>
            <a:pPr marL="914400" lvl="2" indent="0">
              <a:buNone/>
            </a:pPr>
            <a:r>
              <a:rPr lang="el-GR" altLang="en-US" sz="2800" dirty="0">
                <a:solidFill>
                  <a:srgbClr val="077C97"/>
                </a:solidFill>
                <a:cs typeface="Times New Roman" panose="02020603050405020304" pitchFamily="18" charset="0"/>
              </a:rPr>
              <a:t>Υπάρχει ένας οδηγός σε κάθε στήλη του Α.</a:t>
            </a:r>
          </a:p>
          <a:p>
            <a:pPr marL="914400" lvl="2" indent="0"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l-GR" altLang="en-US" sz="2800" dirty="0"/>
              <a:t>Ο  γραμμικός μετασχηματισμός  </a:t>
            </a:r>
            <a:r>
              <a:rPr lang="en-US" altLang="en-US" sz="2800" dirty="0"/>
              <a:t>  </a:t>
            </a:r>
            <a:r>
              <a:rPr lang="el-GR" altLang="en-US" sz="2800" dirty="0"/>
              <a:t>             είναι επί</a:t>
            </a:r>
            <a:r>
              <a:rPr lang="en-US" altLang="en-US" sz="2800" dirty="0"/>
              <a:t>.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</a:p>
          <a:p>
            <a:pPr marL="914400" lvl="2" indent="0">
              <a:buNone/>
            </a:pPr>
            <a:r>
              <a:rPr lang="el-GR" altLang="en-US" sz="2800" dirty="0">
                <a:solidFill>
                  <a:srgbClr val="077C97"/>
                </a:solidFill>
                <a:cs typeface="Times New Roman" panose="02020603050405020304" pitchFamily="18" charset="0"/>
              </a:rPr>
              <a:t>Υπάρχει ένας οδηγός σε κάθε γραμμή του Α.</a:t>
            </a:r>
          </a:p>
          <a:p>
            <a:pPr marL="914400" lvl="2" indent="0"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B8EA2DA-B03A-4C3E-8A6D-2232D642F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156012"/>
              </p:ext>
            </p:extLst>
          </p:nvPr>
        </p:nvGraphicFramePr>
        <p:xfrm>
          <a:off x="5791200" y="1695450"/>
          <a:ext cx="1308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8100" imgH="342900" progId="Equation.3">
                  <p:embed/>
                </p:oleObj>
              </mc:Choice>
              <mc:Fallback>
                <p:oleObj name="Equation" r:id="rId3" imgW="13081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1200" y="1695450"/>
                        <a:ext cx="1308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752686D-6172-4360-BC3C-4B717A8DE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426942"/>
              </p:ext>
            </p:extLst>
          </p:nvPr>
        </p:nvGraphicFramePr>
        <p:xfrm>
          <a:off x="5791200" y="4191000"/>
          <a:ext cx="1308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8100" imgH="342900" progId="Equation.3">
                  <p:embed/>
                </p:oleObj>
              </mc:Choice>
              <mc:Fallback>
                <p:oleObj name="Equation" r:id="rId5" imgW="13081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1200" y="4191000"/>
                        <a:ext cx="1308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444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7E3127D-07D7-435B-8456-9DB85A4F2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05432BC8-54D5-41E2-8EF2-10DDB8FADB6B}" type="slidenum">
              <a:rPr lang="en-US" altLang="en-US"/>
              <a:pPr/>
              <a:t>6</a:t>
            </a:fld>
            <a:endParaRPr lang="en-CA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4A100109-089E-4F21-89A3-8813B089E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ΌΛΑ ΈΧΟΥΝ ΝΑ ΚΆΝΟΥΝ ΜΕ ΤΟΥΣ ΟΔΗΓΟΥΣ</a:t>
            </a:r>
            <a:endParaRPr lang="en-US" alt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60D9F2B3-1691-4D4F-9930-5DDFD6E80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marL="914400" lvl="2" indent="0"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l-GR" altLang="en-US" sz="2800" dirty="0"/>
              <a:t>Σημειώστε ότι όταν </a:t>
            </a:r>
            <a:r>
              <a:rPr lang="en-US" altLang="en-US" sz="2800" dirty="0"/>
              <a:t>m = n</a:t>
            </a:r>
            <a:r>
              <a:rPr lang="en-US" altLang="en-US" sz="2800" i="1" dirty="0"/>
              <a:t>, </a:t>
            </a:r>
            <a:endParaRPr lang="en-US" altLang="en-US" sz="2800" dirty="0"/>
          </a:p>
          <a:p>
            <a:pPr marL="914400" lvl="2" indent="0" algn="ctr">
              <a:buNone/>
            </a:pPr>
            <a:r>
              <a:rPr lang="el-GR" altLang="en-US" sz="2800" dirty="0">
                <a:solidFill>
                  <a:srgbClr val="077C97"/>
                </a:solidFill>
                <a:cs typeface="Times New Roman" panose="02020603050405020304" pitchFamily="18" charset="0"/>
              </a:rPr>
              <a:t>Υπάρχει ένας οδηγός σε κάθε στήλη του </a:t>
            </a:r>
            <a:r>
              <a:rPr lang="en-US" altLang="en-US" sz="2800" dirty="0">
                <a:solidFill>
                  <a:srgbClr val="077C97"/>
                </a:solidFill>
                <a:cs typeface="Times New Roman" panose="02020603050405020304" pitchFamily="18" charset="0"/>
              </a:rPr>
              <a:t>A</a:t>
            </a:r>
          </a:p>
          <a:p>
            <a:pPr marL="914400" lvl="2" indent="0" algn="ctr">
              <a:buNone/>
            </a:pPr>
            <a:r>
              <a:rPr lang="el-GR" altLang="en-US" sz="2800" i="1" dirty="0">
                <a:solidFill>
                  <a:srgbClr val="077C97"/>
                </a:solidFill>
                <a:cs typeface="Times New Roman" panose="02020603050405020304" pitchFamily="18" charset="0"/>
              </a:rPr>
              <a:t>ανν</a:t>
            </a:r>
            <a:endParaRPr lang="en-US" altLang="en-US" sz="2800" i="1" dirty="0">
              <a:solidFill>
                <a:srgbClr val="077C97"/>
              </a:solidFill>
              <a:cs typeface="Times New Roman" panose="02020603050405020304" pitchFamily="18" charset="0"/>
            </a:endParaRPr>
          </a:p>
          <a:p>
            <a:pPr marL="914400" lvl="2" indent="0" algn="ctr">
              <a:buNone/>
            </a:pPr>
            <a:r>
              <a:rPr lang="el-GR" altLang="en-US" sz="2800" dirty="0">
                <a:solidFill>
                  <a:srgbClr val="077C97"/>
                </a:solidFill>
                <a:cs typeface="Times New Roman" panose="02020603050405020304" pitchFamily="18" charset="0"/>
              </a:rPr>
              <a:t>υπάρχει ένας οδηγός σε κάθε γραμμή του Α.</a:t>
            </a:r>
          </a:p>
          <a:p>
            <a:pPr marL="914400" lvl="2" indent="0"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622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7E3127D-07D7-435B-8456-9DB85A4F2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05432BC8-54D5-41E2-8EF2-10DDB8FADB6B}" type="slidenum">
              <a:rPr lang="en-US" altLang="en-US"/>
              <a:pPr/>
              <a:t>7</a:t>
            </a:fld>
            <a:endParaRPr lang="en-CA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4A100109-089E-4F21-89A3-8813B089E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ΌΛΑ ΈΧΟΥΝ ΝΑ ΚΆΝΟΥΝ ΜΕ ΤΟΥΣ ΟΔΗΓΟΥΣ</a:t>
            </a:r>
            <a:endParaRPr lang="en-US" alt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60D9F2B3-1691-4D4F-9930-5DDFD6E80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60814"/>
            <a:ext cx="8458200" cy="5410200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l-GR" i="1" dirty="0"/>
              <a:t>Ο Α είναι αντιστρέψιμος πίνακας.</a:t>
            </a:r>
          </a:p>
          <a:p>
            <a:pPr marL="0" indent="0">
              <a:buNone/>
            </a:pPr>
            <a:r>
              <a:rPr lang="el-GR" i="1" dirty="0">
                <a:solidFill>
                  <a:srgbClr val="077C97"/>
                </a:solidFill>
              </a:rPr>
              <a:t>Ο Α έχει έναν οδηγό σε κάθε γραμμή και στήλη.</a:t>
            </a:r>
          </a:p>
          <a:p>
            <a:pPr marL="0" indent="0">
              <a:buNone/>
            </a:pPr>
            <a:r>
              <a:rPr lang="el-GR" i="1" dirty="0"/>
              <a:t>Ο </a:t>
            </a:r>
            <a:r>
              <a:rPr lang="en-US" i="1" dirty="0"/>
              <a:t>A </a:t>
            </a:r>
            <a:r>
              <a:rPr lang="el-GR" i="1" dirty="0"/>
              <a:t>είναι ισοδύναμος με τον        </a:t>
            </a:r>
            <a:r>
              <a:rPr lang="en-US" i="1" dirty="0"/>
              <a:t> </a:t>
            </a:r>
            <a:r>
              <a:rPr lang="el-GR" i="1" dirty="0" err="1"/>
              <a:t>ταυτοτικό</a:t>
            </a:r>
            <a:r>
              <a:rPr lang="el-GR" i="1" dirty="0"/>
              <a:t> πίνακα</a:t>
            </a:r>
          </a:p>
          <a:p>
            <a:pPr marL="0" indent="0">
              <a:buNone/>
            </a:pPr>
            <a:r>
              <a:rPr lang="el-GR" i="1" dirty="0">
                <a:solidFill>
                  <a:srgbClr val="077C97"/>
                </a:solidFill>
              </a:rPr>
              <a:t>Ο Α έχει έναν οδηγό σε κάθε γραμμή και στήλη.</a:t>
            </a:r>
          </a:p>
          <a:p>
            <a:pPr marL="0" indent="0">
              <a:buNone/>
            </a:pPr>
            <a:r>
              <a:rPr lang="el-GR" i="1" dirty="0"/>
              <a:t>Ο     </a:t>
            </a:r>
            <a:r>
              <a:rPr lang="el-GR" dirty="0"/>
              <a:t>είναι αντιστρέψιμος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l-GR" i="1" dirty="0">
                <a:solidFill>
                  <a:srgbClr val="077C97"/>
                </a:solidFill>
              </a:rPr>
              <a:t>Ο Α έχει έναν οδηγό σε κάθε γραμμή και στήλη.</a:t>
            </a:r>
          </a:p>
        </p:txBody>
      </p:sp>
      <p:graphicFrame>
        <p:nvGraphicFramePr>
          <p:cNvPr id="316447" name="Object 31">
            <a:extLst>
              <a:ext uri="{FF2B5EF4-FFF2-40B4-BE49-F238E27FC236}">
                <a16:creationId xmlns:a16="http://schemas.microsoft.com/office/drawing/2014/main" id="{DDC1C1E8-87A4-467E-8352-4DA56651C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564555"/>
              </p:ext>
            </p:extLst>
          </p:nvPr>
        </p:nvGraphicFramePr>
        <p:xfrm>
          <a:off x="5257800" y="3124200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253800" progId="Equation.DSMT4">
                  <p:embed/>
                </p:oleObj>
              </mc:Choice>
              <mc:Fallback>
                <p:oleObj name="Equation" r:id="rId3" imgW="774360" imgH="253800" progId="Equation.DSMT4">
                  <p:embed/>
                  <p:pic>
                    <p:nvPicPr>
                      <p:cNvPr id="316447" name="Object 31">
                        <a:extLst>
                          <a:ext uri="{FF2B5EF4-FFF2-40B4-BE49-F238E27FC236}">
                            <a16:creationId xmlns:a16="http://schemas.microsoft.com/office/drawing/2014/main" id="{DDC1C1E8-87A4-467E-8352-4DA56651C2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C3E0832-7804-4661-876F-B51FC17A83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571273"/>
              </p:ext>
            </p:extLst>
          </p:nvPr>
        </p:nvGraphicFramePr>
        <p:xfrm>
          <a:off x="914400" y="4114800"/>
          <a:ext cx="539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640" imgH="190440" progId="Equation.DSMT4">
                  <p:embed/>
                </p:oleObj>
              </mc:Choice>
              <mc:Fallback>
                <p:oleObj name="Equation" r:id="rId5" imgW="215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4114800"/>
                        <a:ext cx="53975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206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7E3127D-07D7-435B-8456-9DB85A4F2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05432BC8-54D5-41E2-8EF2-10DDB8FADB6B}" type="slidenum">
              <a:rPr lang="en-US" altLang="en-US"/>
              <a:pPr/>
              <a:t>8</a:t>
            </a:fld>
            <a:endParaRPr lang="en-CA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4A100109-089E-4F21-89A3-8813B089E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ΌΛΑ ΈΧΟΥΝ ΝΑ ΚΆΝΟΥΝ ΜΕ ΤΟΥΣ ΟΔΗΓΟΥΣ</a:t>
            </a:r>
            <a:endParaRPr lang="en-US" alt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60D9F2B3-1691-4D4F-9930-5DDFD6E80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60814"/>
            <a:ext cx="8229600" cy="5410200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l-GR" dirty="0"/>
              <a:t>Υπάρχει ένας          πίνακας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l-GR" dirty="0" err="1"/>
              <a:t>τ.ω</a:t>
            </a:r>
            <a:r>
              <a:rPr lang="el-GR" dirty="0"/>
              <a:t>. </a:t>
            </a:r>
            <a:r>
              <a:rPr lang="en-US" i="1" dirty="0"/>
              <a:t>CA = I 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l-GR" i="1" dirty="0">
                <a:solidFill>
                  <a:srgbClr val="077C97"/>
                </a:solidFill>
              </a:rPr>
              <a:t>Ο Α έχει έναν οδηγό σε κάθε γραμμή και στήλη.</a:t>
            </a:r>
          </a:p>
          <a:p>
            <a:pPr marL="0" indent="0">
              <a:buNone/>
            </a:pPr>
            <a:endParaRPr lang="en-US" dirty="0">
              <a:solidFill>
                <a:srgbClr val="077C97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Υπάρχει ένας          πίνακας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l-GR" dirty="0" err="1"/>
              <a:t>τ.ω</a:t>
            </a:r>
            <a:r>
              <a:rPr lang="el-GR" dirty="0"/>
              <a:t>. </a:t>
            </a:r>
            <a:r>
              <a:rPr lang="en-US" i="1" dirty="0"/>
              <a:t>AD</a:t>
            </a:r>
            <a:r>
              <a:rPr lang="en-US" dirty="0"/>
              <a:t> = </a:t>
            </a:r>
            <a:r>
              <a:rPr lang="en-US" i="1" dirty="0"/>
              <a:t>I</a:t>
            </a:r>
            <a:r>
              <a:rPr lang="en-US" dirty="0"/>
              <a:t> .</a:t>
            </a:r>
            <a:endParaRPr lang="en-US" dirty="0">
              <a:solidFill>
                <a:srgbClr val="077C97"/>
              </a:solidFill>
            </a:endParaRPr>
          </a:p>
          <a:p>
            <a:pPr marL="0" indent="0">
              <a:buNone/>
            </a:pPr>
            <a:r>
              <a:rPr lang="el-GR" i="1" dirty="0">
                <a:solidFill>
                  <a:srgbClr val="077C97"/>
                </a:solidFill>
              </a:rPr>
              <a:t>Ο Α έχει έναν οδηγό σε κάθε γραμμή και στήλη.</a:t>
            </a:r>
          </a:p>
        </p:txBody>
      </p:sp>
      <p:graphicFrame>
        <p:nvGraphicFramePr>
          <p:cNvPr id="316447" name="Object 31">
            <a:extLst>
              <a:ext uri="{FF2B5EF4-FFF2-40B4-BE49-F238E27FC236}">
                <a16:creationId xmlns:a16="http://schemas.microsoft.com/office/drawing/2014/main" id="{DDC1C1E8-87A4-467E-8352-4DA56651C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664592"/>
              </p:ext>
            </p:extLst>
          </p:nvPr>
        </p:nvGraphicFramePr>
        <p:xfrm>
          <a:off x="2938795" y="1959908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253800" progId="Equation.DSMT4">
                  <p:embed/>
                </p:oleObj>
              </mc:Choice>
              <mc:Fallback>
                <p:oleObj name="Equation" r:id="rId3" imgW="774360" imgH="253800" progId="Equation.DSMT4">
                  <p:embed/>
                  <p:pic>
                    <p:nvPicPr>
                      <p:cNvPr id="316447" name="Object 31">
                        <a:extLst>
                          <a:ext uri="{FF2B5EF4-FFF2-40B4-BE49-F238E27FC236}">
                            <a16:creationId xmlns:a16="http://schemas.microsoft.com/office/drawing/2014/main" id="{DDC1C1E8-87A4-467E-8352-4DA56651C2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795" y="1959908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84D99D6-3450-4E8B-AAD9-8815A3267D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403660"/>
              </p:ext>
            </p:extLst>
          </p:nvPr>
        </p:nvGraphicFramePr>
        <p:xfrm>
          <a:off x="2938795" y="4268636"/>
          <a:ext cx="7683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8556" imgH="247808" progId="Equation.DSMT4">
                  <p:embed/>
                </p:oleObj>
              </mc:Choice>
              <mc:Fallback>
                <p:oleObj name="Equation" r:id="rId5" imgW="768556" imgH="2478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8795" y="4268636"/>
                        <a:ext cx="76835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16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7E3127D-07D7-435B-8456-9DB85A4F2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2.3- </a:t>
            </a:r>
            <a:fld id="{05432BC8-54D5-41E2-8EF2-10DDB8FADB6B}" type="slidenum">
              <a:rPr lang="en-US" altLang="en-US"/>
              <a:pPr/>
              <a:t>9</a:t>
            </a:fld>
            <a:endParaRPr lang="en-CA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4A100109-089E-4F21-89A3-8813B089E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ΤΟ ΘΕΏΡΗΜΑ ΤΟΥ ΑΝΤΙΣΤΡΈΨΙΜΟΥ ΠΊΝΑΚΑ</a:t>
            </a:r>
            <a:endParaRPr lang="en-US" alt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60D9F2B3-1691-4D4F-9930-5DDFD6E80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marL="609600" indent="-609600"/>
            <a:r>
              <a:rPr lang="en-US" altLang="en-US" sz="2800" dirty="0" err="1">
                <a:cs typeface="Times New Roman" panose="02020603050405020304" pitchFamily="18" charset="0"/>
              </a:rPr>
              <a:t>Έ</a:t>
            </a:r>
            <a:r>
              <a:rPr lang="el-GR" altLang="en-US" sz="2800" dirty="0" err="1">
                <a:cs typeface="Times New Roman" panose="02020603050405020304" pitchFamily="18" charset="0"/>
              </a:rPr>
              <a:t>στω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έ</a:t>
            </a:r>
            <a:r>
              <a:rPr lang="el-GR" altLang="en-US" sz="2800" dirty="0" err="1">
                <a:cs typeface="Times New Roman" panose="02020603050405020304" pitchFamily="18" charset="0"/>
              </a:rPr>
              <a:t>νας</a:t>
            </a:r>
            <a:r>
              <a:rPr lang="el-GR" altLang="en-US" sz="2800" dirty="0">
                <a:cs typeface="Times New Roman" panose="02020603050405020304" pitchFamily="18" charset="0"/>
              </a:rPr>
              <a:t>          πίνακας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  <a:r>
              <a:rPr lang="el-GR" altLang="en-US" sz="2800" dirty="0">
                <a:cs typeface="Times New Roman" panose="02020603050405020304" pitchFamily="18" charset="0"/>
              </a:rPr>
              <a:t>Οι παρακάτω προτάσεις είναι ισοδύναμες</a:t>
            </a:r>
            <a:r>
              <a:rPr lang="en-US" altLang="en-US" sz="2800" dirty="0">
                <a:cs typeface="Times New Roman" panose="02020603050405020304" pitchFamily="18" charset="0"/>
              </a:rPr>
              <a:t>:</a:t>
            </a:r>
          </a:p>
          <a:p>
            <a:pPr marL="1371600" lvl="2" indent="-457200">
              <a:buFont typeface="Wingdings" panose="05000000000000000000" pitchFamily="2" charset="2"/>
              <a:buAutoNum type="alphaLcPeriod"/>
            </a:pPr>
            <a:r>
              <a:rPr lang="el-GR" altLang="en-US" sz="2800" dirty="0">
                <a:cs typeface="Times New Roman" panose="02020603050405020304" pitchFamily="18" charset="0"/>
              </a:rPr>
              <a:t>Ο πίνακας Α είναι αντιστρέψιμος.</a:t>
            </a:r>
          </a:p>
          <a:p>
            <a:pPr marL="1371600" lvl="2" indent="-457200">
              <a:buFont typeface="Wingdings" panose="05000000000000000000" pitchFamily="2" charset="2"/>
              <a:buAutoNum type="alphaLcPeriod"/>
            </a:pPr>
            <a:r>
              <a:rPr lang="el-GR" altLang="en-US" sz="2800" dirty="0">
                <a:cs typeface="Times New Roman" panose="02020603050405020304" pitchFamily="18" charset="0"/>
              </a:rPr>
              <a:t>Ο πίνακας </a:t>
            </a:r>
            <a:r>
              <a:rPr lang="en-US" altLang="en-US" sz="2800" i="1" dirty="0"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είναι κατά γραμμές ισοδύναμος με τον          ταυτοτικό πίνακα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marL="1371600" lvl="2" indent="-457200">
              <a:buFont typeface="Wingdings" panose="05000000000000000000" pitchFamily="2" charset="2"/>
              <a:buAutoNum type="alphaLcPeriod"/>
            </a:pP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Ο </a:t>
            </a:r>
            <a:r>
              <a:rPr lang="en-US" altLang="en-US" sz="2800" i="1" dirty="0"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έ</a:t>
            </a:r>
            <a:r>
              <a:rPr lang="el-GR" altLang="en-US" sz="2800" dirty="0" err="1">
                <a:cs typeface="Times New Roman" panose="02020603050405020304" pitchFamily="18" charset="0"/>
              </a:rPr>
              <a:t>χει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οδηγούς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marL="1371600" lvl="2" indent="-457200">
              <a:buFont typeface="Wingdings" panose="05000000000000000000" pitchFamily="2" charset="2"/>
              <a:buAutoNum type="alphaLcPeriod"/>
            </a:pPr>
            <a:r>
              <a:rPr lang="el-GR" altLang="en-US" sz="2800" dirty="0">
                <a:cs typeface="Times New Roman" panose="02020603050405020304" pitchFamily="18" charset="0"/>
              </a:rPr>
              <a:t>Η εξίσωση              έχει μόνο την τετριμμένη λύση.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1371600" lvl="2" indent="-457200">
              <a:buFont typeface="Wingdings" panose="05000000000000000000" pitchFamily="2" charset="2"/>
              <a:buAutoNum type="alphaLcPeriod"/>
            </a:pPr>
            <a:r>
              <a:rPr lang="el-GR" altLang="en-US" sz="2800" dirty="0">
                <a:cs typeface="Times New Roman" panose="02020603050405020304" pitchFamily="18" charset="0"/>
              </a:rPr>
              <a:t>Οι στήλες του Α σχηματίζουν ένα γραμμικά ανεξάρτητο σύνολο.</a:t>
            </a:r>
          </a:p>
        </p:txBody>
      </p:sp>
      <p:graphicFrame>
        <p:nvGraphicFramePr>
          <p:cNvPr id="316446" name="Object 30">
            <a:extLst>
              <a:ext uri="{FF2B5EF4-FFF2-40B4-BE49-F238E27FC236}">
                <a16:creationId xmlns:a16="http://schemas.microsoft.com/office/drawing/2014/main" id="{1995D16B-AAA6-438D-8F5D-4FBA8BAA8D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236556"/>
              </p:ext>
            </p:extLst>
          </p:nvPr>
        </p:nvGraphicFramePr>
        <p:xfrm>
          <a:off x="3048000" y="1219200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253800" progId="Equation.DSMT4">
                  <p:embed/>
                </p:oleObj>
              </mc:Choice>
              <mc:Fallback>
                <p:oleObj name="Equation" r:id="rId3" imgW="774360" imgH="253800" progId="Equation.DSMT4">
                  <p:embed/>
                  <p:pic>
                    <p:nvPicPr>
                      <p:cNvPr id="316446" name="Object 30">
                        <a:extLst>
                          <a:ext uri="{FF2B5EF4-FFF2-40B4-BE49-F238E27FC236}">
                            <a16:creationId xmlns:a16="http://schemas.microsoft.com/office/drawing/2014/main" id="{1995D16B-AAA6-438D-8F5D-4FBA8BAA8D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19200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47" name="Object 31">
            <a:extLst>
              <a:ext uri="{FF2B5EF4-FFF2-40B4-BE49-F238E27FC236}">
                <a16:creationId xmlns:a16="http://schemas.microsoft.com/office/drawing/2014/main" id="{DDC1C1E8-87A4-467E-8352-4DA56651C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70547"/>
              </p:ext>
            </p:extLst>
          </p:nvPr>
        </p:nvGraphicFramePr>
        <p:xfrm>
          <a:off x="2895600" y="3124200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253800" progId="Equation.DSMT4">
                  <p:embed/>
                </p:oleObj>
              </mc:Choice>
              <mc:Fallback>
                <p:oleObj name="Equation" r:id="rId5" imgW="774360" imgH="253800" progId="Equation.DSMT4">
                  <p:embed/>
                  <p:pic>
                    <p:nvPicPr>
                      <p:cNvPr id="316447" name="Object 31">
                        <a:extLst>
                          <a:ext uri="{FF2B5EF4-FFF2-40B4-BE49-F238E27FC236}">
                            <a16:creationId xmlns:a16="http://schemas.microsoft.com/office/drawing/2014/main" id="{DDC1C1E8-87A4-467E-8352-4DA56651C2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124200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48" name="Object 32">
            <a:extLst>
              <a:ext uri="{FF2B5EF4-FFF2-40B4-BE49-F238E27FC236}">
                <a16:creationId xmlns:a16="http://schemas.microsoft.com/office/drawing/2014/main" id="{1D6946C6-7C9E-4235-9FCF-1D76FB16B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813223"/>
              </p:ext>
            </p:extLst>
          </p:nvPr>
        </p:nvGraphicFramePr>
        <p:xfrm>
          <a:off x="3505200" y="4038600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440" imgH="342720" progId="Equation.DSMT4">
                  <p:embed/>
                </p:oleObj>
              </mc:Choice>
              <mc:Fallback>
                <p:oleObj name="Equation" r:id="rId7" imgW="1117440" imgH="342720" progId="Equation.DSMT4">
                  <p:embed/>
                  <p:pic>
                    <p:nvPicPr>
                      <p:cNvPr id="316448" name="Object 32">
                        <a:extLst>
                          <a:ext uri="{FF2B5EF4-FFF2-40B4-BE49-F238E27FC236}">
                            <a16:creationId xmlns:a16="http://schemas.microsoft.com/office/drawing/2014/main" id="{1D6946C6-7C9E-4235-9FCF-1D76FB16B6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38600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481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12469</TotalTime>
  <Words>1180</Words>
  <Application>Microsoft Macintosh PowerPoint</Application>
  <PresentationFormat>On-screen Show (4:3)</PresentationFormat>
  <Paragraphs>164</Paragraphs>
  <Slides>20</Slides>
  <Notes>9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Bookshelf Symbol 2</vt:lpstr>
      <vt:lpstr>Cambria Math</vt:lpstr>
      <vt:lpstr>Times New Roman</vt:lpstr>
      <vt:lpstr>Wingdings</vt:lpstr>
      <vt:lpstr>Blends</vt:lpstr>
      <vt:lpstr>Equation</vt:lpstr>
      <vt:lpstr>Άλγεβρα Πινάκων</vt:lpstr>
      <vt:lpstr>ΌΛΑ ΈΧΟΥΝ ΝΑ ΚΆΝΟΥΝ ΜΕ ΤΟΥΣ ΟΔΗΓΟΥΣ</vt:lpstr>
      <vt:lpstr>ΌΛΑ ΈΧΟΥΝ ΝΑ ΚΆΝΟΥΝ ΜΕ ΤΟΥΣ ΟΔΗΓΟΥΣ</vt:lpstr>
      <vt:lpstr>ΌΛΑ ΈΧΟΥΝ ΝΑ ΚΆΝΟΥΝ ΜΕ ΤΟΥΣ ΟΔΗΓΟΥΣ</vt:lpstr>
      <vt:lpstr>ΌΛΑ ΈΧΟΥΝ ΝΑ ΚΆΝΟΥΝ ΜΕ ΤΟΥΣ ΟΔΗΓΟΥΣ</vt:lpstr>
      <vt:lpstr>ΌΛΑ ΈΧΟΥΝ ΝΑ ΚΆΝΟΥΝ ΜΕ ΤΟΥΣ ΟΔΗΓΟΥΣ</vt:lpstr>
      <vt:lpstr>ΌΛΑ ΈΧΟΥΝ ΝΑ ΚΆΝΟΥΝ ΜΕ ΤΟΥΣ ΟΔΗΓΟΥΣ</vt:lpstr>
      <vt:lpstr>ΌΛΑ ΈΧΟΥΝ ΝΑ ΚΆΝΟΥΝ ΜΕ ΤΟΥΣ ΟΔΗΓΟΥΣ</vt:lpstr>
      <vt:lpstr>ΤΟ ΘΕΏΡΗΜΑ ΤΟΥ ΑΝΤΙΣΤΡΈΨΙΜΟΥ ΠΊΝΑΚΑ</vt:lpstr>
      <vt:lpstr>ΤΟ ΘΕΏΡΗΜΑ ΤΟΥ ΑΝΤΙΣΤΡΈΨΙΜΟΥ ΠΊΝΑΚΑ</vt:lpstr>
      <vt:lpstr>ΤΟ ΘΕΏΡΗΜΑ ΤΟΥ ΑΝΤΙΣΤΡΈΨΙΜΟΥ ΠΊΝΑΚΑ</vt:lpstr>
      <vt:lpstr>ΤΟ ΘΕΏΡΗΜΑ ΤΟΥ ΑΝΤΙΣΤΡΈΨΙΜΟΥ ΠΊΝΑΚΑ</vt:lpstr>
      <vt:lpstr>ΤΟ ΘΕΏΡΗΜΑ ΤΟΥ ΑΝΤΙΣΤΡΈΨΙΜΟΥ ΠΊΝΑΚΑ</vt:lpstr>
      <vt:lpstr>ΤΟ ΘΕΏΡΗΜΑ ΤΟΥ ΑΝΤΙΣΤΡΈΨΙΜΟΥ ΠΊΝΑΚΑ</vt:lpstr>
      <vt:lpstr>ΤΟ ΘΕΏΡΗΜΑ ΤΟΥ ΑΝΤΙΣΤΡΈΨΙΜΟΥ ΠΊΝΑΚΑ</vt:lpstr>
      <vt:lpstr>ΤΟ ΘΕΏΡΗΜΑ ΤΟΥ ΑΝΤΙΣΤΡΈΨΙΜΟΥ ΠΊΝΑΚΑ</vt:lpstr>
      <vt:lpstr>ΤΟ ΘΕΏΡΗΜΑ ΤΟΥ ΑΝΤΙΣΤΡΈΨΙΜΟΥ ΠΊΝΑΚΑ</vt:lpstr>
      <vt:lpstr>ΑΝΤΙΣΤΡΈΨΙΜΟΙ ΓΡΑΜΜΙΚΟΊ ΜΕΤΑΣΧΗΜΑΤΙΣΜΟΊ</vt:lpstr>
      <vt:lpstr>ΑΝΤΙΣΤΡΈΨΙΜΟΙ ΓΡΑΜΜΙΚΟΊ ΜΕΤΑΣΧΗΜΑΤΙΣΜΟΊ</vt:lpstr>
      <vt:lpstr>ΑΝΤΙΣΤΡΈΨΙΜΟΙ ΓΡΑΜΜΙΚΟΊ ΜΕΤΑΣΧΗΜΑΤΙΣΜΟΊ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1071</cp:revision>
  <dcterms:created xsi:type="dcterms:W3CDTF">2005-10-22T18:34:54Z</dcterms:created>
  <dcterms:modified xsi:type="dcterms:W3CDTF">2025-11-04T11:45:07Z</dcterms:modified>
</cp:coreProperties>
</file>