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70"/>
  </p:notesMasterIdLst>
  <p:sldIdLst>
    <p:sldId id="256" r:id="rId3"/>
    <p:sldId id="367" r:id="rId4"/>
    <p:sldId id="368" r:id="rId5"/>
    <p:sldId id="370" r:id="rId6"/>
    <p:sldId id="340" r:id="rId7"/>
    <p:sldId id="359" r:id="rId8"/>
    <p:sldId id="373" r:id="rId9"/>
    <p:sldId id="371" r:id="rId10"/>
    <p:sldId id="341" r:id="rId11"/>
    <p:sldId id="360" r:id="rId12"/>
    <p:sldId id="343" r:id="rId13"/>
    <p:sldId id="353" r:id="rId14"/>
    <p:sldId id="358" r:id="rId15"/>
    <p:sldId id="374" r:id="rId16"/>
    <p:sldId id="355" r:id="rId17"/>
    <p:sldId id="361" r:id="rId18"/>
    <p:sldId id="366" r:id="rId19"/>
    <p:sldId id="377" r:id="rId20"/>
    <p:sldId id="261" r:id="rId21"/>
    <p:sldId id="263" r:id="rId22"/>
    <p:sldId id="304" r:id="rId23"/>
    <p:sldId id="265" r:id="rId24"/>
    <p:sldId id="324" r:id="rId25"/>
    <p:sldId id="315" r:id="rId26"/>
    <p:sldId id="327" r:id="rId27"/>
    <p:sldId id="316" r:id="rId28"/>
    <p:sldId id="270" r:id="rId29"/>
    <p:sldId id="317" r:id="rId30"/>
    <p:sldId id="335" r:id="rId31"/>
    <p:sldId id="275" r:id="rId32"/>
    <p:sldId id="329" r:id="rId33"/>
    <p:sldId id="378" r:id="rId34"/>
    <p:sldId id="379" r:id="rId35"/>
    <p:sldId id="318" r:id="rId36"/>
    <p:sldId id="336" r:id="rId37"/>
    <p:sldId id="362" r:id="rId38"/>
    <p:sldId id="320" r:id="rId39"/>
    <p:sldId id="283" r:id="rId40"/>
    <p:sldId id="284" r:id="rId41"/>
    <p:sldId id="288" r:id="rId42"/>
    <p:sldId id="286" r:id="rId43"/>
    <p:sldId id="289" r:id="rId44"/>
    <p:sldId id="357" r:id="rId45"/>
    <p:sldId id="295" r:id="rId46"/>
    <p:sldId id="308" r:id="rId47"/>
    <p:sldId id="310" r:id="rId48"/>
    <p:sldId id="311" r:id="rId49"/>
    <p:sldId id="312" r:id="rId50"/>
    <p:sldId id="309" r:id="rId51"/>
    <p:sldId id="313" r:id="rId52"/>
    <p:sldId id="314" r:id="rId53"/>
    <p:sldId id="297" r:id="rId54"/>
    <p:sldId id="332" r:id="rId55"/>
    <p:sldId id="337" r:id="rId56"/>
    <p:sldId id="333" r:id="rId57"/>
    <p:sldId id="346" r:id="rId58"/>
    <p:sldId id="301" r:id="rId59"/>
    <p:sldId id="325" r:id="rId60"/>
    <p:sldId id="347" r:id="rId61"/>
    <p:sldId id="348" r:id="rId62"/>
    <p:sldId id="349" r:id="rId63"/>
    <p:sldId id="350" r:id="rId64"/>
    <p:sldId id="351" r:id="rId65"/>
    <p:sldId id="352" r:id="rId66"/>
    <p:sldId id="326" r:id="rId67"/>
    <p:sldId id="302" r:id="rId68"/>
    <p:sldId id="323"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00"/>
    <a:srgbClr val="CC00CC"/>
    <a:srgbClr val="CC3300"/>
    <a:srgbClr val="FFFF00"/>
    <a:srgbClr val="CCECFF"/>
    <a:srgbClr val="CCCC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D651B-4CA4-4AED-A67C-A7C28B31164E}" v="31" dt="2022-06-17T12:17:11.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9502" autoAdjust="0"/>
  </p:normalViewPr>
  <p:slideViewPr>
    <p:cSldViewPr>
      <p:cViewPr varScale="1">
        <p:scale>
          <a:sx n="100" d="100"/>
          <a:sy n="100" d="100"/>
        </p:scale>
        <p:origin x="19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New Roman" pitchFamily="18" charset="0"/>
              </a:defRPr>
            </a:lvl1pPr>
          </a:lstStyle>
          <a:p>
            <a:pPr>
              <a:defRPr/>
            </a:pPr>
            <a:endParaRPr lang="el-GR"/>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New Roman" pitchFamily="18" charset="0"/>
              </a:defRPr>
            </a:lvl1pPr>
          </a:lstStyle>
          <a:p>
            <a:pPr>
              <a:defRPr/>
            </a:pPr>
            <a:endParaRPr lang="el-GR"/>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New Roman" pitchFamily="18" charset="0"/>
              </a:defRPr>
            </a:lvl1pPr>
          </a:lstStyle>
          <a:p>
            <a:pPr>
              <a:defRPr/>
            </a:pPr>
            <a:endParaRPr lang="el-GR"/>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Times New Roman" pitchFamily="18" charset="0"/>
              </a:defRPr>
            </a:lvl1pPr>
          </a:lstStyle>
          <a:p>
            <a:pPr>
              <a:defRPr/>
            </a:pPr>
            <a:fld id="{AE4F5CF5-D4F8-4486-9320-C21D83E6C195}" type="slidenum">
              <a:rPr lang="el-GR"/>
              <a:pPr>
                <a:defRPr/>
              </a:pPr>
              <a:t>‹#›</a:t>
            </a:fld>
            <a:endParaRPr lang="el-GR"/>
          </a:p>
        </p:txBody>
      </p:sp>
    </p:spTree>
    <p:extLst>
      <p:ext uri="{BB962C8B-B14F-4D97-AF65-F5344CB8AC3E}">
        <p14:creationId xmlns:p14="http://schemas.microsoft.com/office/powerpoint/2010/main" val="2409497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D8109BB-B0BB-42BA-90EC-37C96B272138}" type="slidenum">
              <a:rPr lang="el-GR" smtClean="0"/>
              <a:pPr/>
              <a:t>1</a:t>
            </a:fld>
            <a:endParaRPr lang="el-G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478D788-BF4C-4695-BA2B-F37746C80E24}" type="slidenum">
              <a:rPr lang="el-GR" smtClean="0"/>
              <a:pPr/>
              <a:t>24</a:t>
            </a:fld>
            <a:endParaRPr lang="el-G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333F73F-9DCF-40B9-BE1D-40EFEF640B23}" type="slidenum">
              <a:rPr lang="el-GR" smtClean="0"/>
              <a:pPr/>
              <a:t>26</a:t>
            </a:fld>
            <a:endParaRPr lang="el-G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C0FDF97-9C45-4539-A795-9D3C5DDA6C21}" type="slidenum">
              <a:rPr lang="el-GR" smtClean="0"/>
              <a:pPr/>
              <a:t>27</a:t>
            </a:fld>
            <a:endParaRPr lang="el-G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75FF48-F04B-457F-825F-C18E1D7EE316}" type="slidenum">
              <a:rPr lang="el-GR" smtClean="0"/>
              <a:pPr/>
              <a:t>28</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FC4D252-944C-4406-898C-AE2568A2985B}" type="slidenum">
              <a:rPr lang="el-GR" smtClean="0"/>
              <a:pPr/>
              <a:t>30</a:t>
            </a:fld>
            <a:endParaRPr lang="el-G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0278EB3-D459-4417-9086-258D2DEDE813}" type="slidenum">
              <a:rPr lang="el-GR" smtClean="0"/>
              <a:pPr/>
              <a:t>34</a:t>
            </a:fld>
            <a:endParaRPr lang="el-G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964BE99-FA32-428B-84F2-78DF4918FE95}" type="slidenum">
              <a:rPr lang="el-GR" smtClean="0"/>
              <a:pPr/>
              <a:t>36</a:t>
            </a:fld>
            <a:endParaRPr lang="el-G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l-GR"/>
          </a:p>
        </p:txBody>
      </p:sp>
    </p:spTree>
    <p:extLst>
      <p:ext uri="{BB962C8B-B14F-4D97-AF65-F5344CB8AC3E}">
        <p14:creationId xmlns:p14="http://schemas.microsoft.com/office/powerpoint/2010/main" val="150353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F9AD160-150E-454F-B0AC-2E9C94763F2F}" type="slidenum">
              <a:rPr lang="el-GR" smtClean="0"/>
              <a:pPr/>
              <a:t>37</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FFB9437-E40B-4DD2-8A70-9EDF58AEF441}" type="slidenum">
              <a:rPr lang="el-GR" smtClean="0"/>
              <a:pPr/>
              <a:t>38</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D179987-0ABE-4C0C-AA16-47AC8ABB51C3}" type="slidenum">
              <a:rPr lang="el-GR" smtClean="0"/>
              <a:pPr/>
              <a:t>39</a:t>
            </a:fld>
            <a:endParaRPr lang="el-G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A661C-8E5A-42B7-AE7A-2924F98A02C6}" type="slidenum">
              <a:rPr lang="el-GR"/>
              <a:pPr/>
              <a:t>9</a:t>
            </a:fld>
            <a:endParaRPr lang="el-G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9CDDC56-1F50-4695-8AAA-3CAEFB8F2A6E}" type="slidenum">
              <a:rPr lang="el-GR" smtClean="0"/>
              <a:pPr/>
              <a:t>40</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9A1DA32-ACB1-4A93-8E05-9EE698F04430}" type="slidenum">
              <a:rPr lang="el-GR" smtClean="0"/>
              <a:pPr/>
              <a:t>41</a:t>
            </a:fld>
            <a:endParaRPr lang="el-G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27E6DD6-6975-4CE9-A1EC-FFBF96C0429A}" type="slidenum">
              <a:rPr lang="el-GR" smtClean="0"/>
              <a:pPr/>
              <a:t>42</a:t>
            </a:fld>
            <a:endParaRPr lang="el-G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C525B50-3E9D-4A2B-B6BE-728399A06031}" type="slidenum">
              <a:rPr lang="el-GR" smtClean="0"/>
              <a:pPr/>
              <a:t>44</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98FF211-B31C-4236-9708-6315FD84878A}" type="slidenum">
              <a:rPr lang="el-GR" smtClean="0"/>
              <a:pPr/>
              <a:t>45</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51656BB-B409-42F1-BA19-7767A1F5D56C}" type="slidenum">
              <a:rPr lang="el-GR" smtClean="0"/>
              <a:pPr/>
              <a:t>46</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2576312-5B43-4A1A-B3B8-883AE5A5B535}" type="slidenum">
              <a:rPr lang="el-GR" smtClean="0"/>
              <a:pPr/>
              <a:t>47</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7D431E9-B759-4A29-B9B1-C071ECEDD80E}" type="slidenum">
              <a:rPr lang="el-GR" smtClean="0"/>
              <a:pPr/>
              <a:t>48</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A1748D-ADBE-470C-B835-929AAB9D903B}" type="slidenum">
              <a:rPr lang="el-GR" smtClean="0"/>
              <a:pPr/>
              <a:t>49</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D05BB8A-D10C-40FA-9137-4BF849876D05}" type="slidenum">
              <a:rPr lang="el-GR" smtClean="0"/>
              <a:pPr/>
              <a:t>50</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0C139-B44C-4284-A0AE-BB5E9293EC16}"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8425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D60A59E-FF05-489B-BA55-CD3D93566A87}" type="slidenum">
              <a:rPr lang="el-GR" smtClean="0"/>
              <a:pPr/>
              <a:t>51</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E68E2BB-7C73-4031-A9D6-D47241565BFD}" type="slidenum">
              <a:rPr lang="el-GR" smtClean="0"/>
              <a:pPr/>
              <a:t>52</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1E8BA-0FBE-4E48-8BB1-F58CF1DEA81F}" type="slidenum">
              <a:rPr lang="el-GR"/>
              <a:pPr/>
              <a:t>56</a:t>
            </a:fld>
            <a:endParaRPr lang="el-G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5889A98-4166-43C6-8B38-ECFB3B70BF88}" type="slidenum">
              <a:rPr lang="el-GR" smtClean="0"/>
              <a:pPr/>
              <a:t>57</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D3F5F92-0759-4E48-89B3-5020C1CCB8A4}" type="slidenum">
              <a:rPr lang="el-GR" smtClean="0"/>
              <a:pPr/>
              <a:t>58</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F1D54-61C6-4699-A118-C51580302276}" type="slidenum">
              <a:rPr lang="el-GR"/>
              <a:pPr/>
              <a:t>60</a:t>
            </a:fld>
            <a:endParaRPr lang="el-G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CC054-F24C-42F7-9A2F-BC21AE595145}" type="slidenum">
              <a:rPr lang="el-GR"/>
              <a:pPr/>
              <a:t>61</a:t>
            </a:fld>
            <a:endParaRPr lang="el-G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FEDC6-6311-4018-B241-ED215CD970DA}" type="slidenum">
              <a:rPr lang="el-GR"/>
              <a:pPr/>
              <a:t>63</a:t>
            </a:fld>
            <a:endParaRPr lang="el-G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BAFD797-1181-450D-A64E-6BD139C76506}" type="slidenum">
              <a:rPr lang="el-GR" smtClean="0"/>
              <a:pPr/>
              <a:t>65</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D1C58D7-8E01-4783-9A65-2DA41FFD1C39}" type="slidenum">
              <a:rPr lang="el-GR" smtClean="0"/>
              <a:pPr/>
              <a:t>66</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1B047D-4984-43D6-AB57-ED76E7785B54}" type="slidenum">
              <a:rPr lang="el-GR" altLang="el-GR" smtClean="0"/>
              <a:pPr>
                <a:spcBef>
                  <a:spcPct val="0"/>
                </a:spcBef>
              </a:pPr>
              <a:t>16</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524614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7C50AF4-A491-4694-A42A-BDB14811F1F6}" type="slidenum">
              <a:rPr lang="el-GR" smtClean="0"/>
              <a:pPr/>
              <a:t>67</a:t>
            </a:fld>
            <a:endParaRPr lang="el-G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7DF7F87-F4C4-4405-AC46-4BD4FA29768B}" type="slidenum">
              <a:rPr lang="el-GR" smtClean="0"/>
              <a:pPr/>
              <a:t>19</a:t>
            </a:fld>
            <a:endParaRPr lang="el-G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l-GR" sz="1200" dirty="0"/>
              <a:t>Ο ερευνητής ή ο δάσκαλος επιλέγει το κατάλληλο κριτήριο-ερώτηση ανάλογα με το σκοπό για τον οποίο πραγματοποιεί το </a:t>
            </a:r>
            <a:r>
              <a:rPr lang="el-GR" sz="1200" dirty="0" err="1"/>
              <a:t>κοινωνιομετρικό</a:t>
            </a:r>
            <a:r>
              <a:rPr lang="el-GR" sz="1200" dirty="0"/>
              <a:t> τεστ. </a:t>
            </a:r>
          </a:p>
          <a:p>
            <a:pPr eaLnBrk="1" hangingPunct="1"/>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087948-8578-49D8-8ECA-63F7A7F4ED63}" type="slidenum">
              <a:rPr lang="el-GR" smtClean="0"/>
              <a:pPr/>
              <a:t>20</a:t>
            </a:fld>
            <a:endParaRPr lang="el-G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AF82354-96CE-486E-BE03-7E1F02448422}" type="slidenum">
              <a:rPr lang="el-GR" smtClean="0"/>
              <a:pPr/>
              <a:t>21</a:t>
            </a:fld>
            <a:endParaRPr lang="el-G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564E4FB-C267-4AA1-8339-BA6967C6F1A0}" type="slidenum">
              <a:rPr lang="el-GR" smtClean="0"/>
              <a:pPr/>
              <a:t>22</a:t>
            </a:fld>
            <a:endParaRPr lang="el-G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64C460E-E779-41A0-8EC3-CAFC90DCBEC5}" type="slidenum">
              <a:rPr lang="el-GR" smtClean="0"/>
              <a:pPr/>
              <a:t>23</a:t>
            </a:fld>
            <a:endParaRPr lang="el-G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a:t>20’ </a:t>
            </a: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99BF85B5-6FE0-4DC7-AEFC-6F27BA6C681E}" type="datetime1">
              <a:rPr lang="el-GR" smtClean="0"/>
              <a:t>17/6/2022</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a:defRPr/>
            </a:pPr>
            <a:fld id="{2EFD2B85-AC9A-4761-A2DA-05FD22CC52A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D27063F8-EC38-4609-A662-18BB385E8BC5}" type="datetime1">
              <a:rPr lang="el-GR" smtClean="0"/>
              <a:t>17/6/2022</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a:defRPr/>
            </a:pPr>
            <a:fld id="{BCC67FCC-F66E-4779-8D0A-68A1E4B4F9B8}"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57379F13-BA1B-4221-9692-F34423EC7782}" type="datetime1">
              <a:rPr lang="el-GR" smtClean="0"/>
              <a:t>17/6/2022</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a:defRPr/>
            </a:pPr>
            <a:fld id="{4E46BC1C-8BBC-42CD-8B4A-5FA97E0BA72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46519F-1C7A-40C8-B2B7-EAFDF90C63C1}"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261F29-3DE5-477B-BF02-55FFE36AAC86}"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178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0A9FFC-5F6F-4192-A97F-A900D92A1893}"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4ABE43-92B3-418F-B91F-0FF87BE939F1}"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378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554B5D7-2575-437F-AD47-0A93F40611D0}"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D99820-31D5-4A7F-B274-D6C3B2039974}"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206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70E062C-4F8E-41EF-8AAF-0977AF25BFCB}"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A4F2E4-A197-45A3-A20F-DD12D58D517A}"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1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A4A93D-3F20-4FAE-9024-0BDE3BEC1B8B}"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15610A-AE5E-4E16-84B8-A778CB0BD437}"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978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6E3D217-F28C-46A2-9CC8-82B94385CAB1}"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685FD3-6402-44B2-A283-410D257C281B}"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598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F13981-6A26-49E7-8D1D-DB7C5C5A83CB}"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9F19F3-A55C-484C-B3FA-26537FAAB478}"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105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D9DB03-BA7F-42E3-9FA8-34D2943904FB}"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CC1E96-477A-4BC3-ACFD-68F84D6D349C}"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01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69D9068C-1FBD-4CB6-A88B-E258EA354643}" type="datetime1">
              <a:rPr lang="el-GR" smtClean="0"/>
              <a:t>17/6/2022</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a:defRPr/>
            </a:pPr>
            <a:fld id="{1794BB2A-399E-4B33-992B-DFDE5150CC6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E2FC3BC-1719-4807-8D7A-3FBDEA38D3EA}"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61B30F-6CB4-4D0D-B354-3B09A7F2B20F}"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0439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AB3798-D0FF-4226-A094-BBE0998904EB}"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B3AB28-2FC5-4257-AB10-C590F7F2770C}"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724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800683-E1A4-4CD4-8CF3-9B0C0E9EDA7D}"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5B3FF5-F14F-497E-B582-BD5A2646E652}"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861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2C632EFB-0467-4A8C-B11C-C5D97AB3C03D}" type="datetime1">
              <a:rPr lang="el-GR" smtClean="0"/>
              <a:t>17/6/2022</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6" name="Rectangle 6"/>
          <p:cNvSpPr>
            <a:spLocks noGrp="1" noChangeArrowheads="1"/>
          </p:cNvSpPr>
          <p:nvPr>
            <p:ph type="sldNum" sz="quarter" idx="12"/>
          </p:nvPr>
        </p:nvSpPr>
        <p:spPr>
          <a:ln/>
        </p:spPr>
        <p:txBody>
          <a:bodyPr/>
          <a:lstStyle>
            <a:lvl1pPr>
              <a:defRPr/>
            </a:lvl1pPr>
          </a:lstStyle>
          <a:p>
            <a:pPr>
              <a:defRPr/>
            </a:pPr>
            <a:fld id="{C49C75E1-3C0D-4FE3-925D-53B7A0CAA38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fld id="{48D8D277-0776-497A-A6B3-A90ED976C1A1}" type="datetime1">
              <a:rPr lang="el-GR" smtClean="0"/>
              <a:t>17/6/2022</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a:defRPr/>
            </a:pPr>
            <a:fld id="{3CDF3CE9-C9CF-45A8-9C85-09CEE50E4FB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fld id="{9282F6C2-15FD-4B43-A394-AE7972802DE8}" type="datetime1">
              <a:rPr lang="el-GR" smtClean="0"/>
              <a:t>17/6/2022</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9" name="Rectangle 6"/>
          <p:cNvSpPr>
            <a:spLocks noGrp="1" noChangeArrowheads="1"/>
          </p:cNvSpPr>
          <p:nvPr>
            <p:ph type="sldNum" sz="quarter" idx="12"/>
          </p:nvPr>
        </p:nvSpPr>
        <p:spPr>
          <a:ln/>
        </p:spPr>
        <p:txBody>
          <a:bodyPr/>
          <a:lstStyle>
            <a:lvl1pPr>
              <a:defRPr/>
            </a:lvl1pPr>
          </a:lstStyle>
          <a:p>
            <a:pPr>
              <a:defRPr/>
            </a:pPr>
            <a:fld id="{99E294DB-D94A-4F21-A68E-3C859B07567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fld id="{E9E227F1-37EC-4013-9DA9-C83434896D3F}" type="datetime1">
              <a:rPr lang="el-GR" smtClean="0"/>
              <a:t>17/6/2022</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5" name="Rectangle 6"/>
          <p:cNvSpPr>
            <a:spLocks noGrp="1" noChangeArrowheads="1"/>
          </p:cNvSpPr>
          <p:nvPr>
            <p:ph type="sldNum" sz="quarter" idx="12"/>
          </p:nvPr>
        </p:nvSpPr>
        <p:spPr>
          <a:ln/>
        </p:spPr>
        <p:txBody>
          <a:bodyPr/>
          <a:lstStyle>
            <a:lvl1pPr>
              <a:defRPr/>
            </a:lvl1pPr>
          </a:lstStyle>
          <a:p>
            <a:pPr>
              <a:defRPr/>
            </a:pPr>
            <a:fld id="{1C647AE6-EDF2-44F0-9D71-0BC13326DC4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92EB0F3-F402-4798-B09D-2F678C1000AA}" type="datetime1">
              <a:rPr lang="el-GR" smtClean="0"/>
              <a:t>17/6/2022</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4" name="Rectangle 6"/>
          <p:cNvSpPr>
            <a:spLocks noGrp="1" noChangeArrowheads="1"/>
          </p:cNvSpPr>
          <p:nvPr>
            <p:ph type="sldNum" sz="quarter" idx="12"/>
          </p:nvPr>
        </p:nvSpPr>
        <p:spPr>
          <a:ln/>
        </p:spPr>
        <p:txBody>
          <a:bodyPr/>
          <a:lstStyle>
            <a:lvl1pPr>
              <a:defRPr/>
            </a:lvl1pPr>
          </a:lstStyle>
          <a:p>
            <a:pPr>
              <a:defRPr/>
            </a:pPr>
            <a:fld id="{5E582815-D668-4894-8698-8E7453B7542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7BAE76D0-7BD1-4E3F-BBC1-5F7330E33812}" type="datetime1">
              <a:rPr lang="el-GR" smtClean="0"/>
              <a:t>17/6/2022</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a:defRPr/>
            </a:pPr>
            <a:fld id="{7E7F1E9D-AFAC-4CA0-B983-A8778EFFB01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51324E95-D909-4628-A6EA-4163237CCD4A}" type="datetime1">
              <a:rPr lang="el-GR" smtClean="0"/>
              <a:t>17/6/2022</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ΝΙΚΟΣ ΧΑΝΙΩΤΑΚΗΣ - ΠΤΔΕ ΠΑΝΕΠΙΣΤΗΜΙΟ ΘΕΣΣΑΛΙΑΣ </a:t>
            </a:r>
          </a:p>
        </p:txBody>
      </p:sp>
      <p:sp>
        <p:nvSpPr>
          <p:cNvPr id="7" name="Rectangle 6"/>
          <p:cNvSpPr>
            <a:spLocks noGrp="1" noChangeArrowheads="1"/>
          </p:cNvSpPr>
          <p:nvPr>
            <p:ph type="sldNum" sz="quarter" idx="12"/>
          </p:nvPr>
        </p:nvSpPr>
        <p:spPr>
          <a:ln/>
        </p:spPr>
        <p:txBody>
          <a:bodyPr/>
          <a:lstStyle>
            <a:lvl1pPr>
              <a:defRPr/>
            </a:lvl1pPr>
          </a:lstStyle>
          <a:p>
            <a:pPr>
              <a:defRPr/>
            </a:pPr>
            <a:fld id="{FAACD9A8-4DC6-4899-8BD7-FB5291B15BF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alpha val="90000"/>
          </a:srgb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pitchFamily="34" charset="0"/>
              </a:defRPr>
            </a:lvl1pPr>
          </a:lstStyle>
          <a:p>
            <a:pPr>
              <a:defRPr/>
            </a:pPr>
            <a:fld id="{10264E33-3452-47C0-92F2-7A95C3FAA41F}" type="datetime1">
              <a:rPr lang="el-GR" smtClean="0"/>
              <a:t>17/6/2022</a:t>
            </a:fld>
            <a:endParaRPr lang="el-GR"/>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pitchFamily="34" charset="0"/>
              </a:defRPr>
            </a:lvl1pPr>
          </a:lstStyle>
          <a:p>
            <a:pPr>
              <a:defRPr/>
            </a:pPr>
            <a:r>
              <a:rPr lang="el-GR"/>
              <a:t>ΝΙΚΟΣ ΧΑΝΙΩΤΑΚΗΣ - ΠΤΔΕ ΠΑΝΕΠΙΣΤΗΜΙΟ ΘΕΣΣΑΛΙΑΣ </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pitchFamily="34" charset="0"/>
              </a:defRPr>
            </a:lvl1pPr>
          </a:lstStyle>
          <a:p>
            <a:pPr>
              <a:defRPr/>
            </a:pPr>
            <a:fld id="{A9D004A2-483E-48F1-A68E-B3A6901E59C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88C67A-B5FA-4131-9DEA-982A00D507CA}"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8CF535-4A89-42BC-B0CF-06DFB29158C1}" type="slidenum">
              <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84294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mailto:chaniot@uth.g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1628800"/>
            <a:ext cx="8382000" cy="1081088"/>
          </a:xfrm>
          <a:solidFill>
            <a:schemeClr val="bg1">
              <a:lumMod val="95000"/>
            </a:schemeClr>
          </a:solidFill>
          <a:ln>
            <a:solidFill>
              <a:schemeClr val="accent1"/>
            </a:solidFill>
          </a:ln>
        </p:spPr>
        <p:txBody>
          <a:bodyPr/>
          <a:lstStyle/>
          <a:p>
            <a:pPr eaLnBrk="1" hangingPunct="1">
              <a:defRPr/>
            </a:pPr>
            <a:r>
              <a:rPr lang="el-GR" sz="4000" b="1" dirty="0">
                <a:solidFill>
                  <a:schemeClr val="tx1"/>
                </a:solidFill>
                <a:effectLst>
                  <a:outerShdw blurRad="38100" dist="38100" dir="2700000" algn="tl">
                    <a:srgbClr val="FFFFFF"/>
                  </a:outerShdw>
                </a:effectLst>
              </a:rPr>
              <a:t>Κοινωνιομετρία</a:t>
            </a:r>
            <a:endParaRPr lang="el-GR" sz="3600" dirty="0">
              <a:solidFill>
                <a:schemeClr val="accent2"/>
              </a:solidFill>
            </a:endParaRPr>
          </a:p>
        </p:txBody>
      </p:sp>
      <p:sp>
        <p:nvSpPr>
          <p:cNvPr id="6" name="5 - TextBox"/>
          <p:cNvSpPr txBox="1"/>
          <p:nvPr/>
        </p:nvSpPr>
        <p:spPr>
          <a:xfrm>
            <a:off x="1150937" y="4306863"/>
            <a:ext cx="6842125" cy="922337"/>
          </a:xfrm>
          <a:prstGeom prst="rect">
            <a:avLst/>
          </a:prstGeom>
          <a:noFill/>
        </p:spPr>
        <p:txBody>
          <a:bodyPr>
            <a:spAutoFit/>
          </a:bodyPr>
          <a:lstStyle/>
          <a:p>
            <a:pPr algn="ctr">
              <a:defRPr/>
            </a:pPr>
            <a:r>
              <a:rPr lang="el-GR" b="1" dirty="0">
                <a:latin typeface="Arial" pitchFamily="34" charset="0"/>
              </a:rPr>
              <a:t>Νίκος</a:t>
            </a:r>
            <a:r>
              <a:rPr lang="el-GR" dirty="0">
                <a:latin typeface="Arial" pitchFamily="34" charset="0"/>
              </a:rPr>
              <a:t> </a:t>
            </a:r>
            <a:r>
              <a:rPr lang="el-GR" b="1" dirty="0">
                <a:latin typeface="Arial" pitchFamily="34" charset="0"/>
              </a:rPr>
              <a:t>Χανιωτάκης, </a:t>
            </a:r>
          </a:p>
          <a:p>
            <a:pPr algn="ctr">
              <a:defRPr/>
            </a:pPr>
            <a:r>
              <a:rPr lang="el-GR" b="1" dirty="0">
                <a:latin typeface="Arial" pitchFamily="34" charset="0"/>
              </a:rPr>
              <a:t>Αν. Καθηγητής </a:t>
            </a:r>
          </a:p>
          <a:p>
            <a:pPr algn="ctr">
              <a:defRPr/>
            </a:pPr>
            <a:r>
              <a:rPr lang="el-GR" b="1" dirty="0">
                <a:latin typeface="Arial" pitchFamily="34" charset="0"/>
              </a:rPr>
              <a:t>Π.Τ.Δ.Ε.  Πανεπιστήμιο Θεσσαλίας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88913"/>
            <a:ext cx="8229600" cy="692150"/>
          </a:xfrm>
          <a:solidFill>
            <a:schemeClr val="bg2">
              <a:lumMod val="40000"/>
              <a:lumOff val="60000"/>
            </a:schemeClr>
          </a:solidFill>
          <a:ln>
            <a:solidFill>
              <a:srgbClr val="C00000"/>
            </a:solidFill>
          </a:ln>
        </p:spPr>
        <p:txBody>
          <a:bodyPr/>
          <a:lstStyle/>
          <a:p>
            <a:pPr eaLnBrk="1" hangingPunct="1"/>
            <a:r>
              <a:rPr lang="el-GR" altLang="el-GR" sz="3200" b="1" dirty="0"/>
              <a:t>Χαρακτηριστικά της ομάδας/τάξης</a:t>
            </a:r>
            <a:endParaRPr lang="el-GR" altLang="el-GR" sz="3200" dirty="0"/>
          </a:p>
        </p:txBody>
      </p:sp>
      <p:sp>
        <p:nvSpPr>
          <p:cNvPr id="21507" name="Rectangle 3"/>
          <p:cNvSpPr>
            <a:spLocks noGrp="1" noChangeArrowheads="1"/>
          </p:cNvSpPr>
          <p:nvPr>
            <p:ph type="body" idx="1"/>
          </p:nvPr>
        </p:nvSpPr>
        <p:spPr>
          <a:xfrm>
            <a:off x="457200" y="1052513"/>
            <a:ext cx="8507413" cy="5040783"/>
          </a:xfrm>
          <a:ln>
            <a:solidFill>
              <a:srgbClr val="C00000"/>
            </a:solidFill>
          </a:ln>
        </p:spPr>
        <p:txBody>
          <a:bodyPr/>
          <a:lstStyle/>
          <a:p>
            <a:pPr eaLnBrk="1" hangingPunct="1">
              <a:lnSpc>
                <a:spcPct val="90000"/>
              </a:lnSpc>
              <a:buFontTx/>
              <a:buNone/>
            </a:pPr>
            <a:endParaRPr lang="el-GR" altLang="el-GR" sz="1200" b="1" dirty="0"/>
          </a:p>
          <a:p>
            <a:pPr eaLnBrk="1" hangingPunct="1">
              <a:lnSpc>
                <a:spcPct val="90000"/>
              </a:lnSpc>
            </a:pPr>
            <a:r>
              <a:rPr lang="el-GR" altLang="el-GR" sz="2800" b="1" dirty="0"/>
              <a:t>Τυπική δομή</a:t>
            </a:r>
            <a:r>
              <a:rPr lang="el-GR" altLang="el-GR" sz="2800" dirty="0"/>
              <a:t> (το «</a:t>
            </a:r>
            <a:r>
              <a:rPr lang="el-GR" altLang="el-GR" sz="2800" u="sng" dirty="0"/>
              <a:t>επίσημο πρόσωπο</a:t>
            </a:r>
            <a:r>
              <a:rPr lang="el-GR" altLang="el-GR" sz="2800" dirty="0"/>
              <a:t>»):</a:t>
            </a:r>
            <a:r>
              <a:rPr lang="el-GR" altLang="el-GR" sz="2800" b="1" dirty="0"/>
              <a:t> </a:t>
            </a:r>
            <a:r>
              <a:rPr lang="el-GR" altLang="el-GR" sz="2800" dirty="0"/>
              <a:t>τυπική κατανομή ρόλων (π.χ. δάσκαλος, μαθητής, αγόρια – κορίτσια, καλοί μαθητές, ζωηροί μαθητές..)</a:t>
            </a:r>
          </a:p>
          <a:p>
            <a:pPr eaLnBrk="1" hangingPunct="1">
              <a:lnSpc>
                <a:spcPct val="90000"/>
              </a:lnSpc>
            </a:pPr>
            <a:r>
              <a:rPr lang="el-GR" altLang="el-GR" sz="2800" b="1" dirty="0"/>
              <a:t>Άτυπη δομή</a:t>
            </a:r>
            <a:r>
              <a:rPr lang="el-GR" altLang="el-GR" sz="2800" dirty="0"/>
              <a:t> (το «</a:t>
            </a:r>
            <a:r>
              <a:rPr lang="el-GR" altLang="el-GR" sz="2800" u="sng" dirty="0"/>
              <a:t>ανεπίσημο πρόσωπο</a:t>
            </a:r>
            <a:r>
              <a:rPr lang="el-GR" altLang="el-GR" sz="2800" dirty="0"/>
              <a:t>»): αυθόρμητες και μη τυπικές σχέσεις με βάση προσωπικές επιλογές και για αυτό πιο δραστικές (π.χ. επιμέρους ομάδες στην τάξη, σχέσεις μεταξύ τους, συμπάθεια, αντιπάθεια, αδιαφορία, απόρριψη...)</a:t>
            </a:r>
          </a:p>
          <a:p>
            <a:pPr eaLnBrk="1" hangingPunct="1">
              <a:lnSpc>
                <a:spcPct val="90000"/>
              </a:lnSpc>
            </a:pPr>
            <a:endParaRPr lang="el-GR" altLang="el-GR" sz="2800" dirty="0"/>
          </a:p>
          <a:p>
            <a:pPr eaLnBrk="1" hangingPunct="1">
              <a:lnSpc>
                <a:spcPct val="90000"/>
              </a:lnSpc>
            </a:pPr>
            <a:r>
              <a:rPr lang="el-GR" altLang="el-GR" sz="2800" dirty="0"/>
              <a:t>Άτυπες ομάδες=φιλικές ομάδες/κλίκες</a:t>
            </a:r>
          </a:p>
        </p:txBody>
      </p:sp>
      <p:sp>
        <p:nvSpPr>
          <p:cNvPr id="2" name="Θέση ημερομηνίας 1">
            <a:extLst>
              <a:ext uri="{FF2B5EF4-FFF2-40B4-BE49-F238E27FC236}">
                <a16:creationId xmlns:a16="http://schemas.microsoft.com/office/drawing/2014/main" id="{C86AAD04-C46A-C4D1-290D-D7C09A6BFA71}"/>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84ED66B-6F76-472A-8F67-5E3575F0CFBF}" type="datetime1">
              <a:rPr kumimoji="0" lang="el-GR" altLang="el-GR" sz="1400" b="0" i="0" u="none" strike="noStrike" kern="1200" cap="none" spc="0" normalizeH="0" baseline="0" noProof="0" smtClean="0">
                <a:ln>
                  <a:noFill/>
                </a:ln>
                <a:solidFill>
                  <a:srgbClr val="000000"/>
                </a:solidFill>
                <a:effectLst/>
                <a:uLnTx/>
                <a:uFillTx/>
                <a:latin typeface="Arial" charset="0"/>
                <a:ea typeface="+mn-ea"/>
                <a:cs typeface="+mn-cs"/>
              </a:rPr>
              <a:t>17/6/2022</a:t>
            </a:fld>
            <a:endParaRPr kumimoji="0" lang="el-GR" altLang="el-G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Θέση υποσέλιδου 2">
            <a:extLst>
              <a:ext uri="{FF2B5EF4-FFF2-40B4-BE49-F238E27FC236}">
                <a16:creationId xmlns:a16="http://schemas.microsoft.com/office/drawing/2014/main" id="{A135A0B8-C9E2-B184-5733-BA0065F542B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400" b="0" i="0" u="none" strike="noStrike" kern="1200" cap="none" spc="0" normalizeH="0" baseline="0" noProof="0">
                <a:ln>
                  <a:noFill/>
                </a:ln>
                <a:solidFill>
                  <a:srgbClr val="000000"/>
                </a:solidFill>
                <a:effectLst/>
                <a:uLnTx/>
                <a:uFillTx/>
                <a:latin typeface="Arial" charset="0"/>
                <a:ea typeface="+mn-ea"/>
                <a:cs typeface="+mn-cs"/>
              </a:rP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628EFF62-3E04-364D-4600-51F2E8E726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4ABE43-92B3-418F-B91F-0FF87BE939F1}" type="slidenum">
              <a:rPr kumimoji="0" lang="el-GR" altLang="el-G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l-GR" altLang="el-GR"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39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457200" y="2132856"/>
            <a:ext cx="8229600" cy="1296144"/>
          </a:xfrm>
          <a:solidFill>
            <a:schemeClr val="bg1">
              <a:lumMod val="95000"/>
            </a:schemeClr>
          </a:solidFill>
          <a:ln>
            <a:solidFill>
              <a:schemeClr val="bg2">
                <a:lumMod val="50000"/>
              </a:schemeClr>
            </a:solidFill>
          </a:ln>
        </p:spPr>
        <p:txBody>
          <a:bodyPr/>
          <a:lstStyle/>
          <a:p>
            <a:pPr algn="ctr">
              <a:buFontTx/>
              <a:buNone/>
            </a:pPr>
            <a:r>
              <a:rPr lang="el-GR" b="1" dirty="0"/>
              <a:t>Πρέπει να ξέρουμε το «κρυφό πρόσωπο» της τάξης; Γιατί;</a:t>
            </a:r>
          </a:p>
        </p:txBody>
      </p:sp>
      <p:sp>
        <p:nvSpPr>
          <p:cNvPr id="2" name="Θέση ημερομηνίας 1">
            <a:extLst>
              <a:ext uri="{FF2B5EF4-FFF2-40B4-BE49-F238E27FC236}">
                <a16:creationId xmlns:a16="http://schemas.microsoft.com/office/drawing/2014/main" id="{8EB2FA61-6BB0-DDBF-CC2D-06AFD3C8CC5D}"/>
              </a:ext>
            </a:extLst>
          </p:cNvPr>
          <p:cNvSpPr>
            <a:spLocks noGrp="1"/>
          </p:cNvSpPr>
          <p:nvPr>
            <p:ph type="dt" sz="half" idx="10"/>
          </p:nvPr>
        </p:nvSpPr>
        <p:spPr/>
        <p:txBody>
          <a:bodyPr/>
          <a:lstStyle/>
          <a:p>
            <a:pPr>
              <a:defRPr/>
            </a:pPr>
            <a:fld id="{92B366CC-BC49-4890-840A-C2DD7F6A347F}" type="datetime1">
              <a:rPr lang="el-GR" smtClean="0"/>
              <a:t>17/6/2022</a:t>
            </a:fld>
            <a:endParaRPr lang="el-GR"/>
          </a:p>
        </p:txBody>
      </p:sp>
      <p:sp>
        <p:nvSpPr>
          <p:cNvPr id="3" name="Θέση υποσέλιδου 2">
            <a:extLst>
              <a:ext uri="{FF2B5EF4-FFF2-40B4-BE49-F238E27FC236}">
                <a16:creationId xmlns:a16="http://schemas.microsoft.com/office/drawing/2014/main" id="{CC55318A-AA73-79AE-9CCD-014D71D1A9A6}"/>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5AEF4CB-CBA5-FE64-346A-865B131D7673}"/>
              </a:ext>
            </a:extLst>
          </p:cNvPr>
          <p:cNvSpPr>
            <a:spLocks noGrp="1"/>
          </p:cNvSpPr>
          <p:nvPr>
            <p:ph type="sldNum" sz="quarter" idx="12"/>
          </p:nvPr>
        </p:nvSpPr>
        <p:spPr/>
        <p:txBody>
          <a:bodyPr/>
          <a:lstStyle/>
          <a:p>
            <a:pPr>
              <a:defRPr/>
            </a:pPr>
            <a:fld id="{1794BB2A-399E-4B33-992B-DFDE5150CC6D}" type="slidenum">
              <a:rPr lang="el-GR" smtClean="0"/>
              <a:pPr>
                <a:defRPr/>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483493" y="2204864"/>
            <a:ext cx="8229600" cy="1296144"/>
          </a:xfrm>
          <a:solidFill>
            <a:schemeClr val="bg1">
              <a:lumMod val="95000"/>
            </a:schemeClr>
          </a:solidFill>
          <a:ln>
            <a:solidFill>
              <a:schemeClr val="bg2">
                <a:lumMod val="50000"/>
              </a:schemeClr>
            </a:solidFill>
          </a:ln>
        </p:spPr>
        <p:txBody>
          <a:bodyPr/>
          <a:lstStyle/>
          <a:p>
            <a:pPr algn="ctr">
              <a:buFontTx/>
              <a:buNone/>
            </a:pPr>
            <a:r>
              <a:rPr lang="el-GR" b="1" dirty="0"/>
              <a:t>Ποια είναι η πιο βασική ανάγκη </a:t>
            </a:r>
          </a:p>
          <a:p>
            <a:pPr algn="ctr">
              <a:buFontTx/>
              <a:buNone/>
            </a:pPr>
            <a:r>
              <a:rPr lang="el-GR" b="1" dirty="0"/>
              <a:t>κάθε παιδιού στην ομάδα της τάξης;</a:t>
            </a:r>
          </a:p>
        </p:txBody>
      </p:sp>
      <p:sp>
        <p:nvSpPr>
          <p:cNvPr id="2" name="Θέση ημερομηνίας 1">
            <a:extLst>
              <a:ext uri="{FF2B5EF4-FFF2-40B4-BE49-F238E27FC236}">
                <a16:creationId xmlns:a16="http://schemas.microsoft.com/office/drawing/2014/main" id="{2C2EE7A3-48AE-FDCF-25E9-31606776C0B9}"/>
              </a:ext>
            </a:extLst>
          </p:cNvPr>
          <p:cNvSpPr>
            <a:spLocks noGrp="1"/>
          </p:cNvSpPr>
          <p:nvPr>
            <p:ph type="dt" sz="half" idx="10"/>
          </p:nvPr>
        </p:nvSpPr>
        <p:spPr/>
        <p:txBody>
          <a:bodyPr/>
          <a:lstStyle/>
          <a:p>
            <a:pPr>
              <a:defRPr/>
            </a:pPr>
            <a:fld id="{CB62F508-59B9-4E1C-A584-8D26B4413E10}" type="datetime1">
              <a:rPr lang="el-GR" smtClean="0"/>
              <a:t>17/6/2022</a:t>
            </a:fld>
            <a:endParaRPr lang="el-GR"/>
          </a:p>
        </p:txBody>
      </p:sp>
      <p:sp>
        <p:nvSpPr>
          <p:cNvPr id="3" name="Θέση υποσέλιδου 2">
            <a:extLst>
              <a:ext uri="{FF2B5EF4-FFF2-40B4-BE49-F238E27FC236}">
                <a16:creationId xmlns:a16="http://schemas.microsoft.com/office/drawing/2014/main" id="{06CE3DA5-8B25-B9D1-708D-2A0B39AE8BEA}"/>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0601B1F8-E4DB-D919-D521-83670AAB90FE}"/>
              </a:ext>
            </a:extLst>
          </p:cNvPr>
          <p:cNvSpPr>
            <a:spLocks noGrp="1"/>
          </p:cNvSpPr>
          <p:nvPr>
            <p:ph type="sldNum" sz="quarter" idx="12"/>
          </p:nvPr>
        </p:nvSpPr>
        <p:spPr/>
        <p:txBody>
          <a:bodyPr/>
          <a:lstStyle/>
          <a:p>
            <a:pPr>
              <a:defRPr/>
            </a:pPr>
            <a:fld id="{1794BB2A-399E-4B33-992B-DFDE5150CC6D}" type="slidenum">
              <a:rPr lang="el-GR" smtClean="0"/>
              <a:pPr>
                <a:defRPr/>
              </a:pPr>
              <a:t>12</a:t>
            </a:fld>
            <a:endParaRPr lang="el-GR"/>
          </a:p>
        </p:txBody>
      </p:sp>
    </p:spTree>
    <p:extLst>
      <p:ext uri="{BB962C8B-B14F-4D97-AF65-F5344CB8AC3E}">
        <p14:creationId xmlns:p14="http://schemas.microsoft.com/office/powerpoint/2010/main" val="20855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ln>
            <a:solidFill>
              <a:srgbClr val="C00000"/>
            </a:solidFill>
          </a:ln>
        </p:spPr>
        <p:txBody>
          <a:bodyPr/>
          <a:lstStyle/>
          <a:p>
            <a:r>
              <a:rPr lang="el-GR" dirty="0"/>
              <a:t> </a:t>
            </a:r>
            <a:r>
              <a:rPr lang="el-GR" sz="3600" b="1" dirty="0"/>
              <a:t>Θεωρία ιεράρχησης των αναγκών</a:t>
            </a:r>
            <a:r>
              <a:rPr lang="en-US" sz="3600" b="1" dirty="0"/>
              <a:t> </a:t>
            </a:r>
            <a:r>
              <a:rPr lang="el-GR" sz="3600" b="1" dirty="0"/>
              <a:t>του </a:t>
            </a:r>
            <a:r>
              <a:rPr lang="en-US" sz="3600" b="1" dirty="0"/>
              <a:t>Maslow</a:t>
            </a:r>
            <a:endParaRPr lang="el-GR" sz="3600" b="1" dirty="0"/>
          </a:p>
        </p:txBody>
      </p:sp>
      <p:pic>
        <p:nvPicPr>
          <p:cNvPr id="4" name="Θέση περιεχομένου 3"/>
          <p:cNvPicPr>
            <a:picLocks noGrp="1" noChangeAspect="1"/>
          </p:cNvPicPr>
          <p:nvPr>
            <p:ph idx="1"/>
          </p:nvPr>
        </p:nvPicPr>
        <p:blipFill>
          <a:blip r:embed="rId2"/>
          <a:stretch>
            <a:fillRect/>
          </a:stretch>
        </p:blipFill>
        <p:spPr>
          <a:xfrm>
            <a:off x="550630" y="1700808"/>
            <a:ext cx="8042739" cy="4446308"/>
          </a:xfrm>
          <a:prstGeom prst="rect">
            <a:avLst/>
          </a:prstGeom>
        </p:spPr>
      </p:pic>
      <p:sp>
        <p:nvSpPr>
          <p:cNvPr id="3" name="Θέση ημερομηνίας 2">
            <a:extLst>
              <a:ext uri="{FF2B5EF4-FFF2-40B4-BE49-F238E27FC236}">
                <a16:creationId xmlns:a16="http://schemas.microsoft.com/office/drawing/2014/main" id="{8331ABCB-33CC-21BB-BEDE-3141517A8025}"/>
              </a:ext>
            </a:extLst>
          </p:cNvPr>
          <p:cNvSpPr>
            <a:spLocks noGrp="1"/>
          </p:cNvSpPr>
          <p:nvPr>
            <p:ph type="dt" sz="half" idx="10"/>
          </p:nvPr>
        </p:nvSpPr>
        <p:spPr/>
        <p:txBody>
          <a:bodyPr/>
          <a:lstStyle/>
          <a:p>
            <a:pPr>
              <a:defRPr/>
            </a:pPr>
            <a:fld id="{A65191CF-6663-4B0E-A5A8-5A60EFC10474}" type="datetime1">
              <a:rPr lang="el-GR" smtClean="0"/>
              <a:t>17/6/2022</a:t>
            </a:fld>
            <a:endParaRPr lang="el-GR"/>
          </a:p>
        </p:txBody>
      </p:sp>
      <p:sp>
        <p:nvSpPr>
          <p:cNvPr id="5" name="Θέση υποσέλιδου 4">
            <a:extLst>
              <a:ext uri="{FF2B5EF4-FFF2-40B4-BE49-F238E27FC236}">
                <a16:creationId xmlns:a16="http://schemas.microsoft.com/office/drawing/2014/main" id="{7987FCD6-B4B3-5D9E-313D-43253C22CBC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59469C01-D450-24E8-D1A6-A6693A667B2C}"/>
              </a:ext>
            </a:extLst>
          </p:cNvPr>
          <p:cNvSpPr>
            <a:spLocks noGrp="1"/>
          </p:cNvSpPr>
          <p:nvPr>
            <p:ph type="sldNum" sz="quarter" idx="12"/>
          </p:nvPr>
        </p:nvSpPr>
        <p:spPr/>
        <p:txBody>
          <a:bodyPr/>
          <a:lstStyle/>
          <a:p>
            <a:pPr>
              <a:defRPr/>
            </a:pPr>
            <a:fld id="{1794BB2A-399E-4B33-992B-DFDE5150CC6D}" type="slidenum">
              <a:rPr lang="el-GR" smtClean="0"/>
              <a:pPr>
                <a:defRPr/>
              </a:pPr>
              <a:t>13</a:t>
            </a:fld>
            <a:endParaRPr lang="el-GR"/>
          </a:p>
        </p:txBody>
      </p:sp>
    </p:spTree>
    <p:extLst>
      <p:ext uri="{BB962C8B-B14F-4D97-AF65-F5344CB8AC3E}">
        <p14:creationId xmlns:p14="http://schemas.microsoft.com/office/powerpoint/2010/main" val="388911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lstStyle/>
          <a:p>
            <a:endParaRPr lang="el-GR" dirty="0"/>
          </a:p>
        </p:txBody>
      </p:sp>
      <p:sp>
        <p:nvSpPr>
          <p:cNvPr id="3" name="Θέση περιεχομένου 2"/>
          <p:cNvSpPr>
            <a:spLocks noGrp="1"/>
          </p:cNvSpPr>
          <p:nvPr>
            <p:ph idx="1"/>
          </p:nvPr>
        </p:nvSpPr>
        <p:spPr>
          <a:xfrm>
            <a:off x="469999" y="1196752"/>
            <a:ext cx="8229600" cy="5661248"/>
          </a:xfrm>
        </p:spPr>
        <p:txBody>
          <a:bodyPr/>
          <a:lstStyle/>
          <a:p>
            <a:r>
              <a:rPr lang="el-GR" sz="2800" b="1" u="sng" dirty="0"/>
              <a:t>Ανταγωνιστική ομάδα</a:t>
            </a:r>
            <a:r>
              <a:rPr lang="el-GR" sz="2800" dirty="0"/>
              <a:t>: κυριαρχεί το αξίωμα της </a:t>
            </a:r>
            <a:r>
              <a:rPr lang="el-GR" sz="2800" b="1" dirty="0"/>
              <a:t>ατομιστικής επίδοσης </a:t>
            </a:r>
            <a:r>
              <a:rPr lang="el-GR" sz="2800" dirty="0"/>
              <a:t>(π.χ. ο μαθητής κρύβει τη δουλειά του…)</a:t>
            </a:r>
          </a:p>
          <a:p>
            <a:r>
              <a:rPr lang="el-GR" sz="2800" b="1" u="sng" dirty="0"/>
              <a:t>Συνεργατική ομάδα</a:t>
            </a:r>
            <a:r>
              <a:rPr lang="el-GR" sz="2800" dirty="0"/>
              <a:t>: </a:t>
            </a:r>
          </a:p>
          <a:p>
            <a:pPr marL="0" indent="0">
              <a:buNone/>
            </a:pPr>
            <a:r>
              <a:rPr lang="el-GR" sz="2800" dirty="0"/>
              <a:t>Οι μαθητές:</a:t>
            </a:r>
          </a:p>
          <a:p>
            <a:pPr>
              <a:buFontTx/>
              <a:buChar char="-"/>
            </a:pPr>
            <a:r>
              <a:rPr lang="el-GR" sz="2800" dirty="0"/>
              <a:t>μοιράζονται λειτουργίες ή «ρόλους»</a:t>
            </a:r>
          </a:p>
          <a:p>
            <a:pPr>
              <a:buFontTx/>
              <a:buChar char="-"/>
            </a:pPr>
            <a:r>
              <a:rPr lang="el-GR" sz="2800" dirty="0"/>
              <a:t>πιο ευαίσθητοι στις προσδοκίες του άλλου</a:t>
            </a:r>
          </a:p>
          <a:p>
            <a:pPr>
              <a:buFontTx/>
              <a:buChar char="-"/>
            </a:pPr>
            <a:r>
              <a:rPr lang="el-GR" sz="2800" dirty="0"/>
              <a:t>Έχουν αίσθηση της ταυτότητας της ομάδας, την </a:t>
            </a:r>
            <a:r>
              <a:rPr lang="el-GR" sz="2800" b="1" dirty="0"/>
              <a:t>αίσθηση του «εμείς». </a:t>
            </a:r>
          </a:p>
          <a:p>
            <a:endParaRPr lang="el-GR" dirty="0"/>
          </a:p>
          <a:p>
            <a:endParaRPr lang="el-GR" dirty="0"/>
          </a:p>
        </p:txBody>
      </p:sp>
      <p:sp>
        <p:nvSpPr>
          <p:cNvPr id="4" name="Θέση ημερομηνίας 3">
            <a:extLst>
              <a:ext uri="{FF2B5EF4-FFF2-40B4-BE49-F238E27FC236}">
                <a16:creationId xmlns:a16="http://schemas.microsoft.com/office/drawing/2014/main" id="{EFC7558D-6775-5E46-53A9-2498D95420BB}"/>
              </a:ext>
            </a:extLst>
          </p:cNvPr>
          <p:cNvSpPr>
            <a:spLocks noGrp="1"/>
          </p:cNvSpPr>
          <p:nvPr>
            <p:ph type="dt" sz="half" idx="10"/>
          </p:nvPr>
        </p:nvSpPr>
        <p:spPr/>
        <p:txBody>
          <a:bodyPr/>
          <a:lstStyle/>
          <a:p>
            <a:pPr>
              <a:defRPr/>
            </a:pPr>
            <a:fld id="{BE1AF03D-42F9-44AA-B999-C728678103FF}" type="datetime1">
              <a:rPr lang="el-GR" smtClean="0"/>
              <a:t>17/6/2022</a:t>
            </a:fld>
            <a:endParaRPr lang="el-GR"/>
          </a:p>
        </p:txBody>
      </p:sp>
      <p:sp>
        <p:nvSpPr>
          <p:cNvPr id="5" name="Θέση υποσέλιδου 4">
            <a:extLst>
              <a:ext uri="{FF2B5EF4-FFF2-40B4-BE49-F238E27FC236}">
                <a16:creationId xmlns:a16="http://schemas.microsoft.com/office/drawing/2014/main" id="{9F265B8E-1CED-BAF6-EA87-70AF7AABD574}"/>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1ADA84E8-2298-5975-47A7-62FF4252B2F4}"/>
              </a:ext>
            </a:extLst>
          </p:cNvPr>
          <p:cNvSpPr>
            <a:spLocks noGrp="1"/>
          </p:cNvSpPr>
          <p:nvPr>
            <p:ph type="sldNum" sz="quarter" idx="12"/>
          </p:nvPr>
        </p:nvSpPr>
        <p:spPr/>
        <p:txBody>
          <a:bodyPr/>
          <a:lstStyle/>
          <a:p>
            <a:pPr>
              <a:defRPr/>
            </a:pPr>
            <a:fld id="{1794BB2A-399E-4B33-992B-DFDE5150CC6D}" type="slidenum">
              <a:rPr lang="el-GR" smtClean="0"/>
              <a:pPr>
                <a:defRPr/>
              </a:pPr>
              <a:t>14</a:t>
            </a:fld>
            <a:endParaRPr lang="el-GR"/>
          </a:p>
        </p:txBody>
      </p:sp>
    </p:spTree>
    <p:extLst>
      <p:ext uri="{BB962C8B-B14F-4D97-AF65-F5344CB8AC3E}">
        <p14:creationId xmlns:p14="http://schemas.microsoft.com/office/powerpoint/2010/main" val="115950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426343" y="2276872"/>
            <a:ext cx="8229600" cy="1296144"/>
          </a:xfrm>
          <a:solidFill>
            <a:schemeClr val="bg2">
              <a:lumMod val="40000"/>
              <a:lumOff val="60000"/>
            </a:schemeClr>
          </a:solidFill>
          <a:ln>
            <a:solidFill>
              <a:srgbClr val="C00000"/>
            </a:solidFill>
          </a:ln>
        </p:spPr>
        <p:txBody>
          <a:bodyPr/>
          <a:lstStyle/>
          <a:p>
            <a:pPr algn="ctr">
              <a:buFontTx/>
              <a:buNone/>
            </a:pPr>
            <a:r>
              <a:rPr lang="el-GR" b="1" dirty="0"/>
              <a:t>Τι σημαίνει για το παιδί η απόρριψη από την ομάδα;</a:t>
            </a:r>
          </a:p>
        </p:txBody>
      </p:sp>
      <p:sp>
        <p:nvSpPr>
          <p:cNvPr id="3" name="Θέση ημερομηνίας 2">
            <a:extLst>
              <a:ext uri="{FF2B5EF4-FFF2-40B4-BE49-F238E27FC236}">
                <a16:creationId xmlns:a16="http://schemas.microsoft.com/office/drawing/2014/main" id="{18485718-BEA1-F1BF-5BC6-B15820867CD5}"/>
              </a:ext>
            </a:extLst>
          </p:cNvPr>
          <p:cNvSpPr>
            <a:spLocks noGrp="1"/>
          </p:cNvSpPr>
          <p:nvPr>
            <p:ph type="dt" sz="half" idx="10"/>
          </p:nvPr>
        </p:nvSpPr>
        <p:spPr/>
        <p:txBody>
          <a:bodyPr/>
          <a:lstStyle/>
          <a:p>
            <a:pPr>
              <a:defRPr/>
            </a:pPr>
            <a:fld id="{3C9DDFF9-90CC-46F3-89FF-0B6D2CDE4396}" type="datetime1">
              <a:rPr lang="el-GR" smtClean="0"/>
              <a:t>17/6/2022</a:t>
            </a:fld>
            <a:endParaRPr lang="el-GR"/>
          </a:p>
        </p:txBody>
      </p:sp>
      <p:sp>
        <p:nvSpPr>
          <p:cNvPr id="4" name="Θέση υποσέλιδου 3">
            <a:extLst>
              <a:ext uri="{FF2B5EF4-FFF2-40B4-BE49-F238E27FC236}">
                <a16:creationId xmlns:a16="http://schemas.microsoft.com/office/drawing/2014/main" id="{306064D7-0DF7-E9F8-1E4A-C3BE0447F56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5" name="Θέση αριθμού διαφάνειας 4">
            <a:extLst>
              <a:ext uri="{FF2B5EF4-FFF2-40B4-BE49-F238E27FC236}">
                <a16:creationId xmlns:a16="http://schemas.microsoft.com/office/drawing/2014/main" id="{558B3FAB-70D8-8B19-080D-5F2FB4A8E6B5}"/>
              </a:ext>
            </a:extLst>
          </p:cNvPr>
          <p:cNvSpPr>
            <a:spLocks noGrp="1"/>
          </p:cNvSpPr>
          <p:nvPr>
            <p:ph type="sldNum" sz="quarter" idx="12"/>
          </p:nvPr>
        </p:nvSpPr>
        <p:spPr/>
        <p:txBody>
          <a:bodyPr/>
          <a:lstStyle/>
          <a:p>
            <a:pPr>
              <a:defRPr/>
            </a:pPr>
            <a:fld id="{1794BB2A-399E-4B33-992B-DFDE5150CC6D}" type="slidenum">
              <a:rPr lang="el-GR" smtClean="0"/>
              <a:pPr>
                <a:defRPr/>
              </a:pPr>
              <a:t>15</a:t>
            </a:fld>
            <a:endParaRPr lang="el-GR"/>
          </a:p>
        </p:txBody>
      </p:sp>
    </p:spTree>
    <p:extLst>
      <p:ext uri="{BB962C8B-B14F-4D97-AF65-F5344CB8AC3E}">
        <p14:creationId xmlns:p14="http://schemas.microsoft.com/office/powerpoint/2010/main" val="144910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4"/>
          <p:cNvSpPr>
            <a:spLocks noChangeArrowheads="1"/>
          </p:cNvSpPr>
          <p:nvPr/>
        </p:nvSpPr>
        <p:spPr bwMode="auto">
          <a:xfrm>
            <a:off x="3059113" y="404813"/>
            <a:ext cx="2952750" cy="17287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47107" name="Oval 5"/>
          <p:cNvSpPr>
            <a:spLocks noChangeArrowheads="1"/>
          </p:cNvSpPr>
          <p:nvPr/>
        </p:nvSpPr>
        <p:spPr bwMode="auto">
          <a:xfrm>
            <a:off x="2627313" y="4868863"/>
            <a:ext cx="2952750" cy="17287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47108" name="Oval 7"/>
          <p:cNvSpPr>
            <a:spLocks noChangeArrowheads="1"/>
          </p:cNvSpPr>
          <p:nvPr/>
        </p:nvSpPr>
        <p:spPr bwMode="auto">
          <a:xfrm>
            <a:off x="5651500" y="2636838"/>
            <a:ext cx="2952750" cy="17287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47109" name="Text Box 8"/>
          <p:cNvSpPr txBox="1">
            <a:spLocks noChangeArrowheads="1"/>
          </p:cNvSpPr>
          <p:nvPr/>
        </p:nvSpPr>
        <p:spPr bwMode="auto">
          <a:xfrm>
            <a:off x="3348038" y="8366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l-GR" altLang="el-GR" sz="1800"/>
          </a:p>
        </p:txBody>
      </p:sp>
      <p:sp>
        <p:nvSpPr>
          <p:cNvPr id="47110" name="Text Box 9"/>
          <p:cNvSpPr txBox="1">
            <a:spLocks noChangeArrowheads="1"/>
          </p:cNvSpPr>
          <p:nvPr/>
        </p:nvSpPr>
        <p:spPr bwMode="auto">
          <a:xfrm>
            <a:off x="3348038" y="765175"/>
            <a:ext cx="23034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b="1"/>
              <a:t>Απόρριψη από την ομάδα</a:t>
            </a:r>
          </a:p>
        </p:txBody>
      </p:sp>
      <p:sp>
        <p:nvSpPr>
          <p:cNvPr id="47111" name="Text Box 10"/>
          <p:cNvSpPr txBox="1">
            <a:spLocks noChangeArrowheads="1"/>
          </p:cNvSpPr>
          <p:nvPr/>
        </p:nvSpPr>
        <p:spPr bwMode="auto">
          <a:xfrm>
            <a:off x="6011863" y="2997200"/>
            <a:ext cx="2305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b="1"/>
              <a:t>Άγχος, χαμηλή αυτοεκτίμηση</a:t>
            </a:r>
          </a:p>
        </p:txBody>
      </p:sp>
      <p:sp>
        <p:nvSpPr>
          <p:cNvPr id="47112" name="Text Box 11"/>
          <p:cNvSpPr txBox="1">
            <a:spLocks noChangeArrowheads="1"/>
          </p:cNvSpPr>
          <p:nvPr/>
        </p:nvSpPr>
        <p:spPr bwMode="auto">
          <a:xfrm>
            <a:off x="2987675" y="5229225"/>
            <a:ext cx="2376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b="1"/>
              <a:t>Εχθρική συμπεριφορά</a:t>
            </a:r>
          </a:p>
        </p:txBody>
      </p:sp>
      <p:sp>
        <p:nvSpPr>
          <p:cNvPr id="47113" name="Line 13"/>
          <p:cNvSpPr>
            <a:spLocks noChangeShapeType="1"/>
          </p:cNvSpPr>
          <p:nvPr/>
        </p:nvSpPr>
        <p:spPr bwMode="auto">
          <a:xfrm>
            <a:off x="5580063" y="1916113"/>
            <a:ext cx="576262"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4" name="Line 14"/>
          <p:cNvSpPr>
            <a:spLocks noChangeShapeType="1"/>
          </p:cNvSpPr>
          <p:nvPr/>
        </p:nvSpPr>
        <p:spPr bwMode="auto">
          <a:xfrm flipH="1">
            <a:off x="5364163" y="4292600"/>
            <a:ext cx="1008062"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5" name="Line 17"/>
          <p:cNvSpPr>
            <a:spLocks noChangeShapeType="1"/>
          </p:cNvSpPr>
          <p:nvPr/>
        </p:nvSpPr>
        <p:spPr bwMode="auto">
          <a:xfrm flipV="1">
            <a:off x="4067175" y="2133600"/>
            <a:ext cx="288925" cy="2735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6" name="Line 18"/>
          <p:cNvSpPr>
            <a:spLocks noChangeShapeType="1"/>
          </p:cNvSpPr>
          <p:nvPr/>
        </p:nvSpPr>
        <p:spPr bwMode="auto">
          <a:xfrm flipH="1">
            <a:off x="4643438" y="2133600"/>
            <a:ext cx="73025" cy="280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 name="Θέση ημερομηνίας 1">
            <a:extLst>
              <a:ext uri="{FF2B5EF4-FFF2-40B4-BE49-F238E27FC236}">
                <a16:creationId xmlns:a16="http://schemas.microsoft.com/office/drawing/2014/main" id="{65B60572-1209-1598-29AA-CB636DF039B3}"/>
              </a:ext>
            </a:extLst>
          </p:cNvPr>
          <p:cNvSpPr>
            <a:spLocks noGrp="1"/>
          </p:cNvSpPr>
          <p:nvPr>
            <p:ph type="dt" sz="half" idx="10"/>
          </p:nvPr>
        </p:nvSpPr>
        <p:spPr/>
        <p:txBody>
          <a:bodyPr/>
          <a:lstStyle/>
          <a:p>
            <a:pPr>
              <a:defRPr/>
            </a:pPr>
            <a:fld id="{6C1B6C9F-4DAB-48A9-860F-9F050F2C4998}" type="datetime1">
              <a:rPr lang="el-GR" smtClean="0"/>
              <a:t>17/6/2022</a:t>
            </a:fld>
            <a:endParaRPr lang="el-GR"/>
          </a:p>
        </p:txBody>
      </p:sp>
      <p:sp>
        <p:nvSpPr>
          <p:cNvPr id="3" name="Θέση υποσέλιδου 2">
            <a:extLst>
              <a:ext uri="{FF2B5EF4-FFF2-40B4-BE49-F238E27FC236}">
                <a16:creationId xmlns:a16="http://schemas.microsoft.com/office/drawing/2014/main" id="{9E351151-15A0-79BE-D478-E13023C9951A}"/>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6168A369-55B0-4D8C-CB87-5B3627671084}"/>
              </a:ext>
            </a:extLst>
          </p:cNvPr>
          <p:cNvSpPr>
            <a:spLocks noGrp="1"/>
          </p:cNvSpPr>
          <p:nvPr>
            <p:ph type="sldNum" sz="quarter" idx="12"/>
          </p:nvPr>
        </p:nvSpPr>
        <p:spPr/>
        <p:txBody>
          <a:bodyPr/>
          <a:lstStyle/>
          <a:p>
            <a:pPr>
              <a:defRPr/>
            </a:pPr>
            <a:fld id="{1794BB2A-399E-4B33-992B-DFDE5150CC6D}" type="slidenum">
              <a:rPr lang="el-GR" smtClean="0"/>
              <a:pPr>
                <a:defRPr/>
              </a:pPr>
              <a:t>16</a:t>
            </a:fld>
            <a:endParaRPr lang="el-GR"/>
          </a:p>
        </p:txBody>
      </p:sp>
    </p:spTree>
    <p:extLst>
      <p:ext uri="{BB962C8B-B14F-4D97-AF65-F5344CB8AC3E}">
        <p14:creationId xmlns:p14="http://schemas.microsoft.com/office/powerpoint/2010/main" val="134835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600200"/>
            <a:ext cx="8229600" cy="5141168"/>
          </a:xfrm>
        </p:spPr>
        <p:txBody>
          <a:bodyPr/>
          <a:lstStyle/>
          <a:p>
            <a:pPr marL="0" indent="0">
              <a:buNone/>
            </a:pPr>
            <a:r>
              <a:rPr lang="el-GR" u="sng" dirty="0"/>
              <a:t>Αντισταθμιστικός/μετασχηματιστικός χαρακτήρας του Κοινωνιογράμματος</a:t>
            </a:r>
            <a:r>
              <a:rPr lang="el-GR" dirty="0"/>
              <a:t>:</a:t>
            </a:r>
          </a:p>
          <a:p>
            <a:pPr marL="0" indent="0">
              <a:buNone/>
            </a:pPr>
            <a:endParaRPr lang="el-GR" sz="1050" dirty="0"/>
          </a:p>
          <a:p>
            <a:pPr>
              <a:buFontTx/>
              <a:buChar char="-"/>
            </a:pPr>
            <a:r>
              <a:rPr lang="el-GR" b="1" dirty="0"/>
              <a:t>Διαπιστώνουμε</a:t>
            </a:r>
            <a:r>
              <a:rPr lang="el-GR" dirty="0"/>
              <a:t> ποιος μαθητής απορρίπτεται/περιθωριοποιείται ή </a:t>
            </a:r>
            <a:r>
              <a:rPr lang="el-GR" dirty="0" err="1"/>
              <a:t>παραμελείται</a:t>
            </a:r>
            <a:r>
              <a:rPr lang="el-GR" dirty="0"/>
              <a:t> από τους συμμαθητές του</a:t>
            </a:r>
          </a:p>
          <a:p>
            <a:pPr>
              <a:buFontTx/>
              <a:buChar char="-"/>
            </a:pPr>
            <a:r>
              <a:rPr lang="el-GR" b="1" dirty="0"/>
              <a:t>εξετάζουμε τα αίτια </a:t>
            </a:r>
            <a:r>
              <a:rPr lang="el-GR" dirty="0"/>
              <a:t>και </a:t>
            </a:r>
          </a:p>
          <a:p>
            <a:pPr>
              <a:buFontTx/>
              <a:buChar char="-"/>
            </a:pPr>
            <a:r>
              <a:rPr lang="el-GR" b="1" dirty="0"/>
              <a:t>παρεμβαίνουμε</a:t>
            </a:r>
            <a:r>
              <a:rPr lang="el-GR" dirty="0"/>
              <a:t> για να βελτιωθεί η κατάσταση</a:t>
            </a:r>
          </a:p>
        </p:txBody>
      </p:sp>
      <p:sp>
        <p:nvSpPr>
          <p:cNvPr id="4" name="Θέση ημερομηνίας 3">
            <a:extLst>
              <a:ext uri="{FF2B5EF4-FFF2-40B4-BE49-F238E27FC236}">
                <a16:creationId xmlns:a16="http://schemas.microsoft.com/office/drawing/2014/main" id="{05AC1AA4-E329-8C5C-3BB2-12A237258A8A}"/>
              </a:ext>
            </a:extLst>
          </p:cNvPr>
          <p:cNvSpPr>
            <a:spLocks noGrp="1"/>
          </p:cNvSpPr>
          <p:nvPr>
            <p:ph type="dt" sz="half" idx="10"/>
          </p:nvPr>
        </p:nvSpPr>
        <p:spPr/>
        <p:txBody>
          <a:bodyPr/>
          <a:lstStyle/>
          <a:p>
            <a:pPr>
              <a:defRPr/>
            </a:pPr>
            <a:fld id="{299481F6-0225-4CF4-8A0C-3FC3DDD71CDB}" type="datetime1">
              <a:rPr lang="el-GR" smtClean="0"/>
              <a:t>17/6/2022</a:t>
            </a:fld>
            <a:endParaRPr lang="el-GR"/>
          </a:p>
        </p:txBody>
      </p:sp>
      <p:sp>
        <p:nvSpPr>
          <p:cNvPr id="5" name="Θέση υποσέλιδου 4">
            <a:extLst>
              <a:ext uri="{FF2B5EF4-FFF2-40B4-BE49-F238E27FC236}">
                <a16:creationId xmlns:a16="http://schemas.microsoft.com/office/drawing/2014/main" id="{3256BBF7-C1CD-7A27-0326-5444A3C48348}"/>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8AAE9D66-CFEC-8DC1-1F69-2823896AC147}"/>
              </a:ext>
            </a:extLst>
          </p:cNvPr>
          <p:cNvSpPr>
            <a:spLocks noGrp="1"/>
          </p:cNvSpPr>
          <p:nvPr>
            <p:ph type="sldNum" sz="quarter" idx="12"/>
          </p:nvPr>
        </p:nvSpPr>
        <p:spPr/>
        <p:txBody>
          <a:bodyPr/>
          <a:lstStyle/>
          <a:p>
            <a:pPr>
              <a:defRPr/>
            </a:pPr>
            <a:fld id="{1794BB2A-399E-4B33-992B-DFDE5150CC6D}" type="slidenum">
              <a:rPr lang="el-GR" smtClean="0"/>
              <a:pPr>
                <a:defRPr/>
              </a:pPr>
              <a:t>17</a:t>
            </a:fld>
            <a:endParaRPr lang="el-GR"/>
          </a:p>
        </p:txBody>
      </p:sp>
    </p:spTree>
    <p:extLst>
      <p:ext uri="{BB962C8B-B14F-4D97-AF65-F5344CB8AC3E}">
        <p14:creationId xmlns:p14="http://schemas.microsoft.com/office/powerpoint/2010/main" val="369655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9752" y="136525"/>
            <a:ext cx="4752528" cy="1143000"/>
          </a:xfrm>
          <a:solidFill>
            <a:schemeClr val="bg2">
              <a:lumMod val="40000"/>
              <a:lumOff val="60000"/>
            </a:schemeClr>
          </a:solidFill>
          <a:ln>
            <a:solidFill>
              <a:srgbClr val="C00000"/>
            </a:solidFill>
          </a:ln>
        </p:spPr>
        <p:txBody>
          <a:bodyPr/>
          <a:lstStyle/>
          <a:p>
            <a:r>
              <a:rPr lang="el-GR" b="1" dirty="0"/>
              <a:t>Πλεονεκτήματα</a:t>
            </a:r>
          </a:p>
        </p:txBody>
      </p:sp>
      <p:sp>
        <p:nvSpPr>
          <p:cNvPr id="3" name="Θέση περιεχομένου 2"/>
          <p:cNvSpPr>
            <a:spLocks noGrp="1"/>
          </p:cNvSpPr>
          <p:nvPr>
            <p:ph idx="1"/>
          </p:nvPr>
        </p:nvSpPr>
        <p:spPr>
          <a:xfrm>
            <a:off x="323528" y="1412776"/>
            <a:ext cx="8496944" cy="4832449"/>
          </a:xfrm>
          <a:ln>
            <a:solidFill>
              <a:srgbClr val="C00000"/>
            </a:solidFill>
          </a:ln>
        </p:spPr>
        <p:txBody>
          <a:bodyPr/>
          <a:lstStyle/>
          <a:p>
            <a:pPr marL="0" indent="0">
              <a:buNone/>
            </a:pPr>
            <a:r>
              <a:rPr lang="el-GR" sz="2200" dirty="0"/>
              <a:t>Ο εκπαιδευτικός </a:t>
            </a:r>
          </a:p>
          <a:p>
            <a:r>
              <a:rPr lang="el-GR" sz="2200" dirty="0"/>
              <a:t>γνωρίζει καλύτερα τις </a:t>
            </a:r>
            <a:r>
              <a:rPr lang="el-GR" sz="2200" b="1" dirty="0"/>
              <a:t>σχέσεις</a:t>
            </a:r>
            <a:r>
              <a:rPr lang="el-GR" sz="2200" dirty="0"/>
              <a:t> μεταξύ των μαθητών της τάξης του</a:t>
            </a:r>
          </a:p>
          <a:p>
            <a:r>
              <a:rPr lang="el-GR" sz="2200" dirty="0"/>
              <a:t>μπορεί να </a:t>
            </a:r>
            <a:r>
              <a:rPr lang="el-GR" sz="2200" b="1" dirty="0"/>
              <a:t>«σπάσει» τις κλίκες, </a:t>
            </a:r>
            <a:r>
              <a:rPr lang="el-GR" sz="2200" dirty="0"/>
              <a:t>να εντάξει απομονωμένους μαθητές</a:t>
            </a:r>
          </a:p>
          <a:p>
            <a:r>
              <a:rPr lang="el-GR" sz="2200" dirty="0"/>
              <a:t>βελτιώνει το </a:t>
            </a:r>
            <a:r>
              <a:rPr lang="el-GR" sz="2200" b="1" dirty="0"/>
              <a:t>κλίμα</a:t>
            </a:r>
            <a:r>
              <a:rPr lang="el-GR" sz="2200" dirty="0"/>
              <a:t> της τάξης και τη </a:t>
            </a:r>
            <a:r>
              <a:rPr lang="el-GR" sz="2200" b="1" dirty="0"/>
              <a:t>συνεργασία</a:t>
            </a:r>
            <a:r>
              <a:rPr lang="el-GR" sz="2200" dirty="0"/>
              <a:t> μεταξύ των μαθητών</a:t>
            </a:r>
          </a:p>
          <a:p>
            <a:r>
              <a:rPr lang="el-GR" sz="2200" dirty="0"/>
              <a:t>συμβάλλει στην καλύτερη </a:t>
            </a:r>
            <a:r>
              <a:rPr lang="el-GR" sz="2200" b="1" dirty="0" err="1"/>
              <a:t>αυτοεικόνα</a:t>
            </a:r>
            <a:r>
              <a:rPr lang="el-GR" sz="2200" dirty="0"/>
              <a:t> και </a:t>
            </a:r>
            <a:r>
              <a:rPr lang="el-GR" sz="2200" b="1" dirty="0"/>
              <a:t>αυτοαντίληψη</a:t>
            </a:r>
            <a:r>
              <a:rPr lang="el-GR" sz="2200" dirty="0"/>
              <a:t> του κάθε μαθητή</a:t>
            </a:r>
          </a:p>
          <a:p>
            <a:r>
              <a:rPr lang="el-GR" sz="2200" dirty="0"/>
              <a:t>βελτιώνει τις προϋποθέσεις </a:t>
            </a:r>
            <a:r>
              <a:rPr lang="el-GR" sz="2200" b="1" dirty="0"/>
              <a:t>μάθησης</a:t>
            </a:r>
          </a:p>
        </p:txBody>
      </p:sp>
      <p:sp>
        <p:nvSpPr>
          <p:cNvPr id="4" name="Θέση ημερομηνίας 3">
            <a:extLst>
              <a:ext uri="{FF2B5EF4-FFF2-40B4-BE49-F238E27FC236}">
                <a16:creationId xmlns:a16="http://schemas.microsoft.com/office/drawing/2014/main" id="{3402216E-D249-8AB9-F6B1-5FAE3178E4A6}"/>
              </a:ext>
            </a:extLst>
          </p:cNvPr>
          <p:cNvSpPr>
            <a:spLocks noGrp="1"/>
          </p:cNvSpPr>
          <p:nvPr>
            <p:ph type="dt" sz="half" idx="10"/>
          </p:nvPr>
        </p:nvSpPr>
        <p:spPr/>
        <p:txBody>
          <a:bodyPr/>
          <a:lstStyle/>
          <a:p>
            <a:pPr>
              <a:defRPr/>
            </a:pPr>
            <a:fld id="{0493CE80-6FC3-4041-9FA7-A7843355DDB2}" type="datetime1">
              <a:rPr lang="el-GR" smtClean="0"/>
              <a:t>17/6/2022</a:t>
            </a:fld>
            <a:endParaRPr lang="el-GR"/>
          </a:p>
        </p:txBody>
      </p:sp>
      <p:sp>
        <p:nvSpPr>
          <p:cNvPr id="5" name="Θέση υποσέλιδου 4">
            <a:extLst>
              <a:ext uri="{FF2B5EF4-FFF2-40B4-BE49-F238E27FC236}">
                <a16:creationId xmlns:a16="http://schemas.microsoft.com/office/drawing/2014/main" id="{E768F92E-0E52-5377-8470-6BE3F737E08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3BC2621D-51C4-DA3C-DDED-CA30E7E5AE8E}"/>
              </a:ext>
            </a:extLst>
          </p:cNvPr>
          <p:cNvSpPr>
            <a:spLocks noGrp="1"/>
          </p:cNvSpPr>
          <p:nvPr>
            <p:ph type="sldNum" sz="quarter" idx="12"/>
          </p:nvPr>
        </p:nvSpPr>
        <p:spPr/>
        <p:txBody>
          <a:bodyPr/>
          <a:lstStyle/>
          <a:p>
            <a:pPr>
              <a:defRPr/>
            </a:pPr>
            <a:fld id="{1794BB2A-399E-4B33-992B-DFDE5150CC6D}" type="slidenum">
              <a:rPr lang="el-GR" smtClean="0"/>
              <a:pPr>
                <a:defRPr/>
              </a:pPr>
              <a:t>18</a:t>
            </a:fld>
            <a:endParaRPr lang="el-GR"/>
          </a:p>
        </p:txBody>
      </p:sp>
    </p:spTree>
    <p:extLst>
      <p:ext uri="{BB962C8B-B14F-4D97-AF65-F5344CB8AC3E}">
        <p14:creationId xmlns:p14="http://schemas.microsoft.com/office/powerpoint/2010/main" val="123035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0825" y="188913"/>
            <a:ext cx="8713788" cy="6364287"/>
          </a:xfrm>
        </p:spPr>
        <p:txBody>
          <a:bodyPr/>
          <a:lstStyle/>
          <a:p>
            <a:pPr marL="0" indent="0" algn="ctr" eaLnBrk="1" hangingPunct="1">
              <a:lnSpc>
                <a:spcPct val="90000"/>
              </a:lnSpc>
              <a:buNone/>
              <a:defRPr/>
            </a:pPr>
            <a:r>
              <a:rPr lang="el-GR" sz="2800" b="1" dirty="0">
                <a:effectLst>
                  <a:outerShdw blurRad="38100" dist="38100" dir="2700000" algn="tl">
                    <a:srgbClr val="FFFFFF"/>
                  </a:outerShdw>
                </a:effectLst>
              </a:rPr>
              <a:t>Βήμα 1</a:t>
            </a:r>
            <a:r>
              <a:rPr lang="el-GR" sz="2800" b="1" baseline="30000" dirty="0">
                <a:effectLst>
                  <a:outerShdw blurRad="38100" dist="38100" dir="2700000" algn="tl">
                    <a:srgbClr val="FFFFFF"/>
                  </a:outerShdw>
                </a:effectLst>
              </a:rPr>
              <a:t>ο</a:t>
            </a:r>
            <a:r>
              <a:rPr lang="el-GR" sz="2800" b="1" dirty="0">
                <a:effectLst>
                  <a:outerShdw blurRad="38100" dist="38100" dir="2700000" algn="tl">
                    <a:srgbClr val="FFFFFF"/>
                  </a:outerShdw>
                </a:effectLst>
              </a:rPr>
              <a:t>: Επιλογή </a:t>
            </a:r>
            <a:r>
              <a:rPr lang="el-GR" sz="2800" b="1" dirty="0" err="1">
                <a:effectLst>
                  <a:outerShdw blurRad="38100" dist="38100" dir="2700000" algn="tl">
                    <a:srgbClr val="FFFFFF"/>
                  </a:outerShdw>
                </a:effectLst>
              </a:rPr>
              <a:t>Κοινωνιομετρικού</a:t>
            </a:r>
            <a:r>
              <a:rPr lang="el-GR" sz="2800" b="1" dirty="0">
                <a:effectLst>
                  <a:outerShdw blurRad="38100" dist="38100" dir="2700000" algn="tl">
                    <a:srgbClr val="FFFFFF"/>
                  </a:outerShdw>
                </a:effectLst>
              </a:rPr>
              <a:t> κριτηρίου</a:t>
            </a:r>
            <a:r>
              <a:rPr lang="el-GR" sz="2400" b="1" dirty="0">
                <a:effectLst>
                  <a:outerShdw blurRad="38100" dist="38100" dir="2700000" algn="tl">
                    <a:srgbClr val="000000"/>
                  </a:outerShdw>
                </a:effectLst>
              </a:rPr>
              <a:t>.</a:t>
            </a:r>
            <a:r>
              <a:rPr lang="el-GR" sz="2400" b="1" dirty="0"/>
              <a:t> </a:t>
            </a:r>
          </a:p>
          <a:p>
            <a:pPr eaLnBrk="1" hangingPunct="1">
              <a:lnSpc>
                <a:spcPct val="90000"/>
              </a:lnSpc>
              <a:buFontTx/>
              <a:buNone/>
              <a:defRPr/>
            </a:pPr>
            <a:r>
              <a:rPr lang="el-GR" sz="2000" b="1" dirty="0"/>
              <a:t>	</a:t>
            </a:r>
          </a:p>
          <a:p>
            <a:pPr eaLnBrk="1" hangingPunct="1">
              <a:lnSpc>
                <a:spcPct val="90000"/>
              </a:lnSpc>
              <a:buFontTx/>
              <a:buNone/>
              <a:defRPr/>
            </a:pPr>
            <a:r>
              <a:rPr lang="el-GR" sz="2000" b="1" dirty="0"/>
              <a:t>	</a:t>
            </a:r>
            <a:r>
              <a:rPr lang="el-GR" sz="2800" b="1" dirty="0"/>
              <a:t>Τι είναι αυτό που ψάχνω</a:t>
            </a:r>
            <a:r>
              <a:rPr lang="el-GR" sz="2800" dirty="0"/>
              <a:t>;</a:t>
            </a:r>
          </a:p>
          <a:p>
            <a:pPr eaLnBrk="1" hangingPunct="1">
              <a:lnSpc>
                <a:spcPct val="90000"/>
              </a:lnSpc>
              <a:buFontTx/>
              <a:buNone/>
              <a:defRPr/>
            </a:pPr>
            <a:r>
              <a:rPr lang="el-GR" sz="2800" dirty="0"/>
              <a:t>	</a:t>
            </a:r>
            <a:endParaRPr lang="el-GR" sz="1000" dirty="0"/>
          </a:p>
          <a:p>
            <a:pPr eaLnBrk="1" hangingPunct="1">
              <a:lnSpc>
                <a:spcPct val="90000"/>
              </a:lnSpc>
              <a:buFontTx/>
              <a:buNone/>
              <a:defRPr/>
            </a:pPr>
            <a:r>
              <a:rPr lang="el-GR" sz="2800" dirty="0"/>
              <a:t>	</a:t>
            </a:r>
            <a:r>
              <a:rPr lang="el-GR" sz="2800" u="sng" dirty="0" err="1"/>
              <a:t>Κοινωνιομετρικές</a:t>
            </a:r>
            <a:r>
              <a:rPr lang="el-GR" sz="2800" u="sng" dirty="0"/>
              <a:t> ερωτήσεις:</a:t>
            </a:r>
            <a:r>
              <a:rPr lang="el-GR" sz="2800" dirty="0"/>
              <a:t> </a:t>
            </a:r>
            <a:r>
              <a:rPr lang="el-GR" sz="2800" dirty="0">
                <a:solidFill>
                  <a:srgbClr val="C00000"/>
                </a:solidFill>
              </a:rPr>
              <a:t>φιλία, συνεργασία, παιχνίδι, επικοινωνία, ικανότητα ή δεξιότητα </a:t>
            </a:r>
            <a:r>
              <a:rPr lang="el-GR" sz="2800" dirty="0"/>
              <a:t>των μελών της τάξης…</a:t>
            </a:r>
          </a:p>
          <a:p>
            <a:pPr eaLnBrk="1" hangingPunct="1">
              <a:lnSpc>
                <a:spcPct val="90000"/>
              </a:lnSpc>
              <a:buFontTx/>
              <a:buNone/>
              <a:defRPr/>
            </a:pPr>
            <a:endParaRPr lang="el-GR" sz="2800" dirty="0"/>
          </a:p>
          <a:p>
            <a:pPr eaLnBrk="1" hangingPunct="1">
              <a:lnSpc>
                <a:spcPct val="90000"/>
              </a:lnSpc>
              <a:buFontTx/>
              <a:buNone/>
              <a:defRPr/>
            </a:pPr>
            <a:r>
              <a:rPr lang="el-GR" sz="2800" dirty="0"/>
              <a:t>	</a:t>
            </a:r>
          </a:p>
        </p:txBody>
      </p:sp>
      <p:sp>
        <p:nvSpPr>
          <p:cNvPr id="2" name="Θέση ημερομηνίας 1">
            <a:extLst>
              <a:ext uri="{FF2B5EF4-FFF2-40B4-BE49-F238E27FC236}">
                <a16:creationId xmlns:a16="http://schemas.microsoft.com/office/drawing/2014/main" id="{4D43C90D-A044-AC0D-FA18-3360CF866509}"/>
              </a:ext>
            </a:extLst>
          </p:cNvPr>
          <p:cNvSpPr>
            <a:spLocks noGrp="1"/>
          </p:cNvSpPr>
          <p:nvPr>
            <p:ph type="dt" sz="half" idx="10"/>
          </p:nvPr>
        </p:nvSpPr>
        <p:spPr/>
        <p:txBody>
          <a:bodyPr/>
          <a:lstStyle/>
          <a:p>
            <a:pPr>
              <a:defRPr/>
            </a:pPr>
            <a:fld id="{4388DB47-D575-4974-9E20-0777F737A5B0}" type="datetime1">
              <a:rPr lang="el-GR" smtClean="0"/>
              <a:t>17/6/2022</a:t>
            </a:fld>
            <a:endParaRPr lang="el-GR"/>
          </a:p>
        </p:txBody>
      </p:sp>
      <p:sp>
        <p:nvSpPr>
          <p:cNvPr id="3" name="Θέση υποσέλιδου 2">
            <a:extLst>
              <a:ext uri="{FF2B5EF4-FFF2-40B4-BE49-F238E27FC236}">
                <a16:creationId xmlns:a16="http://schemas.microsoft.com/office/drawing/2014/main" id="{AB7F7DD3-3CA9-3891-EBC7-FB9C99E8A30E}"/>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87960CC9-5E71-739B-A37D-83C333AA8E2A}"/>
              </a:ext>
            </a:extLst>
          </p:cNvPr>
          <p:cNvSpPr>
            <a:spLocks noGrp="1"/>
          </p:cNvSpPr>
          <p:nvPr>
            <p:ph type="sldNum" sz="quarter" idx="12"/>
          </p:nvPr>
        </p:nvSpPr>
        <p:spPr/>
        <p:txBody>
          <a:bodyPr/>
          <a:lstStyle/>
          <a:p>
            <a:pPr>
              <a:defRPr/>
            </a:pPr>
            <a:fld id="{1794BB2A-399E-4B33-992B-DFDE5150CC6D}" type="slidenum">
              <a:rPr lang="el-GR" smtClean="0"/>
              <a:pPr>
                <a:defRPr/>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571184" cy="994122"/>
          </a:xfrm>
          <a:solidFill>
            <a:schemeClr val="bg2"/>
          </a:solidFill>
        </p:spPr>
        <p:txBody>
          <a:bodyPr/>
          <a:lstStyle/>
          <a:p>
            <a:r>
              <a:rPr lang="el-GR" dirty="0"/>
              <a:t>Κοινωνιομετρία</a:t>
            </a:r>
          </a:p>
        </p:txBody>
      </p:sp>
      <p:sp>
        <p:nvSpPr>
          <p:cNvPr id="3" name="Θέση περιεχομένου 2"/>
          <p:cNvSpPr>
            <a:spLocks noGrp="1"/>
          </p:cNvSpPr>
          <p:nvPr>
            <p:ph idx="1"/>
          </p:nvPr>
        </p:nvSpPr>
        <p:spPr>
          <a:xfrm>
            <a:off x="457200" y="1600200"/>
            <a:ext cx="8229600" cy="5257800"/>
          </a:xfrm>
        </p:spPr>
        <p:txBody>
          <a:bodyPr/>
          <a:lstStyle/>
          <a:p>
            <a:pPr marL="0" indent="0">
              <a:buNone/>
            </a:pPr>
            <a:r>
              <a:rPr lang="el-GR" sz="2800" b="1" dirty="0"/>
              <a:t>Μέθοδος</a:t>
            </a:r>
            <a:r>
              <a:rPr lang="el-GR" sz="2800" dirty="0"/>
              <a:t> και ταυτόχρονα </a:t>
            </a:r>
            <a:r>
              <a:rPr lang="el-GR" sz="2800" b="1" dirty="0"/>
              <a:t>σύνολο από τεχνικές</a:t>
            </a:r>
            <a:r>
              <a:rPr lang="el-GR" sz="2800" dirty="0"/>
              <a:t>:</a:t>
            </a:r>
          </a:p>
          <a:p>
            <a:pPr marL="0" indent="0">
              <a:buNone/>
            </a:pPr>
            <a:r>
              <a:rPr lang="el-GR" sz="2800" u="sng" dirty="0"/>
              <a:t>Διαπιστώνουμε</a:t>
            </a:r>
            <a:r>
              <a:rPr lang="el-GR" sz="2800" dirty="0"/>
              <a:t> και </a:t>
            </a:r>
            <a:r>
              <a:rPr lang="el-GR" sz="2800" u="sng" dirty="0"/>
              <a:t>μελετούμε</a:t>
            </a:r>
            <a:r>
              <a:rPr lang="el-GR" sz="2800" dirty="0"/>
              <a:t> τις διαπροσωπικές σχέσεις ανάμεσα στα μέλη μιας κοινωνικής ομάδας, σε δεδομένο χρόνο. </a:t>
            </a:r>
          </a:p>
          <a:p>
            <a:pPr marL="0" indent="0">
              <a:buNone/>
            </a:pPr>
            <a:endParaRPr lang="el-GR" sz="900" dirty="0"/>
          </a:p>
          <a:p>
            <a:pPr marL="0" indent="0">
              <a:buNone/>
            </a:pPr>
            <a:r>
              <a:rPr lang="el-GR" sz="2800" dirty="0"/>
              <a:t>Διαμορφωτής της (από το 1934) είναι ο Αμερικανός, ρουμανικής καταγωγής, </a:t>
            </a:r>
            <a:r>
              <a:rPr lang="el-GR" sz="2800" dirty="0" err="1"/>
              <a:t>ψυχοκοινωνιολόγος</a:t>
            </a:r>
            <a:r>
              <a:rPr lang="el-GR" sz="2800" dirty="0"/>
              <a:t> </a:t>
            </a:r>
            <a:r>
              <a:rPr lang="el-GR" sz="2800" b="1" dirty="0" err="1"/>
              <a:t>Jacob</a:t>
            </a:r>
            <a:r>
              <a:rPr lang="el-GR" sz="2800" b="1" dirty="0"/>
              <a:t> </a:t>
            </a:r>
            <a:r>
              <a:rPr lang="el-GR" sz="2800" b="1" dirty="0" err="1"/>
              <a:t>Levy</a:t>
            </a:r>
            <a:r>
              <a:rPr lang="el-GR" sz="2800" b="1" dirty="0"/>
              <a:t> </a:t>
            </a:r>
            <a:r>
              <a:rPr lang="el-GR" sz="2800" b="1" dirty="0" err="1"/>
              <a:t>Moreno</a:t>
            </a:r>
            <a:r>
              <a:rPr lang="el-GR" sz="2800" b="1" dirty="0"/>
              <a:t> </a:t>
            </a:r>
            <a:r>
              <a:rPr lang="el-GR" sz="2800" dirty="0"/>
              <a:t>(1889- 1974).</a:t>
            </a:r>
          </a:p>
        </p:txBody>
      </p:sp>
      <p:sp>
        <p:nvSpPr>
          <p:cNvPr id="4" name="Θέση ημερομηνίας 3">
            <a:extLst>
              <a:ext uri="{FF2B5EF4-FFF2-40B4-BE49-F238E27FC236}">
                <a16:creationId xmlns:a16="http://schemas.microsoft.com/office/drawing/2014/main" id="{9191E30A-2E26-1E9A-313D-5835AF990C0B}"/>
              </a:ext>
            </a:extLst>
          </p:cNvPr>
          <p:cNvSpPr>
            <a:spLocks noGrp="1"/>
          </p:cNvSpPr>
          <p:nvPr>
            <p:ph type="dt" sz="half" idx="10"/>
          </p:nvPr>
        </p:nvSpPr>
        <p:spPr/>
        <p:txBody>
          <a:bodyPr/>
          <a:lstStyle/>
          <a:p>
            <a:pPr>
              <a:defRPr/>
            </a:pPr>
            <a:fld id="{746826C1-CDB7-4216-91C2-FBAEB9CE813F}" type="datetime1">
              <a:rPr lang="el-GR" smtClean="0"/>
              <a:t>17/6/2022</a:t>
            </a:fld>
            <a:endParaRPr lang="el-GR"/>
          </a:p>
        </p:txBody>
      </p:sp>
      <p:sp>
        <p:nvSpPr>
          <p:cNvPr id="5" name="Θέση υποσέλιδου 4">
            <a:extLst>
              <a:ext uri="{FF2B5EF4-FFF2-40B4-BE49-F238E27FC236}">
                <a16:creationId xmlns:a16="http://schemas.microsoft.com/office/drawing/2014/main" id="{74C65862-7B15-9E62-60DF-F89C885727CE}"/>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F7A57869-7404-1EC9-EB18-69932D7D550E}"/>
              </a:ext>
            </a:extLst>
          </p:cNvPr>
          <p:cNvSpPr>
            <a:spLocks noGrp="1"/>
          </p:cNvSpPr>
          <p:nvPr>
            <p:ph type="sldNum" sz="quarter" idx="12"/>
          </p:nvPr>
        </p:nvSpPr>
        <p:spPr/>
        <p:txBody>
          <a:bodyPr/>
          <a:lstStyle/>
          <a:p>
            <a:pPr>
              <a:defRPr/>
            </a:pPr>
            <a:fld id="{1794BB2A-399E-4B33-992B-DFDE5150CC6D}" type="slidenum">
              <a:rPr lang="el-GR" smtClean="0"/>
              <a:pPr>
                <a:defRPr/>
              </a:pPr>
              <a:t>2</a:t>
            </a:fld>
            <a:endParaRPr lang="el-GR"/>
          </a:p>
        </p:txBody>
      </p:sp>
    </p:spTree>
    <p:extLst>
      <p:ext uri="{BB962C8B-B14F-4D97-AF65-F5344CB8AC3E}">
        <p14:creationId xmlns:p14="http://schemas.microsoft.com/office/powerpoint/2010/main" val="423671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79388" y="188913"/>
            <a:ext cx="8964612" cy="6669087"/>
          </a:xfrm>
        </p:spPr>
        <p:txBody>
          <a:bodyPr/>
          <a:lstStyle/>
          <a:p>
            <a:pPr algn="l" eaLnBrk="1" hangingPunct="1">
              <a:lnSpc>
                <a:spcPct val="80000"/>
              </a:lnSpc>
              <a:defRPr/>
            </a:pPr>
            <a:br>
              <a:rPr lang="el-GR" sz="1000" dirty="0"/>
            </a:br>
            <a:r>
              <a:rPr lang="en-US" sz="1000" dirty="0"/>
              <a:t>                                                   		</a:t>
            </a:r>
            <a:r>
              <a:rPr lang="el-GR" sz="2400" b="1" dirty="0"/>
              <a:t>Ερωτηματολόγιο</a:t>
            </a:r>
            <a:endParaRPr lang="en-US" sz="2400" dirty="0"/>
          </a:p>
          <a:p>
            <a:pPr algn="l" eaLnBrk="1" hangingPunct="1">
              <a:lnSpc>
                <a:spcPct val="80000"/>
              </a:lnSpc>
              <a:defRPr/>
            </a:pPr>
            <a:r>
              <a:rPr lang="el-GR" sz="2000" dirty="0"/>
              <a:t>Ονοματεπώνυμο: 					Τάξη:</a:t>
            </a:r>
            <a:endParaRPr lang="en-US" sz="2000" dirty="0"/>
          </a:p>
          <a:p>
            <a:pPr algn="l" eaLnBrk="1" hangingPunct="1">
              <a:lnSpc>
                <a:spcPct val="80000"/>
              </a:lnSpc>
              <a:defRPr/>
            </a:pPr>
            <a:r>
              <a:rPr lang="el-GR" sz="2000" dirty="0"/>
              <a:t>                                                     </a:t>
            </a:r>
            <a:endParaRPr lang="en-US" sz="2000" dirty="0"/>
          </a:p>
          <a:p>
            <a:pPr algn="l" eaLnBrk="1" hangingPunct="1">
              <a:lnSpc>
                <a:spcPct val="80000"/>
              </a:lnSpc>
              <a:defRPr/>
            </a:pPr>
            <a:r>
              <a:rPr lang="el-GR" sz="2400" dirty="0"/>
              <a:t>Με ποιους </a:t>
            </a:r>
            <a:r>
              <a:rPr lang="el-GR" sz="2400" dirty="0">
                <a:solidFill>
                  <a:srgbClr val="CC3300"/>
                </a:solidFill>
              </a:rPr>
              <a:t>τρεις</a:t>
            </a:r>
            <a:r>
              <a:rPr lang="el-GR" sz="2400" dirty="0"/>
              <a:t> μαθητές ή μαθήτριες της τάξης σου </a:t>
            </a:r>
            <a:r>
              <a:rPr lang="el-GR" sz="2400" b="1" dirty="0">
                <a:effectLst>
                  <a:outerShdw blurRad="38100" dist="38100" dir="2700000" algn="tl">
                    <a:srgbClr val="FFFFFF"/>
                  </a:outerShdw>
                </a:effectLst>
              </a:rPr>
              <a:t>έχεις τις καλύτερες</a:t>
            </a:r>
            <a:r>
              <a:rPr lang="el-GR" sz="2400" dirty="0">
                <a:effectLst>
                  <a:outerShdw blurRad="38100" dist="38100" dir="2700000" algn="tl">
                    <a:srgbClr val="FFFFFF"/>
                  </a:outerShdw>
                </a:effectLst>
              </a:rPr>
              <a:t>  </a:t>
            </a:r>
            <a:r>
              <a:rPr lang="el-GR" sz="2400" b="1" dirty="0">
                <a:effectLst>
                  <a:outerShdw blurRad="38100" dist="38100" dir="2700000" algn="tl">
                    <a:srgbClr val="FFFFFF"/>
                  </a:outerShdw>
                </a:effectLst>
              </a:rPr>
              <a:t>σχέσεις</a:t>
            </a:r>
            <a:r>
              <a:rPr lang="el-GR" sz="2400" dirty="0"/>
              <a:t>; (δηλαδή, τους συμπαθείς πιο πολύ, είστε καλοί φίλοι, παίζετε μαζί).</a:t>
            </a:r>
            <a:endParaRPr lang="en-US" sz="2400" dirty="0"/>
          </a:p>
          <a:p>
            <a:pPr algn="l" eaLnBrk="1" hangingPunct="1">
              <a:lnSpc>
                <a:spcPct val="80000"/>
              </a:lnSpc>
              <a:defRPr/>
            </a:pPr>
            <a:r>
              <a:rPr lang="el-GR" sz="2400" dirty="0"/>
              <a:t> </a:t>
            </a:r>
            <a:endParaRPr lang="en-US" sz="2400" dirty="0"/>
          </a:p>
          <a:p>
            <a:pPr algn="l" eaLnBrk="1" hangingPunct="1">
              <a:lnSpc>
                <a:spcPct val="80000"/>
              </a:lnSpc>
              <a:defRPr/>
            </a:pPr>
            <a:r>
              <a:rPr lang="el-GR" sz="2000" dirty="0"/>
              <a:t>1..............................................................................................................</a:t>
            </a:r>
            <a:endParaRPr lang="en-US" sz="2000" dirty="0"/>
          </a:p>
          <a:p>
            <a:pPr algn="l" eaLnBrk="1" hangingPunct="1">
              <a:lnSpc>
                <a:spcPct val="80000"/>
              </a:lnSpc>
              <a:defRPr/>
            </a:pPr>
            <a:r>
              <a:rPr lang="el-GR" sz="2000" dirty="0"/>
              <a:t>2..............................................................................................................</a:t>
            </a:r>
            <a:endParaRPr lang="en-US" sz="2000" dirty="0"/>
          </a:p>
          <a:p>
            <a:pPr algn="l" eaLnBrk="1" hangingPunct="1">
              <a:lnSpc>
                <a:spcPct val="80000"/>
              </a:lnSpc>
              <a:defRPr/>
            </a:pPr>
            <a:r>
              <a:rPr lang="el-GR" sz="2000" dirty="0"/>
              <a:t>3..............................................................................................................</a:t>
            </a:r>
            <a:endParaRPr lang="en-US" sz="2000" dirty="0"/>
          </a:p>
          <a:p>
            <a:pPr algn="l" eaLnBrk="1" hangingPunct="1">
              <a:lnSpc>
                <a:spcPct val="80000"/>
              </a:lnSpc>
              <a:defRPr/>
            </a:pPr>
            <a:r>
              <a:rPr lang="el-GR" sz="2000" dirty="0"/>
              <a:t> </a:t>
            </a:r>
            <a:endParaRPr lang="en-US" sz="2000" dirty="0"/>
          </a:p>
          <a:p>
            <a:pPr algn="l" eaLnBrk="1" hangingPunct="1">
              <a:lnSpc>
                <a:spcPct val="80000"/>
              </a:lnSpc>
              <a:defRPr/>
            </a:pPr>
            <a:r>
              <a:rPr lang="el-GR" sz="2400" dirty="0"/>
              <a:t> </a:t>
            </a:r>
            <a:r>
              <a:rPr lang="el-GR" sz="2400" b="1" dirty="0">
                <a:solidFill>
                  <a:srgbClr val="C00000"/>
                </a:solidFill>
              </a:rPr>
              <a:t>Αν</a:t>
            </a:r>
            <a:r>
              <a:rPr lang="el-GR" sz="2400" dirty="0"/>
              <a:t> υπάρχουν μαθητές με τους οποίους δεν έχεις καλές σχέσεις (δεν τους συμπαθείς, δεν είστε φίλοι, δεν παίζετε μαζί) γράψε το όνομά τους</a:t>
            </a:r>
            <a:endParaRPr lang="en-US" sz="2400" dirty="0"/>
          </a:p>
          <a:p>
            <a:pPr algn="l" eaLnBrk="1" hangingPunct="1">
              <a:lnSpc>
                <a:spcPct val="80000"/>
              </a:lnSpc>
              <a:defRPr/>
            </a:pPr>
            <a:r>
              <a:rPr lang="el-GR" sz="2000" dirty="0"/>
              <a:t> </a:t>
            </a:r>
            <a:endParaRPr lang="en-US" sz="2000" dirty="0"/>
          </a:p>
          <a:p>
            <a:pPr algn="l" eaLnBrk="1" hangingPunct="1">
              <a:lnSpc>
                <a:spcPct val="80000"/>
              </a:lnSpc>
              <a:defRPr/>
            </a:pPr>
            <a:r>
              <a:rPr lang="en-US" sz="2000" dirty="0"/>
              <a:t>1..............................................................................................................</a:t>
            </a:r>
          </a:p>
          <a:p>
            <a:pPr algn="l" eaLnBrk="1" hangingPunct="1">
              <a:lnSpc>
                <a:spcPct val="80000"/>
              </a:lnSpc>
              <a:defRPr/>
            </a:pPr>
            <a:r>
              <a:rPr lang="en-US" sz="2000" dirty="0"/>
              <a:t>2..............................................................................................................</a:t>
            </a:r>
          </a:p>
          <a:p>
            <a:pPr algn="l" eaLnBrk="1" hangingPunct="1">
              <a:lnSpc>
                <a:spcPct val="80000"/>
              </a:lnSpc>
              <a:defRPr/>
            </a:pPr>
            <a:r>
              <a:rPr lang="en-US" sz="2000" dirty="0"/>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subTitle" idx="1"/>
          </p:nvPr>
        </p:nvSpPr>
        <p:spPr>
          <a:xfrm>
            <a:off x="179388" y="188913"/>
            <a:ext cx="8964612" cy="6669087"/>
          </a:xfrm>
        </p:spPr>
        <p:txBody>
          <a:bodyPr/>
          <a:lstStyle/>
          <a:p>
            <a:pPr algn="l" eaLnBrk="1" hangingPunct="1">
              <a:lnSpc>
                <a:spcPct val="80000"/>
              </a:lnSpc>
              <a:defRPr/>
            </a:pPr>
            <a:br>
              <a:rPr lang="el-GR" sz="1000" dirty="0"/>
            </a:br>
            <a:r>
              <a:rPr lang="en-US" sz="1000" dirty="0"/>
              <a:t>                                                   </a:t>
            </a:r>
            <a:r>
              <a:rPr lang="el-GR" sz="2400" b="1" dirty="0"/>
              <a:t>Ερωτηματολόγιο:</a:t>
            </a:r>
            <a:endParaRPr lang="en-US" sz="2400" dirty="0"/>
          </a:p>
          <a:p>
            <a:pPr algn="l" eaLnBrk="1" hangingPunct="1">
              <a:lnSpc>
                <a:spcPct val="80000"/>
              </a:lnSpc>
              <a:defRPr/>
            </a:pPr>
            <a:r>
              <a:rPr lang="el-GR" sz="2000" dirty="0"/>
              <a:t>Ονοματεπώνυμο: 					Τάξη:</a:t>
            </a:r>
            <a:endParaRPr lang="en-US" sz="2000" dirty="0"/>
          </a:p>
          <a:p>
            <a:pPr algn="l" eaLnBrk="1" hangingPunct="1">
              <a:lnSpc>
                <a:spcPct val="80000"/>
              </a:lnSpc>
              <a:defRPr/>
            </a:pPr>
            <a:r>
              <a:rPr lang="el-GR" sz="2000" dirty="0"/>
              <a:t>                                                     </a:t>
            </a:r>
            <a:endParaRPr lang="en-US" sz="2000" dirty="0"/>
          </a:p>
          <a:p>
            <a:pPr algn="l" eaLnBrk="1" hangingPunct="1">
              <a:lnSpc>
                <a:spcPct val="80000"/>
              </a:lnSpc>
              <a:defRPr/>
            </a:pPr>
            <a:r>
              <a:rPr lang="el-GR" sz="2400" dirty="0"/>
              <a:t>Με ποιους μαθητές ή μαθήτριες της τάξης σου </a:t>
            </a:r>
            <a:r>
              <a:rPr lang="el-GR" sz="2400" b="1" dirty="0">
                <a:effectLst>
                  <a:outerShdw blurRad="38100" dist="38100" dir="2700000" algn="tl">
                    <a:srgbClr val="FFFFFF"/>
                  </a:outerShdw>
                </a:effectLst>
              </a:rPr>
              <a:t>θα ήθελες να συνεργαστείς στην ίδια ομάδα;</a:t>
            </a:r>
            <a:endParaRPr lang="en-US" sz="2400" dirty="0"/>
          </a:p>
          <a:p>
            <a:pPr algn="l" eaLnBrk="1" hangingPunct="1">
              <a:lnSpc>
                <a:spcPct val="80000"/>
              </a:lnSpc>
              <a:defRPr/>
            </a:pPr>
            <a:r>
              <a:rPr lang="el-GR" sz="2400" dirty="0"/>
              <a:t> </a:t>
            </a:r>
            <a:endParaRPr lang="en-US" sz="2400" dirty="0"/>
          </a:p>
          <a:p>
            <a:pPr algn="l" eaLnBrk="1" hangingPunct="1">
              <a:lnSpc>
                <a:spcPct val="80000"/>
              </a:lnSpc>
              <a:defRPr/>
            </a:pPr>
            <a:r>
              <a:rPr lang="el-GR" sz="2000" dirty="0"/>
              <a:t>1..............................................................................................................</a:t>
            </a:r>
            <a:endParaRPr lang="en-US" sz="2000" dirty="0"/>
          </a:p>
          <a:p>
            <a:pPr algn="l" eaLnBrk="1" hangingPunct="1">
              <a:lnSpc>
                <a:spcPct val="80000"/>
              </a:lnSpc>
              <a:defRPr/>
            </a:pPr>
            <a:r>
              <a:rPr lang="el-GR" sz="2000" dirty="0"/>
              <a:t>2..............................................................................................................</a:t>
            </a:r>
            <a:endParaRPr lang="en-US" sz="2000" dirty="0"/>
          </a:p>
          <a:p>
            <a:pPr algn="l" eaLnBrk="1" hangingPunct="1">
              <a:lnSpc>
                <a:spcPct val="80000"/>
              </a:lnSpc>
              <a:defRPr/>
            </a:pPr>
            <a:r>
              <a:rPr lang="el-GR" sz="2000" dirty="0"/>
              <a:t>3..............................................................................................................</a:t>
            </a:r>
          </a:p>
          <a:p>
            <a:pPr algn="l" eaLnBrk="1" hangingPunct="1">
              <a:lnSpc>
                <a:spcPct val="80000"/>
              </a:lnSpc>
              <a:defRPr/>
            </a:pPr>
            <a:r>
              <a:rPr lang="el-GR" sz="2000" dirty="0">
                <a:solidFill>
                  <a:srgbClr val="CC3300"/>
                </a:solidFill>
              </a:rPr>
              <a:t>4…….</a:t>
            </a:r>
          </a:p>
          <a:p>
            <a:pPr algn="l" eaLnBrk="1" hangingPunct="1">
              <a:lnSpc>
                <a:spcPct val="80000"/>
              </a:lnSpc>
              <a:defRPr/>
            </a:pPr>
            <a:r>
              <a:rPr lang="el-GR" sz="2000" dirty="0">
                <a:solidFill>
                  <a:srgbClr val="CC3300"/>
                </a:solidFill>
              </a:rPr>
              <a:t>5…….</a:t>
            </a:r>
            <a:endParaRPr lang="en-US" sz="2000" dirty="0">
              <a:solidFill>
                <a:srgbClr val="CC3300"/>
              </a:solidFill>
            </a:endParaRPr>
          </a:p>
          <a:p>
            <a:pPr algn="l" eaLnBrk="1" hangingPunct="1">
              <a:lnSpc>
                <a:spcPct val="80000"/>
              </a:lnSpc>
              <a:defRPr/>
            </a:pPr>
            <a:r>
              <a:rPr lang="el-GR" sz="2000" dirty="0"/>
              <a:t> </a:t>
            </a:r>
            <a:endParaRPr lang="en-US" sz="2000" dirty="0"/>
          </a:p>
          <a:p>
            <a:pPr algn="l" eaLnBrk="1" hangingPunct="1">
              <a:lnSpc>
                <a:spcPct val="80000"/>
              </a:lnSpc>
              <a:defRPr/>
            </a:pPr>
            <a:r>
              <a:rPr lang="el-GR" sz="2000" dirty="0"/>
              <a:t> </a:t>
            </a:r>
            <a:r>
              <a:rPr lang="el-GR" sz="2400" b="1" dirty="0">
                <a:solidFill>
                  <a:srgbClr val="C00000"/>
                </a:solidFill>
              </a:rPr>
              <a:t>Αν</a:t>
            </a:r>
            <a:r>
              <a:rPr lang="el-GR" sz="2400" dirty="0"/>
              <a:t> υπάρχουν μαθητές με τους οποίους </a:t>
            </a:r>
            <a:r>
              <a:rPr lang="el-GR" sz="2400" b="1" dirty="0">
                <a:effectLst>
                  <a:outerShdw blurRad="38100" dist="38100" dir="2700000" algn="tl">
                    <a:srgbClr val="FFFFFF"/>
                  </a:outerShdw>
                </a:effectLst>
              </a:rPr>
              <a:t>δεν θα ήθελες να συνεργαστείς στην ίδια ομάδα γράψε τα ονόματά τους</a:t>
            </a:r>
            <a:endParaRPr lang="en-US" sz="2400" dirty="0"/>
          </a:p>
          <a:p>
            <a:pPr algn="l" eaLnBrk="1" hangingPunct="1">
              <a:lnSpc>
                <a:spcPct val="80000"/>
              </a:lnSpc>
              <a:defRPr/>
            </a:pPr>
            <a:r>
              <a:rPr lang="el-GR" sz="2000" dirty="0"/>
              <a:t> </a:t>
            </a:r>
            <a:endParaRPr lang="en-US" sz="2000" dirty="0"/>
          </a:p>
          <a:p>
            <a:pPr algn="l" eaLnBrk="1" hangingPunct="1">
              <a:lnSpc>
                <a:spcPct val="80000"/>
              </a:lnSpc>
              <a:defRPr/>
            </a:pPr>
            <a:r>
              <a:rPr lang="en-US" sz="2000" dirty="0"/>
              <a:t>1..............................................................................................................</a:t>
            </a:r>
          </a:p>
          <a:p>
            <a:pPr algn="l" eaLnBrk="1" hangingPunct="1">
              <a:lnSpc>
                <a:spcPct val="80000"/>
              </a:lnSpc>
              <a:defRPr/>
            </a:pPr>
            <a:r>
              <a:rPr lang="en-US" sz="2000" dirty="0"/>
              <a:t>2..............................................................................................................</a:t>
            </a:r>
          </a:p>
          <a:p>
            <a:pPr algn="l" eaLnBrk="1" hangingPunct="1">
              <a:lnSpc>
                <a:spcPct val="80000"/>
              </a:lnSpc>
              <a:defRPr/>
            </a:pPr>
            <a:r>
              <a:rPr lang="en-US" sz="2000" dirty="0"/>
              <a:t>3………………………………………………………………………………</a:t>
            </a:r>
            <a:endParaRPr lang="el-GR" sz="2000" dirty="0"/>
          </a:p>
          <a:p>
            <a:pPr algn="l" eaLnBrk="1" hangingPunct="1">
              <a:lnSpc>
                <a:spcPct val="80000"/>
              </a:lnSpc>
              <a:defRPr/>
            </a:pPr>
            <a:r>
              <a:rPr lang="el-GR" sz="2000" dirty="0">
                <a:solidFill>
                  <a:srgbClr val="CC3300"/>
                </a:solidFill>
              </a:rPr>
              <a:t>4……..</a:t>
            </a:r>
            <a:endParaRPr lang="en-US" sz="2000" dirty="0">
              <a:solidFill>
                <a:srgbClr val="CC33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9750" y="188640"/>
            <a:ext cx="7766050" cy="878160"/>
          </a:xfrm>
          <a:solidFill>
            <a:schemeClr val="bg1">
              <a:lumMod val="85000"/>
            </a:schemeClr>
          </a:solidFill>
        </p:spPr>
        <p:txBody>
          <a:bodyPr/>
          <a:lstStyle/>
          <a:p>
            <a:pPr eaLnBrk="1" hangingPunct="1">
              <a:defRPr/>
            </a:pPr>
            <a:r>
              <a:rPr lang="el-GR" sz="3200" b="1" dirty="0">
                <a:solidFill>
                  <a:schemeClr val="tx1"/>
                </a:solidFill>
                <a:effectLst>
                  <a:outerShdw blurRad="38100" dist="38100" dir="2700000" algn="tl">
                    <a:srgbClr val="000000"/>
                  </a:outerShdw>
                </a:effectLst>
              </a:rPr>
              <a:t>Παραδείγματα</a:t>
            </a:r>
          </a:p>
        </p:txBody>
      </p:sp>
      <p:sp>
        <p:nvSpPr>
          <p:cNvPr id="12291" name="Rectangle 3"/>
          <p:cNvSpPr>
            <a:spLocks noGrp="1" noChangeArrowheads="1"/>
          </p:cNvSpPr>
          <p:nvPr>
            <p:ph type="subTitle" idx="1"/>
          </p:nvPr>
        </p:nvSpPr>
        <p:spPr>
          <a:xfrm>
            <a:off x="539750" y="1341438"/>
            <a:ext cx="8153400" cy="5257800"/>
          </a:xfrm>
        </p:spPr>
        <p:txBody>
          <a:bodyPr/>
          <a:lstStyle/>
          <a:p>
            <a:pPr algn="l" eaLnBrk="1" hangingPunct="1">
              <a:lnSpc>
                <a:spcPct val="90000"/>
              </a:lnSpc>
              <a:buFontTx/>
              <a:buChar char="•"/>
            </a:pPr>
            <a:r>
              <a:rPr lang="el-GR" sz="2600" b="1" dirty="0"/>
              <a:t>  </a:t>
            </a:r>
            <a:r>
              <a:rPr lang="el-GR" sz="2800" dirty="0"/>
              <a:t>Ποιους συμμαθητές και συμμαθήτριές σου θα ήθελες να καλέσεις στη </a:t>
            </a:r>
            <a:r>
              <a:rPr lang="el-GR" sz="2800" b="1" dirty="0"/>
              <a:t>γιορτή για τα γενέθλιά</a:t>
            </a:r>
            <a:r>
              <a:rPr lang="el-GR" sz="2800" dirty="0"/>
              <a:t> σου;</a:t>
            </a:r>
          </a:p>
          <a:p>
            <a:pPr algn="l" eaLnBrk="1" hangingPunct="1">
              <a:lnSpc>
                <a:spcPct val="90000"/>
              </a:lnSpc>
              <a:buFontTx/>
              <a:buChar char="•"/>
            </a:pPr>
            <a:endParaRPr lang="el-GR" sz="1200" dirty="0"/>
          </a:p>
          <a:p>
            <a:pPr algn="l" eaLnBrk="1" hangingPunct="1">
              <a:lnSpc>
                <a:spcPct val="90000"/>
              </a:lnSpc>
              <a:buFontTx/>
              <a:buChar char="•"/>
            </a:pPr>
            <a:r>
              <a:rPr lang="el-GR" sz="2800" dirty="0"/>
              <a:t>  Με ποιο συμμαθητή ή συμμαθήτριά σου θα ήθελες να συνεργαστείς στις </a:t>
            </a:r>
            <a:r>
              <a:rPr lang="el-GR" sz="2800" b="1" dirty="0"/>
              <a:t>μαθηματικές ή στις γλωσσικές κ</a:t>
            </a:r>
            <a:r>
              <a:rPr lang="en-US" sz="2800" b="1" dirty="0"/>
              <a:t>.</a:t>
            </a:r>
            <a:r>
              <a:rPr lang="el-GR" sz="2800" b="1" dirty="0" err="1"/>
              <a:t>λπ</a:t>
            </a:r>
            <a:r>
              <a:rPr lang="el-GR" sz="2800" b="1" dirty="0"/>
              <a:t>. ασκήσεις;</a:t>
            </a:r>
          </a:p>
          <a:p>
            <a:pPr algn="l" eaLnBrk="1" hangingPunct="1">
              <a:lnSpc>
                <a:spcPct val="90000"/>
              </a:lnSpc>
            </a:pPr>
            <a:endParaRPr lang="el-GR" sz="1200" b="1" dirty="0"/>
          </a:p>
          <a:p>
            <a:pPr algn="l" eaLnBrk="1" hangingPunct="1">
              <a:lnSpc>
                <a:spcPct val="90000"/>
              </a:lnSpc>
              <a:buFontTx/>
              <a:buChar char="•"/>
            </a:pPr>
            <a:r>
              <a:rPr lang="el-GR" sz="2800" dirty="0"/>
              <a:t>  Με ποιο παιδί από την τάξη σου, σου αρέσει περισσότερο να </a:t>
            </a:r>
            <a:r>
              <a:rPr lang="el-GR" sz="2800" b="1" dirty="0"/>
              <a:t>παίζεις στο διάλειμμα;</a:t>
            </a:r>
          </a:p>
          <a:p>
            <a:pPr algn="l" eaLnBrk="1" hangingPunct="1">
              <a:lnSpc>
                <a:spcPct val="90000"/>
              </a:lnSpc>
            </a:pPr>
            <a:endParaRPr lang="el-GR" sz="2800" b="1" dirty="0"/>
          </a:p>
          <a:p>
            <a:pPr algn="l" eaLnBrk="1" hangingPunct="1">
              <a:lnSpc>
                <a:spcPct val="90000"/>
              </a:lnSpc>
              <a:buFontTx/>
              <a:buChar char="•"/>
            </a:pPr>
            <a:r>
              <a:rPr lang="el-GR" sz="2800" dirty="0"/>
              <a:t>  </a:t>
            </a:r>
            <a:r>
              <a:rPr lang="en-US" sz="2800" dirty="0"/>
              <a:t>M</a:t>
            </a:r>
            <a:r>
              <a:rPr lang="el-GR" sz="2800" dirty="0"/>
              <a:t>ε ποιον θα θέλατε να </a:t>
            </a:r>
            <a:r>
              <a:rPr lang="el-GR" sz="2800" b="1" dirty="0"/>
              <a:t>κάθεστε στο θρανίο</a:t>
            </a:r>
            <a:r>
              <a:rPr lang="el-GR" sz="2800" dirty="0"/>
              <a:t> και με ποιον δεν θα θέλατε;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229600" cy="850106"/>
          </a:xfrm>
          <a:solidFill>
            <a:schemeClr val="bg1">
              <a:lumMod val="85000"/>
            </a:schemeClr>
          </a:solidFill>
          <a:ln>
            <a:solidFill>
              <a:srgbClr val="C00000"/>
            </a:solidFill>
          </a:ln>
        </p:spPr>
        <p:txBody>
          <a:bodyPr/>
          <a:lstStyle/>
          <a:p>
            <a:pPr eaLnBrk="1" hangingPunct="1">
              <a:defRPr/>
            </a:pPr>
            <a:r>
              <a:rPr lang="el-GR" sz="3200" b="1" dirty="0">
                <a:solidFill>
                  <a:schemeClr val="tx1"/>
                </a:solidFill>
                <a:effectLst>
                  <a:outerShdw blurRad="38100" dist="38100" dir="2700000" algn="tl">
                    <a:srgbClr val="000000"/>
                  </a:outerShdw>
                </a:effectLst>
              </a:rPr>
              <a:t>Οδηγίες - διεξαγωγή του τεστ</a:t>
            </a:r>
          </a:p>
        </p:txBody>
      </p:sp>
      <p:sp>
        <p:nvSpPr>
          <p:cNvPr id="4" name="TextBox 3"/>
          <p:cNvSpPr txBox="1"/>
          <p:nvPr/>
        </p:nvSpPr>
        <p:spPr>
          <a:xfrm>
            <a:off x="467544" y="1700808"/>
            <a:ext cx="1656184" cy="369332"/>
          </a:xfrm>
          <a:prstGeom prst="rect">
            <a:avLst/>
          </a:prstGeom>
          <a:noFill/>
        </p:spPr>
        <p:txBody>
          <a:bodyPr wrap="square" rtlCol="0">
            <a:spAutoFit/>
          </a:bodyPr>
          <a:lstStyle/>
          <a:p>
            <a:r>
              <a:rPr lang="en-US" dirty="0"/>
              <a:t> </a:t>
            </a:r>
            <a:endParaRPr lang="el-GR" dirty="0"/>
          </a:p>
        </p:txBody>
      </p:sp>
      <p:sp>
        <p:nvSpPr>
          <p:cNvPr id="6" name="TextBox 5"/>
          <p:cNvSpPr txBox="1"/>
          <p:nvPr/>
        </p:nvSpPr>
        <p:spPr>
          <a:xfrm>
            <a:off x="107504" y="1700808"/>
            <a:ext cx="3456384" cy="3416320"/>
          </a:xfrm>
          <a:prstGeom prst="rect">
            <a:avLst/>
          </a:prstGeom>
          <a:noFill/>
        </p:spPr>
        <p:txBody>
          <a:bodyPr wrap="square" rtlCol="0">
            <a:spAutoFit/>
          </a:bodyPr>
          <a:lstStyle/>
          <a:p>
            <a:r>
              <a:rPr lang="el-GR" dirty="0"/>
              <a:t> </a:t>
            </a:r>
            <a:r>
              <a:rPr lang="el-GR" sz="2400" b="1" dirty="0"/>
              <a:t>Αν τα παιδιά δεν ξέρουν να γράφουν;</a:t>
            </a:r>
          </a:p>
          <a:p>
            <a:endParaRPr lang="el-GR" sz="2400" b="1" dirty="0"/>
          </a:p>
          <a:p>
            <a:endParaRPr lang="el-GR" sz="2400" b="1" dirty="0"/>
          </a:p>
          <a:p>
            <a:r>
              <a:rPr lang="el-GR" sz="2400" b="1" dirty="0"/>
              <a:t>Περιορίζουμε τις απορρίψεις/επιλογές;</a:t>
            </a:r>
          </a:p>
          <a:p>
            <a:endParaRPr lang="el-GR" sz="2400" b="1" dirty="0"/>
          </a:p>
          <a:p>
            <a:r>
              <a:rPr lang="el-GR" sz="2400" b="1" dirty="0"/>
              <a:t>Διάρκεια του τεστ</a:t>
            </a:r>
            <a:r>
              <a:rPr lang="en-US" sz="2400" b="1" dirty="0"/>
              <a:t>;</a:t>
            </a:r>
            <a:r>
              <a:rPr lang="el-GR" sz="2400" b="1" dirty="0"/>
              <a:t> </a:t>
            </a:r>
            <a:r>
              <a:rPr lang="el-GR" sz="2000" dirty="0"/>
              <a:t>(συνήθως 20΄ λεπτά)</a:t>
            </a:r>
          </a:p>
        </p:txBody>
      </p:sp>
      <p:sp>
        <p:nvSpPr>
          <p:cNvPr id="2" name="Θέση ημερομηνίας 1">
            <a:extLst>
              <a:ext uri="{FF2B5EF4-FFF2-40B4-BE49-F238E27FC236}">
                <a16:creationId xmlns:a16="http://schemas.microsoft.com/office/drawing/2014/main" id="{C63B1B38-EEC6-8D36-1EA7-104331064CF6}"/>
              </a:ext>
            </a:extLst>
          </p:cNvPr>
          <p:cNvSpPr>
            <a:spLocks noGrp="1"/>
          </p:cNvSpPr>
          <p:nvPr>
            <p:ph type="dt" sz="half" idx="10"/>
          </p:nvPr>
        </p:nvSpPr>
        <p:spPr/>
        <p:txBody>
          <a:bodyPr/>
          <a:lstStyle/>
          <a:p>
            <a:pPr>
              <a:defRPr/>
            </a:pPr>
            <a:fld id="{1E58C3FA-943B-4BFE-9635-8CBF2A7B9DF5}" type="datetime1">
              <a:rPr lang="el-GR" smtClean="0"/>
              <a:t>17/6/2022</a:t>
            </a:fld>
            <a:endParaRPr lang="el-GR"/>
          </a:p>
        </p:txBody>
      </p:sp>
      <p:sp>
        <p:nvSpPr>
          <p:cNvPr id="3" name="Θέση υποσέλιδου 2">
            <a:extLst>
              <a:ext uri="{FF2B5EF4-FFF2-40B4-BE49-F238E27FC236}">
                <a16:creationId xmlns:a16="http://schemas.microsoft.com/office/drawing/2014/main" id="{3CB03834-F12F-AA8F-EE8B-43530C348361}"/>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5" name="Θέση αριθμού διαφάνειας 4">
            <a:extLst>
              <a:ext uri="{FF2B5EF4-FFF2-40B4-BE49-F238E27FC236}">
                <a16:creationId xmlns:a16="http://schemas.microsoft.com/office/drawing/2014/main" id="{DD4CCBFF-0B92-465B-986D-B4CCA59BDB8A}"/>
              </a:ext>
            </a:extLst>
          </p:cNvPr>
          <p:cNvSpPr>
            <a:spLocks noGrp="1"/>
          </p:cNvSpPr>
          <p:nvPr>
            <p:ph type="sldNum" sz="quarter" idx="12"/>
          </p:nvPr>
        </p:nvSpPr>
        <p:spPr/>
        <p:txBody>
          <a:bodyPr/>
          <a:lstStyle/>
          <a:p>
            <a:pPr>
              <a:defRPr/>
            </a:pPr>
            <a:fld id="{1794BB2A-399E-4B33-992B-DFDE5150CC6D}" type="slidenum">
              <a:rPr lang="el-GR" smtClean="0"/>
              <a:pPr>
                <a:defRPr/>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79388" y="260350"/>
            <a:ext cx="8785225" cy="6597650"/>
          </a:xfrm>
        </p:spPr>
        <p:txBody>
          <a:bodyPr/>
          <a:lstStyle/>
          <a:p>
            <a:pPr lvl="2" eaLnBrk="1" hangingPunct="1">
              <a:buFontTx/>
              <a:buNone/>
            </a:pPr>
            <a:r>
              <a:rPr lang="el-GR" sz="3200" b="1" u="sng" dirty="0"/>
              <a:t>Εφαρμογή του τεστ </a:t>
            </a:r>
            <a:endParaRPr lang="el-GR" sz="2000" b="1" dirty="0"/>
          </a:p>
          <a:p>
            <a:pPr eaLnBrk="1" hangingPunct="1"/>
            <a:endParaRPr lang="el-GR" sz="1400" b="1" dirty="0">
              <a:solidFill>
                <a:srgbClr val="CC00CC"/>
              </a:solidFill>
            </a:endParaRPr>
          </a:p>
          <a:p>
            <a:pPr lvl="1" eaLnBrk="1" hangingPunct="1"/>
            <a:r>
              <a:rPr lang="el-GR" dirty="0"/>
              <a:t>Δίνουμε ένα φύλλο χαρτί σε όλα τα παιδιά</a:t>
            </a:r>
          </a:p>
          <a:p>
            <a:pPr lvl="1" eaLnBrk="1" hangingPunct="1"/>
            <a:r>
              <a:rPr lang="el-GR" dirty="0"/>
              <a:t>Γράφουν επάνω το όνομά τους</a:t>
            </a:r>
          </a:p>
          <a:p>
            <a:pPr lvl="1" eaLnBrk="1" hangingPunct="1"/>
            <a:r>
              <a:rPr lang="el-GR" dirty="0"/>
              <a:t>Τους λέμε: </a:t>
            </a:r>
          </a:p>
          <a:p>
            <a:pPr marL="457200" lvl="1" indent="0" eaLnBrk="1" hangingPunct="1">
              <a:buNone/>
            </a:pPr>
            <a:r>
              <a:rPr lang="el-GR" b="1" i="1" dirty="0"/>
              <a:t>«Στο σπίτι σας έχετε γιορτή. Η μαμά σου σού είπε να καλέσεις </a:t>
            </a:r>
            <a:r>
              <a:rPr lang="el-GR" b="1" i="1" u="sng" dirty="0"/>
              <a:t>τρία παιδιά</a:t>
            </a:r>
            <a:r>
              <a:rPr lang="el-GR" b="1" i="1" dirty="0"/>
              <a:t> από την τάξη του σχολείου σου. Γράψε μας ποια παιδιά θα καλέσεις. Παρακαλώ γράψτε όλοι τα ονόματα αυτών που θα καλέσετε»</a:t>
            </a:r>
          </a:p>
          <a:p>
            <a:pPr marL="457200" lvl="1" indent="0" eaLnBrk="1" hangingPunct="1">
              <a:buNone/>
            </a:pPr>
            <a:r>
              <a:rPr lang="el-GR" b="1" dirty="0"/>
              <a:t>Άλλο:</a:t>
            </a:r>
          </a:p>
          <a:p>
            <a:pPr marL="457200" lvl="1" indent="0" eaLnBrk="1" hangingPunct="1">
              <a:buNone/>
            </a:pPr>
            <a:r>
              <a:rPr lang="el-GR" b="1" i="1" dirty="0"/>
              <a:t>«Με ποιους δεν θα μοιραζόσουν ένα μυστικό σου;»</a:t>
            </a:r>
          </a:p>
        </p:txBody>
      </p:sp>
      <p:sp>
        <p:nvSpPr>
          <p:cNvPr id="2" name="Θέση ημερομηνίας 1">
            <a:extLst>
              <a:ext uri="{FF2B5EF4-FFF2-40B4-BE49-F238E27FC236}">
                <a16:creationId xmlns:a16="http://schemas.microsoft.com/office/drawing/2014/main" id="{51FDE5EB-5196-BA0D-B475-FCFCA59E4B39}"/>
              </a:ext>
            </a:extLst>
          </p:cNvPr>
          <p:cNvSpPr>
            <a:spLocks noGrp="1"/>
          </p:cNvSpPr>
          <p:nvPr>
            <p:ph type="dt" sz="half" idx="10"/>
          </p:nvPr>
        </p:nvSpPr>
        <p:spPr/>
        <p:txBody>
          <a:bodyPr/>
          <a:lstStyle/>
          <a:p>
            <a:pPr>
              <a:defRPr/>
            </a:pPr>
            <a:fld id="{7347EEEE-BED9-4E2A-9A1B-2D3F0C70E902}" type="datetime1">
              <a:rPr lang="el-GR" smtClean="0"/>
              <a:t>17/6/2022</a:t>
            </a:fld>
            <a:endParaRPr lang="el-GR"/>
          </a:p>
        </p:txBody>
      </p:sp>
      <p:sp>
        <p:nvSpPr>
          <p:cNvPr id="3" name="Θέση υποσέλιδου 2">
            <a:extLst>
              <a:ext uri="{FF2B5EF4-FFF2-40B4-BE49-F238E27FC236}">
                <a16:creationId xmlns:a16="http://schemas.microsoft.com/office/drawing/2014/main" id="{1735AA31-D58A-71E6-0433-11E3B3703FE7}"/>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2368B311-DCF3-0CC3-DD27-B26547E9C312}"/>
              </a:ext>
            </a:extLst>
          </p:cNvPr>
          <p:cNvSpPr>
            <a:spLocks noGrp="1"/>
          </p:cNvSpPr>
          <p:nvPr>
            <p:ph type="sldNum" sz="quarter" idx="12"/>
          </p:nvPr>
        </p:nvSpPr>
        <p:spPr/>
        <p:txBody>
          <a:bodyPr/>
          <a:lstStyle/>
          <a:p>
            <a:pPr>
              <a:defRPr/>
            </a:pPr>
            <a:fld id="{1794BB2A-399E-4B33-992B-DFDE5150CC6D}" type="slidenum">
              <a:rPr lang="el-GR" smtClean="0"/>
              <a:pPr>
                <a:defRPr/>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sz="3200" b="1" u="sng" dirty="0">
                <a:solidFill>
                  <a:schemeClr val="tx1"/>
                </a:solidFill>
              </a:rPr>
              <a:t>Εφαρμογή του τεστ </a:t>
            </a:r>
            <a:endParaRPr lang="el-GR" sz="1200" b="1" dirty="0">
              <a:solidFill>
                <a:schemeClr val="tx1"/>
              </a:solidFill>
            </a:endParaRPr>
          </a:p>
        </p:txBody>
      </p:sp>
      <p:sp>
        <p:nvSpPr>
          <p:cNvPr id="17411" name="Rectangle 3"/>
          <p:cNvSpPr>
            <a:spLocks noGrp="1" noChangeArrowheads="1"/>
          </p:cNvSpPr>
          <p:nvPr>
            <p:ph type="body" idx="1"/>
          </p:nvPr>
        </p:nvSpPr>
        <p:spPr/>
        <p:txBody>
          <a:bodyPr/>
          <a:lstStyle/>
          <a:p>
            <a:pPr lvl="1" eaLnBrk="1" hangingPunct="1"/>
            <a:r>
              <a:rPr lang="el-GR" dirty="0"/>
              <a:t>Μετά από λίγο: </a:t>
            </a:r>
            <a:r>
              <a:rPr lang="el-GR" b="1" i="1" dirty="0"/>
              <a:t>«Όποιος τελειώνει να γυρίζει το φύλλο του και να περιμένει»</a:t>
            </a:r>
            <a:endParaRPr lang="el-GR" b="1" dirty="0"/>
          </a:p>
          <a:p>
            <a:pPr lvl="1" eaLnBrk="1" hangingPunct="1"/>
            <a:r>
              <a:rPr lang="el-GR" dirty="0"/>
              <a:t>Αφού τελειώσουν: </a:t>
            </a:r>
            <a:r>
              <a:rPr lang="el-GR" b="1" i="1" dirty="0"/>
              <a:t>«Τώρα, </a:t>
            </a:r>
            <a:r>
              <a:rPr lang="el-GR" b="1" i="1" u="sng" dirty="0"/>
              <a:t>αν υπάρχει κάποιος</a:t>
            </a:r>
            <a:r>
              <a:rPr lang="el-GR" b="1" i="1" dirty="0"/>
              <a:t> που δεν θα ήθελες να έρθει στη γιορτή σου, άφησε μια γραμμή κενή και γράψε το όνομά του. </a:t>
            </a:r>
            <a:r>
              <a:rPr lang="el-GR" b="1" i="1" u="sng" dirty="0"/>
              <a:t>Όσοι και αν είναι αυτοί»</a:t>
            </a:r>
          </a:p>
          <a:p>
            <a:pPr lvl="1" eaLnBrk="1" hangingPunct="1">
              <a:buFontTx/>
              <a:buNone/>
            </a:pPr>
            <a:endParaRPr lang="el-GR" sz="1400" b="1" dirty="0"/>
          </a:p>
          <a:p>
            <a:pPr lvl="1" eaLnBrk="1" hangingPunct="1"/>
            <a:r>
              <a:rPr lang="el-GR" dirty="0"/>
              <a:t>Ελέγχουμε για συνωνυμίες (επώνυμο!)</a:t>
            </a:r>
          </a:p>
          <a:p>
            <a:pPr eaLnBrk="1" hangingPunct="1"/>
            <a:endParaRPr lang="el-GR" dirty="0"/>
          </a:p>
        </p:txBody>
      </p:sp>
      <p:sp>
        <p:nvSpPr>
          <p:cNvPr id="2" name="Θέση ημερομηνίας 1">
            <a:extLst>
              <a:ext uri="{FF2B5EF4-FFF2-40B4-BE49-F238E27FC236}">
                <a16:creationId xmlns:a16="http://schemas.microsoft.com/office/drawing/2014/main" id="{D3E935D1-BFBF-7CEA-0B89-6217BA1409D4}"/>
              </a:ext>
            </a:extLst>
          </p:cNvPr>
          <p:cNvSpPr>
            <a:spLocks noGrp="1"/>
          </p:cNvSpPr>
          <p:nvPr>
            <p:ph type="dt" sz="half" idx="10"/>
          </p:nvPr>
        </p:nvSpPr>
        <p:spPr/>
        <p:txBody>
          <a:bodyPr/>
          <a:lstStyle/>
          <a:p>
            <a:pPr>
              <a:defRPr/>
            </a:pPr>
            <a:fld id="{06EBA156-E6FC-4A8B-B043-54FA951D2B65}" type="datetime1">
              <a:rPr lang="el-GR" smtClean="0"/>
              <a:t>17/6/2022</a:t>
            </a:fld>
            <a:endParaRPr lang="el-GR"/>
          </a:p>
        </p:txBody>
      </p:sp>
      <p:sp>
        <p:nvSpPr>
          <p:cNvPr id="3" name="Θέση υποσέλιδου 2">
            <a:extLst>
              <a:ext uri="{FF2B5EF4-FFF2-40B4-BE49-F238E27FC236}">
                <a16:creationId xmlns:a16="http://schemas.microsoft.com/office/drawing/2014/main" id="{2B1156BF-2BDA-19FE-3056-472B083761CF}"/>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2FDBC448-7AD8-5A36-2EC2-CA252F252769}"/>
              </a:ext>
            </a:extLst>
          </p:cNvPr>
          <p:cNvSpPr>
            <a:spLocks noGrp="1"/>
          </p:cNvSpPr>
          <p:nvPr>
            <p:ph type="sldNum" sz="quarter" idx="12"/>
          </p:nvPr>
        </p:nvSpPr>
        <p:spPr/>
        <p:txBody>
          <a:bodyPr/>
          <a:lstStyle/>
          <a:p>
            <a:pPr>
              <a:defRPr/>
            </a:pPr>
            <a:fld id="{1794BB2A-399E-4B33-992B-DFDE5150CC6D}" type="slidenum">
              <a:rPr lang="el-GR" smtClean="0"/>
              <a:pPr>
                <a:defRPr/>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22337"/>
          </a:xfrm>
          <a:solidFill>
            <a:schemeClr val="bg2">
              <a:lumMod val="40000"/>
              <a:lumOff val="60000"/>
            </a:schemeClr>
          </a:solidFill>
          <a:ln>
            <a:solidFill>
              <a:srgbClr val="C00000"/>
            </a:solidFill>
          </a:ln>
        </p:spPr>
        <p:txBody>
          <a:bodyPr/>
          <a:lstStyle/>
          <a:p>
            <a:pPr eaLnBrk="1" hangingPunct="1"/>
            <a:r>
              <a:rPr lang="el-GR" sz="3200" b="1" dirty="0">
                <a:solidFill>
                  <a:schemeClr val="tx1"/>
                </a:solidFill>
              </a:rPr>
              <a:t>Εφαρμογή του τεστ </a:t>
            </a:r>
            <a:br>
              <a:rPr lang="el-GR" sz="3200" b="1" dirty="0">
                <a:solidFill>
                  <a:schemeClr val="tx1"/>
                </a:solidFill>
              </a:rPr>
            </a:br>
            <a:r>
              <a:rPr lang="el-GR" sz="3200" b="1" dirty="0">
                <a:solidFill>
                  <a:schemeClr val="tx1"/>
                </a:solidFill>
              </a:rPr>
              <a:t>στη Δευτεροβάθμια Εκπαίδευση</a:t>
            </a:r>
          </a:p>
        </p:txBody>
      </p:sp>
      <p:sp>
        <p:nvSpPr>
          <p:cNvPr id="18435" name="Rectangle 3"/>
          <p:cNvSpPr>
            <a:spLocks noGrp="1" noChangeArrowheads="1"/>
          </p:cNvSpPr>
          <p:nvPr>
            <p:ph type="body" idx="1"/>
          </p:nvPr>
        </p:nvSpPr>
        <p:spPr>
          <a:xfrm>
            <a:off x="250825" y="1412876"/>
            <a:ext cx="8713788" cy="4832350"/>
          </a:xfrm>
          <a:ln>
            <a:solidFill>
              <a:srgbClr val="C00000"/>
            </a:solidFill>
          </a:ln>
        </p:spPr>
        <p:txBody>
          <a:bodyPr/>
          <a:lstStyle/>
          <a:p>
            <a:pPr algn="ctr" eaLnBrk="1" hangingPunct="1">
              <a:lnSpc>
                <a:spcPct val="80000"/>
              </a:lnSpc>
              <a:buFontTx/>
              <a:buNone/>
            </a:pPr>
            <a:r>
              <a:rPr lang="el-GR" sz="2400" b="1" i="1" dirty="0"/>
              <a:t>	«Καταγράψτε στην πρώτη σελίδα τα ονόματα των συμμαθητών σας με τους οποίους θα θέλατε να συνεργάζεστε, αν υποθέταμε ότι εργαζόσασταν κατά ομάδες εργασίας. Στην άλλη σελίδα σημειώστε τα ονόματα αυτών που δεν θα θέλατε να συνεργάζεστε. </a:t>
            </a:r>
            <a:r>
              <a:rPr lang="el-GR" sz="2400" b="1" i="1" u="sng" dirty="0"/>
              <a:t>Δίπλα από τα ονόματα σημειώστε και τον ή τους λόγους επιλογής ή απόρριψης σας</a:t>
            </a:r>
            <a:r>
              <a:rPr lang="el-GR" sz="2400" b="1" i="1" dirty="0"/>
              <a:t>. Πρώτο στη σειρά σημειώστε το όνομα του συμμαθητή με τον οποίο θα θέλατε περισσότερο να συνεργάζεστε (πρώτη σελίδα) ή που δεν θα θέλατε σε καμία περίπτωση (στην άλλη σελίδα).</a:t>
            </a:r>
          </a:p>
          <a:p>
            <a:pPr algn="ctr" eaLnBrk="1" hangingPunct="1">
              <a:lnSpc>
                <a:spcPct val="80000"/>
              </a:lnSpc>
              <a:buFontTx/>
              <a:buNone/>
            </a:pPr>
            <a:r>
              <a:rPr lang="el-GR" sz="2400" b="1" i="1" dirty="0"/>
              <a:t>	Δεν υπάρχει περιορισμός στο πόσους θα αναφέρετε. Μπορείτε να σημειώστε τα ονόματα αγοριών ή κοριτσιών χωρίς καμία διάκριση, με τη βεβαιότητα ότι οι απαντήσεις σας θα διαφυλαχθούν απόρρητες. Απαντήστε μόνοι σας χωρίς να επηρεάζετε ή να επηρεάζεστε. Έχετε στη διάθεσή σας όσο χρόνο θέλετε»</a:t>
            </a:r>
          </a:p>
        </p:txBody>
      </p:sp>
      <p:sp>
        <p:nvSpPr>
          <p:cNvPr id="2" name="Θέση ημερομηνίας 1">
            <a:extLst>
              <a:ext uri="{FF2B5EF4-FFF2-40B4-BE49-F238E27FC236}">
                <a16:creationId xmlns:a16="http://schemas.microsoft.com/office/drawing/2014/main" id="{76E23CFA-AB2A-F51D-3B93-6D54E540C508}"/>
              </a:ext>
            </a:extLst>
          </p:cNvPr>
          <p:cNvSpPr>
            <a:spLocks noGrp="1"/>
          </p:cNvSpPr>
          <p:nvPr>
            <p:ph type="dt" sz="half" idx="10"/>
          </p:nvPr>
        </p:nvSpPr>
        <p:spPr/>
        <p:txBody>
          <a:bodyPr/>
          <a:lstStyle/>
          <a:p>
            <a:pPr>
              <a:defRPr/>
            </a:pPr>
            <a:fld id="{36258460-2124-4ED2-A97A-92DA86F7DC89}" type="datetime1">
              <a:rPr lang="el-GR" smtClean="0"/>
              <a:t>17/6/2022</a:t>
            </a:fld>
            <a:endParaRPr lang="el-GR"/>
          </a:p>
        </p:txBody>
      </p:sp>
      <p:sp>
        <p:nvSpPr>
          <p:cNvPr id="3" name="Θέση υποσέλιδου 2">
            <a:extLst>
              <a:ext uri="{FF2B5EF4-FFF2-40B4-BE49-F238E27FC236}">
                <a16:creationId xmlns:a16="http://schemas.microsoft.com/office/drawing/2014/main" id="{DC049A2C-D6BF-2602-937A-574E65268AC8}"/>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9013AC64-4A40-301F-342F-EAC35E260E5C}"/>
              </a:ext>
            </a:extLst>
          </p:cNvPr>
          <p:cNvSpPr>
            <a:spLocks noGrp="1"/>
          </p:cNvSpPr>
          <p:nvPr>
            <p:ph type="sldNum" sz="quarter" idx="12"/>
          </p:nvPr>
        </p:nvSpPr>
        <p:spPr/>
        <p:txBody>
          <a:bodyPr/>
          <a:lstStyle/>
          <a:p>
            <a:pPr>
              <a:defRPr/>
            </a:pPr>
            <a:fld id="{1794BB2A-399E-4B33-992B-DFDE5150CC6D}" type="slidenum">
              <a:rPr lang="el-GR" smtClean="0"/>
              <a:pPr>
                <a:defRPr/>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23850" y="476672"/>
            <a:ext cx="8229600" cy="1584176"/>
          </a:xfrm>
          <a:solidFill>
            <a:schemeClr val="bg2">
              <a:lumMod val="40000"/>
              <a:lumOff val="60000"/>
            </a:schemeClr>
          </a:solidFill>
          <a:ln>
            <a:solidFill>
              <a:srgbClr val="C00000"/>
            </a:solidFill>
          </a:ln>
        </p:spPr>
        <p:txBody>
          <a:bodyPr/>
          <a:lstStyle/>
          <a:p>
            <a:pPr algn="ctr" eaLnBrk="1" hangingPunct="1">
              <a:buFontTx/>
              <a:buNone/>
              <a:defRPr/>
            </a:pPr>
            <a:r>
              <a:rPr lang="el-GR" b="1" dirty="0"/>
              <a:t>Σχηματισμός </a:t>
            </a:r>
            <a:r>
              <a:rPr lang="el-GR" b="1" dirty="0" err="1"/>
              <a:t>κοινωνιομετρικού</a:t>
            </a:r>
            <a:r>
              <a:rPr lang="el-GR" b="1" dirty="0"/>
              <a:t> πίνακα </a:t>
            </a:r>
          </a:p>
          <a:p>
            <a:pPr algn="ctr" eaLnBrk="1" hangingPunct="1">
              <a:buFontTx/>
              <a:buNone/>
              <a:defRPr/>
            </a:pPr>
            <a:r>
              <a:rPr lang="el-GR" b="1" dirty="0"/>
              <a:t>και κοινωνιογράμματος</a:t>
            </a:r>
          </a:p>
          <a:p>
            <a:pPr eaLnBrk="1" hangingPunct="1">
              <a:buFontTx/>
              <a:buNone/>
              <a:defRPr/>
            </a:pPr>
            <a:endParaRPr lang="el-GR" dirty="0">
              <a:solidFill>
                <a:srgbClr val="CC00CC"/>
              </a:solidFill>
              <a:effectLst>
                <a:outerShdw blurRad="38100" dist="38100" dir="2700000" algn="tl">
                  <a:srgbClr val="000000"/>
                </a:outerShdw>
              </a:effectLst>
            </a:endParaRPr>
          </a:p>
        </p:txBody>
      </p:sp>
      <p:sp>
        <p:nvSpPr>
          <p:cNvPr id="2" name="Θέση ημερομηνίας 1">
            <a:extLst>
              <a:ext uri="{FF2B5EF4-FFF2-40B4-BE49-F238E27FC236}">
                <a16:creationId xmlns:a16="http://schemas.microsoft.com/office/drawing/2014/main" id="{668E1910-7850-E357-5F58-07DE63391F7B}"/>
              </a:ext>
            </a:extLst>
          </p:cNvPr>
          <p:cNvSpPr>
            <a:spLocks noGrp="1"/>
          </p:cNvSpPr>
          <p:nvPr>
            <p:ph type="dt" sz="half" idx="10"/>
          </p:nvPr>
        </p:nvSpPr>
        <p:spPr/>
        <p:txBody>
          <a:bodyPr/>
          <a:lstStyle/>
          <a:p>
            <a:pPr>
              <a:defRPr/>
            </a:pPr>
            <a:fld id="{10B1C64F-0EAF-4DAF-B3D6-C54BBB1726B2}" type="datetime1">
              <a:rPr lang="el-GR" smtClean="0"/>
              <a:t>17/6/2022</a:t>
            </a:fld>
            <a:endParaRPr lang="el-GR"/>
          </a:p>
        </p:txBody>
      </p:sp>
      <p:sp>
        <p:nvSpPr>
          <p:cNvPr id="3" name="Θέση υποσέλιδου 2">
            <a:extLst>
              <a:ext uri="{FF2B5EF4-FFF2-40B4-BE49-F238E27FC236}">
                <a16:creationId xmlns:a16="http://schemas.microsoft.com/office/drawing/2014/main" id="{5B77C6AE-D221-BCD0-5EF9-BB3A0B1255E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6AAFEF2C-6E79-D452-4934-9B3728DDB15D}"/>
              </a:ext>
            </a:extLst>
          </p:cNvPr>
          <p:cNvSpPr>
            <a:spLocks noGrp="1"/>
          </p:cNvSpPr>
          <p:nvPr>
            <p:ph type="sldNum" sz="quarter" idx="12"/>
          </p:nvPr>
        </p:nvSpPr>
        <p:spPr/>
        <p:txBody>
          <a:bodyPr/>
          <a:lstStyle/>
          <a:p>
            <a:pPr>
              <a:defRPr/>
            </a:pPr>
            <a:fld id="{1794BB2A-399E-4B33-992B-DFDE5150CC6D}" type="slidenum">
              <a:rPr lang="el-GR" smtClean="0"/>
              <a:pPr>
                <a:defRPr/>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90537"/>
          </a:xfrm>
          <a:solidFill>
            <a:schemeClr val="bg2">
              <a:lumMod val="40000"/>
              <a:lumOff val="60000"/>
            </a:schemeClr>
          </a:solidFill>
          <a:ln>
            <a:solidFill>
              <a:srgbClr val="C00000"/>
            </a:solidFill>
          </a:ln>
        </p:spPr>
        <p:txBody>
          <a:bodyPr/>
          <a:lstStyle/>
          <a:p>
            <a:pPr eaLnBrk="1" hangingPunct="1"/>
            <a:r>
              <a:rPr lang="el-GR" sz="3200" b="1" dirty="0" err="1">
                <a:solidFill>
                  <a:schemeClr val="tx1"/>
                </a:solidFill>
              </a:rPr>
              <a:t>Κοινωνιομετρικός</a:t>
            </a:r>
            <a:r>
              <a:rPr lang="el-GR" sz="3200" b="1" dirty="0">
                <a:solidFill>
                  <a:schemeClr val="tx1"/>
                </a:solidFill>
              </a:rPr>
              <a:t> πίνακας</a:t>
            </a:r>
          </a:p>
        </p:txBody>
      </p:sp>
      <p:sp>
        <p:nvSpPr>
          <p:cNvPr id="22531" name="Rectangle 3"/>
          <p:cNvSpPr>
            <a:spLocks noGrp="1" noChangeArrowheads="1"/>
          </p:cNvSpPr>
          <p:nvPr>
            <p:ph type="body" idx="1"/>
          </p:nvPr>
        </p:nvSpPr>
        <p:spPr>
          <a:xfrm>
            <a:off x="250825" y="1196752"/>
            <a:ext cx="8713788" cy="5661248"/>
          </a:xfrm>
        </p:spPr>
        <p:txBody>
          <a:bodyPr/>
          <a:lstStyle/>
          <a:p>
            <a:pPr eaLnBrk="1" hangingPunct="1"/>
            <a:r>
              <a:rPr lang="el-GR" sz="2800" dirty="0"/>
              <a:t>Χωρίζουμε τις απαντήσεις αγοριών – κοριτσιών</a:t>
            </a:r>
          </a:p>
          <a:p>
            <a:pPr eaLnBrk="1" hangingPunct="1">
              <a:buFontTx/>
              <a:buNone/>
            </a:pPr>
            <a:endParaRPr lang="el-GR" sz="1000" dirty="0"/>
          </a:p>
          <a:p>
            <a:pPr eaLnBrk="1" hangingPunct="1"/>
            <a:r>
              <a:rPr lang="el-GR" sz="2800" dirty="0"/>
              <a:t>Δίνουμε αύξοντα αριθμό σε κάθε ερωτηματολόγιο</a:t>
            </a:r>
          </a:p>
          <a:p>
            <a:pPr eaLnBrk="1" hangingPunct="1">
              <a:buFontTx/>
              <a:buNone/>
            </a:pPr>
            <a:endParaRPr lang="el-GR" sz="1000" dirty="0"/>
          </a:p>
          <a:p>
            <a:pPr eaLnBrk="1" hangingPunct="1"/>
            <a:r>
              <a:rPr lang="el-GR" sz="2800" dirty="0"/>
              <a:t>Τοποθετούμε τον αντίστοιχο αριθμό δίπλα στα ονόματα σε όλα τα ερωτηματολόγια</a:t>
            </a:r>
          </a:p>
          <a:p>
            <a:pPr eaLnBrk="1" hangingPunct="1"/>
            <a:endParaRPr lang="el-GR" sz="1200" dirty="0"/>
          </a:p>
          <a:p>
            <a:pPr eaLnBrk="1" hangingPunct="1"/>
            <a:r>
              <a:rPr lang="en-US" sz="2800" dirty="0"/>
              <a:t>“</a:t>
            </a:r>
            <a:r>
              <a:rPr lang="el-GR" sz="2800" dirty="0"/>
              <a:t>Φτιάχνουμε</a:t>
            </a:r>
            <a:r>
              <a:rPr lang="en-US" sz="2800" dirty="0"/>
              <a:t>”</a:t>
            </a:r>
            <a:r>
              <a:rPr lang="el-GR" sz="2800" dirty="0"/>
              <a:t> ένα πίνακα με τόσες κάθετες στήλες και οριζόντιες γραμμές όσοι και οι μαθητές (ηλεκτρονική μορφή)</a:t>
            </a:r>
          </a:p>
          <a:p>
            <a:pPr eaLnBrk="1" hangingPunct="1">
              <a:buFontTx/>
              <a:buNone/>
            </a:pPr>
            <a:endParaRPr lang="el-GR" sz="1000" dirty="0"/>
          </a:p>
          <a:p>
            <a:pPr eaLnBrk="1" hangingPunct="1"/>
            <a:r>
              <a:rPr lang="el-GR" sz="2800" dirty="0"/>
              <a:t>Σε κάθε οριζόντια γραμμή και σε κάθε κάθετη στήλη γράφουμε τον αριθμό και το όνομα του μαθητή.</a:t>
            </a:r>
          </a:p>
        </p:txBody>
      </p:sp>
      <p:sp>
        <p:nvSpPr>
          <p:cNvPr id="2" name="Θέση ημερομηνίας 1">
            <a:extLst>
              <a:ext uri="{FF2B5EF4-FFF2-40B4-BE49-F238E27FC236}">
                <a16:creationId xmlns:a16="http://schemas.microsoft.com/office/drawing/2014/main" id="{3731E6D0-1F6D-011D-6AA6-2A4BBF0800A5}"/>
              </a:ext>
            </a:extLst>
          </p:cNvPr>
          <p:cNvSpPr>
            <a:spLocks noGrp="1"/>
          </p:cNvSpPr>
          <p:nvPr>
            <p:ph type="dt" sz="half" idx="10"/>
          </p:nvPr>
        </p:nvSpPr>
        <p:spPr/>
        <p:txBody>
          <a:bodyPr/>
          <a:lstStyle/>
          <a:p>
            <a:pPr>
              <a:defRPr/>
            </a:pPr>
            <a:fld id="{367FB407-3E1F-4322-9A79-D392A0BB800B}" type="datetime1">
              <a:rPr lang="el-GR" smtClean="0"/>
              <a:t>17/6/2022</a:t>
            </a:fld>
            <a:endParaRPr lang="el-GR"/>
          </a:p>
        </p:txBody>
      </p:sp>
      <p:sp>
        <p:nvSpPr>
          <p:cNvPr id="3" name="Θέση υποσέλιδου 2">
            <a:extLst>
              <a:ext uri="{FF2B5EF4-FFF2-40B4-BE49-F238E27FC236}">
                <a16:creationId xmlns:a16="http://schemas.microsoft.com/office/drawing/2014/main" id="{A0AA06C2-5F87-8C2F-22E5-B814E3E44F13}"/>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7B2D4E3-E70B-0856-08FF-CFAD0C1194AC}"/>
              </a:ext>
            </a:extLst>
          </p:cNvPr>
          <p:cNvSpPr>
            <a:spLocks noGrp="1"/>
          </p:cNvSpPr>
          <p:nvPr>
            <p:ph type="sldNum" sz="quarter" idx="12"/>
          </p:nvPr>
        </p:nvSpPr>
        <p:spPr/>
        <p:txBody>
          <a:bodyPr/>
          <a:lstStyle/>
          <a:p>
            <a:pPr>
              <a:defRPr/>
            </a:pPr>
            <a:fld id="{1794BB2A-399E-4B33-992B-DFDE5150CC6D}" type="slidenum">
              <a:rPr lang="el-GR" smtClean="0"/>
              <a:pPr>
                <a:defRPr/>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4093140494"/>
              </p:ext>
            </p:extLst>
          </p:nvPr>
        </p:nvGraphicFramePr>
        <p:xfrm>
          <a:off x="323528" y="136525"/>
          <a:ext cx="8604448" cy="6108701"/>
        </p:xfrm>
        <a:graphic>
          <a:graphicData uri="http://schemas.openxmlformats.org/drawingml/2006/table">
            <a:tbl>
              <a:tblPr/>
              <a:tblGrid>
                <a:gridCol w="1615313">
                  <a:extLst>
                    <a:ext uri="{9D8B030D-6E8A-4147-A177-3AD203B41FA5}">
                      <a16:colId xmlns:a16="http://schemas.microsoft.com/office/drawing/2014/main" val="20000"/>
                    </a:ext>
                  </a:extLst>
                </a:gridCol>
                <a:gridCol w="531941">
                  <a:extLst>
                    <a:ext uri="{9D8B030D-6E8A-4147-A177-3AD203B41FA5}">
                      <a16:colId xmlns:a16="http://schemas.microsoft.com/office/drawing/2014/main" val="20001"/>
                    </a:ext>
                  </a:extLst>
                </a:gridCol>
                <a:gridCol w="531941">
                  <a:extLst>
                    <a:ext uri="{9D8B030D-6E8A-4147-A177-3AD203B41FA5}">
                      <a16:colId xmlns:a16="http://schemas.microsoft.com/office/drawing/2014/main" val="20002"/>
                    </a:ext>
                  </a:extLst>
                </a:gridCol>
                <a:gridCol w="531941">
                  <a:extLst>
                    <a:ext uri="{9D8B030D-6E8A-4147-A177-3AD203B41FA5}">
                      <a16:colId xmlns:a16="http://schemas.microsoft.com/office/drawing/2014/main" val="20003"/>
                    </a:ext>
                  </a:extLst>
                </a:gridCol>
                <a:gridCol w="531941">
                  <a:extLst>
                    <a:ext uri="{9D8B030D-6E8A-4147-A177-3AD203B41FA5}">
                      <a16:colId xmlns:a16="http://schemas.microsoft.com/office/drawing/2014/main" val="20004"/>
                    </a:ext>
                  </a:extLst>
                </a:gridCol>
                <a:gridCol w="531941">
                  <a:extLst>
                    <a:ext uri="{9D8B030D-6E8A-4147-A177-3AD203B41FA5}">
                      <a16:colId xmlns:a16="http://schemas.microsoft.com/office/drawing/2014/main" val="20005"/>
                    </a:ext>
                  </a:extLst>
                </a:gridCol>
                <a:gridCol w="531941">
                  <a:extLst>
                    <a:ext uri="{9D8B030D-6E8A-4147-A177-3AD203B41FA5}">
                      <a16:colId xmlns:a16="http://schemas.microsoft.com/office/drawing/2014/main" val="20006"/>
                    </a:ext>
                  </a:extLst>
                </a:gridCol>
                <a:gridCol w="531941">
                  <a:extLst>
                    <a:ext uri="{9D8B030D-6E8A-4147-A177-3AD203B41FA5}">
                      <a16:colId xmlns:a16="http://schemas.microsoft.com/office/drawing/2014/main" val="20007"/>
                    </a:ext>
                  </a:extLst>
                </a:gridCol>
                <a:gridCol w="531941">
                  <a:extLst>
                    <a:ext uri="{9D8B030D-6E8A-4147-A177-3AD203B41FA5}">
                      <a16:colId xmlns:a16="http://schemas.microsoft.com/office/drawing/2014/main" val="20008"/>
                    </a:ext>
                  </a:extLst>
                </a:gridCol>
                <a:gridCol w="532753">
                  <a:extLst>
                    <a:ext uri="{9D8B030D-6E8A-4147-A177-3AD203B41FA5}">
                      <a16:colId xmlns:a16="http://schemas.microsoft.com/office/drawing/2014/main" val="20009"/>
                    </a:ext>
                  </a:extLst>
                </a:gridCol>
                <a:gridCol w="725226">
                  <a:extLst>
                    <a:ext uri="{9D8B030D-6E8A-4147-A177-3AD203B41FA5}">
                      <a16:colId xmlns:a16="http://schemas.microsoft.com/office/drawing/2014/main" val="20010"/>
                    </a:ext>
                  </a:extLst>
                </a:gridCol>
                <a:gridCol w="1475628">
                  <a:extLst>
                    <a:ext uri="{9D8B030D-6E8A-4147-A177-3AD203B41FA5}">
                      <a16:colId xmlns:a16="http://schemas.microsoft.com/office/drawing/2014/main" val="20011"/>
                    </a:ext>
                  </a:extLst>
                </a:gridCol>
              </a:tblGrid>
              <a:tr h="1735297">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l-GR" sz="1000" b="1">
                          <a:latin typeface="Times New Roman"/>
                          <a:ea typeface="Times New Roman"/>
                        </a:rPr>
                        <a:t>1. Μυρτώ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2.Μαρία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3. Μαρίσα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4. Κωνσταντίνος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5. Κέϊτι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6. Διονύσης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7. Μάριος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spcAft>
                          <a:spcPts val="0"/>
                        </a:spcAft>
                      </a:pPr>
                      <a:r>
                        <a:rPr lang="el-GR" sz="1000" b="1">
                          <a:latin typeface="Times New Roman"/>
                          <a:ea typeface="Times New Roman"/>
                        </a:rPr>
                        <a:t>8. Σπύρος   </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lgn="ctr">
                        <a:spcAft>
                          <a:spcPts val="0"/>
                        </a:spcAft>
                      </a:pPr>
                      <a:r>
                        <a:rPr lang="el-GR" sz="1000" b="1">
                          <a:latin typeface="Times New Roman"/>
                          <a:ea typeface="Times New Roman"/>
                        </a:rPr>
                        <a:t>Επιλογές</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lgn="ctr">
                        <a:spcAft>
                          <a:spcPts val="0"/>
                        </a:spcAft>
                      </a:pPr>
                      <a:r>
                        <a:rPr lang="el-GR" sz="1000" b="1">
                          <a:latin typeface="Times New Roman"/>
                          <a:ea typeface="Times New Roman"/>
                        </a:rPr>
                        <a:t>Απορρίψεις</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71755" marR="71755" algn="ctr">
                        <a:spcAft>
                          <a:spcPts val="0"/>
                        </a:spcAft>
                      </a:pPr>
                      <a:r>
                        <a:rPr lang="el-GR" sz="1000" b="1">
                          <a:latin typeface="Times New Roman"/>
                          <a:ea typeface="Times New Roman"/>
                        </a:rPr>
                        <a:t>Ταξινόμηση μαθητών</a:t>
                      </a:r>
                      <a:endParaRPr lang="el-GR" sz="1000">
                        <a:latin typeface="Times New Roman"/>
                        <a:ea typeface="Times New Roman"/>
                      </a:endParaRPr>
                    </a:p>
                  </a:txBody>
                  <a:tcPr marL="58073" marR="5807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419478">
                <a:tc>
                  <a:txBody>
                    <a:bodyPr/>
                    <a:lstStyle/>
                    <a:p>
                      <a:pPr>
                        <a:spcAft>
                          <a:spcPts val="0"/>
                        </a:spcAft>
                      </a:pPr>
                      <a:r>
                        <a:rPr lang="el-GR" sz="1000" b="1" dirty="0">
                          <a:latin typeface="Times New Roman"/>
                          <a:ea typeface="Times New Roman"/>
                        </a:rPr>
                        <a:t>1. Μυρτώ </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2</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4</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Απορριπτόμενη</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259">
                <a:tc>
                  <a:txBody>
                    <a:bodyPr/>
                    <a:lstStyle/>
                    <a:p>
                      <a:pPr>
                        <a:spcAft>
                          <a:spcPts val="0"/>
                        </a:spcAft>
                      </a:pPr>
                      <a:r>
                        <a:rPr lang="el-GR" sz="1000" b="1">
                          <a:latin typeface="Times New Roman"/>
                          <a:ea typeface="Times New Roman"/>
                        </a:rPr>
                        <a:t>2. Μαρία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3</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4</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Αντιφατική</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094">
                <a:tc>
                  <a:txBody>
                    <a:bodyPr/>
                    <a:lstStyle/>
                    <a:p>
                      <a:pPr>
                        <a:spcAft>
                          <a:spcPts val="0"/>
                        </a:spcAft>
                      </a:pPr>
                      <a:r>
                        <a:rPr lang="el-GR" sz="1000" b="1">
                          <a:latin typeface="Times New Roman"/>
                          <a:ea typeface="Times New Roman"/>
                        </a:rPr>
                        <a:t>3. Μαρίσα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2</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4</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Απορριπτόμενη</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877">
                <a:tc>
                  <a:txBody>
                    <a:bodyPr/>
                    <a:lstStyle/>
                    <a:p>
                      <a:pPr>
                        <a:spcAft>
                          <a:spcPts val="0"/>
                        </a:spcAft>
                      </a:pPr>
                      <a:r>
                        <a:rPr lang="el-GR" sz="1000" b="1">
                          <a:latin typeface="Times New Roman"/>
                          <a:ea typeface="Times New Roman"/>
                        </a:rPr>
                        <a:t>4. Κωνσταντίνος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6</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dirty="0">
                          <a:latin typeface="Times New Roman"/>
                          <a:ea typeface="Times New Roman"/>
                        </a:rPr>
                        <a:t>1</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Δημοφιλής</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2711">
                <a:tc>
                  <a:txBody>
                    <a:bodyPr/>
                    <a:lstStyle/>
                    <a:p>
                      <a:pPr>
                        <a:spcAft>
                          <a:spcPts val="0"/>
                        </a:spcAft>
                      </a:pPr>
                      <a:r>
                        <a:rPr lang="el-GR" sz="1000" b="1">
                          <a:latin typeface="Times New Roman"/>
                          <a:ea typeface="Times New Roman"/>
                        </a:rPr>
                        <a:t>5. Κέϊτι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dirty="0">
                          <a:latin typeface="Times New Roman"/>
                          <a:ea typeface="Times New Roman"/>
                        </a:rPr>
                        <a:t>+</a:t>
                      </a: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0</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Μέσου όρου</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7861">
                <a:tc>
                  <a:txBody>
                    <a:bodyPr/>
                    <a:lstStyle/>
                    <a:p>
                      <a:pPr>
                        <a:spcAft>
                          <a:spcPts val="0"/>
                        </a:spcAft>
                      </a:pPr>
                      <a:r>
                        <a:rPr lang="el-GR" sz="1000" b="1">
                          <a:latin typeface="Times New Roman"/>
                          <a:ea typeface="Times New Roman"/>
                        </a:rPr>
                        <a:t>6. Διονύσης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4</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Αντιφατικός</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7561">
                <a:tc>
                  <a:txBody>
                    <a:bodyPr/>
                    <a:lstStyle/>
                    <a:p>
                      <a:pPr>
                        <a:spcAft>
                          <a:spcPts val="0"/>
                        </a:spcAft>
                      </a:pPr>
                      <a:r>
                        <a:rPr lang="el-GR" sz="1000" b="1">
                          <a:latin typeface="Times New Roman"/>
                          <a:ea typeface="Times New Roman"/>
                        </a:rPr>
                        <a:t>7. Μάριος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Αντιφατικός</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9985">
                <a:tc>
                  <a:txBody>
                    <a:bodyPr/>
                    <a:lstStyle/>
                    <a:p>
                      <a:pPr>
                        <a:spcAft>
                          <a:spcPts val="0"/>
                        </a:spcAft>
                      </a:pPr>
                      <a:r>
                        <a:rPr lang="el-GR" sz="1000" b="1">
                          <a:latin typeface="Times New Roman"/>
                          <a:ea typeface="Times New Roman"/>
                        </a:rPr>
                        <a:t>8. Σπύρος   </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5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l-GR" sz="1000" b="1">
                          <a:latin typeface="Times New Roman"/>
                          <a:ea typeface="Times New Roman"/>
                        </a:rPr>
                        <a:t>2</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2</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Αντιφατικός</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5136">
                <a:tc>
                  <a:txBody>
                    <a:bodyPr/>
                    <a:lstStyle/>
                    <a:p>
                      <a:pPr>
                        <a:spcAft>
                          <a:spcPts val="0"/>
                        </a:spcAft>
                      </a:pPr>
                      <a:r>
                        <a:rPr lang="el-GR" sz="1000" b="1">
                          <a:latin typeface="Times New Roman"/>
                          <a:ea typeface="Times New Roman"/>
                        </a:rPr>
                        <a:t>Τι δίνει (</a:t>
                      </a:r>
                      <a:r>
                        <a:rPr lang="el-GR" sz="1000">
                          <a:latin typeface="Times New Roman"/>
                          <a:ea typeface="Times New Roman"/>
                        </a:rPr>
                        <a:t>+</a:t>
                      </a:r>
                      <a:r>
                        <a:rPr lang="el-GR" sz="10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33442">
                <a:tc>
                  <a:txBody>
                    <a:bodyPr/>
                    <a:lstStyle/>
                    <a:p>
                      <a:pPr>
                        <a:spcAft>
                          <a:spcPts val="0"/>
                        </a:spcAft>
                      </a:pPr>
                      <a:r>
                        <a:rPr lang="el-GR" sz="1000" b="1">
                          <a:latin typeface="Times New Roman"/>
                          <a:ea typeface="Times New Roman"/>
                        </a:rPr>
                        <a:t>Τι δίνει (</a:t>
                      </a:r>
                      <a:r>
                        <a:rPr lang="el-GR" sz="1500" b="1">
                          <a:latin typeface="Times New Roman"/>
                          <a:ea typeface="Times New Roman"/>
                        </a:rPr>
                        <a:t>-</a:t>
                      </a:r>
                      <a:r>
                        <a:rPr lang="el-GR" sz="1000" b="1">
                          <a:latin typeface="Times New Roman"/>
                          <a:ea typeface="Times New Roman"/>
                        </a:rPr>
                        <a:t>)</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2</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3</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000" b="1">
                          <a:latin typeface="Times New Roman"/>
                          <a:ea typeface="Times New Roman"/>
                        </a:rPr>
                        <a:t>1</a:t>
                      </a: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000" dirty="0">
                        <a:latin typeface="Times New Roman"/>
                        <a:ea typeface="Times New Roman"/>
                      </a:endParaRPr>
                    </a:p>
                  </a:txBody>
                  <a:tcPr marL="58073" marR="58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Θέση ημερομηνίας 1">
            <a:extLst>
              <a:ext uri="{FF2B5EF4-FFF2-40B4-BE49-F238E27FC236}">
                <a16:creationId xmlns:a16="http://schemas.microsoft.com/office/drawing/2014/main" id="{DC87D3A0-D5A8-A93D-32D6-D01E15279155}"/>
              </a:ext>
            </a:extLst>
          </p:cNvPr>
          <p:cNvSpPr>
            <a:spLocks noGrp="1"/>
          </p:cNvSpPr>
          <p:nvPr>
            <p:ph type="dt" sz="half" idx="10"/>
          </p:nvPr>
        </p:nvSpPr>
        <p:spPr/>
        <p:txBody>
          <a:bodyPr/>
          <a:lstStyle/>
          <a:p>
            <a:pPr>
              <a:defRPr/>
            </a:pPr>
            <a:fld id="{1B087D84-DCCE-4EA0-9B32-E795BB48AE37}" type="datetime1">
              <a:rPr lang="el-GR" smtClean="0"/>
              <a:t>17/6/2022</a:t>
            </a:fld>
            <a:endParaRPr lang="el-GR"/>
          </a:p>
        </p:txBody>
      </p:sp>
      <p:sp>
        <p:nvSpPr>
          <p:cNvPr id="3" name="Θέση υποσέλιδου 2">
            <a:extLst>
              <a:ext uri="{FF2B5EF4-FFF2-40B4-BE49-F238E27FC236}">
                <a16:creationId xmlns:a16="http://schemas.microsoft.com/office/drawing/2014/main" id="{8C843B6A-F125-6DB6-9D2B-7A98FB91A2FE}"/>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5" name="Θέση αριθμού διαφάνειας 4">
            <a:extLst>
              <a:ext uri="{FF2B5EF4-FFF2-40B4-BE49-F238E27FC236}">
                <a16:creationId xmlns:a16="http://schemas.microsoft.com/office/drawing/2014/main" id="{288FA38B-6FD1-AE77-AF5F-009B4968B6DF}"/>
              </a:ext>
            </a:extLst>
          </p:cNvPr>
          <p:cNvSpPr>
            <a:spLocks noGrp="1"/>
          </p:cNvSpPr>
          <p:nvPr>
            <p:ph type="sldNum" sz="quarter" idx="12"/>
          </p:nvPr>
        </p:nvSpPr>
        <p:spPr/>
        <p:txBody>
          <a:bodyPr/>
          <a:lstStyle/>
          <a:p>
            <a:pPr>
              <a:defRPr/>
            </a:pPr>
            <a:fld id="{1794BB2A-399E-4B33-992B-DFDE5150CC6D}" type="slidenum">
              <a:rPr lang="el-GR" smtClean="0"/>
              <a:pPr>
                <a:defRPr/>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5328592"/>
          </a:xfrm>
        </p:spPr>
        <p:txBody>
          <a:bodyPr/>
          <a:lstStyle/>
          <a:p>
            <a:pPr marL="0" indent="0">
              <a:buNone/>
            </a:pPr>
            <a:r>
              <a:rPr lang="el-GR" b="1" dirty="0" err="1"/>
              <a:t>Κοινωνιομετρικό</a:t>
            </a:r>
            <a:r>
              <a:rPr lang="el-GR" b="1" dirty="0"/>
              <a:t> τεστ</a:t>
            </a:r>
          </a:p>
          <a:p>
            <a:pPr marL="0" indent="0">
              <a:buNone/>
            </a:pPr>
            <a:endParaRPr lang="el-GR" dirty="0"/>
          </a:p>
          <a:p>
            <a:pPr marL="0" indent="0">
              <a:buNone/>
            </a:pPr>
            <a:r>
              <a:rPr lang="el-GR" b="1" dirty="0"/>
              <a:t>Κοινωνιόγραμμα</a:t>
            </a:r>
            <a:r>
              <a:rPr lang="el-GR" dirty="0"/>
              <a:t>: </a:t>
            </a:r>
          </a:p>
          <a:p>
            <a:pPr marL="0" indent="0">
              <a:buNone/>
            </a:pPr>
            <a:r>
              <a:rPr lang="el-GR" dirty="0"/>
              <a:t>ειδική </a:t>
            </a:r>
            <a:r>
              <a:rPr lang="el-GR" dirty="0" err="1"/>
              <a:t>κοινωνιομετρική</a:t>
            </a:r>
            <a:r>
              <a:rPr lang="el-GR" dirty="0"/>
              <a:t> τεχνική που δίνει, </a:t>
            </a:r>
          </a:p>
          <a:p>
            <a:pPr marL="0" indent="0">
              <a:buNone/>
            </a:pPr>
            <a:r>
              <a:rPr lang="el-GR" dirty="0"/>
              <a:t>με διάφορες μορφές, τη γραφική απεικόνιση </a:t>
            </a:r>
          </a:p>
          <a:p>
            <a:pPr marL="0" indent="0">
              <a:buNone/>
            </a:pPr>
            <a:r>
              <a:rPr lang="el-GR" dirty="0"/>
              <a:t>του συνόλου των σχέσεων μιας ομάδας</a:t>
            </a:r>
          </a:p>
        </p:txBody>
      </p:sp>
      <p:sp>
        <p:nvSpPr>
          <p:cNvPr id="2" name="Θέση ημερομηνίας 1">
            <a:extLst>
              <a:ext uri="{FF2B5EF4-FFF2-40B4-BE49-F238E27FC236}">
                <a16:creationId xmlns:a16="http://schemas.microsoft.com/office/drawing/2014/main" id="{1DFEC2CD-37D6-24EA-DBF2-2EFC48ABCA99}"/>
              </a:ext>
            </a:extLst>
          </p:cNvPr>
          <p:cNvSpPr>
            <a:spLocks noGrp="1"/>
          </p:cNvSpPr>
          <p:nvPr>
            <p:ph type="dt" sz="half" idx="10"/>
          </p:nvPr>
        </p:nvSpPr>
        <p:spPr/>
        <p:txBody>
          <a:bodyPr/>
          <a:lstStyle/>
          <a:p>
            <a:pPr>
              <a:defRPr/>
            </a:pPr>
            <a:fld id="{A623AB00-CCD6-4723-A3BE-D44A6C37F9F3}" type="datetime1">
              <a:rPr lang="el-GR" smtClean="0"/>
              <a:t>17/6/2022</a:t>
            </a:fld>
            <a:endParaRPr lang="el-GR"/>
          </a:p>
        </p:txBody>
      </p:sp>
      <p:sp>
        <p:nvSpPr>
          <p:cNvPr id="5" name="Θέση υποσέλιδου 4">
            <a:extLst>
              <a:ext uri="{FF2B5EF4-FFF2-40B4-BE49-F238E27FC236}">
                <a16:creationId xmlns:a16="http://schemas.microsoft.com/office/drawing/2014/main" id="{4ED99D54-FCA1-BAC6-8A03-C9F84F0EFA0E}"/>
              </a:ext>
            </a:extLst>
          </p:cNvPr>
          <p:cNvSpPr>
            <a:spLocks noGrp="1"/>
          </p:cNvSpPr>
          <p:nvPr>
            <p:ph type="ftr" sz="quarter" idx="11"/>
          </p:nvPr>
        </p:nvSpPr>
        <p:spPr/>
        <p:txBody>
          <a:bodyPr/>
          <a:lstStyle/>
          <a:p>
            <a:pPr>
              <a:defRPr/>
            </a:pPr>
            <a:r>
              <a:rPr lang="el-GR" dirty="0"/>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F7D23B1F-AE54-6328-EC2D-5623A72F78A9}"/>
              </a:ext>
            </a:extLst>
          </p:cNvPr>
          <p:cNvSpPr>
            <a:spLocks noGrp="1"/>
          </p:cNvSpPr>
          <p:nvPr>
            <p:ph type="sldNum" sz="quarter" idx="12"/>
          </p:nvPr>
        </p:nvSpPr>
        <p:spPr/>
        <p:txBody>
          <a:bodyPr/>
          <a:lstStyle/>
          <a:p>
            <a:pPr>
              <a:defRPr/>
            </a:pPr>
            <a:fld id="{1794BB2A-399E-4B33-992B-DFDE5150CC6D}" type="slidenum">
              <a:rPr lang="el-GR" smtClean="0"/>
              <a:pPr>
                <a:defRPr/>
              </a:pPr>
              <a:t>3</a:t>
            </a:fld>
            <a:endParaRPr lang="el-GR"/>
          </a:p>
        </p:txBody>
      </p:sp>
    </p:spTree>
    <p:extLst>
      <p:ext uri="{BB962C8B-B14F-4D97-AF65-F5344CB8AC3E}">
        <p14:creationId xmlns:p14="http://schemas.microsoft.com/office/powerpoint/2010/main" val="381459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188913"/>
            <a:ext cx="7848600" cy="1008062"/>
          </a:xfrm>
          <a:solidFill>
            <a:schemeClr val="bg2">
              <a:lumMod val="40000"/>
              <a:lumOff val="60000"/>
            </a:schemeClr>
          </a:solidFill>
          <a:ln>
            <a:solidFill>
              <a:srgbClr val="C00000"/>
            </a:solidFill>
          </a:ln>
        </p:spPr>
        <p:txBody>
          <a:bodyPr/>
          <a:lstStyle/>
          <a:p>
            <a:pPr eaLnBrk="1" hangingPunct="1">
              <a:defRPr/>
            </a:pPr>
            <a:r>
              <a:rPr lang="el-GR" sz="3200" b="1" dirty="0">
                <a:solidFill>
                  <a:schemeClr val="tx1"/>
                </a:solidFill>
              </a:rPr>
              <a:t>5 κατηγορίες </a:t>
            </a:r>
            <a:r>
              <a:rPr lang="el-GR" sz="3200" b="1" dirty="0" err="1">
                <a:solidFill>
                  <a:schemeClr val="tx1"/>
                </a:solidFill>
              </a:rPr>
              <a:t>κοινωνιομετρικού</a:t>
            </a:r>
            <a:r>
              <a:rPr lang="el-GR" sz="3200" b="1" dirty="0">
                <a:solidFill>
                  <a:schemeClr val="tx1"/>
                </a:solidFill>
              </a:rPr>
              <a:t> </a:t>
            </a:r>
            <a:r>
              <a:rPr lang="en-US" sz="3200" b="1" dirty="0">
                <a:solidFill>
                  <a:schemeClr val="tx1"/>
                </a:solidFill>
              </a:rPr>
              <a:t>status </a:t>
            </a:r>
            <a:br>
              <a:rPr lang="el-GR" sz="3200" b="1" dirty="0">
                <a:solidFill>
                  <a:schemeClr val="tx1"/>
                </a:solidFill>
              </a:rPr>
            </a:br>
            <a:r>
              <a:rPr lang="el-GR" sz="3200" b="1" dirty="0">
                <a:solidFill>
                  <a:schemeClr val="tx1"/>
                </a:solidFill>
              </a:rPr>
              <a:t>ή δημοτικότητας</a:t>
            </a:r>
          </a:p>
        </p:txBody>
      </p:sp>
      <p:sp>
        <p:nvSpPr>
          <p:cNvPr id="37891" name="Rectangle 3"/>
          <p:cNvSpPr>
            <a:spLocks noGrp="1" noChangeArrowheads="1"/>
          </p:cNvSpPr>
          <p:nvPr>
            <p:ph type="body" idx="1"/>
          </p:nvPr>
        </p:nvSpPr>
        <p:spPr>
          <a:xfrm>
            <a:off x="179388" y="1484313"/>
            <a:ext cx="8713787" cy="5373687"/>
          </a:xfrm>
        </p:spPr>
        <p:txBody>
          <a:bodyPr/>
          <a:lstStyle/>
          <a:p>
            <a:pPr algn="just" eaLnBrk="1" hangingPunct="1">
              <a:spcAft>
                <a:spcPct val="25000"/>
              </a:spcAft>
              <a:buFontTx/>
              <a:buNone/>
              <a:defRPr/>
            </a:pPr>
            <a:r>
              <a:rPr lang="el-GR" sz="2800" b="1" dirty="0">
                <a:solidFill>
                  <a:srgbClr val="CC3300"/>
                </a:solidFill>
                <a:effectLst>
                  <a:outerShdw blurRad="38100" dist="38100" dir="2700000" algn="tl">
                    <a:srgbClr val="000000"/>
                  </a:outerShdw>
                </a:effectLst>
              </a:rPr>
              <a:t>1. Δημοφιλής μαθητής (</a:t>
            </a:r>
            <a:r>
              <a:rPr lang="en-US" sz="2800" b="1" dirty="0">
                <a:solidFill>
                  <a:srgbClr val="CC3300"/>
                </a:solidFill>
                <a:effectLst>
                  <a:outerShdw blurRad="38100" dist="38100" dir="2700000" algn="tl">
                    <a:srgbClr val="000000"/>
                  </a:outerShdw>
                </a:effectLst>
              </a:rPr>
              <a:t>popular)</a:t>
            </a:r>
          </a:p>
          <a:p>
            <a:pPr eaLnBrk="1" hangingPunct="1">
              <a:spcAft>
                <a:spcPct val="25000"/>
              </a:spcAft>
              <a:buFontTx/>
              <a:buNone/>
              <a:defRPr/>
            </a:pPr>
            <a:r>
              <a:rPr lang="el-GR" sz="2800" dirty="0"/>
              <a:t>Συγκεντρώνει αρκετές θετικές επιλογές (π.χ. 6-0, 7-0, 5-1)</a:t>
            </a:r>
          </a:p>
          <a:p>
            <a:pPr algn="just" eaLnBrk="1" hangingPunct="1">
              <a:spcAft>
                <a:spcPct val="25000"/>
              </a:spcAft>
              <a:buFontTx/>
              <a:buNone/>
              <a:defRPr/>
            </a:pPr>
            <a:r>
              <a:rPr lang="el-GR" sz="2800" b="1" dirty="0">
                <a:solidFill>
                  <a:srgbClr val="CC3300"/>
                </a:solidFill>
                <a:effectLst>
                  <a:outerShdw blurRad="38100" dist="38100" dir="2700000" algn="tl">
                    <a:srgbClr val="000000"/>
                  </a:outerShdw>
                </a:effectLst>
              </a:rPr>
              <a:t>2. Μαθητής Μέσου Όρου</a:t>
            </a:r>
            <a:r>
              <a:rPr lang="en-US" sz="2800" b="1" dirty="0">
                <a:solidFill>
                  <a:srgbClr val="CC3300"/>
                </a:solidFill>
                <a:effectLst>
                  <a:outerShdw blurRad="38100" dist="38100" dir="2700000" algn="tl">
                    <a:srgbClr val="000000"/>
                  </a:outerShdw>
                </a:effectLst>
              </a:rPr>
              <a:t> (average)</a:t>
            </a:r>
            <a:endParaRPr lang="el-GR" sz="2800" b="1" dirty="0">
              <a:solidFill>
                <a:srgbClr val="CC3300"/>
              </a:solidFill>
              <a:effectLst>
                <a:outerShdw blurRad="38100" dist="38100" dir="2700000" algn="tl">
                  <a:srgbClr val="000000"/>
                </a:outerShdw>
              </a:effectLst>
            </a:endParaRPr>
          </a:p>
          <a:p>
            <a:pPr eaLnBrk="1" hangingPunct="1">
              <a:spcAft>
                <a:spcPct val="25000"/>
              </a:spcAft>
              <a:buFontTx/>
              <a:buNone/>
              <a:defRPr/>
            </a:pPr>
            <a:r>
              <a:rPr lang="el-GR" sz="2800" dirty="0"/>
              <a:t>Συγκεντρώνει συνήθως θετικές επιλογές, αλλά ενίοτε και κάποιες αρνητικές (π.χ. 3-1, 3-0, 4-2, κλπ)</a:t>
            </a:r>
          </a:p>
          <a:p>
            <a:pPr algn="just" eaLnBrk="1" hangingPunct="1">
              <a:spcAft>
                <a:spcPct val="25000"/>
              </a:spcAft>
              <a:buFontTx/>
              <a:buNone/>
              <a:defRPr/>
            </a:pPr>
            <a:r>
              <a:rPr lang="el-GR" sz="2800" b="1" dirty="0">
                <a:solidFill>
                  <a:srgbClr val="CC3300"/>
                </a:solidFill>
                <a:effectLst>
                  <a:outerShdw blurRad="38100" dist="38100" dir="2700000" algn="tl">
                    <a:srgbClr val="000000"/>
                  </a:outerShdw>
                </a:effectLst>
              </a:rPr>
              <a:t>3. Αντιφατικός μαθητής</a:t>
            </a:r>
            <a:r>
              <a:rPr lang="en-US" sz="2800" b="1" dirty="0">
                <a:solidFill>
                  <a:srgbClr val="CC3300"/>
                </a:solidFill>
                <a:effectLst>
                  <a:outerShdw blurRad="38100" dist="38100" dir="2700000" algn="tl">
                    <a:srgbClr val="000000"/>
                  </a:outerShdw>
                </a:effectLst>
              </a:rPr>
              <a:t> (controversial)</a:t>
            </a:r>
            <a:endParaRPr lang="el-GR" sz="2800" b="1" dirty="0">
              <a:solidFill>
                <a:srgbClr val="CC3300"/>
              </a:solidFill>
              <a:effectLst>
                <a:outerShdw blurRad="38100" dist="38100" dir="2700000" algn="tl">
                  <a:srgbClr val="000000"/>
                </a:outerShdw>
              </a:effectLst>
            </a:endParaRPr>
          </a:p>
          <a:p>
            <a:pPr eaLnBrk="1" hangingPunct="1">
              <a:spcAft>
                <a:spcPct val="25000"/>
              </a:spcAft>
              <a:buFontTx/>
              <a:buNone/>
              <a:defRPr/>
            </a:pPr>
            <a:r>
              <a:rPr lang="el-GR" sz="2800" dirty="0"/>
              <a:t>Συγκεντρώνει συνήθως αρκετές θετικές, αλλά και αρνητικές επιλογές (π.χ. 3-3, 4-3, 5-4, κλπ) </a:t>
            </a:r>
          </a:p>
        </p:txBody>
      </p:sp>
      <p:sp>
        <p:nvSpPr>
          <p:cNvPr id="2" name="Θέση ημερομηνίας 1">
            <a:extLst>
              <a:ext uri="{FF2B5EF4-FFF2-40B4-BE49-F238E27FC236}">
                <a16:creationId xmlns:a16="http://schemas.microsoft.com/office/drawing/2014/main" id="{52721DEF-E104-7B30-BA15-B1BF9DCB5684}"/>
              </a:ext>
            </a:extLst>
          </p:cNvPr>
          <p:cNvSpPr>
            <a:spLocks noGrp="1"/>
          </p:cNvSpPr>
          <p:nvPr>
            <p:ph type="dt" sz="half" idx="10"/>
          </p:nvPr>
        </p:nvSpPr>
        <p:spPr/>
        <p:txBody>
          <a:bodyPr/>
          <a:lstStyle/>
          <a:p>
            <a:pPr>
              <a:defRPr/>
            </a:pPr>
            <a:fld id="{2CC1D097-2D57-4B11-B4FE-27CFC5681453}" type="datetime1">
              <a:rPr lang="el-GR" smtClean="0"/>
              <a:t>17/6/2022</a:t>
            </a:fld>
            <a:endParaRPr lang="el-GR"/>
          </a:p>
        </p:txBody>
      </p:sp>
      <p:sp>
        <p:nvSpPr>
          <p:cNvPr id="3" name="Θέση υποσέλιδου 2">
            <a:extLst>
              <a:ext uri="{FF2B5EF4-FFF2-40B4-BE49-F238E27FC236}">
                <a16:creationId xmlns:a16="http://schemas.microsoft.com/office/drawing/2014/main" id="{6A4B4240-9AA7-2BF1-6DAB-CC76D16D69D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15E3A7C8-F713-7D42-3BE6-F75001020A03}"/>
              </a:ext>
            </a:extLst>
          </p:cNvPr>
          <p:cNvSpPr>
            <a:spLocks noGrp="1"/>
          </p:cNvSpPr>
          <p:nvPr>
            <p:ph type="sldNum" sz="quarter" idx="12"/>
          </p:nvPr>
        </p:nvSpPr>
        <p:spPr/>
        <p:txBody>
          <a:bodyPr/>
          <a:lstStyle/>
          <a:p>
            <a:pPr>
              <a:defRPr/>
            </a:pPr>
            <a:fld id="{1794BB2A-399E-4B33-992B-DFDE5150CC6D}" type="slidenum">
              <a:rPr lang="el-GR" smtClean="0"/>
              <a:pPr>
                <a:defRPr/>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solidFill>
            <a:schemeClr val="bg2">
              <a:lumMod val="40000"/>
              <a:lumOff val="60000"/>
            </a:schemeClr>
          </a:solidFill>
          <a:ln>
            <a:solidFill>
              <a:srgbClr val="C00000"/>
            </a:solidFill>
          </a:ln>
        </p:spPr>
        <p:txBody>
          <a:bodyPr/>
          <a:lstStyle/>
          <a:p>
            <a:pPr eaLnBrk="1" hangingPunct="1">
              <a:defRPr/>
            </a:pPr>
            <a:r>
              <a:rPr lang="el-GR" sz="3200" b="1" dirty="0">
                <a:solidFill>
                  <a:schemeClr val="tx1"/>
                </a:solidFill>
              </a:rPr>
              <a:t>5 κατηγορίες </a:t>
            </a:r>
            <a:r>
              <a:rPr lang="el-GR" sz="3200" b="1" dirty="0" err="1">
                <a:solidFill>
                  <a:schemeClr val="tx1"/>
                </a:solidFill>
              </a:rPr>
              <a:t>κοινωνιομετρικού</a:t>
            </a:r>
            <a:r>
              <a:rPr lang="el-GR" sz="3200" b="1" dirty="0">
                <a:solidFill>
                  <a:schemeClr val="tx1"/>
                </a:solidFill>
              </a:rPr>
              <a:t> </a:t>
            </a:r>
            <a:r>
              <a:rPr lang="en-US" sz="3200" b="1" dirty="0">
                <a:solidFill>
                  <a:schemeClr val="tx1"/>
                </a:solidFill>
              </a:rPr>
              <a:t>status </a:t>
            </a:r>
            <a:br>
              <a:rPr lang="el-GR" sz="3200" b="1" dirty="0">
                <a:solidFill>
                  <a:schemeClr val="tx1"/>
                </a:solidFill>
              </a:rPr>
            </a:br>
            <a:r>
              <a:rPr lang="el-GR" sz="3200" b="1" dirty="0">
                <a:solidFill>
                  <a:schemeClr val="tx1"/>
                </a:solidFill>
              </a:rPr>
              <a:t>ή δημοτικότητας</a:t>
            </a:r>
          </a:p>
        </p:txBody>
      </p:sp>
      <p:sp>
        <p:nvSpPr>
          <p:cNvPr id="208899" name="Rectangle 3"/>
          <p:cNvSpPr>
            <a:spLocks noGrp="1" noChangeArrowheads="1"/>
          </p:cNvSpPr>
          <p:nvPr>
            <p:ph type="body" idx="1"/>
          </p:nvPr>
        </p:nvSpPr>
        <p:spPr/>
        <p:txBody>
          <a:bodyPr/>
          <a:lstStyle/>
          <a:p>
            <a:pPr algn="just" eaLnBrk="1" hangingPunct="1">
              <a:spcAft>
                <a:spcPct val="25000"/>
              </a:spcAft>
              <a:buFontTx/>
              <a:buNone/>
              <a:defRPr/>
            </a:pPr>
            <a:r>
              <a:rPr lang="el-GR" b="1">
                <a:solidFill>
                  <a:srgbClr val="CC3300"/>
                </a:solidFill>
                <a:effectLst>
                  <a:outerShdw blurRad="38100" dist="38100" dir="2700000" algn="tl">
                    <a:srgbClr val="000000"/>
                  </a:outerShdw>
                </a:effectLst>
              </a:rPr>
              <a:t>4. Παραμελημένος (</a:t>
            </a:r>
            <a:r>
              <a:rPr lang="en-US" b="1">
                <a:solidFill>
                  <a:srgbClr val="CC3300"/>
                </a:solidFill>
                <a:effectLst>
                  <a:outerShdw blurRad="38100" dist="38100" dir="2700000" algn="tl">
                    <a:srgbClr val="000000"/>
                  </a:outerShdw>
                </a:effectLst>
              </a:rPr>
              <a:t>neglected)</a:t>
            </a:r>
            <a:endParaRPr lang="el-GR" b="1">
              <a:solidFill>
                <a:srgbClr val="CC3300"/>
              </a:solidFill>
              <a:effectLst>
                <a:outerShdw blurRad="38100" dist="38100" dir="2700000" algn="tl">
                  <a:srgbClr val="000000"/>
                </a:outerShdw>
              </a:effectLst>
            </a:endParaRPr>
          </a:p>
          <a:p>
            <a:pPr algn="just" eaLnBrk="1" hangingPunct="1">
              <a:spcAft>
                <a:spcPct val="25000"/>
              </a:spcAft>
              <a:buFontTx/>
              <a:buNone/>
              <a:defRPr/>
            </a:pPr>
            <a:r>
              <a:rPr lang="el-GR"/>
              <a:t>Συνήθως συγκεντρώνει ελάχιστες ή καθόλου θετικές ή αρνητικές επιλογές (π.χ. 0-0, 0-1, 1-1, 1-0)</a:t>
            </a:r>
          </a:p>
          <a:p>
            <a:pPr algn="just" eaLnBrk="1" hangingPunct="1">
              <a:spcAft>
                <a:spcPct val="25000"/>
              </a:spcAft>
              <a:buFontTx/>
              <a:buNone/>
              <a:defRPr/>
            </a:pPr>
            <a:r>
              <a:rPr lang="el-GR" b="1">
                <a:solidFill>
                  <a:srgbClr val="CC3300"/>
                </a:solidFill>
                <a:effectLst>
                  <a:outerShdw blurRad="38100" dist="38100" dir="2700000" algn="tl">
                    <a:srgbClr val="000000"/>
                  </a:outerShdw>
                </a:effectLst>
              </a:rPr>
              <a:t>5. Απορριπτόμενος </a:t>
            </a:r>
            <a:r>
              <a:rPr lang="en-US" b="1">
                <a:solidFill>
                  <a:srgbClr val="CC3300"/>
                </a:solidFill>
                <a:effectLst>
                  <a:outerShdw blurRad="38100" dist="38100" dir="2700000" algn="tl">
                    <a:srgbClr val="000000"/>
                  </a:outerShdw>
                </a:effectLst>
              </a:rPr>
              <a:t>(rejected)</a:t>
            </a:r>
            <a:endParaRPr lang="el-GR" b="1">
              <a:solidFill>
                <a:srgbClr val="CC3300"/>
              </a:solidFill>
              <a:effectLst>
                <a:outerShdw blurRad="38100" dist="38100" dir="2700000" algn="tl">
                  <a:srgbClr val="000000"/>
                </a:outerShdw>
              </a:effectLst>
            </a:endParaRPr>
          </a:p>
          <a:p>
            <a:pPr algn="just" eaLnBrk="1" hangingPunct="1">
              <a:spcAft>
                <a:spcPct val="25000"/>
              </a:spcAft>
              <a:buFontTx/>
              <a:buNone/>
              <a:defRPr/>
            </a:pPr>
            <a:r>
              <a:rPr lang="el-GR"/>
              <a:t>Συγκεντρώνει αρκετές αρνητικές επιλογές (π.χ. 0-6, 0-7, 1-7, 1-6, 2-9)</a:t>
            </a:r>
          </a:p>
          <a:p>
            <a:pPr eaLnBrk="1" hangingPunct="1">
              <a:defRPr/>
            </a:pPr>
            <a:endParaRPr lang="el-GR"/>
          </a:p>
        </p:txBody>
      </p:sp>
      <p:sp>
        <p:nvSpPr>
          <p:cNvPr id="2" name="Θέση ημερομηνίας 1">
            <a:extLst>
              <a:ext uri="{FF2B5EF4-FFF2-40B4-BE49-F238E27FC236}">
                <a16:creationId xmlns:a16="http://schemas.microsoft.com/office/drawing/2014/main" id="{C4C585CD-53FD-A915-0E37-65E81A3204FF}"/>
              </a:ext>
            </a:extLst>
          </p:cNvPr>
          <p:cNvSpPr>
            <a:spLocks noGrp="1"/>
          </p:cNvSpPr>
          <p:nvPr>
            <p:ph type="dt" sz="half" idx="10"/>
          </p:nvPr>
        </p:nvSpPr>
        <p:spPr/>
        <p:txBody>
          <a:bodyPr/>
          <a:lstStyle/>
          <a:p>
            <a:pPr>
              <a:defRPr/>
            </a:pPr>
            <a:fld id="{E4348FD1-003F-40FF-8D56-47B1ECC0E095}" type="datetime1">
              <a:rPr lang="el-GR" smtClean="0"/>
              <a:t>17/6/2022</a:t>
            </a:fld>
            <a:endParaRPr lang="el-GR"/>
          </a:p>
        </p:txBody>
      </p:sp>
      <p:sp>
        <p:nvSpPr>
          <p:cNvPr id="3" name="Θέση υποσέλιδου 2">
            <a:extLst>
              <a:ext uri="{FF2B5EF4-FFF2-40B4-BE49-F238E27FC236}">
                <a16:creationId xmlns:a16="http://schemas.microsoft.com/office/drawing/2014/main" id="{D734FD9F-5A5D-FD67-DFCD-C7DD5BDE85A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4F9C217D-E778-5F13-DD8C-652976A0AA7F}"/>
              </a:ext>
            </a:extLst>
          </p:cNvPr>
          <p:cNvSpPr>
            <a:spLocks noGrp="1"/>
          </p:cNvSpPr>
          <p:nvPr>
            <p:ph type="sldNum" sz="quarter" idx="12"/>
          </p:nvPr>
        </p:nvSpPr>
        <p:spPr/>
        <p:txBody>
          <a:bodyPr/>
          <a:lstStyle/>
          <a:p>
            <a:pPr>
              <a:defRPr/>
            </a:pPr>
            <a:fld id="{1794BB2A-399E-4B33-992B-DFDE5150CC6D}" type="slidenum">
              <a:rPr lang="el-GR" smtClean="0"/>
              <a:pPr>
                <a:defRPr/>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Απομονωμένοι μαθητές</a:t>
            </a:r>
          </a:p>
        </p:txBody>
      </p:sp>
      <p:sp>
        <p:nvSpPr>
          <p:cNvPr id="3" name="Θέση περιεχομένου 2"/>
          <p:cNvSpPr>
            <a:spLocks noGrp="1"/>
          </p:cNvSpPr>
          <p:nvPr>
            <p:ph idx="1"/>
          </p:nvPr>
        </p:nvSpPr>
        <p:spPr/>
        <p:txBody>
          <a:bodyPr/>
          <a:lstStyle/>
          <a:p>
            <a:pPr marL="0" indent="0">
              <a:buNone/>
            </a:pPr>
            <a:r>
              <a:rPr lang="el-GR" dirty="0"/>
              <a:t>πιθανώς να μην έχουν </a:t>
            </a:r>
          </a:p>
          <a:p>
            <a:r>
              <a:rPr lang="el-GR" b="1" dirty="0"/>
              <a:t>αυτοπεποίθηση</a:t>
            </a:r>
            <a:r>
              <a:rPr lang="el-GR" dirty="0"/>
              <a:t>,</a:t>
            </a:r>
          </a:p>
          <a:p>
            <a:r>
              <a:rPr lang="el-GR" dirty="0"/>
              <a:t>ανεπτυγμένες </a:t>
            </a:r>
            <a:r>
              <a:rPr lang="el-GR" b="1" dirty="0"/>
              <a:t>κοινωνικές δεξιότητες</a:t>
            </a:r>
          </a:p>
          <a:p>
            <a:pPr marL="0" indent="0">
              <a:buNone/>
            </a:pPr>
            <a:r>
              <a:rPr lang="el-GR" b="1" dirty="0"/>
              <a:t> </a:t>
            </a:r>
          </a:p>
          <a:p>
            <a:pPr marL="0" indent="0">
              <a:buNone/>
            </a:pPr>
            <a:r>
              <a:rPr lang="el-GR" dirty="0"/>
              <a:t>ή να αντιμετωπίζουν διάφορα</a:t>
            </a:r>
          </a:p>
          <a:p>
            <a:r>
              <a:rPr lang="el-GR" b="1" dirty="0"/>
              <a:t>προβλήματα (συναισθηματικά, οικογενειακά </a:t>
            </a:r>
            <a:r>
              <a:rPr lang="el-GR" dirty="0" err="1"/>
              <a:t>κ.λ.π</a:t>
            </a:r>
            <a:r>
              <a:rPr lang="el-GR" dirty="0"/>
              <a:t>.), τα οποία τους «κλείνουν στον εαυτό τους»</a:t>
            </a:r>
          </a:p>
        </p:txBody>
      </p:sp>
      <p:sp>
        <p:nvSpPr>
          <p:cNvPr id="4" name="Θέση ημερομηνίας 3">
            <a:extLst>
              <a:ext uri="{FF2B5EF4-FFF2-40B4-BE49-F238E27FC236}">
                <a16:creationId xmlns:a16="http://schemas.microsoft.com/office/drawing/2014/main" id="{B1CCB279-5ECB-E6AA-C1C4-652B6424B430}"/>
              </a:ext>
            </a:extLst>
          </p:cNvPr>
          <p:cNvSpPr>
            <a:spLocks noGrp="1"/>
          </p:cNvSpPr>
          <p:nvPr>
            <p:ph type="dt" sz="half" idx="10"/>
          </p:nvPr>
        </p:nvSpPr>
        <p:spPr/>
        <p:txBody>
          <a:bodyPr/>
          <a:lstStyle/>
          <a:p>
            <a:pPr>
              <a:defRPr/>
            </a:pPr>
            <a:fld id="{C7300912-4395-435E-B111-56F5EB5F9362}" type="datetime1">
              <a:rPr lang="el-GR" smtClean="0"/>
              <a:t>17/6/2022</a:t>
            </a:fld>
            <a:endParaRPr lang="el-GR"/>
          </a:p>
        </p:txBody>
      </p:sp>
      <p:sp>
        <p:nvSpPr>
          <p:cNvPr id="5" name="Θέση υποσέλιδου 4">
            <a:extLst>
              <a:ext uri="{FF2B5EF4-FFF2-40B4-BE49-F238E27FC236}">
                <a16:creationId xmlns:a16="http://schemas.microsoft.com/office/drawing/2014/main" id="{E192F47F-E13D-9A36-5D35-101999A4C67E}"/>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031337EC-9FF2-5CBF-DA03-A7062B0D5CF5}"/>
              </a:ext>
            </a:extLst>
          </p:cNvPr>
          <p:cNvSpPr>
            <a:spLocks noGrp="1"/>
          </p:cNvSpPr>
          <p:nvPr>
            <p:ph type="sldNum" sz="quarter" idx="12"/>
          </p:nvPr>
        </p:nvSpPr>
        <p:spPr/>
        <p:txBody>
          <a:bodyPr/>
          <a:lstStyle/>
          <a:p>
            <a:pPr>
              <a:defRPr/>
            </a:pPr>
            <a:fld id="{1794BB2A-399E-4B33-992B-DFDE5150CC6D}" type="slidenum">
              <a:rPr lang="el-GR" smtClean="0"/>
              <a:pPr>
                <a:defRPr/>
              </a:pPr>
              <a:t>32</a:t>
            </a:fld>
            <a:endParaRPr lang="el-GR"/>
          </a:p>
        </p:txBody>
      </p:sp>
    </p:spTree>
    <p:extLst>
      <p:ext uri="{BB962C8B-B14F-4D97-AF65-F5344CB8AC3E}">
        <p14:creationId xmlns:p14="http://schemas.microsoft.com/office/powerpoint/2010/main" val="423315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Απομονωμένοι μαθητές </a:t>
            </a:r>
            <a:r>
              <a:rPr lang="el-GR" sz="1800" dirty="0"/>
              <a:t>(2)</a:t>
            </a:r>
          </a:p>
        </p:txBody>
      </p:sp>
      <p:sp>
        <p:nvSpPr>
          <p:cNvPr id="3" name="Θέση περιεχομένου 2"/>
          <p:cNvSpPr>
            <a:spLocks noGrp="1"/>
          </p:cNvSpPr>
          <p:nvPr>
            <p:ph idx="1"/>
          </p:nvPr>
        </p:nvSpPr>
        <p:spPr/>
        <p:txBody>
          <a:bodyPr/>
          <a:lstStyle/>
          <a:p>
            <a:r>
              <a:rPr lang="el-GR" dirty="0"/>
              <a:t>ένα παιδί χωρίς παρέες δεν σημαίνει απαραίτητα ότι τον έχουν απορρίψει και τοποθετήσει στο περιθώριο οι συμμαθητές του</a:t>
            </a:r>
          </a:p>
          <a:p>
            <a:r>
              <a:rPr lang="el-GR" b="1" dirty="0"/>
              <a:t>Οικειοθελής απομόνωση </a:t>
            </a:r>
            <a:r>
              <a:rPr lang="el-GR" dirty="0"/>
              <a:t>(διαφορετικά ενδιαφέροντα, στάσεις κλπ.)</a:t>
            </a:r>
          </a:p>
          <a:p>
            <a:r>
              <a:rPr lang="el-GR" dirty="0"/>
              <a:t>Σχετικά σπάνια περίπτωση</a:t>
            </a:r>
          </a:p>
        </p:txBody>
      </p:sp>
      <p:sp>
        <p:nvSpPr>
          <p:cNvPr id="4" name="Θέση ημερομηνίας 3">
            <a:extLst>
              <a:ext uri="{FF2B5EF4-FFF2-40B4-BE49-F238E27FC236}">
                <a16:creationId xmlns:a16="http://schemas.microsoft.com/office/drawing/2014/main" id="{ECD8069B-B9E5-0547-3B80-E55EFF73587A}"/>
              </a:ext>
            </a:extLst>
          </p:cNvPr>
          <p:cNvSpPr>
            <a:spLocks noGrp="1"/>
          </p:cNvSpPr>
          <p:nvPr>
            <p:ph type="dt" sz="half" idx="10"/>
          </p:nvPr>
        </p:nvSpPr>
        <p:spPr/>
        <p:txBody>
          <a:bodyPr/>
          <a:lstStyle/>
          <a:p>
            <a:pPr>
              <a:defRPr/>
            </a:pPr>
            <a:fld id="{EBE8F8C6-2F1E-4A4B-8073-B20C5AAF4568}" type="datetime1">
              <a:rPr lang="el-GR" smtClean="0"/>
              <a:t>17/6/2022</a:t>
            </a:fld>
            <a:endParaRPr lang="el-GR"/>
          </a:p>
        </p:txBody>
      </p:sp>
      <p:sp>
        <p:nvSpPr>
          <p:cNvPr id="5" name="Θέση υποσέλιδου 4">
            <a:extLst>
              <a:ext uri="{FF2B5EF4-FFF2-40B4-BE49-F238E27FC236}">
                <a16:creationId xmlns:a16="http://schemas.microsoft.com/office/drawing/2014/main" id="{653DAE02-F314-9581-B12C-919FD80BD57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3F3D008F-754B-FF28-7755-D9EE4C77EBB5}"/>
              </a:ext>
            </a:extLst>
          </p:cNvPr>
          <p:cNvSpPr>
            <a:spLocks noGrp="1"/>
          </p:cNvSpPr>
          <p:nvPr>
            <p:ph type="sldNum" sz="quarter" idx="12"/>
          </p:nvPr>
        </p:nvSpPr>
        <p:spPr/>
        <p:txBody>
          <a:bodyPr/>
          <a:lstStyle/>
          <a:p>
            <a:pPr>
              <a:defRPr/>
            </a:pPr>
            <a:fld id="{1794BB2A-399E-4B33-992B-DFDE5150CC6D}" type="slidenum">
              <a:rPr lang="el-GR" smtClean="0"/>
              <a:pPr>
                <a:defRPr/>
              </a:pPr>
              <a:t>33</a:t>
            </a:fld>
            <a:endParaRPr lang="el-GR"/>
          </a:p>
        </p:txBody>
      </p:sp>
    </p:spTree>
    <p:extLst>
      <p:ext uri="{BB962C8B-B14F-4D97-AF65-F5344CB8AC3E}">
        <p14:creationId xmlns:p14="http://schemas.microsoft.com/office/powerpoint/2010/main" val="99930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1975"/>
          </a:xfrm>
          <a:solidFill>
            <a:schemeClr val="bg2">
              <a:lumMod val="40000"/>
              <a:lumOff val="60000"/>
            </a:schemeClr>
          </a:solidFill>
          <a:ln>
            <a:solidFill>
              <a:srgbClr val="C00000"/>
            </a:solidFill>
          </a:ln>
        </p:spPr>
        <p:txBody>
          <a:bodyPr/>
          <a:lstStyle/>
          <a:p>
            <a:pPr eaLnBrk="1" hangingPunct="1">
              <a:tabLst>
                <a:tab pos="6904038" algn="l"/>
              </a:tabLst>
            </a:pPr>
            <a:r>
              <a:rPr lang="el-GR" sz="3200" b="1" dirty="0">
                <a:solidFill>
                  <a:schemeClr val="tx1"/>
                </a:solidFill>
              </a:rPr>
              <a:t>Το </a:t>
            </a:r>
            <a:r>
              <a:rPr lang="el-GR" sz="3200" b="1" dirty="0" err="1">
                <a:solidFill>
                  <a:schemeClr val="tx1"/>
                </a:solidFill>
              </a:rPr>
              <a:t>κοινωνιογράφημα</a:t>
            </a:r>
            <a:endParaRPr lang="el-GR" sz="3200" b="1" dirty="0">
              <a:solidFill>
                <a:schemeClr val="tx1"/>
              </a:solidFill>
            </a:endParaRPr>
          </a:p>
        </p:txBody>
      </p:sp>
      <p:sp>
        <p:nvSpPr>
          <p:cNvPr id="27651" name="Rectangle 3"/>
          <p:cNvSpPr>
            <a:spLocks noGrp="1" noChangeArrowheads="1"/>
          </p:cNvSpPr>
          <p:nvPr>
            <p:ph type="body" idx="1"/>
          </p:nvPr>
        </p:nvSpPr>
        <p:spPr>
          <a:xfrm>
            <a:off x="250825" y="981075"/>
            <a:ext cx="8713788" cy="5876925"/>
          </a:xfrm>
        </p:spPr>
        <p:txBody>
          <a:bodyPr/>
          <a:lstStyle/>
          <a:p>
            <a:pPr lvl="1" eaLnBrk="1" hangingPunct="1"/>
            <a:r>
              <a:rPr lang="el-GR" sz="2400" dirty="0"/>
              <a:t>Το </a:t>
            </a:r>
            <a:r>
              <a:rPr lang="el-GR" sz="2400" b="1" u="sng" dirty="0"/>
              <a:t>τρίγωνο</a:t>
            </a:r>
            <a:r>
              <a:rPr lang="el-GR" sz="2400" dirty="0"/>
              <a:t> ή το </a:t>
            </a:r>
            <a:r>
              <a:rPr lang="el-GR" sz="2400" b="1" dirty="0"/>
              <a:t>τετράγωνο</a:t>
            </a:r>
            <a:r>
              <a:rPr lang="el-GR" sz="2400" dirty="0"/>
              <a:t> παριστάνει το αγόρι</a:t>
            </a:r>
          </a:p>
          <a:p>
            <a:pPr lvl="1" eaLnBrk="1" hangingPunct="1"/>
            <a:r>
              <a:rPr lang="el-GR" sz="2400" dirty="0"/>
              <a:t>Ο </a:t>
            </a:r>
            <a:r>
              <a:rPr lang="el-GR" sz="2400" b="1" u="sng" dirty="0"/>
              <a:t>κύκλος</a:t>
            </a:r>
            <a:r>
              <a:rPr lang="el-GR" sz="2400" dirty="0"/>
              <a:t> κορίτσι</a:t>
            </a:r>
          </a:p>
          <a:p>
            <a:pPr lvl="1" eaLnBrk="1" hangingPunct="1"/>
            <a:r>
              <a:rPr lang="el-GR" sz="2400" dirty="0"/>
              <a:t>Σε κάθε σχήμα ένα </a:t>
            </a:r>
            <a:r>
              <a:rPr lang="el-GR" sz="2400" u="sng" dirty="0"/>
              <a:t>κεφαλαίο Τ</a:t>
            </a:r>
            <a:endParaRPr lang="el-GR" sz="2400" dirty="0"/>
          </a:p>
          <a:p>
            <a:pPr lvl="1" eaLnBrk="1" hangingPunct="1"/>
            <a:r>
              <a:rPr lang="el-GR" sz="2400" dirty="0"/>
              <a:t>Πάνω στην οριζόντια γραμμή ο αύξων αριθμός του μαθητή.</a:t>
            </a:r>
          </a:p>
          <a:p>
            <a:pPr lvl="1" eaLnBrk="1" hangingPunct="1"/>
            <a:r>
              <a:rPr lang="el-GR" sz="2400" u="sng" dirty="0"/>
              <a:t>Αριστερά ο αριθμός των θετικών ψήφων που έλαβε</a:t>
            </a:r>
          </a:p>
          <a:p>
            <a:pPr lvl="1" eaLnBrk="1" hangingPunct="1"/>
            <a:r>
              <a:rPr lang="el-GR" sz="2400" u="sng" dirty="0"/>
              <a:t>Δεξιά ο αριθμός των αρνητικών ψήφων που έλαβε</a:t>
            </a:r>
          </a:p>
          <a:p>
            <a:pPr lvl="1" eaLnBrk="1" hangingPunct="1"/>
            <a:r>
              <a:rPr lang="el-GR" sz="2400" dirty="0"/>
              <a:t>Τόξο με </a:t>
            </a:r>
            <a:r>
              <a:rPr lang="el-GR" sz="2400" b="1" u="sng" dirty="0"/>
              <a:t>συνεχόμενη γραμμή</a:t>
            </a:r>
            <a:r>
              <a:rPr lang="el-GR" sz="2400" b="1" dirty="0"/>
              <a:t>: θετική προτίμηση</a:t>
            </a:r>
          </a:p>
          <a:p>
            <a:pPr lvl="1" eaLnBrk="1" hangingPunct="1"/>
            <a:r>
              <a:rPr lang="el-GR" sz="2400" dirty="0"/>
              <a:t>Τόξο με </a:t>
            </a:r>
            <a:r>
              <a:rPr lang="el-GR" sz="2400" b="1" u="sng" dirty="0"/>
              <a:t>διακεκομμένη γραμμή</a:t>
            </a:r>
            <a:r>
              <a:rPr lang="el-GR" sz="2400" b="1" dirty="0"/>
              <a:t>: αρνητική</a:t>
            </a:r>
          </a:p>
          <a:p>
            <a:pPr lvl="1" eaLnBrk="1" hangingPunct="1"/>
            <a:r>
              <a:rPr lang="el-GR" sz="2400" dirty="0"/>
              <a:t>Τόξο με </a:t>
            </a:r>
            <a:r>
              <a:rPr lang="el-GR" sz="2400" b="1" u="sng" dirty="0"/>
              <a:t>διπλή αιχμή</a:t>
            </a:r>
            <a:r>
              <a:rPr lang="el-GR" sz="2400" b="1" dirty="0"/>
              <a:t>: αμοιβαία απόρριψη ή αμοιβαία προτίμηση</a:t>
            </a:r>
          </a:p>
          <a:p>
            <a:pPr lvl="1" eaLnBrk="1" hangingPunct="1"/>
            <a:r>
              <a:rPr lang="el-GR" sz="2400" dirty="0"/>
              <a:t>Στο κέντρο τοποθετούμε τα άτομα με τις περισσότερες προτιμήσεις</a:t>
            </a:r>
          </a:p>
        </p:txBody>
      </p:sp>
      <p:sp>
        <p:nvSpPr>
          <p:cNvPr id="2" name="Θέση ημερομηνίας 1">
            <a:extLst>
              <a:ext uri="{FF2B5EF4-FFF2-40B4-BE49-F238E27FC236}">
                <a16:creationId xmlns:a16="http://schemas.microsoft.com/office/drawing/2014/main" id="{795B2DF6-36EB-9D0A-B822-1E1DFC38339A}"/>
              </a:ext>
            </a:extLst>
          </p:cNvPr>
          <p:cNvSpPr>
            <a:spLocks noGrp="1"/>
          </p:cNvSpPr>
          <p:nvPr>
            <p:ph type="dt" sz="half" idx="10"/>
          </p:nvPr>
        </p:nvSpPr>
        <p:spPr/>
        <p:txBody>
          <a:bodyPr/>
          <a:lstStyle/>
          <a:p>
            <a:pPr>
              <a:defRPr/>
            </a:pPr>
            <a:fld id="{F3E44E9F-19CB-4430-BE8A-85395B778C2A}" type="datetime1">
              <a:rPr lang="el-GR" smtClean="0"/>
              <a:t>17/6/2022</a:t>
            </a:fld>
            <a:endParaRPr lang="el-GR"/>
          </a:p>
        </p:txBody>
      </p:sp>
      <p:sp>
        <p:nvSpPr>
          <p:cNvPr id="3" name="Θέση υποσέλιδου 2">
            <a:extLst>
              <a:ext uri="{FF2B5EF4-FFF2-40B4-BE49-F238E27FC236}">
                <a16:creationId xmlns:a16="http://schemas.microsoft.com/office/drawing/2014/main" id="{4887B042-AC3F-A0DD-0627-74541D4F76EF}"/>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BE621F4A-0584-00EA-A101-14F27B294317}"/>
              </a:ext>
            </a:extLst>
          </p:cNvPr>
          <p:cNvSpPr>
            <a:spLocks noGrp="1"/>
          </p:cNvSpPr>
          <p:nvPr>
            <p:ph type="sldNum" sz="quarter" idx="12"/>
          </p:nvPr>
        </p:nvSpPr>
        <p:spPr/>
        <p:txBody>
          <a:bodyPr/>
          <a:lstStyle/>
          <a:p>
            <a:pPr>
              <a:defRPr/>
            </a:pPr>
            <a:fld id="{1794BB2A-399E-4B33-992B-DFDE5150CC6D}" type="slidenum">
              <a:rPr lang="el-GR" smtClean="0"/>
              <a:pPr>
                <a:defRPr/>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0" y="0"/>
            <a:ext cx="9382125" cy="6172200"/>
            <a:chOff x="4830" y="2628"/>
            <a:chExt cx="7200" cy="4696"/>
          </a:xfrm>
        </p:grpSpPr>
        <p:sp>
          <p:nvSpPr>
            <p:cNvPr id="5" name="AutoShape 87"/>
            <p:cNvSpPr>
              <a:spLocks noChangeAspect="1" noChangeArrowheads="1" noTextEdit="1"/>
            </p:cNvSpPr>
            <p:nvPr/>
          </p:nvSpPr>
          <p:spPr bwMode="auto">
            <a:xfrm>
              <a:off x="4830" y="2628"/>
              <a:ext cx="7200" cy="4696"/>
            </a:xfrm>
            <a:prstGeom prst="rect">
              <a:avLst/>
            </a:prstGeom>
            <a:noFill/>
          </p:spPr>
          <p:txBody>
            <a:bodyPr/>
            <a:lstStyle/>
            <a:p>
              <a:pPr>
                <a:defRPr/>
              </a:pPr>
              <a:endParaRPr lang="el-GR">
                <a:latin typeface="Arial" pitchFamily="34" charset="0"/>
              </a:endParaRPr>
            </a:p>
          </p:txBody>
        </p:sp>
        <p:grpSp>
          <p:nvGrpSpPr>
            <p:cNvPr id="3" name="Group 80"/>
            <p:cNvGrpSpPr>
              <a:grpSpLocks/>
            </p:cNvGrpSpPr>
            <p:nvPr/>
          </p:nvGrpSpPr>
          <p:grpSpPr bwMode="auto">
            <a:xfrm>
              <a:off x="9756" y="6197"/>
              <a:ext cx="1140" cy="940"/>
              <a:chOff x="5588" y="3379"/>
              <a:chExt cx="1137" cy="940"/>
            </a:xfrm>
          </p:grpSpPr>
          <p:sp>
            <p:nvSpPr>
              <p:cNvPr id="85" name="Oval 86"/>
              <p:cNvSpPr>
                <a:spLocks noChangeArrowheads="1"/>
              </p:cNvSpPr>
              <p:nvPr/>
            </p:nvSpPr>
            <p:spPr bwMode="auto">
              <a:xfrm>
                <a:off x="5586" y="3379"/>
                <a:ext cx="1137" cy="937"/>
              </a:xfrm>
              <a:prstGeom prst="ellipse">
                <a:avLst/>
              </a:prstGeom>
              <a:solidFill>
                <a:srgbClr val="FFFFFF"/>
              </a:solidFill>
              <a:ln w="9525">
                <a:solidFill>
                  <a:srgbClr val="000000"/>
                </a:solidFill>
                <a:round/>
                <a:headEnd/>
                <a:tailEnd/>
              </a:ln>
            </p:spPr>
            <p:txBody>
              <a:bodyPr/>
              <a:lstStyle/>
              <a:p>
                <a:pPr>
                  <a:defRPr/>
                </a:pPr>
                <a:endParaRPr lang="el-GR">
                  <a:latin typeface="Arial" pitchFamily="34" charset="0"/>
                </a:endParaRPr>
              </a:p>
            </p:txBody>
          </p:sp>
          <p:sp>
            <p:nvSpPr>
              <p:cNvPr id="86" name="Line 85"/>
              <p:cNvSpPr>
                <a:spLocks noChangeShapeType="1"/>
              </p:cNvSpPr>
              <p:nvPr/>
            </p:nvSpPr>
            <p:spPr bwMode="auto">
              <a:xfrm>
                <a:off x="5586" y="3849"/>
                <a:ext cx="1137"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87" name="Line 84"/>
              <p:cNvSpPr>
                <a:spLocks noChangeShapeType="1"/>
              </p:cNvSpPr>
              <p:nvPr/>
            </p:nvSpPr>
            <p:spPr bwMode="auto">
              <a:xfrm>
                <a:off x="6156" y="3849"/>
                <a:ext cx="0" cy="47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62" name="Text Box 83"/>
              <p:cNvSpPr txBox="1">
                <a:spLocks noChangeArrowheads="1"/>
              </p:cNvSpPr>
              <p:nvPr/>
            </p:nvSpPr>
            <p:spPr bwMode="auto">
              <a:xfrm>
                <a:off x="5967" y="3473"/>
                <a:ext cx="379" cy="188"/>
              </a:xfrm>
              <a:prstGeom prst="rect">
                <a:avLst/>
              </a:prstGeom>
              <a:solidFill>
                <a:srgbClr val="FFFFFF"/>
              </a:solidFill>
              <a:ln w="9525">
                <a:noFill/>
                <a:miter lim="800000"/>
                <a:headEnd/>
                <a:tailEnd/>
              </a:ln>
            </p:spPr>
            <p:txBody>
              <a:bodyPr/>
              <a:lstStyle/>
              <a:p>
                <a:pPr algn="ctr"/>
                <a:r>
                  <a:rPr lang="el-GR" sz="1200">
                    <a:effectLst/>
                    <a:ea typeface="Times New Roman" pitchFamily="18" charset="0"/>
                    <a:cs typeface="Arial" charset="0"/>
                  </a:rPr>
                  <a:t>3</a:t>
                </a:r>
                <a:endParaRPr lang="el-GR">
                  <a:effectLst/>
                  <a:ea typeface="Times New Roman" pitchFamily="18" charset="0"/>
                  <a:cs typeface="Arial" charset="0"/>
                </a:endParaRPr>
              </a:p>
            </p:txBody>
          </p:sp>
          <p:sp>
            <p:nvSpPr>
              <p:cNvPr id="24663" name="Text Box 82"/>
              <p:cNvSpPr txBox="1">
                <a:spLocks noChangeArrowheads="1"/>
              </p:cNvSpPr>
              <p:nvPr/>
            </p:nvSpPr>
            <p:spPr bwMode="auto">
              <a:xfrm>
                <a:off x="5777" y="3943"/>
                <a:ext cx="287" cy="188"/>
              </a:xfrm>
              <a:prstGeom prst="rect">
                <a:avLst/>
              </a:prstGeom>
              <a:solidFill>
                <a:srgbClr val="FFFFFF"/>
              </a:solidFill>
              <a:ln w="9525">
                <a:noFill/>
                <a:miter lim="800000"/>
                <a:headEnd/>
                <a:tailEnd/>
              </a:ln>
            </p:spPr>
            <p:txBody>
              <a:bodyPr/>
              <a:lstStyle/>
              <a:p>
                <a:pPr algn="ctr"/>
                <a:r>
                  <a:rPr lang="el-GR" sz="1200">
                    <a:effectLst/>
                    <a:ea typeface="Times New Roman" pitchFamily="18" charset="0"/>
                    <a:cs typeface="Arial" charset="0"/>
                  </a:rPr>
                  <a:t>2</a:t>
                </a:r>
                <a:endParaRPr lang="el-GR">
                  <a:effectLst/>
                  <a:ea typeface="Times New Roman" pitchFamily="18" charset="0"/>
                  <a:cs typeface="Arial" charset="0"/>
                </a:endParaRPr>
              </a:p>
            </p:txBody>
          </p:sp>
          <p:sp>
            <p:nvSpPr>
              <p:cNvPr id="24664" name="Text Box 81"/>
              <p:cNvSpPr txBox="1">
                <a:spLocks noChangeArrowheads="1"/>
              </p:cNvSpPr>
              <p:nvPr/>
            </p:nvSpPr>
            <p:spPr bwMode="auto">
              <a:xfrm>
                <a:off x="6251" y="3943"/>
                <a:ext cx="285" cy="188"/>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4</a:t>
                </a:r>
                <a:endParaRPr lang="el-GR">
                  <a:effectLst/>
                  <a:ea typeface="Times New Roman" pitchFamily="18" charset="0"/>
                  <a:cs typeface="Arial" charset="0"/>
                </a:endParaRPr>
              </a:p>
            </p:txBody>
          </p:sp>
        </p:grpSp>
        <p:grpSp>
          <p:nvGrpSpPr>
            <p:cNvPr id="4" name="Group 73"/>
            <p:cNvGrpSpPr>
              <a:grpSpLocks/>
            </p:cNvGrpSpPr>
            <p:nvPr/>
          </p:nvGrpSpPr>
          <p:grpSpPr bwMode="auto">
            <a:xfrm>
              <a:off x="9756" y="2722"/>
              <a:ext cx="1138" cy="941"/>
              <a:chOff x="5588" y="3379"/>
              <a:chExt cx="1137" cy="940"/>
            </a:xfrm>
          </p:grpSpPr>
          <p:sp>
            <p:nvSpPr>
              <p:cNvPr id="79" name="Oval 79"/>
              <p:cNvSpPr>
                <a:spLocks noChangeArrowheads="1"/>
              </p:cNvSpPr>
              <p:nvPr/>
            </p:nvSpPr>
            <p:spPr bwMode="auto">
              <a:xfrm>
                <a:off x="5586" y="3379"/>
                <a:ext cx="1139" cy="939"/>
              </a:xfrm>
              <a:prstGeom prst="ellipse">
                <a:avLst/>
              </a:prstGeom>
              <a:solidFill>
                <a:srgbClr val="FFFFFF"/>
              </a:solidFill>
              <a:ln w="9525">
                <a:solidFill>
                  <a:srgbClr val="000000"/>
                </a:solidFill>
                <a:round/>
                <a:headEnd/>
                <a:tailEnd/>
              </a:ln>
            </p:spPr>
            <p:txBody>
              <a:bodyPr/>
              <a:lstStyle/>
              <a:p>
                <a:pPr>
                  <a:defRPr/>
                </a:pPr>
                <a:endParaRPr lang="el-GR">
                  <a:latin typeface="Arial" pitchFamily="34" charset="0"/>
                </a:endParaRPr>
              </a:p>
            </p:txBody>
          </p:sp>
          <p:sp>
            <p:nvSpPr>
              <p:cNvPr id="80" name="Line 78"/>
              <p:cNvSpPr>
                <a:spLocks noChangeShapeType="1"/>
              </p:cNvSpPr>
              <p:nvPr/>
            </p:nvSpPr>
            <p:spPr bwMode="auto">
              <a:xfrm>
                <a:off x="5586" y="3850"/>
                <a:ext cx="1139"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81" name="Line 77"/>
              <p:cNvSpPr>
                <a:spLocks noChangeShapeType="1"/>
              </p:cNvSpPr>
              <p:nvPr/>
            </p:nvSpPr>
            <p:spPr bwMode="auto">
              <a:xfrm>
                <a:off x="6156" y="3850"/>
                <a:ext cx="1"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56" name="Text Box 76"/>
              <p:cNvSpPr txBox="1">
                <a:spLocks noChangeArrowheads="1"/>
              </p:cNvSpPr>
              <p:nvPr/>
            </p:nvSpPr>
            <p:spPr bwMode="auto">
              <a:xfrm>
                <a:off x="5967" y="3473"/>
                <a:ext cx="379" cy="188"/>
              </a:xfrm>
              <a:prstGeom prst="rect">
                <a:avLst/>
              </a:prstGeom>
              <a:solidFill>
                <a:srgbClr val="FFFFFF"/>
              </a:solidFill>
              <a:ln w="9525">
                <a:noFill/>
                <a:miter lim="800000"/>
                <a:headEnd/>
                <a:tailEnd/>
              </a:ln>
            </p:spPr>
            <p:txBody>
              <a:bodyPr/>
              <a:lstStyle/>
              <a:p>
                <a:pPr algn="ctr"/>
                <a:r>
                  <a:rPr lang="el-GR" sz="1200">
                    <a:effectLst/>
                    <a:ea typeface="Times New Roman" pitchFamily="18" charset="0"/>
                    <a:cs typeface="Arial" charset="0"/>
                  </a:rPr>
                  <a:t>1</a:t>
                </a:r>
                <a:endParaRPr lang="el-GR">
                  <a:effectLst/>
                  <a:ea typeface="Times New Roman" pitchFamily="18" charset="0"/>
                  <a:cs typeface="Arial" charset="0"/>
                </a:endParaRPr>
              </a:p>
            </p:txBody>
          </p:sp>
          <p:sp>
            <p:nvSpPr>
              <p:cNvPr id="24657" name="Text Box 75"/>
              <p:cNvSpPr txBox="1">
                <a:spLocks noChangeArrowheads="1"/>
              </p:cNvSpPr>
              <p:nvPr/>
            </p:nvSpPr>
            <p:spPr bwMode="auto">
              <a:xfrm>
                <a:off x="5777" y="3943"/>
                <a:ext cx="287" cy="188"/>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2</a:t>
                </a:r>
                <a:endParaRPr lang="el-GR">
                  <a:effectLst/>
                  <a:ea typeface="Times New Roman" pitchFamily="18" charset="0"/>
                  <a:cs typeface="Arial" charset="0"/>
                </a:endParaRPr>
              </a:p>
            </p:txBody>
          </p:sp>
          <p:sp>
            <p:nvSpPr>
              <p:cNvPr id="24658" name="Text Box 74"/>
              <p:cNvSpPr txBox="1">
                <a:spLocks noChangeArrowheads="1"/>
              </p:cNvSpPr>
              <p:nvPr/>
            </p:nvSpPr>
            <p:spPr bwMode="auto">
              <a:xfrm>
                <a:off x="6251" y="3943"/>
                <a:ext cx="285" cy="188"/>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4</a:t>
                </a:r>
                <a:endParaRPr lang="el-GR">
                  <a:effectLst/>
                  <a:ea typeface="Times New Roman" pitchFamily="18" charset="0"/>
                  <a:cs typeface="Arial" charset="0"/>
                </a:endParaRPr>
              </a:p>
            </p:txBody>
          </p:sp>
        </p:grpSp>
        <p:grpSp>
          <p:nvGrpSpPr>
            <p:cNvPr id="6" name="Group 66"/>
            <p:cNvGrpSpPr>
              <a:grpSpLocks/>
            </p:cNvGrpSpPr>
            <p:nvPr/>
          </p:nvGrpSpPr>
          <p:grpSpPr bwMode="auto">
            <a:xfrm>
              <a:off x="10609" y="4319"/>
              <a:ext cx="1137" cy="938"/>
              <a:chOff x="5588" y="3379"/>
              <a:chExt cx="1137" cy="940"/>
            </a:xfrm>
          </p:grpSpPr>
          <p:sp>
            <p:nvSpPr>
              <p:cNvPr id="73" name="Oval 72"/>
              <p:cNvSpPr>
                <a:spLocks noChangeArrowheads="1"/>
              </p:cNvSpPr>
              <p:nvPr/>
            </p:nvSpPr>
            <p:spPr bwMode="auto">
              <a:xfrm>
                <a:off x="5588" y="3379"/>
                <a:ext cx="1137" cy="939"/>
              </a:xfrm>
              <a:prstGeom prst="ellipse">
                <a:avLst/>
              </a:prstGeom>
              <a:solidFill>
                <a:srgbClr val="FFFFFF"/>
              </a:solidFill>
              <a:ln w="9525">
                <a:solidFill>
                  <a:srgbClr val="000000"/>
                </a:solidFill>
                <a:round/>
                <a:headEnd/>
                <a:tailEnd/>
              </a:ln>
            </p:spPr>
            <p:txBody>
              <a:bodyPr/>
              <a:lstStyle/>
              <a:p>
                <a:pPr>
                  <a:defRPr/>
                </a:pPr>
                <a:endParaRPr lang="el-GR">
                  <a:latin typeface="Arial" pitchFamily="34" charset="0"/>
                </a:endParaRPr>
              </a:p>
            </p:txBody>
          </p:sp>
          <p:sp>
            <p:nvSpPr>
              <p:cNvPr id="74" name="Line 71"/>
              <p:cNvSpPr>
                <a:spLocks noChangeShapeType="1"/>
              </p:cNvSpPr>
              <p:nvPr/>
            </p:nvSpPr>
            <p:spPr bwMode="auto">
              <a:xfrm>
                <a:off x="5588" y="3850"/>
                <a:ext cx="1137"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75" name="Line 70"/>
              <p:cNvSpPr>
                <a:spLocks noChangeShapeType="1"/>
              </p:cNvSpPr>
              <p:nvPr/>
            </p:nvSpPr>
            <p:spPr bwMode="auto">
              <a:xfrm>
                <a:off x="6156" y="3850"/>
                <a:ext cx="1" cy="471"/>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50" name="Text Box 69"/>
              <p:cNvSpPr txBox="1">
                <a:spLocks noChangeArrowheads="1"/>
              </p:cNvSpPr>
              <p:nvPr/>
            </p:nvSpPr>
            <p:spPr bwMode="auto">
              <a:xfrm>
                <a:off x="5967" y="3473"/>
                <a:ext cx="379" cy="188"/>
              </a:xfrm>
              <a:prstGeom prst="rect">
                <a:avLst/>
              </a:prstGeom>
              <a:solidFill>
                <a:srgbClr val="FFFFFF"/>
              </a:solidFill>
              <a:ln w="9525">
                <a:noFill/>
                <a:miter lim="800000"/>
                <a:headEnd/>
                <a:tailEnd/>
              </a:ln>
            </p:spPr>
            <p:txBody>
              <a:bodyPr/>
              <a:lstStyle/>
              <a:p>
                <a:pPr algn="ctr"/>
                <a:r>
                  <a:rPr lang="el-GR" sz="1100">
                    <a:effectLst/>
                    <a:ea typeface="Times New Roman" pitchFamily="18" charset="0"/>
                    <a:cs typeface="Arial" charset="0"/>
                  </a:rPr>
                  <a:t>2</a:t>
                </a:r>
                <a:endParaRPr lang="el-GR">
                  <a:effectLst/>
                  <a:ea typeface="Times New Roman" pitchFamily="18" charset="0"/>
                  <a:cs typeface="Arial" charset="0"/>
                </a:endParaRPr>
              </a:p>
            </p:txBody>
          </p:sp>
          <p:sp>
            <p:nvSpPr>
              <p:cNvPr id="24651" name="Text Box 68"/>
              <p:cNvSpPr txBox="1">
                <a:spLocks noChangeArrowheads="1"/>
              </p:cNvSpPr>
              <p:nvPr/>
            </p:nvSpPr>
            <p:spPr bwMode="auto">
              <a:xfrm>
                <a:off x="5777" y="3943"/>
                <a:ext cx="287" cy="188"/>
              </a:xfrm>
              <a:prstGeom prst="rect">
                <a:avLst/>
              </a:prstGeom>
              <a:solidFill>
                <a:srgbClr val="FFFFFF"/>
              </a:solidFill>
              <a:ln w="9525">
                <a:noFill/>
                <a:miter lim="800000"/>
                <a:headEnd/>
                <a:tailEnd/>
              </a:ln>
            </p:spPr>
            <p:txBody>
              <a:bodyPr/>
              <a:lstStyle/>
              <a:p>
                <a:pPr algn="ctr"/>
                <a:r>
                  <a:rPr lang="el-GR" sz="1100">
                    <a:effectLst/>
                    <a:ea typeface="Times New Roman" pitchFamily="18" charset="0"/>
                    <a:cs typeface="Arial" charset="0"/>
                  </a:rPr>
                  <a:t>3</a:t>
                </a:r>
                <a:endParaRPr lang="el-GR">
                  <a:effectLst/>
                  <a:ea typeface="Times New Roman" pitchFamily="18" charset="0"/>
                  <a:cs typeface="Arial" charset="0"/>
                </a:endParaRPr>
              </a:p>
            </p:txBody>
          </p:sp>
          <p:sp>
            <p:nvSpPr>
              <p:cNvPr id="24652" name="Text Box 67"/>
              <p:cNvSpPr txBox="1">
                <a:spLocks noChangeArrowheads="1"/>
              </p:cNvSpPr>
              <p:nvPr/>
            </p:nvSpPr>
            <p:spPr bwMode="auto">
              <a:xfrm>
                <a:off x="6251" y="3943"/>
                <a:ext cx="285" cy="188"/>
              </a:xfrm>
              <a:prstGeom prst="rect">
                <a:avLst/>
              </a:prstGeom>
              <a:solidFill>
                <a:srgbClr val="FFFFFF"/>
              </a:solidFill>
              <a:ln w="9525">
                <a:noFill/>
                <a:miter lim="800000"/>
                <a:headEnd/>
                <a:tailEnd/>
              </a:ln>
            </p:spPr>
            <p:txBody>
              <a:bodyPr/>
              <a:lstStyle/>
              <a:p>
                <a:pPr algn="ctr"/>
                <a:r>
                  <a:rPr lang="el-GR" sz="1100">
                    <a:effectLst/>
                    <a:ea typeface="Times New Roman" pitchFamily="18" charset="0"/>
                    <a:cs typeface="Arial" charset="0"/>
                  </a:rPr>
                  <a:t>4</a:t>
                </a:r>
                <a:endParaRPr lang="el-GR">
                  <a:effectLst/>
                  <a:ea typeface="Times New Roman" pitchFamily="18" charset="0"/>
                  <a:cs typeface="Arial" charset="0"/>
                </a:endParaRPr>
              </a:p>
            </p:txBody>
          </p:sp>
        </p:grpSp>
        <p:grpSp>
          <p:nvGrpSpPr>
            <p:cNvPr id="7" name="Group 59"/>
            <p:cNvGrpSpPr>
              <a:grpSpLocks/>
            </p:cNvGrpSpPr>
            <p:nvPr/>
          </p:nvGrpSpPr>
          <p:grpSpPr bwMode="auto">
            <a:xfrm>
              <a:off x="4830" y="5633"/>
              <a:ext cx="1137" cy="1127"/>
              <a:chOff x="5114" y="5070"/>
              <a:chExt cx="1137" cy="1127"/>
            </a:xfrm>
          </p:grpSpPr>
          <p:sp>
            <p:nvSpPr>
              <p:cNvPr id="67" name="AutoShape 65"/>
              <p:cNvSpPr>
                <a:spLocks noChangeArrowheads="1"/>
              </p:cNvSpPr>
              <p:nvPr/>
            </p:nvSpPr>
            <p:spPr bwMode="auto">
              <a:xfrm>
                <a:off x="5114" y="5070"/>
                <a:ext cx="1137" cy="1127"/>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el-GR">
                  <a:latin typeface="Arial" pitchFamily="34" charset="0"/>
                </a:endParaRPr>
              </a:p>
            </p:txBody>
          </p:sp>
          <p:sp>
            <p:nvSpPr>
              <p:cNvPr id="68" name="Line 64"/>
              <p:cNvSpPr>
                <a:spLocks noChangeShapeType="1"/>
              </p:cNvSpPr>
              <p:nvPr/>
            </p:nvSpPr>
            <p:spPr bwMode="auto">
              <a:xfrm>
                <a:off x="5341" y="5728"/>
                <a:ext cx="683"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43" name="Text Box 63"/>
              <p:cNvSpPr txBox="1">
                <a:spLocks noChangeArrowheads="1"/>
              </p:cNvSpPr>
              <p:nvPr/>
            </p:nvSpPr>
            <p:spPr bwMode="auto">
              <a:xfrm>
                <a:off x="5341" y="5915"/>
                <a:ext cx="228"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4</a:t>
                </a:r>
                <a:endParaRPr lang="el-GR">
                  <a:effectLst/>
                  <a:ea typeface="Times New Roman" pitchFamily="18" charset="0"/>
                  <a:cs typeface="Arial" charset="0"/>
                </a:endParaRPr>
              </a:p>
            </p:txBody>
          </p:sp>
          <p:sp>
            <p:nvSpPr>
              <p:cNvPr id="24644" name="Text Box 62"/>
              <p:cNvSpPr txBox="1">
                <a:spLocks noChangeArrowheads="1"/>
              </p:cNvSpPr>
              <p:nvPr/>
            </p:nvSpPr>
            <p:spPr bwMode="auto">
              <a:xfrm>
                <a:off x="5796" y="5915"/>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3</a:t>
                </a:r>
                <a:endParaRPr lang="el-GR">
                  <a:effectLst/>
                  <a:ea typeface="Times New Roman" pitchFamily="18" charset="0"/>
                  <a:cs typeface="Arial" charset="0"/>
                </a:endParaRPr>
              </a:p>
            </p:txBody>
          </p:sp>
          <p:sp>
            <p:nvSpPr>
              <p:cNvPr id="24645" name="Text Box 61"/>
              <p:cNvSpPr txBox="1">
                <a:spLocks noChangeArrowheads="1"/>
              </p:cNvSpPr>
              <p:nvPr/>
            </p:nvSpPr>
            <p:spPr bwMode="auto">
              <a:xfrm>
                <a:off x="5568" y="5446"/>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6</a:t>
                </a:r>
                <a:endParaRPr lang="el-GR">
                  <a:effectLst/>
                  <a:ea typeface="Times New Roman" pitchFamily="18" charset="0"/>
                  <a:cs typeface="Arial" charset="0"/>
                </a:endParaRPr>
              </a:p>
            </p:txBody>
          </p:sp>
          <p:sp>
            <p:nvSpPr>
              <p:cNvPr id="72" name="Line 60"/>
              <p:cNvSpPr>
                <a:spLocks noChangeShapeType="1"/>
              </p:cNvSpPr>
              <p:nvPr/>
            </p:nvSpPr>
            <p:spPr bwMode="auto">
              <a:xfrm>
                <a:off x="5683" y="5727"/>
                <a:ext cx="1"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grpSp>
        <p:grpSp>
          <p:nvGrpSpPr>
            <p:cNvPr id="8" name="Group 52"/>
            <p:cNvGrpSpPr>
              <a:grpSpLocks/>
            </p:cNvGrpSpPr>
            <p:nvPr/>
          </p:nvGrpSpPr>
          <p:grpSpPr bwMode="auto">
            <a:xfrm>
              <a:off x="4830" y="3473"/>
              <a:ext cx="1137" cy="1127"/>
              <a:chOff x="5114" y="5070"/>
              <a:chExt cx="1137" cy="1127"/>
            </a:xfrm>
          </p:grpSpPr>
          <p:sp>
            <p:nvSpPr>
              <p:cNvPr id="61" name="AutoShape 58"/>
              <p:cNvSpPr>
                <a:spLocks noChangeArrowheads="1"/>
              </p:cNvSpPr>
              <p:nvPr/>
            </p:nvSpPr>
            <p:spPr bwMode="auto">
              <a:xfrm>
                <a:off x="5114" y="5070"/>
                <a:ext cx="1137" cy="1127"/>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el-GR">
                  <a:latin typeface="Arial" pitchFamily="34" charset="0"/>
                </a:endParaRPr>
              </a:p>
            </p:txBody>
          </p:sp>
          <p:sp>
            <p:nvSpPr>
              <p:cNvPr id="62" name="Line 57"/>
              <p:cNvSpPr>
                <a:spLocks noChangeShapeType="1"/>
              </p:cNvSpPr>
              <p:nvPr/>
            </p:nvSpPr>
            <p:spPr bwMode="auto">
              <a:xfrm>
                <a:off x="5341" y="5730"/>
                <a:ext cx="683"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37" name="Text Box 56"/>
              <p:cNvSpPr txBox="1">
                <a:spLocks noChangeArrowheads="1"/>
              </p:cNvSpPr>
              <p:nvPr/>
            </p:nvSpPr>
            <p:spPr bwMode="auto">
              <a:xfrm>
                <a:off x="5341" y="5915"/>
                <a:ext cx="228"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3</a:t>
                </a:r>
                <a:endParaRPr lang="el-GR">
                  <a:effectLst/>
                  <a:ea typeface="Times New Roman" pitchFamily="18" charset="0"/>
                  <a:cs typeface="Arial" charset="0"/>
                </a:endParaRPr>
              </a:p>
            </p:txBody>
          </p:sp>
          <p:sp>
            <p:nvSpPr>
              <p:cNvPr id="24638" name="Text Box 55"/>
              <p:cNvSpPr txBox="1">
                <a:spLocks noChangeArrowheads="1"/>
              </p:cNvSpPr>
              <p:nvPr/>
            </p:nvSpPr>
            <p:spPr bwMode="auto">
              <a:xfrm>
                <a:off x="5796" y="5915"/>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3</a:t>
                </a:r>
                <a:endParaRPr lang="el-GR">
                  <a:effectLst/>
                  <a:ea typeface="Times New Roman" pitchFamily="18" charset="0"/>
                  <a:cs typeface="Arial" charset="0"/>
                </a:endParaRPr>
              </a:p>
            </p:txBody>
          </p:sp>
          <p:sp>
            <p:nvSpPr>
              <p:cNvPr id="24639" name="Text Box 54"/>
              <p:cNvSpPr txBox="1">
                <a:spLocks noChangeArrowheads="1"/>
              </p:cNvSpPr>
              <p:nvPr/>
            </p:nvSpPr>
            <p:spPr bwMode="auto">
              <a:xfrm>
                <a:off x="5568" y="5446"/>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7</a:t>
                </a:r>
                <a:endParaRPr lang="el-GR">
                  <a:effectLst/>
                  <a:ea typeface="Times New Roman" pitchFamily="18" charset="0"/>
                  <a:cs typeface="Arial" charset="0"/>
                </a:endParaRPr>
              </a:p>
            </p:txBody>
          </p:sp>
          <p:sp>
            <p:nvSpPr>
              <p:cNvPr id="66" name="Line 53"/>
              <p:cNvSpPr>
                <a:spLocks noChangeShapeType="1"/>
              </p:cNvSpPr>
              <p:nvPr/>
            </p:nvSpPr>
            <p:spPr bwMode="auto">
              <a:xfrm>
                <a:off x="5683" y="5729"/>
                <a:ext cx="1"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grpSp>
        <p:grpSp>
          <p:nvGrpSpPr>
            <p:cNvPr id="9" name="Group 45"/>
            <p:cNvGrpSpPr>
              <a:grpSpLocks/>
            </p:cNvGrpSpPr>
            <p:nvPr/>
          </p:nvGrpSpPr>
          <p:grpSpPr bwMode="auto">
            <a:xfrm>
              <a:off x="7577" y="6197"/>
              <a:ext cx="1133" cy="1127"/>
              <a:chOff x="5114" y="5070"/>
              <a:chExt cx="1137" cy="1127"/>
            </a:xfrm>
          </p:grpSpPr>
          <p:sp>
            <p:nvSpPr>
              <p:cNvPr id="55" name="AutoShape 51"/>
              <p:cNvSpPr>
                <a:spLocks noChangeArrowheads="1"/>
              </p:cNvSpPr>
              <p:nvPr/>
            </p:nvSpPr>
            <p:spPr bwMode="auto">
              <a:xfrm>
                <a:off x="5114" y="5070"/>
                <a:ext cx="1137" cy="1127"/>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el-GR">
                  <a:latin typeface="Arial" pitchFamily="34" charset="0"/>
                </a:endParaRPr>
              </a:p>
            </p:txBody>
          </p:sp>
          <p:sp>
            <p:nvSpPr>
              <p:cNvPr id="56" name="Line 50"/>
              <p:cNvSpPr>
                <a:spLocks noChangeShapeType="1"/>
              </p:cNvSpPr>
              <p:nvPr/>
            </p:nvSpPr>
            <p:spPr bwMode="auto">
              <a:xfrm>
                <a:off x="5342" y="5728"/>
                <a:ext cx="682"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31" name="Text Box 49"/>
              <p:cNvSpPr txBox="1">
                <a:spLocks noChangeArrowheads="1"/>
              </p:cNvSpPr>
              <p:nvPr/>
            </p:nvSpPr>
            <p:spPr bwMode="auto">
              <a:xfrm>
                <a:off x="5341" y="5915"/>
                <a:ext cx="228"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3</a:t>
                </a:r>
                <a:endParaRPr lang="el-GR">
                  <a:effectLst/>
                  <a:ea typeface="Times New Roman" pitchFamily="18" charset="0"/>
                  <a:cs typeface="Arial" charset="0"/>
                </a:endParaRPr>
              </a:p>
            </p:txBody>
          </p:sp>
          <p:sp>
            <p:nvSpPr>
              <p:cNvPr id="24632" name="Text Box 48"/>
              <p:cNvSpPr txBox="1">
                <a:spLocks noChangeArrowheads="1"/>
              </p:cNvSpPr>
              <p:nvPr/>
            </p:nvSpPr>
            <p:spPr bwMode="auto">
              <a:xfrm>
                <a:off x="5796" y="5915"/>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0</a:t>
                </a:r>
                <a:endParaRPr lang="el-GR">
                  <a:effectLst/>
                  <a:ea typeface="Times New Roman" pitchFamily="18" charset="0"/>
                  <a:cs typeface="Arial" charset="0"/>
                </a:endParaRPr>
              </a:p>
            </p:txBody>
          </p:sp>
          <p:sp>
            <p:nvSpPr>
              <p:cNvPr id="24633" name="Text Box 47"/>
              <p:cNvSpPr txBox="1">
                <a:spLocks noChangeArrowheads="1"/>
              </p:cNvSpPr>
              <p:nvPr/>
            </p:nvSpPr>
            <p:spPr bwMode="auto">
              <a:xfrm>
                <a:off x="5568" y="5446"/>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5</a:t>
                </a:r>
                <a:endParaRPr lang="el-GR">
                  <a:effectLst/>
                  <a:ea typeface="Times New Roman" pitchFamily="18" charset="0"/>
                  <a:cs typeface="Arial" charset="0"/>
                </a:endParaRPr>
              </a:p>
            </p:txBody>
          </p:sp>
          <p:sp>
            <p:nvSpPr>
              <p:cNvPr id="60" name="Line 46"/>
              <p:cNvSpPr>
                <a:spLocks noChangeShapeType="1"/>
              </p:cNvSpPr>
              <p:nvPr/>
            </p:nvSpPr>
            <p:spPr bwMode="auto">
              <a:xfrm>
                <a:off x="5683" y="5727"/>
                <a:ext cx="1"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grpSp>
        <p:grpSp>
          <p:nvGrpSpPr>
            <p:cNvPr id="10" name="Group 38"/>
            <p:cNvGrpSpPr>
              <a:grpSpLocks/>
            </p:cNvGrpSpPr>
            <p:nvPr/>
          </p:nvGrpSpPr>
          <p:grpSpPr bwMode="auto">
            <a:xfrm>
              <a:off x="6535" y="2816"/>
              <a:ext cx="1137" cy="1127"/>
              <a:chOff x="5114" y="5070"/>
              <a:chExt cx="1137" cy="1127"/>
            </a:xfrm>
          </p:grpSpPr>
          <p:sp>
            <p:nvSpPr>
              <p:cNvPr id="49" name="AutoShape 44"/>
              <p:cNvSpPr>
                <a:spLocks noChangeArrowheads="1"/>
              </p:cNvSpPr>
              <p:nvPr/>
            </p:nvSpPr>
            <p:spPr bwMode="auto">
              <a:xfrm>
                <a:off x="5116" y="5070"/>
                <a:ext cx="1137" cy="1127"/>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el-GR">
                  <a:latin typeface="Arial" pitchFamily="34" charset="0"/>
                </a:endParaRPr>
              </a:p>
            </p:txBody>
          </p:sp>
          <p:sp>
            <p:nvSpPr>
              <p:cNvPr id="50" name="Line 43"/>
              <p:cNvSpPr>
                <a:spLocks noChangeShapeType="1"/>
              </p:cNvSpPr>
              <p:nvPr/>
            </p:nvSpPr>
            <p:spPr bwMode="auto">
              <a:xfrm>
                <a:off x="5341" y="5730"/>
                <a:ext cx="683"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25" name="Text Box 42"/>
              <p:cNvSpPr txBox="1">
                <a:spLocks noChangeArrowheads="1"/>
              </p:cNvSpPr>
              <p:nvPr/>
            </p:nvSpPr>
            <p:spPr bwMode="auto">
              <a:xfrm>
                <a:off x="5341" y="5915"/>
                <a:ext cx="228"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2</a:t>
                </a:r>
                <a:endParaRPr lang="el-GR">
                  <a:effectLst/>
                  <a:ea typeface="Times New Roman" pitchFamily="18" charset="0"/>
                  <a:cs typeface="Arial" charset="0"/>
                </a:endParaRPr>
              </a:p>
            </p:txBody>
          </p:sp>
          <p:sp>
            <p:nvSpPr>
              <p:cNvPr id="24626" name="Text Box 41"/>
              <p:cNvSpPr txBox="1">
                <a:spLocks noChangeArrowheads="1"/>
              </p:cNvSpPr>
              <p:nvPr/>
            </p:nvSpPr>
            <p:spPr bwMode="auto">
              <a:xfrm>
                <a:off x="5796" y="5915"/>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2</a:t>
                </a:r>
                <a:endParaRPr lang="el-GR">
                  <a:effectLst/>
                  <a:ea typeface="Times New Roman" pitchFamily="18" charset="0"/>
                  <a:cs typeface="Arial" charset="0"/>
                </a:endParaRPr>
              </a:p>
            </p:txBody>
          </p:sp>
          <p:sp>
            <p:nvSpPr>
              <p:cNvPr id="24627" name="Text Box 40"/>
              <p:cNvSpPr txBox="1">
                <a:spLocks noChangeArrowheads="1"/>
              </p:cNvSpPr>
              <p:nvPr/>
            </p:nvSpPr>
            <p:spPr bwMode="auto">
              <a:xfrm>
                <a:off x="5568" y="5446"/>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8</a:t>
                </a:r>
                <a:endParaRPr lang="el-GR">
                  <a:effectLst/>
                  <a:ea typeface="Times New Roman" pitchFamily="18" charset="0"/>
                  <a:cs typeface="Arial" charset="0"/>
                </a:endParaRPr>
              </a:p>
            </p:txBody>
          </p:sp>
          <p:sp>
            <p:nvSpPr>
              <p:cNvPr id="54" name="Line 39"/>
              <p:cNvSpPr>
                <a:spLocks noChangeShapeType="1"/>
              </p:cNvSpPr>
              <p:nvPr/>
            </p:nvSpPr>
            <p:spPr bwMode="auto">
              <a:xfrm>
                <a:off x="5685" y="5727"/>
                <a:ext cx="1"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grpSp>
        <p:grpSp>
          <p:nvGrpSpPr>
            <p:cNvPr id="11" name="Group 31"/>
            <p:cNvGrpSpPr>
              <a:grpSpLocks/>
            </p:cNvGrpSpPr>
            <p:nvPr/>
          </p:nvGrpSpPr>
          <p:grpSpPr bwMode="auto">
            <a:xfrm>
              <a:off x="7577" y="4506"/>
              <a:ext cx="1136" cy="1126"/>
              <a:chOff x="5114" y="5070"/>
              <a:chExt cx="1137" cy="1127"/>
            </a:xfrm>
          </p:grpSpPr>
          <p:sp>
            <p:nvSpPr>
              <p:cNvPr id="43" name="AutoShape 37"/>
              <p:cNvSpPr>
                <a:spLocks noChangeArrowheads="1"/>
              </p:cNvSpPr>
              <p:nvPr/>
            </p:nvSpPr>
            <p:spPr bwMode="auto">
              <a:xfrm>
                <a:off x="5114" y="5070"/>
                <a:ext cx="1135" cy="1127"/>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el-GR">
                  <a:latin typeface="Arial" pitchFamily="34" charset="0"/>
                </a:endParaRPr>
              </a:p>
            </p:txBody>
          </p:sp>
          <p:sp>
            <p:nvSpPr>
              <p:cNvPr id="44" name="Line 36"/>
              <p:cNvSpPr>
                <a:spLocks noChangeShapeType="1"/>
              </p:cNvSpPr>
              <p:nvPr/>
            </p:nvSpPr>
            <p:spPr bwMode="auto">
              <a:xfrm>
                <a:off x="5341" y="5728"/>
                <a:ext cx="683" cy="0"/>
              </a:xfrm>
              <a:prstGeom prst="line">
                <a:avLst/>
              </a:prstGeom>
              <a:noFill/>
              <a:ln w="9525">
                <a:solidFill>
                  <a:srgbClr val="000000"/>
                </a:solidFill>
                <a:round/>
                <a:headEnd/>
                <a:tailEnd/>
              </a:ln>
            </p:spPr>
            <p:txBody>
              <a:bodyPr/>
              <a:lstStyle/>
              <a:p>
                <a:pPr>
                  <a:defRPr/>
                </a:pPr>
                <a:endParaRPr lang="el-GR">
                  <a:latin typeface="Arial" pitchFamily="34" charset="0"/>
                </a:endParaRPr>
              </a:p>
            </p:txBody>
          </p:sp>
          <p:sp>
            <p:nvSpPr>
              <p:cNvPr id="24619" name="Text Box 35"/>
              <p:cNvSpPr txBox="1">
                <a:spLocks noChangeArrowheads="1"/>
              </p:cNvSpPr>
              <p:nvPr/>
            </p:nvSpPr>
            <p:spPr bwMode="auto">
              <a:xfrm>
                <a:off x="5341" y="5915"/>
                <a:ext cx="228"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1</a:t>
                </a:r>
                <a:endParaRPr lang="el-GR">
                  <a:effectLst/>
                  <a:ea typeface="Times New Roman" pitchFamily="18" charset="0"/>
                  <a:cs typeface="Arial" charset="0"/>
                </a:endParaRPr>
              </a:p>
            </p:txBody>
          </p:sp>
          <p:sp>
            <p:nvSpPr>
              <p:cNvPr id="24620" name="Text Box 34"/>
              <p:cNvSpPr txBox="1">
                <a:spLocks noChangeArrowheads="1"/>
              </p:cNvSpPr>
              <p:nvPr/>
            </p:nvSpPr>
            <p:spPr bwMode="auto">
              <a:xfrm>
                <a:off x="5796" y="5915"/>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6</a:t>
                </a:r>
                <a:endParaRPr lang="el-GR">
                  <a:effectLst/>
                  <a:ea typeface="Times New Roman" pitchFamily="18" charset="0"/>
                  <a:cs typeface="Arial" charset="0"/>
                </a:endParaRPr>
              </a:p>
            </p:txBody>
          </p:sp>
          <p:sp>
            <p:nvSpPr>
              <p:cNvPr id="24621" name="Text Box 33"/>
              <p:cNvSpPr txBox="1">
                <a:spLocks noChangeArrowheads="1"/>
              </p:cNvSpPr>
              <p:nvPr/>
            </p:nvSpPr>
            <p:spPr bwMode="auto">
              <a:xfrm>
                <a:off x="5568" y="5446"/>
                <a:ext cx="229" cy="189"/>
              </a:xfrm>
              <a:prstGeom prst="rect">
                <a:avLst/>
              </a:prstGeom>
              <a:solidFill>
                <a:srgbClr val="FFFFFF"/>
              </a:solidFill>
              <a:ln w="9525">
                <a:noFill/>
                <a:miter lim="800000"/>
                <a:headEnd/>
                <a:tailEnd/>
              </a:ln>
            </p:spPr>
            <p:txBody>
              <a:bodyPr/>
              <a:lstStyle/>
              <a:p>
                <a:r>
                  <a:rPr lang="el-GR" sz="1200">
                    <a:effectLst/>
                    <a:ea typeface="Times New Roman" pitchFamily="18" charset="0"/>
                    <a:cs typeface="Arial" charset="0"/>
                  </a:rPr>
                  <a:t>4</a:t>
                </a:r>
                <a:endParaRPr lang="el-GR">
                  <a:effectLst/>
                  <a:ea typeface="Times New Roman" pitchFamily="18" charset="0"/>
                  <a:cs typeface="Arial" charset="0"/>
                </a:endParaRPr>
              </a:p>
            </p:txBody>
          </p:sp>
          <p:sp>
            <p:nvSpPr>
              <p:cNvPr id="48" name="Line 32"/>
              <p:cNvSpPr>
                <a:spLocks noChangeShapeType="1"/>
              </p:cNvSpPr>
              <p:nvPr/>
            </p:nvSpPr>
            <p:spPr bwMode="auto">
              <a:xfrm>
                <a:off x="5682" y="5727"/>
                <a:ext cx="0" cy="469"/>
              </a:xfrm>
              <a:prstGeom prst="line">
                <a:avLst/>
              </a:prstGeom>
              <a:noFill/>
              <a:ln w="9525">
                <a:solidFill>
                  <a:srgbClr val="000000"/>
                </a:solidFill>
                <a:round/>
                <a:headEnd/>
                <a:tailEnd/>
              </a:ln>
            </p:spPr>
            <p:txBody>
              <a:bodyPr/>
              <a:lstStyle/>
              <a:p>
                <a:pPr>
                  <a:defRPr/>
                </a:pPr>
                <a:endParaRPr lang="el-GR">
                  <a:latin typeface="Arial" pitchFamily="34" charset="0"/>
                </a:endParaRPr>
              </a:p>
            </p:txBody>
          </p:sp>
        </p:grpSp>
        <p:sp>
          <p:nvSpPr>
            <p:cNvPr id="14" name="Line 30"/>
            <p:cNvSpPr>
              <a:spLocks noChangeShapeType="1"/>
            </p:cNvSpPr>
            <p:nvPr/>
          </p:nvSpPr>
          <p:spPr bwMode="auto">
            <a:xfrm>
              <a:off x="10798" y="3473"/>
              <a:ext cx="379" cy="844"/>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15" name="Line 29"/>
            <p:cNvSpPr>
              <a:spLocks noChangeShapeType="1"/>
            </p:cNvSpPr>
            <p:nvPr/>
          </p:nvSpPr>
          <p:spPr bwMode="auto">
            <a:xfrm flipH="1">
              <a:off x="10324" y="3661"/>
              <a:ext cx="0" cy="2536"/>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16" name="Line 28"/>
            <p:cNvSpPr>
              <a:spLocks noChangeShapeType="1"/>
            </p:cNvSpPr>
            <p:nvPr/>
          </p:nvSpPr>
          <p:spPr bwMode="auto">
            <a:xfrm flipH="1" flipV="1">
              <a:off x="7293" y="3192"/>
              <a:ext cx="2462" cy="1"/>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17" name="Line 27"/>
            <p:cNvSpPr>
              <a:spLocks noChangeShapeType="1"/>
            </p:cNvSpPr>
            <p:nvPr/>
          </p:nvSpPr>
          <p:spPr bwMode="auto">
            <a:xfrm flipH="1">
              <a:off x="8241" y="4788"/>
              <a:ext cx="2368" cy="1"/>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18" name="Line 26"/>
            <p:cNvSpPr>
              <a:spLocks noChangeShapeType="1"/>
            </p:cNvSpPr>
            <p:nvPr/>
          </p:nvSpPr>
          <p:spPr bwMode="auto">
            <a:xfrm flipH="1">
              <a:off x="10705" y="5257"/>
              <a:ext cx="474" cy="1034"/>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19" name="Line 25"/>
            <p:cNvSpPr>
              <a:spLocks noChangeShapeType="1"/>
            </p:cNvSpPr>
            <p:nvPr/>
          </p:nvSpPr>
          <p:spPr bwMode="auto">
            <a:xfrm flipH="1" flipV="1">
              <a:off x="8241" y="5633"/>
              <a:ext cx="1514" cy="1127"/>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0" name="Line 24"/>
            <p:cNvSpPr>
              <a:spLocks noChangeShapeType="1"/>
            </p:cNvSpPr>
            <p:nvPr/>
          </p:nvSpPr>
          <p:spPr bwMode="auto">
            <a:xfrm>
              <a:off x="8146" y="5633"/>
              <a:ext cx="1" cy="564"/>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21" name="Line 23"/>
            <p:cNvSpPr>
              <a:spLocks noChangeShapeType="1"/>
            </p:cNvSpPr>
            <p:nvPr/>
          </p:nvSpPr>
          <p:spPr bwMode="auto">
            <a:xfrm flipH="1">
              <a:off x="5683" y="5633"/>
              <a:ext cx="2273" cy="564"/>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22" name="Line 22"/>
            <p:cNvSpPr>
              <a:spLocks noChangeShapeType="1"/>
            </p:cNvSpPr>
            <p:nvPr/>
          </p:nvSpPr>
          <p:spPr bwMode="auto">
            <a:xfrm flipH="1" flipV="1">
              <a:off x="5777" y="6479"/>
              <a:ext cx="1992" cy="377"/>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23" name="Line 21"/>
            <p:cNvSpPr>
              <a:spLocks noChangeShapeType="1"/>
            </p:cNvSpPr>
            <p:nvPr/>
          </p:nvSpPr>
          <p:spPr bwMode="auto">
            <a:xfrm flipH="1" flipV="1">
              <a:off x="6819" y="3943"/>
              <a:ext cx="1137" cy="2628"/>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4" name="Line 20"/>
            <p:cNvSpPr>
              <a:spLocks noChangeShapeType="1"/>
            </p:cNvSpPr>
            <p:nvPr/>
          </p:nvSpPr>
          <p:spPr bwMode="auto">
            <a:xfrm flipV="1">
              <a:off x="5398" y="4600"/>
              <a:ext cx="0" cy="1033"/>
            </a:xfrm>
            <a:prstGeom prst="line">
              <a:avLst/>
            </a:prstGeom>
            <a:noFill/>
            <a:ln w="9525">
              <a:solidFill>
                <a:srgbClr val="000000"/>
              </a:solidFill>
              <a:round/>
              <a:headEnd type="triangle" w="med" len="med"/>
              <a:tailEnd type="triangle" w="med" len="med"/>
            </a:ln>
          </p:spPr>
          <p:txBody>
            <a:bodyPr/>
            <a:lstStyle/>
            <a:p>
              <a:pPr>
                <a:defRPr/>
              </a:pPr>
              <a:endParaRPr lang="el-GR">
                <a:latin typeface="Arial" pitchFamily="34" charset="0"/>
              </a:endParaRPr>
            </a:p>
          </p:txBody>
        </p:sp>
        <p:sp>
          <p:nvSpPr>
            <p:cNvPr id="25" name="Line 19"/>
            <p:cNvSpPr>
              <a:spLocks noChangeShapeType="1"/>
            </p:cNvSpPr>
            <p:nvPr/>
          </p:nvSpPr>
          <p:spPr bwMode="auto">
            <a:xfrm>
              <a:off x="5777" y="4131"/>
              <a:ext cx="2087" cy="941"/>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6" name="Line 18"/>
            <p:cNvSpPr>
              <a:spLocks noChangeShapeType="1"/>
            </p:cNvSpPr>
            <p:nvPr/>
          </p:nvSpPr>
          <p:spPr bwMode="auto">
            <a:xfrm>
              <a:off x="5683" y="4600"/>
              <a:ext cx="2179" cy="2067"/>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7" name="Line 17"/>
            <p:cNvSpPr>
              <a:spLocks noChangeShapeType="1"/>
            </p:cNvSpPr>
            <p:nvPr/>
          </p:nvSpPr>
          <p:spPr bwMode="auto">
            <a:xfrm>
              <a:off x="7293" y="3943"/>
              <a:ext cx="663" cy="844"/>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8" name="Line 16"/>
            <p:cNvSpPr>
              <a:spLocks noChangeShapeType="1"/>
            </p:cNvSpPr>
            <p:nvPr/>
          </p:nvSpPr>
          <p:spPr bwMode="auto">
            <a:xfrm flipH="1">
              <a:off x="5588" y="3943"/>
              <a:ext cx="1612" cy="2064"/>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29" name="Line 15"/>
            <p:cNvSpPr>
              <a:spLocks noChangeShapeType="1"/>
            </p:cNvSpPr>
            <p:nvPr/>
          </p:nvSpPr>
          <p:spPr bwMode="auto">
            <a:xfrm flipH="1">
              <a:off x="5588" y="3566"/>
              <a:ext cx="1137" cy="283"/>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30" name="Line 14"/>
            <p:cNvSpPr>
              <a:spLocks noChangeShapeType="1"/>
            </p:cNvSpPr>
            <p:nvPr/>
          </p:nvSpPr>
          <p:spPr bwMode="auto">
            <a:xfrm flipH="1">
              <a:off x="8241" y="3566"/>
              <a:ext cx="1704" cy="1128"/>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1" name="Line 13"/>
            <p:cNvSpPr>
              <a:spLocks noChangeShapeType="1"/>
            </p:cNvSpPr>
            <p:nvPr/>
          </p:nvSpPr>
          <p:spPr bwMode="auto">
            <a:xfrm flipH="1">
              <a:off x="5588" y="3379"/>
              <a:ext cx="4263" cy="2724"/>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2" name="Line 12"/>
            <p:cNvSpPr>
              <a:spLocks noChangeShapeType="1"/>
            </p:cNvSpPr>
            <p:nvPr/>
          </p:nvSpPr>
          <p:spPr bwMode="auto">
            <a:xfrm flipH="1">
              <a:off x="5872" y="3379"/>
              <a:ext cx="3884" cy="1128"/>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3" name="Line 11"/>
            <p:cNvSpPr>
              <a:spLocks noChangeShapeType="1"/>
            </p:cNvSpPr>
            <p:nvPr/>
          </p:nvSpPr>
          <p:spPr bwMode="auto">
            <a:xfrm flipH="1">
              <a:off x="5872" y="5070"/>
              <a:ext cx="4833" cy="1503"/>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4" name="Line 10"/>
            <p:cNvSpPr>
              <a:spLocks noChangeShapeType="1"/>
            </p:cNvSpPr>
            <p:nvPr/>
          </p:nvSpPr>
          <p:spPr bwMode="auto">
            <a:xfrm flipH="1" flipV="1">
              <a:off x="5777" y="4319"/>
              <a:ext cx="5023" cy="93"/>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5" name="Line 9"/>
            <p:cNvSpPr>
              <a:spLocks noChangeShapeType="1"/>
            </p:cNvSpPr>
            <p:nvPr/>
          </p:nvSpPr>
          <p:spPr bwMode="auto">
            <a:xfrm flipH="1" flipV="1">
              <a:off x="7388" y="3473"/>
              <a:ext cx="3316" cy="1033"/>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6" name="Line 8"/>
            <p:cNvSpPr>
              <a:spLocks noChangeShapeType="1"/>
            </p:cNvSpPr>
            <p:nvPr/>
          </p:nvSpPr>
          <p:spPr bwMode="auto">
            <a:xfrm flipH="1" flipV="1">
              <a:off x="5493" y="5821"/>
              <a:ext cx="4453" cy="470"/>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7" name="Line 7"/>
            <p:cNvSpPr>
              <a:spLocks noChangeShapeType="1"/>
            </p:cNvSpPr>
            <p:nvPr/>
          </p:nvSpPr>
          <p:spPr bwMode="auto">
            <a:xfrm flipH="1" flipV="1">
              <a:off x="5493" y="4600"/>
              <a:ext cx="4358" cy="2348"/>
            </a:xfrm>
            <a:prstGeom prst="line">
              <a:avLst/>
            </a:prstGeom>
            <a:noFill/>
            <a:ln w="12700">
              <a:solidFill>
                <a:srgbClr val="000000"/>
              </a:solidFill>
              <a:prstDash val="dash"/>
              <a:round/>
              <a:headEnd type="triangle" w="med" len="med"/>
              <a:tailEnd type="triangle" w="med" len="med"/>
            </a:ln>
          </p:spPr>
          <p:txBody>
            <a:bodyPr/>
            <a:lstStyle/>
            <a:p>
              <a:pPr>
                <a:defRPr/>
              </a:pPr>
              <a:endParaRPr lang="el-GR">
                <a:latin typeface="Arial" pitchFamily="34" charset="0"/>
              </a:endParaRPr>
            </a:p>
          </p:txBody>
        </p:sp>
        <p:sp>
          <p:nvSpPr>
            <p:cNvPr id="38" name="Line 6"/>
            <p:cNvSpPr>
              <a:spLocks noChangeShapeType="1"/>
            </p:cNvSpPr>
            <p:nvPr/>
          </p:nvSpPr>
          <p:spPr bwMode="auto">
            <a:xfrm flipH="1" flipV="1">
              <a:off x="7577" y="3755"/>
              <a:ext cx="2653" cy="2442"/>
            </a:xfrm>
            <a:prstGeom prst="line">
              <a:avLst/>
            </a:prstGeom>
            <a:noFill/>
            <a:ln w="12700">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39" name="Line 5"/>
            <p:cNvSpPr>
              <a:spLocks noChangeShapeType="1"/>
            </p:cNvSpPr>
            <p:nvPr/>
          </p:nvSpPr>
          <p:spPr bwMode="auto">
            <a:xfrm>
              <a:off x="8430" y="5070"/>
              <a:ext cx="1611" cy="1221"/>
            </a:xfrm>
            <a:prstGeom prst="line">
              <a:avLst/>
            </a:prstGeom>
            <a:noFill/>
            <a:ln w="12700">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40" name="Line 4"/>
            <p:cNvSpPr>
              <a:spLocks noChangeShapeType="1"/>
            </p:cNvSpPr>
            <p:nvPr/>
          </p:nvSpPr>
          <p:spPr bwMode="auto">
            <a:xfrm flipH="1">
              <a:off x="8525" y="3661"/>
              <a:ext cx="1611" cy="3289"/>
            </a:xfrm>
            <a:prstGeom prst="line">
              <a:avLst/>
            </a:prstGeom>
            <a:noFill/>
            <a:ln w="12700">
              <a:solidFill>
                <a:srgbClr val="000000"/>
              </a:solidFill>
              <a:prstDash val="dash"/>
              <a:round/>
              <a:headEnd type="triangle" w="med" len="med"/>
              <a:tailEnd/>
            </a:ln>
          </p:spPr>
          <p:txBody>
            <a:bodyPr/>
            <a:lstStyle/>
            <a:p>
              <a:pPr>
                <a:defRPr/>
              </a:pPr>
              <a:endParaRPr lang="el-GR">
                <a:latin typeface="Arial" pitchFamily="34" charset="0"/>
              </a:endParaRPr>
            </a:p>
          </p:txBody>
        </p:sp>
        <p:sp>
          <p:nvSpPr>
            <p:cNvPr id="41" name="Line 3"/>
            <p:cNvSpPr>
              <a:spLocks noChangeShapeType="1"/>
            </p:cNvSpPr>
            <p:nvPr/>
          </p:nvSpPr>
          <p:spPr bwMode="auto">
            <a:xfrm flipH="1">
              <a:off x="8525" y="5164"/>
              <a:ext cx="2273" cy="1878"/>
            </a:xfrm>
            <a:prstGeom prst="line">
              <a:avLst/>
            </a:prstGeom>
            <a:noFill/>
            <a:ln w="12700">
              <a:solidFill>
                <a:srgbClr val="000000"/>
              </a:solidFill>
              <a:prstDash val="dash"/>
              <a:round/>
              <a:headEnd type="triangle" w="med" len="med"/>
              <a:tailEnd/>
            </a:ln>
          </p:spPr>
          <p:txBody>
            <a:bodyPr/>
            <a:lstStyle/>
            <a:p>
              <a:pPr>
                <a:defRPr/>
              </a:pPr>
              <a:endParaRPr lang="el-GR">
                <a:latin typeface="Arial" pitchFamily="34" charset="0"/>
              </a:endParaRPr>
            </a:p>
          </p:txBody>
        </p:sp>
        <p:sp>
          <p:nvSpPr>
            <p:cNvPr id="42" name="Line 2"/>
            <p:cNvSpPr>
              <a:spLocks noChangeShapeType="1"/>
            </p:cNvSpPr>
            <p:nvPr/>
          </p:nvSpPr>
          <p:spPr bwMode="auto">
            <a:xfrm flipH="1">
              <a:off x="8619" y="7136"/>
              <a:ext cx="1517" cy="94"/>
            </a:xfrm>
            <a:prstGeom prst="line">
              <a:avLst/>
            </a:prstGeom>
            <a:noFill/>
            <a:ln w="12700">
              <a:solidFill>
                <a:srgbClr val="000000"/>
              </a:solidFill>
              <a:prstDash val="dash"/>
              <a:round/>
              <a:headEnd type="triangle" w="med" len="med"/>
              <a:tailEnd/>
            </a:ln>
          </p:spPr>
          <p:txBody>
            <a:bodyPr/>
            <a:lstStyle/>
            <a:p>
              <a:pPr>
                <a:defRPr/>
              </a:pPr>
              <a:endParaRPr lang="el-GR">
                <a:latin typeface="Arial" pitchFamily="34" charset="0"/>
              </a:endParaRPr>
            </a:p>
          </p:txBody>
        </p:sp>
      </p:grpSp>
      <p:sp>
        <p:nvSpPr>
          <p:cNvPr id="12" name="Θέση ημερομηνίας 11">
            <a:extLst>
              <a:ext uri="{FF2B5EF4-FFF2-40B4-BE49-F238E27FC236}">
                <a16:creationId xmlns:a16="http://schemas.microsoft.com/office/drawing/2014/main" id="{3CACBC2A-4DCA-EBC0-4673-8C6CF1CA1FEF}"/>
              </a:ext>
            </a:extLst>
          </p:cNvPr>
          <p:cNvSpPr>
            <a:spLocks noGrp="1"/>
          </p:cNvSpPr>
          <p:nvPr>
            <p:ph type="dt" sz="half" idx="10"/>
          </p:nvPr>
        </p:nvSpPr>
        <p:spPr/>
        <p:txBody>
          <a:bodyPr/>
          <a:lstStyle/>
          <a:p>
            <a:pPr>
              <a:defRPr/>
            </a:pPr>
            <a:fld id="{CD66BE91-4538-4921-8A09-BA010C971F8D}" type="datetime1">
              <a:rPr lang="el-GR" smtClean="0"/>
              <a:t>17/6/2022</a:t>
            </a:fld>
            <a:endParaRPr lang="el-GR"/>
          </a:p>
        </p:txBody>
      </p:sp>
      <p:sp>
        <p:nvSpPr>
          <p:cNvPr id="13" name="Θέση υποσέλιδου 12">
            <a:extLst>
              <a:ext uri="{FF2B5EF4-FFF2-40B4-BE49-F238E27FC236}">
                <a16:creationId xmlns:a16="http://schemas.microsoft.com/office/drawing/2014/main" id="{36EF220C-5BB2-8523-36E0-FB5D049D4DB3}"/>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5" name="Θέση αριθμού διαφάνειας 44">
            <a:extLst>
              <a:ext uri="{FF2B5EF4-FFF2-40B4-BE49-F238E27FC236}">
                <a16:creationId xmlns:a16="http://schemas.microsoft.com/office/drawing/2014/main" id="{05966ABF-77FF-937A-160F-FFE5D4EE2AE8}"/>
              </a:ext>
            </a:extLst>
          </p:cNvPr>
          <p:cNvSpPr>
            <a:spLocks noGrp="1"/>
          </p:cNvSpPr>
          <p:nvPr>
            <p:ph type="sldNum" sz="quarter" idx="12"/>
          </p:nvPr>
        </p:nvSpPr>
        <p:spPr/>
        <p:txBody>
          <a:bodyPr/>
          <a:lstStyle/>
          <a:p>
            <a:pPr>
              <a:defRPr/>
            </a:pPr>
            <a:fld id="{1794BB2A-399E-4B33-992B-DFDE5150CC6D}" type="slidenum">
              <a:rPr lang="el-GR" smtClean="0"/>
              <a:pPr>
                <a:defRPr/>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3841750" y="1582738"/>
            <a:ext cx="457200" cy="457200"/>
          </a:xfrm>
          <a:prstGeom prst="ellipse">
            <a:avLst/>
          </a:prstGeom>
          <a:solidFill>
            <a:srgbClr val="FFFFFF"/>
          </a:solidFill>
          <a:ln w="22225">
            <a:solidFill>
              <a:srgbClr val="000000"/>
            </a:solidFill>
            <a:round/>
            <a:headEnd/>
            <a:tailEnd/>
          </a:ln>
        </p:spPr>
        <p:txBody>
          <a:bodyPr/>
          <a:lstStyle/>
          <a:p>
            <a:pPr algn="ctr"/>
            <a:r>
              <a:rPr lang="el-GR" sz="1200">
                <a:effectLst/>
                <a:latin typeface="Times New Roman" pitchFamily="18" charset="0"/>
              </a:rPr>
              <a:t>1</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47" name="Oval 3"/>
          <p:cNvSpPr>
            <a:spLocks noChangeArrowheads="1"/>
          </p:cNvSpPr>
          <p:nvPr/>
        </p:nvSpPr>
        <p:spPr bwMode="auto">
          <a:xfrm>
            <a:off x="2012950" y="2727325"/>
            <a:ext cx="457200" cy="457200"/>
          </a:xfrm>
          <a:prstGeom prst="ellipse">
            <a:avLst/>
          </a:prstGeom>
          <a:solidFill>
            <a:srgbClr val="FFFFFF"/>
          </a:solidFill>
          <a:ln w="9525">
            <a:solidFill>
              <a:srgbClr val="000000"/>
            </a:solidFill>
            <a:round/>
            <a:headEnd/>
            <a:tailEnd/>
          </a:ln>
        </p:spPr>
        <p:txBody>
          <a:bodyPr/>
          <a:lstStyle/>
          <a:p>
            <a:pPr algn="ctr"/>
            <a:r>
              <a:rPr lang="el-GR" sz="1200">
                <a:effectLst/>
                <a:latin typeface="Times New Roman" pitchFamily="18" charset="0"/>
              </a:rPr>
              <a:t>8</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48" name="Oval 4"/>
          <p:cNvSpPr>
            <a:spLocks noChangeArrowheads="1"/>
          </p:cNvSpPr>
          <p:nvPr/>
        </p:nvSpPr>
        <p:spPr bwMode="auto">
          <a:xfrm>
            <a:off x="5784850" y="2727325"/>
            <a:ext cx="457200" cy="457200"/>
          </a:xfrm>
          <a:prstGeom prst="ellipse">
            <a:avLst/>
          </a:prstGeom>
          <a:solidFill>
            <a:srgbClr val="FFFFFF"/>
          </a:solidFill>
          <a:ln w="9525">
            <a:solidFill>
              <a:srgbClr val="000000"/>
            </a:solidFill>
            <a:round/>
            <a:headEnd/>
            <a:tailEnd/>
          </a:ln>
        </p:spPr>
        <p:txBody>
          <a:bodyPr/>
          <a:lstStyle/>
          <a:p>
            <a:pPr algn="ctr"/>
            <a:r>
              <a:rPr lang="el-GR" sz="1200">
                <a:effectLst/>
                <a:latin typeface="Times New Roman" pitchFamily="18" charset="0"/>
              </a:rPr>
              <a:t>5</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49" name="Oval 5"/>
          <p:cNvSpPr>
            <a:spLocks noChangeArrowheads="1"/>
          </p:cNvSpPr>
          <p:nvPr/>
        </p:nvSpPr>
        <p:spPr bwMode="auto">
          <a:xfrm>
            <a:off x="4756150" y="555625"/>
            <a:ext cx="457200" cy="457200"/>
          </a:xfrm>
          <a:prstGeom prst="ellipse">
            <a:avLst/>
          </a:prstGeom>
          <a:solidFill>
            <a:srgbClr val="FFFFFF"/>
          </a:solidFill>
          <a:ln w="9525">
            <a:solidFill>
              <a:srgbClr val="000000"/>
            </a:solidFill>
            <a:round/>
            <a:headEnd/>
            <a:tailEnd/>
          </a:ln>
        </p:spPr>
        <p:txBody>
          <a:bodyPr/>
          <a:lstStyle/>
          <a:p>
            <a:pPr algn="ctr"/>
            <a:r>
              <a:rPr lang="el-GR" sz="1200">
                <a:effectLst/>
                <a:latin typeface="Times New Roman" pitchFamily="18" charset="0"/>
              </a:rPr>
              <a:t>2</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0" name="Oval 6"/>
          <p:cNvSpPr>
            <a:spLocks noChangeArrowheads="1"/>
          </p:cNvSpPr>
          <p:nvPr/>
        </p:nvSpPr>
        <p:spPr bwMode="auto">
          <a:xfrm>
            <a:off x="3614738" y="554038"/>
            <a:ext cx="457200" cy="457200"/>
          </a:xfrm>
          <a:prstGeom prst="ellipse">
            <a:avLst/>
          </a:prstGeom>
          <a:solidFill>
            <a:srgbClr val="FFFFFF"/>
          </a:solidFill>
          <a:ln w="9525">
            <a:solidFill>
              <a:srgbClr val="000000"/>
            </a:solidFill>
            <a:round/>
            <a:headEnd/>
            <a:tailEnd/>
          </a:ln>
        </p:spPr>
        <p:txBody>
          <a:bodyPr/>
          <a:lstStyle/>
          <a:p>
            <a:pPr algn="ctr"/>
            <a:r>
              <a:rPr lang="el-GR" sz="1200">
                <a:effectLst/>
                <a:latin typeface="Times New Roman" pitchFamily="18" charset="0"/>
              </a:rPr>
              <a:t>12</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1" name="Oval 7"/>
          <p:cNvSpPr>
            <a:spLocks noChangeArrowheads="1"/>
          </p:cNvSpPr>
          <p:nvPr/>
        </p:nvSpPr>
        <p:spPr bwMode="auto">
          <a:xfrm>
            <a:off x="3155950" y="2841625"/>
            <a:ext cx="457200" cy="457200"/>
          </a:xfrm>
          <a:prstGeom prst="ellipse">
            <a:avLst/>
          </a:prstGeom>
          <a:solidFill>
            <a:srgbClr val="FFFFFF"/>
          </a:solidFill>
          <a:ln w="9525">
            <a:solidFill>
              <a:srgbClr val="000000"/>
            </a:solidFill>
            <a:round/>
            <a:headEnd/>
            <a:tailEnd/>
          </a:ln>
        </p:spPr>
        <p:txBody>
          <a:bodyPr/>
          <a:lstStyle/>
          <a:p>
            <a:pPr algn="ctr"/>
            <a:r>
              <a:rPr lang="el-GR" sz="1200">
                <a:effectLst/>
                <a:latin typeface="Times New Roman" pitchFamily="18" charset="0"/>
              </a:rPr>
              <a:t>7</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2" name="Rectangle 8"/>
          <p:cNvSpPr>
            <a:spLocks noChangeArrowheads="1"/>
          </p:cNvSpPr>
          <p:nvPr/>
        </p:nvSpPr>
        <p:spPr bwMode="auto">
          <a:xfrm>
            <a:off x="2243138" y="782638"/>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11</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3" name="Rectangle 9"/>
          <p:cNvSpPr>
            <a:spLocks noChangeArrowheads="1"/>
          </p:cNvSpPr>
          <p:nvPr/>
        </p:nvSpPr>
        <p:spPr bwMode="auto">
          <a:xfrm>
            <a:off x="1898650" y="1470025"/>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10</a:t>
            </a:r>
            <a:endParaRPr lang="en-US" sz="1200">
              <a:effectLst/>
              <a:latin typeface="Times New Roman" pitchFamily="18" charset="0"/>
            </a:endParaRPr>
          </a:p>
          <a:p>
            <a:pPr eaLnBrk="0" hangingPunct="0"/>
            <a:endParaRPr lang="en-US" sz="2400">
              <a:effectLst/>
              <a:latin typeface="Times New Roman" pitchFamily="18" charset="0"/>
            </a:endParaRPr>
          </a:p>
        </p:txBody>
      </p:sp>
      <p:sp>
        <p:nvSpPr>
          <p:cNvPr id="31754" name="Rectangle 10"/>
          <p:cNvSpPr>
            <a:spLocks noChangeArrowheads="1"/>
          </p:cNvSpPr>
          <p:nvPr/>
        </p:nvSpPr>
        <p:spPr bwMode="auto">
          <a:xfrm>
            <a:off x="4300538" y="2840038"/>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6</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5" name="Rectangle 11"/>
          <p:cNvSpPr>
            <a:spLocks noChangeArrowheads="1"/>
          </p:cNvSpPr>
          <p:nvPr/>
        </p:nvSpPr>
        <p:spPr bwMode="auto">
          <a:xfrm>
            <a:off x="5670550" y="1012825"/>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3</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6" name="Rectangle 12"/>
          <p:cNvSpPr>
            <a:spLocks noChangeArrowheads="1"/>
          </p:cNvSpPr>
          <p:nvPr/>
        </p:nvSpPr>
        <p:spPr bwMode="auto">
          <a:xfrm>
            <a:off x="6013450" y="1812925"/>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4</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31757" name="Rectangle 13"/>
          <p:cNvSpPr>
            <a:spLocks noChangeArrowheads="1"/>
          </p:cNvSpPr>
          <p:nvPr/>
        </p:nvSpPr>
        <p:spPr bwMode="auto">
          <a:xfrm>
            <a:off x="1670050" y="2155825"/>
            <a:ext cx="685800" cy="342900"/>
          </a:xfrm>
          <a:prstGeom prst="rect">
            <a:avLst/>
          </a:prstGeom>
          <a:solidFill>
            <a:srgbClr val="FFFFFF"/>
          </a:solidFill>
          <a:ln w="9525">
            <a:solidFill>
              <a:srgbClr val="000000"/>
            </a:solidFill>
            <a:miter lim="800000"/>
            <a:headEnd/>
            <a:tailEnd/>
          </a:ln>
        </p:spPr>
        <p:txBody>
          <a:bodyPr/>
          <a:lstStyle/>
          <a:p>
            <a:pPr algn="ctr"/>
            <a:r>
              <a:rPr lang="el-GR" sz="1200">
                <a:effectLst/>
                <a:latin typeface="Times New Roman" pitchFamily="18" charset="0"/>
              </a:rPr>
              <a:t>9</a:t>
            </a:r>
            <a:endParaRPr lang="en-US" sz="1200">
              <a:effectLst/>
              <a:latin typeface="Times New Roman" pitchFamily="18" charset="0"/>
            </a:endParaRPr>
          </a:p>
          <a:p>
            <a:pPr algn="ctr" eaLnBrk="0" hangingPunct="0"/>
            <a:endParaRPr lang="en-US" sz="2400">
              <a:effectLst/>
              <a:latin typeface="Times New Roman" pitchFamily="18" charset="0"/>
            </a:endParaRPr>
          </a:p>
        </p:txBody>
      </p:sp>
      <p:sp>
        <p:nvSpPr>
          <p:cNvPr id="156686" name="Line 14"/>
          <p:cNvSpPr>
            <a:spLocks noChangeShapeType="1"/>
          </p:cNvSpPr>
          <p:nvPr/>
        </p:nvSpPr>
        <p:spPr bwMode="auto">
          <a:xfrm flipH="1">
            <a:off x="2698750" y="1927225"/>
            <a:ext cx="1143000" cy="342900"/>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156687" name="Line 15"/>
          <p:cNvSpPr>
            <a:spLocks noChangeShapeType="1"/>
          </p:cNvSpPr>
          <p:nvPr/>
        </p:nvSpPr>
        <p:spPr bwMode="auto">
          <a:xfrm flipH="1" flipV="1">
            <a:off x="3841750" y="1127125"/>
            <a:ext cx="114300" cy="457200"/>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156688" name="Line 16"/>
          <p:cNvSpPr>
            <a:spLocks noChangeShapeType="1"/>
          </p:cNvSpPr>
          <p:nvPr/>
        </p:nvSpPr>
        <p:spPr bwMode="auto">
          <a:xfrm flipV="1">
            <a:off x="4298950" y="1127125"/>
            <a:ext cx="571500" cy="571500"/>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156689" name="Line 17"/>
          <p:cNvSpPr>
            <a:spLocks noChangeShapeType="1"/>
          </p:cNvSpPr>
          <p:nvPr/>
        </p:nvSpPr>
        <p:spPr bwMode="auto">
          <a:xfrm flipH="1">
            <a:off x="4184650" y="1012825"/>
            <a:ext cx="571500" cy="571500"/>
          </a:xfrm>
          <a:prstGeom prst="line">
            <a:avLst/>
          </a:prstGeom>
          <a:noFill/>
          <a:ln w="9525">
            <a:solidFill>
              <a:srgbClr val="000000"/>
            </a:solidFill>
            <a:round/>
            <a:headEnd/>
            <a:tailEnd type="triangle" w="med" len="med"/>
          </a:ln>
        </p:spPr>
        <p:txBody>
          <a:bodyPr/>
          <a:lstStyle/>
          <a:p>
            <a:pPr>
              <a:defRPr/>
            </a:pPr>
            <a:endParaRPr lang="el-GR">
              <a:latin typeface="Arial" pitchFamily="34" charset="0"/>
            </a:endParaRPr>
          </a:p>
        </p:txBody>
      </p:sp>
      <p:sp>
        <p:nvSpPr>
          <p:cNvPr id="156690" name="Line 18"/>
          <p:cNvSpPr>
            <a:spLocks noChangeShapeType="1"/>
          </p:cNvSpPr>
          <p:nvPr/>
        </p:nvSpPr>
        <p:spPr bwMode="auto">
          <a:xfrm>
            <a:off x="4184650" y="2095500"/>
            <a:ext cx="228600" cy="5715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1" name="Line 19"/>
          <p:cNvSpPr>
            <a:spLocks noChangeShapeType="1"/>
          </p:cNvSpPr>
          <p:nvPr/>
        </p:nvSpPr>
        <p:spPr bwMode="auto">
          <a:xfrm>
            <a:off x="3956050" y="1066800"/>
            <a:ext cx="114300" cy="4572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2" name="Line 20"/>
          <p:cNvSpPr>
            <a:spLocks noChangeShapeType="1"/>
          </p:cNvSpPr>
          <p:nvPr/>
        </p:nvSpPr>
        <p:spPr bwMode="auto">
          <a:xfrm>
            <a:off x="2927350" y="1181100"/>
            <a:ext cx="800100" cy="4572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3" name="Line 21"/>
          <p:cNvSpPr>
            <a:spLocks noChangeShapeType="1"/>
          </p:cNvSpPr>
          <p:nvPr/>
        </p:nvSpPr>
        <p:spPr bwMode="auto">
          <a:xfrm>
            <a:off x="2698750" y="1752600"/>
            <a:ext cx="914400" cy="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4" name="Line 22"/>
          <p:cNvSpPr>
            <a:spLocks noChangeShapeType="1"/>
          </p:cNvSpPr>
          <p:nvPr/>
        </p:nvSpPr>
        <p:spPr bwMode="auto">
          <a:xfrm flipV="1">
            <a:off x="3384550" y="2095500"/>
            <a:ext cx="457200" cy="6858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5" name="Line 23"/>
          <p:cNvSpPr>
            <a:spLocks noChangeShapeType="1"/>
          </p:cNvSpPr>
          <p:nvPr/>
        </p:nvSpPr>
        <p:spPr bwMode="auto">
          <a:xfrm flipH="1" flipV="1">
            <a:off x="4298950" y="1981200"/>
            <a:ext cx="228600" cy="5715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sp>
        <p:nvSpPr>
          <p:cNvPr id="156696" name="Line 24"/>
          <p:cNvSpPr>
            <a:spLocks noChangeShapeType="1"/>
          </p:cNvSpPr>
          <p:nvPr/>
        </p:nvSpPr>
        <p:spPr bwMode="auto">
          <a:xfrm flipH="1" flipV="1">
            <a:off x="4413250" y="1866900"/>
            <a:ext cx="1485900" cy="114300"/>
          </a:xfrm>
          <a:prstGeom prst="line">
            <a:avLst/>
          </a:prstGeom>
          <a:noFill/>
          <a:ln w="9525">
            <a:solidFill>
              <a:srgbClr val="000000"/>
            </a:solidFill>
            <a:prstDash val="dash"/>
            <a:round/>
            <a:headEnd/>
            <a:tailEnd type="triangle" w="med" len="med"/>
          </a:ln>
        </p:spPr>
        <p:txBody>
          <a:bodyPr/>
          <a:lstStyle/>
          <a:p>
            <a:pPr>
              <a:defRPr/>
            </a:pPr>
            <a:endParaRPr lang="el-GR">
              <a:latin typeface="Arial" pitchFamily="34" charset="0"/>
            </a:endParaRPr>
          </a:p>
        </p:txBody>
      </p:sp>
      <p:grpSp>
        <p:nvGrpSpPr>
          <p:cNvPr id="31769" name="Group 25"/>
          <p:cNvGrpSpPr>
            <a:grpSpLocks/>
          </p:cNvGrpSpPr>
          <p:nvPr/>
        </p:nvGrpSpPr>
        <p:grpSpPr bwMode="auto">
          <a:xfrm>
            <a:off x="762000" y="304800"/>
            <a:ext cx="7391400" cy="3657600"/>
            <a:chOff x="-3" y="-3"/>
            <a:chExt cx="3663" cy="3743"/>
          </a:xfrm>
        </p:grpSpPr>
        <p:grpSp>
          <p:nvGrpSpPr>
            <p:cNvPr id="31771" name="Group 26"/>
            <p:cNvGrpSpPr>
              <a:grpSpLocks/>
            </p:cNvGrpSpPr>
            <p:nvPr/>
          </p:nvGrpSpPr>
          <p:grpSpPr bwMode="auto">
            <a:xfrm>
              <a:off x="0" y="0"/>
              <a:ext cx="3657" cy="3737"/>
              <a:chOff x="0" y="0"/>
              <a:chExt cx="3657" cy="3737"/>
            </a:xfrm>
          </p:grpSpPr>
          <p:grpSp>
            <p:nvGrpSpPr>
              <p:cNvPr id="31773" name="Group 27"/>
              <p:cNvGrpSpPr>
                <a:grpSpLocks/>
              </p:cNvGrpSpPr>
              <p:nvPr/>
            </p:nvGrpSpPr>
            <p:grpSpPr bwMode="auto">
              <a:xfrm>
                <a:off x="43" y="0"/>
                <a:ext cx="3571" cy="3737"/>
                <a:chOff x="0" y="-29"/>
                <a:chExt cx="3571" cy="3737"/>
              </a:xfrm>
            </p:grpSpPr>
            <p:sp>
              <p:nvSpPr>
                <p:cNvPr id="156700" name="Rectangle 28"/>
                <p:cNvSpPr>
                  <a:spLocks noChangeArrowheads="1"/>
                </p:cNvSpPr>
                <p:nvPr/>
              </p:nvSpPr>
              <p:spPr bwMode="auto">
                <a:xfrm>
                  <a:off x="0" y="1854"/>
                  <a:ext cx="3568" cy="1854"/>
                </a:xfrm>
                <a:prstGeom prst="rect">
                  <a:avLst/>
                </a:prstGeom>
                <a:noFill/>
                <a:ln w="9525">
                  <a:noFill/>
                  <a:miter lim="800000"/>
                  <a:headEnd/>
                  <a:tailEnd/>
                </a:ln>
                <a:effectLst/>
              </p:spPr>
              <p:txBody>
                <a:bodyPr>
                  <a:spAutoFit/>
                </a:bodyPr>
                <a:lstStyle/>
                <a:p>
                  <a:pPr>
                    <a:defRPr/>
                  </a:pPr>
                  <a:endParaRPr lang="el-GR">
                    <a:latin typeface="Arial" pitchFamily="34" charset="0"/>
                  </a:endParaRPr>
                </a:p>
              </p:txBody>
            </p:sp>
            <p:sp>
              <p:nvSpPr>
                <p:cNvPr id="31776" name="Rectangle 29"/>
                <p:cNvSpPr>
                  <a:spLocks noChangeArrowheads="1"/>
                </p:cNvSpPr>
                <p:nvPr/>
              </p:nvSpPr>
              <p:spPr bwMode="auto">
                <a:xfrm>
                  <a:off x="0" y="-29"/>
                  <a:ext cx="3571" cy="468"/>
                </a:xfrm>
                <a:prstGeom prst="rect">
                  <a:avLst/>
                </a:prstGeom>
                <a:noFill/>
                <a:ln w="9525">
                  <a:noFill/>
                  <a:miter lim="800000"/>
                  <a:headEnd/>
                  <a:tailEnd/>
                </a:ln>
              </p:spPr>
              <p:txBody>
                <a:bodyPr>
                  <a:spAutoFit/>
                </a:bodyPr>
                <a:lstStyle/>
                <a:p>
                  <a:endParaRPr lang="el-GR" sz="2400">
                    <a:effectLst/>
                    <a:latin typeface="Times New Roman" pitchFamily="18" charset="0"/>
                  </a:endParaRPr>
                </a:p>
              </p:txBody>
            </p:sp>
          </p:grpSp>
          <p:sp>
            <p:nvSpPr>
              <p:cNvPr id="156702" name="Rectangle 30"/>
              <p:cNvSpPr>
                <a:spLocks noChangeArrowheads="1"/>
              </p:cNvSpPr>
              <p:nvPr/>
            </p:nvSpPr>
            <p:spPr bwMode="auto">
              <a:xfrm>
                <a:off x="0" y="0"/>
                <a:ext cx="3657" cy="3737"/>
              </a:xfrm>
              <a:prstGeom prst="rect">
                <a:avLst/>
              </a:prstGeom>
              <a:noFill/>
              <a:ln w="7">
                <a:solidFill>
                  <a:srgbClr val="A0A0A0"/>
                </a:solidFill>
                <a:miter lim="800000"/>
                <a:headEnd/>
                <a:tailEnd/>
              </a:ln>
              <a:effectLst/>
            </p:spPr>
            <p:txBody>
              <a:bodyPr/>
              <a:lstStyle/>
              <a:p>
                <a:pPr>
                  <a:defRPr/>
                </a:pPr>
                <a:endParaRPr lang="el-GR">
                  <a:latin typeface="Arial" pitchFamily="34" charset="0"/>
                </a:endParaRPr>
              </a:p>
            </p:txBody>
          </p:sp>
        </p:grpSp>
        <p:sp>
          <p:nvSpPr>
            <p:cNvPr id="156703" name="Rectangle 31"/>
            <p:cNvSpPr>
              <a:spLocks noChangeArrowheads="1"/>
            </p:cNvSpPr>
            <p:nvPr/>
          </p:nvSpPr>
          <p:spPr bwMode="auto">
            <a:xfrm>
              <a:off x="-3" y="-3"/>
              <a:ext cx="3663" cy="3743"/>
            </a:xfrm>
            <a:prstGeom prst="rect">
              <a:avLst/>
            </a:prstGeom>
            <a:noFill/>
            <a:ln w="9525">
              <a:solidFill>
                <a:srgbClr val="A0A0A0"/>
              </a:solidFill>
              <a:miter lim="800000"/>
              <a:headEnd/>
              <a:tailEnd/>
            </a:ln>
            <a:effectLst/>
          </p:spPr>
          <p:txBody>
            <a:bodyPr/>
            <a:lstStyle/>
            <a:p>
              <a:pPr>
                <a:defRPr/>
              </a:pPr>
              <a:endParaRPr lang="el-GR">
                <a:latin typeface="Arial" pitchFamily="34" charset="0"/>
              </a:endParaRPr>
            </a:p>
          </p:txBody>
        </p:sp>
      </p:grpSp>
      <p:sp>
        <p:nvSpPr>
          <p:cNvPr id="31770" name="Text Box 32"/>
          <p:cNvSpPr txBox="1">
            <a:spLocks noChangeArrowheads="1"/>
          </p:cNvSpPr>
          <p:nvPr/>
        </p:nvSpPr>
        <p:spPr bwMode="auto">
          <a:xfrm>
            <a:off x="838200" y="4724400"/>
            <a:ext cx="7188200" cy="1981200"/>
          </a:xfrm>
          <a:prstGeom prst="rect">
            <a:avLst/>
          </a:prstGeom>
          <a:noFill/>
          <a:ln w="9525">
            <a:noFill/>
            <a:miter lim="800000"/>
            <a:headEnd/>
            <a:tailEnd/>
          </a:ln>
        </p:spPr>
        <p:txBody>
          <a:bodyPr wrap="none">
            <a:spAutoFit/>
          </a:bodyPr>
          <a:lstStyle/>
          <a:p>
            <a:r>
              <a:rPr lang="el-GR" sz="2000">
                <a:effectLst/>
                <a:latin typeface="Times New Roman" pitchFamily="18" charset="0"/>
              </a:rPr>
              <a:t>Ατομικό κοινωνιόγραμμα του μαθητή 1   </a:t>
            </a:r>
            <a:r>
              <a:rPr lang="el-GR" sz="2000" b="1">
                <a:solidFill>
                  <a:schemeClr val="accent2"/>
                </a:solidFill>
                <a:effectLst/>
                <a:latin typeface="Times New Roman" pitchFamily="18" charset="0"/>
              </a:rPr>
              <a:t>με τις αρνητικές επιλογές</a:t>
            </a:r>
          </a:p>
          <a:p>
            <a:endParaRPr lang="el-GR" sz="2400" b="1">
              <a:effectLst/>
              <a:latin typeface="Times New Roman" pitchFamily="18" charset="0"/>
            </a:endParaRPr>
          </a:p>
          <a:p>
            <a:r>
              <a:rPr lang="el-GR" sz="2000" b="1">
                <a:solidFill>
                  <a:srgbClr val="CC3300"/>
                </a:solidFill>
                <a:effectLst/>
                <a:latin typeface="Times New Roman" pitchFamily="18" charset="0"/>
              </a:rPr>
              <a:t>Προφίλ</a:t>
            </a:r>
            <a:r>
              <a:rPr lang="el-GR" sz="2000" b="1">
                <a:effectLst/>
                <a:latin typeface="Times New Roman" pitchFamily="18" charset="0"/>
              </a:rPr>
              <a:t>:	   δέχεται 6 απορρίψεις / 1 επιλογή </a:t>
            </a:r>
          </a:p>
          <a:p>
            <a:r>
              <a:rPr lang="el-GR" sz="2000" b="1">
                <a:effectLst/>
                <a:latin typeface="Times New Roman" pitchFamily="18" charset="0"/>
              </a:rPr>
              <a:t>                (1 αμοιβαία επιλογή και 1 αμοιβαία απόρριψη), </a:t>
            </a:r>
          </a:p>
          <a:p>
            <a:r>
              <a:rPr lang="el-GR" sz="2000" b="1">
                <a:effectLst/>
                <a:latin typeface="Times New Roman" pitchFamily="18" charset="0"/>
              </a:rPr>
              <a:t>                (η μία επιλογή του τυγχάνει απόρριψης)</a:t>
            </a:r>
          </a:p>
          <a:p>
            <a:endParaRPr lang="el-GR" sz="2000">
              <a:effectLst/>
              <a:latin typeface="Times New Roman" pitchFamily="18" charset="0"/>
            </a:endParaRPr>
          </a:p>
        </p:txBody>
      </p:sp>
      <p:sp>
        <p:nvSpPr>
          <p:cNvPr id="2" name="Θέση ημερομηνίας 1">
            <a:extLst>
              <a:ext uri="{FF2B5EF4-FFF2-40B4-BE49-F238E27FC236}">
                <a16:creationId xmlns:a16="http://schemas.microsoft.com/office/drawing/2014/main" id="{B1B4A1F4-717B-6BF2-3DDE-2DB4C29198D0}"/>
              </a:ext>
            </a:extLst>
          </p:cNvPr>
          <p:cNvSpPr>
            <a:spLocks noGrp="1"/>
          </p:cNvSpPr>
          <p:nvPr>
            <p:ph type="dt" sz="half" idx="10"/>
          </p:nvPr>
        </p:nvSpPr>
        <p:spPr/>
        <p:txBody>
          <a:bodyPr/>
          <a:lstStyle/>
          <a:p>
            <a:pPr>
              <a:defRPr/>
            </a:pPr>
            <a:fld id="{6E2D2CE8-E356-467D-B0B5-89D5179FB171}" type="datetime1">
              <a:rPr lang="el-GR" smtClean="0"/>
              <a:t>17/6/2022</a:t>
            </a:fld>
            <a:endParaRPr lang="el-GR"/>
          </a:p>
        </p:txBody>
      </p:sp>
      <p:sp>
        <p:nvSpPr>
          <p:cNvPr id="3" name="Θέση υποσέλιδου 2">
            <a:extLst>
              <a:ext uri="{FF2B5EF4-FFF2-40B4-BE49-F238E27FC236}">
                <a16:creationId xmlns:a16="http://schemas.microsoft.com/office/drawing/2014/main" id="{2F000E6E-9D45-BCB4-792D-5FA9EEFBE153}"/>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D9C588AC-6F55-211C-4CF2-EC1BE79A26FB}"/>
              </a:ext>
            </a:extLst>
          </p:cNvPr>
          <p:cNvSpPr>
            <a:spLocks noGrp="1"/>
          </p:cNvSpPr>
          <p:nvPr>
            <p:ph type="sldNum" sz="quarter" idx="12"/>
          </p:nvPr>
        </p:nvSpPr>
        <p:spPr/>
        <p:txBody>
          <a:bodyPr/>
          <a:lstStyle/>
          <a:p>
            <a:pPr>
              <a:defRPr/>
            </a:pPr>
            <a:fld id="{5E582815-D668-4894-8698-8E7453B75421}" type="slidenum">
              <a:rPr lang="el-GR" smtClean="0"/>
              <a:pPr>
                <a:defRPr/>
              </a:pPr>
              <a:t>36</a:t>
            </a:fld>
            <a:endParaRPr lang="el-GR"/>
          </a:p>
        </p:txBody>
      </p:sp>
    </p:spTree>
    <p:extLst>
      <p:ext uri="{BB962C8B-B14F-4D97-AF65-F5344CB8AC3E}">
        <p14:creationId xmlns:p14="http://schemas.microsoft.com/office/powerpoint/2010/main" val="264326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type="body" idx="1"/>
          </p:nvPr>
        </p:nvPicPr>
        <p:blipFill>
          <a:blip r:embed="rId3" cstate="print">
            <a:lum contrast="24000"/>
          </a:blip>
          <a:srcRect/>
          <a:stretch>
            <a:fillRect/>
          </a:stretch>
        </p:blipFill>
        <p:spPr>
          <a:xfrm>
            <a:off x="0" y="0"/>
            <a:ext cx="9144000" cy="6858000"/>
          </a:xfrm>
          <a:noFill/>
        </p:spPr>
      </p:pic>
      <p:sp>
        <p:nvSpPr>
          <p:cNvPr id="2" name="Θέση ημερομηνίας 1">
            <a:extLst>
              <a:ext uri="{FF2B5EF4-FFF2-40B4-BE49-F238E27FC236}">
                <a16:creationId xmlns:a16="http://schemas.microsoft.com/office/drawing/2014/main" id="{028D8898-2293-30FA-A1B6-81622B9608AC}"/>
              </a:ext>
            </a:extLst>
          </p:cNvPr>
          <p:cNvSpPr>
            <a:spLocks noGrp="1"/>
          </p:cNvSpPr>
          <p:nvPr>
            <p:ph type="dt" sz="half" idx="10"/>
          </p:nvPr>
        </p:nvSpPr>
        <p:spPr/>
        <p:txBody>
          <a:bodyPr/>
          <a:lstStyle/>
          <a:p>
            <a:pPr>
              <a:defRPr/>
            </a:pPr>
            <a:fld id="{AE3562A7-AD64-4529-A401-63849B5E6B7B}" type="datetime1">
              <a:rPr lang="el-GR" smtClean="0"/>
              <a:t>17/6/2022</a:t>
            </a:fld>
            <a:endParaRPr lang="el-GR"/>
          </a:p>
        </p:txBody>
      </p:sp>
      <p:sp>
        <p:nvSpPr>
          <p:cNvPr id="3" name="Θέση υποσέλιδου 2">
            <a:extLst>
              <a:ext uri="{FF2B5EF4-FFF2-40B4-BE49-F238E27FC236}">
                <a16:creationId xmlns:a16="http://schemas.microsoft.com/office/drawing/2014/main" id="{51C0068A-A8BF-0E76-374E-69BB0BA43878}"/>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C73B366E-0C0D-C96F-5180-BE9047AFF084}"/>
              </a:ext>
            </a:extLst>
          </p:cNvPr>
          <p:cNvSpPr>
            <a:spLocks noGrp="1"/>
          </p:cNvSpPr>
          <p:nvPr>
            <p:ph type="sldNum" sz="quarter" idx="12"/>
          </p:nvPr>
        </p:nvSpPr>
        <p:spPr/>
        <p:txBody>
          <a:bodyPr/>
          <a:lstStyle/>
          <a:p>
            <a:pPr>
              <a:defRPr/>
            </a:pPr>
            <a:fld id="{1794BB2A-399E-4B33-992B-DFDE5150CC6D}" type="slidenum">
              <a:rPr lang="el-GR" smtClean="0"/>
              <a:pPr>
                <a:defRPr/>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89160" y="1196752"/>
            <a:ext cx="8520113" cy="1368450"/>
          </a:xfrm>
          <a:solidFill>
            <a:schemeClr val="bg2">
              <a:lumMod val="40000"/>
              <a:lumOff val="60000"/>
            </a:schemeClr>
          </a:solidFill>
          <a:ln>
            <a:solidFill>
              <a:srgbClr val="C00000"/>
            </a:solidFill>
          </a:ln>
        </p:spPr>
        <p:txBody>
          <a:bodyPr/>
          <a:lstStyle/>
          <a:p>
            <a:pPr algn="ctr" eaLnBrk="1" hangingPunct="1">
              <a:buFontTx/>
              <a:buNone/>
              <a:defRPr/>
            </a:pPr>
            <a:r>
              <a:rPr lang="el-GR" b="1" dirty="0"/>
              <a:t>Ερμηνεία </a:t>
            </a:r>
            <a:r>
              <a:rPr lang="el-GR" b="1" dirty="0" err="1"/>
              <a:t>κοινωνιομετρικού</a:t>
            </a:r>
            <a:r>
              <a:rPr lang="el-GR" b="1" dirty="0"/>
              <a:t> πίνακα </a:t>
            </a:r>
          </a:p>
          <a:p>
            <a:pPr algn="ctr" eaLnBrk="1" hangingPunct="1">
              <a:buFontTx/>
              <a:buNone/>
              <a:defRPr/>
            </a:pPr>
            <a:r>
              <a:rPr lang="el-GR" b="1" dirty="0"/>
              <a:t>και κοινωνιογράμματος</a:t>
            </a:r>
          </a:p>
        </p:txBody>
      </p:sp>
      <p:sp>
        <p:nvSpPr>
          <p:cNvPr id="3" name="Θέση ημερομηνίας 2">
            <a:extLst>
              <a:ext uri="{FF2B5EF4-FFF2-40B4-BE49-F238E27FC236}">
                <a16:creationId xmlns:a16="http://schemas.microsoft.com/office/drawing/2014/main" id="{958C0D64-B6ED-6D2E-EEE6-AEBA5979E966}"/>
              </a:ext>
            </a:extLst>
          </p:cNvPr>
          <p:cNvSpPr>
            <a:spLocks noGrp="1"/>
          </p:cNvSpPr>
          <p:nvPr>
            <p:ph type="dt" sz="half" idx="10"/>
          </p:nvPr>
        </p:nvSpPr>
        <p:spPr/>
        <p:txBody>
          <a:bodyPr/>
          <a:lstStyle/>
          <a:p>
            <a:pPr>
              <a:defRPr/>
            </a:pPr>
            <a:fld id="{A02D3414-BA74-4F5E-9C6B-6023FF1EEB17}" type="datetime1">
              <a:rPr lang="el-GR" smtClean="0"/>
              <a:t>17/6/2022</a:t>
            </a:fld>
            <a:endParaRPr lang="el-GR"/>
          </a:p>
        </p:txBody>
      </p:sp>
      <p:sp>
        <p:nvSpPr>
          <p:cNvPr id="4" name="Θέση υποσέλιδου 3">
            <a:extLst>
              <a:ext uri="{FF2B5EF4-FFF2-40B4-BE49-F238E27FC236}">
                <a16:creationId xmlns:a16="http://schemas.microsoft.com/office/drawing/2014/main" id="{9800E2C9-60A0-F7FF-B696-26114510523C}"/>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5" name="Θέση αριθμού διαφάνειας 4">
            <a:extLst>
              <a:ext uri="{FF2B5EF4-FFF2-40B4-BE49-F238E27FC236}">
                <a16:creationId xmlns:a16="http://schemas.microsoft.com/office/drawing/2014/main" id="{89C5EFA0-E860-2CD2-54D0-A5E1F8516D98}"/>
              </a:ext>
            </a:extLst>
          </p:cNvPr>
          <p:cNvSpPr>
            <a:spLocks noGrp="1"/>
          </p:cNvSpPr>
          <p:nvPr>
            <p:ph type="sldNum" sz="quarter" idx="12"/>
          </p:nvPr>
        </p:nvSpPr>
        <p:spPr/>
        <p:txBody>
          <a:bodyPr/>
          <a:lstStyle/>
          <a:p>
            <a:pPr>
              <a:defRPr/>
            </a:pPr>
            <a:fld id="{1794BB2A-399E-4B33-992B-DFDE5150CC6D}" type="slidenum">
              <a:rPr lang="el-GR" smtClean="0"/>
              <a:pPr>
                <a:defRPr/>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23528" y="548680"/>
            <a:ext cx="8569325" cy="5904656"/>
          </a:xfrm>
          <a:ln>
            <a:solidFill>
              <a:srgbClr val="C00000"/>
            </a:solidFill>
          </a:ln>
        </p:spPr>
        <p:txBody>
          <a:bodyPr/>
          <a:lstStyle/>
          <a:p>
            <a:pPr eaLnBrk="1" hangingPunct="1">
              <a:lnSpc>
                <a:spcPct val="90000"/>
              </a:lnSpc>
              <a:buFontTx/>
              <a:buNone/>
              <a:defRPr/>
            </a:pPr>
            <a:r>
              <a:rPr lang="el-GR" b="1" u="sng" dirty="0" err="1"/>
              <a:t>Κοινωνικοσυναισθηματική</a:t>
            </a:r>
            <a:r>
              <a:rPr lang="el-GR" b="1" u="sng" dirty="0"/>
              <a:t> επέκταση</a:t>
            </a:r>
            <a:r>
              <a:rPr lang="el-GR" dirty="0"/>
              <a:t> του μαθητή (τι δίνει)</a:t>
            </a:r>
          </a:p>
          <a:p>
            <a:pPr eaLnBrk="1" hangingPunct="1">
              <a:lnSpc>
                <a:spcPct val="90000"/>
              </a:lnSpc>
              <a:buFontTx/>
              <a:buNone/>
              <a:defRPr/>
            </a:pPr>
            <a:endParaRPr lang="el-GR" sz="1000" dirty="0">
              <a:solidFill>
                <a:srgbClr val="CC00CC"/>
              </a:solidFill>
            </a:endParaRPr>
          </a:p>
          <a:p>
            <a:pPr eaLnBrk="1" hangingPunct="1">
              <a:lnSpc>
                <a:spcPct val="90000"/>
              </a:lnSpc>
              <a:buFontTx/>
              <a:buNone/>
              <a:defRPr/>
            </a:pPr>
            <a:r>
              <a:rPr lang="el-GR" sz="2800" b="1" dirty="0"/>
              <a:t>Παράδειγμα</a:t>
            </a:r>
            <a:r>
              <a:rPr lang="el-GR" sz="2800" dirty="0"/>
              <a:t>:</a:t>
            </a:r>
          </a:p>
          <a:p>
            <a:pPr eaLnBrk="1" hangingPunct="1">
              <a:lnSpc>
                <a:spcPct val="90000"/>
              </a:lnSpc>
              <a:buFontTx/>
              <a:buNone/>
              <a:defRPr/>
            </a:pPr>
            <a:r>
              <a:rPr lang="el-GR" sz="2800" dirty="0"/>
              <a:t>	Ο Γιάννης είναι </a:t>
            </a:r>
            <a:r>
              <a:rPr lang="el-GR" sz="2800" u="sng" dirty="0"/>
              <a:t>απορριπτόμενος μαθητής</a:t>
            </a:r>
            <a:r>
              <a:rPr lang="el-GR" sz="2800" dirty="0"/>
              <a:t> (8 απορρίψεις): Ο Γιάννης κάνει 4 θετικές επιλογές μαθητών και 1 αρνητική</a:t>
            </a:r>
            <a:endParaRPr lang="en-US" sz="2800" dirty="0"/>
          </a:p>
          <a:p>
            <a:pPr eaLnBrk="1" hangingPunct="1">
              <a:lnSpc>
                <a:spcPct val="90000"/>
              </a:lnSpc>
              <a:buFontTx/>
              <a:buNone/>
              <a:defRPr/>
            </a:pPr>
            <a:endParaRPr lang="el-GR" sz="800" dirty="0"/>
          </a:p>
          <a:p>
            <a:pPr eaLnBrk="1" hangingPunct="1">
              <a:lnSpc>
                <a:spcPct val="90000"/>
              </a:lnSpc>
              <a:buFontTx/>
              <a:buNone/>
              <a:defRPr/>
            </a:pPr>
            <a:endParaRPr lang="en-US" sz="900" dirty="0"/>
          </a:p>
          <a:p>
            <a:pPr eaLnBrk="1" hangingPunct="1">
              <a:lnSpc>
                <a:spcPct val="90000"/>
              </a:lnSpc>
              <a:buFontTx/>
              <a:buNone/>
              <a:defRPr/>
            </a:pPr>
            <a:r>
              <a:rPr lang="el-GR" sz="2800" b="1" dirty="0"/>
              <a:t>Παράδειγμα:</a:t>
            </a:r>
          </a:p>
          <a:p>
            <a:pPr eaLnBrk="1" hangingPunct="1">
              <a:lnSpc>
                <a:spcPct val="90000"/>
              </a:lnSpc>
              <a:buFontTx/>
              <a:buNone/>
              <a:defRPr/>
            </a:pPr>
            <a:r>
              <a:rPr lang="el-GR" sz="2800" dirty="0"/>
              <a:t>	Ο Νίκος είναι </a:t>
            </a:r>
            <a:r>
              <a:rPr lang="el-GR" sz="2800" u="sng" dirty="0"/>
              <a:t>απορριπτόμενος μαθητής</a:t>
            </a:r>
            <a:r>
              <a:rPr lang="el-GR" sz="2800" dirty="0"/>
              <a:t>: έχει 7 απορρίψεις. Ο Νίκος κάνει 5 αρνητικές επιλογές μαθητών και καμία θετική.</a:t>
            </a:r>
          </a:p>
        </p:txBody>
      </p:sp>
      <p:sp>
        <p:nvSpPr>
          <p:cNvPr id="2" name="Θέση ημερομηνίας 1">
            <a:extLst>
              <a:ext uri="{FF2B5EF4-FFF2-40B4-BE49-F238E27FC236}">
                <a16:creationId xmlns:a16="http://schemas.microsoft.com/office/drawing/2014/main" id="{AB971A16-D602-9E98-229A-C98B46544E0A}"/>
              </a:ext>
            </a:extLst>
          </p:cNvPr>
          <p:cNvSpPr>
            <a:spLocks noGrp="1"/>
          </p:cNvSpPr>
          <p:nvPr>
            <p:ph type="dt" sz="half" idx="10"/>
          </p:nvPr>
        </p:nvSpPr>
        <p:spPr/>
        <p:txBody>
          <a:bodyPr/>
          <a:lstStyle/>
          <a:p>
            <a:pPr>
              <a:defRPr/>
            </a:pPr>
            <a:fld id="{E4DFA3B1-529A-4725-B7AD-4A612CA13651}" type="datetime1">
              <a:rPr lang="el-GR" smtClean="0"/>
              <a:t>17/6/2022</a:t>
            </a:fld>
            <a:endParaRPr lang="el-GR"/>
          </a:p>
        </p:txBody>
      </p:sp>
      <p:sp>
        <p:nvSpPr>
          <p:cNvPr id="3" name="Θέση υποσέλιδου 2">
            <a:extLst>
              <a:ext uri="{FF2B5EF4-FFF2-40B4-BE49-F238E27FC236}">
                <a16:creationId xmlns:a16="http://schemas.microsoft.com/office/drawing/2014/main" id="{35CC363C-738B-688E-7E29-6B8060CC332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8C8E12D8-44E1-5374-B3DE-F94123CCCAB0}"/>
              </a:ext>
            </a:extLst>
          </p:cNvPr>
          <p:cNvSpPr>
            <a:spLocks noGrp="1"/>
          </p:cNvSpPr>
          <p:nvPr>
            <p:ph type="sldNum" sz="quarter" idx="12"/>
          </p:nvPr>
        </p:nvSpPr>
        <p:spPr/>
        <p:txBody>
          <a:bodyPr/>
          <a:lstStyle/>
          <a:p>
            <a:pPr>
              <a:defRPr/>
            </a:pPr>
            <a:fld id="{1794BB2A-399E-4B33-992B-DFDE5150CC6D}" type="slidenum">
              <a:rPr lang="el-GR" smtClean="0"/>
              <a:pPr>
                <a:defRPr/>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93204"/>
            <a:ext cx="6851104" cy="1143000"/>
          </a:xfrm>
          <a:solidFill>
            <a:schemeClr val="bg2">
              <a:lumMod val="40000"/>
              <a:lumOff val="60000"/>
            </a:schemeClr>
          </a:solidFill>
          <a:ln>
            <a:solidFill>
              <a:srgbClr val="C00000"/>
            </a:solidFill>
          </a:ln>
        </p:spPr>
        <p:txBody>
          <a:bodyPr/>
          <a:lstStyle/>
          <a:p>
            <a:r>
              <a:rPr lang="el-GR" b="1" dirty="0" err="1"/>
              <a:t>Κοινωνιομετρικό</a:t>
            </a:r>
            <a:r>
              <a:rPr lang="el-GR" b="1" dirty="0"/>
              <a:t> τεστ</a:t>
            </a:r>
          </a:p>
        </p:txBody>
      </p:sp>
      <p:sp>
        <p:nvSpPr>
          <p:cNvPr id="3" name="Θέση περιεχομένου 2"/>
          <p:cNvSpPr>
            <a:spLocks noGrp="1"/>
          </p:cNvSpPr>
          <p:nvPr>
            <p:ph idx="1"/>
          </p:nvPr>
        </p:nvSpPr>
        <p:spPr>
          <a:xfrm>
            <a:off x="457200" y="1600200"/>
            <a:ext cx="8229600" cy="4277072"/>
          </a:xfrm>
          <a:ln>
            <a:solidFill>
              <a:srgbClr val="C00000"/>
            </a:solidFill>
          </a:ln>
        </p:spPr>
        <p:txBody>
          <a:bodyPr/>
          <a:lstStyle/>
          <a:p>
            <a:r>
              <a:rPr lang="el-GR" sz="2800" dirty="0"/>
              <a:t>Μία </a:t>
            </a:r>
            <a:r>
              <a:rPr lang="el-GR" sz="2800" b="1" dirty="0"/>
              <a:t>«εκ των έσω» σκοπιά </a:t>
            </a:r>
            <a:r>
              <a:rPr lang="el-GR" sz="2800" dirty="0"/>
              <a:t>και όχι εκτιμήσεις/παρατηρήσεις εξωτερικού παρατηρητή</a:t>
            </a:r>
          </a:p>
          <a:p>
            <a:r>
              <a:rPr lang="el-GR" sz="2800" dirty="0"/>
              <a:t>Εντοπισμός «κρυφών» περιπτώσεων </a:t>
            </a:r>
            <a:r>
              <a:rPr lang="el-GR" sz="2800" b="1" dirty="0"/>
              <a:t>κοινωνικής απόρριψης …</a:t>
            </a:r>
            <a:endParaRPr lang="el-GR" sz="2800" dirty="0"/>
          </a:p>
          <a:p>
            <a:r>
              <a:rPr lang="el-GR" sz="2800" dirty="0"/>
              <a:t>Δυνατότητα </a:t>
            </a:r>
            <a:r>
              <a:rPr lang="el-GR" sz="2800" u="sng" dirty="0"/>
              <a:t>πρόληψης</a:t>
            </a:r>
            <a:r>
              <a:rPr lang="el-GR" sz="2800" dirty="0"/>
              <a:t> και </a:t>
            </a:r>
            <a:r>
              <a:rPr lang="el-GR" sz="2800" u="sng" dirty="0"/>
              <a:t>αποφυγής</a:t>
            </a:r>
            <a:r>
              <a:rPr lang="el-GR" sz="2800" dirty="0"/>
              <a:t> αρνητικών κοινωνικών σχέσεων</a:t>
            </a:r>
          </a:p>
        </p:txBody>
      </p:sp>
      <p:sp>
        <p:nvSpPr>
          <p:cNvPr id="4" name="Θέση ημερομηνίας 3">
            <a:extLst>
              <a:ext uri="{FF2B5EF4-FFF2-40B4-BE49-F238E27FC236}">
                <a16:creationId xmlns:a16="http://schemas.microsoft.com/office/drawing/2014/main" id="{371EC3EB-B7CD-1F90-1A7C-BDF24D80C13D}"/>
              </a:ext>
            </a:extLst>
          </p:cNvPr>
          <p:cNvSpPr>
            <a:spLocks noGrp="1"/>
          </p:cNvSpPr>
          <p:nvPr>
            <p:ph type="dt" sz="half" idx="10"/>
          </p:nvPr>
        </p:nvSpPr>
        <p:spPr/>
        <p:txBody>
          <a:bodyPr/>
          <a:lstStyle/>
          <a:p>
            <a:pPr>
              <a:defRPr/>
            </a:pPr>
            <a:fld id="{1638ADD9-332F-4594-83FD-77F46457B8B0}" type="datetime1">
              <a:rPr lang="el-GR" smtClean="0"/>
              <a:t>17/6/2022</a:t>
            </a:fld>
            <a:endParaRPr lang="el-GR"/>
          </a:p>
        </p:txBody>
      </p:sp>
      <p:sp>
        <p:nvSpPr>
          <p:cNvPr id="5" name="Θέση υποσέλιδου 4">
            <a:extLst>
              <a:ext uri="{FF2B5EF4-FFF2-40B4-BE49-F238E27FC236}">
                <a16:creationId xmlns:a16="http://schemas.microsoft.com/office/drawing/2014/main" id="{182FD529-EFF3-449F-EEA7-21A932DB676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928D9602-8E23-ADBF-F955-140340B0C5D0}"/>
              </a:ext>
            </a:extLst>
          </p:cNvPr>
          <p:cNvSpPr>
            <a:spLocks noGrp="1"/>
          </p:cNvSpPr>
          <p:nvPr>
            <p:ph type="sldNum" sz="quarter" idx="12"/>
          </p:nvPr>
        </p:nvSpPr>
        <p:spPr/>
        <p:txBody>
          <a:bodyPr/>
          <a:lstStyle/>
          <a:p>
            <a:pPr>
              <a:defRPr/>
            </a:pPr>
            <a:fld id="{1794BB2A-399E-4B33-992B-DFDE5150CC6D}" type="slidenum">
              <a:rPr lang="el-GR" smtClean="0"/>
              <a:pPr>
                <a:defRPr/>
              </a:pPr>
              <a:t>4</a:t>
            </a:fld>
            <a:endParaRPr lang="el-GR"/>
          </a:p>
        </p:txBody>
      </p:sp>
    </p:spTree>
    <p:extLst>
      <p:ext uri="{BB962C8B-B14F-4D97-AF65-F5344CB8AC3E}">
        <p14:creationId xmlns:p14="http://schemas.microsoft.com/office/powerpoint/2010/main" val="3782788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09600" y="404664"/>
            <a:ext cx="7772400" cy="6336704"/>
          </a:xfrm>
        </p:spPr>
        <p:txBody>
          <a:bodyPr/>
          <a:lstStyle/>
          <a:p>
            <a:pPr eaLnBrk="1" hangingPunct="1">
              <a:lnSpc>
                <a:spcPct val="90000"/>
              </a:lnSpc>
              <a:buFontTx/>
              <a:buNone/>
              <a:defRPr/>
            </a:pPr>
            <a:r>
              <a:rPr lang="el-GR" b="1" u="sng" dirty="0">
                <a:effectLst>
                  <a:outerShdw blurRad="38100" dist="38100" dir="2700000" algn="tl">
                    <a:srgbClr val="000000">
                      <a:alpha val="43137"/>
                    </a:srgbClr>
                  </a:outerShdw>
                </a:effectLst>
              </a:rPr>
              <a:t>Βαθμός συνοχής  </a:t>
            </a:r>
            <a:r>
              <a:rPr lang="el-GR" b="1" dirty="0">
                <a:effectLst>
                  <a:outerShdw blurRad="38100" dist="38100" dir="2700000" algn="tl">
                    <a:srgbClr val="000000">
                      <a:alpha val="43137"/>
                    </a:srgbClr>
                  </a:outerShdw>
                </a:effectLst>
              </a:rPr>
              <a:t>της τάξης</a:t>
            </a:r>
            <a:endParaRPr lang="en-US" b="1" dirty="0">
              <a:effectLst>
                <a:outerShdw blurRad="38100" dist="38100" dir="2700000" algn="tl">
                  <a:srgbClr val="000000">
                    <a:alpha val="43137"/>
                  </a:srgbClr>
                </a:outerShdw>
              </a:effectLst>
            </a:endParaRPr>
          </a:p>
          <a:p>
            <a:pPr eaLnBrk="1" hangingPunct="1">
              <a:lnSpc>
                <a:spcPct val="90000"/>
              </a:lnSpc>
              <a:buFontTx/>
              <a:buNone/>
              <a:defRPr/>
            </a:pPr>
            <a:endParaRPr lang="en-US" sz="1050" b="1" dirty="0">
              <a:effectLst>
                <a:outerShdw blurRad="38100" dist="38100" dir="2700000" algn="tl">
                  <a:srgbClr val="000000">
                    <a:alpha val="43137"/>
                  </a:srgbClr>
                </a:outerShdw>
              </a:effectLst>
            </a:endParaRPr>
          </a:p>
          <a:p>
            <a:pPr eaLnBrk="1" hangingPunct="1">
              <a:lnSpc>
                <a:spcPct val="90000"/>
              </a:lnSpc>
              <a:buFontTx/>
              <a:buNone/>
              <a:defRPr/>
            </a:pPr>
            <a:endParaRPr lang="el-GR" sz="1000" dirty="0">
              <a:solidFill>
                <a:srgbClr val="CC00CC"/>
              </a:solidFill>
            </a:endParaRPr>
          </a:p>
          <a:p>
            <a:pPr eaLnBrk="1" hangingPunct="1">
              <a:lnSpc>
                <a:spcPct val="90000"/>
              </a:lnSpc>
              <a:buFontTx/>
              <a:buNone/>
              <a:defRPr/>
            </a:pPr>
            <a:r>
              <a:rPr lang="el-GR" sz="2800" b="1" dirty="0"/>
              <a:t>Παράδειγμα</a:t>
            </a:r>
            <a:r>
              <a:rPr lang="el-GR" sz="2800" dirty="0">
                <a:solidFill>
                  <a:schemeClr val="accent1"/>
                </a:solidFill>
              </a:rPr>
              <a:t>:</a:t>
            </a:r>
          </a:p>
          <a:p>
            <a:pPr eaLnBrk="1" hangingPunct="1">
              <a:lnSpc>
                <a:spcPct val="90000"/>
              </a:lnSpc>
              <a:buFontTx/>
              <a:buNone/>
              <a:defRPr/>
            </a:pPr>
            <a:r>
              <a:rPr lang="el-GR" sz="2800" dirty="0"/>
              <a:t>Μία τάξη με 20 μαθητές πραγματοποιεί συνολικά:</a:t>
            </a:r>
          </a:p>
          <a:p>
            <a:pPr eaLnBrk="1" hangingPunct="1">
              <a:lnSpc>
                <a:spcPct val="90000"/>
              </a:lnSpc>
              <a:buFontTx/>
              <a:buNone/>
              <a:defRPr/>
            </a:pPr>
            <a:r>
              <a:rPr lang="el-GR" sz="2800" dirty="0"/>
              <a:t>-  </a:t>
            </a:r>
            <a:r>
              <a:rPr lang="el-GR" sz="2800" u="sng" dirty="0"/>
              <a:t>68 θετικές επιλογές και </a:t>
            </a:r>
          </a:p>
          <a:p>
            <a:pPr eaLnBrk="1" hangingPunct="1">
              <a:lnSpc>
                <a:spcPct val="90000"/>
              </a:lnSpc>
              <a:buFontTx/>
              <a:buChar char="-"/>
              <a:defRPr/>
            </a:pPr>
            <a:r>
              <a:rPr lang="el-GR" sz="2800" u="sng" dirty="0"/>
              <a:t>39 αρνητικές επιλογές</a:t>
            </a:r>
          </a:p>
          <a:p>
            <a:pPr eaLnBrk="1" hangingPunct="1">
              <a:lnSpc>
                <a:spcPct val="90000"/>
              </a:lnSpc>
              <a:buNone/>
              <a:defRPr/>
            </a:pPr>
            <a:endParaRPr lang="el-GR" sz="800" u="sng" dirty="0"/>
          </a:p>
          <a:p>
            <a:pPr eaLnBrk="1" hangingPunct="1">
              <a:lnSpc>
                <a:spcPct val="90000"/>
              </a:lnSpc>
              <a:buFontTx/>
              <a:buNone/>
              <a:defRPr/>
            </a:pPr>
            <a:endParaRPr lang="el-GR" sz="800" dirty="0"/>
          </a:p>
          <a:p>
            <a:pPr eaLnBrk="1" hangingPunct="1">
              <a:lnSpc>
                <a:spcPct val="90000"/>
              </a:lnSpc>
              <a:buFontTx/>
              <a:buNone/>
              <a:defRPr/>
            </a:pPr>
            <a:r>
              <a:rPr lang="el-GR" sz="2800" b="1" dirty="0"/>
              <a:t>Παράδειγμα</a:t>
            </a:r>
            <a:endParaRPr lang="en-US" sz="2800" b="1" dirty="0"/>
          </a:p>
          <a:p>
            <a:pPr eaLnBrk="1" hangingPunct="1">
              <a:lnSpc>
                <a:spcPct val="90000"/>
              </a:lnSpc>
              <a:buFontTx/>
              <a:buNone/>
              <a:defRPr/>
            </a:pPr>
            <a:r>
              <a:rPr lang="el-GR" sz="2800" dirty="0"/>
              <a:t>Μία άλλη τάξη με 20 μαθητές πραγματοποιεί:</a:t>
            </a:r>
          </a:p>
          <a:p>
            <a:pPr eaLnBrk="1" hangingPunct="1">
              <a:lnSpc>
                <a:spcPct val="90000"/>
              </a:lnSpc>
              <a:buFontTx/>
              <a:buNone/>
              <a:defRPr/>
            </a:pPr>
            <a:r>
              <a:rPr lang="el-GR" sz="2800" dirty="0"/>
              <a:t>- </a:t>
            </a:r>
            <a:r>
              <a:rPr lang="el-GR" sz="2800" u="sng" dirty="0"/>
              <a:t>42 θετικές επιλογές </a:t>
            </a:r>
            <a:r>
              <a:rPr lang="el-GR" sz="2800" dirty="0"/>
              <a:t>και </a:t>
            </a:r>
          </a:p>
          <a:p>
            <a:pPr eaLnBrk="1" hangingPunct="1">
              <a:lnSpc>
                <a:spcPct val="90000"/>
              </a:lnSpc>
              <a:buFontTx/>
              <a:buChar char="-"/>
              <a:defRPr/>
            </a:pPr>
            <a:r>
              <a:rPr lang="el-GR" sz="2800" u="sng" dirty="0"/>
              <a:t>49 αρνητικές επιλογές</a:t>
            </a:r>
          </a:p>
          <a:p>
            <a:pPr eaLnBrk="1" hangingPunct="1">
              <a:lnSpc>
                <a:spcPct val="90000"/>
              </a:lnSpc>
              <a:buFontTx/>
              <a:buChar char="-"/>
              <a:defRPr/>
            </a:pPr>
            <a:endParaRPr lang="el-GR" sz="800" dirty="0"/>
          </a:p>
          <a:p>
            <a:pPr marL="0" indent="0" eaLnBrk="1" hangingPunct="1">
              <a:lnSpc>
                <a:spcPct val="90000"/>
              </a:lnSpc>
              <a:buNone/>
              <a:defRPr/>
            </a:pPr>
            <a:r>
              <a:rPr lang="el-GR" sz="2400" b="1" i="1" dirty="0">
                <a:solidFill>
                  <a:srgbClr val="C00000"/>
                </a:solidFill>
              </a:rPr>
              <a:t>Σε ποια τάξη θα θέλατε να διδάσκει ο/η πρώην σας;</a:t>
            </a:r>
          </a:p>
        </p:txBody>
      </p:sp>
      <p:sp>
        <p:nvSpPr>
          <p:cNvPr id="2" name="Θέση ημερομηνίας 1">
            <a:extLst>
              <a:ext uri="{FF2B5EF4-FFF2-40B4-BE49-F238E27FC236}">
                <a16:creationId xmlns:a16="http://schemas.microsoft.com/office/drawing/2014/main" id="{3A9CAC04-7179-7A17-BE7C-6844A343DAC2}"/>
              </a:ext>
            </a:extLst>
          </p:cNvPr>
          <p:cNvSpPr>
            <a:spLocks noGrp="1"/>
          </p:cNvSpPr>
          <p:nvPr>
            <p:ph type="dt" sz="half" idx="10"/>
          </p:nvPr>
        </p:nvSpPr>
        <p:spPr/>
        <p:txBody>
          <a:bodyPr/>
          <a:lstStyle/>
          <a:p>
            <a:pPr>
              <a:defRPr/>
            </a:pPr>
            <a:fld id="{74474B44-5A6A-4E98-AF93-4F0296D1F575}" type="datetime1">
              <a:rPr lang="el-GR" smtClean="0"/>
              <a:t>17/6/2022</a:t>
            </a:fld>
            <a:endParaRPr lang="el-GR"/>
          </a:p>
        </p:txBody>
      </p:sp>
      <p:sp>
        <p:nvSpPr>
          <p:cNvPr id="3" name="Θέση υποσέλιδου 2">
            <a:extLst>
              <a:ext uri="{FF2B5EF4-FFF2-40B4-BE49-F238E27FC236}">
                <a16:creationId xmlns:a16="http://schemas.microsoft.com/office/drawing/2014/main" id="{557F2F68-0D83-5909-6C71-14E87DF27B5F}"/>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C22D1AD9-0744-6C71-9C0B-99C6E3376A3B}"/>
              </a:ext>
            </a:extLst>
          </p:cNvPr>
          <p:cNvSpPr>
            <a:spLocks noGrp="1"/>
          </p:cNvSpPr>
          <p:nvPr>
            <p:ph type="sldNum" sz="quarter" idx="12"/>
          </p:nvPr>
        </p:nvSpPr>
        <p:spPr/>
        <p:txBody>
          <a:bodyPr/>
          <a:lstStyle/>
          <a:p>
            <a:pPr>
              <a:defRPr/>
            </a:pPr>
            <a:fld id="{1794BB2A-399E-4B33-992B-DFDE5150CC6D}" type="slidenum">
              <a:rPr lang="el-GR" smtClean="0"/>
              <a:pPr>
                <a:defRPr/>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67544" y="260648"/>
            <a:ext cx="8281987" cy="6020494"/>
          </a:xfrm>
        </p:spPr>
        <p:txBody>
          <a:bodyPr/>
          <a:lstStyle/>
          <a:p>
            <a:pPr eaLnBrk="1" hangingPunct="1">
              <a:lnSpc>
                <a:spcPct val="90000"/>
              </a:lnSpc>
              <a:buFontTx/>
              <a:buNone/>
              <a:defRPr/>
            </a:pPr>
            <a:r>
              <a:rPr lang="el-GR" sz="2800" b="1" u="sng" dirty="0"/>
              <a:t>Αριθμός αμοιβαίων επιλογών </a:t>
            </a:r>
            <a:r>
              <a:rPr lang="en-US" sz="2800" b="1" u="sng" dirty="0"/>
              <a:t>&amp;</a:t>
            </a:r>
            <a:r>
              <a:rPr lang="el-GR" sz="2800" b="1" u="sng" dirty="0"/>
              <a:t> απορρίψεων</a:t>
            </a:r>
          </a:p>
          <a:p>
            <a:pPr eaLnBrk="1" hangingPunct="1">
              <a:lnSpc>
                <a:spcPct val="90000"/>
              </a:lnSpc>
              <a:buFontTx/>
              <a:buNone/>
              <a:defRPr/>
            </a:pPr>
            <a:endParaRPr lang="el-GR" sz="2800" b="1" dirty="0">
              <a:solidFill>
                <a:srgbClr val="CC3300"/>
              </a:solidFill>
            </a:endParaRPr>
          </a:p>
          <a:p>
            <a:pPr eaLnBrk="1" hangingPunct="1">
              <a:lnSpc>
                <a:spcPct val="90000"/>
              </a:lnSpc>
              <a:buFontTx/>
              <a:buNone/>
              <a:defRPr/>
            </a:pPr>
            <a:r>
              <a:rPr lang="el-GR" sz="2800" b="1" dirty="0"/>
              <a:t>Παραδείγματα</a:t>
            </a:r>
            <a:r>
              <a:rPr lang="el-GR" sz="2800" dirty="0">
                <a:solidFill>
                  <a:schemeClr val="accent1"/>
                </a:solidFill>
              </a:rPr>
              <a:t>:</a:t>
            </a:r>
          </a:p>
          <a:p>
            <a:pPr eaLnBrk="1" hangingPunct="1">
              <a:lnSpc>
                <a:spcPct val="90000"/>
              </a:lnSpc>
              <a:buFontTx/>
              <a:buNone/>
              <a:defRPr/>
            </a:pPr>
            <a:endParaRPr lang="el-GR" sz="1000" dirty="0">
              <a:solidFill>
                <a:schemeClr val="accent1"/>
              </a:solidFill>
            </a:endParaRPr>
          </a:p>
          <a:p>
            <a:pPr eaLnBrk="1" hangingPunct="1">
              <a:lnSpc>
                <a:spcPct val="90000"/>
              </a:lnSpc>
              <a:buFontTx/>
              <a:buNone/>
              <a:defRPr/>
            </a:pPr>
            <a:r>
              <a:rPr lang="el-GR" dirty="0"/>
              <a:t>	</a:t>
            </a:r>
            <a:r>
              <a:rPr lang="el-GR" sz="2800" dirty="0"/>
              <a:t>Η Μαρία είναι αντιφατική μαθήτρια. Συγκεντρώνει 2</a:t>
            </a:r>
            <a:r>
              <a:rPr lang="en-US" sz="2800" dirty="0"/>
              <a:t> </a:t>
            </a:r>
            <a:r>
              <a:rPr lang="el-GR" sz="2800" dirty="0"/>
              <a:t>επιλογές και 4</a:t>
            </a:r>
            <a:r>
              <a:rPr lang="en-US" sz="2800" dirty="0"/>
              <a:t> </a:t>
            </a:r>
            <a:r>
              <a:rPr lang="el-GR" sz="2800" dirty="0"/>
              <a:t>απορρίψεις</a:t>
            </a:r>
            <a:r>
              <a:rPr lang="en-US" sz="2800" dirty="0"/>
              <a:t>. </a:t>
            </a:r>
            <a:r>
              <a:rPr lang="el-GR" sz="2800" u="sng" dirty="0"/>
              <a:t>Δύο από τις επιλογές της Μαρίας είναι αμοιβαίες</a:t>
            </a:r>
            <a:r>
              <a:rPr lang="el-GR" sz="2800" dirty="0"/>
              <a:t>.</a:t>
            </a:r>
          </a:p>
          <a:p>
            <a:pPr eaLnBrk="1" hangingPunct="1">
              <a:lnSpc>
                <a:spcPct val="90000"/>
              </a:lnSpc>
              <a:buFontTx/>
              <a:buNone/>
              <a:defRPr/>
            </a:pPr>
            <a:endParaRPr lang="el-GR" sz="2800" dirty="0"/>
          </a:p>
          <a:p>
            <a:pPr eaLnBrk="1" hangingPunct="1">
              <a:lnSpc>
                <a:spcPct val="90000"/>
              </a:lnSpc>
              <a:buFontTx/>
              <a:buNone/>
              <a:defRPr/>
            </a:pPr>
            <a:r>
              <a:rPr lang="el-GR" sz="2800" dirty="0"/>
              <a:t>	Ο Οδυσσέας είναι αντιφατικός μαθητής. Συγκεντρώνει 3</a:t>
            </a:r>
            <a:r>
              <a:rPr lang="en-US" sz="2800" dirty="0"/>
              <a:t> </a:t>
            </a:r>
            <a:r>
              <a:rPr lang="el-GR" sz="2800" dirty="0"/>
              <a:t>επιλογές και 3 απορρίψεις. </a:t>
            </a:r>
            <a:r>
              <a:rPr lang="el-GR" sz="2800" u="sng" dirty="0"/>
              <a:t>Καμία από τις επιλογές του Οδυσσέα δεν είναι αμοιβαία</a:t>
            </a:r>
            <a:r>
              <a:rPr lang="el-GR" sz="2800" dirty="0"/>
              <a:t>.</a:t>
            </a:r>
          </a:p>
        </p:txBody>
      </p:sp>
      <p:sp>
        <p:nvSpPr>
          <p:cNvPr id="2" name="Θέση ημερομηνίας 1">
            <a:extLst>
              <a:ext uri="{FF2B5EF4-FFF2-40B4-BE49-F238E27FC236}">
                <a16:creationId xmlns:a16="http://schemas.microsoft.com/office/drawing/2014/main" id="{4E3AA39D-3373-F4FB-D12D-E37DCF32E7DC}"/>
              </a:ext>
            </a:extLst>
          </p:cNvPr>
          <p:cNvSpPr>
            <a:spLocks noGrp="1"/>
          </p:cNvSpPr>
          <p:nvPr>
            <p:ph type="dt" sz="half" idx="10"/>
          </p:nvPr>
        </p:nvSpPr>
        <p:spPr/>
        <p:txBody>
          <a:bodyPr/>
          <a:lstStyle/>
          <a:p>
            <a:pPr>
              <a:defRPr/>
            </a:pPr>
            <a:fld id="{7F2C8182-2C76-4DBF-8C1E-25314A73B1AE}" type="datetime1">
              <a:rPr lang="el-GR" smtClean="0"/>
              <a:t>17/6/2022</a:t>
            </a:fld>
            <a:endParaRPr lang="el-GR"/>
          </a:p>
        </p:txBody>
      </p:sp>
      <p:sp>
        <p:nvSpPr>
          <p:cNvPr id="3" name="Θέση υποσέλιδου 2">
            <a:extLst>
              <a:ext uri="{FF2B5EF4-FFF2-40B4-BE49-F238E27FC236}">
                <a16:creationId xmlns:a16="http://schemas.microsoft.com/office/drawing/2014/main" id="{525B662B-834D-59A0-B54C-00D7AC216FA7}"/>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3AE97CD8-E810-B77D-95A5-3BDFDCBAD4AF}"/>
              </a:ext>
            </a:extLst>
          </p:cNvPr>
          <p:cNvSpPr>
            <a:spLocks noGrp="1"/>
          </p:cNvSpPr>
          <p:nvPr>
            <p:ph type="sldNum" sz="quarter" idx="12"/>
          </p:nvPr>
        </p:nvSpPr>
        <p:spPr/>
        <p:txBody>
          <a:bodyPr/>
          <a:lstStyle/>
          <a:p>
            <a:pPr>
              <a:defRPr/>
            </a:pPr>
            <a:fld id="{1794BB2A-399E-4B33-992B-DFDE5150CC6D}" type="slidenum">
              <a:rPr lang="el-GR" smtClean="0"/>
              <a:pPr>
                <a:defRPr/>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323850" y="260649"/>
            <a:ext cx="8496300" cy="6337002"/>
          </a:xfrm>
        </p:spPr>
        <p:txBody>
          <a:bodyPr/>
          <a:lstStyle/>
          <a:p>
            <a:pPr eaLnBrk="1" hangingPunct="1">
              <a:lnSpc>
                <a:spcPct val="90000"/>
              </a:lnSpc>
              <a:buFontTx/>
              <a:buNone/>
              <a:defRPr/>
            </a:pPr>
            <a:r>
              <a:rPr lang="el-GR" sz="2800" b="1" u="sng" dirty="0"/>
              <a:t>Πλήθος μαθητών σε κάθε μία κατηγορία δημοτικότητας</a:t>
            </a:r>
            <a:r>
              <a:rPr lang="el-GR" sz="2800" b="1" dirty="0"/>
              <a:t>.</a:t>
            </a:r>
            <a:endParaRPr lang="en-US" sz="2800" b="1" dirty="0"/>
          </a:p>
          <a:p>
            <a:pPr eaLnBrk="1" hangingPunct="1">
              <a:lnSpc>
                <a:spcPct val="90000"/>
              </a:lnSpc>
              <a:buFontTx/>
              <a:buNone/>
              <a:defRPr/>
            </a:pPr>
            <a:endParaRPr lang="el-GR" sz="2400" b="1" dirty="0"/>
          </a:p>
          <a:p>
            <a:pPr eaLnBrk="1" hangingPunct="1">
              <a:lnSpc>
                <a:spcPct val="90000"/>
              </a:lnSpc>
              <a:buFontTx/>
              <a:buNone/>
              <a:defRPr/>
            </a:pPr>
            <a:r>
              <a:rPr lang="el-GR" sz="2400" b="1" dirty="0"/>
              <a:t>Παράδειγμα</a:t>
            </a:r>
            <a:r>
              <a:rPr lang="el-GR" sz="2400" dirty="0"/>
              <a:t>:</a:t>
            </a:r>
          </a:p>
          <a:p>
            <a:pPr eaLnBrk="1" hangingPunct="1">
              <a:lnSpc>
                <a:spcPct val="90000"/>
              </a:lnSpc>
              <a:buFontTx/>
              <a:buNone/>
              <a:defRPr/>
            </a:pPr>
            <a:r>
              <a:rPr lang="el-GR" sz="2400" dirty="0"/>
              <a:t>	</a:t>
            </a:r>
            <a:r>
              <a:rPr lang="el-GR" sz="2800" dirty="0"/>
              <a:t>-</a:t>
            </a:r>
            <a:r>
              <a:rPr lang="el-GR" sz="2800" b="1" dirty="0"/>
              <a:t>Μία τάξη</a:t>
            </a:r>
            <a:r>
              <a:rPr lang="el-GR" sz="2800" dirty="0"/>
              <a:t> με 3 δημοφιλείς, 3 μέσου όρου, 5 αντιφατικούς, 3 παραμελημένους και 6 απορριπτόμενους μαθητές </a:t>
            </a:r>
          </a:p>
          <a:p>
            <a:pPr eaLnBrk="1" hangingPunct="1">
              <a:lnSpc>
                <a:spcPct val="90000"/>
              </a:lnSpc>
              <a:buFontTx/>
              <a:buNone/>
              <a:defRPr/>
            </a:pPr>
            <a:endParaRPr lang="el-GR" sz="1200" dirty="0"/>
          </a:p>
          <a:p>
            <a:pPr eaLnBrk="1" hangingPunct="1">
              <a:lnSpc>
                <a:spcPct val="90000"/>
              </a:lnSpc>
              <a:buFontTx/>
              <a:buNone/>
              <a:defRPr/>
            </a:pPr>
            <a:r>
              <a:rPr lang="el-GR" sz="2400" b="1" dirty="0"/>
              <a:t>Παράδειγμα: </a:t>
            </a:r>
          </a:p>
          <a:p>
            <a:pPr eaLnBrk="1" hangingPunct="1">
              <a:lnSpc>
                <a:spcPct val="90000"/>
              </a:lnSpc>
              <a:buFontTx/>
              <a:buChar char="-"/>
              <a:defRPr/>
            </a:pPr>
            <a:r>
              <a:rPr lang="el-GR" sz="2800" b="1" dirty="0"/>
              <a:t>Μία τάξη</a:t>
            </a:r>
            <a:r>
              <a:rPr lang="el-GR" sz="2800" dirty="0"/>
              <a:t> με 6 δημοφιλείς, 8 μέσου όρου, 2 αντιφατικούς, 0 παραμελημένους και 3 απορριπτόμενους.</a:t>
            </a:r>
          </a:p>
          <a:p>
            <a:pPr eaLnBrk="1" hangingPunct="1">
              <a:lnSpc>
                <a:spcPct val="90000"/>
              </a:lnSpc>
              <a:buFontTx/>
              <a:buChar char="-"/>
              <a:defRPr/>
            </a:pPr>
            <a:endParaRPr lang="el-GR" sz="2800" dirty="0"/>
          </a:p>
          <a:p>
            <a:pPr marL="0" indent="0" eaLnBrk="1" hangingPunct="1">
              <a:lnSpc>
                <a:spcPct val="90000"/>
              </a:lnSpc>
              <a:buNone/>
              <a:defRPr/>
            </a:pPr>
            <a:r>
              <a:rPr lang="el-GR" sz="2800" b="1" i="1" dirty="0">
                <a:solidFill>
                  <a:srgbClr val="C00000"/>
                </a:solidFill>
              </a:rPr>
              <a:t>Σε ποια τάξη θα προτιμούσατε να διδάσκετε;</a:t>
            </a:r>
          </a:p>
          <a:p>
            <a:pPr eaLnBrk="1" hangingPunct="1">
              <a:lnSpc>
                <a:spcPct val="90000"/>
              </a:lnSpc>
              <a:buFontTx/>
              <a:buNone/>
              <a:defRPr/>
            </a:pPr>
            <a:endParaRPr lang="el-GR" sz="2800" dirty="0"/>
          </a:p>
        </p:txBody>
      </p:sp>
      <p:sp>
        <p:nvSpPr>
          <p:cNvPr id="2" name="Θέση ημερομηνίας 1">
            <a:extLst>
              <a:ext uri="{FF2B5EF4-FFF2-40B4-BE49-F238E27FC236}">
                <a16:creationId xmlns:a16="http://schemas.microsoft.com/office/drawing/2014/main" id="{09EF32E1-77AE-6B08-0910-5DFD2867AD48}"/>
              </a:ext>
            </a:extLst>
          </p:cNvPr>
          <p:cNvSpPr>
            <a:spLocks noGrp="1"/>
          </p:cNvSpPr>
          <p:nvPr>
            <p:ph type="dt" sz="half" idx="10"/>
          </p:nvPr>
        </p:nvSpPr>
        <p:spPr/>
        <p:txBody>
          <a:bodyPr/>
          <a:lstStyle/>
          <a:p>
            <a:pPr>
              <a:defRPr/>
            </a:pPr>
            <a:fld id="{FBD4EE76-99A9-42D0-8DCC-29480AB1F938}" type="datetime1">
              <a:rPr lang="el-GR" smtClean="0"/>
              <a:t>17/6/2022</a:t>
            </a:fld>
            <a:endParaRPr lang="el-GR"/>
          </a:p>
        </p:txBody>
      </p:sp>
      <p:sp>
        <p:nvSpPr>
          <p:cNvPr id="3" name="Θέση υποσέλιδου 2">
            <a:extLst>
              <a:ext uri="{FF2B5EF4-FFF2-40B4-BE49-F238E27FC236}">
                <a16:creationId xmlns:a16="http://schemas.microsoft.com/office/drawing/2014/main" id="{44E80B55-137C-62FA-5232-5AF6321ADBD9}"/>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CC96033E-D2F4-7147-B0F5-A154E8E6EF96}"/>
              </a:ext>
            </a:extLst>
          </p:cNvPr>
          <p:cNvSpPr>
            <a:spLocks noGrp="1"/>
          </p:cNvSpPr>
          <p:nvPr>
            <p:ph type="sldNum" sz="quarter" idx="12"/>
          </p:nvPr>
        </p:nvSpPr>
        <p:spPr/>
        <p:txBody>
          <a:bodyPr/>
          <a:lstStyle/>
          <a:p>
            <a:pPr>
              <a:defRPr/>
            </a:pPr>
            <a:fld id="{1794BB2A-399E-4B33-992B-DFDE5150CC6D}" type="slidenum">
              <a:rPr lang="el-GR" smtClean="0"/>
              <a:pPr>
                <a:defRPr/>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7504" y="-99392"/>
            <a:ext cx="8784976" cy="5673348"/>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l-GR" sz="2800" b="1"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Ενεργειες</a:t>
            </a:r>
            <a:r>
              <a:rPr kumimoji="0" lang="el-GR"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εκπαιδευτικού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Μαθητές που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δείχνoυν</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αμoιβαία</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προτίμηση, αν είναι δυνατό να μην μπαίνουν στην ίδια ομάδα.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Για τον κάθε μαθητή ή μαθήτρια να ικανοποιείται μία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τoυλάχιστoν</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επιθυμία / προτίμηση.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Μαθητές που δεν είναι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επιθυμητoί</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από κάποιους, να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μπαίνoυν</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σε ομάδες με αυτούς τους συμμαθητές τους που δεν τους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αποδέχoνται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Οι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απoμoνωμένoι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μαθητές να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τoπoθετoύνται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σε ομάδες με συμμαθητές τους, που αφενός οι ίδιοι εκλέγουν /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πρoτιμoύν</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και αφετέρου σε αυτή από τις ομάδες που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παρoυσιάζει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τη χαμηλότερη αντίσταση προς αυτούς (και όχι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περισσότερoι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από ένας στην κάθε ομάδα).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Να μην επιτρέπεται μια σχετική κινητικότητα μεταξύ των μελών των ομάδων</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Στην  ομάδα  </a:t>
            </a:r>
            <a:r>
              <a:rPr kumimoji="0" lang="el-GR" b="0" i="0" u="none" strike="noStrike" kern="1200" cap="none" spc="0" normalizeH="0" baseline="0" noProof="0" dirty="0" err="1">
                <a:ln>
                  <a:noFill/>
                </a:ln>
                <a:solidFill>
                  <a:srgbClr val="000000"/>
                </a:solidFill>
                <a:effectLst/>
                <a:uLnTx/>
                <a:uFillTx/>
                <a:latin typeface="Arial" charset="0"/>
                <a:ea typeface="+mn-ea"/>
                <a:cs typeface="Times New Roman" pitchFamily="18" charset="0"/>
              </a:rPr>
              <a:t>oι</a:t>
            </a:r>
            <a:r>
              <a:rPr kumimoji="0" lang="el-GR" b="0" i="0" u="none" strike="noStrike" kern="1200" cap="none" spc="0" normalizeH="0" baseline="0" noProof="0" dirty="0">
                <a:ln>
                  <a:noFill/>
                </a:ln>
                <a:solidFill>
                  <a:srgbClr val="000000"/>
                </a:solidFill>
                <a:effectLst/>
                <a:uLnTx/>
                <a:uFillTx/>
                <a:latin typeface="Arial" charset="0"/>
                <a:ea typeface="+mn-ea"/>
                <a:cs typeface="Times New Roman" pitchFamily="18" charset="0"/>
              </a:rPr>
              <a:t>  μαθητές  να  εναλλάσσουν  τους  ρόλους  ως  προς  τις  εργασίες </a:t>
            </a:r>
          </a:p>
        </p:txBody>
      </p:sp>
      <p:sp>
        <p:nvSpPr>
          <p:cNvPr id="2" name="Θέση ημερομηνίας 1">
            <a:extLst>
              <a:ext uri="{FF2B5EF4-FFF2-40B4-BE49-F238E27FC236}">
                <a16:creationId xmlns:a16="http://schemas.microsoft.com/office/drawing/2014/main" id="{972C2333-BE25-C086-9005-E1A962BD241E}"/>
              </a:ext>
            </a:extLst>
          </p:cNvPr>
          <p:cNvSpPr>
            <a:spLocks noGrp="1"/>
          </p:cNvSpPr>
          <p:nvPr>
            <p:ph type="dt" sz="half" idx="10"/>
          </p:nvPr>
        </p:nvSpPr>
        <p:spPr/>
        <p:txBody>
          <a:bodyPr/>
          <a:lstStyle/>
          <a:p>
            <a:pPr>
              <a:defRPr/>
            </a:pPr>
            <a:fld id="{B1FD881F-513D-468B-BCD7-586D6672401D}" type="datetime1">
              <a:rPr lang="el-GR" smtClean="0"/>
              <a:t>17/6/2022</a:t>
            </a:fld>
            <a:endParaRPr lang="el-GR"/>
          </a:p>
        </p:txBody>
      </p:sp>
      <p:sp>
        <p:nvSpPr>
          <p:cNvPr id="4" name="Θέση υποσέλιδου 3">
            <a:extLst>
              <a:ext uri="{FF2B5EF4-FFF2-40B4-BE49-F238E27FC236}">
                <a16:creationId xmlns:a16="http://schemas.microsoft.com/office/drawing/2014/main" id="{CAEC8FB6-55EE-EFC4-D5F6-60441DC62C2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5" name="Θέση αριθμού διαφάνειας 4">
            <a:extLst>
              <a:ext uri="{FF2B5EF4-FFF2-40B4-BE49-F238E27FC236}">
                <a16:creationId xmlns:a16="http://schemas.microsoft.com/office/drawing/2014/main" id="{B8FECD9B-72D1-D93E-F544-4EBCC2F21973}"/>
              </a:ext>
            </a:extLst>
          </p:cNvPr>
          <p:cNvSpPr>
            <a:spLocks noGrp="1"/>
          </p:cNvSpPr>
          <p:nvPr>
            <p:ph type="sldNum" sz="quarter" idx="12"/>
          </p:nvPr>
        </p:nvSpPr>
        <p:spPr/>
        <p:txBody>
          <a:bodyPr/>
          <a:lstStyle/>
          <a:p>
            <a:pPr>
              <a:defRPr/>
            </a:pPr>
            <a:fld id="{1C647AE6-EDF2-44F0-9D71-0BC13326DC4D}" type="slidenum">
              <a:rPr lang="el-GR" smtClean="0"/>
              <a:pPr>
                <a:defRPr/>
              </a:pPr>
              <a:t>43</a:t>
            </a:fld>
            <a:endParaRPr lang="el-GR"/>
          </a:p>
        </p:txBody>
      </p:sp>
    </p:spTree>
    <p:extLst>
      <p:ext uri="{BB962C8B-B14F-4D97-AF65-F5344CB8AC3E}">
        <p14:creationId xmlns:p14="http://schemas.microsoft.com/office/powerpoint/2010/main" val="1950901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539552" y="404665"/>
            <a:ext cx="8208962" cy="5328592"/>
          </a:xfrm>
          <a:ln>
            <a:solidFill>
              <a:schemeClr val="tx2"/>
            </a:solidFill>
          </a:ln>
        </p:spPr>
        <p:txBody>
          <a:bodyPr/>
          <a:lstStyle/>
          <a:p>
            <a:pPr eaLnBrk="1" hangingPunct="1">
              <a:lnSpc>
                <a:spcPct val="90000"/>
              </a:lnSpc>
              <a:buFontTx/>
              <a:buNone/>
              <a:defRPr/>
            </a:pPr>
            <a:r>
              <a:rPr lang="el-GR" sz="2400" dirty="0">
                <a:solidFill>
                  <a:srgbClr val="FFFF00"/>
                </a:solidFill>
              </a:rPr>
              <a:t>		</a:t>
            </a:r>
            <a:r>
              <a:rPr lang="el-GR" sz="2800" b="1" dirty="0"/>
              <a:t>Άτυπες ομάδες ή φιλικές κλίκες.</a:t>
            </a:r>
            <a:endParaRPr lang="en-US" sz="2800" b="1" dirty="0"/>
          </a:p>
          <a:p>
            <a:pPr eaLnBrk="1" hangingPunct="1">
              <a:lnSpc>
                <a:spcPct val="90000"/>
              </a:lnSpc>
              <a:buFontTx/>
              <a:buNone/>
              <a:defRPr/>
            </a:pPr>
            <a:endParaRPr lang="el-GR" sz="2800" b="1" dirty="0">
              <a:solidFill>
                <a:srgbClr val="CC00CC"/>
              </a:solidFill>
            </a:endParaRPr>
          </a:p>
          <a:p>
            <a:pPr eaLnBrk="1" hangingPunct="1">
              <a:lnSpc>
                <a:spcPct val="90000"/>
              </a:lnSpc>
              <a:buFontTx/>
              <a:buNone/>
              <a:defRPr/>
            </a:pPr>
            <a:endParaRPr lang="en-US" sz="2800" dirty="0"/>
          </a:p>
          <a:p>
            <a:pPr eaLnBrk="1" hangingPunct="1">
              <a:lnSpc>
                <a:spcPct val="90000"/>
              </a:lnSpc>
              <a:buFontTx/>
              <a:buNone/>
              <a:defRPr/>
            </a:pPr>
            <a:endParaRPr lang="en-US" sz="2800" dirty="0"/>
          </a:p>
          <a:p>
            <a:pPr algn="ctr" eaLnBrk="1" hangingPunct="1">
              <a:lnSpc>
                <a:spcPct val="90000"/>
              </a:lnSpc>
              <a:buFontTx/>
              <a:buNone/>
              <a:defRPr/>
            </a:pPr>
            <a:r>
              <a:rPr lang="el-GR" sz="2800" dirty="0"/>
              <a:t>	Η αντιμετώπιση των άτυπων αυτών φιλικών ομάδων ποικίλει ανάλογα με τη σύνθεσή τους, τη δημοτικότητα των μαθητών και την ιδιοσυγκρασία τους.</a:t>
            </a:r>
          </a:p>
        </p:txBody>
      </p:sp>
      <p:sp>
        <p:nvSpPr>
          <p:cNvPr id="2" name="Θέση ημερομηνίας 1">
            <a:extLst>
              <a:ext uri="{FF2B5EF4-FFF2-40B4-BE49-F238E27FC236}">
                <a16:creationId xmlns:a16="http://schemas.microsoft.com/office/drawing/2014/main" id="{DD3EE381-5783-7E8F-B367-4A752768838E}"/>
              </a:ext>
            </a:extLst>
          </p:cNvPr>
          <p:cNvSpPr>
            <a:spLocks noGrp="1"/>
          </p:cNvSpPr>
          <p:nvPr>
            <p:ph type="dt" sz="half" idx="10"/>
          </p:nvPr>
        </p:nvSpPr>
        <p:spPr/>
        <p:txBody>
          <a:bodyPr/>
          <a:lstStyle/>
          <a:p>
            <a:pPr>
              <a:defRPr/>
            </a:pPr>
            <a:fld id="{3349CCC6-0C1C-464D-A20A-7A6C9D0622A3}" type="datetime1">
              <a:rPr lang="el-GR" smtClean="0"/>
              <a:t>17/6/2022</a:t>
            </a:fld>
            <a:endParaRPr lang="el-GR"/>
          </a:p>
        </p:txBody>
      </p:sp>
      <p:sp>
        <p:nvSpPr>
          <p:cNvPr id="3" name="Θέση υποσέλιδου 2">
            <a:extLst>
              <a:ext uri="{FF2B5EF4-FFF2-40B4-BE49-F238E27FC236}">
                <a16:creationId xmlns:a16="http://schemas.microsoft.com/office/drawing/2014/main" id="{03125858-C840-FF9B-DE69-C6907A3A35BB}"/>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1FEC6D90-4CEE-4D7F-CE13-C55BC099EF41}"/>
              </a:ext>
            </a:extLst>
          </p:cNvPr>
          <p:cNvSpPr>
            <a:spLocks noGrp="1"/>
          </p:cNvSpPr>
          <p:nvPr>
            <p:ph type="sldNum" sz="quarter" idx="12"/>
          </p:nvPr>
        </p:nvSpPr>
        <p:spPr/>
        <p:txBody>
          <a:bodyPr/>
          <a:lstStyle/>
          <a:p>
            <a:pPr>
              <a:defRPr/>
            </a:pPr>
            <a:fld id="{1794BB2A-399E-4B33-992B-DFDE5150CC6D}" type="slidenum">
              <a:rPr lang="el-GR" smtClean="0"/>
              <a:pPr>
                <a:defRPr/>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cstate="print"/>
          <a:srcRect/>
          <a:stretch>
            <a:fillRect/>
          </a:stretch>
        </p:blipFill>
        <p:spPr bwMode="auto">
          <a:xfrm>
            <a:off x="410933" y="1458913"/>
            <a:ext cx="8353425" cy="5399087"/>
          </a:xfrm>
          <a:prstGeom prst="rect">
            <a:avLst/>
          </a:prstGeom>
          <a:noFill/>
          <a:ln w="9525">
            <a:noFill/>
            <a:miter lim="800000"/>
            <a:headEnd/>
            <a:tailEnd/>
          </a:ln>
        </p:spPr>
      </p:pic>
      <p:sp>
        <p:nvSpPr>
          <p:cNvPr id="160773" name="Rectangle 5"/>
          <p:cNvSpPr>
            <a:spLocks noGrp="1" noChangeArrowheads="1"/>
          </p:cNvSpPr>
          <p:nvPr>
            <p:ph type="title"/>
          </p:nvPr>
        </p:nvSpPr>
        <p:spPr>
          <a:xfrm>
            <a:off x="1475656" y="188640"/>
            <a:ext cx="5832648" cy="981075"/>
          </a:xfrm>
          <a:solidFill>
            <a:schemeClr val="bg2">
              <a:lumMod val="60000"/>
              <a:lumOff val="40000"/>
            </a:schemeClr>
          </a:solidFill>
          <a:ln>
            <a:solidFill>
              <a:schemeClr val="tx2"/>
            </a:solidFill>
          </a:ln>
        </p:spPr>
        <p:txBody>
          <a:bodyPr/>
          <a:lstStyle/>
          <a:p>
            <a:pPr eaLnBrk="1" hangingPunct="1">
              <a:defRPr/>
            </a:pPr>
            <a:r>
              <a:rPr lang="el-GR" sz="2400" b="1" dirty="0">
                <a:solidFill>
                  <a:schemeClr val="tx1"/>
                </a:solidFill>
              </a:rPr>
              <a:t>Αιτιολογήσεις των μαθητών. </a:t>
            </a:r>
            <a:br>
              <a:rPr lang="el-GR" sz="2400" b="1" dirty="0">
                <a:solidFill>
                  <a:schemeClr val="tx1"/>
                </a:solidFill>
              </a:rPr>
            </a:br>
            <a:r>
              <a:rPr lang="el-GR" sz="2400" b="1" dirty="0">
                <a:solidFill>
                  <a:schemeClr val="tx1"/>
                </a:solidFill>
              </a:rPr>
              <a:t>Κριτήρια επιλογής και απόρριψης</a:t>
            </a:r>
          </a:p>
        </p:txBody>
      </p:sp>
      <p:sp>
        <p:nvSpPr>
          <p:cNvPr id="2" name="Θέση ημερομηνίας 1">
            <a:extLst>
              <a:ext uri="{FF2B5EF4-FFF2-40B4-BE49-F238E27FC236}">
                <a16:creationId xmlns:a16="http://schemas.microsoft.com/office/drawing/2014/main" id="{66D823CE-8838-9A2D-5161-1E5891E2B44A}"/>
              </a:ext>
            </a:extLst>
          </p:cNvPr>
          <p:cNvSpPr>
            <a:spLocks noGrp="1"/>
          </p:cNvSpPr>
          <p:nvPr>
            <p:ph type="dt" sz="half" idx="10"/>
          </p:nvPr>
        </p:nvSpPr>
        <p:spPr/>
        <p:txBody>
          <a:bodyPr/>
          <a:lstStyle/>
          <a:p>
            <a:pPr>
              <a:defRPr/>
            </a:pPr>
            <a:fld id="{36D48E71-11EF-47D3-A0AA-1D2AFB4416E1}" type="datetime1">
              <a:rPr lang="el-GR" smtClean="0"/>
              <a:t>17/6/2022</a:t>
            </a:fld>
            <a:endParaRPr lang="el-GR"/>
          </a:p>
        </p:txBody>
      </p:sp>
      <p:sp>
        <p:nvSpPr>
          <p:cNvPr id="3" name="Θέση υποσέλιδου 2">
            <a:extLst>
              <a:ext uri="{FF2B5EF4-FFF2-40B4-BE49-F238E27FC236}">
                <a16:creationId xmlns:a16="http://schemas.microsoft.com/office/drawing/2014/main" id="{EDA7D97B-1C89-689D-603D-744649BA9DA3}"/>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CFBF0087-F4E0-8C76-35BE-7EFFEA2CF1EC}"/>
              </a:ext>
            </a:extLst>
          </p:cNvPr>
          <p:cNvSpPr>
            <a:spLocks noGrp="1"/>
          </p:cNvSpPr>
          <p:nvPr>
            <p:ph type="sldNum" sz="quarter" idx="12"/>
          </p:nvPr>
        </p:nvSpPr>
        <p:spPr/>
        <p:txBody>
          <a:bodyPr/>
          <a:lstStyle/>
          <a:p>
            <a:pPr>
              <a:defRPr/>
            </a:pPr>
            <a:fld id="{1C647AE6-EDF2-44F0-9D71-0BC13326DC4D}" type="slidenum">
              <a:rPr lang="el-GR" smtClean="0"/>
              <a:pPr>
                <a:defRPr/>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bg2">
              <a:lumMod val="60000"/>
              <a:lumOff val="40000"/>
            </a:schemeClr>
          </a:solidFill>
          <a:ln>
            <a:solidFill>
              <a:schemeClr val="tx2"/>
            </a:solidFill>
          </a:ln>
        </p:spPr>
        <p:txBody>
          <a:bodyPr/>
          <a:lstStyle/>
          <a:p>
            <a:pPr eaLnBrk="1" hangingPunct="1"/>
            <a:r>
              <a:rPr lang="el-GR" sz="2800" b="1" u="sng" dirty="0">
                <a:solidFill>
                  <a:schemeClr val="tx1"/>
                </a:solidFill>
              </a:rPr>
              <a:t>Κριτήρια προτιμήσεων: </a:t>
            </a:r>
            <a:br>
              <a:rPr lang="el-GR" sz="2800" b="1" dirty="0">
                <a:solidFill>
                  <a:schemeClr val="tx1"/>
                </a:solidFill>
              </a:rPr>
            </a:br>
            <a:r>
              <a:rPr lang="el-GR" sz="2800" b="1" dirty="0">
                <a:solidFill>
                  <a:schemeClr val="tx1"/>
                </a:solidFill>
              </a:rPr>
              <a:t>Παιδιά ηλικίας Νηπιαγωγείου - Β΄ Δημοτικού</a:t>
            </a:r>
          </a:p>
        </p:txBody>
      </p:sp>
      <p:sp>
        <p:nvSpPr>
          <p:cNvPr id="41987" name="Rectangle 3"/>
          <p:cNvSpPr>
            <a:spLocks noGrp="1" noChangeArrowheads="1"/>
          </p:cNvSpPr>
          <p:nvPr>
            <p:ph type="body" idx="1"/>
          </p:nvPr>
        </p:nvSpPr>
        <p:spPr>
          <a:xfrm>
            <a:off x="251520" y="1484784"/>
            <a:ext cx="8229600" cy="5257800"/>
          </a:xfrm>
        </p:spPr>
        <p:txBody>
          <a:bodyPr/>
          <a:lstStyle/>
          <a:p>
            <a:pPr eaLnBrk="1" hangingPunct="1"/>
            <a:r>
              <a:rPr lang="el-GR" dirty="0"/>
              <a:t>Κοινές δραστηριότητες </a:t>
            </a:r>
            <a:endParaRPr lang="en-US" dirty="0"/>
          </a:p>
          <a:p>
            <a:pPr eaLnBrk="1" hangingPunct="1">
              <a:buFontTx/>
              <a:buNone/>
            </a:pPr>
            <a:r>
              <a:rPr lang="en-US" dirty="0"/>
              <a:t>	</a:t>
            </a:r>
            <a:r>
              <a:rPr lang="el-GR" dirty="0"/>
              <a:t>(παιγνίδι),</a:t>
            </a:r>
            <a:r>
              <a:rPr lang="en-US" dirty="0"/>
              <a:t> </a:t>
            </a:r>
            <a:r>
              <a:rPr lang="el-GR" dirty="0"/>
              <a:t>το μοίρασμα, </a:t>
            </a:r>
            <a:endParaRPr lang="en-US" dirty="0"/>
          </a:p>
          <a:p>
            <a:pPr eaLnBrk="1" hangingPunct="1">
              <a:buFontTx/>
              <a:buNone/>
            </a:pPr>
            <a:r>
              <a:rPr lang="en-US" dirty="0"/>
              <a:t>	</a:t>
            </a:r>
            <a:r>
              <a:rPr lang="el-GR" dirty="0"/>
              <a:t>η ετοιμότητα για βοήθεια</a:t>
            </a:r>
          </a:p>
          <a:p>
            <a:pPr eaLnBrk="1" hangingPunct="1">
              <a:buFontTx/>
              <a:buNone/>
            </a:pPr>
            <a:endParaRPr lang="el-GR" u="sng" dirty="0"/>
          </a:p>
          <a:p>
            <a:pPr eaLnBrk="1" hangingPunct="1"/>
            <a:r>
              <a:rPr lang="el-GR" dirty="0" err="1"/>
              <a:t>Παρατηρήσιμα</a:t>
            </a:r>
            <a:r>
              <a:rPr lang="el-GR" dirty="0"/>
              <a:t>/ εξωτερικά </a:t>
            </a:r>
            <a:endParaRPr lang="en-US" dirty="0"/>
          </a:p>
          <a:p>
            <a:pPr eaLnBrk="1" hangingPunct="1">
              <a:buFontTx/>
              <a:buNone/>
            </a:pPr>
            <a:r>
              <a:rPr lang="en-US" dirty="0"/>
              <a:t>	</a:t>
            </a:r>
            <a:r>
              <a:rPr lang="el-GR" dirty="0"/>
              <a:t>χαρακτηριστικά </a:t>
            </a:r>
            <a:r>
              <a:rPr lang="en-US" dirty="0"/>
              <a:t>– </a:t>
            </a:r>
            <a:r>
              <a:rPr lang="el-GR" dirty="0"/>
              <a:t>εγγύτητα</a:t>
            </a:r>
            <a:r>
              <a:rPr lang="en-US" dirty="0"/>
              <a:t>.</a:t>
            </a:r>
          </a:p>
          <a:p>
            <a:pPr eaLnBrk="1" hangingPunct="1">
              <a:buFontTx/>
              <a:buNone/>
            </a:pPr>
            <a:r>
              <a:rPr lang="el-GR" dirty="0"/>
              <a:t> </a:t>
            </a:r>
            <a:r>
              <a:rPr lang="en-US" dirty="0"/>
              <a:t>	H</a:t>
            </a:r>
            <a:r>
              <a:rPr lang="el-GR" dirty="0"/>
              <a:t> σχέση υφίσταται όσο </a:t>
            </a:r>
            <a:endParaRPr lang="en-US" dirty="0"/>
          </a:p>
          <a:p>
            <a:pPr eaLnBrk="1" hangingPunct="1">
              <a:buFontTx/>
              <a:buNone/>
            </a:pPr>
            <a:r>
              <a:rPr lang="en-US" dirty="0"/>
              <a:t>	</a:t>
            </a:r>
            <a:r>
              <a:rPr lang="el-GR" dirty="0"/>
              <a:t>διαρκεί η κοινή δράση </a:t>
            </a:r>
            <a:endParaRPr lang="en-US" dirty="0"/>
          </a:p>
          <a:p>
            <a:pPr eaLnBrk="1" hangingPunct="1">
              <a:buFontTx/>
              <a:buNone/>
            </a:pPr>
            <a:r>
              <a:rPr lang="en-US" dirty="0"/>
              <a:t>	</a:t>
            </a:r>
            <a:r>
              <a:rPr lang="el-GR" dirty="0"/>
              <a:t>(Νηπιαγωγείο)</a:t>
            </a:r>
          </a:p>
        </p:txBody>
      </p:sp>
      <p:sp>
        <p:nvSpPr>
          <p:cNvPr id="2" name="Θέση ημερομηνίας 1">
            <a:extLst>
              <a:ext uri="{FF2B5EF4-FFF2-40B4-BE49-F238E27FC236}">
                <a16:creationId xmlns:a16="http://schemas.microsoft.com/office/drawing/2014/main" id="{D09210C1-319F-38DD-7784-35BE242556B9}"/>
              </a:ext>
            </a:extLst>
          </p:cNvPr>
          <p:cNvSpPr>
            <a:spLocks noGrp="1"/>
          </p:cNvSpPr>
          <p:nvPr>
            <p:ph type="dt" sz="half" idx="10"/>
          </p:nvPr>
        </p:nvSpPr>
        <p:spPr/>
        <p:txBody>
          <a:bodyPr/>
          <a:lstStyle/>
          <a:p>
            <a:pPr>
              <a:defRPr/>
            </a:pPr>
            <a:fld id="{761A6D49-D118-43AE-925B-9DDBE8E84508}" type="datetime1">
              <a:rPr lang="el-GR" smtClean="0"/>
              <a:t>17/6/2022</a:t>
            </a:fld>
            <a:endParaRPr lang="el-GR"/>
          </a:p>
        </p:txBody>
      </p:sp>
      <p:sp>
        <p:nvSpPr>
          <p:cNvPr id="3" name="Θέση υποσέλιδου 2">
            <a:extLst>
              <a:ext uri="{FF2B5EF4-FFF2-40B4-BE49-F238E27FC236}">
                <a16:creationId xmlns:a16="http://schemas.microsoft.com/office/drawing/2014/main" id="{A249E1F9-C1E0-9641-C0FD-F8BF7AAFD2B7}"/>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3BFB33E0-16EF-A04F-ACF2-3EEAD2AE9601}"/>
              </a:ext>
            </a:extLst>
          </p:cNvPr>
          <p:cNvSpPr>
            <a:spLocks noGrp="1"/>
          </p:cNvSpPr>
          <p:nvPr>
            <p:ph type="sldNum" sz="quarter" idx="12"/>
          </p:nvPr>
        </p:nvSpPr>
        <p:spPr/>
        <p:txBody>
          <a:bodyPr/>
          <a:lstStyle/>
          <a:p>
            <a:pPr>
              <a:defRPr/>
            </a:pPr>
            <a:fld id="{1794BB2A-399E-4B33-992B-DFDE5150CC6D}" type="slidenum">
              <a:rPr lang="el-GR" smtClean="0"/>
              <a:pPr>
                <a:defRPr/>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bg2">
              <a:lumMod val="60000"/>
              <a:lumOff val="40000"/>
            </a:schemeClr>
          </a:solidFill>
          <a:ln>
            <a:solidFill>
              <a:schemeClr val="tx2"/>
            </a:solidFill>
          </a:ln>
        </p:spPr>
        <p:txBody>
          <a:bodyPr/>
          <a:lstStyle/>
          <a:p>
            <a:pPr eaLnBrk="1" hangingPunct="1"/>
            <a:r>
              <a:rPr lang="el-GR" sz="3200" b="1" dirty="0">
                <a:solidFill>
                  <a:schemeClr val="tx1"/>
                </a:solidFill>
              </a:rPr>
              <a:t>Κριτήρια προτιμήσεων </a:t>
            </a:r>
            <a:br>
              <a:rPr lang="el-GR" sz="3200" b="1" dirty="0">
                <a:solidFill>
                  <a:schemeClr val="tx1"/>
                </a:solidFill>
              </a:rPr>
            </a:br>
            <a:r>
              <a:rPr lang="el-GR" sz="3200" b="1" dirty="0">
                <a:solidFill>
                  <a:schemeClr val="tx1"/>
                </a:solidFill>
              </a:rPr>
              <a:t>παιδιών Γ΄ έως και Ε΄ δημοτικού</a:t>
            </a:r>
          </a:p>
        </p:txBody>
      </p:sp>
      <p:sp>
        <p:nvSpPr>
          <p:cNvPr id="43011" name="Rectangle 3"/>
          <p:cNvSpPr>
            <a:spLocks noGrp="1" noChangeArrowheads="1"/>
          </p:cNvSpPr>
          <p:nvPr>
            <p:ph type="body" idx="1"/>
          </p:nvPr>
        </p:nvSpPr>
        <p:spPr>
          <a:ln>
            <a:solidFill>
              <a:schemeClr val="tx2"/>
            </a:solidFill>
          </a:ln>
        </p:spPr>
        <p:txBody>
          <a:bodyPr/>
          <a:lstStyle/>
          <a:p>
            <a:pPr eaLnBrk="1" hangingPunct="1"/>
            <a:r>
              <a:rPr lang="el-GR" dirty="0"/>
              <a:t>Συναισθηματικό δέσιμο, συμπαράσταση, η κατοχή κάποιας ιδιότητας, η ετοιμότητα για συνεργασία (διαπροσωπική ευαισθησία)</a:t>
            </a:r>
          </a:p>
          <a:p>
            <a:pPr eaLnBrk="1" hangingPunct="1">
              <a:buFontTx/>
              <a:buNone/>
            </a:pPr>
            <a:endParaRPr lang="el-GR" dirty="0"/>
          </a:p>
          <a:p>
            <a:pPr eaLnBrk="1" hangingPunct="1"/>
            <a:r>
              <a:rPr lang="el-GR" dirty="0"/>
              <a:t>Πιο σταθερές και πιο συνειδητοποιημένες κοινωνικές σχέσεις – ενεργούν ομαδικά επιδιώκουν κοινούς στόχους (άτυπες ομάδες)</a:t>
            </a:r>
          </a:p>
        </p:txBody>
      </p:sp>
      <p:sp>
        <p:nvSpPr>
          <p:cNvPr id="2" name="Θέση ημερομηνίας 1">
            <a:extLst>
              <a:ext uri="{FF2B5EF4-FFF2-40B4-BE49-F238E27FC236}">
                <a16:creationId xmlns:a16="http://schemas.microsoft.com/office/drawing/2014/main" id="{95A2FCD8-A6B4-1B18-AE78-424AC7056B83}"/>
              </a:ext>
            </a:extLst>
          </p:cNvPr>
          <p:cNvSpPr>
            <a:spLocks noGrp="1"/>
          </p:cNvSpPr>
          <p:nvPr>
            <p:ph type="dt" sz="half" idx="10"/>
          </p:nvPr>
        </p:nvSpPr>
        <p:spPr/>
        <p:txBody>
          <a:bodyPr/>
          <a:lstStyle/>
          <a:p>
            <a:pPr>
              <a:defRPr/>
            </a:pPr>
            <a:fld id="{A8A8E5C8-91B8-4AA9-A071-B1E48B93BD19}" type="datetime1">
              <a:rPr lang="el-GR" smtClean="0"/>
              <a:t>17/6/2022</a:t>
            </a:fld>
            <a:endParaRPr lang="el-GR"/>
          </a:p>
        </p:txBody>
      </p:sp>
      <p:sp>
        <p:nvSpPr>
          <p:cNvPr id="3" name="Θέση υποσέλιδου 2">
            <a:extLst>
              <a:ext uri="{FF2B5EF4-FFF2-40B4-BE49-F238E27FC236}">
                <a16:creationId xmlns:a16="http://schemas.microsoft.com/office/drawing/2014/main" id="{BF59CA2F-6883-5468-46A6-C6A01A0ABEF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1C66397-3B80-CBB9-8782-A3D528D61CB8}"/>
              </a:ext>
            </a:extLst>
          </p:cNvPr>
          <p:cNvSpPr>
            <a:spLocks noGrp="1"/>
          </p:cNvSpPr>
          <p:nvPr>
            <p:ph type="sldNum" sz="quarter" idx="12"/>
          </p:nvPr>
        </p:nvSpPr>
        <p:spPr/>
        <p:txBody>
          <a:bodyPr/>
          <a:lstStyle/>
          <a:p>
            <a:pPr>
              <a:defRPr/>
            </a:pPr>
            <a:fld id="{1794BB2A-399E-4B33-992B-DFDE5150CC6D}" type="slidenum">
              <a:rPr lang="el-GR" smtClean="0"/>
              <a:pPr>
                <a:defRPr/>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188913"/>
            <a:ext cx="8229600" cy="1511300"/>
          </a:xfrm>
          <a:solidFill>
            <a:schemeClr val="bg2">
              <a:lumMod val="60000"/>
              <a:lumOff val="40000"/>
            </a:schemeClr>
          </a:solidFill>
          <a:ln>
            <a:solidFill>
              <a:schemeClr val="tx2"/>
            </a:solidFill>
          </a:ln>
        </p:spPr>
        <p:txBody>
          <a:bodyPr/>
          <a:lstStyle/>
          <a:p>
            <a:pPr eaLnBrk="1" hangingPunct="1"/>
            <a:r>
              <a:rPr lang="el-GR" sz="3200" b="1" dirty="0">
                <a:solidFill>
                  <a:schemeClr val="tx1"/>
                </a:solidFill>
              </a:rPr>
              <a:t>Κριτήρια προτιμήσεων μαθητών </a:t>
            </a:r>
            <a:br>
              <a:rPr lang="el-GR" sz="3200" b="1" dirty="0">
                <a:solidFill>
                  <a:schemeClr val="tx1"/>
                </a:solidFill>
              </a:rPr>
            </a:br>
            <a:r>
              <a:rPr lang="el-GR" sz="3200" b="1" dirty="0" err="1">
                <a:solidFill>
                  <a:schemeClr val="tx1"/>
                </a:solidFill>
              </a:rPr>
              <a:t>Στ΄</a:t>
            </a:r>
            <a:r>
              <a:rPr lang="el-GR" sz="3200" b="1" dirty="0">
                <a:solidFill>
                  <a:schemeClr val="tx1"/>
                </a:solidFill>
              </a:rPr>
              <a:t> δημοτικού μέχρι και Β΄ Γυμνασίου</a:t>
            </a:r>
            <a:r>
              <a:rPr lang="el-GR" sz="2800" dirty="0">
                <a:solidFill>
                  <a:schemeClr val="tx1"/>
                </a:solidFill>
              </a:rPr>
              <a:t>:</a:t>
            </a:r>
          </a:p>
        </p:txBody>
      </p:sp>
      <p:sp>
        <p:nvSpPr>
          <p:cNvPr id="44035" name="Rectangle 3"/>
          <p:cNvSpPr>
            <a:spLocks noGrp="1" noChangeArrowheads="1"/>
          </p:cNvSpPr>
          <p:nvPr>
            <p:ph type="body" idx="1"/>
          </p:nvPr>
        </p:nvSpPr>
        <p:spPr>
          <a:xfrm>
            <a:off x="468313" y="1916113"/>
            <a:ext cx="4248150" cy="4525962"/>
          </a:xfrm>
        </p:spPr>
        <p:txBody>
          <a:bodyPr/>
          <a:lstStyle/>
          <a:p>
            <a:pPr eaLnBrk="1" hangingPunct="1"/>
            <a:r>
              <a:rPr lang="el-GR"/>
              <a:t>Εμπιστοσύνη</a:t>
            </a:r>
          </a:p>
          <a:p>
            <a:pPr eaLnBrk="1" hangingPunct="1">
              <a:buFontTx/>
              <a:buNone/>
            </a:pPr>
            <a:endParaRPr lang="el-GR"/>
          </a:p>
          <a:p>
            <a:pPr eaLnBrk="1" hangingPunct="1"/>
            <a:r>
              <a:rPr lang="el-GR"/>
              <a:t>Κοινές στάσεις και ενδιαφέροντα</a:t>
            </a:r>
          </a:p>
          <a:p>
            <a:pPr eaLnBrk="1" hangingPunct="1">
              <a:buFontTx/>
              <a:buNone/>
            </a:pPr>
            <a:endParaRPr lang="el-GR"/>
          </a:p>
          <a:p>
            <a:pPr eaLnBrk="1" hangingPunct="1"/>
            <a:r>
              <a:rPr lang="el-GR"/>
              <a:t>Αλληλοκατανόηση</a:t>
            </a:r>
          </a:p>
        </p:txBody>
      </p:sp>
      <p:sp>
        <p:nvSpPr>
          <p:cNvPr id="2" name="Θέση ημερομηνίας 1">
            <a:extLst>
              <a:ext uri="{FF2B5EF4-FFF2-40B4-BE49-F238E27FC236}">
                <a16:creationId xmlns:a16="http://schemas.microsoft.com/office/drawing/2014/main" id="{505F40BC-A412-8221-CC26-176FC7BAC20E}"/>
              </a:ext>
            </a:extLst>
          </p:cNvPr>
          <p:cNvSpPr>
            <a:spLocks noGrp="1"/>
          </p:cNvSpPr>
          <p:nvPr>
            <p:ph type="dt" sz="half" idx="10"/>
          </p:nvPr>
        </p:nvSpPr>
        <p:spPr/>
        <p:txBody>
          <a:bodyPr/>
          <a:lstStyle/>
          <a:p>
            <a:pPr>
              <a:defRPr/>
            </a:pPr>
            <a:fld id="{02336165-B38A-4BE2-A4F8-D3913A44843A}" type="datetime1">
              <a:rPr lang="el-GR" smtClean="0"/>
              <a:t>17/6/2022</a:t>
            </a:fld>
            <a:endParaRPr lang="el-GR"/>
          </a:p>
        </p:txBody>
      </p:sp>
      <p:sp>
        <p:nvSpPr>
          <p:cNvPr id="3" name="Θέση υποσέλιδου 2">
            <a:extLst>
              <a:ext uri="{FF2B5EF4-FFF2-40B4-BE49-F238E27FC236}">
                <a16:creationId xmlns:a16="http://schemas.microsoft.com/office/drawing/2014/main" id="{F4841AFE-82E7-AFAD-057F-EBAE1261914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A23A5F3-4DD4-8B6A-9206-1E46E198545A}"/>
              </a:ext>
            </a:extLst>
          </p:cNvPr>
          <p:cNvSpPr>
            <a:spLocks noGrp="1"/>
          </p:cNvSpPr>
          <p:nvPr>
            <p:ph type="sldNum" sz="quarter" idx="12"/>
          </p:nvPr>
        </p:nvSpPr>
        <p:spPr/>
        <p:txBody>
          <a:bodyPr/>
          <a:lstStyle/>
          <a:p>
            <a:pPr>
              <a:defRPr/>
            </a:pPr>
            <a:fld id="{1794BB2A-399E-4B33-992B-DFDE5150CC6D}" type="slidenum">
              <a:rPr lang="el-GR" smtClean="0"/>
              <a:pPr>
                <a:defRPr/>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250825" y="649288"/>
            <a:ext cx="8713788" cy="5661025"/>
          </a:xfrm>
          <a:prstGeom prst="rect">
            <a:avLst/>
          </a:prstGeom>
          <a:noFill/>
          <a:ln w="9525">
            <a:noFill/>
            <a:miter lim="800000"/>
            <a:headEnd/>
            <a:tailEnd/>
          </a:ln>
        </p:spPr>
      </p:pic>
      <p:sp>
        <p:nvSpPr>
          <p:cNvPr id="2" name="Θέση ημερομηνίας 1">
            <a:extLst>
              <a:ext uri="{FF2B5EF4-FFF2-40B4-BE49-F238E27FC236}">
                <a16:creationId xmlns:a16="http://schemas.microsoft.com/office/drawing/2014/main" id="{7C2EF9FA-4D25-8419-6849-14DD46F74E64}"/>
              </a:ext>
            </a:extLst>
          </p:cNvPr>
          <p:cNvSpPr>
            <a:spLocks noGrp="1"/>
          </p:cNvSpPr>
          <p:nvPr>
            <p:ph type="dt" sz="half" idx="10"/>
          </p:nvPr>
        </p:nvSpPr>
        <p:spPr/>
        <p:txBody>
          <a:bodyPr/>
          <a:lstStyle/>
          <a:p>
            <a:pPr>
              <a:defRPr/>
            </a:pPr>
            <a:fld id="{56B3EA93-102A-4000-943D-9BABCB179483}" type="datetime1">
              <a:rPr lang="el-GR" smtClean="0"/>
              <a:t>17/6/2022</a:t>
            </a:fld>
            <a:endParaRPr lang="el-GR"/>
          </a:p>
        </p:txBody>
      </p:sp>
      <p:sp>
        <p:nvSpPr>
          <p:cNvPr id="3" name="Θέση υποσέλιδου 2">
            <a:extLst>
              <a:ext uri="{FF2B5EF4-FFF2-40B4-BE49-F238E27FC236}">
                <a16:creationId xmlns:a16="http://schemas.microsoft.com/office/drawing/2014/main" id="{3E15196D-081B-2EB6-1665-0F017359242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027B964F-15C3-9C63-4374-A75738E25E69}"/>
              </a:ext>
            </a:extLst>
          </p:cNvPr>
          <p:cNvSpPr>
            <a:spLocks noGrp="1"/>
          </p:cNvSpPr>
          <p:nvPr>
            <p:ph type="sldNum" sz="quarter" idx="12"/>
          </p:nvPr>
        </p:nvSpPr>
        <p:spPr/>
        <p:txBody>
          <a:bodyPr/>
          <a:lstStyle/>
          <a:p>
            <a:pPr>
              <a:defRPr/>
            </a:pPr>
            <a:fld id="{1794BB2A-399E-4B33-992B-DFDE5150CC6D}" type="slidenum">
              <a:rPr lang="el-GR" smtClean="0"/>
              <a:pPr>
                <a:defRPr/>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endParaRPr lang="el-GR" dirty="0"/>
          </a:p>
        </p:txBody>
      </p:sp>
      <p:sp>
        <p:nvSpPr>
          <p:cNvPr id="190467" name="Rectangle 3"/>
          <p:cNvSpPr>
            <a:spLocks noGrp="1" noChangeArrowheads="1"/>
          </p:cNvSpPr>
          <p:nvPr>
            <p:ph type="body" idx="1"/>
          </p:nvPr>
        </p:nvSpPr>
        <p:spPr>
          <a:xfrm>
            <a:off x="1115616" y="2348879"/>
            <a:ext cx="6696744" cy="2088233"/>
          </a:xfrm>
          <a:blipFill>
            <a:blip r:embed="rId2"/>
            <a:tile tx="0" ty="0" sx="100000" sy="100000" flip="none" algn="tl"/>
          </a:blipFill>
          <a:ln>
            <a:solidFill>
              <a:schemeClr val="bg2">
                <a:lumMod val="50000"/>
              </a:schemeClr>
            </a:solidFill>
          </a:ln>
        </p:spPr>
        <p:txBody>
          <a:bodyPr/>
          <a:lstStyle/>
          <a:p>
            <a:pPr algn="ctr">
              <a:buFontTx/>
              <a:buNone/>
            </a:pPr>
            <a:r>
              <a:rPr lang="el-GR" dirty="0"/>
              <a:t>	</a:t>
            </a:r>
          </a:p>
          <a:p>
            <a:pPr algn="ctr">
              <a:buFontTx/>
              <a:buNone/>
            </a:pPr>
            <a:r>
              <a:rPr lang="el-GR" dirty="0"/>
              <a:t>Η διδασκαλία είναι πάνω από όλα </a:t>
            </a:r>
          </a:p>
          <a:p>
            <a:pPr algn="ctr">
              <a:buFontTx/>
              <a:buNone/>
            </a:pPr>
            <a:r>
              <a:rPr lang="el-GR" dirty="0"/>
              <a:t>	</a:t>
            </a:r>
            <a:r>
              <a:rPr lang="el-GR" b="1" dirty="0"/>
              <a:t>σχέση;</a:t>
            </a:r>
          </a:p>
        </p:txBody>
      </p:sp>
      <p:sp>
        <p:nvSpPr>
          <p:cNvPr id="2" name="Θέση ημερομηνίας 1">
            <a:extLst>
              <a:ext uri="{FF2B5EF4-FFF2-40B4-BE49-F238E27FC236}">
                <a16:creationId xmlns:a16="http://schemas.microsoft.com/office/drawing/2014/main" id="{6078567F-8B64-3605-13DA-A2E898A778F5}"/>
              </a:ext>
            </a:extLst>
          </p:cNvPr>
          <p:cNvSpPr>
            <a:spLocks noGrp="1"/>
          </p:cNvSpPr>
          <p:nvPr>
            <p:ph type="dt" sz="half" idx="10"/>
          </p:nvPr>
        </p:nvSpPr>
        <p:spPr/>
        <p:txBody>
          <a:bodyPr/>
          <a:lstStyle/>
          <a:p>
            <a:pPr>
              <a:defRPr/>
            </a:pPr>
            <a:fld id="{086B15FE-2E67-40CA-A21F-A0DF56519FE0}" type="datetime1">
              <a:rPr lang="el-GR" smtClean="0"/>
              <a:t>17/6/2022</a:t>
            </a:fld>
            <a:endParaRPr lang="el-GR"/>
          </a:p>
        </p:txBody>
      </p:sp>
      <p:sp>
        <p:nvSpPr>
          <p:cNvPr id="3" name="Θέση υποσέλιδου 2">
            <a:extLst>
              <a:ext uri="{FF2B5EF4-FFF2-40B4-BE49-F238E27FC236}">
                <a16:creationId xmlns:a16="http://schemas.microsoft.com/office/drawing/2014/main" id="{B80AA7D8-0210-A94A-5B58-D411ED17CB77}"/>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B2A74564-3FAD-9CCA-9733-09C16599465F}"/>
              </a:ext>
            </a:extLst>
          </p:cNvPr>
          <p:cNvSpPr>
            <a:spLocks noGrp="1"/>
          </p:cNvSpPr>
          <p:nvPr>
            <p:ph type="sldNum" sz="quarter" idx="12"/>
          </p:nvPr>
        </p:nvSpPr>
        <p:spPr/>
        <p:txBody>
          <a:bodyPr/>
          <a:lstStyle/>
          <a:p>
            <a:pPr>
              <a:defRPr/>
            </a:pPr>
            <a:fld id="{1794BB2A-399E-4B33-992B-DFDE5150CC6D}" type="slidenum">
              <a:rPr lang="el-GR" smtClean="0"/>
              <a:pPr>
                <a:defRPr/>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404664"/>
            <a:ext cx="8229600" cy="720080"/>
          </a:xfrm>
          <a:solidFill>
            <a:schemeClr val="bg2">
              <a:lumMod val="60000"/>
              <a:lumOff val="40000"/>
            </a:schemeClr>
          </a:solidFill>
          <a:ln>
            <a:solidFill>
              <a:srgbClr val="C00000"/>
            </a:solidFill>
          </a:ln>
        </p:spPr>
        <p:txBody>
          <a:bodyPr/>
          <a:lstStyle/>
          <a:p>
            <a:pPr eaLnBrk="1" hangingPunct="1"/>
            <a:r>
              <a:rPr lang="el-GR" sz="3200" b="1" dirty="0">
                <a:solidFill>
                  <a:schemeClr val="tx1"/>
                </a:solidFill>
              </a:rPr>
              <a:t>Κριτήρια απόρριψης:</a:t>
            </a:r>
          </a:p>
        </p:txBody>
      </p:sp>
      <p:sp>
        <p:nvSpPr>
          <p:cNvPr id="46083" name="Rectangle 3"/>
          <p:cNvSpPr>
            <a:spLocks noGrp="1" noChangeArrowheads="1"/>
          </p:cNvSpPr>
          <p:nvPr>
            <p:ph type="body" idx="1"/>
          </p:nvPr>
        </p:nvSpPr>
        <p:spPr>
          <a:xfrm>
            <a:off x="457200" y="1052513"/>
            <a:ext cx="8229600" cy="5545137"/>
          </a:xfrm>
        </p:spPr>
        <p:txBody>
          <a:bodyPr/>
          <a:lstStyle/>
          <a:p>
            <a:pPr eaLnBrk="1" hangingPunct="1">
              <a:lnSpc>
                <a:spcPct val="90000"/>
              </a:lnSpc>
            </a:pPr>
            <a:endParaRPr lang="el-GR" sz="2400" b="1"/>
          </a:p>
          <a:p>
            <a:pPr eaLnBrk="1" hangingPunct="1">
              <a:lnSpc>
                <a:spcPct val="90000"/>
              </a:lnSpc>
            </a:pPr>
            <a:r>
              <a:rPr lang="el-GR" sz="2400" b="1"/>
              <a:t>Παιδιά ηλικίας Νηπιαγωγείου έως και Β΄ Δημοτικού:</a:t>
            </a:r>
            <a:r>
              <a:rPr lang="el-GR" sz="2400"/>
              <a:t> </a:t>
            </a:r>
          </a:p>
          <a:p>
            <a:pPr eaLnBrk="1" hangingPunct="1">
              <a:lnSpc>
                <a:spcPct val="90000"/>
              </a:lnSpc>
              <a:buFontTx/>
              <a:buNone/>
            </a:pPr>
            <a:r>
              <a:rPr lang="el-GR" sz="2400"/>
              <a:t>	Φυσική βία/επιθετικότητα, ενοχλητική συμπεριφορά, σύγκρουση για κάποιο αντικείμενο</a:t>
            </a:r>
          </a:p>
          <a:p>
            <a:pPr eaLnBrk="1" hangingPunct="1">
              <a:lnSpc>
                <a:spcPct val="90000"/>
              </a:lnSpc>
              <a:buFontTx/>
              <a:buNone/>
            </a:pPr>
            <a:endParaRPr lang="el-GR" sz="1000" b="1"/>
          </a:p>
          <a:p>
            <a:pPr eaLnBrk="1" hangingPunct="1">
              <a:lnSpc>
                <a:spcPct val="90000"/>
              </a:lnSpc>
            </a:pPr>
            <a:r>
              <a:rPr lang="el-GR" sz="2400" b="1"/>
              <a:t>Παιδιά Γ΄ έως και Ε΄ δημοτικού</a:t>
            </a:r>
            <a:r>
              <a:rPr lang="el-GR" sz="2400"/>
              <a:t>: </a:t>
            </a:r>
          </a:p>
          <a:p>
            <a:pPr eaLnBrk="1" hangingPunct="1">
              <a:lnSpc>
                <a:spcPct val="90000"/>
              </a:lnSpc>
              <a:buFontTx/>
              <a:buNone/>
            </a:pPr>
            <a:r>
              <a:rPr lang="el-GR" sz="2400"/>
              <a:t>	Επιθετικότητα (με τη μορφή λεκτικών προσβολών), η αίσθηση απώλειας της αποκλειστικότητας, η μη τήρηση κάποιων κανόνων </a:t>
            </a:r>
          </a:p>
          <a:p>
            <a:pPr eaLnBrk="1" hangingPunct="1">
              <a:lnSpc>
                <a:spcPct val="90000"/>
              </a:lnSpc>
              <a:buFontTx/>
              <a:buNone/>
            </a:pPr>
            <a:endParaRPr lang="el-GR" sz="1200" b="1"/>
          </a:p>
          <a:p>
            <a:pPr eaLnBrk="1" hangingPunct="1">
              <a:lnSpc>
                <a:spcPct val="90000"/>
              </a:lnSpc>
            </a:pPr>
            <a:r>
              <a:rPr lang="el-GR" sz="2400" b="1"/>
              <a:t>Παιδιά Στ΄ δημοτικού μέχρι και Β΄ Γυμνασίου</a:t>
            </a:r>
            <a:r>
              <a:rPr lang="el-GR" sz="2400"/>
              <a:t>:</a:t>
            </a:r>
          </a:p>
          <a:p>
            <a:pPr eaLnBrk="1" hangingPunct="1">
              <a:lnSpc>
                <a:spcPct val="90000"/>
              </a:lnSpc>
              <a:buFontTx/>
              <a:buNone/>
            </a:pPr>
            <a:r>
              <a:rPr lang="el-GR" sz="2400"/>
              <a:t>	Απώλεια εμπιστοσύνης, αμοιβαία απόρριψη, δυσκολία επικοινωνίας</a:t>
            </a:r>
          </a:p>
        </p:txBody>
      </p:sp>
      <p:sp>
        <p:nvSpPr>
          <p:cNvPr id="2" name="Θέση ημερομηνίας 1">
            <a:extLst>
              <a:ext uri="{FF2B5EF4-FFF2-40B4-BE49-F238E27FC236}">
                <a16:creationId xmlns:a16="http://schemas.microsoft.com/office/drawing/2014/main" id="{7D35F8BE-AF6D-70B7-3773-24FFC02470FD}"/>
              </a:ext>
            </a:extLst>
          </p:cNvPr>
          <p:cNvSpPr>
            <a:spLocks noGrp="1"/>
          </p:cNvSpPr>
          <p:nvPr>
            <p:ph type="dt" sz="half" idx="10"/>
          </p:nvPr>
        </p:nvSpPr>
        <p:spPr/>
        <p:txBody>
          <a:bodyPr/>
          <a:lstStyle/>
          <a:p>
            <a:pPr>
              <a:defRPr/>
            </a:pPr>
            <a:fld id="{8C4EFE0B-B216-4970-9D8C-A0DD0FEFE2F1}" type="datetime1">
              <a:rPr lang="el-GR" smtClean="0"/>
              <a:t>17/6/2022</a:t>
            </a:fld>
            <a:endParaRPr lang="el-GR"/>
          </a:p>
        </p:txBody>
      </p:sp>
      <p:sp>
        <p:nvSpPr>
          <p:cNvPr id="3" name="Θέση υποσέλιδου 2">
            <a:extLst>
              <a:ext uri="{FF2B5EF4-FFF2-40B4-BE49-F238E27FC236}">
                <a16:creationId xmlns:a16="http://schemas.microsoft.com/office/drawing/2014/main" id="{EC0C6D16-C10E-76E3-D60A-2A249ADC693F}"/>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884D46E6-7E91-FAE2-58E8-098355518BFD}"/>
              </a:ext>
            </a:extLst>
          </p:cNvPr>
          <p:cNvSpPr>
            <a:spLocks noGrp="1"/>
          </p:cNvSpPr>
          <p:nvPr>
            <p:ph type="sldNum" sz="quarter" idx="12"/>
          </p:nvPr>
        </p:nvSpPr>
        <p:spPr/>
        <p:txBody>
          <a:bodyPr/>
          <a:lstStyle/>
          <a:p>
            <a:pPr>
              <a:defRPr/>
            </a:pPr>
            <a:fld id="{1794BB2A-399E-4B33-992B-DFDE5150CC6D}" type="slidenum">
              <a:rPr lang="el-GR" smtClean="0"/>
              <a:pPr>
                <a:defRPr/>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Oval 4"/>
          <p:cNvSpPr>
            <a:spLocks noChangeArrowheads="1"/>
          </p:cNvSpPr>
          <p:nvPr/>
        </p:nvSpPr>
        <p:spPr bwMode="auto">
          <a:xfrm>
            <a:off x="395288" y="1196975"/>
            <a:ext cx="8353425" cy="4464050"/>
          </a:xfrm>
          <a:prstGeom prst="ellipse">
            <a:avLst/>
          </a:prstGeom>
          <a:solidFill>
            <a:schemeClr val="accent3">
              <a:lumMod val="75000"/>
            </a:schemeClr>
          </a:solidFill>
          <a:ln w="12700" cap="sq">
            <a:solidFill>
              <a:schemeClr val="tx1"/>
            </a:solidFill>
            <a:miter lim="800000"/>
            <a:headEnd type="none" w="sm" len="sm"/>
            <a:tailEnd type="none" w="sm" len="sm"/>
          </a:ln>
          <a:effectLst/>
        </p:spPr>
        <p:txBody>
          <a:bodyPr wrap="none" anchor="ctr"/>
          <a:lstStyle/>
          <a:p>
            <a:pPr>
              <a:defRPr/>
            </a:pPr>
            <a:endParaRPr lang="el-GR">
              <a:latin typeface="Arial" pitchFamily="34" charset="0"/>
            </a:endParaRPr>
          </a:p>
        </p:txBody>
      </p:sp>
      <p:sp>
        <p:nvSpPr>
          <p:cNvPr id="173061" name="Text Box 5"/>
          <p:cNvSpPr txBox="1">
            <a:spLocks noChangeArrowheads="1"/>
          </p:cNvSpPr>
          <p:nvPr/>
        </p:nvSpPr>
        <p:spPr bwMode="auto">
          <a:xfrm>
            <a:off x="1476375" y="1989138"/>
            <a:ext cx="6048375" cy="255454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l-GR" sz="3200" b="1" i="1" dirty="0">
                <a:effectLst/>
                <a:latin typeface="Arial" pitchFamily="34" charset="0"/>
              </a:rPr>
              <a:t>Στις ηλικίες του Νηπιαγωγείου και του Δημοτικού οι επιλογές των παιδιών επηρεάζονται εντονότερα από γεγονότα ή εμπνεύσεις της στιγμής…</a:t>
            </a:r>
          </a:p>
        </p:txBody>
      </p:sp>
      <p:sp>
        <p:nvSpPr>
          <p:cNvPr id="2" name="Θέση ημερομηνίας 1">
            <a:extLst>
              <a:ext uri="{FF2B5EF4-FFF2-40B4-BE49-F238E27FC236}">
                <a16:creationId xmlns:a16="http://schemas.microsoft.com/office/drawing/2014/main" id="{8E0AF8F0-3080-3F1F-556B-637E2A2BDC0E}"/>
              </a:ext>
            </a:extLst>
          </p:cNvPr>
          <p:cNvSpPr>
            <a:spLocks noGrp="1"/>
          </p:cNvSpPr>
          <p:nvPr>
            <p:ph type="dt" sz="half" idx="10"/>
          </p:nvPr>
        </p:nvSpPr>
        <p:spPr/>
        <p:txBody>
          <a:bodyPr/>
          <a:lstStyle/>
          <a:p>
            <a:pPr>
              <a:defRPr/>
            </a:pPr>
            <a:fld id="{1B79498C-7B20-4A32-A14F-003A3951EAD5}" type="datetime1">
              <a:rPr lang="el-GR" smtClean="0"/>
              <a:t>17/6/2022</a:t>
            </a:fld>
            <a:endParaRPr lang="el-GR"/>
          </a:p>
        </p:txBody>
      </p:sp>
      <p:sp>
        <p:nvSpPr>
          <p:cNvPr id="3" name="Θέση υποσέλιδου 2">
            <a:extLst>
              <a:ext uri="{FF2B5EF4-FFF2-40B4-BE49-F238E27FC236}">
                <a16:creationId xmlns:a16="http://schemas.microsoft.com/office/drawing/2014/main" id="{25371283-8282-5A80-2FCE-D8943559A93A}"/>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2CFFB5C-2C7B-A78F-602E-EB3B0A934BEF}"/>
              </a:ext>
            </a:extLst>
          </p:cNvPr>
          <p:cNvSpPr>
            <a:spLocks noGrp="1"/>
          </p:cNvSpPr>
          <p:nvPr>
            <p:ph type="sldNum" sz="quarter" idx="12"/>
          </p:nvPr>
        </p:nvSpPr>
        <p:spPr/>
        <p:txBody>
          <a:bodyPr/>
          <a:lstStyle/>
          <a:p>
            <a:pPr>
              <a:defRPr/>
            </a:pPr>
            <a:fld id="{1794BB2A-399E-4B33-992B-DFDE5150CC6D}" type="slidenum">
              <a:rPr lang="el-GR" smtClean="0"/>
              <a:pPr>
                <a:defRPr/>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714697" y="2060848"/>
            <a:ext cx="7993063" cy="719733"/>
          </a:xfrm>
          <a:solidFill>
            <a:schemeClr val="bg2">
              <a:lumMod val="60000"/>
              <a:lumOff val="40000"/>
            </a:schemeClr>
          </a:solidFill>
          <a:ln>
            <a:solidFill>
              <a:srgbClr val="C00000"/>
            </a:solidFill>
          </a:ln>
        </p:spPr>
        <p:txBody>
          <a:bodyPr/>
          <a:lstStyle/>
          <a:p>
            <a:pPr algn="ctr" eaLnBrk="1" hangingPunct="1">
              <a:lnSpc>
                <a:spcPct val="90000"/>
              </a:lnSpc>
              <a:buFontTx/>
              <a:buNone/>
              <a:defRPr/>
            </a:pPr>
            <a:r>
              <a:rPr lang="el-GR" sz="3600" b="1" dirty="0"/>
              <a:t>Παιδαγωγική αξιοποίηση</a:t>
            </a:r>
            <a:endParaRPr lang="el-GR" sz="2400" dirty="0"/>
          </a:p>
        </p:txBody>
      </p:sp>
      <p:sp>
        <p:nvSpPr>
          <p:cNvPr id="2" name="Θέση ημερομηνίας 1">
            <a:extLst>
              <a:ext uri="{FF2B5EF4-FFF2-40B4-BE49-F238E27FC236}">
                <a16:creationId xmlns:a16="http://schemas.microsoft.com/office/drawing/2014/main" id="{9B6CC7AA-9839-14EB-0E9E-DD3C89A804AE}"/>
              </a:ext>
            </a:extLst>
          </p:cNvPr>
          <p:cNvSpPr>
            <a:spLocks noGrp="1"/>
          </p:cNvSpPr>
          <p:nvPr>
            <p:ph type="dt" sz="half" idx="10"/>
          </p:nvPr>
        </p:nvSpPr>
        <p:spPr/>
        <p:txBody>
          <a:bodyPr/>
          <a:lstStyle/>
          <a:p>
            <a:pPr>
              <a:defRPr/>
            </a:pPr>
            <a:fld id="{0160C1A2-C9F5-4253-842A-EE50D27A09DE}" type="datetime1">
              <a:rPr lang="el-GR" smtClean="0"/>
              <a:t>17/6/2022</a:t>
            </a:fld>
            <a:endParaRPr lang="el-GR"/>
          </a:p>
        </p:txBody>
      </p:sp>
      <p:sp>
        <p:nvSpPr>
          <p:cNvPr id="3" name="Θέση υποσέλιδου 2">
            <a:extLst>
              <a:ext uri="{FF2B5EF4-FFF2-40B4-BE49-F238E27FC236}">
                <a16:creationId xmlns:a16="http://schemas.microsoft.com/office/drawing/2014/main" id="{3E35C91C-1600-0C0E-0AD0-29B8B229ADF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38A48073-5352-5C82-B99F-D1278DDC5390}"/>
              </a:ext>
            </a:extLst>
          </p:cNvPr>
          <p:cNvSpPr>
            <a:spLocks noGrp="1"/>
          </p:cNvSpPr>
          <p:nvPr>
            <p:ph type="sldNum" sz="quarter" idx="12"/>
          </p:nvPr>
        </p:nvSpPr>
        <p:spPr/>
        <p:txBody>
          <a:bodyPr/>
          <a:lstStyle/>
          <a:p>
            <a:pPr>
              <a:defRPr/>
            </a:pPr>
            <a:fld id="{1794BB2A-399E-4B33-992B-DFDE5150CC6D}" type="slidenum">
              <a:rPr lang="el-GR" smtClean="0"/>
              <a:pPr>
                <a:defRPr/>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8229600" cy="706437"/>
          </a:xfrm>
        </p:spPr>
        <p:txBody>
          <a:bodyPr/>
          <a:lstStyle/>
          <a:p>
            <a:pPr eaLnBrk="1" hangingPunct="1">
              <a:defRPr/>
            </a:pPr>
            <a:endParaRPr lang="el-GR" sz="2800" b="1" dirty="0">
              <a:solidFill>
                <a:srgbClr val="FFFF00"/>
              </a:solidFill>
              <a:effectLst>
                <a:outerShdw blurRad="38100" dist="38100" dir="2700000" algn="tl">
                  <a:srgbClr val="000000"/>
                </a:outerShdw>
              </a:effectLst>
            </a:endParaRPr>
          </a:p>
        </p:txBody>
      </p:sp>
      <p:sp>
        <p:nvSpPr>
          <p:cNvPr id="49155" name="Rectangle 3"/>
          <p:cNvSpPr>
            <a:spLocks noGrp="1" noChangeArrowheads="1"/>
          </p:cNvSpPr>
          <p:nvPr>
            <p:ph type="body" idx="1"/>
          </p:nvPr>
        </p:nvSpPr>
        <p:spPr>
          <a:xfrm>
            <a:off x="457200" y="1412776"/>
            <a:ext cx="8229600" cy="2736304"/>
          </a:xfrm>
          <a:solidFill>
            <a:schemeClr val="bg2">
              <a:lumMod val="60000"/>
              <a:lumOff val="40000"/>
            </a:schemeClr>
          </a:solidFill>
          <a:ln>
            <a:solidFill>
              <a:srgbClr val="C00000"/>
            </a:solidFill>
          </a:ln>
        </p:spPr>
        <p:txBody>
          <a:bodyPr/>
          <a:lstStyle/>
          <a:p>
            <a:pPr eaLnBrk="1" hangingPunct="1"/>
            <a:endParaRPr lang="el-GR" dirty="0"/>
          </a:p>
          <a:p>
            <a:pPr marL="0" indent="0" algn="ctr" eaLnBrk="1" hangingPunct="1">
              <a:buNone/>
            </a:pPr>
            <a:r>
              <a:rPr lang="el-GR" dirty="0"/>
              <a:t>Πόσο πιθανό είναι, όταν βρίσκεστε </a:t>
            </a:r>
            <a:r>
              <a:rPr lang="el-GR" b="1" dirty="0"/>
              <a:t>σε μια κατάσταση</a:t>
            </a:r>
            <a:r>
              <a:rPr lang="el-GR" dirty="0"/>
              <a:t> που σας αγνοούν ή σας αντιπαθούν, </a:t>
            </a:r>
            <a:r>
              <a:rPr lang="el-GR" b="1" dirty="0"/>
              <a:t>να αντιδράσετε </a:t>
            </a:r>
            <a:r>
              <a:rPr lang="el-GR" dirty="0"/>
              <a:t>με ανάρμοστη συμπεριφορά;</a:t>
            </a:r>
          </a:p>
          <a:p>
            <a:pPr eaLnBrk="1" hangingPunct="1">
              <a:buFontTx/>
              <a:buNone/>
            </a:pPr>
            <a:r>
              <a:rPr lang="el-GR" dirty="0"/>
              <a:t> </a:t>
            </a:r>
          </a:p>
          <a:p>
            <a:pPr eaLnBrk="1" hangingPunct="1">
              <a:buFont typeface="Wingdings" pitchFamily="2" charset="2"/>
              <a:buChar char="ü"/>
            </a:pPr>
            <a:endParaRPr lang="en-US" dirty="0"/>
          </a:p>
          <a:p>
            <a:pPr eaLnBrk="1" hangingPunct="1">
              <a:buFontTx/>
              <a:buNone/>
            </a:pPr>
            <a:endParaRPr lang="en-US" dirty="0"/>
          </a:p>
          <a:p>
            <a:pPr eaLnBrk="1" hangingPunct="1"/>
            <a:endParaRPr lang="el-GR" dirty="0"/>
          </a:p>
        </p:txBody>
      </p:sp>
      <p:sp>
        <p:nvSpPr>
          <p:cNvPr id="2" name="Θέση ημερομηνίας 1">
            <a:extLst>
              <a:ext uri="{FF2B5EF4-FFF2-40B4-BE49-F238E27FC236}">
                <a16:creationId xmlns:a16="http://schemas.microsoft.com/office/drawing/2014/main" id="{C82ECDAD-ED1B-FF9F-E3B9-71A92FDB2A2E}"/>
              </a:ext>
            </a:extLst>
          </p:cNvPr>
          <p:cNvSpPr>
            <a:spLocks noGrp="1"/>
          </p:cNvSpPr>
          <p:nvPr>
            <p:ph type="dt" sz="half" idx="10"/>
          </p:nvPr>
        </p:nvSpPr>
        <p:spPr/>
        <p:txBody>
          <a:bodyPr/>
          <a:lstStyle/>
          <a:p>
            <a:pPr>
              <a:defRPr/>
            </a:pPr>
            <a:fld id="{C150B2BE-4B2E-41B2-B6F6-7DCC6663D39D}" type="datetime1">
              <a:rPr lang="el-GR" smtClean="0"/>
              <a:t>17/6/2022</a:t>
            </a:fld>
            <a:endParaRPr lang="el-GR"/>
          </a:p>
        </p:txBody>
      </p:sp>
      <p:sp>
        <p:nvSpPr>
          <p:cNvPr id="3" name="Θέση υποσέλιδου 2">
            <a:extLst>
              <a:ext uri="{FF2B5EF4-FFF2-40B4-BE49-F238E27FC236}">
                <a16:creationId xmlns:a16="http://schemas.microsoft.com/office/drawing/2014/main" id="{A8606ECF-B070-A9F1-D4EE-07EBB6A63BBE}"/>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E2BBC0B3-AB40-FDB6-114F-B03C8CB55583}"/>
              </a:ext>
            </a:extLst>
          </p:cNvPr>
          <p:cNvSpPr>
            <a:spLocks noGrp="1"/>
          </p:cNvSpPr>
          <p:nvPr>
            <p:ph type="sldNum" sz="quarter" idx="12"/>
          </p:nvPr>
        </p:nvSpPr>
        <p:spPr/>
        <p:txBody>
          <a:bodyPr/>
          <a:lstStyle/>
          <a:p>
            <a:pPr>
              <a:defRPr/>
            </a:pPr>
            <a:fld id="{1794BB2A-399E-4B33-992B-DFDE5150CC6D}" type="slidenum">
              <a:rPr lang="el-GR" smtClean="0"/>
              <a:pPr>
                <a:defRPr/>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1"/>
            <a:ext cx="8229600" cy="3268960"/>
          </a:xfrm>
          <a:solidFill>
            <a:schemeClr val="bg2">
              <a:lumMod val="60000"/>
              <a:lumOff val="40000"/>
            </a:schemeClr>
          </a:solidFill>
          <a:ln>
            <a:solidFill>
              <a:srgbClr val="C00000"/>
            </a:solidFill>
          </a:ln>
        </p:spPr>
        <p:txBody>
          <a:bodyPr/>
          <a:lstStyle/>
          <a:p>
            <a:pPr marL="0" indent="0" algn="ctr">
              <a:buNone/>
            </a:pPr>
            <a:r>
              <a:rPr lang="el-GR" dirty="0"/>
              <a:t>Το χαμηλό </a:t>
            </a:r>
            <a:r>
              <a:rPr lang="en-US" dirty="0"/>
              <a:t>status</a:t>
            </a:r>
            <a:r>
              <a:rPr lang="el-GR" dirty="0"/>
              <a:t> προκαλεί αντικοινωνική συμπεριφορά;</a:t>
            </a:r>
          </a:p>
          <a:p>
            <a:pPr algn="ctr">
              <a:buNone/>
            </a:pPr>
            <a:r>
              <a:rPr lang="el-GR" dirty="0"/>
              <a:t>	ή</a:t>
            </a:r>
          </a:p>
          <a:p>
            <a:pPr marL="0" indent="0" algn="ctr">
              <a:buNone/>
            </a:pPr>
            <a:r>
              <a:rPr lang="el-GR" dirty="0"/>
              <a:t>η αντικοινωνική συμπεριφορά προκαλεί χαμηλό </a:t>
            </a:r>
            <a:r>
              <a:rPr lang="en-US" dirty="0"/>
              <a:t>status</a:t>
            </a:r>
            <a:r>
              <a:rPr lang="el-GR" dirty="0"/>
              <a:t>; </a:t>
            </a:r>
          </a:p>
        </p:txBody>
      </p:sp>
      <p:sp>
        <p:nvSpPr>
          <p:cNvPr id="4" name="Θέση ημερομηνίας 3">
            <a:extLst>
              <a:ext uri="{FF2B5EF4-FFF2-40B4-BE49-F238E27FC236}">
                <a16:creationId xmlns:a16="http://schemas.microsoft.com/office/drawing/2014/main" id="{CF3FAB00-6715-82CA-4E5A-5B2538198140}"/>
              </a:ext>
            </a:extLst>
          </p:cNvPr>
          <p:cNvSpPr>
            <a:spLocks noGrp="1"/>
          </p:cNvSpPr>
          <p:nvPr>
            <p:ph type="dt" sz="half" idx="10"/>
          </p:nvPr>
        </p:nvSpPr>
        <p:spPr/>
        <p:txBody>
          <a:bodyPr/>
          <a:lstStyle/>
          <a:p>
            <a:pPr>
              <a:defRPr/>
            </a:pPr>
            <a:fld id="{5790DEE2-98FB-4A22-A463-A6D4CAC3BC76}" type="datetime1">
              <a:rPr lang="el-GR" smtClean="0"/>
              <a:t>17/6/2022</a:t>
            </a:fld>
            <a:endParaRPr lang="el-GR"/>
          </a:p>
        </p:txBody>
      </p:sp>
      <p:sp>
        <p:nvSpPr>
          <p:cNvPr id="5" name="Θέση υποσέλιδου 4">
            <a:extLst>
              <a:ext uri="{FF2B5EF4-FFF2-40B4-BE49-F238E27FC236}">
                <a16:creationId xmlns:a16="http://schemas.microsoft.com/office/drawing/2014/main" id="{D6848CFF-65F6-5A4E-F1AE-F19E49FC699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2F1D3B8B-E54A-9021-079B-336A3ADA88FE}"/>
              </a:ext>
            </a:extLst>
          </p:cNvPr>
          <p:cNvSpPr>
            <a:spLocks noGrp="1"/>
          </p:cNvSpPr>
          <p:nvPr>
            <p:ph type="sldNum" sz="quarter" idx="12"/>
          </p:nvPr>
        </p:nvSpPr>
        <p:spPr/>
        <p:txBody>
          <a:bodyPr/>
          <a:lstStyle/>
          <a:p>
            <a:pPr>
              <a:defRPr/>
            </a:pPr>
            <a:fld id="{1794BB2A-399E-4B33-992B-DFDE5150CC6D}" type="slidenum">
              <a:rPr lang="el-GR" smtClean="0"/>
              <a:pPr>
                <a:defRPr/>
              </a:pPr>
              <a:t>54</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55776" y="188640"/>
            <a:ext cx="4536504" cy="954360"/>
          </a:xfrm>
          <a:solidFill>
            <a:schemeClr val="bg2">
              <a:lumMod val="60000"/>
              <a:lumOff val="40000"/>
            </a:schemeClr>
          </a:solidFill>
          <a:ln>
            <a:solidFill>
              <a:srgbClr val="C00000"/>
            </a:solidFill>
          </a:ln>
        </p:spPr>
        <p:txBody>
          <a:bodyPr/>
          <a:lstStyle/>
          <a:p>
            <a:pPr eaLnBrk="1" hangingPunct="1"/>
            <a:r>
              <a:rPr lang="el-GR" sz="3200" b="1" dirty="0"/>
              <a:t>Τι θέλουμε;</a:t>
            </a:r>
          </a:p>
        </p:txBody>
      </p:sp>
      <p:sp>
        <p:nvSpPr>
          <p:cNvPr id="214019" name="Rectangle 3"/>
          <p:cNvSpPr>
            <a:spLocks noGrp="1" noChangeArrowheads="1"/>
          </p:cNvSpPr>
          <p:nvPr>
            <p:ph type="body" idx="1"/>
          </p:nvPr>
        </p:nvSpPr>
        <p:spPr>
          <a:xfrm>
            <a:off x="395536" y="1628800"/>
            <a:ext cx="8496944" cy="4320480"/>
          </a:xfrm>
          <a:ln>
            <a:solidFill>
              <a:schemeClr val="tx1"/>
            </a:solidFill>
          </a:ln>
        </p:spPr>
        <p:txBody>
          <a:bodyPr/>
          <a:lstStyle/>
          <a:p>
            <a:pPr eaLnBrk="1" hangingPunct="1">
              <a:buFontTx/>
              <a:buChar char="-"/>
              <a:defRPr/>
            </a:pPr>
            <a:r>
              <a:rPr lang="el-GR" dirty="0"/>
              <a:t>Να </a:t>
            </a:r>
            <a:r>
              <a:rPr lang="el-GR" u="sng" dirty="0"/>
              <a:t>εντοπίσουμε </a:t>
            </a:r>
            <a:r>
              <a:rPr lang="el-GR" b="1" u="sng" dirty="0">
                <a:effectLst>
                  <a:outerShdw blurRad="38100" dist="38100" dir="2700000" algn="tl">
                    <a:srgbClr val="FFFFFF"/>
                  </a:outerShdw>
                </a:effectLst>
              </a:rPr>
              <a:t>τα αίτια</a:t>
            </a:r>
            <a:r>
              <a:rPr lang="el-GR" u="sng" dirty="0"/>
              <a:t> </a:t>
            </a:r>
            <a:r>
              <a:rPr lang="el-GR" dirty="0"/>
              <a:t>που δημιουργούν απομόνωση, αναστολές, συγκρούσεις μεταξύ των παιδιών (Οι </a:t>
            </a:r>
            <a:r>
              <a:rPr lang="el-GR" dirty="0">
                <a:effectLst>
                  <a:outerShdw blurRad="38100" dist="38100" dir="2700000" algn="tl">
                    <a:srgbClr val="FFFFFF"/>
                  </a:outerShdw>
                </a:effectLst>
              </a:rPr>
              <a:t>αιτιολογήσε</a:t>
            </a:r>
            <a:r>
              <a:rPr lang="el-GR" dirty="0"/>
              <a:t>ις των παιδιών μπορούν να προσφέρουν πολύτιμες πληροφορίες)</a:t>
            </a:r>
          </a:p>
          <a:p>
            <a:pPr eaLnBrk="1" hangingPunct="1">
              <a:buFontTx/>
              <a:buChar char="-"/>
              <a:defRPr/>
            </a:pPr>
            <a:endParaRPr lang="el-GR" sz="900" dirty="0"/>
          </a:p>
          <a:p>
            <a:pPr eaLnBrk="1" hangingPunct="1">
              <a:buNone/>
              <a:defRPr/>
            </a:pPr>
            <a:r>
              <a:rPr lang="el-GR" dirty="0"/>
              <a:t>- Ν</a:t>
            </a:r>
            <a:r>
              <a:rPr lang="el-GR" u="sng" dirty="0"/>
              <a:t>α παρέμβουμε</a:t>
            </a:r>
            <a:r>
              <a:rPr lang="el-GR" dirty="0"/>
              <a:t>, με σκοπό τη </a:t>
            </a:r>
            <a:r>
              <a:rPr lang="el-GR" u="sng" dirty="0"/>
              <a:t>βελτίωση της δημοτικότητας των μαθητών</a:t>
            </a:r>
            <a:r>
              <a:rPr lang="el-GR" dirty="0"/>
              <a:t> με χαμηλό κοινωνικό </a:t>
            </a:r>
            <a:r>
              <a:rPr lang="en-US" dirty="0"/>
              <a:t>status.</a:t>
            </a:r>
            <a:endParaRPr lang="el-GR" dirty="0"/>
          </a:p>
          <a:p>
            <a:pPr eaLnBrk="1" hangingPunct="1">
              <a:defRPr/>
            </a:pPr>
            <a:endParaRPr lang="el-GR" dirty="0"/>
          </a:p>
        </p:txBody>
      </p:sp>
      <p:sp>
        <p:nvSpPr>
          <p:cNvPr id="2" name="Θέση ημερομηνίας 1">
            <a:extLst>
              <a:ext uri="{FF2B5EF4-FFF2-40B4-BE49-F238E27FC236}">
                <a16:creationId xmlns:a16="http://schemas.microsoft.com/office/drawing/2014/main" id="{8FF053AF-F606-2168-3C8E-8BD733D0104E}"/>
              </a:ext>
            </a:extLst>
          </p:cNvPr>
          <p:cNvSpPr>
            <a:spLocks noGrp="1"/>
          </p:cNvSpPr>
          <p:nvPr>
            <p:ph type="dt" sz="half" idx="10"/>
          </p:nvPr>
        </p:nvSpPr>
        <p:spPr/>
        <p:txBody>
          <a:bodyPr/>
          <a:lstStyle/>
          <a:p>
            <a:pPr>
              <a:defRPr/>
            </a:pPr>
            <a:fld id="{741A8902-0B2B-4413-8E16-5B8D4AB48B31}" type="datetime1">
              <a:rPr lang="el-GR" smtClean="0"/>
              <a:t>17/6/2022</a:t>
            </a:fld>
            <a:endParaRPr lang="el-GR"/>
          </a:p>
        </p:txBody>
      </p:sp>
      <p:sp>
        <p:nvSpPr>
          <p:cNvPr id="3" name="Θέση υποσέλιδου 2">
            <a:extLst>
              <a:ext uri="{FF2B5EF4-FFF2-40B4-BE49-F238E27FC236}">
                <a16:creationId xmlns:a16="http://schemas.microsoft.com/office/drawing/2014/main" id="{7A1BD72A-0B08-0A7B-4108-AB11AAE0CC66}"/>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13678A32-BF5A-FBCA-6D74-8604FF26A411}"/>
              </a:ext>
            </a:extLst>
          </p:cNvPr>
          <p:cNvSpPr>
            <a:spLocks noGrp="1"/>
          </p:cNvSpPr>
          <p:nvPr>
            <p:ph type="sldNum" sz="quarter" idx="12"/>
          </p:nvPr>
        </p:nvSpPr>
        <p:spPr/>
        <p:txBody>
          <a:bodyPr/>
          <a:lstStyle/>
          <a:p>
            <a:pPr>
              <a:defRPr/>
            </a:pPr>
            <a:fld id="{1794BB2A-399E-4B33-992B-DFDE5150CC6D}" type="slidenum">
              <a:rPr lang="el-GR" smtClean="0"/>
              <a:pPr>
                <a:defRPr/>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258888" y="274638"/>
            <a:ext cx="6626225" cy="490537"/>
          </a:xfrm>
          <a:solidFill>
            <a:schemeClr val="bg2">
              <a:lumMod val="60000"/>
              <a:lumOff val="40000"/>
            </a:schemeClr>
          </a:solidFill>
          <a:ln>
            <a:solidFill>
              <a:srgbClr val="C00000"/>
            </a:solidFill>
          </a:ln>
        </p:spPr>
        <p:txBody>
          <a:bodyPr/>
          <a:lstStyle/>
          <a:p>
            <a:r>
              <a:rPr lang="el-GR" sz="3600" b="1" dirty="0"/>
              <a:t>Χειρισμοί εκπαιδευτικού</a:t>
            </a:r>
            <a:endParaRPr lang="el-GR" sz="1800" b="1" dirty="0"/>
          </a:p>
        </p:txBody>
      </p:sp>
      <p:sp>
        <p:nvSpPr>
          <p:cNvPr id="133123" name="Rectangle 3"/>
          <p:cNvSpPr>
            <a:spLocks noGrp="1" noChangeArrowheads="1"/>
          </p:cNvSpPr>
          <p:nvPr>
            <p:ph type="body" idx="1"/>
          </p:nvPr>
        </p:nvSpPr>
        <p:spPr>
          <a:xfrm>
            <a:off x="457200" y="908050"/>
            <a:ext cx="8229600" cy="5949950"/>
          </a:xfrm>
        </p:spPr>
        <p:txBody>
          <a:bodyPr/>
          <a:lstStyle/>
          <a:p>
            <a:pPr>
              <a:buFontTx/>
              <a:buNone/>
            </a:pPr>
            <a:r>
              <a:rPr lang="el-GR" b="1" dirty="0"/>
              <a:t>	</a:t>
            </a:r>
            <a:endParaRPr lang="el-GR" dirty="0"/>
          </a:p>
          <a:p>
            <a:pPr>
              <a:buFontTx/>
              <a:buNone/>
            </a:pPr>
            <a:endParaRPr lang="el-GR" sz="1200" dirty="0"/>
          </a:p>
          <a:p>
            <a:pPr>
              <a:buFontTx/>
              <a:buNone/>
            </a:pPr>
            <a:endParaRPr lang="el-GR" sz="1400" dirty="0"/>
          </a:p>
          <a:p>
            <a:endParaRPr lang="el-GR" sz="1400" dirty="0"/>
          </a:p>
          <a:p>
            <a:endParaRPr lang="el-GR" dirty="0"/>
          </a:p>
          <a:p>
            <a:endParaRPr lang="el-GR" dirty="0"/>
          </a:p>
          <a:p>
            <a:endParaRPr lang="el-GR" dirty="0"/>
          </a:p>
          <a:p>
            <a:endParaRPr lang="el-GR" dirty="0"/>
          </a:p>
          <a:p>
            <a:pPr>
              <a:buFontTx/>
              <a:buNone/>
            </a:pPr>
            <a:endParaRPr lang="el-GR" sz="1400" dirty="0"/>
          </a:p>
        </p:txBody>
      </p:sp>
      <p:sp>
        <p:nvSpPr>
          <p:cNvPr id="133124" name="Rectangle 4"/>
          <p:cNvSpPr>
            <a:spLocks noChangeArrowheads="1"/>
          </p:cNvSpPr>
          <p:nvPr/>
        </p:nvSpPr>
        <p:spPr bwMode="auto">
          <a:xfrm>
            <a:off x="900113" y="908720"/>
            <a:ext cx="7488237" cy="1367755"/>
          </a:xfrm>
          <a:prstGeom prst="rect">
            <a:avLst/>
          </a:prstGeom>
          <a:solidFill>
            <a:schemeClr val="bg1">
              <a:lumMod val="95000"/>
            </a:schemeClr>
          </a:solidFill>
          <a:ln w="38100">
            <a:solidFill>
              <a:schemeClr val="tx1"/>
            </a:solidFill>
            <a:miter lim="800000"/>
            <a:headEnd/>
            <a:tailEnd/>
          </a:ln>
          <a:effectLst/>
        </p:spPr>
        <p:txBody>
          <a:bodyPr wrap="none" anchor="ctr"/>
          <a:lstStyle/>
          <a:p>
            <a:pPr algn="ctr">
              <a:spcBef>
                <a:spcPct val="20000"/>
              </a:spcBef>
            </a:pPr>
            <a:r>
              <a:rPr lang="el-GR" sz="3200" dirty="0">
                <a:effectLst/>
              </a:rPr>
              <a:t>Στους κοινωνικά αδύναμους μαθητές </a:t>
            </a:r>
          </a:p>
          <a:p>
            <a:pPr algn="ctr">
              <a:spcBef>
                <a:spcPct val="20000"/>
              </a:spcBef>
            </a:pPr>
            <a:r>
              <a:rPr lang="el-GR" sz="3200" dirty="0">
                <a:effectLst/>
              </a:rPr>
              <a:t>δημιουργούμε τις συνθήκες ώστε: </a:t>
            </a:r>
            <a:endParaRPr lang="el-GR" dirty="0">
              <a:effectLst/>
            </a:endParaRPr>
          </a:p>
          <a:p>
            <a:pPr algn="ctr"/>
            <a:endParaRPr lang="el-GR" dirty="0"/>
          </a:p>
        </p:txBody>
      </p:sp>
      <p:sp>
        <p:nvSpPr>
          <p:cNvPr id="133125" name="Oval 5"/>
          <p:cNvSpPr>
            <a:spLocks noChangeArrowheads="1"/>
          </p:cNvSpPr>
          <p:nvPr/>
        </p:nvSpPr>
        <p:spPr bwMode="auto">
          <a:xfrm>
            <a:off x="1258888" y="2708275"/>
            <a:ext cx="6913562" cy="1512888"/>
          </a:xfrm>
          <a:prstGeom prst="ellipse">
            <a:avLst/>
          </a:prstGeom>
          <a:solidFill>
            <a:schemeClr val="bg1">
              <a:lumMod val="85000"/>
            </a:schemeClr>
          </a:solidFill>
          <a:ln w="57150">
            <a:solidFill>
              <a:schemeClr val="tx1"/>
            </a:solidFill>
            <a:round/>
            <a:headEnd/>
            <a:tailEnd/>
          </a:ln>
          <a:effectLst/>
        </p:spPr>
        <p:txBody>
          <a:bodyPr wrap="none" anchor="ctr"/>
          <a:lstStyle/>
          <a:p>
            <a:pPr algn="ctr">
              <a:spcBef>
                <a:spcPct val="20000"/>
              </a:spcBef>
            </a:pPr>
            <a:r>
              <a:rPr lang="el-GR" sz="2800" dirty="0">
                <a:effectLst/>
              </a:rPr>
              <a:t>να βελτιωθεί η </a:t>
            </a:r>
            <a:r>
              <a:rPr lang="el-GR" sz="2800" u="sng" dirty="0" err="1">
                <a:effectLst/>
              </a:rPr>
              <a:t>αυτοεικόνα</a:t>
            </a:r>
            <a:r>
              <a:rPr lang="el-GR" sz="2800" dirty="0">
                <a:effectLst/>
              </a:rPr>
              <a:t> τους</a:t>
            </a:r>
          </a:p>
          <a:p>
            <a:pPr algn="ctr"/>
            <a:endParaRPr lang="el-GR" sz="2800" dirty="0"/>
          </a:p>
        </p:txBody>
      </p:sp>
      <p:sp>
        <p:nvSpPr>
          <p:cNvPr id="133126" name="Oval 6"/>
          <p:cNvSpPr>
            <a:spLocks noChangeArrowheads="1"/>
          </p:cNvSpPr>
          <p:nvPr/>
        </p:nvSpPr>
        <p:spPr bwMode="auto">
          <a:xfrm>
            <a:off x="1763713" y="4797425"/>
            <a:ext cx="6121400" cy="1584325"/>
          </a:xfrm>
          <a:prstGeom prst="ellipse">
            <a:avLst/>
          </a:prstGeom>
          <a:solidFill>
            <a:schemeClr val="bg2">
              <a:lumMod val="40000"/>
              <a:lumOff val="60000"/>
            </a:schemeClr>
          </a:solidFill>
          <a:ln w="38100">
            <a:solidFill>
              <a:schemeClr val="tx1"/>
            </a:solidFill>
            <a:round/>
            <a:headEnd/>
            <a:tailEnd/>
          </a:ln>
          <a:effectLst/>
        </p:spPr>
        <p:txBody>
          <a:bodyPr wrap="none" anchor="ctr"/>
          <a:lstStyle/>
          <a:p>
            <a:pPr algn="ctr"/>
            <a:r>
              <a:rPr lang="el-GR" sz="2800" dirty="0"/>
              <a:t>να ελαττωθεί το άγχος τους</a:t>
            </a:r>
          </a:p>
        </p:txBody>
      </p:sp>
      <p:sp>
        <p:nvSpPr>
          <p:cNvPr id="133127" name="Line 7"/>
          <p:cNvSpPr>
            <a:spLocks noChangeShapeType="1"/>
          </p:cNvSpPr>
          <p:nvPr/>
        </p:nvSpPr>
        <p:spPr bwMode="auto">
          <a:xfrm>
            <a:off x="4716463" y="2276475"/>
            <a:ext cx="0" cy="430213"/>
          </a:xfrm>
          <a:prstGeom prst="line">
            <a:avLst/>
          </a:prstGeom>
          <a:noFill/>
          <a:ln w="9525">
            <a:solidFill>
              <a:schemeClr val="tx1"/>
            </a:solidFill>
            <a:round/>
            <a:headEnd/>
            <a:tailEnd type="triangle" w="med" len="med"/>
          </a:ln>
          <a:effectLst/>
        </p:spPr>
        <p:txBody>
          <a:bodyPr/>
          <a:lstStyle/>
          <a:p>
            <a:endParaRPr lang="el-GR"/>
          </a:p>
        </p:txBody>
      </p:sp>
      <p:sp>
        <p:nvSpPr>
          <p:cNvPr id="133128" name="Line 8"/>
          <p:cNvSpPr>
            <a:spLocks noChangeShapeType="1"/>
          </p:cNvSpPr>
          <p:nvPr/>
        </p:nvSpPr>
        <p:spPr bwMode="auto">
          <a:xfrm>
            <a:off x="4859338" y="4292600"/>
            <a:ext cx="0" cy="504825"/>
          </a:xfrm>
          <a:prstGeom prst="line">
            <a:avLst/>
          </a:prstGeom>
          <a:noFill/>
          <a:ln w="9525">
            <a:solidFill>
              <a:schemeClr val="tx1"/>
            </a:solidFill>
            <a:round/>
            <a:headEnd/>
            <a:tailEnd type="triangle" w="med" len="med"/>
          </a:ln>
          <a:effectLst/>
        </p:spPr>
        <p:txBody>
          <a:bodyPr/>
          <a:lstStyle/>
          <a:p>
            <a:endParaRPr lang="el-GR"/>
          </a:p>
        </p:txBody>
      </p:sp>
      <p:sp>
        <p:nvSpPr>
          <p:cNvPr id="2" name="Θέση ημερομηνίας 1">
            <a:extLst>
              <a:ext uri="{FF2B5EF4-FFF2-40B4-BE49-F238E27FC236}">
                <a16:creationId xmlns:a16="http://schemas.microsoft.com/office/drawing/2014/main" id="{E7E214DC-B1AE-B984-BB3B-3E03A9DBF85E}"/>
              </a:ext>
            </a:extLst>
          </p:cNvPr>
          <p:cNvSpPr>
            <a:spLocks noGrp="1"/>
          </p:cNvSpPr>
          <p:nvPr>
            <p:ph type="dt" sz="half" idx="10"/>
          </p:nvPr>
        </p:nvSpPr>
        <p:spPr/>
        <p:txBody>
          <a:bodyPr/>
          <a:lstStyle/>
          <a:p>
            <a:pPr>
              <a:defRPr/>
            </a:pPr>
            <a:fld id="{011E07A6-60A0-4907-B59B-0CC07BCFA89C}" type="datetime1">
              <a:rPr lang="el-GR" smtClean="0"/>
              <a:t>17/6/2022</a:t>
            </a:fld>
            <a:endParaRPr lang="el-GR"/>
          </a:p>
        </p:txBody>
      </p:sp>
      <p:sp>
        <p:nvSpPr>
          <p:cNvPr id="3" name="Θέση υποσέλιδου 2">
            <a:extLst>
              <a:ext uri="{FF2B5EF4-FFF2-40B4-BE49-F238E27FC236}">
                <a16:creationId xmlns:a16="http://schemas.microsoft.com/office/drawing/2014/main" id="{F5F14DCB-18BE-BC05-FE4B-4AEA6969B9FD}"/>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1C07C606-BF12-3DFB-91AB-50CD1EB8CFD7}"/>
              </a:ext>
            </a:extLst>
          </p:cNvPr>
          <p:cNvSpPr>
            <a:spLocks noGrp="1"/>
          </p:cNvSpPr>
          <p:nvPr>
            <p:ph type="sldNum" sz="quarter" idx="12"/>
          </p:nvPr>
        </p:nvSpPr>
        <p:spPr/>
        <p:txBody>
          <a:bodyPr/>
          <a:lstStyle/>
          <a:p>
            <a:pPr>
              <a:defRPr/>
            </a:pPr>
            <a:fld id="{1794BB2A-399E-4B33-992B-DFDE5150CC6D}" type="slidenum">
              <a:rPr lang="el-GR" smtClean="0"/>
              <a:pPr>
                <a:defRPr/>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323850" y="914400"/>
            <a:ext cx="8640763" cy="4026768"/>
          </a:xfrm>
          <a:solidFill>
            <a:schemeClr val="bg2">
              <a:lumMod val="60000"/>
              <a:lumOff val="40000"/>
            </a:schemeClr>
          </a:solidFill>
          <a:ln>
            <a:solidFill>
              <a:srgbClr val="C00000"/>
            </a:solidFill>
          </a:ln>
        </p:spPr>
        <p:txBody>
          <a:bodyPr/>
          <a:lstStyle/>
          <a:p>
            <a:pPr eaLnBrk="1" hangingPunct="1">
              <a:buFontTx/>
              <a:buNone/>
            </a:pPr>
            <a:endParaRPr lang="el-GR" sz="1800" dirty="0">
              <a:solidFill>
                <a:srgbClr val="CC00CC"/>
              </a:solidFill>
            </a:endParaRPr>
          </a:p>
          <a:p>
            <a:pPr eaLnBrk="1" hangingPunct="1">
              <a:buFontTx/>
              <a:buNone/>
            </a:pPr>
            <a:r>
              <a:rPr lang="el-GR" dirty="0"/>
              <a:t>Ένας </a:t>
            </a:r>
            <a:r>
              <a:rPr lang="el-GR" b="1" dirty="0"/>
              <a:t>μαθητής με χαμηλό κοινωνικό </a:t>
            </a:r>
            <a:r>
              <a:rPr lang="en-US" b="1" dirty="0"/>
              <a:t>status</a:t>
            </a:r>
            <a:endParaRPr lang="el-GR" dirty="0"/>
          </a:p>
          <a:p>
            <a:pPr eaLnBrk="1" hangingPunct="1">
              <a:buFontTx/>
              <a:buNone/>
            </a:pPr>
            <a:r>
              <a:rPr lang="el-GR" dirty="0"/>
              <a:t>και χωρίς αμοιβαίες επιλογές, θα μπορούσε </a:t>
            </a:r>
            <a:r>
              <a:rPr lang="el-GR" u="sng" dirty="0"/>
              <a:t>να</a:t>
            </a:r>
          </a:p>
          <a:p>
            <a:pPr eaLnBrk="1" hangingPunct="1">
              <a:buFontTx/>
              <a:buNone/>
            </a:pPr>
            <a:r>
              <a:rPr lang="el-GR" u="sng" dirty="0"/>
              <a:t>τοποθετηθεί δίπλα σε κάποιον «</a:t>
            </a:r>
            <a:r>
              <a:rPr lang="el-GR" b="1" u="sng" dirty="0"/>
              <a:t>ηγέτη</a:t>
            </a:r>
            <a:r>
              <a:rPr lang="el-GR" u="sng" dirty="0"/>
              <a:t>» ή σε</a:t>
            </a:r>
          </a:p>
          <a:p>
            <a:pPr eaLnBrk="1" hangingPunct="1">
              <a:buFontTx/>
              <a:buNone/>
            </a:pPr>
            <a:r>
              <a:rPr lang="el-GR" u="sng" dirty="0"/>
              <a:t>κάποιο μαθητή «</a:t>
            </a:r>
            <a:r>
              <a:rPr lang="el-GR" b="1" u="sng" dirty="0"/>
              <a:t>μέσου όρου</a:t>
            </a:r>
            <a:r>
              <a:rPr lang="el-GR" u="sng" dirty="0"/>
              <a:t>»</a:t>
            </a:r>
            <a:r>
              <a:rPr lang="el-GR" dirty="0"/>
              <a:t> </a:t>
            </a:r>
            <a:r>
              <a:rPr lang="en-US" dirty="0"/>
              <a:t>(</a:t>
            </a:r>
            <a:r>
              <a:rPr lang="el-GR" dirty="0"/>
              <a:t>με κοινωνική ευαισθησία, κατανόηση προς τον αδύναμο, </a:t>
            </a:r>
            <a:r>
              <a:rPr lang="el-GR" dirty="0" err="1"/>
              <a:t>συνεργατικότητα</a:t>
            </a:r>
            <a:r>
              <a:rPr lang="el-GR" dirty="0"/>
              <a:t>, ετοιμότητα για βοήθεια…);;</a:t>
            </a:r>
          </a:p>
          <a:p>
            <a:pPr eaLnBrk="1" hangingPunct="1">
              <a:buFontTx/>
              <a:buNone/>
            </a:pPr>
            <a:endParaRPr lang="el-GR" dirty="0"/>
          </a:p>
        </p:txBody>
      </p:sp>
      <p:sp>
        <p:nvSpPr>
          <p:cNvPr id="2" name="Θέση ημερομηνίας 1">
            <a:extLst>
              <a:ext uri="{FF2B5EF4-FFF2-40B4-BE49-F238E27FC236}">
                <a16:creationId xmlns:a16="http://schemas.microsoft.com/office/drawing/2014/main" id="{1A3DCD31-364E-9D2F-E925-CC90FEAC5DD2}"/>
              </a:ext>
            </a:extLst>
          </p:cNvPr>
          <p:cNvSpPr>
            <a:spLocks noGrp="1"/>
          </p:cNvSpPr>
          <p:nvPr>
            <p:ph type="dt" sz="half" idx="10"/>
          </p:nvPr>
        </p:nvSpPr>
        <p:spPr/>
        <p:txBody>
          <a:bodyPr/>
          <a:lstStyle/>
          <a:p>
            <a:pPr>
              <a:defRPr/>
            </a:pPr>
            <a:fld id="{DC876E97-0998-4D35-8A21-C3F810F8CE28}" type="datetime1">
              <a:rPr lang="el-GR" smtClean="0"/>
              <a:t>17/6/2022</a:t>
            </a:fld>
            <a:endParaRPr lang="el-GR"/>
          </a:p>
        </p:txBody>
      </p:sp>
      <p:sp>
        <p:nvSpPr>
          <p:cNvPr id="3" name="Θέση υποσέλιδου 2">
            <a:extLst>
              <a:ext uri="{FF2B5EF4-FFF2-40B4-BE49-F238E27FC236}">
                <a16:creationId xmlns:a16="http://schemas.microsoft.com/office/drawing/2014/main" id="{4BC312CE-BD40-A42E-3627-AF0D767A80DB}"/>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F9F5EC3-7C6E-4246-F6BD-684894EFFC4C}"/>
              </a:ext>
            </a:extLst>
          </p:cNvPr>
          <p:cNvSpPr>
            <a:spLocks noGrp="1"/>
          </p:cNvSpPr>
          <p:nvPr>
            <p:ph type="sldNum" sz="quarter" idx="12"/>
          </p:nvPr>
        </p:nvSpPr>
        <p:spPr/>
        <p:txBody>
          <a:bodyPr/>
          <a:lstStyle/>
          <a:p>
            <a:pPr>
              <a:defRPr/>
            </a:pPr>
            <a:fld id="{1794BB2A-399E-4B33-992B-DFDE5150CC6D}" type="slidenum">
              <a:rPr lang="el-GR" smtClean="0"/>
              <a:pPr>
                <a:defRPr/>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539552" y="1628800"/>
            <a:ext cx="8229600" cy="2448272"/>
          </a:xfrm>
          <a:solidFill>
            <a:schemeClr val="bg2">
              <a:lumMod val="60000"/>
              <a:lumOff val="40000"/>
            </a:schemeClr>
          </a:solidFill>
          <a:ln>
            <a:solidFill>
              <a:srgbClr val="C00000"/>
            </a:solidFill>
          </a:ln>
        </p:spPr>
        <p:txBody>
          <a:bodyPr/>
          <a:lstStyle/>
          <a:p>
            <a:pPr algn="ctr" eaLnBrk="1" hangingPunct="1">
              <a:buFontTx/>
              <a:buNone/>
            </a:pPr>
            <a:r>
              <a:rPr lang="el-GR" dirty="0"/>
              <a:t>Ένας μαθητής με χαμηλή δημοτικότητα θα</a:t>
            </a:r>
          </a:p>
          <a:p>
            <a:pPr algn="ctr" eaLnBrk="1" hangingPunct="1">
              <a:buFontTx/>
              <a:buNone/>
            </a:pPr>
            <a:r>
              <a:rPr lang="el-GR" dirty="0"/>
              <a:t>μπορούσε να αναδειχθεί σταδιακά μέσα σε κάποια ομάδα, </a:t>
            </a:r>
            <a:r>
              <a:rPr lang="el-GR" b="1" u="sng" dirty="0"/>
              <a:t>λόγω μίας ικανότητας ή δεξιότητας</a:t>
            </a:r>
            <a:r>
              <a:rPr lang="el-GR" dirty="0"/>
              <a:t> που μπορεί να διαθέτει; </a:t>
            </a:r>
          </a:p>
        </p:txBody>
      </p:sp>
      <p:sp>
        <p:nvSpPr>
          <p:cNvPr id="2" name="Θέση ημερομηνίας 1">
            <a:extLst>
              <a:ext uri="{FF2B5EF4-FFF2-40B4-BE49-F238E27FC236}">
                <a16:creationId xmlns:a16="http://schemas.microsoft.com/office/drawing/2014/main" id="{B298DBD6-8BC7-69FF-0A50-50809C253BAE}"/>
              </a:ext>
            </a:extLst>
          </p:cNvPr>
          <p:cNvSpPr>
            <a:spLocks noGrp="1"/>
          </p:cNvSpPr>
          <p:nvPr>
            <p:ph type="dt" sz="half" idx="10"/>
          </p:nvPr>
        </p:nvSpPr>
        <p:spPr/>
        <p:txBody>
          <a:bodyPr/>
          <a:lstStyle/>
          <a:p>
            <a:pPr>
              <a:defRPr/>
            </a:pPr>
            <a:fld id="{14269E73-8D22-4D7F-859B-CB34F1A0E7F0}" type="datetime1">
              <a:rPr lang="el-GR" smtClean="0"/>
              <a:t>17/6/2022</a:t>
            </a:fld>
            <a:endParaRPr lang="el-GR"/>
          </a:p>
        </p:txBody>
      </p:sp>
      <p:sp>
        <p:nvSpPr>
          <p:cNvPr id="3" name="Θέση υποσέλιδου 2">
            <a:extLst>
              <a:ext uri="{FF2B5EF4-FFF2-40B4-BE49-F238E27FC236}">
                <a16:creationId xmlns:a16="http://schemas.microsoft.com/office/drawing/2014/main" id="{901E1582-4CF0-A154-97A1-EC519653D3E4}"/>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6974D672-F2DA-A04F-74C6-29E2C305978E}"/>
              </a:ext>
            </a:extLst>
          </p:cNvPr>
          <p:cNvSpPr>
            <a:spLocks noGrp="1"/>
          </p:cNvSpPr>
          <p:nvPr>
            <p:ph type="sldNum" sz="quarter" idx="12"/>
          </p:nvPr>
        </p:nvSpPr>
        <p:spPr/>
        <p:txBody>
          <a:bodyPr/>
          <a:lstStyle/>
          <a:p>
            <a:pPr>
              <a:defRPr/>
            </a:pPr>
            <a:fld id="{1794BB2A-399E-4B33-992B-DFDE5150CC6D}" type="slidenum">
              <a:rPr lang="el-GR" smtClean="0"/>
              <a:pPr>
                <a:defRPr/>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899592" y="274638"/>
            <a:ext cx="7787208" cy="706437"/>
          </a:xfrm>
          <a:solidFill>
            <a:schemeClr val="bg2">
              <a:lumMod val="60000"/>
              <a:lumOff val="40000"/>
            </a:schemeClr>
          </a:solidFill>
          <a:ln>
            <a:solidFill>
              <a:srgbClr val="C00000"/>
            </a:solidFill>
          </a:ln>
        </p:spPr>
        <p:txBody>
          <a:bodyPr/>
          <a:lstStyle/>
          <a:p>
            <a:r>
              <a:rPr lang="el-GR" sz="4000" b="1" dirty="0"/>
              <a:t>Χειρισμοί εκπαιδευτικού</a:t>
            </a:r>
            <a:endParaRPr lang="el-GR" sz="1800" b="1" dirty="0"/>
          </a:p>
        </p:txBody>
      </p:sp>
      <p:sp>
        <p:nvSpPr>
          <p:cNvPr id="186371" name="Rectangle 3"/>
          <p:cNvSpPr>
            <a:spLocks noGrp="1" noChangeArrowheads="1"/>
          </p:cNvSpPr>
          <p:nvPr>
            <p:ph type="body" idx="1"/>
          </p:nvPr>
        </p:nvSpPr>
        <p:spPr>
          <a:xfrm>
            <a:off x="395536" y="1268760"/>
            <a:ext cx="8353425" cy="5472113"/>
          </a:xfrm>
          <a:ln>
            <a:solidFill>
              <a:schemeClr val="accent2">
                <a:lumMod val="60000"/>
                <a:lumOff val="40000"/>
              </a:schemeClr>
            </a:solidFill>
          </a:ln>
        </p:spPr>
        <p:txBody>
          <a:bodyPr/>
          <a:lstStyle/>
          <a:p>
            <a:pPr>
              <a:lnSpc>
                <a:spcPct val="90000"/>
              </a:lnSpc>
            </a:pPr>
            <a:r>
              <a:rPr lang="el-GR" dirty="0"/>
              <a:t>Δημιουργία επιθυμητών επαφών</a:t>
            </a:r>
          </a:p>
          <a:p>
            <a:pPr>
              <a:lnSpc>
                <a:spcPct val="90000"/>
              </a:lnSpc>
            </a:pPr>
            <a:endParaRPr lang="el-GR" sz="1800" dirty="0"/>
          </a:p>
          <a:p>
            <a:pPr>
              <a:lnSpc>
                <a:spcPct val="90000"/>
              </a:lnSpc>
            </a:pPr>
            <a:r>
              <a:rPr lang="el-GR" dirty="0"/>
              <a:t>Σχηματισμός </a:t>
            </a:r>
            <a:r>
              <a:rPr lang="el-GR" u="sng" dirty="0"/>
              <a:t>ομάδων εργασίας</a:t>
            </a:r>
            <a:r>
              <a:rPr lang="el-GR" dirty="0"/>
              <a:t> με διαφορετικά επίπεδα </a:t>
            </a:r>
            <a:r>
              <a:rPr lang="en-US" dirty="0"/>
              <a:t>status </a:t>
            </a:r>
            <a:r>
              <a:rPr lang="el-GR" dirty="0"/>
              <a:t>και επιδόσεων</a:t>
            </a:r>
          </a:p>
          <a:p>
            <a:pPr>
              <a:lnSpc>
                <a:spcPct val="90000"/>
              </a:lnSpc>
              <a:buFontTx/>
              <a:buNone/>
            </a:pPr>
            <a:endParaRPr lang="el-GR" sz="1400" u="sng" dirty="0"/>
          </a:p>
          <a:p>
            <a:pPr>
              <a:lnSpc>
                <a:spcPct val="90000"/>
              </a:lnSpc>
            </a:pPr>
            <a:r>
              <a:rPr lang="el-GR" u="sng" dirty="0"/>
              <a:t>Συζήτηση</a:t>
            </a:r>
            <a:r>
              <a:rPr lang="el-GR" dirty="0"/>
              <a:t> στην τάξη (ή/και ιδιαιτέρως) για το θέμα του φόβου και την αποδοχή του άλλου / διαφορετικού, τις προκαταλήψεις, τις προσδοκίες</a:t>
            </a:r>
          </a:p>
          <a:p>
            <a:pPr>
              <a:lnSpc>
                <a:spcPct val="90000"/>
              </a:lnSpc>
              <a:buFontTx/>
              <a:buNone/>
            </a:pPr>
            <a:endParaRPr lang="el-GR" sz="1400" dirty="0"/>
          </a:p>
          <a:p>
            <a:pPr>
              <a:lnSpc>
                <a:spcPct val="90000"/>
              </a:lnSpc>
            </a:pPr>
            <a:r>
              <a:rPr lang="el-GR" dirty="0"/>
              <a:t>Παρουσίαση κοινωνιογράμματος από άλλη τάξη</a:t>
            </a:r>
          </a:p>
        </p:txBody>
      </p:sp>
      <p:sp>
        <p:nvSpPr>
          <p:cNvPr id="2" name="Θέση ημερομηνίας 1">
            <a:extLst>
              <a:ext uri="{FF2B5EF4-FFF2-40B4-BE49-F238E27FC236}">
                <a16:creationId xmlns:a16="http://schemas.microsoft.com/office/drawing/2014/main" id="{3E40C565-B962-126F-F3BD-8C77AFCE2006}"/>
              </a:ext>
            </a:extLst>
          </p:cNvPr>
          <p:cNvSpPr>
            <a:spLocks noGrp="1"/>
          </p:cNvSpPr>
          <p:nvPr>
            <p:ph type="dt" sz="half" idx="10"/>
          </p:nvPr>
        </p:nvSpPr>
        <p:spPr/>
        <p:txBody>
          <a:bodyPr/>
          <a:lstStyle/>
          <a:p>
            <a:pPr>
              <a:defRPr/>
            </a:pPr>
            <a:fld id="{2A60FEC9-A705-4CB9-A04C-6684D4411864}" type="datetime1">
              <a:rPr lang="el-GR" smtClean="0"/>
              <a:t>17/6/2022</a:t>
            </a:fld>
            <a:endParaRPr lang="el-GR"/>
          </a:p>
        </p:txBody>
      </p:sp>
      <p:sp>
        <p:nvSpPr>
          <p:cNvPr id="3" name="Θέση υποσέλιδου 2">
            <a:extLst>
              <a:ext uri="{FF2B5EF4-FFF2-40B4-BE49-F238E27FC236}">
                <a16:creationId xmlns:a16="http://schemas.microsoft.com/office/drawing/2014/main" id="{BF8A747C-1E02-A6EA-9A80-275CCBDFB84D}"/>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99AF8599-7488-E7FB-66AD-565BDB4BD457}"/>
              </a:ext>
            </a:extLst>
          </p:cNvPr>
          <p:cNvSpPr>
            <a:spLocks noGrp="1"/>
          </p:cNvSpPr>
          <p:nvPr>
            <p:ph type="sldNum" sz="quarter" idx="12"/>
          </p:nvPr>
        </p:nvSpPr>
        <p:spPr/>
        <p:txBody>
          <a:bodyPr/>
          <a:lstStyle/>
          <a:p>
            <a:pPr>
              <a:defRPr/>
            </a:pPr>
            <a:fld id="{1794BB2A-399E-4B33-992B-DFDE5150CC6D}" type="slidenum">
              <a:rPr lang="el-GR" smtClean="0"/>
              <a:pPr>
                <a:defRPr/>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26170"/>
          </a:xfrm>
          <a:pattFill prst="narHorz">
            <a:fgClr>
              <a:srgbClr val="EAEAEA"/>
            </a:fgClr>
            <a:bgClr>
              <a:schemeClr val="bg1"/>
            </a:bgClr>
          </a:pattFill>
          <a:ln>
            <a:solidFill>
              <a:srgbClr val="C00000"/>
            </a:solidFill>
          </a:ln>
        </p:spPr>
        <p:txBody>
          <a:bodyPr/>
          <a:lstStyle/>
          <a:p>
            <a:r>
              <a:rPr lang="el-GR" dirty="0"/>
              <a:t>Η διαμόρφωση &amp; ποιότητα των σχέσεων στην ομάδα</a:t>
            </a:r>
          </a:p>
        </p:txBody>
      </p:sp>
      <p:sp>
        <p:nvSpPr>
          <p:cNvPr id="3" name="Θέση περιεχομένου 2"/>
          <p:cNvSpPr>
            <a:spLocks noGrp="1"/>
          </p:cNvSpPr>
          <p:nvPr>
            <p:ph idx="1"/>
          </p:nvPr>
        </p:nvSpPr>
        <p:spPr>
          <a:xfrm>
            <a:off x="457200" y="2560638"/>
            <a:ext cx="8229600" cy="1876474"/>
          </a:xfrm>
          <a:pattFill prst="narHorz">
            <a:fgClr>
              <a:srgbClr val="EAEAEA"/>
            </a:fgClr>
            <a:bgClr>
              <a:schemeClr val="bg1"/>
            </a:bgClr>
          </a:pattFill>
          <a:ln>
            <a:solidFill>
              <a:srgbClr val="C00000"/>
            </a:solidFill>
          </a:ln>
        </p:spPr>
        <p:txBody>
          <a:bodyPr/>
          <a:lstStyle/>
          <a:p>
            <a:pPr marL="0" indent="0" algn="ctr">
              <a:buNone/>
            </a:pPr>
            <a:r>
              <a:rPr lang="el-GR" dirty="0"/>
              <a:t>επηρεάζουν καθοριστικά το </a:t>
            </a:r>
            <a:r>
              <a:rPr lang="el-GR" b="1" u="sng" dirty="0"/>
              <a:t>κλίμα</a:t>
            </a:r>
            <a:r>
              <a:rPr lang="el-GR" dirty="0"/>
              <a:t> της σχολικής τάξης και συνακόλουθα την αγωγή και τη </a:t>
            </a:r>
            <a:r>
              <a:rPr lang="el-GR" b="1" u="sng" dirty="0"/>
              <a:t>μάθηση</a:t>
            </a:r>
            <a:r>
              <a:rPr lang="el-GR" dirty="0"/>
              <a:t>!</a:t>
            </a:r>
          </a:p>
          <a:p>
            <a:endParaRPr lang="el-GR" dirty="0"/>
          </a:p>
        </p:txBody>
      </p:sp>
      <p:sp>
        <p:nvSpPr>
          <p:cNvPr id="5" name="Κάτω βέλος 4"/>
          <p:cNvSpPr/>
          <p:nvPr/>
        </p:nvSpPr>
        <p:spPr bwMode="auto">
          <a:xfrm>
            <a:off x="4463988" y="1723306"/>
            <a:ext cx="216024" cy="787226"/>
          </a:xfrm>
          <a:prstGeom prst="downArrow">
            <a:avLst/>
          </a:prstGeom>
          <a:solidFill>
            <a:schemeClr val="tx2"/>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cs typeface="Times New Roman" pitchFamily="18" charset="0"/>
            </a:endParaRPr>
          </a:p>
        </p:txBody>
      </p:sp>
      <p:sp>
        <p:nvSpPr>
          <p:cNvPr id="4" name="Θέση ημερομηνίας 3">
            <a:extLst>
              <a:ext uri="{FF2B5EF4-FFF2-40B4-BE49-F238E27FC236}">
                <a16:creationId xmlns:a16="http://schemas.microsoft.com/office/drawing/2014/main" id="{FE4C1DA5-679F-B757-FE78-32E8EDA85803}"/>
              </a:ext>
            </a:extLst>
          </p:cNvPr>
          <p:cNvSpPr>
            <a:spLocks noGrp="1"/>
          </p:cNvSpPr>
          <p:nvPr>
            <p:ph type="dt" sz="half" idx="10"/>
          </p:nvPr>
        </p:nvSpPr>
        <p:spPr/>
        <p:txBody>
          <a:bodyPr/>
          <a:lstStyle/>
          <a:p>
            <a:pPr>
              <a:defRPr/>
            </a:pPr>
            <a:fld id="{F1F038E5-99B4-46E1-816E-7A35682BFA80}" type="datetime1">
              <a:rPr lang="el-GR" smtClean="0"/>
              <a:t>17/6/2022</a:t>
            </a:fld>
            <a:endParaRPr lang="el-GR"/>
          </a:p>
        </p:txBody>
      </p:sp>
      <p:sp>
        <p:nvSpPr>
          <p:cNvPr id="6" name="Θέση υποσέλιδου 5">
            <a:extLst>
              <a:ext uri="{FF2B5EF4-FFF2-40B4-BE49-F238E27FC236}">
                <a16:creationId xmlns:a16="http://schemas.microsoft.com/office/drawing/2014/main" id="{CD3E19AB-2977-7A84-E21E-66A5E133F9E4}"/>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7" name="Θέση αριθμού διαφάνειας 6">
            <a:extLst>
              <a:ext uri="{FF2B5EF4-FFF2-40B4-BE49-F238E27FC236}">
                <a16:creationId xmlns:a16="http://schemas.microsoft.com/office/drawing/2014/main" id="{772A633D-00A3-CD33-93D7-59802DF02A7A}"/>
              </a:ext>
            </a:extLst>
          </p:cNvPr>
          <p:cNvSpPr>
            <a:spLocks noGrp="1"/>
          </p:cNvSpPr>
          <p:nvPr>
            <p:ph type="sldNum" sz="quarter" idx="12"/>
          </p:nvPr>
        </p:nvSpPr>
        <p:spPr/>
        <p:txBody>
          <a:bodyPr/>
          <a:lstStyle/>
          <a:p>
            <a:pPr>
              <a:defRPr/>
            </a:pPr>
            <a:fld id="{1794BB2A-399E-4B33-992B-DFDE5150CC6D}" type="slidenum">
              <a:rPr lang="el-GR" smtClean="0"/>
              <a:pPr>
                <a:defRPr/>
              </a:pPr>
              <a:t>6</a:t>
            </a:fld>
            <a:endParaRPr lang="el-GR"/>
          </a:p>
        </p:txBody>
      </p:sp>
    </p:spTree>
    <p:extLst>
      <p:ext uri="{BB962C8B-B14F-4D97-AF65-F5344CB8AC3E}">
        <p14:creationId xmlns:p14="http://schemas.microsoft.com/office/powerpoint/2010/main" val="2159016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250825" y="188913"/>
            <a:ext cx="8713788" cy="6669087"/>
          </a:xfrm>
        </p:spPr>
        <p:txBody>
          <a:bodyPr/>
          <a:lstStyle/>
          <a:p>
            <a:pPr algn="ctr">
              <a:lnSpc>
                <a:spcPct val="80000"/>
              </a:lnSpc>
              <a:buFontTx/>
              <a:buNone/>
            </a:pPr>
            <a:r>
              <a:rPr lang="el-GR" sz="3600" b="1" dirty="0"/>
              <a:t>Χειρισμοί εκπαιδευτικού</a:t>
            </a:r>
            <a:endParaRPr lang="el-GR" sz="1800" u="sng" dirty="0"/>
          </a:p>
          <a:p>
            <a:pPr>
              <a:lnSpc>
                <a:spcPct val="80000"/>
              </a:lnSpc>
              <a:buFontTx/>
              <a:buNone/>
            </a:pPr>
            <a:endParaRPr lang="el-GR" sz="2400" u="sng" dirty="0"/>
          </a:p>
          <a:p>
            <a:pPr>
              <a:lnSpc>
                <a:spcPct val="80000"/>
              </a:lnSpc>
              <a:buFontTx/>
              <a:buNone/>
            </a:pPr>
            <a:r>
              <a:rPr lang="el-GR" sz="2400" b="1" u="sng" dirty="0"/>
              <a:t>Εμπειρίες επιτυχίας</a:t>
            </a:r>
            <a:r>
              <a:rPr lang="el-GR" sz="2400" b="1" dirty="0"/>
              <a:t>:</a:t>
            </a:r>
            <a:r>
              <a:rPr lang="el-GR" sz="2400" dirty="0"/>
              <a:t> </a:t>
            </a:r>
          </a:p>
          <a:p>
            <a:pPr lvl="1">
              <a:lnSpc>
                <a:spcPct val="80000"/>
              </a:lnSpc>
            </a:pPr>
            <a:r>
              <a:rPr lang="el-GR" dirty="0"/>
              <a:t>εξατομίκευση διδασκαλίας/εργασιών</a:t>
            </a:r>
          </a:p>
          <a:p>
            <a:pPr lvl="1">
              <a:lnSpc>
                <a:spcPct val="80000"/>
              </a:lnSpc>
              <a:buFontTx/>
              <a:buNone/>
            </a:pPr>
            <a:endParaRPr lang="el-GR" sz="1400" dirty="0"/>
          </a:p>
          <a:p>
            <a:pPr lvl="1">
              <a:lnSpc>
                <a:spcPct val="80000"/>
              </a:lnSpc>
            </a:pPr>
            <a:r>
              <a:rPr lang="el-GR" dirty="0"/>
              <a:t>θετικές προσδοκίες – έλεγχος των προσδοκιών</a:t>
            </a:r>
          </a:p>
          <a:p>
            <a:pPr lvl="1">
              <a:lnSpc>
                <a:spcPct val="80000"/>
              </a:lnSpc>
              <a:buFontTx/>
              <a:buNone/>
            </a:pPr>
            <a:endParaRPr lang="el-GR" sz="900" dirty="0"/>
          </a:p>
          <a:p>
            <a:pPr lvl="1">
              <a:lnSpc>
                <a:spcPct val="80000"/>
              </a:lnSpc>
            </a:pPr>
            <a:r>
              <a:rPr lang="el-GR" dirty="0"/>
              <a:t>ενθάρρυνση/έπαινος επιτυχίας</a:t>
            </a:r>
          </a:p>
          <a:p>
            <a:pPr lvl="1">
              <a:lnSpc>
                <a:spcPct val="80000"/>
              </a:lnSpc>
              <a:buFontTx/>
              <a:buNone/>
            </a:pPr>
            <a:endParaRPr lang="el-GR" sz="900" dirty="0"/>
          </a:p>
          <a:p>
            <a:pPr lvl="1">
              <a:lnSpc>
                <a:spcPct val="80000"/>
              </a:lnSpc>
            </a:pPr>
            <a:r>
              <a:rPr lang="el-GR" dirty="0"/>
              <a:t>εντοπισμός/προώθηση ειδικών ικανοτήτων (ανάθεση ρόλου σε θεατρικό έργο, κατασκευή προπλάσματος κ.λπ.)</a:t>
            </a:r>
          </a:p>
          <a:p>
            <a:pPr lvl="1">
              <a:lnSpc>
                <a:spcPct val="80000"/>
              </a:lnSpc>
              <a:buFontTx/>
              <a:buNone/>
            </a:pPr>
            <a:endParaRPr lang="el-GR" sz="1000" dirty="0"/>
          </a:p>
          <a:p>
            <a:pPr lvl="1">
              <a:lnSpc>
                <a:spcPct val="80000"/>
              </a:lnSpc>
            </a:pPr>
            <a:r>
              <a:rPr lang="el-GR" dirty="0"/>
              <a:t>ειδικά καθήκοντα και αποστολές που δίνουν κύρος</a:t>
            </a:r>
          </a:p>
          <a:p>
            <a:pPr lvl="1">
              <a:lnSpc>
                <a:spcPct val="80000"/>
              </a:lnSpc>
            </a:pPr>
            <a:endParaRPr lang="el-GR" dirty="0"/>
          </a:p>
          <a:p>
            <a:pPr marL="457200" lvl="1" indent="0">
              <a:lnSpc>
                <a:spcPct val="80000"/>
              </a:lnSpc>
              <a:buNone/>
            </a:pPr>
            <a:r>
              <a:rPr lang="el-GR" sz="2400" b="1" u="sng" dirty="0"/>
              <a:t>Αλλαγή θέσης</a:t>
            </a:r>
            <a:r>
              <a:rPr lang="el-GR" sz="2400" b="1" dirty="0"/>
              <a:t> στο χώρο της τάξης (συνθήκη εγγύτητας)</a:t>
            </a:r>
          </a:p>
        </p:txBody>
      </p:sp>
      <p:sp>
        <p:nvSpPr>
          <p:cNvPr id="2" name="Θέση ημερομηνίας 1">
            <a:extLst>
              <a:ext uri="{FF2B5EF4-FFF2-40B4-BE49-F238E27FC236}">
                <a16:creationId xmlns:a16="http://schemas.microsoft.com/office/drawing/2014/main" id="{F1843CAA-7962-785E-47D5-02EC2378229F}"/>
              </a:ext>
            </a:extLst>
          </p:cNvPr>
          <p:cNvSpPr>
            <a:spLocks noGrp="1"/>
          </p:cNvSpPr>
          <p:nvPr>
            <p:ph type="dt" sz="half" idx="10"/>
          </p:nvPr>
        </p:nvSpPr>
        <p:spPr/>
        <p:txBody>
          <a:bodyPr/>
          <a:lstStyle/>
          <a:p>
            <a:pPr>
              <a:defRPr/>
            </a:pPr>
            <a:fld id="{9B7A7429-2991-4795-A64B-4F928D80AE95}" type="datetime1">
              <a:rPr lang="el-GR" smtClean="0"/>
              <a:t>17/6/2022</a:t>
            </a:fld>
            <a:endParaRPr lang="el-GR"/>
          </a:p>
        </p:txBody>
      </p:sp>
      <p:sp>
        <p:nvSpPr>
          <p:cNvPr id="3" name="Θέση υποσέλιδου 2">
            <a:extLst>
              <a:ext uri="{FF2B5EF4-FFF2-40B4-BE49-F238E27FC236}">
                <a16:creationId xmlns:a16="http://schemas.microsoft.com/office/drawing/2014/main" id="{A90BE75D-2F07-094B-459A-240C65899DA5}"/>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9DCDB042-FCE2-03BF-BFC8-71D66B50C97D}"/>
              </a:ext>
            </a:extLst>
          </p:cNvPr>
          <p:cNvSpPr>
            <a:spLocks noGrp="1"/>
          </p:cNvSpPr>
          <p:nvPr>
            <p:ph type="sldNum" sz="quarter" idx="12"/>
          </p:nvPr>
        </p:nvSpPr>
        <p:spPr/>
        <p:txBody>
          <a:bodyPr/>
          <a:lstStyle/>
          <a:p>
            <a:pPr>
              <a:defRPr/>
            </a:pPr>
            <a:fld id="{1794BB2A-399E-4B33-992B-DFDE5150CC6D}" type="slidenum">
              <a:rPr lang="el-GR" smtClean="0"/>
              <a:pPr>
                <a:defRPr/>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323528" y="620688"/>
            <a:ext cx="8507288" cy="5976391"/>
          </a:xfrm>
          <a:ln>
            <a:solidFill>
              <a:schemeClr val="accent2">
                <a:lumMod val="60000"/>
                <a:lumOff val="40000"/>
              </a:schemeClr>
            </a:solidFill>
          </a:ln>
        </p:spPr>
        <p:txBody>
          <a:bodyPr/>
          <a:lstStyle/>
          <a:p>
            <a:pPr>
              <a:lnSpc>
                <a:spcPct val="90000"/>
              </a:lnSpc>
              <a:buFontTx/>
              <a:buNone/>
            </a:pPr>
            <a:r>
              <a:rPr lang="el-GR" sz="2800" dirty="0"/>
              <a:t>	</a:t>
            </a:r>
            <a:r>
              <a:rPr lang="el-GR" sz="3600" b="1" dirty="0"/>
              <a:t>Τι θέλουμε;</a:t>
            </a:r>
          </a:p>
          <a:p>
            <a:pPr>
              <a:lnSpc>
                <a:spcPct val="90000"/>
              </a:lnSpc>
              <a:buFontTx/>
              <a:buNone/>
            </a:pPr>
            <a:endParaRPr lang="el-GR" sz="1800" b="1" dirty="0">
              <a:solidFill>
                <a:schemeClr val="hlink"/>
              </a:solidFill>
            </a:endParaRPr>
          </a:p>
          <a:p>
            <a:pPr>
              <a:lnSpc>
                <a:spcPct val="90000"/>
              </a:lnSpc>
            </a:pPr>
            <a:r>
              <a:rPr lang="el-GR" sz="2800" dirty="0"/>
              <a:t>Να </a:t>
            </a:r>
            <a:r>
              <a:rPr lang="el-GR" sz="2800" u="sng" dirty="0"/>
              <a:t>ενθαρρύνουμε</a:t>
            </a:r>
            <a:r>
              <a:rPr lang="el-GR" sz="2800" dirty="0"/>
              <a:t> τον μαθητή, όχι να τον επαινούμε (ο έπαινος με μέτρο)</a:t>
            </a:r>
          </a:p>
          <a:p>
            <a:pPr>
              <a:lnSpc>
                <a:spcPct val="90000"/>
              </a:lnSpc>
              <a:buFontTx/>
              <a:buNone/>
            </a:pPr>
            <a:endParaRPr lang="el-GR" sz="800" dirty="0"/>
          </a:p>
          <a:p>
            <a:pPr>
              <a:lnSpc>
                <a:spcPct val="90000"/>
              </a:lnSpc>
            </a:pPr>
            <a:r>
              <a:rPr lang="el-GR" sz="2800" dirty="0"/>
              <a:t>Να αποκτήσει ο μαθητής αυτοπεποίθηση, </a:t>
            </a:r>
            <a:r>
              <a:rPr lang="el-GR" sz="2800" u="sng" dirty="0"/>
              <a:t>εμπιστοσύνη στον εαυτό του</a:t>
            </a:r>
          </a:p>
          <a:p>
            <a:pPr>
              <a:lnSpc>
                <a:spcPct val="90000"/>
              </a:lnSpc>
              <a:buFontTx/>
              <a:buNone/>
            </a:pPr>
            <a:endParaRPr lang="el-GR" sz="800" dirty="0"/>
          </a:p>
          <a:p>
            <a:pPr>
              <a:lnSpc>
                <a:spcPct val="90000"/>
              </a:lnSpc>
            </a:pPr>
            <a:r>
              <a:rPr lang="el-GR" sz="2800" dirty="0"/>
              <a:t>Να αποκτήσει τη βεβαιότητα ότι </a:t>
            </a:r>
            <a:r>
              <a:rPr lang="el-GR" sz="2800" u="sng" dirty="0"/>
              <a:t>είναι αρκετά καλός έτσι που είναι</a:t>
            </a:r>
            <a:r>
              <a:rPr lang="el-GR" sz="2800" dirty="0"/>
              <a:t>, μόνο που δεν είναι έτσι όπως θα μπορούσε να ήταν</a:t>
            </a:r>
          </a:p>
          <a:p>
            <a:pPr>
              <a:lnSpc>
                <a:spcPct val="90000"/>
              </a:lnSpc>
              <a:buFontTx/>
              <a:buNone/>
            </a:pPr>
            <a:endParaRPr lang="el-GR" sz="800" dirty="0"/>
          </a:p>
          <a:p>
            <a:pPr>
              <a:lnSpc>
                <a:spcPct val="90000"/>
              </a:lnSpc>
            </a:pPr>
            <a:r>
              <a:rPr lang="el-GR" sz="2800" dirty="0"/>
              <a:t>Να δίνουμε </a:t>
            </a:r>
            <a:r>
              <a:rPr lang="el-GR" sz="2800" u="sng" dirty="0"/>
              <a:t>έμφαση στις σωστές απαντήσεις</a:t>
            </a:r>
            <a:r>
              <a:rPr lang="el-GR" sz="2800" dirty="0"/>
              <a:t> του μαθητή και να μη χρησιμοποιούμε τα λάθη ως επίκριση, αλλά ως θετικό κίνητρο μάθησης</a:t>
            </a:r>
          </a:p>
        </p:txBody>
      </p:sp>
      <p:sp>
        <p:nvSpPr>
          <p:cNvPr id="2" name="Θέση ημερομηνίας 1">
            <a:extLst>
              <a:ext uri="{FF2B5EF4-FFF2-40B4-BE49-F238E27FC236}">
                <a16:creationId xmlns:a16="http://schemas.microsoft.com/office/drawing/2014/main" id="{7FD13E31-23CA-67A1-1FB0-A78D76BE1605}"/>
              </a:ext>
            </a:extLst>
          </p:cNvPr>
          <p:cNvSpPr>
            <a:spLocks noGrp="1"/>
          </p:cNvSpPr>
          <p:nvPr>
            <p:ph type="dt" sz="half" idx="10"/>
          </p:nvPr>
        </p:nvSpPr>
        <p:spPr/>
        <p:txBody>
          <a:bodyPr/>
          <a:lstStyle/>
          <a:p>
            <a:pPr>
              <a:defRPr/>
            </a:pPr>
            <a:fld id="{2BA30AD8-5B2B-4751-9AF2-1DCB1F03D1FC}" type="datetime1">
              <a:rPr lang="el-GR" smtClean="0"/>
              <a:t>17/6/2022</a:t>
            </a:fld>
            <a:endParaRPr lang="el-GR"/>
          </a:p>
        </p:txBody>
      </p:sp>
      <p:sp>
        <p:nvSpPr>
          <p:cNvPr id="3" name="Θέση υποσέλιδου 2">
            <a:extLst>
              <a:ext uri="{FF2B5EF4-FFF2-40B4-BE49-F238E27FC236}">
                <a16:creationId xmlns:a16="http://schemas.microsoft.com/office/drawing/2014/main" id="{8D14A0E1-FD8A-EC31-00FD-4ACD8C102900}"/>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B2C5B427-309F-3164-3456-556AB27E8B8A}"/>
              </a:ext>
            </a:extLst>
          </p:cNvPr>
          <p:cNvSpPr>
            <a:spLocks noGrp="1"/>
          </p:cNvSpPr>
          <p:nvPr>
            <p:ph type="sldNum" sz="quarter" idx="12"/>
          </p:nvPr>
        </p:nvSpPr>
        <p:spPr/>
        <p:txBody>
          <a:bodyPr/>
          <a:lstStyle/>
          <a:p>
            <a:pPr>
              <a:defRPr/>
            </a:pPr>
            <a:fld id="{1794BB2A-399E-4B33-992B-DFDE5150CC6D}" type="slidenum">
              <a:rPr lang="el-GR" smtClean="0"/>
              <a:pPr>
                <a:defRPr/>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835696" y="274638"/>
            <a:ext cx="5400600" cy="1143000"/>
          </a:xfrm>
          <a:solidFill>
            <a:schemeClr val="bg2">
              <a:lumMod val="60000"/>
              <a:lumOff val="40000"/>
            </a:schemeClr>
          </a:solidFill>
          <a:ln>
            <a:solidFill>
              <a:schemeClr val="accent2">
                <a:lumMod val="60000"/>
                <a:lumOff val="40000"/>
              </a:schemeClr>
            </a:solidFill>
          </a:ln>
        </p:spPr>
        <p:txBody>
          <a:bodyPr/>
          <a:lstStyle/>
          <a:p>
            <a:r>
              <a:rPr lang="el-GR" sz="3600" b="1" dirty="0"/>
              <a:t>Τι άλλο θέλουμε;</a:t>
            </a:r>
          </a:p>
        </p:txBody>
      </p:sp>
      <p:sp>
        <p:nvSpPr>
          <p:cNvPr id="188419" name="Rectangle 3"/>
          <p:cNvSpPr>
            <a:spLocks noGrp="1" noChangeArrowheads="1"/>
          </p:cNvSpPr>
          <p:nvPr>
            <p:ph type="body" idx="1"/>
          </p:nvPr>
        </p:nvSpPr>
        <p:spPr>
          <a:xfrm>
            <a:off x="467544" y="1628800"/>
            <a:ext cx="8362950" cy="4968552"/>
          </a:xfrm>
        </p:spPr>
        <p:txBody>
          <a:bodyPr/>
          <a:lstStyle/>
          <a:p>
            <a:pPr>
              <a:lnSpc>
                <a:spcPct val="80000"/>
              </a:lnSpc>
            </a:pPr>
            <a:r>
              <a:rPr lang="el-GR" sz="2800" dirty="0"/>
              <a:t>Να αποφεύγουμε τις επικρίσεις, προκειμένου </a:t>
            </a:r>
            <a:r>
              <a:rPr lang="el-GR" sz="2800" u="sng" dirty="0"/>
              <a:t>να μάθουμε τα αίτια του λάθους</a:t>
            </a:r>
            <a:r>
              <a:rPr lang="el-GR" sz="2800" dirty="0"/>
              <a:t> και τις </a:t>
            </a:r>
            <a:r>
              <a:rPr lang="el-GR" sz="2800" u="sng" dirty="0"/>
              <a:t>εσφαλμένες αντιλήψεις</a:t>
            </a:r>
            <a:r>
              <a:rPr lang="el-GR" sz="2800" dirty="0"/>
              <a:t> και υποθέσεις του μαθητή</a:t>
            </a:r>
          </a:p>
          <a:p>
            <a:pPr>
              <a:lnSpc>
                <a:spcPct val="80000"/>
              </a:lnSpc>
            </a:pPr>
            <a:endParaRPr lang="el-GR" sz="800" dirty="0"/>
          </a:p>
          <a:p>
            <a:pPr>
              <a:lnSpc>
                <a:spcPct val="80000"/>
              </a:lnSpc>
            </a:pPr>
            <a:r>
              <a:rPr lang="el-GR" sz="2800" dirty="0"/>
              <a:t>Να </a:t>
            </a:r>
            <a:r>
              <a:rPr lang="el-GR" sz="2800" u="sng" dirty="0"/>
              <a:t>αναγνωρίζουμε την προσπάθεια</a:t>
            </a:r>
            <a:r>
              <a:rPr lang="el-GR" sz="2800" dirty="0"/>
              <a:t> και να </a:t>
            </a:r>
            <a:r>
              <a:rPr lang="el-GR" sz="2800" u="sng" dirty="0"/>
              <a:t>εκτιμούμε τη γνώμη</a:t>
            </a:r>
            <a:r>
              <a:rPr lang="el-GR" sz="2800" dirty="0"/>
              <a:t> του μαθητή</a:t>
            </a:r>
          </a:p>
          <a:p>
            <a:pPr>
              <a:lnSpc>
                <a:spcPct val="80000"/>
              </a:lnSpc>
            </a:pPr>
            <a:endParaRPr lang="el-GR" sz="1800" dirty="0"/>
          </a:p>
          <a:p>
            <a:pPr>
              <a:lnSpc>
                <a:spcPct val="80000"/>
              </a:lnSpc>
            </a:pPr>
            <a:r>
              <a:rPr lang="el-GR" sz="2800" dirty="0"/>
              <a:t>Να </a:t>
            </a:r>
            <a:r>
              <a:rPr lang="el-GR" sz="2800" u="sng" dirty="0"/>
              <a:t>αποδοκιμάζουμε της πράξεις</a:t>
            </a:r>
            <a:r>
              <a:rPr lang="el-GR" sz="2800" dirty="0"/>
              <a:t> και όχι τον δημιουργό</a:t>
            </a:r>
          </a:p>
          <a:p>
            <a:pPr>
              <a:lnSpc>
                <a:spcPct val="80000"/>
              </a:lnSpc>
              <a:buFontTx/>
              <a:buNone/>
            </a:pPr>
            <a:endParaRPr lang="el-GR" sz="1000" dirty="0"/>
          </a:p>
          <a:p>
            <a:pPr>
              <a:lnSpc>
                <a:spcPct val="80000"/>
              </a:lnSpc>
            </a:pPr>
            <a:r>
              <a:rPr lang="el-GR" sz="2800" u="sng" dirty="0"/>
              <a:t>Να μην αποθαρρυνόμαστε</a:t>
            </a:r>
            <a:r>
              <a:rPr lang="el-GR" sz="2800" dirty="0"/>
              <a:t>, γιατί είναι μεταδοτικό</a:t>
            </a:r>
          </a:p>
          <a:p>
            <a:pPr>
              <a:lnSpc>
                <a:spcPct val="80000"/>
              </a:lnSpc>
            </a:pPr>
            <a:endParaRPr lang="el-GR" sz="800" dirty="0"/>
          </a:p>
          <a:p>
            <a:pPr>
              <a:lnSpc>
                <a:spcPct val="80000"/>
              </a:lnSpc>
            </a:pPr>
            <a:r>
              <a:rPr lang="el-GR" sz="2800" dirty="0"/>
              <a:t>Να τον παρωθούμε, αλλά </a:t>
            </a:r>
            <a:r>
              <a:rPr lang="el-GR" sz="2800" u="sng" dirty="0"/>
              <a:t>με τον δικό του ρυθμό</a:t>
            </a:r>
          </a:p>
          <a:p>
            <a:pPr>
              <a:lnSpc>
                <a:spcPct val="80000"/>
              </a:lnSpc>
            </a:pPr>
            <a:endParaRPr lang="el-GR" sz="800" dirty="0"/>
          </a:p>
          <a:p>
            <a:pPr>
              <a:lnSpc>
                <a:spcPct val="80000"/>
              </a:lnSpc>
            </a:pPr>
            <a:r>
              <a:rPr lang="el-GR" sz="2800" dirty="0"/>
              <a:t>Να εντάσσουμε τον μαθητή </a:t>
            </a:r>
            <a:r>
              <a:rPr lang="el-GR" sz="2800" u="sng" dirty="0"/>
              <a:t>στην ομάδα</a:t>
            </a:r>
          </a:p>
          <a:p>
            <a:pPr>
              <a:lnSpc>
                <a:spcPct val="80000"/>
              </a:lnSpc>
            </a:pPr>
            <a:endParaRPr lang="el-GR" sz="2800" dirty="0"/>
          </a:p>
        </p:txBody>
      </p:sp>
      <p:sp>
        <p:nvSpPr>
          <p:cNvPr id="2" name="Θέση ημερομηνίας 1">
            <a:extLst>
              <a:ext uri="{FF2B5EF4-FFF2-40B4-BE49-F238E27FC236}">
                <a16:creationId xmlns:a16="http://schemas.microsoft.com/office/drawing/2014/main" id="{93AE5D5D-D33F-EBEE-8496-656163D89143}"/>
              </a:ext>
            </a:extLst>
          </p:cNvPr>
          <p:cNvSpPr>
            <a:spLocks noGrp="1"/>
          </p:cNvSpPr>
          <p:nvPr>
            <p:ph type="dt" sz="half" idx="10"/>
          </p:nvPr>
        </p:nvSpPr>
        <p:spPr/>
        <p:txBody>
          <a:bodyPr/>
          <a:lstStyle/>
          <a:p>
            <a:pPr>
              <a:defRPr/>
            </a:pPr>
            <a:fld id="{A5F47590-6A76-41BB-9317-6DEC731266B5}" type="datetime1">
              <a:rPr lang="el-GR" smtClean="0"/>
              <a:t>17/6/2022</a:t>
            </a:fld>
            <a:endParaRPr lang="el-GR"/>
          </a:p>
        </p:txBody>
      </p:sp>
      <p:sp>
        <p:nvSpPr>
          <p:cNvPr id="3" name="Θέση υποσέλιδου 2">
            <a:extLst>
              <a:ext uri="{FF2B5EF4-FFF2-40B4-BE49-F238E27FC236}">
                <a16:creationId xmlns:a16="http://schemas.microsoft.com/office/drawing/2014/main" id="{929D66B7-5154-1C5B-9A0D-3C98E268A576}"/>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FAD23CA9-7A5C-EE78-A311-7432404A5F71}"/>
              </a:ext>
            </a:extLst>
          </p:cNvPr>
          <p:cNvSpPr>
            <a:spLocks noGrp="1"/>
          </p:cNvSpPr>
          <p:nvPr>
            <p:ph type="sldNum" sz="quarter" idx="12"/>
          </p:nvPr>
        </p:nvSpPr>
        <p:spPr/>
        <p:txBody>
          <a:bodyPr/>
          <a:lstStyle/>
          <a:p>
            <a:pPr>
              <a:defRPr/>
            </a:pPr>
            <a:fld id="{1794BB2A-399E-4B33-992B-DFDE5150CC6D}" type="slidenum">
              <a:rPr lang="el-GR" smtClean="0"/>
              <a:pPr>
                <a:defRPr/>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67744" y="188913"/>
            <a:ext cx="4536504" cy="633412"/>
          </a:xfrm>
          <a:solidFill>
            <a:schemeClr val="bg2">
              <a:lumMod val="60000"/>
              <a:lumOff val="40000"/>
            </a:schemeClr>
          </a:solidFill>
          <a:ln>
            <a:solidFill>
              <a:schemeClr val="accent2">
                <a:lumMod val="60000"/>
                <a:lumOff val="40000"/>
              </a:schemeClr>
            </a:solidFill>
          </a:ln>
        </p:spPr>
        <p:txBody>
          <a:bodyPr/>
          <a:lstStyle/>
          <a:p>
            <a:r>
              <a:rPr lang="el-GR" sz="3200" dirty="0">
                <a:solidFill>
                  <a:schemeClr val="tx1"/>
                </a:solidFill>
              </a:rPr>
              <a:t>Ενθάρρυνση</a:t>
            </a:r>
          </a:p>
        </p:txBody>
      </p:sp>
      <p:sp>
        <p:nvSpPr>
          <p:cNvPr id="139267" name="Rectangle 3"/>
          <p:cNvSpPr>
            <a:spLocks noGrp="1" noChangeArrowheads="1"/>
          </p:cNvSpPr>
          <p:nvPr>
            <p:ph type="body" idx="1"/>
          </p:nvPr>
        </p:nvSpPr>
        <p:spPr>
          <a:xfrm>
            <a:off x="468313" y="1052513"/>
            <a:ext cx="8229600" cy="3168575"/>
          </a:xfrm>
        </p:spPr>
        <p:txBody>
          <a:bodyPr/>
          <a:lstStyle/>
          <a:p>
            <a:pPr>
              <a:buFontTx/>
              <a:buNone/>
            </a:pPr>
            <a:r>
              <a:rPr lang="el-GR" dirty="0"/>
              <a:t>	</a:t>
            </a:r>
            <a:r>
              <a:rPr lang="el-GR" i="1" dirty="0"/>
              <a:t>«Οτιδήποτε κάνουμε που να βοηθά το παιδί να διαπιστώσει ότι αποτελεί ένα υπολογίσιμο μέλος στη λειτουργία της ομάδας, στη συνεργασία, στη συμμετοχή αυτό είναι </a:t>
            </a:r>
            <a:r>
              <a:rPr lang="el-GR" b="1" i="1" u="sng" dirty="0"/>
              <a:t>ενθάρρυνση</a:t>
            </a:r>
            <a:r>
              <a:rPr lang="el-GR" i="1" u="sng" dirty="0"/>
              <a:t>»</a:t>
            </a:r>
          </a:p>
          <a:p>
            <a:pPr>
              <a:buFontTx/>
              <a:buNone/>
            </a:pPr>
            <a:r>
              <a:rPr lang="el-GR" i="1" dirty="0"/>
              <a:t>(</a:t>
            </a:r>
            <a:r>
              <a:rPr lang="el-GR" i="1" dirty="0" err="1"/>
              <a:t>Ντράικορς</a:t>
            </a:r>
            <a:r>
              <a:rPr lang="el-GR" i="1" dirty="0"/>
              <a:t>)</a:t>
            </a:r>
          </a:p>
          <a:p>
            <a:endParaRPr lang="el-GR" dirty="0"/>
          </a:p>
        </p:txBody>
      </p:sp>
      <p:sp>
        <p:nvSpPr>
          <p:cNvPr id="2" name="Θέση ημερομηνίας 1">
            <a:extLst>
              <a:ext uri="{FF2B5EF4-FFF2-40B4-BE49-F238E27FC236}">
                <a16:creationId xmlns:a16="http://schemas.microsoft.com/office/drawing/2014/main" id="{109FCD1C-21D1-FCC6-BD68-31A5AA99EB99}"/>
              </a:ext>
            </a:extLst>
          </p:cNvPr>
          <p:cNvSpPr>
            <a:spLocks noGrp="1"/>
          </p:cNvSpPr>
          <p:nvPr>
            <p:ph type="dt" sz="half" idx="10"/>
          </p:nvPr>
        </p:nvSpPr>
        <p:spPr/>
        <p:txBody>
          <a:bodyPr/>
          <a:lstStyle/>
          <a:p>
            <a:pPr>
              <a:defRPr/>
            </a:pPr>
            <a:fld id="{22C28C3C-D1B8-4B9A-833C-69B9D1DC23D4}" type="datetime1">
              <a:rPr lang="el-GR" smtClean="0"/>
              <a:t>17/6/2022</a:t>
            </a:fld>
            <a:endParaRPr lang="el-GR"/>
          </a:p>
        </p:txBody>
      </p:sp>
      <p:sp>
        <p:nvSpPr>
          <p:cNvPr id="3" name="Θέση υποσέλιδου 2">
            <a:extLst>
              <a:ext uri="{FF2B5EF4-FFF2-40B4-BE49-F238E27FC236}">
                <a16:creationId xmlns:a16="http://schemas.microsoft.com/office/drawing/2014/main" id="{869C77A1-65ED-D261-1077-645702E360E4}"/>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1BD0AABC-F564-7FC3-9AC9-3082C1F5BA2F}"/>
              </a:ext>
            </a:extLst>
          </p:cNvPr>
          <p:cNvSpPr>
            <a:spLocks noGrp="1"/>
          </p:cNvSpPr>
          <p:nvPr>
            <p:ph type="sldNum" sz="quarter" idx="12"/>
          </p:nvPr>
        </p:nvSpPr>
        <p:spPr/>
        <p:txBody>
          <a:bodyPr/>
          <a:lstStyle/>
          <a:p>
            <a:pPr>
              <a:defRPr/>
            </a:pPr>
            <a:fld id="{1794BB2A-399E-4B33-992B-DFDE5150CC6D}" type="slidenum">
              <a:rPr lang="el-GR" smtClean="0"/>
              <a:pPr>
                <a:defRPr/>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123728" y="274638"/>
            <a:ext cx="5328592" cy="561975"/>
          </a:xfrm>
          <a:solidFill>
            <a:schemeClr val="bg2">
              <a:lumMod val="60000"/>
              <a:lumOff val="40000"/>
            </a:schemeClr>
          </a:solidFill>
          <a:ln>
            <a:solidFill>
              <a:schemeClr val="accent2">
                <a:lumMod val="60000"/>
                <a:lumOff val="40000"/>
              </a:schemeClr>
            </a:solidFill>
          </a:ln>
        </p:spPr>
        <p:txBody>
          <a:bodyPr/>
          <a:lstStyle/>
          <a:p>
            <a:r>
              <a:rPr lang="el-GR" sz="3600" b="1" dirty="0"/>
              <a:t>Ενθάρρυνση</a:t>
            </a:r>
          </a:p>
        </p:txBody>
      </p:sp>
      <p:sp>
        <p:nvSpPr>
          <p:cNvPr id="189443" name="Rectangle 3"/>
          <p:cNvSpPr>
            <a:spLocks noGrp="1" noChangeArrowheads="1"/>
          </p:cNvSpPr>
          <p:nvPr>
            <p:ph type="body" idx="1"/>
          </p:nvPr>
        </p:nvSpPr>
        <p:spPr>
          <a:xfrm>
            <a:off x="179388" y="1125538"/>
            <a:ext cx="8785225" cy="5615830"/>
          </a:xfrm>
          <a:ln>
            <a:solidFill>
              <a:schemeClr val="accent2">
                <a:lumMod val="60000"/>
                <a:lumOff val="40000"/>
              </a:schemeClr>
            </a:solidFill>
          </a:ln>
        </p:spPr>
        <p:txBody>
          <a:bodyPr/>
          <a:lstStyle/>
          <a:p>
            <a:pPr>
              <a:lnSpc>
                <a:spcPct val="80000"/>
              </a:lnSpc>
            </a:pPr>
            <a:r>
              <a:rPr lang="el-GR" sz="2400" dirty="0"/>
              <a:t>Έκανες καλή δουλειά...</a:t>
            </a:r>
          </a:p>
          <a:p>
            <a:pPr>
              <a:lnSpc>
                <a:spcPct val="80000"/>
              </a:lnSpc>
            </a:pPr>
            <a:r>
              <a:rPr lang="el-GR" sz="2400" dirty="0"/>
              <a:t>βελτιώθηκες στο…</a:t>
            </a:r>
          </a:p>
          <a:p>
            <a:pPr>
              <a:lnSpc>
                <a:spcPct val="80000"/>
              </a:lnSpc>
            </a:pPr>
            <a:r>
              <a:rPr lang="el-GR" sz="2400" dirty="0"/>
              <a:t>μου αρέσεις, αλλά δεν μου αρέσει αυτό που έκανες..</a:t>
            </a:r>
          </a:p>
          <a:p>
            <a:pPr>
              <a:lnSpc>
                <a:spcPct val="80000"/>
              </a:lnSpc>
            </a:pPr>
            <a:r>
              <a:rPr lang="el-GR" sz="2400" dirty="0"/>
              <a:t>μπορείς να με βοηθήσεις να...;</a:t>
            </a:r>
          </a:p>
          <a:p>
            <a:pPr>
              <a:lnSpc>
                <a:spcPct val="80000"/>
              </a:lnSpc>
            </a:pPr>
            <a:r>
              <a:rPr lang="el-GR" sz="2400" dirty="0"/>
              <a:t>έλα να προσπαθήσουμε μαζί…</a:t>
            </a:r>
          </a:p>
          <a:p>
            <a:pPr>
              <a:lnSpc>
                <a:spcPct val="80000"/>
              </a:lnSpc>
            </a:pPr>
            <a:r>
              <a:rPr lang="el-GR" sz="2400" dirty="0"/>
              <a:t>λοιπόν, έκανες λάθος; και τώρα τι μπορούμε να διδαχτούμε από αυτό;</a:t>
            </a:r>
          </a:p>
          <a:p>
            <a:pPr>
              <a:lnSpc>
                <a:spcPct val="80000"/>
              </a:lnSpc>
            </a:pPr>
            <a:r>
              <a:rPr lang="el-GR" sz="2400" dirty="0"/>
              <a:t>θα ήθελες να πιστεύουμε πως δεν μπορείς να το κάνεις, εμείς όμως νομίζουμε ότι μπορείς</a:t>
            </a:r>
          </a:p>
          <a:p>
            <a:pPr>
              <a:lnSpc>
                <a:spcPct val="80000"/>
              </a:lnSpc>
            </a:pPr>
            <a:r>
              <a:rPr lang="el-GR" sz="2400" dirty="0"/>
              <a:t>συνέχισε την προσπάθεια. μην τα παρατάς</a:t>
            </a:r>
          </a:p>
          <a:p>
            <a:pPr>
              <a:lnSpc>
                <a:spcPct val="80000"/>
              </a:lnSpc>
            </a:pPr>
            <a:r>
              <a:rPr lang="el-GR" sz="2400" dirty="0"/>
              <a:t>είμαι σίγουρος πως μπορείς μόνος σου, όμως αν με χρειαστείς έλα…</a:t>
            </a:r>
          </a:p>
          <a:p>
            <a:pPr>
              <a:lnSpc>
                <a:spcPct val="80000"/>
              </a:lnSpc>
            </a:pPr>
            <a:r>
              <a:rPr lang="el-GR" sz="2400" dirty="0"/>
              <a:t>καταλαβαίνω πως νιώθεις, όμως μπορείς να χειριστείς σωστά το θέμα. </a:t>
            </a:r>
          </a:p>
          <a:p>
            <a:pPr>
              <a:lnSpc>
                <a:spcPct val="80000"/>
              </a:lnSpc>
            </a:pPr>
            <a:endParaRPr lang="el-GR" sz="2800" dirty="0">
              <a:solidFill>
                <a:schemeClr val="accent2"/>
              </a:solidFill>
            </a:endParaRPr>
          </a:p>
        </p:txBody>
      </p:sp>
      <p:sp>
        <p:nvSpPr>
          <p:cNvPr id="2" name="Θέση ημερομηνίας 1">
            <a:extLst>
              <a:ext uri="{FF2B5EF4-FFF2-40B4-BE49-F238E27FC236}">
                <a16:creationId xmlns:a16="http://schemas.microsoft.com/office/drawing/2014/main" id="{E03A667B-E6F5-08DD-B9FB-9E104C358D9E}"/>
              </a:ext>
            </a:extLst>
          </p:cNvPr>
          <p:cNvSpPr>
            <a:spLocks noGrp="1"/>
          </p:cNvSpPr>
          <p:nvPr>
            <p:ph type="dt" sz="half" idx="10"/>
          </p:nvPr>
        </p:nvSpPr>
        <p:spPr/>
        <p:txBody>
          <a:bodyPr/>
          <a:lstStyle/>
          <a:p>
            <a:pPr>
              <a:defRPr/>
            </a:pPr>
            <a:fld id="{FDD4F562-CDD1-4813-8A57-EB699E5BECF1}" type="datetime1">
              <a:rPr lang="el-GR" smtClean="0"/>
              <a:t>17/6/2022</a:t>
            </a:fld>
            <a:endParaRPr lang="el-GR"/>
          </a:p>
        </p:txBody>
      </p:sp>
      <p:sp>
        <p:nvSpPr>
          <p:cNvPr id="3" name="Θέση υποσέλιδου 2">
            <a:extLst>
              <a:ext uri="{FF2B5EF4-FFF2-40B4-BE49-F238E27FC236}">
                <a16:creationId xmlns:a16="http://schemas.microsoft.com/office/drawing/2014/main" id="{D05DD2A3-2D61-173E-75D6-A046EAD72521}"/>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7026942D-0417-CE50-C355-64A6005EEE17}"/>
              </a:ext>
            </a:extLst>
          </p:cNvPr>
          <p:cNvSpPr>
            <a:spLocks noGrp="1"/>
          </p:cNvSpPr>
          <p:nvPr>
            <p:ph type="sldNum" sz="quarter" idx="12"/>
          </p:nvPr>
        </p:nvSpPr>
        <p:spPr/>
        <p:txBody>
          <a:bodyPr/>
          <a:lstStyle/>
          <a:p>
            <a:pPr>
              <a:defRPr/>
            </a:pPr>
            <a:fld id="{1794BB2A-399E-4B33-992B-DFDE5150CC6D}" type="slidenum">
              <a:rPr lang="el-GR" smtClean="0"/>
              <a:pPr>
                <a:defRPr/>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274638"/>
            <a:ext cx="8229600" cy="490537"/>
          </a:xfrm>
        </p:spPr>
        <p:txBody>
          <a:bodyPr/>
          <a:lstStyle/>
          <a:p>
            <a:pPr eaLnBrk="1" hangingPunct="1">
              <a:defRPr/>
            </a:pPr>
            <a:endParaRPr lang="el-GR" sz="2400" b="1" dirty="0">
              <a:solidFill>
                <a:srgbClr val="FFFF00"/>
              </a:solidFill>
              <a:effectLst>
                <a:outerShdw blurRad="38100" dist="38100" dir="2700000" algn="tl">
                  <a:srgbClr val="000000"/>
                </a:outerShdw>
              </a:effectLst>
            </a:endParaRPr>
          </a:p>
        </p:txBody>
      </p:sp>
      <p:sp>
        <p:nvSpPr>
          <p:cNvPr id="56323" name="Rectangle 3"/>
          <p:cNvSpPr>
            <a:spLocks noGrp="1" noChangeArrowheads="1"/>
          </p:cNvSpPr>
          <p:nvPr>
            <p:ph type="body" idx="1"/>
          </p:nvPr>
        </p:nvSpPr>
        <p:spPr>
          <a:xfrm>
            <a:off x="468313" y="1052513"/>
            <a:ext cx="8424862" cy="4525962"/>
          </a:xfrm>
          <a:solidFill>
            <a:schemeClr val="bg2">
              <a:lumMod val="60000"/>
              <a:lumOff val="40000"/>
            </a:schemeClr>
          </a:solidFill>
          <a:ln>
            <a:solidFill>
              <a:srgbClr val="C00000"/>
            </a:solidFill>
          </a:ln>
        </p:spPr>
        <p:txBody>
          <a:bodyPr/>
          <a:lstStyle/>
          <a:p>
            <a:pPr eaLnBrk="1" hangingPunct="1">
              <a:buFontTx/>
              <a:buNone/>
            </a:pPr>
            <a:endParaRPr lang="el-GR" sz="1200" dirty="0">
              <a:solidFill>
                <a:srgbClr val="CC00CC"/>
              </a:solidFill>
            </a:endParaRPr>
          </a:p>
          <a:p>
            <a:pPr eaLnBrk="1" hangingPunct="1">
              <a:buFontTx/>
              <a:buNone/>
            </a:pPr>
            <a:r>
              <a:rPr lang="el-GR" sz="2800" dirty="0"/>
              <a:t>Ένας «παραμελημένος» μαθητής με συστολή,</a:t>
            </a:r>
          </a:p>
          <a:p>
            <a:pPr eaLnBrk="1" hangingPunct="1">
              <a:buFontTx/>
              <a:buNone/>
            </a:pPr>
            <a:r>
              <a:rPr lang="el-GR" sz="2800" dirty="0"/>
              <a:t>ατολμία ή έλλειψη αυτοπεποίθησης, </a:t>
            </a:r>
            <a:r>
              <a:rPr lang="el-GR" sz="2800" b="1" dirty="0"/>
              <a:t>είναι </a:t>
            </a:r>
          </a:p>
          <a:p>
            <a:pPr eaLnBrk="1" hangingPunct="1">
              <a:buFontTx/>
              <a:buNone/>
            </a:pPr>
            <a:r>
              <a:rPr lang="el-GR" sz="2800" b="1" dirty="0"/>
              <a:t>προτιμότερο</a:t>
            </a:r>
            <a:r>
              <a:rPr lang="el-GR" sz="2800" dirty="0"/>
              <a:t> (;) να αναλάβει κάποιον</a:t>
            </a:r>
          </a:p>
          <a:p>
            <a:pPr eaLnBrk="1" hangingPunct="1">
              <a:buFontTx/>
              <a:buNone/>
            </a:pPr>
            <a:r>
              <a:rPr lang="el-GR" sz="2800" b="1" dirty="0"/>
              <a:t>δευτερεύοντα ρόλο</a:t>
            </a:r>
            <a:r>
              <a:rPr lang="el-GR" sz="2800" dirty="0"/>
              <a:t> (π.χ. όχι του συντονιστή),</a:t>
            </a:r>
          </a:p>
          <a:p>
            <a:pPr eaLnBrk="1" hangingPunct="1">
              <a:buFontTx/>
              <a:buNone/>
            </a:pPr>
            <a:r>
              <a:rPr lang="el-GR" sz="2800" dirty="0"/>
              <a:t>ώστε σε περίπτωση</a:t>
            </a:r>
          </a:p>
          <a:p>
            <a:pPr eaLnBrk="1" hangingPunct="1">
              <a:buFontTx/>
              <a:buNone/>
            </a:pPr>
            <a:r>
              <a:rPr lang="el-GR" sz="2800" dirty="0"/>
              <a:t>που θα καταφέρει να ανταποκριθεί με επιτυχία σε</a:t>
            </a:r>
          </a:p>
          <a:p>
            <a:pPr eaLnBrk="1" hangingPunct="1">
              <a:buFontTx/>
              <a:buNone/>
            </a:pPr>
            <a:r>
              <a:rPr lang="el-GR" sz="2800" dirty="0"/>
              <a:t>αυτόν και η αυτοπεποίθησή του να μεγαλώσει και η</a:t>
            </a:r>
          </a:p>
          <a:p>
            <a:pPr eaLnBrk="1" hangingPunct="1">
              <a:buFontTx/>
              <a:buNone/>
            </a:pPr>
            <a:r>
              <a:rPr lang="el-GR" sz="2800" dirty="0"/>
              <a:t>ομάδα του να αρχίσει να τον αποδέχεται.</a:t>
            </a:r>
          </a:p>
          <a:p>
            <a:pPr eaLnBrk="1" hangingPunct="1"/>
            <a:endParaRPr lang="el-GR" sz="2800" dirty="0"/>
          </a:p>
        </p:txBody>
      </p:sp>
      <p:sp>
        <p:nvSpPr>
          <p:cNvPr id="2" name="Θέση ημερομηνίας 1">
            <a:extLst>
              <a:ext uri="{FF2B5EF4-FFF2-40B4-BE49-F238E27FC236}">
                <a16:creationId xmlns:a16="http://schemas.microsoft.com/office/drawing/2014/main" id="{68034006-8994-0990-3B0C-370E919D791C}"/>
              </a:ext>
            </a:extLst>
          </p:cNvPr>
          <p:cNvSpPr>
            <a:spLocks noGrp="1"/>
          </p:cNvSpPr>
          <p:nvPr>
            <p:ph type="dt" sz="half" idx="10"/>
          </p:nvPr>
        </p:nvSpPr>
        <p:spPr/>
        <p:txBody>
          <a:bodyPr/>
          <a:lstStyle/>
          <a:p>
            <a:pPr>
              <a:defRPr/>
            </a:pPr>
            <a:fld id="{EA9E3EE6-C9B1-4D5E-8B69-C1AAE3441E1F}" type="datetime1">
              <a:rPr lang="el-GR" smtClean="0"/>
              <a:t>17/6/2022</a:t>
            </a:fld>
            <a:endParaRPr lang="el-GR"/>
          </a:p>
        </p:txBody>
      </p:sp>
      <p:sp>
        <p:nvSpPr>
          <p:cNvPr id="3" name="Θέση υποσέλιδου 2">
            <a:extLst>
              <a:ext uri="{FF2B5EF4-FFF2-40B4-BE49-F238E27FC236}">
                <a16:creationId xmlns:a16="http://schemas.microsoft.com/office/drawing/2014/main" id="{955F3BB1-36E5-1BE6-1943-C26EFAAC19DD}"/>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A04948C2-93A3-E1D7-D85F-58946DEA45C1}"/>
              </a:ext>
            </a:extLst>
          </p:cNvPr>
          <p:cNvSpPr>
            <a:spLocks noGrp="1"/>
          </p:cNvSpPr>
          <p:nvPr>
            <p:ph type="sldNum" sz="quarter" idx="12"/>
          </p:nvPr>
        </p:nvSpPr>
        <p:spPr/>
        <p:txBody>
          <a:bodyPr/>
          <a:lstStyle/>
          <a:p>
            <a:pPr>
              <a:defRPr/>
            </a:pPr>
            <a:fld id="{1794BB2A-399E-4B33-992B-DFDE5150CC6D}" type="slidenum">
              <a:rPr lang="el-GR" smtClean="0"/>
              <a:pPr>
                <a:defRPr/>
              </a:pPr>
              <a:t>65</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p:nvPr>
        </p:nvSpPr>
        <p:spPr>
          <a:xfrm>
            <a:off x="827584" y="620688"/>
            <a:ext cx="6696744" cy="417512"/>
          </a:xfrm>
          <a:solidFill>
            <a:schemeClr val="bg2">
              <a:lumMod val="60000"/>
              <a:lumOff val="40000"/>
            </a:schemeClr>
          </a:solidFill>
          <a:ln>
            <a:solidFill>
              <a:srgbClr val="C00000"/>
            </a:solidFill>
          </a:ln>
        </p:spPr>
        <p:txBody>
          <a:bodyPr/>
          <a:lstStyle/>
          <a:p>
            <a:pPr eaLnBrk="1" hangingPunct="1">
              <a:defRPr/>
            </a:pPr>
            <a:r>
              <a:rPr lang="el-GR" sz="3200" b="1" dirty="0">
                <a:solidFill>
                  <a:schemeClr val="tx1"/>
                </a:solidFill>
                <a:effectLst>
                  <a:outerShdw blurRad="38100" dist="38100" dir="2700000" algn="tl">
                    <a:srgbClr val="000000"/>
                  </a:outerShdw>
                </a:effectLst>
              </a:rPr>
              <a:t>Τελικά…</a:t>
            </a:r>
          </a:p>
        </p:txBody>
      </p:sp>
      <p:sp>
        <p:nvSpPr>
          <p:cNvPr id="52227" name="Rectangle 3"/>
          <p:cNvSpPr>
            <a:spLocks noGrp="1" noChangeArrowheads="1"/>
          </p:cNvSpPr>
          <p:nvPr>
            <p:ph type="body" idx="4294967295"/>
          </p:nvPr>
        </p:nvSpPr>
        <p:spPr>
          <a:xfrm>
            <a:off x="179388" y="1628775"/>
            <a:ext cx="8785225" cy="5229225"/>
          </a:xfrm>
        </p:spPr>
        <p:txBody>
          <a:bodyPr/>
          <a:lstStyle/>
          <a:p>
            <a:pPr eaLnBrk="1" hangingPunct="1"/>
            <a:r>
              <a:rPr lang="el-GR" dirty="0"/>
              <a:t>Η </a:t>
            </a:r>
            <a:r>
              <a:rPr lang="el-GR" dirty="0" err="1"/>
              <a:t>κοινωνιομετρική</a:t>
            </a:r>
            <a:r>
              <a:rPr lang="el-GR" dirty="0"/>
              <a:t> μέθοδος είναι </a:t>
            </a:r>
            <a:r>
              <a:rPr lang="el-GR" u="sng" dirty="0"/>
              <a:t>χρήσιμο εργαλείο</a:t>
            </a:r>
            <a:r>
              <a:rPr lang="el-GR" dirty="0"/>
              <a:t> για τη βελτίωση του κλίματος και των διαπροσωπικών σχέσεων της τάξης;</a:t>
            </a:r>
          </a:p>
          <a:p>
            <a:pPr algn="just" eaLnBrk="1" hangingPunct="1"/>
            <a:endParaRPr lang="el-GR" sz="1600" dirty="0"/>
          </a:p>
          <a:p>
            <a:pPr eaLnBrk="1" hangingPunct="1"/>
            <a:r>
              <a:rPr lang="el-GR" dirty="0"/>
              <a:t>Ο εκπαιδευτικός συλλέγει στοιχεία σχετικά με το πώς αισθάνονται οι μαθητές και πώς βιώνουν τις σχέσεις τους στην τάξη;</a:t>
            </a:r>
          </a:p>
          <a:p>
            <a:pPr algn="just" eaLnBrk="1" hangingPunct="1"/>
            <a:endParaRPr lang="el-GR" sz="1800" dirty="0"/>
          </a:p>
        </p:txBody>
      </p:sp>
      <p:sp>
        <p:nvSpPr>
          <p:cNvPr id="2" name="Θέση ημερομηνίας 1">
            <a:extLst>
              <a:ext uri="{FF2B5EF4-FFF2-40B4-BE49-F238E27FC236}">
                <a16:creationId xmlns:a16="http://schemas.microsoft.com/office/drawing/2014/main" id="{E361D029-0D5C-E44E-9E61-A0F4161B12BE}"/>
              </a:ext>
            </a:extLst>
          </p:cNvPr>
          <p:cNvSpPr>
            <a:spLocks noGrp="1"/>
          </p:cNvSpPr>
          <p:nvPr>
            <p:ph type="dt" sz="half" idx="10"/>
          </p:nvPr>
        </p:nvSpPr>
        <p:spPr/>
        <p:txBody>
          <a:bodyPr/>
          <a:lstStyle/>
          <a:p>
            <a:pPr>
              <a:defRPr/>
            </a:pPr>
            <a:fld id="{FE00A009-E2FD-4DD2-B413-B5D26FF57A53}" type="datetime1">
              <a:rPr lang="el-GR" smtClean="0"/>
              <a:t>17/6/2022</a:t>
            </a:fld>
            <a:endParaRPr lang="el-GR"/>
          </a:p>
        </p:txBody>
      </p:sp>
      <p:sp>
        <p:nvSpPr>
          <p:cNvPr id="3" name="Θέση υποσέλιδου 2">
            <a:extLst>
              <a:ext uri="{FF2B5EF4-FFF2-40B4-BE49-F238E27FC236}">
                <a16:creationId xmlns:a16="http://schemas.microsoft.com/office/drawing/2014/main" id="{A1F125BE-354E-9483-8E22-7A7CB0DF95C2}"/>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569EE867-FF14-7C5C-E0BC-F4C14DAF9C58}"/>
              </a:ext>
            </a:extLst>
          </p:cNvPr>
          <p:cNvSpPr>
            <a:spLocks noGrp="1"/>
          </p:cNvSpPr>
          <p:nvPr>
            <p:ph type="sldNum" sz="quarter" idx="12"/>
          </p:nvPr>
        </p:nvSpPr>
        <p:spPr/>
        <p:txBody>
          <a:bodyPr/>
          <a:lstStyle/>
          <a:p>
            <a:pPr>
              <a:defRPr/>
            </a:pPr>
            <a:fld id="{1C647AE6-EDF2-44F0-9D71-0BC13326DC4D}" type="slidenum">
              <a:rPr lang="el-GR" smtClean="0"/>
              <a:pPr>
                <a:defRPr/>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683568" y="2060848"/>
            <a:ext cx="7272734" cy="1181100"/>
          </a:xfrm>
        </p:spPr>
        <p:txBody>
          <a:bodyPr/>
          <a:lstStyle/>
          <a:p>
            <a:pPr algn="ctr" eaLnBrk="1" hangingPunct="1">
              <a:lnSpc>
                <a:spcPct val="80000"/>
              </a:lnSpc>
              <a:buFontTx/>
              <a:buNone/>
            </a:pPr>
            <a:r>
              <a:rPr lang="el-GR" dirty="0">
                <a:latin typeface="Comic Sans MS" pitchFamily="66" charset="0"/>
              </a:rPr>
              <a:t>Ευχαριστώ για την υπομονή σας</a:t>
            </a:r>
          </a:p>
          <a:p>
            <a:pPr algn="ctr" eaLnBrk="1" hangingPunct="1">
              <a:lnSpc>
                <a:spcPct val="80000"/>
              </a:lnSpc>
              <a:buFontTx/>
              <a:buNone/>
            </a:pPr>
            <a:r>
              <a:rPr lang="en-US" sz="1600" dirty="0">
                <a:latin typeface="Comic Sans MS" pitchFamily="66" charset="0"/>
                <a:hlinkClick r:id="rId3"/>
              </a:rPr>
              <a:t>chaniot@uth.gr</a:t>
            </a:r>
            <a:r>
              <a:rPr lang="en-US" sz="1600" dirty="0">
                <a:latin typeface="Comic Sans MS" pitchFamily="66" charset="0"/>
              </a:rPr>
              <a:t> </a:t>
            </a:r>
            <a:endParaRPr lang="el-GR" sz="1600" dirty="0"/>
          </a:p>
        </p:txBody>
      </p:sp>
      <p:sp>
        <p:nvSpPr>
          <p:cNvPr id="2" name="Θέση ημερομηνίας 1">
            <a:extLst>
              <a:ext uri="{FF2B5EF4-FFF2-40B4-BE49-F238E27FC236}">
                <a16:creationId xmlns:a16="http://schemas.microsoft.com/office/drawing/2014/main" id="{F0F73FC3-1F55-62CF-8CD8-5743BFB69E0A}"/>
              </a:ext>
            </a:extLst>
          </p:cNvPr>
          <p:cNvSpPr>
            <a:spLocks noGrp="1"/>
          </p:cNvSpPr>
          <p:nvPr>
            <p:ph type="dt" sz="half" idx="10"/>
          </p:nvPr>
        </p:nvSpPr>
        <p:spPr/>
        <p:txBody>
          <a:bodyPr/>
          <a:lstStyle/>
          <a:p>
            <a:pPr>
              <a:defRPr/>
            </a:pPr>
            <a:fld id="{2A8CA19D-6470-4AF7-8481-4B3A42D2047F}" type="datetime1">
              <a:rPr lang="el-GR" smtClean="0"/>
              <a:t>17/6/2022</a:t>
            </a:fld>
            <a:endParaRPr lang="el-GR"/>
          </a:p>
        </p:txBody>
      </p:sp>
      <p:sp>
        <p:nvSpPr>
          <p:cNvPr id="3" name="Θέση υποσέλιδου 2">
            <a:extLst>
              <a:ext uri="{FF2B5EF4-FFF2-40B4-BE49-F238E27FC236}">
                <a16:creationId xmlns:a16="http://schemas.microsoft.com/office/drawing/2014/main" id="{2ADE00B3-D394-3367-7E92-C4888A63B3F3}"/>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78EA64D0-7A7F-89E4-5CD0-286CE0073736}"/>
              </a:ext>
            </a:extLst>
          </p:cNvPr>
          <p:cNvSpPr>
            <a:spLocks noGrp="1"/>
          </p:cNvSpPr>
          <p:nvPr>
            <p:ph type="sldNum" sz="quarter" idx="12"/>
          </p:nvPr>
        </p:nvSpPr>
        <p:spPr/>
        <p:txBody>
          <a:bodyPr/>
          <a:lstStyle/>
          <a:p>
            <a:pPr>
              <a:defRPr/>
            </a:pPr>
            <a:fld id="{1794BB2A-399E-4B33-992B-DFDE5150CC6D}" type="slidenum">
              <a:rPr lang="el-GR" smtClean="0"/>
              <a:pPr>
                <a:defRPr/>
              </a:pPr>
              <a:t>67</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2">
              <a:lumMod val="40000"/>
              <a:lumOff val="60000"/>
            </a:schemeClr>
          </a:solidFill>
          <a:ln>
            <a:solidFill>
              <a:srgbClr val="C00000"/>
            </a:solidFill>
          </a:ln>
        </p:spPr>
        <p:txBody>
          <a:bodyPr/>
          <a:lstStyle/>
          <a:p>
            <a:r>
              <a:rPr lang="el-GR" sz="3200" b="1" dirty="0"/>
              <a:t>Παράγοντες διαμόρφωσης της ομάδας</a:t>
            </a:r>
          </a:p>
        </p:txBody>
      </p:sp>
      <p:sp>
        <p:nvSpPr>
          <p:cNvPr id="3" name="Θέση περιεχομένου 2"/>
          <p:cNvSpPr>
            <a:spLocks noGrp="1"/>
          </p:cNvSpPr>
          <p:nvPr>
            <p:ph idx="1"/>
          </p:nvPr>
        </p:nvSpPr>
        <p:spPr>
          <a:ln>
            <a:solidFill>
              <a:srgbClr val="C00000"/>
            </a:solidFill>
          </a:ln>
        </p:spPr>
        <p:txBody>
          <a:bodyPr/>
          <a:lstStyle/>
          <a:p>
            <a:r>
              <a:rPr lang="el-GR" dirty="0"/>
              <a:t>Ο αριθμός των μαθητών και η σύνθεση της τάξης</a:t>
            </a:r>
          </a:p>
          <a:p>
            <a:r>
              <a:rPr lang="el-GR" u="sng" dirty="0"/>
              <a:t>Οι μέθοδοι διδασκαλίας</a:t>
            </a:r>
          </a:p>
          <a:p>
            <a:r>
              <a:rPr lang="el-GR" u="sng" dirty="0"/>
              <a:t>Το διδακτικό «στυλ» και η επικοινωνία του δασκάλου με τα παιδιά</a:t>
            </a:r>
          </a:p>
          <a:p>
            <a:r>
              <a:rPr lang="el-GR" u="sng" dirty="0"/>
              <a:t>Οι κανόνες συμπεριφοράς</a:t>
            </a:r>
            <a:r>
              <a:rPr lang="el-GR" dirty="0"/>
              <a:t> </a:t>
            </a:r>
          </a:p>
          <a:p>
            <a:r>
              <a:rPr lang="el-GR" dirty="0"/>
              <a:t>Ο χώρος της τάξης (υλική δομή της τάξης)</a:t>
            </a:r>
          </a:p>
          <a:p>
            <a:r>
              <a:rPr lang="el-GR" dirty="0"/>
              <a:t>Αστάθμητοι παράγοντες </a:t>
            </a:r>
          </a:p>
          <a:p>
            <a:endParaRPr lang="el-GR" dirty="0"/>
          </a:p>
        </p:txBody>
      </p:sp>
      <p:sp>
        <p:nvSpPr>
          <p:cNvPr id="4" name="Θέση ημερομηνίας 3">
            <a:extLst>
              <a:ext uri="{FF2B5EF4-FFF2-40B4-BE49-F238E27FC236}">
                <a16:creationId xmlns:a16="http://schemas.microsoft.com/office/drawing/2014/main" id="{4029AC42-B206-2637-6FBD-9F69FBAA0DB5}"/>
              </a:ext>
            </a:extLst>
          </p:cNvPr>
          <p:cNvSpPr>
            <a:spLocks noGrp="1"/>
          </p:cNvSpPr>
          <p:nvPr>
            <p:ph type="dt" sz="half" idx="10"/>
          </p:nvPr>
        </p:nvSpPr>
        <p:spPr/>
        <p:txBody>
          <a:bodyPr/>
          <a:lstStyle/>
          <a:p>
            <a:pPr>
              <a:defRPr/>
            </a:pPr>
            <a:fld id="{99208742-C40E-43AE-8689-69F46524F544}" type="datetime1">
              <a:rPr lang="el-GR" smtClean="0"/>
              <a:t>17/6/2022</a:t>
            </a:fld>
            <a:endParaRPr lang="el-GR"/>
          </a:p>
        </p:txBody>
      </p:sp>
      <p:sp>
        <p:nvSpPr>
          <p:cNvPr id="5" name="Θέση υποσέλιδου 4">
            <a:extLst>
              <a:ext uri="{FF2B5EF4-FFF2-40B4-BE49-F238E27FC236}">
                <a16:creationId xmlns:a16="http://schemas.microsoft.com/office/drawing/2014/main" id="{B83BF863-D3E2-44A0-D02E-C4B749E7ED1A}"/>
              </a:ext>
            </a:extLst>
          </p:cNvPr>
          <p:cNvSpPr>
            <a:spLocks noGrp="1"/>
          </p:cNvSpPr>
          <p:nvPr>
            <p:ph type="ftr" sz="quarter" idx="11"/>
          </p:nvPr>
        </p:nvSpPr>
        <p:spPr/>
        <p:txBody>
          <a:bodyPr/>
          <a:lstStyle/>
          <a:p>
            <a:pPr>
              <a:defRPr/>
            </a:pPr>
            <a:r>
              <a:rPr lang="el-G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4F6DAA6B-502A-503C-C66E-6303339DDDD6}"/>
              </a:ext>
            </a:extLst>
          </p:cNvPr>
          <p:cNvSpPr>
            <a:spLocks noGrp="1"/>
          </p:cNvSpPr>
          <p:nvPr>
            <p:ph type="sldNum" sz="quarter" idx="12"/>
          </p:nvPr>
        </p:nvSpPr>
        <p:spPr/>
        <p:txBody>
          <a:bodyPr/>
          <a:lstStyle/>
          <a:p>
            <a:pPr>
              <a:defRPr/>
            </a:pPr>
            <a:fld id="{1794BB2A-399E-4B33-992B-DFDE5150CC6D}" type="slidenum">
              <a:rPr lang="el-GR" smtClean="0"/>
              <a:pPr>
                <a:defRPr/>
              </a:pPr>
              <a:t>7</a:t>
            </a:fld>
            <a:endParaRPr lang="el-GR"/>
          </a:p>
        </p:txBody>
      </p:sp>
    </p:spTree>
    <p:extLst>
      <p:ext uri="{BB962C8B-B14F-4D97-AF65-F5344CB8AC3E}">
        <p14:creationId xmlns:p14="http://schemas.microsoft.com/office/powerpoint/2010/main" val="315969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728" y="274638"/>
            <a:ext cx="5760640" cy="1143000"/>
          </a:xfrm>
          <a:solidFill>
            <a:schemeClr val="bg2">
              <a:lumMod val="40000"/>
              <a:lumOff val="60000"/>
            </a:schemeClr>
          </a:solidFill>
          <a:ln>
            <a:solidFill>
              <a:srgbClr val="FFC000"/>
            </a:solidFill>
          </a:ln>
        </p:spPr>
        <p:txBody>
          <a:bodyPr/>
          <a:lstStyle/>
          <a:p>
            <a:r>
              <a:rPr lang="el-GR" b="1" dirty="0"/>
              <a:t>Παράγοντες έλξης</a:t>
            </a:r>
          </a:p>
        </p:txBody>
      </p:sp>
      <p:sp>
        <p:nvSpPr>
          <p:cNvPr id="3" name="Θέση περιεχομένου 2"/>
          <p:cNvSpPr>
            <a:spLocks noGrp="1"/>
          </p:cNvSpPr>
          <p:nvPr>
            <p:ph idx="1"/>
          </p:nvPr>
        </p:nvSpPr>
        <p:spPr>
          <a:xfrm>
            <a:off x="457200" y="1600200"/>
            <a:ext cx="8435280" cy="4525963"/>
          </a:xfrm>
          <a:ln>
            <a:solidFill>
              <a:srgbClr val="FFC000"/>
            </a:solidFill>
          </a:ln>
        </p:spPr>
        <p:txBody>
          <a:bodyPr/>
          <a:lstStyle/>
          <a:p>
            <a:r>
              <a:rPr lang="el-GR" b="1" dirty="0"/>
              <a:t>Εξωτερική εμφάνιση </a:t>
            </a:r>
            <a:r>
              <a:rPr lang="el-GR" dirty="0"/>
              <a:t>(στην αρχή) -</a:t>
            </a:r>
            <a:r>
              <a:rPr lang="el-GR" b="1" dirty="0"/>
              <a:t>ζωντάνια</a:t>
            </a:r>
            <a:r>
              <a:rPr lang="el-GR" dirty="0"/>
              <a:t> - ε</a:t>
            </a:r>
            <a:r>
              <a:rPr lang="el-GR" b="1" dirty="0"/>
              <a:t>ντιμότητα </a:t>
            </a:r>
            <a:r>
              <a:rPr lang="el-GR" dirty="0"/>
              <a:t>- </a:t>
            </a:r>
            <a:r>
              <a:rPr lang="el-GR" b="1" dirty="0"/>
              <a:t>εμπιστοσύνη</a:t>
            </a:r>
          </a:p>
          <a:p>
            <a:r>
              <a:rPr lang="el-GR" dirty="0"/>
              <a:t>Η </a:t>
            </a:r>
            <a:r>
              <a:rPr lang="el-GR" b="1" dirty="0"/>
              <a:t>εγγύτητα</a:t>
            </a:r>
            <a:r>
              <a:rPr lang="el-GR" dirty="0"/>
              <a:t> (κοντινή απόσταση διαμονής…)</a:t>
            </a:r>
          </a:p>
          <a:p>
            <a:r>
              <a:rPr lang="el-GR" sz="3200" b="1" dirty="0"/>
              <a:t>Οικειότητα</a:t>
            </a:r>
            <a:r>
              <a:rPr lang="el-GR" sz="3200" dirty="0"/>
              <a:t> </a:t>
            </a:r>
            <a:r>
              <a:rPr lang="el-GR" dirty="0"/>
              <a:t>- </a:t>
            </a:r>
            <a:r>
              <a:rPr lang="el-GR" b="1" dirty="0"/>
              <a:t>ομοιότητα</a:t>
            </a:r>
            <a:r>
              <a:rPr lang="el-GR" dirty="0"/>
              <a:t> (στάσεων, πεποιθήσεων, ενδιαφερόντων…) </a:t>
            </a:r>
          </a:p>
          <a:p>
            <a:r>
              <a:rPr lang="el-GR" b="1" dirty="0"/>
              <a:t>Στερεότυπα </a:t>
            </a:r>
            <a:r>
              <a:rPr lang="el-GR" dirty="0"/>
              <a:t>που επηρεάζουν την κρίση μας </a:t>
            </a:r>
            <a:r>
              <a:rPr lang="el-GR" sz="1800" dirty="0"/>
              <a:t>(</a:t>
            </a:r>
            <a:r>
              <a:rPr lang="el-GR" sz="1800" dirty="0" err="1"/>
              <a:t>Hogg</a:t>
            </a:r>
            <a:r>
              <a:rPr lang="el-GR" sz="1800" dirty="0"/>
              <a:t> &amp; </a:t>
            </a:r>
            <a:r>
              <a:rPr lang="el-GR" sz="1800" dirty="0" err="1"/>
              <a:t>Vaughan</a:t>
            </a:r>
            <a:r>
              <a:rPr lang="el-GR" sz="1800" dirty="0"/>
              <a:t>, 2010: 609-632).</a:t>
            </a:r>
          </a:p>
          <a:p>
            <a:endParaRPr lang="el-GR" dirty="0"/>
          </a:p>
        </p:txBody>
      </p:sp>
      <p:sp>
        <p:nvSpPr>
          <p:cNvPr id="4" name="Θέση ημερομηνίας 3">
            <a:extLst>
              <a:ext uri="{FF2B5EF4-FFF2-40B4-BE49-F238E27FC236}">
                <a16:creationId xmlns:a16="http://schemas.microsoft.com/office/drawing/2014/main" id="{F7C200BF-692D-C420-3832-1A5FD43C9A6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6BB1C1A-D710-4297-94D7-FF64483CA820}" type="datetime1">
              <a:rPr kumimoji="0" lang="el-GR" sz="1400" b="0" i="0" u="none" strike="noStrike" kern="1200" cap="none" spc="0" normalizeH="0" baseline="0" noProof="0" smtClean="0">
                <a:ln>
                  <a:noFill/>
                </a:ln>
                <a:solidFill>
                  <a:srgbClr val="000000"/>
                </a:solidFill>
                <a:effectLst/>
                <a:uLnTx/>
                <a:uFillTx/>
                <a:latin typeface="Arial"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17/6/2022</a:t>
            </a:fld>
            <a:endParaRPr kumimoji="0" lang="el-GR" sz="1400" b="0" i="0" u="none" strike="noStrike" kern="1200" cap="none" spc="0" normalizeH="0" baseline="0" noProof="0">
              <a:ln>
                <a:noFill/>
              </a:ln>
              <a:solidFill>
                <a:srgbClr val="000000"/>
              </a:solidFill>
              <a:effectLst/>
              <a:uLnTx/>
              <a:uFillTx/>
              <a:latin typeface="Arial" pitchFamily="34" charset="0"/>
              <a:ea typeface="+mn-ea"/>
              <a:cs typeface="Times New Roman" pitchFamily="18" charset="0"/>
            </a:endParaRPr>
          </a:p>
        </p:txBody>
      </p:sp>
      <p:sp>
        <p:nvSpPr>
          <p:cNvPr id="5" name="Θέση υποσέλιδου 4">
            <a:extLst>
              <a:ext uri="{FF2B5EF4-FFF2-40B4-BE49-F238E27FC236}">
                <a16:creationId xmlns:a16="http://schemas.microsoft.com/office/drawing/2014/main" id="{03788801-A9E7-83AF-9ED5-2218DCEED2A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ΝΙΚΟΣ ΧΑΝΙΩΤΑΚΗΣ - ΠΤΔΕ ΠΑΝΕΠΙΣΤΗΜΙΟ ΘΕΣΣΑΛΙΑΣ </a:t>
            </a:r>
          </a:p>
        </p:txBody>
      </p:sp>
      <p:sp>
        <p:nvSpPr>
          <p:cNvPr id="6" name="Θέση αριθμού διαφάνειας 5">
            <a:extLst>
              <a:ext uri="{FF2B5EF4-FFF2-40B4-BE49-F238E27FC236}">
                <a16:creationId xmlns:a16="http://schemas.microsoft.com/office/drawing/2014/main" id="{5411B867-FAE1-126F-39BF-A71A21470BC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4BB2A-399E-4B33-992B-DFDE5150CC6D}" type="slidenum">
              <a:rPr kumimoji="0" lang="el-GR" sz="1400" b="0" i="0" u="none" strike="noStrike" kern="1200" cap="none" spc="0" normalizeH="0" baseline="0" noProof="0" smtClean="0">
                <a:ln>
                  <a:noFill/>
                </a:ln>
                <a:solidFill>
                  <a:srgbClr val="000000"/>
                </a:solidFill>
                <a:effectLst/>
                <a:uLnTx/>
                <a:uFillTx/>
                <a:latin typeface="Arial"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l-GR" sz="1400" b="0" i="0" u="none" strike="noStrike" kern="1200" cap="none" spc="0" normalizeH="0" baseline="0" noProof="0">
              <a:ln>
                <a:noFill/>
              </a:ln>
              <a:solidFill>
                <a:srgbClr val="000000"/>
              </a:solidFill>
              <a:effectLst/>
              <a:uLnTx/>
              <a:uFillTx/>
              <a:latin typeface="Arial" pitchFamily="34" charset="0"/>
              <a:ea typeface="+mn-ea"/>
              <a:cs typeface="Times New Roman" pitchFamily="18" charset="0"/>
            </a:endParaRPr>
          </a:p>
        </p:txBody>
      </p:sp>
    </p:spTree>
    <p:extLst>
      <p:ext uri="{BB962C8B-B14F-4D97-AF65-F5344CB8AC3E}">
        <p14:creationId xmlns:p14="http://schemas.microsoft.com/office/powerpoint/2010/main" val="350700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539750" y="476250"/>
            <a:ext cx="8229600" cy="4525963"/>
          </a:xfrm>
        </p:spPr>
        <p:txBody>
          <a:bodyPr/>
          <a:lstStyle/>
          <a:p>
            <a:pPr algn="ctr">
              <a:buFontTx/>
              <a:buNone/>
            </a:pPr>
            <a:r>
              <a:rPr lang="el-GR" b="1" dirty="0"/>
              <a:t>	Η σχολική τάξη είναι μία δυναμική κοινωνική ομάδα </a:t>
            </a:r>
          </a:p>
          <a:p>
            <a:pPr>
              <a:buFontTx/>
              <a:buNone/>
            </a:pPr>
            <a:endParaRPr lang="el-GR" dirty="0"/>
          </a:p>
          <a:p>
            <a:pPr>
              <a:buFontTx/>
              <a:buNone/>
            </a:pPr>
            <a:endParaRPr lang="el-GR" sz="1200" b="1" dirty="0"/>
          </a:p>
        </p:txBody>
      </p:sp>
      <p:sp>
        <p:nvSpPr>
          <p:cNvPr id="115717" name="Line 5"/>
          <p:cNvSpPr>
            <a:spLocks noChangeShapeType="1"/>
          </p:cNvSpPr>
          <p:nvPr/>
        </p:nvSpPr>
        <p:spPr bwMode="auto">
          <a:xfrm>
            <a:off x="4211960" y="1772816"/>
            <a:ext cx="0" cy="431800"/>
          </a:xfrm>
          <a:prstGeom prst="line">
            <a:avLst/>
          </a:prstGeom>
          <a:noFill/>
          <a:ln w="9525">
            <a:solidFill>
              <a:schemeClr val="tx1"/>
            </a:solidFill>
            <a:round/>
            <a:headEnd/>
            <a:tailEnd type="triangle" w="med" len="med"/>
          </a:ln>
          <a:effectLst/>
        </p:spPr>
        <p:txBody>
          <a:bodyPr/>
          <a:lstStyle/>
          <a:p>
            <a:endParaRPr lang="el-G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689969"/>
            <a:ext cx="84804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ημερομηνίας 1">
            <a:extLst>
              <a:ext uri="{FF2B5EF4-FFF2-40B4-BE49-F238E27FC236}">
                <a16:creationId xmlns:a16="http://schemas.microsoft.com/office/drawing/2014/main" id="{33287B27-D79C-1E85-0220-EAE5D720911B}"/>
              </a:ext>
            </a:extLst>
          </p:cNvPr>
          <p:cNvSpPr>
            <a:spLocks noGrp="1"/>
          </p:cNvSpPr>
          <p:nvPr>
            <p:ph type="dt" sz="half" idx="10"/>
          </p:nvPr>
        </p:nvSpPr>
        <p:spPr/>
        <p:txBody>
          <a:bodyPr/>
          <a:lstStyle/>
          <a:p>
            <a:pPr>
              <a:defRPr/>
            </a:pPr>
            <a:fld id="{14C493FB-CAA0-47F0-839F-945AF0884C2A}" type="datetime1">
              <a:rPr lang="el-GR" smtClean="0"/>
              <a:t>17/6/2022</a:t>
            </a:fld>
            <a:endParaRPr lang="el-GR"/>
          </a:p>
        </p:txBody>
      </p:sp>
      <p:sp>
        <p:nvSpPr>
          <p:cNvPr id="3" name="Θέση υποσέλιδου 2">
            <a:extLst>
              <a:ext uri="{FF2B5EF4-FFF2-40B4-BE49-F238E27FC236}">
                <a16:creationId xmlns:a16="http://schemas.microsoft.com/office/drawing/2014/main" id="{9DC72833-3F33-9D7B-AD13-9FA03F099D05}"/>
              </a:ext>
            </a:extLst>
          </p:cNvPr>
          <p:cNvSpPr>
            <a:spLocks noGrp="1"/>
          </p:cNvSpPr>
          <p:nvPr>
            <p:ph type="ftr" sz="quarter" idx="11"/>
          </p:nvPr>
        </p:nvSpPr>
        <p:spPr/>
        <p:txBody>
          <a:bodyPr/>
          <a:lstStyle/>
          <a:p>
            <a:pPr>
              <a:defRPr/>
            </a:pPr>
            <a:r>
              <a:rPr lang="el-GR" dirty="0"/>
              <a:t>ΝΙΚΟΣ ΧΑΝΙΩΤΑΚΗΣ - ΠΤΔΕ ΠΑΝΕΠΙΣΤΗΜΙΟ ΘΕΣΣΑΛΙΑΣ </a:t>
            </a:r>
          </a:p>
        </p:txBody>
      </p:sp>
      <p:sp>
        <p:nvSpPr>
          <p:cNvPr id="4" name="Θέση αριθμού διαφάνειας 3">
            <a:extLst>
              <a:ext uri="{FF2B5EF4-FFF2-40B4-BE49-F238E27FC236}">
                <a16:creationId xmlns:a16="http://schemas.microsoft.com/office/drawing/2014/main" id="{DED0ED83-70F4-338B-C5C7-6D9C8B66C7B9}"/>
              </a:ext>
            </a:extLst>
          </p:cNvPr>
          <p:cNvSpPr>
            <a:spLocks noGrp="1"/>
          </p:cNvSpPr>
          <p:nvPr>
            <p:ph type="sldNum" sz="quarter" idx="12"/>
          </p:nvPr>
        </p:nvSpPr>
        <p:spPr/>
        <p:txBody>
          <a:bodyPr/>
          <a:lstStyle/>
          <a:p>
            <a:pPr>
              <a:defRPr/>
            </a:pPr>
            <a:fld id="{1794BB2A-399E-4B33-992B-DFDE5150CC6D}" type="slidenum">
              <a:rPr lang="el-GR" smtClean="0"/>
              <a:pPr>
                <a:defRPr/>
              </a:pPr>
              <a:t>9</a:t>
            </a:fld>
            <a:endParaRPr lang="el-G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TotalTime>
  <Words>3489</Words>
  <Application>Microsoft Office PowerPoint</Application>
  <PresentationFormat>Προβολή στην οθόνη (4:3)</PresentationFormat>
  <Paragraphs>751</Paragraphs>
  <Slides>67</Slides>
  <Notes>40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67</vt:i4>
      </vt:variant>
    </vt:vector>
  </HeadingPairs>
  <TitlesOfParts>
    <vt:vector size="73" baseType="lpstr">
      <vt:lpstr>Arial</vt:lpstr>
      <vt:lpstr>Comic Sans MS</vt:lpstr>
      <vt:lpstr>Times New Roman</vt:lpstr>
      <vt:lpstr>Wingdings</vt:lpstr>
      <vt:lpstr>Προεπιλεγμένη σχεδίαση</vt:lpstr>
      <vt:lpstr>1_Προεπιλεγμένη σχεδίαση</vt:lpstr>
      <vt:lpstr>Κοινωνιομετρία</vt:lpstr>
      <vt:lpstr>Κοινωνιομετρία</vt:lpstr>
      <vt:lpstr>Παρουσίαση του PowerPoint</vt:lpstr>
      <vt:lpstr>Κοινωνιομετρικό τεστ</vt:lpstr>
      <vt:lpstr>Παρουσίαση του PowerPoint</vt:lpstr>
      <vt:lpstr>Η διαμόρφωση &amp; ποιότητα των σχέσεων στην ομάδα</vt:lpstr>
      <vt:lpstr>Παράγοντες διαμόρφωσης της ομάδας</vt:lpstr>
      <vt:lpstr>Παράγοντες έλξης</vt:lpstr>
      <vt:lpstr>Παρουσίαση του PowerPoint</vt:lpstr>
      <vt:lpstr>Χαρακτηριστικά της ομάδας/τάξης</vt:lpstr>
      <vt:lpstr>Παρουσίαση του PowerPoint</vt:lpstr>
      <vt:lpstr>Παρουσίαση του PowerPoint</vt:lpstr>
      <vt:lpstr> Θεωρία ιεράρχησης των αναγκών του Maslow</vt:lpstr>
      <vt:lpstr>Παρουσίαση του PowerPoint</vt:lpstr>
      <vt:lpstr>Παρουσίαση του PowerPoint</vt:lpstr>
      <vt:lpstr>Παρουσίαση του PowerPoint</vt:lpstr>
      <vt:lpstr>Παρουσίαση του PowerPoint</vt:lpstr>
      <vt:lpstr>Πλεονεκτήματα</vt:lpstr>
      <vt:lpstr>Παρουσίαση του PowerPoint</vt:lpstr>
      <vt:lpstr>Παρουσίαση του PowerPoint</vt:lpstr>
      <vt:lpstr>Παρουσίαση του PowerPoint</vt:lpstr>
      <vt:lpstr>Παραδείγματα</vt:lpstr>
      <vt:lpstr>Οδηγίες - διεξαγωγή του τεστ</vt:lpstr>
      <vt:lpstr>Παρουσίαση του PowerPoint</vt:lpstr>
      <vt:lpstr>Εφαρμογή του τεστ </vt:lpstr>
      <vt:lpstr>Εφαρμογή του τεστ  στη Δευτεροβάθμια Εκπαίδευση</vt:lpstr>
      <vt:lpstr>Παρουσίαση του PowerPoint</vt:lpstr>
      <vt:lpstr>Κοινωνιομετρικός πίνακας</vt:lpstr>
      <vt:lpstr>Παρουσίαση του PowerPoint</vt:lpstr>
      <vt:lpstr>5 κατηγορίες κοινωνιομετρικού status  ή δημοτικότητας</vt:lpstr>
      <vt:lpstr>5 κατηγορίες κοινωνιομετρικού status  ή δημοτικότητας</vt:lpstr>
      <vt:lpstr>Απομονωμένοι μαθητές</vt:lpstr>
      <vt:lpstr>Απομονωμένοι μαθητές (2)</vt:lpstr>
      <vt:lpstr>Το κοινωνιογράφημα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Αιτιολογήσεις των μαθητών.  Κριτήρια επιλογής και απόρριψης</vt:lpstr>
      <vt:lpstr>Κριτήρια προτιμήσεων:  Παιδιά ηλικίας Νηπιαγωγείου - Β΄ Δημοτικού</vt:lpstr>
      <vt:lpstr>Κριτήρια προτιμήσεων  παιδιών Γ΄ έως και Ε΄ δημοτικού</vt:lpstr>
      <vt:lpstr>Κριτήρια προτιμήσεων μαθητών  Στ΄ δημοτικού μέχρι και Β΄ Γυμνασίου:</vt:lpstr>
      <vt:lpstr>Παρουσίαση του PowerPoint</vt:lpstr>
      <vt:lpstr>Κριτήρια απόρριψης:</vt:lpstr>
      <vt:lpstr>Παρουσίαση του PowerPoint</vt:lpstr>
      <vt:lpstr>Παρουσίαση του PowerPoint</vt:lpstr>
      <vt:lpstr>Παρουσίαση του PowerPoint</vt:lpstr>
      <vt:lpstr>Παρουσίαση του PowerPoint</vt:lpstr>
      <vt:lpstr>Τι θέλουμε;</vt:lpstr>
      <vt:lpstr>Χειρισμοί εκπαιδευτικού</vt:lpstr>
      <vt:lpstr>Παρουσίαση του PowerPoint</vt:lpstr>
      <vt:lpstr>Παρουσίαση του PowerPoint</vt:lpstr>
      <vt:lpstr>Χειρισμοί εκπαιδευτικού</vt:lpstr>
      <vt:lpstr>Παρουσίαση του PowerPoint</vt:lpstr>
      <vt:lpstr>Παρουσίαση του PowerPoint</vt:lpstr>
      <vt:lpstr>Τι άλλο θέλουμε;</vt:lpstr>
      <vt:lpstr>Ενθάρρυνση</vt:lpstr>
      <vt:lpstr>Ενθάρρυνση</vt:lpstr>
      <vt:lpstr>Παρουσίαση του PowerPoint</vt:lpstr>
      <vt:lpstr>Τελικά…</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Masteruser</dc:creator>
  <cp:lastModifiedBy>Nikos CHANIOTAKIS</cp:lastModifiedBy>
  <cp:revision>126</cp:revision>
  <dcterms:created xsi:type="dcterms:W3CDTF">1601-01-01T00:00:00Z</dcterms:created>
  <dcterms:modified xsi:type="dcterms:W3CDTF">2022-06-17T12:17:37Z</dcterms:modified>
</cp:coreProperties>
</file>