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1" r:id="rId5"/>
    <p:sldId id="262" r:id="rId6"/>
    <p:sldId id="265" r:id="rId7"/>
    <p:sldId id="374" r:id="rId8"/>
    <p:sldId id="376" r:id="rId9"/>
    <p:sldId id="377" r:id="rId10"/>
    <p:sldId id="364" r:id="rId11"/>
    <p:sldId id="378" r:id="rId12"/>
    <p:sldId id="379" r:id="rId13"/>
    <p:sldId id="380" r:id="rId14"/>
    <p:sldId id="381" r:id="rId15"/>
    <p:sldId id="382" r:id="rId16"/>
    <p:sldId id="383" r:id="rId17"/>
    <p:sldId id="384" r:id="rId18"/>
    <p:sldId id="385" r:id="rId19"/>
    <p:sldId id="386" r:id="rId20"/>
    <p:sldId id="387" r:id="rId21"/>
    <p:sldId id="388" r:id="rId22"/>
    <p:sldId id="289" r:id="rId23"/>
    <p:sldId id="389" r:id="rId24"/>
    <p:sldId id="390" r:id="rId25"/>
    <p:sldId id="369" r:id="rId26"/>
    <p:sldId id="391" r:id="rId27"/>
    <p:sldId id="392" r:id="rId28"/>
    <p:sldId id="393" r:id="rId29"/>
    <p:sldId id="395" r:id="rId30"/>
    <p:sldId id="394" r:id="rId31"/>
    <p:sldId id="291" r:id="rId32"/>
    <p:sldId id="371" r:id="rId33"/>
    <p:sldId id="333" r:id="rId34"/>
    <p:sldId id="315"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7960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618422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28766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n-US" sz="2800" b="1" dirty="0"/>
              <a:t>6</a:t>
            </a:r>
            <a:r>
              <a:rPr lang="el-GR" sz="2800" b="1" dirty="0"/>
              <a:t>:</a:t>
            </a:r>
            <a:r>
              <a:rPr lang="en-US" sz="2800" dirty="0"/>
              <a:t> </a:t>
            </a:r>
            <a:r>
              <a:rPr lang="el-GR" sz="2800" dirty="0">
                <a:effectLst>
                  <a:outerShdw blurRad="38100" dist="38100" dir="2700000" algn="tl">
                    <a:srgbClr val="C0C0C0"/>
                  </a:outerShdw>
                </a:effectLst>
              </a:rPr>
              <a:t>Γραμμικά δυναμικά μεγέθη</a:t>
            </a:r>
            <a:endParaRPr lang="el-GR" altLang="el-GR" sz="2800" dirty="0">
              <a:effectLst>
                <a:outerShdw blurRad="38100" dist="38100" dir="2700000" algn="tl">
                  <a:srgbClr val="C0C0C0"/>
                </a:outerShdw>
              </a:effectLst>
            </a:endParaRP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Χαρακτηριστικά της δύναμης 1</a:t>
            </a:r>
            <a:endParaRPr lang="el-GR" sz="3600" dirty="0"/>
          </a:p>
        </p:txBody>
      </p:sp>
      <p:sp>
        <p:nvSpPr>
          <p:cNvPr id="5" name="Θέση περιεχομένου 4"/>
          <p:cNvSpPr>
            <a:spLocks noGrp="1"/>
          </p:cNvSpPr>
          <p:nvPr>
            <p:ph idx="1"/>
          </p:nvPr>
        </p:nvSpPr>
        <p:spPr>
          <a:xfrm>
            <a:off x="3707904" y="980728"/>
            <a:ext cx="5112568" cy="5400600"/>
          </a:xfrm>
        </p:spPr>
        <p:txBody>
          <a:bodyPr>
            <a:noAutofit/>
          </a:bodyPr>
          <a:lstStyle/>
          <a:p>
            <a:pPr eaLnBrk="0" hangingPunct="0">
              <a:spcBef>
                <a:spcPts val="0"/>
              </a:spcBef>
            </a:pPr>
            <a:r>
              <a:rPr lang="el-GR" altLang="el-GR" sz="2200" dirty="0"/>
              <a:t>Η δύναμη (</a:t>
            </a:r>
            <a:r>
              <a:rPr lang="en-US" altLang="el-GR" sz="2200" dirty="0"/>
              <a:t>F</a:t>
            </a:r>
            <a:r>
              <a:rPr lang="el-GR" altLang="el-GR" sz="2200" dirty="0"/>
              <a:t>) είναι διανυσματικό μέγεθος και ορίζεται από το σημείο εφαρμογής της, από την ποσότητα (μέτρο), τη διεύθυνση και τη φορά της.</a:t>
            </a:r>
          </a:p>
          <a:p>
            <a:pPr eaLnBrk="0" hangingPunct="0">
              <a:spcBef>
                <a:spcPts val="0"/>
              </a:spcBef>
            </a:pPr>
            <a:endParaRPr lang="en-US" altLang="el-GR" sz="2200" dirty="0"/>
          </a:p>
          <a:p>
            <a:pPr eaLnBrk="0" hangingPunct="0">
              <a:spcBef>
                <a:spcPts val="0"/>
              </a:spcBef>
            </a:pPr>
            <a:r>
              <a:rPr lang="el-GR" altLang="el-GR" sz="2200" dirty="0"/>
              <a:t>Σημείο εφαρμογής είναι το σημείο επαφής μεταξύ του σώματος που εφαρμόζει τη δύναμη και του σώματος που δέχεται τη δύναμη. Συνήθως (ανθρώπινος κινητικός μηχανισμός), το σημείο εφαρμογής της μυϊκής δύναμης είναι το σημείο κατάφυσης του μυός πάνω στο οστό. Παρόλο που σε πολλές περιπτώσεις δεν υπάρχει μόνο ένα σημείο κατάφυσης (δελτοειδής μυς) για μεθοδολογικούς λόγους θεωρούμε ότι υπάρχει ένα </a:t>
            </a:r>
            <a:r>
              <a:rPr lang="el-GR" altLang="el-GR" sz="2200" dirty="0" err="1"/>
              <a:t>καταφυτικό</a:t>
            </a:r>
            <a:r>
              <a:rPr lang="el-GR" altLang="el-GR" sz="2200" dirty="0"/>
              <a:t> σημείο.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848"/>
            <a:ext cx="3313063" cy="360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Χαρακτηριστικά της δύναμης 2</a:t>
            </a:r>
            <a:endParaRPr lang="el-GR" sz="3600" dirty="0"/>
          </a:p>
        </p:txBody>
      </p:sp>
      <p:sp>
        <p:nvSpPr>
          <p:cNvPr id="5" name="Θέση περιεχομένου 4"/>
          <p:cNvSpPr>
            <a:spLocks noGrp="1"/>
          </p:cNvSpPr>
          <p:nvPr>
            <p:ph idx="1"/>
          </p:nvPr>
        </p:nvSpPr>
        <p:spPr>
          <a:xfrm>
            <a:off x="323528" y="3645024"/>
            <a:ext cx="8568952" cy="2952328"/>
          </a:xfrm>
        </p:spPr>
        <p:txBody>
          <a:bodyPr>
            <a:noAutofit/>
          </a:bodyPr>
          <a:lstStyle/>
          <a:p>
            <a:pPr eaLnBrk="0" hangingPunct="0">
              <a:lnSpc>
                <a:spcPct val="90000"/>
              </a:lnSpc>
              <a:spcBef>
                <a:spcPts val="0"/>
              </a:spcBef>
            </a:pPr>
            <a:r>
              <a:rPr lang="el-GR" altLang="el-GR" sz="2200" dirty="0"/>
              <a:t>Η δύναμη παριστάνεται με βέλος, του οποίου το μήκος δείχνει την ποσότητά της και η ακίδα του βέλους την κατεύθυνση προς την οποία ασκείται η δύναμη.</a:t>
            </a:r>
          </a:p>
          <a:p>
            <a:pPr eaLnBrk="0" hangingPunct="0">
              <a:lnSpc>
                <a:spcPct val="90000"/>
              </a:lnSpc>
              <a:spcBef>
                <a:spcPts val="0"/>
              </a:spcBef>
            </a:pPr>
            <a:r>
              <a:rPr lang="el-GR" altLang="el-GR" sz="2200" dirty="0"/>
              <a:t>Φορέας ή γραμμή δράσης της δύναμης είναι μια ευθεία γραμμή απεριόριστου μήκους στη διεύθυνση δράσης της δύναμης. Μια δύναμη μπορεί να προσδώσει σε ένα σώμα την ίδια επιτάχυνση αν δρα οπουδήποτε κατά μήκος της γραμμής δράσης της. Ο προσανατολισμός της γραμμής δράσης ορίζεται αναφορικά με ένα σύστημα συντεταγμένων Χ-Υ και δίδεται ως γωνιακή θέση (γωνία εφαρμογής).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1000910"/>
            <a:ext cx="340144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2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3</a:t>
            </a:r>
            <a:endParaRPr lang="el-GR" sz="3600" dirty="0"/>
          </a:p>
        </p:txBody>
      </p:sp>
      <p:sp>
        <p:nvSpPr>
          <p:cNvPr id="5" name="Θέση περιεχομένου 4"/>
          <p:cNvSpPr>
            <a:spLocks noGrp="1"/>
          </p:cNvSpPr>
          <p:nvPr>
            <p:ph idx="1"/>
          </p:nvPr>
        </p:nvSpPr>
        <p:spPr>
          <a:xfrm>
            <a:off x="323528" y="1628800"/>
            <a:ext cx="8568952" cy="4968552"/>
          </a:xfrm>
        </p:spPr>
        <p:txBody>
          <a:bodyPr>
            <a:noAutofit/>
          </a:bodyPr>
          <a:lstStyle/>
          <a:p>
            <a:pPr eaLnBrk="0" hangingPunct="0"/>
            <a:r>
              <a:rPr lang="el-GR" altLang="el-GR" sz="2200" dirty="0"/>
              <a:t>Οι δυνάμεις που υπάρχουν στη φύση και οι οποίες επηρεάζουν την κίνηση του ανθρώπου μπορούν να ταξινομηθούν με διάφορους τρόπους, με συνηθέστερη διάκρισή τους σε </a:t>
            </a:r>
            <a:r>
              <a:rPr lang="el-GR" altLang="el-GR" sz="2200" i="1" u="sng" dirty="0"/>
              <a:t>δυνάμεις επαφής</a:t>
            </a:r>
            <a:r>
              <a:rPr lang="el-GR" altLang="el-GR" sz="2200" dirty="0"/>
              <a:t> και </a:t>
            </a:r>
            <a:r>
              <a:rPr lang="el-GR" altLang="el-GR" sz="2200" i="1" u="sng" dirty="0"/>
              <a:t>δυνάμεις μη-επαφής</a:t>
            </a:r>
            <a:r>
              <a:rPr lang="el-GR" altLang="el-GR" sz="2200" dirty="0"/>
              <a:t>. Οι δυνάμεις επαφής είναι αυτές που ασκούνται από ένα σώμα σε ένα άλλο όταν αυτά βρίσκονται σε άμεση επαφή, ενώ οι δυνάμεις μη-επαφής ασκούνται μεταξύ σωμάτων που βρίσκονται σε κάποια απόσταση μεταξύ τους.</a:t>
            </a:r>
          </a:p>
          <a:p>
            <a:pPr eaLnBrk="0" hangingPunct="0"/>
            <a:endParaRPr lang="el-GR" altLang="el-GR" sz="2200" dirty="0"/>
          </a:p>
          <a:p>
            <a:pPr eaLnBrk="0" hangingPunct="0"/>
            <a:r>
              <a:rPr lang="el-GR" altLang="el-GR" sz="2200" dirty="0"/>
              <a:t>Ως δύναμη μη-επαφής αναφέρουμε τη δύναμη βαρύτητας, ενώ κυριότερες δυνάμεις επαφής για την ανθρώπινη κίνηση είναι: δύναμη αντίδρασης του εδάφους, αρθρική δύναμη αντίδρασης, τριβή, δύναμη αντίστασης στα ρευστά, δύναμη αδράνειας, μυϊκή δύναμη, ελαστική δύναμη.</a:t>
            </a:r>
          </a:p>
          <a:p>
            <a:pPr eaLnBrk="0" hangingPunct="0"/>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74634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4</a:t>
            </a:r>
            <a:endParaRPr lang="el-GR" sz="3600" dirty="0"/>
          </a:p>
        </p:txBody>
      </p:sp>
      <p:sp>
        <p:nvSpPr>
          <p:cNvPr id="5" name="Θέση περιεχομένου 4"/>
          <p:cNvSpPr>
            <a:spLocks noGrp="1"/>
          </p:cNvSpPr>
          <p:nvPr>
            <p:ph idx="1"/>
          </p:nvPr>
        </p:nvSpPr>
        <p:spPr>
          <a:xfrm>
            <a:off x="323528" y="5517232"/>
            <a:ext cx="8568952" cy="1080120"/>
          </a:xfrm>
        </p:spPr>
        <p:txBody>
          <a:bodyPr>
            <a:noAutofit/>
          </a:bodyPr>
          <a:lstStyle/>
          <a:p>
            <a:pPr eaLnBrk="0" hangingPunct="0"/>
            <a:r>
              <a:rPr lang="el-GR" altLang="el-GR" sz="2200" dirty="0"/>
              <a:t>Πρόσθεση διανυσμάτων για την εύρεση του συνιστάμενου (συνολικού) αποτελέσματος δύο δυνάμεων με την ίδια διεύθυνση.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553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67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5</a:t>
            </a:r>
            <a:endParaRPr lang="el-GR" sz="3600" dirty="0"/>
          </a:p>
        </p:txBody>
      </p:sp>
      <p:sp>
        <p:nvSpPr>
          <p:cNvPr id="5" name="Θέση περιεχομένου 4"/>
          <p:cNvSpPr>
            <a:spLocks noGrp="1"/>
          </p:cNvSpPr>
          <p:nvPr>
            <p:ph idx="1"/>
          </p:nvPr>
        </p:nvSpPr>
        <p:spPr>
          <a:xfrm>
            <a:off x="323528" y="5517232"/>
            <a:ext cx="8568952" cy="1080120"/>
          </a:xfrm>
        </p:spPr>
        <p:txBody>
          <a:bodyPr>
            <a:noAutofit/>
          </a:bodyPr>
          <a:lstStyle/>
          <a:p>
            <a:pPr eaLnBrk="0" hangingPunct="0"/>
            <a:r>
              <a:rPr lang="el-GR" altLang="el-GR" sz="2200" dirty="0"/>
              <a:t>Μια δύναμη είναι πιο αποτελεσματική όταν ασκείται στην επιθυμητή διεύθυνση της κίνησης (Α). Δύο ή περισσότερες δυνάμεις μπορούν να συνδυαστούν για την επίτευξη της επιθυμητής διεύθυνσης (Β).</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88032"/>
            <a:ext cx="5867400"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42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6</a:t>
            </a:r>
            <a:endParaRPr lang="el-GR" sz="3600" dirty="0"/>
          </a:p>
        </p:txBody>
      </p:sp>
      <p:sp>
        <p:nvSpPr>
          <p:cNvPr id="5" name="Θέση περιεχομένου 4"/>
          <p:cNvSpPr>
            <a:spLocks noGrp="1"/>
          </p:cNvSpPr>
          <p:nvPr>
            <p:ph idx="1"/>
          </p:nvPr>
        </p:nvSpPr>
        <p:spPr>
          <a:xfrm>
            <a:off x="323528" y="5085184"/>
            <a:ext cx="8568952" cy="1512168"/>
          </a:xfrm>
        </p:spPr>
        <p:txBody>
          <a:bodyPr>
            <a:noAutofit/>
          </a:bodyPr>
          <a:lstStyle/>
          <a:p>
            <a:pPr eaLnBrk="0" hangingPunct="0"/>
            <a:r>
              <a:rPr lang="el-GR" altLang="el-GR" sz="2200" dirty="0"/>
              <a:t>Πρόσθεση διανυσμάτων για την εύρεση του συνιστάμενου (συνολικού) αποτελέσματος δύο δυνάμεων που οι διευθύνσεις τους σχηματίζουν γωνία. Με βάση το νόμο των </a:t>
            </a:r>
            <a:r>
              <a:rPr lang="el-GR" altLang="el-GR" sz="2200" dirty="0" err="1"/>
              <a:t>συνημιτόνων</a:t>
            </a:r>
            <a:r>
              <a:rPr lang="el-GR" altLang="el-GR" sz="2200" dirty="0"/>
              <a:t> η γωνία Φ, ως παραπληρωματική της θ, μπορεί να προσδιορίσει την συνισταμένη</a:t>
            </a:r>
            <a:r>
              <a:rPr lang="el-GR" altLang="el-GR" sz="2400" b="1"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40" y="1203784"/>
            <a:ext cx="1947428" cy="37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715" y="1203784"/>
            <a:ext cx="2910783" cy="37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49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7</a:t>
            </a:r>
            <a:endParaRPr lang="el-GR" sz="3600" dirty="0"/>
          </a:p>
        </p:txBody>
      </p:sp>
      <p:sp>
        <p:nvSpPr>
          <p:cNvPr id="5" name="Θέση περιεχομένου 4"/>
          <p:cNvSpPr>
            <a:spLocks noGrp="1"/>
          </p:cNvSpPr>
          <p:nvPr>
            <p:ph idx="1"/>
          </p:nvPr>
        </p:nvSpPr>
        <p:spPr>
          <a:xfrm>
            <a:off x="323528" y="5589240"/>
            <a:ext cx="8568952" cy="1008112"/>
          </a:xfrm>
        </p:spPr>
        <p:txBody>
          <a:bodyPr>
            <a:noAutofit/>
          </a:bodyPr>
          <a:lstStyle/>
          <a:p>
            <a:pPr eaLnBrk="0" hangingPunct="0"/>
            <a:r>
              <a:rPr lang="el-GR" altLang="el-GR" sz="2200" dirty="0"/>
              <a:t>Πρόσθεση δύο ή περισσοτέρων διανυσμάτων για την εύρεση του συνολικού αποτελέσματος (συνισταμένη δύναμη).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96752"/>
            <a:ext cx="56388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22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8 </a:t>
            </a:r>
            <a:endParaRPr lang="el-GR" sz="3600" dirty="0"/>
          </a:p>
        </p:txBody>
      </p:sp>
      <p:sp>
        <p:nvSpPr>
          <p:cNvPr id="5" name="Θέση περιεχομένου 4"/>
          <p:cNvSpPr>
            <a:spLocks noGrp="1"/>
          </p:cNvSpPr>
          <p:nvPr>
            <p:ph idx="1"/>
          </p:nvPr>
        </p:nvSpPr>
        <p:spPr>
          <a:xfrm>
            <a:off x="323528" y="5589240"/>
            <a:ext cx="8568952" cy="1008112"/>
          </a:xfrm>
        </p:spPr>
        <p:txBody>
          <a:bodyPr>
            <a:noAutofit/>
          </a:bodyPr>
          <a:lstStyle/>
          <a:p>
            <a:pPr eaLnBrk="0" hangingPunct="0"/>
            <a:r>
              <a:rPr lang="el-GR" altLang="el-GR" sz="2200" dirty="0"/>
              <a:t>Ανάλυση της δύναμης του δελτοειδούς μυός (</a:t>
            </a:r>
            <a:r>
              <a:rPr lang="en-US" altLang="el-GR" sz="2200" dirty="0"/>
              <a:t>D</a:t>
            </a:r>
            <a:r>
              <a:rPr lang="el-GR" altLang="el-GR" sz="2200" dirty="0"/>
              <a:t>)</a:t>
            </a:r>
            <a:r>
              <a:rPr lang="en-US" altLang="el-GR" sz="2200" dirty="0"/>
              <a:t> </a:t>
            </a:r>
            <a:r>
              <a:rPr lang="el-GR" altLang="el-GR" sz="2200" dirty="0"/>
              <a:t>σε στροφική συνιστώσα (</a:t>
            </a:r>
            <a:r>
              <a:rPr lang="en-US" altLang="el-GR" sz="2200" dirty="0" err="1"/>
              <a:t>Fy</a:t>
            </a:r>
            <a:r>
              <a:rPr lang="el-GR" altLang="el-GR" sz="2200" dirty="0"/>
              <a:t>)</a:t>
            </a:r>
            <a:r>
              <a:rPr lang="en-US" altLang="el-GR" sz="2200" dirty="0"/>
              <a:t> </a:t>
            </a:r>
            <a:r>
              <a:rPr lang="el-GR" altLang="el-GR" sz="2200" dirty="0"/>
              <a:t>και σε </a:t>
            </a:r>
            <a:r>
              <a:rPr lang="el-GR" altLang="el-GR" sz="2200" dirty="0" err="1"/>
              <a:t>σταθεροποιό</a:t>
            </a:r>
            <a:r>
              <a:rPr lang="el-GR" altLang="el-GR" sz="2200" dirty="0"/>
              <a:t> συνιστώσα (</a:t>
            </a:r>
            <a:r>
              <a:rPr lang="en-US" altLang="el-GR" sz="2200" dirty="0" err="1"/>
              <a:t>Fx</a:t>
            </a:r>
            <a:r>
              <a:rPr lang="el-GR" altLang="el-GR" sz="2200" dirty="0"/>
              <a:t>)</a:t>
            </a:r>
            <a:r>
              <a:rPr lang="en-US" altLang="el-GR" sz="2200" dirty="0"/>
              <a:t>. </a:t>
            </a:r>
            <a:r>
              <a:rPr lang="el-GR" altLang="el-GR" sz="2200" dirty="0"/>
              <a:t>Η γωνία εφαρμογής είναι 20</a:t>
            </a:r>
            <a:r>
              <a:rPr lang="el-GR" altLang="el-GR" sz="2200" baseline="30000" dirty="0"/>
              <a:t>ο</a:t>
            </a:r>
            <a:r>
              <a:rPr lang="el-GR" altLang="el-GR" sz="2200" dirty="0"/>
              <a:t>.</a:t>
            </a:r>
            <a:endParaRPr lang="el-GR"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196752"/>
            <a:ext cx="39211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9 </a:t>
            </a:r>
            <a:endParaRPr lang="el-GR" sz="3600" dirty="0"/>
          </a:p>
        </p:txBody>
      </p:sp>
      <p:sp>
        <p:nvSpPr>
          <p:cNvPr id="5" name="Θέση περιεχομένου 4"/>
          <p:cNvSpPr>
            <a:spLocks noGrp="1"/>
          </p:cNvSpPr>
          <p:nvPr>
            <p:ph idx="1"/>
          </p:nvPr>
        </p:nvSpPr>
        <p:spPr>
          <a:xfrm>
            <a:off x="323528" y="5589240"/>
            <a:ext cx="8568952" cy="1008112"/>
          </a:xfrm>
        </p:spPr>
        <p:txBody>
          <a:bodyPr>
            <a:noAutofit/>
          </a:bodyPr>
          <a:lstStyle/>
          <a:p>
            <a:pPr eaLnBrk="0" hangingPunct="0"/>
            <a:r>
              <a:rPr lang="el-GR" altLang="el-GR" sz="2200" dirty="0"/>
              <a:t>Συνιστώσες της δύναμης αντίδρασης του εδάφους. Η αρχή του συστήματος συντεταγμένων του </a:t>
            </a:r>
            <a:r>
              <a:rPr lang="el-GR" altLang="el-GR" sz="2200" dirty="0" err="1"/>
              <a:t>δυναμοδάπεδου</a:t>
            </a:r>
            <a:r>
              <a:rPr lang="el-GR" altLang="el-GR" sz="2200" dirty="0"/>
              <a:t> τοποθετείται στο κέντρο του </a:t>
            </a:r>
            <a:r>
              <a:rPr lang="el-GR" altLang="el-GR" sz="2200" dirty="0" err="1"/>
              <a:t>δυναμοδάπεδου</a:t>
            </a:r>
            <a:r>
              <a:rPr lang="el-GR" altLang="el-GR" sz="2200" dirty="0"/>
              <a:t>.</a:t>
            </a:r>
            <a:endParaRPr lang="el-GR"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68760"/>
            <a:ext cx="46482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10 </a:t>
            </a:r>
            <a:endParaRPr lang="el-GR" sz="3600" dirty="0"/>
          </a:p>
        </p:txBody>
      </p:sp>
      <p:sp>
        <p:nvSpPr>
          <p:cNvPr id="5" name="Θέση περιεχομένου 4"/>
          <p:cNvSpPr>
            <a:spLocks noGrp="1"/>
          </p:cNvSpPr>
          <p:nvPr>
            <p:ph idx="1"/>
          </p:nvPr>
        </p:nvSpPr>
        <p:spPr>
          <a:xfrm>
            <a:off x="323528" y="5733256"/>
            <a:ext cx="8568952" cy="864096"/>
          </a:xfrm>
        </p:spPr>
        <p:txBody>
          <a:bodyPr>
            <a:noAutofit/>
          </a:bodyPr>
          <a:lstStyle/>
          <a:p>
            <a:pPr eaLnBrk="0" hangingPunct="0"/>
            <a:r>
              <a:rPr lang="el-GR" altLang="el-GR" sz="2200" dirty="0"/>
              <a:t>Η αρθρική δύναμη αντίδρασης του γονάτου και οι συνιστώσες της </a:t>
            </a:r>
            <a:r>
              <a:rPr lang="el-GR" altLang="el-GR" sz="2200" dirty="0" err="1"/>
              <a:t>διατμητική</a:t>
            </a:r>
            <a:r>
              <a:rPr lang="el-GR" altLang="el-GR" sz="2200" dirty="0"/>
              <a:t> (</a:t>
            </a:r>
            <a:r>
              <a:rPr lang="en-US" altLang="el-GR" sz="2200" dirty="0"/>
              <a:t>shear</a:t>
            </a:r>
            <a:r>
              <a:rPr lang="el-GR" altLang="el-GR" sz="2200" dirty="0"/>
              <a:t>) και θλιπτική (</a:t>
            </a:r>
            <a:r>
              <a:rPr lang="en-US" altLang="el-GR" sz="2200" dirty="0"/>
              <a:t>compressive</a:t>
            </a:r>
            <a:r>
              <a:rPr lang="el-GR" altLang="el-GR" sz="2200" dirty="0"/>
              <a:t>).</a:t>
            </a:r>
            <a:endParaRPr lang="el-GR" altLang="el-GR" sz="2200" baseline="30000" dirty="0"/>
          </a:p>
          <a:p>
            <a:pPr eaLnBrk="0" hangingPunct="0"/>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225450"/>
            <a:ext cx="3129135" cy="426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11 </a:t>
            </a:r>
            <a:endParaRPr lang="el-GR" sz="3600" dirty="0"/>
          </a:p>
        </p:txBody>
      </p:sp>
      <p:sp>
        <p:nvSpPr>
          <p:cNvPr id="5" name="Θέση περιεχομένου 4"/>
          <p:cNvSpPr>
            <a:spLocks noGrp="1"/>
          </p:cNvSpPr>
          <p:nvPr>
            <p:ph idx="1"/>
          </p:nvPr>
        </p:nvSpPr>
        <p:spPr>
          <a:xfrm>
            <a:off x="323528" y="5661248"/>
            <a:ext cx="8568952" cy="936104"/>
          </a:xfrm>
        </p:spPr>
        <p:txBody>
          <a:bodyPr>
            <a:noAutofit/>
          </a:bodyPr>
          <a:lstStyle/>
          <a:p>
            <a:pPr eaLnBrk="0" hangingPunct="0"/>
            <a:r>
              <a:rPr lang="el-GR" altLang="el-GR" sz="2200" dirty="0"/>
              <a:t>Το τρίτο αξίωμα του Νεύτωνα (δράση και αντίδραση) βρίσκει εφαρμογή κατά την κρούση δύο σωμάτων.</a:t>
            </a:r>
            <a:endParaRPr lang="el-GR"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27" y="1124744"/>
            <a:ext cx="4953000"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12 </a:t>
            </a:r>
            <a:endParaRPr lang="el-GR" sz="3600" dirty="0"/>
          </a:p>
        </p:txBody>
      </p:sp>
      <p:sp>
        <p:nvSpPr>
          <p:cNvPr id="5" name="Θέση περιεχομένου 4"/>
          <p:cNvSpPr>
            <a:spLocks noGrp="1"/>
          </p:cNvSpPr>
          <p:nvPr>
            <p:ph idx="1"/>
          </p:nvPr>
        </p:nvSpPr>
        <p:spPr>
          <a:xfrm>
            <a:off x="323528" y="4941168"/>
            <a:ext cx="8568952" cy="1656184"/>
          </a:xfrm>
        </p:spPr>
        <p:txBody>
          <a:bodyPr>
            <a:noAutofit/>
          </a:bodyPr>
          <a:lstStyle/>
          <a:p>
            <a:pPr eaLnBrk="0" hangingPunct="0"/>
            <a:r>
              <a:rPr lang="el-GR" altLang="el-GR" sz="2200" dirty="0"/>
              <a:t>Ως πίεση ορίζουμε τη δύναμη ανά μονάδα επιφάνειας (κατανομή της δύναμης). Εδώ, παρουσιάζεται πρότυπο πίεσης του άκρου ποδιού ενός ατόμου κατά τη διάρκεια της φάσης στήριξης στο βάδισμα. Οι μεγαλύτερες τιμές πίεσης λαμβάνουν χώρα στη μέση της φτέρνας και στο μετατάρσιο.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239000" cy="325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1</a:t>
            </a:r>
            <a:r>
              <a:rPr lang="el-GR" altLang="el-GR" baseline="30000" dirty="0"/>
              <a:t>ο</a:t>
            </a:r>
            <a:r>
              <a:rPr lang="el-GR" altLang="el-GR" dirty="0"/>
              <a:t> Αξίωμα του Νεύτωνα</a:t>
            </a:r>
            <a:br>
              <a:rPr lang="el-GR" altLang="el-GR" dirty="0"/>
            </a:br>
            <a:r>
              <a:rPr lang="el-GR" altLang="el-GR" sz="4000" dirty="0"/>
              <a:t>(νόμος  της  αδράνειας)</a:t>
            </a:r>
            <a:endParaRPr lang="el-GR" sz="4000" dirty="0"/>
          </a:p>
        </p:txBody>
      </p:sp>
      <p:sp>
        <p:nvSpPr>
          <p:cNvPr id="5" name="Θέση περιεχομένου 4"/>
          <p:cNvSpPr>
            <a:spLocks noGrp="1"/>
          </p:cNvSpPr>
          <p:nvPr>
            <p:ph idx="1"/>
          </p:nvPr>
        </p:nvSpPr>
        <p:spPr>
          <a:xfrm>
            <a:off x="323528" y="1700808"/>
            <a:ext cx="8568952" cy="4896544"/>
          </a:xfrm>
        </p:spPr>
        <p:txBody>
          <a:bodyPr>
            <a:noAutofit/>
          </a:bodyPr>
          <a:lstStyle/>
          <a:p>
            <a:pPr eaLnBrk="0" hangingPunct="0"/>
            <a:r>
              <a:rPr lang="el-GR" altLang="el-GR" sz="2200" u="sng" dirty="0"/>
              <a:t>Κάθε σώμα παραμένει σε κατάσταση ηρεμίας ή ευθύγραμμης ομαλής κίνησης εφόσον δεν επιδρούν πάνω του εξωτερικές δυνάμεις με σκοπό να μεταβάλλουν την κινητική του κατάσταση.</a:t>
            </a:r>
          </a:p>
          <a:p>
            <a:pPr eaLnBrk="0" hangingPunct="0"/>
            <a:endParaRPr lang="el-GR" altLang="el-GR" sz="2200" u="sng" dirty="0"/>
          </a:p>
          <a:p>
            <a:pPr eaLnBrk="0" hangingPunct="0"/>
            <a:r>
              <a:rPr lang="el-GR" altLang="el-GR" sz="2200" dirty="0"/>
              <a:t>Το αξίωμα αυτό αποτελεί μια ποιοτική περιγραφή της μεταβολής της κινητικής κατάστασης ενός σώματος, διατυπώνοντας ότι η μεταβολή της θέσης του ή της ταχύτητάς του είναι αποτέλεσμα της επίδρασης κάποιας δύναμης.</a:t>
            </a:r>
          </a:p>
          <a:p>
            <a:pPr eaLnBrk="0" hangingPunct="0"/>
            <a:endParaRPr lang="el-GR" altLang="el-GR" sz="2200" dirty="0"/>
          </a:p>
          <a:p>
            <a:pPr eaLnBrk="0" hangingPunct="0"/>
            <a:r>
              <a:rPr lang="el-GR" altLang="el-GR" sz="2200" dirty="0"/>
              <a:t>Θεωρητικά η ακινησία και η ευθύγραμμη ομαλή κίνηση έχουν τα ίδια χαρακτηριστικά, μόνο που όταν υπάρχει κίνηση το σώμα έχει ορμή και περικλείει ενέργεια.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20217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1066130"/>
          </a:xfrm>
        </p:spPr>
        <p:txBody>
          <a:bodyPr>
            <a:normAutofit fontScale="90000"/>
          </a:bodyPr>
          <a:lstStyle/>
          <a:p>
            <a:r>
              <a:rPr lang="el-GR" altLang="el-GR" dirty="0"/>
              <a:t>2</a:t>
            </a:r>
            <a:r>
              <a:rPr lang="el-GR" altLang="el-GR" baseline="30000" dirty="0"/>
              <a:t>ο</a:t>
            </a:r>
            <a:r>
              <a:rPr lang="el-GR" altLang="el-GR" dirty="0"/>
              <a:t> Αξίωμα του Νεύτωνα</a:t>
            </a:r>
            <a:br>
              <a:rPr lang="el-GR" altLang="el-GR" dirty="0"/>
            </a:br>
            <a:r>
              <a:rPr lang="el-GR" altLang="el-GR" sz="4000" dirty="0"/>
              <a:t>(θεμελιώδης  νόμος  της  μηχανικής)</a:t>
            </a:r>
            <a:endParaRPr lang="el-GR" sz="4000" dirty="0"/>
          </a:p>
        </p:txBody>
      </p:sp>
      <p:sp>
        <p:nvSpPr>
          <p:cNvPr id="5" name="Θέση περιεχομένου 4"/>
          <p:cNvSpPr>
            <a:spLocks noGrp="1"/>
          </p:cNvSpPr>
          <p:nvPr>
            <p:ph idx="1"/>
          </p:nvPr>
        </p:nvSpPr>
        <p:spPr>
          <a:xfrm>
            <a:off x="323528" y="1556792"/>
            <a:ext cx="8568952" cy="5040560"/>
          </a:xfrm>
        </p:spPr>
        <p:txBody>
          <a:bodyPr>
            <a:noAutofit/>
          </a:bodyPr>
          <a:lstStyle/>
          <a:p>
            <a:pPr eaLnBrk="0" hangingPunct="0">
              <a:spcBef>
                <a:spcPts val="0"/>
              </a:spcBef>
            </a:pPr>
            <a:r>
              <a:rPr lang="el-GR" altLang="el-GR" sz="2200" u="sng" dirty="0"/>
              <a:t>Η μεταβολή της κινητικής κατάστασης  ενός σώματος (επιτάχυνση) είναι ανάλογη της δύναμης που την προκαλεί και αντιστρόφως ανάλογη της μάζας του σώματος.</a:t>
            </a:r>
          </a:p>
          <a:p>
            <a:pPr eaLnBrk="0" hangingPunct="0">
              <a:spcBef>
                <a:spcPts val="0"/>
              </a:spcBef>
            </a:pPr>
            <a:endParaRPr lang="el-GR" altLang="el-GR" sz="2200" u="sng" dirty="0"/>
          </a:p>
          <a:p>
            <a:pPr eaLnBrk="0" hangingPunct="0">
              <a:spcBef>
                <a:spcPts val="0"/>
              </a:spcBef>
            </a:pPr>
            <a:r>
              <a:rPr lang="el-GR" altLang="el-GR" sz="2200" dirty="0"/>
              <a:t>F = m . α</a:t>
            </a:r>
          </a:p>
          <a:p>
            <a:pPr eaLnBrk="0" hangingPunct="0">
              <a:spcBef>
                <a:spcPts val="0"/>
              </a:spcBef>
            </a:pPr>
            <a:endParaRPr lang="el-GR" altLang="el-GR" sz="2200" dirty="0"/>
          </a:p>
          <a:p>
            <a:pPr eaLnBrk="0" hangingPunct="0">
              <a:spcBef>
                <a:spcPts val="0"/>
              </a:spcBef>
            </a:pPr>
            <a:r>
              <a:rPr lang="el-GR" altLang="el-GR" sz="2200" dirty="0"/>
              <a:t> Όταν σε ένα σώμα εφαρμοστεί κάποια δύναμη αυτό θα αποκτήσει επιταχυνόμενη κίνηση που θα διαρκέσει όσο υπάρχει η εφαρμογή της δύναμης. Όταν η δύναμη σταματήσει να εφαρμόζεται, τότε η κίνηση του σώματος θα σταματήσει να είναι επιταχυνόμενη και το σώμα θα συνεχίσει να κινείται λόγω της αδράνειάς του.</a:t>
            </a:r>
          </a:p>
          <a:p>
            <a:pPr eaLnBrk="0" hangingPunct="0">
              <a:spcBef>
                <a:spcPts val="0"/>
              </a:spcBef>
            </a:pPr>
            <a:endParaRPr lang="el-GR" altLang="el-GR" sz="2200" dirty="0"/>
          </a:p>
          <a:p>
            <a:pPr eaLnBrk="0" hangingPunct="0">
              <a:spcBef>
                <a:spcPts val="0"/>
              </a:spcBef>
            </a:pPr>
            <a:r>
              <a:rPr lang="el-GR" altLang="el-GR" sz="2200" dirty="0"/>
              <a:t>Η δύναμη προσδιορίζεται από τη δυνατότητά της να προκαλεί επιτάχυνση.</a:t>
            </a:r>
          </a:p>
          <a:p>
            <a:pPr eaLnBrk="0" hangingPunct="0">
              <a:spcBef>
                <a:spcPts val="0"/>
              </a:spcBef>
            </a:pPr>
            <a:r>
              <a:rPr lang="el-GR" altLang="el-GR" sz="2200" dirty="0"/>
              <a:t>Η παραπάνω σχέση συνδέει τα κινητικά με τα κινηματικά μεγέθη.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69346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fontScale="90000"/>
          </a:bodyPr>
          <a:lstStyle/>
          <a:p>
            <a:r>
              <a:rPr lang="el-GR" altLang="el-GR" dirty="0"/>
              <a:t>3</a:t>
            </a:r>
            <a:r>
              <a:rPr lang="el-GR" altLang="el-GR" baseline="30000" dirty="0"/>
              <a:t>ο</a:t>
            </a:r>
            <a:r>
              <a:rPr lang="el-GR" altLang="el-GR" dirty="0"/>
              <a:t> Αξίωμα του Νεύτωνα</a:t>
            </a:r>
            <a:br>
              <a:rPr lang="el-GR" altLang="el-GR" dirty="0"/>
            </a:br>
            <a:r>
              <a:rPr lang="el-GR" altLang="el-GR" sz="4000" dirty="0"/>
              <a:t>(νόμος  δράσης  και  αντίδρασης)</a:t>
            </a:r>
            <a:endParaRPr lang="el-GR" sz="4000" dirty="0"/>
          </a:p>
        </p:txBody>
      </p:sp>
      <p:sp>
        <p:nvSpPr>
          <p:cNvPr id="5" name="Θέση περιεχομένου 4"/>
          <p:cNvSpPr>
            <a:spLocks noGrp="1"/>
          </p:cNvSpPr>
          <p:nvPr>
            <p:ph idx="1"/>
          </p:nvPr>
        </p:nvSpPr>
        <p:spPr>
          <a:xfrm>
            <a:off x="179512" y="1412776"/>
            <a:ext cx="8712968" cy="5184576"/>
          </a:xfrm>
        </p:spPr>
        <p:txBody>
          <a:bodyPr>
            <a:noAutofit/>
          </a:bodyPr>
          <a:lstStyle/>
          <a:p>
            <a:pPr eaLnBrk="0" hangingPunct="0">
              <a:spcBef>
                <a:spcPts val="0"/>
              </a:spcBef>
            </a:pPr>
            <a:r>
              <a:rPr lang="el-GR" altLang="el-GR" sz="2200" dirty="0"/>
              <a:t>Η αμοιβαία αλληλεπίδραση δύο σωμάτων είναι πάντα ίση και αντίθετη (F</a:t>
            </a:r>
            <a:r>
              <a:rPr lang="el-GR" altLang="el-GR" sz="1600" dirty="0"/>
              <a:t>1-2</a:t>
            </a:r>
            <a:r>
              <a:rPr lang="el-GR" altLang="el-GR" sz="2200" dirty="0"/>
              <a:t>  = - F </a:t>
            </a:r>
            <a:r>
              <a:rPr lang="el-GR" altLang="el-GR" sz="1600" dirty="0"/>
              <a:t>2-1</a:t>
            </a:r>
            <a:r>
              <a:rPr lang="el-GR" altLang="el-GR" sz="2200" dirty="0"/>
              <a:t>) </a:t>
            </a:r>
          </a:p>
          <a:p>
            <a:pPr eaLnBrk="0" hangingPunct="0">
              <a:spcBef>
                <a:spcPts val="0"/>
              </a:spcBef>
            </a:pPr>
            <a:r>
              <a:rPr lang="el-GR" altLang="el-GR" sz="2200" dirty="0"/>
              <a:t>Η δύναμη εμφανίζεται πάντα κατά ζεύγη, σε κάθε δύναμη (δράση) αντιστοιχεί και μια αντίθετη προς αυτή δύναμη (αντίδραση).  </a:t>
            </a:r>
          </a:p>
          <a:p>
            <a:pPr eaLnBrk="0" hangingPunct="0">
              <a:spcBef>
                <a:spcPts val="0"/>
              </a:spcBef>
            </a:pPr>
            <a:r>
              <a:rPr lang="el-GR" altLang="el-GR" sz="2200" dirty="0"/>
              <a:t>Η δράση και η αντίδραση είναι συμβατικές ονομασίες. Συνήθως δράση είναι η δύναμη που ασκούμε πάνω σε ένα αντικείμενο, ενώ η δύναμη του αντικειμένου πάνω στο σώμα μας ονομάζεται αντίδραση. Στην ανθρώπινη κίνηση συνήθως δράση είναι η δύναμη που εφαρμόζεται στην κατάφυση, στο σχετικά κινητό μέλος.</a:t>
            </a:r>
            <a:endParaRPr lang="el-GR" altLang="el-GR" sz="2200" dirty="0">
              <a:solidFill>
                <a:srgbClr val="66FFFF"/>
              </a:solidFill>
            </a:endParaRPr>
          </a:p>
          <a:p>
            <a:pPr eaLnBrk="0" hangingPunct="0">
              <a:spcBef>
                <a:spcPts val="0"/>
              </a:spcBef>
            </a:pPr>
            <a:r>
              <a:rPr lang="el-GR" altLang="el-GR" sz="2200" dirty="0"/>
              <a:t>Οι δύο δυνάμεις (δράση και αντίδραση) εφαρμόζονται σε διαφορετικά σώματα (γι αυτό δεν τίθεται θέμα ισορροπίας στο σώμα). </a:t>
            </a:r>
          </a:p>
          <a:p>
            <a:pPr eaLnBrk="0" hangingPunct="0">
              <a:spcBef>
                <a:spcPts val="0"/>
              </a:spcBef>
            </a:pPr>
            <a:r>
              <a:rPr lang="el-GR" altLang="el-GR" sz="2200" dirty="0"/>
              <a:t>Η δράση και η αντίδραση χρησιμοποιούνται για την ανάλυση της κίνησης. Λόγω της αδυναμίας μελέτης της μυϊκής δύναμης άμεσα  (δυναμόμετρο μέσα στο μυ) χρησιμοποιούμε τη μέτρηση της δύναμης που δέχεται ένα αντικείμενο ή η γη από το σώμα (δυνάμεις αντίδρασης του εδάφους).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86729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Παραδείγματα</a:t>
            </a:r>
            <a:br>
              <a:rPr lang="el-GR" altLang="el-GR" sz="3600" dirty="0"/>
            </a:br>
            <a:r>
              <a:rPr lang="el-GR" altLang="el-GR" sz="3600" dirty="0"/>
              <a:t>δράσης - αντίδρασης</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grpSp>
        <p:nvGrpSpPr>
          <p:cNvPr id="8" name="Group 6"/>
          <p:cNvGrpSpPr>
            <a:grpSpLocks/>
          </p:cNvGrpSpPr>
          <p:nvPr/>
        </p:nvGrpSpPr>
        <p:grpSpPr bwMode="auto">
          <a:xfrm>
            <a:off x="304800" y="3048000"/>
            <a:ext cx="3962400" cy="2908300"/>
            <a:chOff x="192" y="1920"/>
            <a:chExt cx="2408" cy="1832"/>
          </a:xfrm>
        </p:grpSpPr>
        <p:pic>
          <p:nvPicPr>
            <p:cNvPr id="9"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20"/>
              <a:ext cx="2408" cy="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250" y="1949"/>
              <a:ext cx="2284" cy="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grpSp>
        <p:nvGrpSpPr>
          <p:cNvPr id="11" name="Group 3"/>
          <p:cNvGrpSpPr>
            <a:grpSpLocks/>
          </p:cNvGrpSpPr>
          <p:nvPr/>
        </p:nvGrpSpPr>
        <p:grpSpPr bwMode="auto">
          <a:xfrm>
            <a:off x="4572000" y="3048000"/>
            <a:ext cx="4114800" cy="2930525"/>
            <a:chOff x="2880" y="1920"/>
            <a:chExt cx="2552" cy="1846"/>
          </a:xfrm>
        </p:grpSpPr>
        <p:pic>
          <p:nvPicPr>
            <p:cNvPr id="1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1920"/>
              <a:ext cx="2552" cy="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a:spLocks noChangeArrowheads="1"/>
            </p:cNvSpPr>
            <p:nvPr/>
          </p:nvSpPr>
          <p:spPr bwMode="auto">
            <a:xfrm>
              <a:off x="2938" y="1949"/>
              <a:ext cx="2428" cy="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47552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1066130"/>
          </a:xfrm>
        </p:spPr>
        <p:txBody>
          <a:bodyPr>
            <a:normAutofit/>
          </a:bodyPr>
          <a:lstStyle/>
          <a:p>
            <a:r>
              <a:rPr lang="el-GR" altLang="el-GR" sz="4000" dirty="0"/>
              <a:t>Ορμή</a:t>
            </a:r>
            <a:endParaRPr lang="el-GR" sz="4000" dirty="0"/>
          </a:p>
        </p:txBody>
      </p:sp>
      <p:sp>
        <p:nvSpPr>
          <p:cNvPr id="5" name="Θέση περιεχομένου 4"/>
          <p:cNvSpPr>
            <a:spLocks noGrp="1"/>
          </p:cNvSpPr>
          <p:nvPr>
            <p:ph idx="1"/>
          </p:nvPr>
        </p:nvSpPr>
        <p:spPr>
          <a:xfrm>
            <a:off x="323528" y="1340768"/>
            <a:ext cx="8568952" cy="5256584"/>
          </a:xfrm>
        </p:spPr>
        <p:txBody>
          <a:bodyPr>
            <a:noAutofit/>
          </a:bodyPr>
          <a:lstStyle/>
          <a:p>
            <a:pPr eaLnBrk="0" hangingPunct="0">
              <a:spcBef>
                <a:spcPts val="0"/>
              </a:spcBef>
            </a:pPr>
            <a:r>
              <a:rPr lang="el-GR" altLang="el-GR" sz="2200" u="sng" dirty="0"/>
              <a:t>Όταν ένα σώμα κινείται, το γινόμενο της μάζας του (m) επί την ταχύτητά του (V) ονομάζεται ορμή.</a:t>
            </a:r>
          </a:p>
          <a:p>
            <a:pPr eaLnBrk="0" hangingPunct="0">
              <a:spcBef>
                <a:spcPts val="0"/>
              </a:spcBef>
            </a:pPr>
            <a:endParaRPr lang="el-GR" altLang="el-GR" sz="2200" u="sng" dirty="0"/>
          </a:p>
          <a:p>
            <a:pPr eaLnBrk="0" hangingPunct="0">
              <a:spcBef>
                <a:spcPts val="0"/>
              </a:spcBef>
            </a:pPr>
            <a:r>
              <a:rPr lang="el-GR" altLang="el-GR" sz="2200" dirty="0"/>
              <a:t>J = m . V</a:t>
            </a:r>
          </a:p>
          <a:p>
            <a:pPr eaLnBrk="0" hangingPunct="0">
              <a:spcBef>
                <a:spcPts val="0"/>
              </a:spcBef>
            </a:pPr>
            <a:endParaRPr lang="el-GR" altLang="el-GR" sz="2200" dirty="0"/>
          </a:p>
          <a:p>
            <a:pPr eaLnBrk="0" hangingPunct="0">
              <a:spcBef>
                <a:spcPts val="0"/>
              </a:spcBef>
            </a:pPr>
            <a:r>
              <a:rPr lang="el-GR" altLang="el-GR" sz="2200" dirty="0"/>
              <a:t>Η ορμή είναι διανυσματικό μέγεθος και έχει διεύθυνση ίδια με εκείνη της ταχύτητας. Μονάδα μέτρησης : </a:t>
            </a:r>
            <a:r>
              <a:rPr lang="el-GR" altLang="el-GR" sz="2200" dirty="0" err="1"/>
              <a:t>Newton</a:t>
            </a:r>
            <a:r>
              <a:rPr lang="el-GR" altLang="el-GR" sz="2200" dirty="0"/>
              <a:t> . </a:t>
            </a:r>
            <a:r>
              <a:rPr lang="el-GR" altLang="el-GR" sz="2200" dirty="0" err="1"/>
              <a:t>Sec</a:t>
            </a:r>
            <a:r>
              <a:rPr lang="el-GR" altLang="el-GR" sz="2200" dirty="0"/>
              <a:t> (NS).</a:t>
            </a:r>
          </a:p>
          <a:p>
            <a:pPr eaLnBrk="0" hangingPunct="0">
              <a:spcBef>
                <a:spcPts val="0"/>
              </a:spcBef>
            </a:pPr>
            <a:endParaRPr lang="el-GR" altLang="el-GR" sz="2200" dirty="0"/>
          </a:p>
          <a:p>
            <a:pPr eaLnBrk="0" hangingPunct="0">
              <a:spcBef>
                <a:spcPts val="0"/>
              </a:spcBef>
            </a:pPr>
            <a:r>
              <a:rPr lang="el-GR" altLang="el-GR" sz="2200" dirty="0"/>
              <a:t>Η ορμή ενός κινούμενου σώματος δείχνει την κινητική κατάσταση του σώματος. Συνδέεται άμεσα με τη δύναμη και την ενέργεια της κίνησης και είναι ο σημαντικότερος παράγοντας στις συγκρούσεις των σωμάτων (ορμή στις σκόπιμες συγκρούσεις των παιχτών στο αμερικάνικο ποδόσφαιρο). </a:t>
            </a:r>
          </a:p>
          <a:p>
            <a:pPr eaLnBrk="0" hangingPunct="0">
              <a:spcBef>
                <a:spcPts val="0"/>
              </a:spcBef>
            </a:pPr>
            <a:r>
              <a:rPr lang="el-GR" altLang="el-GR" sz="2200" dirty="0"/>
              <a:t>Όταν η μάζα είναι σταθερή, η μεταβολή της ορμής είναι ίση με τη μεταβολή της ταχύτητας, που μπορεί να προκληθεί μόνο με την επίδραση μιας δύναμης.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385319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Ώθηση δύναμης</a:t>
            </a:r>
            <a:endParaRPr lang="el-GR" sz="4000" dirty="0"/>
          </a:p>
        </p:txBody>
      </p:sp>
      <p:sp>
        <p:nvSpPr>
          <p:cNvPr id="5" name="Θέση περιεχομένου 4"/>
          <p:cNvSpPr>
            <a:spLocks noGrp="1"/>
          </p:cNvSpPr>
          <p:nvPr>
            <p:ph idx="1"/>
          </p:nvPr>
        </p:nvSpPr>
        <p:spPr>
          <a:xfrm>
            <a:off x="323528" y="1196752"/>
            <a:ext cx="8568952" cy="5400600"/>
          </a:xfrm>
        </p:spPr>
        <p:txBody>
          <a:bodyPr>
            <a:noAutofit/>
          </a:bodyPr>
          <a:lstStyle/>
          <a:p>
            <a:pPr eaLnBrk="0" hangingPunct="0">
              <a:spcBef>
                <a:spcPts val="0"/>
              </a:spcBef>
            </a:pPr>
            <a:r>
              <a:rPr lang="el-GR" altLang="el-GR" sz="2200" u="sng" dirty="0"/>
              <a:t>Ώθηση της δύναμης είναι το γινόμενο της δύναμης που εφαρμόζεται πάνω σε ένα σώμα επί το χρόνο μέσα στον οποίο δρα η δύναμη.</a:t>
            </a:r>
          </a:p>
          <a:p>
            <a:pPr eaLnBrk="0" hangingPunct="0">
              <a:spcBef>
                <a:spcPts val="0"/>
              </a:spcBef>
            </a:pPr>
            <a:endParaRPr lang="el-GR" altLang="el-GR" sz="2200" u="sng" dirty="0"/>
          </a:p>
          <a:p>
            <a:pPr eaLnBrk="0" hangingPunct="0">
              <a:spcBef>
                <a:spcPts val="0"/>
              </a:spcBef>
            </a:pPr>
            <a:r>
              <a:rPr lang="el-GR" altLang="el-GR" sz="2200" dirty="0"/>
              <a:t>F . </a:t>
            </a:r>
            <a:r>
              <a:rPr lang="el-GR" altLang="el-GR" sz="2200" dirty="0" err="1"/>
              <a:t>Δt</a:t>
            </a:r>
            <a:r>
              <a:rPr lang="el-GR" altLang="el-GR" sz="2200" dirty="0"/>
              <a:t> = ώθηση</a:t>
            </a:r>
          </a:p>
          <a:p>
            <a:pPr eaLnBrk="0" hangingPunct="0">
              <a:spcBef>
                <a:spcPts val="0"/>
              </a:spcBef>
            </a:pPr>
            <a:endParaRPr lang="el-GR" altLang="el-GR" sz="2200" dirty="0"/>
          </a:p>
          <a:p>
            <a:pPr eaLnBrk="0" hangingPunct="0">
              <a:spcBef>
                <a:spcPts val="0"/>
              </a:spcBef>
            </a:pPr>
            <a:r>
              <a:rPr lang="el-GR" altLang="el-GR" sz="2200" dirty="0"/>
              <a:t>Δεν έχει τόσο μεγάλη σημασία πόση θα είναι η μέγιστη δύναμη που θα εφαρμοστεί πάνω σε ένα σώμα, αλλά το γινόμενο της δύναμης επί το χρόνο εφαρμογής της.</a:t>
            </a:r>
          </a:p>
          <a:p>
            <a:pPr eaLnBrk="0" hangingPunct="0">
              <a:spcBef>
                <a:spcPts val="0"/>
              </a:spcBef>
            </a:pPr>
            <a:r>
              <a:rPr lang="el-GR" altLang="el-GR" sz="2200" dirty="0"/>
              <a:t>Γνωρίζοντας ότι η δύναμη που εφαρμόζεται από κάποια μυϊκή ομάδα σε ένα όργανο μέτρησης δεν έχει σταθερή τιμή (γωνία άρθρωσης, ταχύτητα κίνησης, κλπ) είναι δύσκολο να υπολογίσουμε την ώθηση, εκτός και αν γνωρίζουμε τη μορφή της ανάπτυξης της δύναμης, δηλαδή το μέγεθός της σε κάθε ελάχιστη χρονική περίοδο και το μέγεθος των αντίστοιχων χρονικών περιόδων (ολοκλήρωμα της δύναμης ως προς το χρόνο εφαρμογής της, το εμβαδόν κάτω από την καμπύλη της δύναμης).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85330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Μεταβολή της ορμής 1</a:t>
            </a:r>
            <a:endParaRPr lang="el-GR" sz="4000" dirty="0"/>
          </a:p>
        </p:txBody>
      </p:sp>
      <p:sp>
        <p:nvSpPr>
          <p:cNvPr id="5" name="Θέση περιεχομένου 4"/>
          <p:cNvSpPr>
            <a:spLocks noGrp="1"/>
          </p:cNvSpPr>
          <p:nvPr>
            <p:ph idx="1"/>
          </p:nvPr>
        </p:nvSpPr>
        <p:spPr>
          <a:xfrm>
            <a:off x="323528" y="1340768"/>
            <a:ext cx="8568952" cy="5256584"/>
          </a:xfrm>
        </p:spPr>
        <p:txBody>
          <a:bodyPr>
            <a:noAutofit/>
          </a:bodyPr>
          <a:lstStyle/>
          <a:p>
            <a:pPr eaLnBrk="0" hangingPunct="0">
              <a:spcBef>
                <a:spcPts val="0"/>
              </a:spcBef>
            </a:pPr>
            <a:r>
              <a:rPr lang="el-GR" altLang="el-GR" sz="2200" dirty="0"/>
              <a:t>Από τη εξίσωση F = m . α   αν όπου α βάλουμε </a:t>
            </a:r>
            <a:r>
              <a:rPr lang="el-GR" altLang="el-GR" sz="2200" dirty="0" err="1"/>
              <a:t>Δv</a:t>
            </a:r>
            <a:r>
              <a:rPr lang="el-GR" altLang="el-GR" sz="2200" dirty="0"/>
              <a:t> / </a:t>
            </a:r>
            <a:r>
              <a:rPr lang="el-GR" altLang="el-GR" sz="2200" dirty="0" err="1"/>
              <a:t>Δt</a:t>
            </a:r>
            <a:r>
              <a:rPr lang="el-GR" altLang="el-GR" sz="2200" dirty="0"/>
              <a:t>  και πολλαπλασιάσουμε τα δύο μέλη με </a:t>
            </a:r>
            <a:r>
              <a:rPr lang="el-GR" altLang="el-GR" sz="2200" dirty="0" err="1"/>
              <a:t>Δt</a:t>
            </a:r>
            <a:r>
              <a:rPr lang="el-GR" altLang="el-GR" sz="2200" dirty="0"/>
              <a:t> έχουμε : </a:t>
            </a:r>
          </a:p>
          <a:p>
            <a:pPr eaLnBrk="0" hangingPunct="0">
              <a:spcBef>
                <a:spcPts val="0"/>
              </a:spcBef>
            </a:pPr>
            <a:endParaRPr lang="el-GR" altLang="el-GR" sz="2200" dirty="0"/>
          </a:p>
          <a:p>
            <a:pPr eaLnBrk="0" hangingPunct="0">
              <a:spcBef>
                <a:spcPts val="0"/>
              </a:spcBef>
            </a:pPr>
            <a:r>
              <a:rPr lang="el-GR" altLang="el-GR" sz="2200" dirty="0"/>
              <a:t>F . </a:t>
            </a:r>
            <a:r>
              <a:rPr lang="el-GR" altLang="el-GR" sz="2200" dirty="0" err="1"/>
              <a:t>Δt</a:t>
            </a:r>
            <a:r>
              <a:rPr lang="el-GR" altLang="el-GR" sz="2200" dirty="0"/>
              <a:t> = m . ΔV</a:t>
            </a:r>
          </a:p>
          <a:p>
            <a:pPr eaLnBrk="0" hangingPunct="0">
              <a:spcBef>
                <a:spcPts val="0"/>
              </a:spcBef>
            </a:pPr>
            <a:endParaRPr lang="el-GR" altLang="el-GR" sz="2200" dirty="0"/>
          </a:p>
          <a:p>
            <a:pPr eaLnBrk="0" hangingPunct="0">
              <a:spcBef>
                <a:spcPts val="0"/>
              </a:spcBef>
            </a:pPr>
            <a:r>
              <a:rPr lang="el-GR" altLang="el-GR" sz="2200" dirty="0"/>
              <a:t>Η μεταβολή της ορμής (ΔJ) είναι ίση με την ώθηση της δύναμης </a:t>
            </a:r>
            <a:r>
              <a:rPr lang="el-GR" altLang="el-GR" sz="2200" u="sng" dirty="0"/>
              <a:t>(νόμος μεταβολής της ορμής).</a:t>
            </a:r>
          </a:p>
          <a:p>
            <a:pPr eaLnBrk="0" hangingPunct="0">
              <a:spcBef>
                <a:spcPts val="0"/>
              </a:spcBef>
            </a:pPr>
            <a:endParaRPr lang="el-GR" altLang="el-GR" sz="2200" u="sng" dirty="0"/>
          </a:p>
          <a:p>
            <a:pPr eaLnBrk="0" hangingPunct="0">
              <a:spcBef>
                <a:spcPts val="0"/>
              </a:spcBef>
            </a:pPr>
            <a:r>
              <a:rPr lang="el-GR" altLang="el-GR" sz="2200" dirty="0"/>
              <a:t>Η συνολική ορμή ενός κλειστού συστήματος (απουσία εξωτερικών δυνάμεων)  είναι σταθερή </a:t>
            </a:r>
            <a:r>
              <a:rPr lang="el-GR" altLang="el-GR" sz="2200" u="sng" dirty="0"/>
              <a:t>(αρχή διατήρησης της ορμής).</a:t>
            </a:r>
          </a:p>
          <a:p>
            <a:pPr eaLnBrk="0" hangingPunct="0">
              <a:spcBef>
                <a:spcPts val="0"/>
              </a:spcBef>
            </a:pPr>
            <a:endParaRPr lang="el-GR" altLang="el-GR" sz="2200" dirty="0"/>
          </a:p>
          <a:p>
            <a:pPr eaLnBrk="0" hangingPunct="0">
              <a:spcBef>
                <a:spcPts val="0"/>
              </a:spcBef>
            </a:pPr>
            <a:r>
              <a:rPr lang="el-GR" altLang="el-GR" sz="2200" dirty="0"/>
              <a:t>Όταν η δύναμη δεν μπορεί να μετρηθεί, τότε η ώθησή της μπορεί να μετρηθεί από το αποτέλεσμά της, που είναι η διαφορά της ορμής της μάζας στην οποία εφαρμόζεται η δύναμη. Αυτό προϋποθέτει γνώση της ταχύτητας της μάζας πριν και μετά την εφαρμογή της δύναμης.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213103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Μεταβολή της ορμής 2</a:t>
            </a:r>
            <a:endParaRPr lang="el-GR" sz="4000" dirty="0"/>
          </a:p>
        </p:txBody>
      </p:sp>
      <p:sp>
        <p:nvSpPr>
          <p:cNvPr id="5" name="Θέση περιεχομένου 4"/>
          <p:cNvSpPr>
            <a:spLocks noGrp="1"/>
          </p:cNvSpPr>
          <p:nvPr>
            <p:ph idx="1"/>
          </p:nvPr>
        </p:nvSpPr>
        <p:spPr>
          <a:xfrm>
            <a:off x="323528" y="5157192"/>
            <a:ext cx="8568952" cy="1440160"/>
          </a:xfrm>
        </p:spPr>
        <p:txBody>
          <a:bodyPr>
            <a:noAutofit/>
          </a:bodyPr>
          <a:lstStyle/>
          <a:p>
            <a:pPr eaLnBrk="0" hangingPunct="0"/>
            <a:r>
              <a:rPr lang="el-GR" altLang="el-GR" sz="2400" dirty="0"/>
              <a:t>Όταν η δύναμη είναι σταθερή, η ώθηση προκύπτει από το εμβαδόν ενός παραλληλογράμμου με πλευρές  F και  t, που παρουσιάζει τη μεταβολή της ορμής ΔJ.</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grpSp>
        <p:nvGrpSpPr>
          <p:cNvPr id="10" name="Group 4"/>
          <p:cNvGrpSpPr>
            <a:grpSpLocks/>
          </p:cNvGrpSpPr>
          <p:nvPr/>
        </p:nvGrpSpPr>
        <p:grpSpPr bwMode="auto">
          <a:xfrm>
            <a:off x="1979613" y="1484313"/>
            <a:ext cx="5651500" cy="3136900"/>
            <a:chOff x="1248" y="864"/>
            <a:chExt cx="3560" cy="1976"/>
          </a:xfrm>
        </p:grpSpPr>
        <p:pic>
          <p:nvPicPr>
            <p:cNvPr id="1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 y="864"/>
              <a:ext cx="3560" cy="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1306" y="893"/>
              <a:ext cx="3436" cy="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99022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Μεταβολή της ορμής 3</a:t>
            </a:r>
            <a:endParaRPr lang="el-GR" sz="4000" dirty="0"/>
          </a:p>
        </p:txBody>
      </p:sp>
      <p:sp>
        <p:nvSpPr>
          <p:cNvPr id="5" name="Θέση περιεχομένου 4"/>
          <p:cNvSpPr>
            <a:spLocks noGrp="1"/>
          </p:cNvSpPr>
          <p:nvPr>
            <p:ph idx="1"/>
          </p:nvPr>
        </p:nvSpPr>
        <p:spPr>
          <a:xfrm>
            <a:off x="323528" y="4941168"/>
            <a:ext cx="8568952" cy="1656184"/>
          </a:xfrm>
        </p:spPr>
        <p:txBody>
          <a:bodyPr>
            <a:noAutofit/>
          </a:bodyPr>
          <a:lstStyle/>
          <a:p>
            <a:pPr eaLnBrk="0" hangingPunct="0"/>
            <a:r>
              <a:rPr lang="el-GR" altLang="el-GR" sz="2400" dirty="0"/>
              <a:t>Η ίδια μεταβολή της ορμής ΔJ μπορεί να επιτευχθεί, είτε με μεγάλη δύναμη και μικρή διάρκεια είτε με μικρή δύναμη και μεγάλη διάρκεια επίδρασης.</a:t>
            </a:r>
          </a:p>
          <a:p>
            <a:pPr eaLnBrk="0" hangingPunct="0"/>
            <a:r>
              <a:rPr lang="el-GR" altLang="el-GR" sz="2400" dirty="0"/>
              <a:t>( F</a:t>
            </a:r>
            <a:r>
              <a:rPr lang="el-GR" altLang="el-GR" sz="1800" dirty="0"/>
              <a:t>2</a:t>
            </a:r>
            <a:r>
              <a:rPr lang="el-GR" altLang="el-GR" sz="2400" dirty="0"/>
              <a:t> = 1/2F</a:t>
            </a:r>
            <a:r>
              <a:rPr lang="el-GR" altLang="el-GR" sz="1800" dirty="0"/>
              <a:t>1</a:t>
            </a:r>
            <a:r>
              <a:rPr lang="el-GR" altLang="el-GR" sz="2400" dirty="0"/>
              <a:t>, </a:t>
            </a:r>
            <a:r>
              <a:rPr lang="el-GR" altLang="el-GR" sz="2800" dirty="0"/>
              <a:t>t</a:t>
            </a:r>
            <a:r>
              <a:rPr lang="el-GR" altLang="el-GR" sz="1600" dirty="0"/>
              <a:t>2</a:t>
            </a:r>
            <a:r>
              <a:rPr lang="el-GR" altLang="el-GR" sz="2400" dirty="0"/>
              <a:t> = 2</a:t>
            </a:r>
            <a:r>
              <a:rPr lang="el-GR" altLang="el-GR" sz="2800" dirty="0"/>
              <a:t>t</a:t>
            </a:r>
            <a:r>
              <a:rPr lang="el-GR" altLang="el-GR" sz="1800" dirty="0"/>
              <a:t>1</a:t>
            </a:r>
            <a:r>
              <a:rPr lang="el-GR" altLang="el-GR" sz="2400" dirty="0"/>
              <a:t>, =&gt; ΔJ</a:t>
            </a:r>
            <a:r>
              <a:rPr lang="el-GR" altLang="el-GR" sz="1800" dirty="0"/>
              <a:t>2</a:t>
            </a:r>
            <a:r>
              <a:rPr lang="el-GR" altLang="el-GR" sz="2400" dirty="0"/>
              <a:t> = F</a:t>
            </a:r>
            <a:r>
              <a:rPr lang="el-GR" altLang="el-GR" sz="1800" dirty="0"/>
              <a:t>2</a:t>
            </a:r>
            <a:r>
              <a:rPr lang="el-GR" altLang="el-GR" sz="2400" dirty="0"/>
              <a:t> . </a:t>
            </a:r>
            <a:r>
              <a:rPr lang="el-GR" altLang="el-GR" sz="2800" dirty="0"/>
              <a:t>t</a:t>
            </a:r>
            <a:r>
              <a:rPr lang="el-GR" altLang="el-GR" sz="1800" dirty="0"/>
              <a:t>2</a:t>
            </a:r>
            <a:r>
              <a:rPr lang="el-GR" altLang="el-GR" sz="2400" dirty="0"/>
              <a:t> = 1/2 F</a:t>
            </a:r>
            <a:r>
              <a:rPr lang="el-GR" altLang="el-GR" sz="1800" dirty="0"/>
              <a:t>1</a:t>
            </a:r>
            <a:r>
              <a:rPr lang="el-GR" altLang="el-GR" sz="2400" dirty="0"/>
              <a:t> . 2 </a:t>
            </a:r>
            <a:r>
              <a:rPr lang="el-GR" altLang="el-GR" sz="2800" dirty="0"/>
              <a:t>t</a:t>
            </a:r>
            <a:r>
              <a:rPr lang="el-GR" altLang="el-GR" sz="1800" dirty="0"/>
              <a:t>1</a:t>
            </a:r>
            <a:r>
              <a:rPr lang="el-GR" altLang="el-GR" sz="2400" dirty="0"/>
              <a:t> = F1 . </a:t>
            </a:r>
            <a:r>
              <a:rPr lang="el-GR" altLang="el-GR" sz="2800" dirty="0"/>
              <a:t>t</a:t>
            </a:r>
            <a:r>
              <a:rPr lang="el-GR" altLang="el-GR" sz="1800" dirty="0"/>
              <a:t>1</a:t>
            </a:r>
            <a:r>
              <a:rPr lang="el-GR"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grpSp>
        <p:nvGrpSpPr>
          <p:cNvPr id="7" name="Group 4"/>
          <p:cNvGrpSpPr>
            <a:grpSpLocks/>
          </p:cNvGrpSpPr>
          <p:nvPr/>
        </p:nvGrpSpPr>
        <p:grpSpPr bwMode="auto">
          <a:xfrm>
            <a:off x="1979613" y="1484313"/>
            <a:ext cx="5346700" cy="3143250"/>
            <a:chOff x="1296" y="816"/>
            <a:chExt cx="3368" cy="1980"/>
          </a:xfrm>
        </p:grpSpPr>
        <p:pic>
          <p:nvPicPr>
            <p:cNvPr id="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 y="816"/>
              <a:ext cx="3368" cy="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1354" y="845"/>
              <a:ext cx="3244" cy="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142006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1</a:t>
            </a:r>
            <a:endParaRPr lang="el-GR" dirty="0"/>
          </a:p>
        </p:txBody>
      </p:sp>
      <p:sp>
        <p:nvSpPr>
          <p:cNvPr id="5" name="Θέση περιεχομένου 4"/>
          <p:cNvSpPr>
            <a:spLocks noGrp="1"/>
          </p:cNvSpPr>
          <p:nvPr>
            <p:ph idx="1"/>
          </p:nvPr>
        </p:nvSpPr>
        <p:spPr>
          <a:xfrm>
            <a:off x="457200" y="1556792"/>
            <a:ext cx="8075240" cy="4649653"/>
          </a:xfrm>
        </p:spPr>
        <p:txBody>
          <a:bodyPr>
            <a:noAutofit/>
          </a:bodyPr>
          <a:lstStyle/>
          <a:p>
            <a:pPr eaLnBrk="0" hangingPunct="0">
              <a:spcBef>
                <a:spcPts val="0"/>
              </a:spcBef>
            </a:pPr>
            <a:r>
              <a:rPr lang="el-GR" altLang="el-GR" sz="2400" u="sng" dirty="0"/>
              <a:t>Άλμα σε μήκος</a:t>
            </a:r>
          </a:p>
          <a:p>
            <a:pPr eaLnBrk="0" hangingPunct="0">
              <a:spcBef>
                <a:spcPts val="0"/>
              </a:spcBef>
            </a:pPr>
            <a:r>
              <a:rPr lang="en-US" altLang="el-GR" sz="2400" i="1" dirty="0" err="1"/>
              <a:t>Έν</a:t>
            </a:r>
            <a:r>
              <a:rPr lang="en-US" altLang="el-GR" sz="2400" i="1" dirty="0"/>
              <a:t>ας άλτης του μήκους μάζας m = 70 Kg </a:t>
            </a:r>
            <a:r>
              <a:rPr lang="el-GR" altLang="el-GR" sz="2400" i="1" dirty="0"/>
              <a:t>έχει στην αρχή της φάσης στήριξης για απογείωση οριζόντια ταχύτητα </a:t>
            </a:r>
            <a:r>
              <a:rPr lang="el-GR" altLang="el-GR" sz="2400" i="1" dirty="0" err="1"/>
              <a:t>Vπρ</a:t>
            </a:r>
            <a:r>
              <a:rPr lang="el-GR" altLang="el-GR" sz="2400" i="1" dirty="0"/>
              <a:t> = 9,6 m/</a:t>
            </a:r>
            <a:r>
              <a:rPr lang="el-GR" altLang="el-GR" sz="2400" i="1" dirty="0" err="1"/>
              <a:t>sec</a:t>
            </a:r>
            <a:r>
              <a:rPr lang="el-GR" altLang="el-GR" sz="2400" i="1" dirty="0"/>
              <a:t>. Στη φάση στήριξης για απογείωση υπολογίζουμε μια οριζόντια ώθηση της δύναμης (το εμβαδόν κάτω από την καμπύλη δύναμης χρόνου) ίση με - </a:t>
            </a:r>
            <a:r>
              <a:rPr lang="en-US" altLang="el-GR" sz="2400" i="1" dirty="0"/>
              <a:t>84 NS. </a:t>
            </a:r>
            <a:r>
              <a:rPr lang="el-GR" altLang="el-GR" sz="2400" i="1" dirty="0"/>
              <a:t>Ποια είναι η οριζόντια ταχύτητα απογείωσης ( </a:t>
            </a:r>
            <a:r>
              <a:rPr lang="el-GR" altLang="el-GR" sz="2400" i="1" dirty="0" err="1"/>
              <a:t>Vαπ</a:t>
            </a:r>
            <a:r>
              <a:rPr lang="el-GR" altLang="el-GR" sz="2400" i="1" dirty="0"/>
              <a:t> ) του άλτη </a:t>
            </a:r>
            <a:r>
              <a:rPr lang="en-US" altLang="el-GR" sz="2400" i="1" dirty="0"/>
              <a:t>;</a:t>
            </a:r>
          </a:p>
          <a:p>
            <a:pPr eaLnBrk="0" hangingPunct="0">
              <a:spcBef>
                <a:spcPts val="0"/>
              </a:spcBef>
            </a:pPr>
            <a:endParaRPr lang="en-US" altLang="el-GR" sz="2400" i="1" dirty="0"/>
          </a:p>
          <a:p>
            <a:pPr eaLnBrk="0" hangingPunct="0">
              <a:spcBef>
                <a:spcPts val="0"/>
              </a:spcBef>
            </a:pPr>
            <a:r>
              <a:rPr lang="el-GR" altLang="el-GR" sz="2400" dirty="0"/>
              <a:t>F . </a:t>
            </a:r>
            <a:r>
              <a:rPr lang="el-GR" altLang="el-GR" sz="2400" dirty="0" err="1"/>
              <a:t>Δt</a:t>
            </a:r>
            <a:r>
              <a:rPr lang="el-GR" altLang="el-GR" sz="2400" dirty="0"/>
              <a:t> = m . ΔV  =&gt; </a:t>
            </a:r>
          </a:p>
          <a:p>
            <a:pPr eaLnBrk="0" hangingPunct="0">
              <a:spcBef>
                <a:spcPts val="0"/>
              </a:spcBef>
            </a:pPr>
            <a:endParaRPr lang="el-GR" altLang="el-GR" sz="2400" dirty="0"/>
          </a:p>
          <a:p>
            <a:pPr eaLnBrk="0" hangingPunct="0">
              <a:spcBef>
                <a:spcPts val="0"/>
              </a:spcBef>
            </a:pPr>
            <a:r>
              <a:rPr lang="el-GR" altLang="el-GR" sz="2400" dirty="0"/>
              <a:t>ΔV = ( F . </a:t>
            </a:r>
            <a:r>
              <a:rPr lang="el-GR" altLang="el-GR" sz="2400" dirty="0" err="1"/>
              <a:t>Δt</a:t>
            </a:r>
            <a:r>
              <a:rPr lang="el-GR" altLang="el-GR" sz="2400" dirty="0"/>
              <a:t> ) / m = - 84 </a:t>
            </a:r>
            <a:r>
              <a:rPr lang="en-US" altLang="el-GR" sz="2400" dirty="0"/>
              <a:t>NS</a:t>
            </a:r>
            <a:r>
              <a:rPr lang="el-GR" altLang="el-GR" sz="2400" dirty="0"/>
              <a:t> / 70 </a:t>
            </a:r>
            <a:r>
              <a:rPr lang="el-GR" altLang="el-GR" sz="2400" dirty="0" err="1"/>
              <a:t>Kg</a:t>
            </a:r>
            <a:r>
              <a:rPr lang="el-GR" altLang="el-GR" sz="2400" dirty="0"/>
              <a:t> = - 1,2 m/</a:t>
            </a:r>
            <a:r>
              <a:rPr lang="el-GR" altLang="el-GR" sz="2400" dirty="0" err="1"/>
              <a:t>sec</a:t>
            </a:r>
            <a:endParaRPr lang="el-GR" altLang="el-GR" sz="2400" dirty="0"/>
          </a:p>
          <a:p>
            <a:pPr eaLnBrk="0" hangingPunct="0">
              <a:spcBef>
                <a:spcPts val="0"/>
              </a:spcBef>
            </a:pPr>
            <a:endParaRPr lang="el-GR" altLang="el-GR" sz="2400" dirty="0"/>
          </a:p>
          <a:p>
            <a:pPr eaLnBrk="0" hangingPunct="0">
              <a:spcBef>
                <a:spcPts val="0"/>
              </a:spcBef>
            </a:pPr>
            <a:r>
              <a:rPr lang="el-GR" altLang="el-GR" sz="2400" dirty="0"/>
              <a:t>Η ταχύτητα απογείωσης είναι : </a:t>
            </a:r>
            <a:r>
              <a:rPr lang="el-GR" altLang="el-GR" sz="2400" dirty="0" err="1"/>
              <a:t>Vαπ</a:t>
            </a:r>
            <a:r>
              <a:rPr lang="el-GR" altLang="el-GR" sz="2400" dirty="0"/>
              <a:t> = </a:t>
            </a:r>
            <a:r>
              <a:rPr lang="el-GR" altLang="el-GR" sz="2400" dirty="0" err="1"/>
              <a:t>Vπρ</a:t>
            </a:r>
            <a:r>
              <a:rPr lang="el-GR" altLang="el-GR" sz="2400" dirty="0"/>
              <a:t> - ΔV = 9,6 - 1,2 = 8,4 m/</a:t>
            </a:r>
            <a:r>
              <a:rPr lang="el-GR" altLang="el-GR" sz="2400" dirty="0" err="1"/>
              <a:t>sec</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1017285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2</a:t>
            </a:r>
            <a:endParaRPr lang="el-GR" dirty="0"/>
          </a:p>
        </p:txBody>
      </p:sp>
      <p:sp>
        <p:nvSpPr>
          <p:cNvPr id="5" name="Θέση περιεχομένου 4"/>
          <p:cNvSpPr>
            <a:spLocks noGrp="1"/>
          </p:cNvSpPr>
          <p:nvPr>
            <p:ph idx="1"/>
          </p:nvPr>
        </p:nvSpPr>
        <p:spPr>
          <a:xfrm>
            <a:off x="457200" y="1628800"/>
            <a:ext cx="8075240" cy="4577645"/>
          </a:xfrm>
        </p:spPr>
        <p:txBody>
          <a:bodyPr>
            <a:noAutofit/>
          </a:bodyPr>
          <a:lstStyle/>
          <a:p>
            <a:pPr eaLnBrk="0" hangingPunct="0">
              <a:spcBef>
                <a:spcPts val="0"/>
              </a:spcBef>
            </a:pPr>
            <a:r>
              <a:rPr lang="el-GR" altLang="el-GR" sz="2400" u="sng" dirty="0"/>
              <a:t>Σφαιροβολία</a:t>
            </a:r>
          </a:p>
          <a:p>
            <a:pPr eaLnBrk="0" hangingPunct="0">
              <a:spcBef>
                <a:spcPts val="0"/>
              </a:spcBef>
            </a:pPr>
            <a:r>
              <a:rPr lang="el-GR" altLang="el-GR" sz="2400" i="1" dirty="0"/>
              <a:t>Σε μια σφαίρα μάζας </a:t>
            </a:r>
            <a:r>
              <a:rPr lang="en-US" altLang="el-GR" sz="2400" i="1" dirty="0"/>
              <a:t>m = 7, 25 Kg </a:t>
            </a:r>
            <a:r>
              <a:rPr lang="el-GR" altLang="el-GR" sz="2400" i="1" dirty="0"/>
              <a:t>ενός  σφαιροβόλου ασκείται για χρόνο Δ</a:t>
            </a:r>
            <a:r>
              <a:rPr lang="en-US" altLang="el-GR" sz="2400" i="1" dirty="0"/>
              <a:t>t = 0, 2</a:t>
            </a:r>
            <a:r>
              <a:rPr lang="el-GR" altLang="el-GR" sz="2400" i="1" dirty="0"/>
              <a:t>5</a:t>
            </a:r>
            <a:r>
              <a:rPr lang="en-US" altLang="el-GR" sz="2400" i="1" dirty="0"/>
              <a:t> sec π</a:t>
            </a:r>
            <a:r>
              <a:rPr lang="en-US" altLang="el-GR" sz="2400" i="1" dirty="0" err="1"/>
              <a:t>ρος</a:t>
            </a:r>
            <a:r>
              <a:rPr lang="en-US" altLang="el-GR" sz="2400" i="1" dirty="0"/>
              <a:t> </a:t>
            </a:r>
            <a:r>
              <a:rPr lang="en-US" altLang="el-GR" sz="2400" i="1" dirty="0" err="1"/>
              <a:t>τη</a:t>
            </a:r>
            <a:r>
              <a:rPr lang="en-US" altLang="el-GR" sz="2400" i="1" dirty="0"/>
              <a:t> </a:t>
            </a:r>
            <a:r>
              <a:rPr lang="en-US" altLang="el-GR" sz="2400" i="1" dirty="0" err="1"/>
              <a:t>διεύθυνση</a:t>
            </a:r>
            <a:r>
              <a:rPr lang="en-US" altLang="el-GR" sz="2400" i="1" dirty="0"/>
              <a:t> </a:t>
            </a:r>
            <a:r>
              <a:rPr lang="en-US" altLang="el-GR" sz="2400" i="1" dirty="0" err="1"/>
              <a:t>της</a:t>
            </a:r>
            <a:r>
              <a:rPr lang="en-US" altLang="el-GR" sz="2400" i="1" dirty="0"/>
              <a:t> </a:t>
            </a:r>
            <a:r>
              <a:rPr lang="en-US" altLang="el-GR" sz="2400" i="1" dirty="0" err="1"/>
              <a:t>ρίψης</a:t>
            </a:r>
            <a:r>
              <a:rPr lang="en-US" altLang="el-GR" sz="2400" i="1" dirty="0"/>
              <a:t> </a:t>
            </a:r>
            <a:r>
              <a:rPr lang="en-US" altLang="el-GR" sz="2400" i="1" dirty="0" err="1"/>
              <a:t>μι</a:t>
            </a:r>
            <a:r>
              <a:rPr lang="en-US" altLang="el-GR" sz="2400" i="1" dirty="0"/>
              <a:t>α μέση δύναμη F = 435 N. </a:t>
            </a:r>
            <a:r>
              <a:rPr lang="el-GR" altLang="el-GR" sz="2400" i="1" dirty="0"/>
              <a:t>Με ποιά ταχύτητα θα απελευθερωθεί η σφαίρα από το χέρι του </a:t>
            </a:r>
            <a:r>
              <a:rPr lang="el-GR" altLang="el-GR" sz="2400" i="1" dirty="0" err="1"/>
              <a:t>ρίπτη</a:t>
            </a:r>
            <a:r>
              <a:rPr lang="el-GR" altLang="el-GR" sz="2400" i="1" dirty="0"/>
              <a:t> </a:t>
            </a:r>
            <a:r>
              <a:rPr lang="en-US" altLang="el-GR" sz="2400" i="1" dirty="0"/>
              <a:t>;</a:t>
            </a:r>
          </a:p>
          <a:p>
            <a:pPr eaLnBrk="0" hangingPunct="0">
              <a:spcBef>
                <a:spcPts val="0"/>
              </a:spcBef>
            </a:pPr>
            <a:endParaRPr lang="en-US" altLang="el-GR" sz="2400" i="1" dirty="0"/>
          </a:p>
          <a:p>
            <a:pPr eaLnBrk="0" hangingPunct="0">
              <a:spcBef>
                <a:spcPts val="0"/>
              </a:spcBef>
            </a:pPr>
            <a:r>
              <a:rPr lang="el-GR" altLang="el-GR" sz="2400" dirty="0"/>
              <a:t>F . </a:t>
            </a:r>
            <a:r>
              <a:rPr lang="el-GR" altLang="el-GR" sz="2400" dirty="0" err="1"/>
              <a:t>Δt</a:t>
            </a:r>
            <a:r>
              <a:rPr lang="el-GR" altLang="el-GR" sz="2400" dirty="0"/>
              <a:t> = m . ΔV  =&gt; </a:t>
            </a:r>
          </a:p>
          <a:p>
            <a:pPr eaLnBrk="0" hangingPunct="0">
              <a:spcBef>
                <a:spcPts val="0"/>
              </a:spcBef>
            </a:pPr>
            <a:endParaRPr lang="el-GR" altLang="el-GR" sz="2400" dirty="0"/>
          </a:p>
          <a:p>
            <a:pPr eaLnBrk="0" hangingPunct="0">
              <a:spcBef>
                <a:spcPts val="0"/>
              </a:spcBef>
            </a:pPr>
            <a:r>
              <a:rPr lang="el-GR" altLang="el-GR" sz="2400" dirty="0"/>
              <a:t>ΔV = ( F . </a:t>
            </a:r>
            <a:r>
              <a:rPr lang="el-GR" altLang="el-GR" sz="2400" dirty="0" err="1"/>
              <a:t>Δt</a:t>
            </a:r>
            <a:r>
              <a:rPr lang="el-GR" altLang="el-GR" sz="2400" dirty="0"/>
              <a:t> ) / m = ( 435 N . 0,25 </a:t>
            </a:r>
            <a:r>
              <a:rPr lang="el-GR" altLang="el-GR" sz="2400" dirty="0" err="1"/>
              <a:t>sec</a:t>
            </a:r>
            <a:r>
              <a:rPr lang="el-GR" altLang="el-GR" sz="2400" dirty="0"/>
              <a:t> ) / 7,25 </a:t>
            </a:r>
            <a:r>
              <a:rPr lang="el-GR" altLang="el-GR" sz="2400" dirty="0" err="1"/>
              <a:t>Kg</a:t>
            </a:r>
            <a:r>
              <a:rPr lang="el-GR" altLang="el-GR" sz="2400" dirty="0"/>
              <a:t> = 12 m / </a:t>
            </a:r>
            <a:r>
              <a:rPr lang="el-GR" altLang="el-GR" sz="2400" dirty="0" err="1"/>
              <a:t>sec</a:t>
            </a:r>
            <a:endParaRPr lang="el-GR" altLang="el-GR" sz="2400" dirty="0"/>
          </a:p>
          <a:p>
            <a:pPr eaLnBrk="0" hangingPunct="0">
              <a:spcBef>
                <a:spcPts val="0"/>
              </a:spcBef>
            </a:pPr>
            <a:endParaRPr lang="el-GR" altLang="el-GR" sz="2400" dirty="0"/>
          </a:p>
          <a:p>
            <a:pPr eaLnBrk="0" hangingPunct="0">
              <a:spcBef>
                <a:spcPts val="0"/>
              </a:spcBef>
            </a:pPr>
            <a:endParaRPr lang="el-GR" altLang="el-GR" sz="2400" dirty="0"/>
          </a:p>
          <a:p>
            <a:pPr>
              <a:spcBef>
                <a:spcPts val="0"/>
              </a:spcBef>
            </a:pPr>
            <a:r>
              <a:rPr lang="el-GR" altLang="el-GR" sz="2400" dirty="0"/>
              <a:t>ΔV = ( </a:t>
            </a:r>
            <a:r>
              <a:rPr lang="en-US" altLang="el-GR" sz="2400" dirty="0"/>
              <a:t>V1 - V</a:t>
            </a:r>
            <a:r>
              <a:rPr lang="el-GR" altLang="el-GR" sz="2400" dirty="0"/>
              <a:t>ο</a:t>
            </a:r>
            <a:r>
              <a:rPr lang="en-US" altLang="el-GR" sz="2400" dirty="0"/>
              <a:t> ) = V1 = 12 m / sec  επ</a:t>
            </a:r>
            <a:r>
              <a:rPr lang="en-US" altLang="el-GR" sz="2400" dirty="0" err="1"/>
              <a:t>ειδή</a:t>
            </a:r>
            <a:r>
              <a:rPr lang="en-US" altLang="el-GR" sz="2400" dirty="0"/>
              <a:t> V</a:t>
            </a:r>
            <a:r>
              <a:rPr lang="el-GR" altLang="el-GR" sz="2400" dirty="0"/>
              <a:t>ο</a:t>
            </a:r>
            <a:r>
              <a:rPr lang="en-US" altLang="el-GR" sz="2400" dirty="0"/>
              <a:t> = 0</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4121560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457200" y="1412776"/>
            <a:ext cx="8229600" cy="5308699"/>
          </a:xfrm>
        </p:spPr>
        <p:txBody>
          <a:bodyPr>
            <a:noAutofit/>
          </a:bodyPr>
          <a:lstStyle/>
          <a:p>
            <a:pPr>
              <a:spcBef>
                <a:spcPts val="600"/>
              </a:spcBef>
            </a:pPr>
            <a:r>
              <a:rPr lang="el-GR" altLang="el-GR" sz="2200" dirty="0"/>
              <a:t>Αναφέρετε τρία παραδείγματα για κάθε νόμο του Νεύτωνα και εξήγησε πως το κάθε παράδειγμα αντιπροσωπεύει το συγκεκριμένο νόμο.</a:t>
            </a:r>
          </a:p>
          <a:p>
            <a:pPr>
              <a:spcBef>
                <a:spcPts val="600"/>
              </a:spcBef>
            </a:pPr>
            <a:endParaRPr lang="el-GR" altLang="el-GR" sz="2200" dirty="0"/>
          </a:p>
          <a:p>
            <a:pPr>
              <a:spcBef>
                <a:spcPts val="600"/>
              </a:spcBef>
            </a:pPr>
            <a:r>
              <a:rPr lang="el-GR" altLang="el-GR" sz="2200" dirty="0"/>
              <a:t>Πόση δύναμη πρέπει να εφαρμοστεί σε ένα σώμα βάρους 500 Ν για να του προσδώσει επιτάχυνση 6,5 </a:t>
            </a:r>
            <a:r>
              <a:rPr lang="en-US" altLang="el-GR" sz="2200" dirty="0"/>
              <a:t>m/sec</a:t>
            </a:r>
            <a:r>
              <a:rPr lang="en-US" altLang="el-GR" sz="2200" baseline="30000" dirty="0"/>
              <a:t>2</a:t>
            </a:r>
            <a:r>
              <a:rPr lang="en-US" altLang="el-GR" sz="2200" dirty="0"/>
              <a:t>;</a:t>
            </a:r>
          </a:p>
          <a:p>
            <a:pPr>
              <a:spcBef>
                <a:spcPts val="600"/>
              </a:spcBef>
            </a:pPr>
            <a:endParaRPr lang="en-US" altLang="el-GR" sz="2200" dirty="0"/>
          </a:p>
          <a:p>
            <a:pPr>
              <a:spcBef>
                <a:spcPts val="600"/>
              </a:spcBef>
            </a:pPr>
            <a:r>
              <a:rPr lang="el-GR" altLang="el-GR" sz="2200" dirty="0"/>
              <a:t>Η οριζόντια και η κατακόρυφη συνιστώσα μιας δύναμης είναι 50 Ν και 30 Ν αντίστοιχα. Ποιο είναι το μέτρο της (συνισταμένης) δύναμης</a:t>
            </a:r>
            <a:r>
              <a:rPr lang="en-US" altLang="el-GR" sz="2200" dirty="0"/>
              <a:t>;</a:t>
            </a:r>
          </a:p>
          <a:p>
            <a:pPr>
              <a:spcBef>
                <a:spcPts val="600"/>
              </a:spcBef>
            </a:pPr>
            <a:endParaRPr lang="en-US" altLang="el-GR" sz="2200" dirty="0"/>
          </a:p>
          <a:p>
            <a:pPr>
              <a:spcBef>
                <a:spcPts val="600"/>
              </a:spcBef>
            </a:pPr>
            <a:r>
              <a:rPr lang="el-GR" altLang="el-GR" sz="2200" dirty="0"/>
              <a:t>Ποιες διαφοροποιήσεις υπάρχουν στη σωματική μάζα και το σωματικό βάρος ενός αστροναύτη όταν αυτός: α) στέκεται στο φεγγάρι, β) ταξιδεύει στο διάστημα με το διαστημόπλοιο.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r>
              <a:rPr lang="el-GR" dirty="0"/>
              <a:t>Σκοπός της ενότητας είναι η γνωριμία με τα αίτια πρόκλησης των μεταφορικών κινήσεων (δυνάμεις), με τα γραμμικά δυναμικά χαρακτηριστικά και τους νόμους που διέπουν αυτού του είδους τις κινήσεις.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a:xfrm>
            <a:off x="457200" y="1916832"/>
            <a:ext cx="8229600" cy="4209331"/>
          </a:xfrm>
        </p:spPr>
        <p:txBody>
          <a:bodyPr>
            <a:normAutofit/>
          </a:bodyPr>
          <a:lstStyle/>
          <a:p>
            <a:r>
              <a:rPr lang="el-GR" altLang="el-GR" sz="2800" dirty="0"/>
              <a:t>Εισαγωγή στη δυναμική</a:t>
            </a:r>
          </a:p>
          <a:p>
            <a:r>
              <a:rPr lang="el-GR" altLang="el-GR" sz="2800" dirty="0"/>
              <a:t>Δύναμη και χαρακτηριστικά της</a:t>
            </a:r>
          </a:p>
          <a:p>
            <a:r>
              <a:rPr lang="el-GR" altLang="el-GR" sz="2800" dirty="0"/>
              <a:t>Αξιώματα του Νεύτωνα</a:t>
            </a:r>
          </a:p>
          <a:p>
            <a:r>
              <a:rPr lang="el-GR" altLang="el-GR" sz="2800" dirty="0"/>
              <a:t>Ορμή</a:t>
            </a:r>
          </a:p>
          <a:p>
            <a:r>
              <a:rPr lang="el-GR" altLang="el-GR" sz="2800" dirty="0"/>
              <a:t>Ώθηση δύναμης</a:t>
            </a:r>
          </a:p>
          <a:p>
            <a:r>
              <a:rPr lang="el-GR" altLang="el-GR" sz="2800" dirty="0"/>
              <a:t>Μεταβολή της ορμής</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9"/>
            <a:ext cx="8229600" cy="418057"/>
          </a:xfrm>
        </p:spPr>
        <p:txBody>
          <a:bodyPr>
            <a:normAutofit fontScale="90000"/>
          </a:bodyPr>
          <a:lstStyle/>
          <a:p>
            <a:r>
              <a:rPr lang="el-GR" altLang="el-GR" dirty="0"/>
              <a:t>Εισαγωγή στη δυναμική 1</a:t>
            </a:r>
            <a:endParaRPr lang="el-GR" dirty="0"/>
          </a:p>
        </p:txBody>
      </p:sp>
      <p:sp>
        <p:nvSpPr>
          <p:cNvPr id="5" name="Θέση περιεχομένου 4"/>
          <p:cNvSpPr>
            <a:spLocks noGrp="1"/>
          </p:cNvSpPr>
          <p:nvPr>
            <p:ph idx="1"/>
          </p:nvPr>
        </p:nvSpPr>
        <p:spPr>
          <a:xfrm>
            <a:off x="457200" y="764704"/>
            <a:ext cx="8363272" cy="5361459"/>
          </a:xfrm>
        </p:spPr>
        <p:txBody>
          <a:bodyPr>
            <a:noAutofit/>
          </a:bodyPr>
          <a:lstStyle/>
          <a:p>
            <a:pPr eaLnBrk="0" hangingPunct="0">
              <a:spcBef>
                <a:spcPts val="0"/>
              </a:spcBef>
            </a:pPr>
            <a:r>
              <a:rPr lang="el-GR" altLang="el-GR" sz="2200" dirty="0"/>
              <a:t>Δυναμική (</a:t>
            </a:r>
            <a:r>
              <a:rPr lang="en-US" altLang="el-GR" sz="2200" dirty="0"/>
              <a:t>kinetics</a:t>
            </a:r>
            <a:r>
              <a:rPr lang="el-GR" altLang="el-GR" sz="2200" dirty="0"/>
              <a:t>) είναι ο κλάδος της μηχανικής που εξετάζει τις αιτίες της κίνησης (τα στοιχεία που την προκαλούν και την επηρεάζουν).</a:t>
            </a:r>
          </a:p>
          <a:p>
            <a:pPr eaLnBrk="0" hangingPunct="0">
              <a:spcBef>
                <a:spcPts val="0"/>
              </a:spcBef>
            </a:pPr>
            <a:r>
              <a:rPr lang="el-GR" altLang="el-GR" sz="2200" dirty="0"/>
              <a:t>Η δυναμική έχει να κάνει με τις δυνάμεις που δρουν σε ένα σύστημα.</a:t>
            </a:r>
          </a:p>
          <a:p>
            <a:pPr eaLnBrk="0" hangingPunct="0">
              <a:spcBef>
                <a:spcPts val="0"/>
              </a:spcBef>
            </a:pPr>
            <a:r>
              <a:rPr lang="el-GR" altLang="el-GR" sz="2200" dirty="0"/>
              <a:t>Αν η προκύπτουσα κίνηση είναι μεταφορική τότε μιλούμε για γραμμικά δυναμικά χαρακτηριστικά, ενώ αν είναι περιστροφική για γωνιακά δυναμικά χαρακτηριστικά.</a:t>
            </a:r>
          </a:p>
          <a:p>
            <a:pPr eaLnBrk="0" hangingPunct="0">
              <a:spcBef>
                <a:spcPts val="0"/>
              </a:spcBef>
            </a:pPr>
            <a:r>
              <a:rPr lang="el-GR" altLang="el-GR" sz="2200" dirty="0"/>
              <a:t> Η βάση για κατανόηση των γραμμικών δυναμικών μεγεθών είναι η δύναμη, ενώ άλλα σημαντικά μεγέθη είναι η μάζα, η αδράνεια, η ώθηση της δύναμης, κλπ. Το έργο, η ενέργεια, η ισχύς είναι συνδυασμός κινηματικών και δυναμικών χαρακτηριστικών της κίνησης και γι αυτό εξετάζονται χωριστά.</a:t>
            </a:r>
          </a:p>
          <a:p>
            <a:pPr eaLnBrk="0" hangingPunct="0">
              <a:spcBef>
                <a:spcPts val="0"/>
              </a:spcBef>
            </a:pPr>
            <a:r>
              <a:rPr lang="el-GR" altLang="el-GR" sz="2200" dirty="0"/>
              <a:t>Η αναζήτηση των αιτιών της κίνησης αρχίζει από την αρχαία εποχή (Αριστοτέλης, Γαλιλαίος), όμως ο ακρογωνιαίος λίθος για τη μηχανική της ανθρώπινης κίνησης είναι οι νόμοι της κίνησης που περιγράφονται από τον Ισαάκ Νεύτωνα (</a:t>
            </a:r>
            <a:r>
              <a:rPr lang="en-US" altLang="el-GR" sz="2200" dirty="0"/>
              <a:t>Newton</a:t>
            </a:r>
            <a:r>
              <a:rPr lang="el-GR" altLang="el-GR" sz="2200" dirty="0"/>
              <a:t>)</a:t>
            </a:r>
            <a:r>
              <a:rPr lang="en-US" altLang="el-GR" sz="2200" dirty="0"/>
              <a:t> </a:t>
            </a:r>
            <a:r>
              <a:rPr lang="el-GR" altLang="el-GR" sz="2200" dirty="0"/>
              <a:t>στο βιβλίο του «</a:t>
            </a:r>
            <a:r>
              <a:rPr lang="en-US" altLang="el-GR" sz="2200" dirty="0"/>
              <a:t>Principia Mathematica</a:t>
            </a:r>
            <a:r>
              <a:rPr lang="el-GR" altLang="el-GR" sz="2200" dirty="0"/>
              <a:t>» (1687).</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9"/>
            <a:ext cx="8229600" cy="562073"/>
          </a:xfrm>
        </p:spPr>
        <p:txBody>
          <a:bodyPr>
            <a:normAutofit fontScale="90000"/>
          </a:bodyPr>
          <a:lstStyle/>
          <a:p>
            <a:r>
              <a:rPr lang="el-GR" altLang="el-GR" dirty="0"/>
              <a:t>Εισαγωγή στη δυναμική 2</a:t>
            </a:r>
            <a:endParaRPr lang="el-GR" dirty="0"/>
          </a:p>
        </p:txBody>
      </p:sp>
      <p:sp>
        <p:nvSpPr>
          <p:cNvPr id="5" name="Θέση περιεχομένου 4"/>
          <p:cNvSpPr>
            <a:spLocks noGrp="1"/>
          </p:cNvSpPr>
          <p:nvPr>
            <p:ph idx="1"/>
          </p:nvPr>
        </p:nvSpPr>
        <p:spPr>
          <a:xfrm>
            <a:off x="179512" y="908720"/>
            <a:ext cx="8640960" cy="5217443"/>
          </a:xfrm>
        </p:spPr>
        <p:txBody>
          <a:bodyPr>
            <a:noAutofit/>
          </a:bodyPr>
          <a:lstStyle/>
          <a:p>
            <a:pPr eaLnBrk="0" hangingPunct="0"/>
            <a:r>
              <a:rPr lang="el-GR" altLang="el-GR" sz="2200" i="1" dirty="0"/>
              <a:t>Οι παράγοντες που επηρεάζουν την κίνηση ενός σώματος είναι η μάζα, ο όγκος, η αδράνεια και η δύναμη στις διάφορες μορφές της.</a:t>
            </a:r>
          </a:p>
          <a:p>
            <a:pPr eaLnBrk="0" hangingPunct="0"/>
            <a:endParaRPr lang="el-GR" altLang="el-GR" sz="2200" i="1" dirty="0"/>
          </a:p>
          <a:p>
            <a:pPr eaLnBrk="0" hangingPunct="0">
              <a:spcBef>
                <a:spcPts val="0"/>
              </a:spcBef>
            </a:pPr>
            <a:r>
              <a:rPr lang="el-GR" altLang="el-GR" sz="2200" u="sng" dirty="0"/>
              <a:t>Μάζα</a:t>
            </a:r>
            <a:r>
              <a:rPr lang="el-GR" altLang="el-GR" sz="2200" dirty="0"/>
              <a:t> είναι η ποσότητα της ύλης από την οποία αποτελείται ένα σώμα.</a:t>
            </a:r>
          </a:p>
          <a:p>
            <a:pPr eaLnBrk="0" hangingPunct="0">
              <a:spcBef>
                <a:spcPts val="0"/>
              </a:spcBef>
            </a:pPr>
            <a:r>
              <a:rPr lang="el-GR" altLang="el-GR" sz="2200" u="sng" dirty="0"/>
              <a:t>Βάρος</a:t>
            </a:r>
            <a:r>
              <a:rPr lang="el-GR" altLang="el-GR" sz="2200" dirty="0"/>
              <a:t> είναι η δύναμη με την οποία η γη έλκει τη μάζα προς το κέντρο της. Η δύναμη του βάρους κατευθύνεται προς το κέντρο της γης.</a:t>
            </a:r>
          </a:p>
          <a:p>
            <a:pPr eaLnBrk="0" hangingPunct="0">
              <a:spcBef>
                <a:spcPts val="0"/>
              </a:spcBef>
            </a:pPr>
            <a:r>
              <a:rPr lang="el-GR" altLang="el-GR" sz="2200" dirty="0"/>
              <a:t>Η μάζα παραμένει σταθερή, ενώ το βάρος αλλάζει ανάλογα με την απόσταση από το κέντρο της γης.</a:t>
            </a:r>
          </a:p>
          <a:p>
            <a:pPr eaLnBrk="0" hangingPunct="0">
              <a:spcBef>
                <a:spcPts val="0"/>
              </a:spcBef>
            </a:pPr>
            <a:r>
              <a:rPr lang="el-GR" altLang="el-GR" sz="2200" u="sng" dirty="0"/>
              <a:t>Όγκος</a:t>
            </a:r>
            <a:r>
              <a:rPr lang="el-GR" altLang="el-GR" sz="2200" dirty="0"/>
              <a:t> είναι ο γεωμετρικός χώρος που καλύπτει ένα σώμα.</a:t>
            </a:r>
          </a:p>
          <a:p>
            <a:pPr eaLnBrk="0" hangingPunct="0">
              <a:spcBef>
                <a:spcPts val="0"/>
              </a:spcBef>
            </a:pPr>
            <a:r>
              <a:rPr lang="el-GR" altLang="el-GR" sz="2200" u="sng" dirty="0"/>
              <a:t>Πυκνότητα</a:t>
            </a:r>
            <a:r>
              <a:rPr lang="el-GR" altLang="el-GR" sz="2200" dirty="0"/>
              <a:t> είναι το πηλίκο της μάζας m του σώματος δια του αντίστοιχου όγκου V μέσα στον οποίο βρίσκεται η μάζα (P = m / V), σε (g/cm</a:t>
            </a:r>
            <a:r>
              <a:rPr lang="el-GR" altLang="el-GR" sz="2200" baseline="30000" dirty="0"/>
              <a:t>3</a:t>
            </a:r>
            <a:r>
              <a:rPr lang="el-GR" altLang="el-GR" sz="2200" dirty="0"/>
              <a:t>). Στο σώμα μεγαλύτερη πυκνότητα έχουν τα οστά και μικρότερη το λίπος, και από τα μέλη του μεγαλύτερη τα κάτω άκρα και μικρότερη ο θώρακας.</a:t>
            </a:r>
          </a:p>
          <a:p>
            <a:pPr eaLnBrk="0" hangingPunct="0">
              <a:spcBef>
                <a:spcPts val="0"/>
              </a:spcBef>
            </a:pPr>
            <a:r>
              <a:rPr lang="el-GR" altLang="el-GR" sz="2200" u="sng" dirty="0"/>
              <a:t>Αδράνεια</a:t>
            </a:r>
            <a:r>
              <a:rPr lang="el-GR" altLang="el-GR" sz="2200" dirty="0"/>
              <a:t> είναι το χαρακτηριστικό της μάζας που της επιτρέπει να διατηρεί την κινητική της κατάσταση (ηρεμία, ευθύγραμμη ομαλή κίνηση). Η μάζα είναι ο δείκτης της αδράνειας ενός σώματος.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33501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Γενικά περί δύναμης 1</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pPr eaLnBrk="0" hangingPunct="0"/>
            <a:r>
              <a:rPr lang="el-GR" altLang="el-GR" sz="2400" dirty="0"/>
              <a:t>Η δύναμη έχει μερικές χαρακτηριστικές ιδιότητες που έχουν να κάνουν με τον τρόπο που αυτή εφαρμόζεται και με τον τρόπο που μετριέται και αναλύεται.</a:t>
            </a:r>
          </a:p>
          <a:p>
            <a:pPr eaLnBrk="0" hangingPunct="0"/>
            <a:r>
              <a:rPr lang="el-GR" altLang="el-GR" sz="2400" dirty="0"/>
              <a:t>Η δύναμη εμπεριέχει την αλληλεπίδραση μεταξύ δύο σωμάτων. Ασκείται πάντα από ένα σώμα πάνω σε ένα άλλο, έλκοντας ή ωθώντας το, διαφοροποιώντας έτσι την κινητική του κατάσταση (παραγωγή κίνησης, σταμάτημα της κίνησης, </a:t>
            </a:r>
            <a:r>
              <a:rPr lang="el-GR" altLang="el-GR" sz="2400" dirty="0" err="1"/>
              <a:t>πρόσδοση</a:t>
            </a:r>
            <a:r>
              <a:rPr lang="el-GR" altLang="el-GR" sz="2400" dirty="0"/>
              <a:t> θετικής ή αρνητικής επιτάχυνσης, μεταβολή της διεύθυνσης της κίνησης του σώματος).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99522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Γενικά περί δύναμης 2</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pPr eaLnBrk="0" hangingPunct="0"/>
            <a:r>
              <a:rPr lang="el-GR" altLang="el-GR" sz="2400" dirty="0"/>
              <a:t>Μια δύναμη δεν είναι δυνατόν να εφαρμόζεται μέσα στο ίδιο το σώμα, εκτός και αν το σώμα αποτελείται από επιμέρους σώματα, οπότε αυτή εφαρμόζεται μεταξύ των επιμέρους σωμάτων. </a:t>
            </a:r>
          </a:p>
          <a:p>
            <a:pPr eaLnBrk="0" hangingPunct="0"/>
            <a:r>
              <a:rPr lang="el-GR" altLang="el-GR" sz="2400" dirty="0"/>
              <a:t>Στον ανθρώπινο κινητικό μηχανισμό οι δυνάμεις που αναπτύσσονται από το μυϊκό σύστημα είναι μόνο ελκτικές (λόγω των προσφύσεων του μυός πάνω στα οστά, η μυϊκή συστολή έχει ως αποτέλεσμα την έλξη του σχετικά κινητού μέλους προς το σχετικά ακίνητο). Όμως το εξωτερικό αποτέλεσμα της μυϊκής δύναμης μπορεί να είναι τόσο έλξη (έλξη του σώματος στο μονόζυγο) όσο και ώθηση (ρίψη της σφαίρας).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201264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2763</Words>
  <Application>Microsoft Office PowerPoint</Application>
  <PresentationFormat>Προβολή στην οθόνη (4:3)</PresentationFormat>
  <Paragraphs>264</Paragraphs>
  <Slides>35</Slides>
  <Notes>35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Monotype Sorts</vt:lpstr>
      <vt:lpstr>Times New Roman</vt:lpstr>
      <vt:lpstr>Θέμα του Office</vt:lpstr>
      <vt:lpstr>Εμβιομηχανική</vt:lpstr>
      <vt:lpstr>Άδειες Χρήσης</vt:lpstr>
      <vt:lpstr>Χρηματοδότηση</vt:lpstr>
      <vt:lpstr>Σκοποί  ενότητας</vt:lpstr>
      <vt:lpstr>Περιεχόμενα ενότητας</vt:lpstr>
      <vt:lpstr>Εισαγωγή στη δυναμική 1</vt:lpstr>
      <vt:lpstr>Εισαγωγή στη δυναμική 2</vt:lpstr>
      <vt:lpstr>Γενικά περί δύναμης 1</vt:lpstr>
      <vt:lpstr>Γενικά περί δύναμης 2</vt:lpstr>
      <vt:lpstr>Χαρακτηριστικά της δύναμης 1</vt:lpstr>
      <vt:lpstr>Χαρακτηριστικά της δύναμης 2</vt:lpstr>
      <vt:lpstr>Χαρακτηριστικά της δύναμης 3</vt:lpstr>
      <vt:lpstr>Χαρακτηριστικά της δύναμης 4</vt:lpstr>
      <vt:lpstr>Χαρακτηριστικά της δύναμης 5</vt:lpstr>
      <vt:lpstr>Χαρακτηριστικά της δύναμης 6</vt:lpstr>
      <vt:lpstr>Χαρακτηριστικά της δύναμης 7</vt:lpstr>
      <vt:lpstr>Χαρακτηριστικά της δύναμης 8 </vt:lpstr>
      <vt:lpstr>Χαρακτηριστικά της δύναμης 9 </vt:lpstr>
      <vt:lpstr>Χαρακτηριστικά της δύναμης 10 </vt:lpstr>
      <vt:lpstr>Χαρακτηριστικά της δύναμης 11 </vt:lpstr>
      <vt:lpstr>Χαρακτηριστικά της δύναμης 12 </vt:lpstr>
      <vt:lpstr>1ο Αξίωμα του Νεύτωνα (νόμος  της  αδράνειας)</vt:lpstr>
      <vt:lpstr>2ο Αξίωμα του Νεύτωνα (θεμελιώδης  νόμος  της  μηχανικής)</vt:lpstr>
      <vt:lpstr>3ο Αξίωμα του Νεύτωνα (νόμος  δράσης  και  αντίδρασης)</vt:lpstr>
      <vt:lpstr>Παραδείγματα δράσης - αντίδρασης</vt:lpstr>
      <vt:lpstr>Ορμή</vt:lpstr>
      <vt:lpstr>Ώθηση δύναμης</vt:lpstr>
      <vt:lpstr>Μεταβολή της ορμής 1</vt:lpstr>
      <vt:lpstr>Μεταβολή της ορμής 2</vt:lpstr>
      <vt:lpstr>Μεταβολή της ορμής 3</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215</cp:revision>
  <dcterms:created xsi:type="dcterms:W3CDTF">2012-09-06T09:03:05Z</dcterms:created>
  <dcterms:modified xsi:type="dcterms:W3CDTF">2019-11-21T17:55:44Z</dcterms:modified>
</cp:coreProperties>
</file>