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htkl1k1SHKvJ0TBFu3HgC+kkS4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8" y="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ιαφάνεια τίτλου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Κατακόρυφο κείμενο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ατακόρυφος τίτλος και Κείμενο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Περιεχόμενο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φαλίδα ενότητας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ύο περιεχόμενα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Σύγκριση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Μόνο τίτλος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νή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Περιεχόμενο με λεζάντα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Εικόνα με λεζάντα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Διατροφή – Εργαστήριο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l-GR"/>
              <a:t>Η διαμόρφωση ενός υγιούς διαιτολογίου</a:t>
            </a:r>
            <a:endParaRPr/>
          </a:p>
        </p:txBody>
      </p:sp>
      <p:pic>
        <p:nvPicPr>
          <p:cNvPr id="86" name="Google Shape;86;p1" descr="C:\Users\DeliDiet\Pictures\tdu-logo-greek_1499667046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35921" y="614363"/>
            <a:ext cx="1760836" cy="1303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 descr="C:\Users\DeliDiet\Pictures\UTH-logo-greek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800" y="567531"/>
            <a:ext cx="1473200" cy="14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Νικόλαος Ι Ντελής RD, MSc, PhDc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Διαιτολόγος – Διατροφολόγος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Υποψήφιος διδάκτωρ Πανεπιστημίου Θεσσαλίας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Όρια ΔΜΣ</a:t>
            </a:r>
            <a:endParaRPr/>
          </a:p>
        </p:txBody>
      </p:sp>
      <p:pic>
        <p:nvPicPr>
          <p:cNvPr id="143" name="Google Shape;143;p10" descr="Δείκτης μάζας σώματος | Αποτελέσματα, Χρησιμότητα, Περιορισμοί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01432" y="1417638"/>
            <a:ext cx="6741135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Γενικές ενεργειακές ανάγκες</a:t>
            </a:r>
            <a:endParaRPr/>
          </a:p>
        </p:txBody>
      </p:sp>
      <p:pic>
        <p:nvPicPr>
          <p:cNvPr id="149" name="Google Shape;149;p1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31722" t="35019" r="21872" b="34506"/>
          <a:stretch/>
        </p:blipFill>
        <p:spPr>
          <a:xfrm>
            <a:off x="167768" y="1927860"/>
            <a:ext cx="8808464" cy="32537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Οι ενεργειακές ανάγκες</a:t>
            </a:r>
            <a:endParaRPr/>
          </a:p>
        </p:txBody>
      </p:sp>
      <p:sp>
        <p:nvSpPr>
          <p:cNvPr id="155" name="Google Shape;155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Βασικός μεταβολισμός ΒΜ: η ενέργεια που χρειάζεται το σώμα να διατηρήσει την </a:t>
            </a:r>
            <a:r>
              <a:rPr lang="el-GR" b="1" dirty="0" err="1"/>
              <a:t>ομοιόστασή</a:t>
            </a:r>
            <a:r>
              <a:rPr lang="el-GR" b="1" dirty="0"/>
              <a:t> του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 err="1"/>
              <a:t>Θερμογεννητική</a:t>
            </a:r>
            <a:r>
              <a:rPr lang="el-GR" b="1" dirty="0"/>
              <a:t> επίδραση της τροφής ΤΘ: Η ενέργεια που χρειάζεται το γαστρεντερικό σύστημα να </a:t>
            </a:r>
            <a:r>
              <a:rPr lang="el-GR" b="1" dirty="0" err="1"/>
              <a:t>πέψει</a:t>
            </a:r>
            <a:r>
              <a:rPr lang="el-GR" b="1" dirty="0"/>
              <a:t> και να απορροφήσει την τροφή (10 – 15% Χ ΒΜ)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Non </a:t>
            </a:r>
            <a:r>
              <a:rPr lang="el-GR" b="1" dirty="0" err="1"/>
              <a:t>Exercise</a:t>
            </a:r>
            <a:r>
              <a:rPr lang="el-GR" b="1" dirty="0"/>
              <a:t> </a:t>
            </a:r>
            <a:r>
              <a:rPr lang="el-GR" b="1" dirty="0" err="1"/>
              <a:t>Physical</a:t>
            </a:r>
            <a:r>
              <a:rPr lang="el-GR" b="1" dirty="0"/>
              <a:t> </a:t>
            </a:r>
            <a:r>
              <a:rPr lang="el-GR" b="1" dirty="0" err="1"/>
              <a:t>Activity</a:t>
            </a:r>
            <a:r>
              <a:rPr lang="el-GR" b="1" dirty="0"/>
              <a:t> NEPA: η ενέργεια που δαπανάται από δραστηριότητα που δεν είναι άσκηση δείκτης PAL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Άσκηση: Μεθοδική φυσική δραστηριότητα (</a:t>
            </a:r>
            <a:r>
              <a:rPr lang="el-GR" b="1" dirty="0" err="1"/>
              <a:t>kcal</a:t>
            </a:r>
            <a:r>
              <a:rPr lang="el-GR" b="1" dirty="0"/>
              <a:t>/λεπτό)</a:t>
            </a:r>
            <a:endParaRPr b="1" dirty="0"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ΕΔ=(ΒΜ+ΒΜx0,15)</a:t>
            </a:r>
            <a:r>
              <a:rPr lang="el-GR" b="1" dirty="0" err="1"/>
              <a:t>xPAL</a:t>
            </a:r>
            <a:r>
              <a:rPr lang="el-GR" b="1" dirty="0"/>
              <a:t> + Άσκηση</a:t>
            </a:r>
            <a:endParaRPr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Υπολογισμός ΒΜ</a:t>
            </a:r>
            <a:endParaRPr/>
          </a:p>
        </p:txBody>
      </p:sp>
      <p:sp>
        <p:nvSpPr>
          <p:cNvPr id="161" name="Google Shape;161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Εξισώσεις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Άμεση θερμιδομετρία</a:t>
            </a: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162" name="Google Shape;162;p13"/>
          <p:cNvPicPr preferRelativeResize="0"/>
          <p:nvPr/>
        </p:nvPicPr>
        <p:blipFill rotWithShape="1">
          <a:blip r:embed="rId3">
            <a:alphaModFix/>
          </a:blip>
          <a:srcRect l="31904" t="31200" r="23016" b="14620"/>
          <a:stretch/>
        </p:blipFill>
        <p:spPr>
          <a:xfrm>
            <a:off x="1486320" y="2786463"/>
            <a:ext cx="5839582" cy="39478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Πίνακας PAL με δραστηριότητες</a:t>
            </a:r>
            <a:endParaRPr/>
          </a:p>
        </p:txBody>
      </p:sp>
      <p:pic>
        <p:nvPicPr>
          <p:cNvPr id="168" name="Google Shape;168;p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31628" t="23402" r="33899" b="23564"/>
          <a:stretch/>
        </p:blipFill>
        <p:spPr>
          <a:xfrm>
            <a:off x="1592580" y="1165858"/>
            <a:ext cx="6339840" cy="54864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l-GR"/>
              <a:t>Κατανάλωση θερμίδων ανά λεπτό/δραστηριότητα</a:t>
            </a:r>
            <a:endParaRPr/>
          </a:p>
        </p:txBody>
      </p:sp>
      <p:pic>
        <p:nvPicPr>
          <p:cNvPr id="174" name="Google Shape;174;p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34753" t="21214" r="37119" b="12787"/>
          <a:stretch/>
        </p:blipFill>
        <p:spPr>
          <a:xfrm>
            <a:off x="2672700" y="1486219"/>
            <a:ext cx="3798600" cy="5013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Η ενεργειακή πρόσληψη</a:t>
            </a:r>
            <a:endParaRPr/>
          </a:p>
        </p:txBody>
      </p:sp>
      <p:sp>
        <p:nvSpPr>
          <p:cNvPr id="180" name="Google Shape;180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Ενεργειακό νόμισμα η </a:t>
            </a:r>
            <a:r>
              <a:rPr lang="el-GR" b="1" dirty="0" err="1"/>
              <a:t>χιλιοθερμίδα</a:t>
            </a:r>
            <a:r>
              <a:rPr lang="el-GR" b="1" dirty="0"/>
              <a:t> </a:t>
            </a:r>
            <a:r>
              <a:rPr lang="el-GR" b="1" dirty="0" err="1"/>
              <a:t>kcal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Τα </a:t>
            </a:r>
            <a:r>
              <a:rPr lang="el-GR" b="1" dirty="0" err="1"/>
              <a:t>μακροθρεπτικά</a:t>
            </a:r>
            <a:r>
              <a:rPr lang="el-GR" b="1" dirty="0"/>
              <a:t> + αλκοόλ περιέχουν θερμίδες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Πρωτεΐνες = 4 θερμίδες/ γραμμάριο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Λίπη = 9 θερμίδες/ γραμμάριο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Υδατάνθρακες= 4 θερμίδες/ γραμμάριο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Αλκοόλη = 7 θερμίδες/ γραμμάριο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Ο συνδυασμός των </a:t>
            </a:r>
            <a:r>
              <a:rPr lang="el-GR" b="1" dirty="0" err="1"/>
              <a:t>μακροστοιχείων</a:t>
            </a:r>
            <a:r>
              <a:rPr lang="el-GR" b="1" dirty="0"/>
              <a:t> ενός </a:t>
            </a:r>
            <a:r>
              <a:rPr lang="el-GR" b="1" dirty="0" err="1"/>
              <a:t>τροφίμου</a:t>
            </a:r>
            <a:r>
              <a:rPr lang="el-GR" b="1" dirty="0"/>
              <a:t> καθορίζει το θερμιδικό του περιεχόμενο/100 </a:t>
            </a:r>
            <a:r>
              <a:rPr lang="el-GR" b="1" dirty="0" err="1"/>
              <a:t>γρ</a:t>
            </a:r>
            <a:r>
              <a:rPr lang="el-GR" b="1" dirty="0"/>
              <a:t>.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Ο συνδυασμός τροφίμων καθορίζει το θερμιδικό περιεχόμενο του γεύματος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Ο συνδυασμός θερμίδων γευμάτων καθορίζει την ημερήσια ενεργειακή πρόσληψη</a:t>
            </a:r>
            <a:endParaRPr b="1" dirty="0"/>
          </a:p>
          <a:p>
            <a:pPr marL="342900" lvl="0" indent="-18542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Τα ισοδύναμα</a:t>
            </a:r>
            <a:endParaRPr/>
          </a:p>
        </p:txBody>
      </p:sp>
      <p:pic>
        <p:nvPicPr>
          <p:cNvPr id="186" name="Google Shape;186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31314" t="33025" r="26068" b="17049"/>
          <a:stretch/>
        </p:blipFill>
        <p:spPr>
          <a:xfrm>
            <a:off x="391257" y="1277659"/>
            <a:ext cx="8361486" cy="5510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Το ωράριο</a:t>
            </a:r>
            <a:endParaRPr/>
          </a:p>
        </p:txBody>
      </p:sp>
      <p:sp>
        <p:nvSpPr>
          <p:cNvPr id="192" name="Google Shape;192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Σημαντικό για σωστή πέψη και απορρόφηση των θρεπτικών συστατικών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Συστήνονται 4 – 6 γεύματα ημερησίως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Ιδανικός χρόνος νηστείας μεταξύ των γευμάτων αποτελούν 2 – 4 ώρες, ανάλογα το μέγεθος του γεύματος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Το ωράριο αποτελεί προσωπική προτίμηση και επηρεάζεται από το lifestyle της ομάδας ή του ατόμου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l-GR" dirty="0"/>
              <a:t>Η συντήρηση και ο τρόπος μαγειρέματος</a:t>
            </a:r>
            <a:endParaRPr dirty="0"/>
          </a:p>
        </p:txBody>
      </p:sp>
      <p:sp>
        <p:nvSpPr>
          <p:cNvPr id="198" name="Google Shape;198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Η κακή ή μακροχρόνια συντήρηση μειώνει την ασφάλεια και τη διατήρηση των θρεπτικών συστατικών των τροφών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Τα φρέσκα φρούτα και λαχανικά πρέπει να καταναλώνονται εποχικά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Το κρέας μπορεί να καταψυχθεί μαγειρεμένο για αρκετό διάστημα (4 – 6 μήνες)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Ο κιμάς είναι εξαιρετικά </a:t>
            </a:r>
            <a:r>
              <a:rPr lang="el-GR" b="1" dirty="0" err="1"/>
              <a:t>ευαλλοίωτος</a:t>
            </a:r>
            <a:r>
              <a:rPr lang="el-GR" b="1" dirty="0"/>
              <a:t> 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Ο ιδανικός τρόπος μαγειρέματος είναι ο ατμός, το ψήσιμο και το βράσιμο.</a:t>
            </a:r>
            <a:endParaRPr b="1" dirty="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Το πλατό μπορεί να χρησιμοποιηθεί αλλά το τηγάνισμα είναι εξαιρετικά επικίνδυνο και πρέπει να χρησιμοποιείται σπάνια</a:t>
            </a:r>
            <a:endParaRPr b="1" dirty="0"/>
          </a:p>
          <a:p>
            <a:pPr marL="342900" lvl="0" indent="-18542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Θεματολογία διάλεξης</a:t>
            </a:r>
            <a:endParaRPr/>
          </a:p>
        </p:txBody>
      </p:sp>
      <p:sp>
        <p:nvSpPr>
          <p:cNvPr id="94" name="Google Shape;94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Βασικοί πυλώνες υγείας και ευεξίας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Η μεσογειακή διατροφή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Το υγιές διαιτολόγιο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Ασκήσεις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Ασκήσεις</a:t>
            </a:r>
            <a:endParaRPr/>
          </a:p>
        </p:txBody>
      </p:sp>
      <p:sp>
        <p:nvSpPr>
          <p:cNvPr id="204" name="Google Shape;204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Ο κος Ν. έχει ηλικία Η=30 ετών, ζυγίζει Β=82 κιλά και έχει ύψος Υ=169 εκατοστά</a:t>
            </a:r>
            <a:endParaRPr/>
          </a:p>
          <a:p>
            <a:pPr marL="514350" lvl="0" indent="-51435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Ποιος ο ΔΜΣ του κου Ν.?</a:t>
            </a:r>
            <a:endParaRPr/>
          </a:p>
          <a:p>
            <a:pPr marL="514350" lvl="0" indent="-51435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Πόσα κιλά πρέπει να είναι ο κος Ν. για να είναι στα φυσιολογικά όρια?</a:t>
            </a:r>
            <a:endParaRPr/>
          </a:p>
          <a:p>
            <a:pPr marL="514350" lvl="0" indent="-51435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Ποιος ο ΒΜ του κου Ν. αν χρησιμοποιηθεί η εξίσωση κατά Mifflin?</a:t>
            </a:r>
            <a:endParaRPr/>
          </a:p>
          <a:p>
            <a:pPr marL="514350" lvl="0" indent="-51435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Αν ο κος Ν. διατρέφεται ισορροπημένα με 6 γεύματα ημερησίως, επαρκή πρωτεΐνη και κινείται ελαφρά: ποια η ΕΔ ημερησίως? </a:t>
            </a:r>
            <a:endParaRPr/>
          </a:p>
          <a:p>
            <a:pPr marL="514350" lvl="0" indent="-51435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Αναφέρετε ένα τυπικό ισορροπημένο μεσημεριανό γεύμα, με βάση το πρότυπο διατροφικό πιάτο</a:t>
            </a:r>
            <a:endParaRPr/>
          </a:p>
          <a:p>
            <a:pPr marL="514350" lvl="0" indent="-51435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Αν ο κός Ν. κάνει τρέξιμο για 1 ώρα, πως διαμορφώνεται η ενεργειακή του δαπάνη εκείνη τη μέρα?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Συζήτηση και ερωτήσεις</a:t>
            </a:r>
            <a:endParaRPr/>
          </a:p>
        </p:txBody>
      </p:sp>
      <p:pic>
        <p:nvPicPr>
          <p:cNvPr id="210" name="Google Shape;210;p2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60398" y="2369738"/>
            <a:ext cx="2720501" cy="272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1150" y="2583179"/>
            <a:ext cx="3103134" cy="2293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l-GR"/>
              <a:t>Οι βασικοί ‘πυλώνες’ της υγείας και ευεξίας</a:t>
            </a:r>
            <a:endParaRPr/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Βασικούς ‘πυλώνες’ υγείας και ευεξίας ή υγιεινοδιαιτητική αγωγή αποτελούν:</a:t>
            </a:r>
            <a:endParaRPr/>
          </a:p>
          <a:p>
            <a:pPr marL="514350" lvl="0" indent="-51435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ΔΙΑΤΡΟΦΗ</a:t>
            </a:r>
            <a:endParaRPr/>
          </a:p>
          <a:p>
            <a:pPr marL="514350" lvl="0" indent="-51435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ΑΣΚΗΣΗ</a:t>
            </a:r>
            <a:endParaRPr/>
          </a:p>
          <a:p>
            <a:pPr marL="514350" lvl="0" indent="-51435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ΕΠΑΡΚΕΙΑ ΚΑΙ ΠΟΙΟΤΗΤΑ ΥΠΝΟΥ</a:t>
            </a:r>
            <a:endParaRPr/>
          </a:p>
          <a:p>
            <a:pPr marL="514350" lvl="0" indent="-51435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ΚΑΤΑΠΟΛΕΜΗΣΗ ΤΟΥ ΣΤΡΕΣ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Αλληλένδετα στοιχεία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Το καθένα επιδρά μόνο του αλλά ο συνδυασμός υπερπολλαπλασιάζει τα αποτελέσματα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Ισχύει και αντίστροφα (αρνητικό πρόσημο)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 dirty="0"/>
              <a:t>Το </a:t>
            </a:r>
            <a:r>
              <a:rPr lang="el-GR" dirty="0" smtClean="0"/>
              <a:t>υγιές </a:t>
            </a:r>
            <a:r>
              <a:rPr lang="el-GR" dirty="0"/>
              <a:t>διαιτολόγιο</a:t>
            </a:r>
            <a:endParaRPr dirty="0"/>
          </a:p>
        </p:txBody>
      </p:sp>
      <p:sp>
        <p:nvSpPr>
          <p:cNvPr id="106" name="Google Shape;106;p4"/>
          <p:cNvSpPr txBox="1">
            <a:spLocks noGrp="1"/>
          </p:cNvSpPr>
          <p:nvPr>
            <p:ph type="body" idx="1"/>
          </p:nvPr>
        </p:nvSpPr>
        <p:spPr>
          <a:xfrm>
            <a:off x="457200" y="1758462"/>
            <a:ext cx="8229600" cy="4545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l-GR" b="1" dirty="0">
                <a:solidFill>
                  <a:srgbClr val="000000"/>
                </a:solidFill>
              </a:rPr>
              <a:t>Τα βασικά στοιχεία που απαρτίζουν ένα διαιτολόγιο είναι:</a:t>
            </a:r>
            <a:endParaRPr b="1" dirty="0"/>
          </a:p>
          <a:p>
            <a:pPr marL="457200" lvl="0" indent="-45720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AutoNum type="arabicPeriod"/>
            </a:pPr>
            <a:r>
              <a:rPr lang="el-GR" b="1" dirty="0">
                <a:solidFill>
                  <a:srgbClr val="000000"/>
                </a:solidFill>
              </a:rPr>
              <a:t>Η ποιότητα</a:t>
            </a:r>
            <a:endParaRPr b="1" dirty="0"/>
          </a:p>
          <a:p>
            <a:pPr marL="457200" lvl="0" indent="-45720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AutoNum type="arabicPeriod"/>
            </a:pPr>
            <a:r>
              <a:rPr lang="el-GR" b="1" dirty="0">
                <a:solidFill>
                  <a:srgbClr val="000000"/>
                </a:solidFill>
              </a:rPr>
              <a:t>Η ποσότητα</a:t>
            </a:r>
            <a:endParaRPr b="1" dirty="0"/>
          </a:p>
          <a:p>
            <a:pPr marL="457200" lvl="0" indent="-45720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rabicPeriod"/>
            </a:pPr>
            <a:r>
              <a:rPr lang="el-GR" b="1" dirty="0">
                <a:solidFill>
                  <a:srgbClr val="000000"/>
                </a:solidFill>
              </a:rPr>
              <a:t>Το ωράριο φαγητού - γεύματα</a:t>
            </a:r>
            <a:endParaRPr b="1" dirty="0"/>
          </a:p>
          <a:p>
            <a:pPr marL="457200" lvl="0" indent="-45720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AutoNum type="arabicPeriod"/>
            </a:pPr>
            <a:r>
              <a:rPr lang="el-GR" b="1" dirty="0">
                <a:solidFill>
                  <a:srgbClr val="000000"/>
                </a:solidFill>
              </a:rPr>
              <a:t>Η συντήρηση και παρασκευή του γεύματος</a:t>
            </a:r>
            <a:endParaRPr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Η ποιότητα – Η μεσογειακή δίαιτα</a:t>
            </a:r>
            <a:endParaRPr/>
          </a:p>
        </p:txBody>
      </p:sp>
      <p:sp>
        <p:nvSpPr>
          <p:cNvPr id="112" name="Google Shape;112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ένα από τα πιο μελετημένα διατροφικά πρότυπα παγκοσμίως</a:t>
            </a:r>
            <a:endParaRPr/>
          </a:p>
          <a:p>
            <a:pPr marL="342900" lvl="0" indent="-342900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γνωστή για τη συμβολή της στην πρόληψη χρόνιων νοσημάτων και τη βελτίωση της μακροζωίας</a:t>
            </a:r>
            <a:endParaRPr/>
          </a:p>
          <a:p>
            <a:pPr marL="342900" lvl="0" indent="-342900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Βασίζεται σε υψηλή κατανάλωση φρούτων, λαχανικών, οσπρίων, δημητριακών ολικής άλεσης, ελαιολάδου, ψαριών και μέτρια κατανάλωση κρασιού.</a:t>
            </a:r>
            <a:endParaRPr/>
          </a:p>
          <a:p>
            <a:pPr marL="0" lvl="0" indent="0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 b="1"/>
              <a:t>Οφέλη για την υγεία</a:t>
            </a:r>
            <a:endParaRPr/>
          </a:p>
          <a:p>
            <a:pPr marL="342900" lvl="0" indent="-342900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Η μεσογειακή διατροφή συνδέεται με:</a:t>
            </a:r>
            <a:endParaRPr/>
          </a:p>
          <a:p>
            <a:pPr marL="514350" lvl="0" indent="-514350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μείωση του κινδύνου καρδιαγγειακών νοσημάτων</a:t>
            </a:r>
            <a:endParaRPr/>
          </a:p>
          <a:p>
            <a:pPr marL="514350" lvl="0" indent="-514350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διαβήτη τύπου 2</a:t>
            </a:r>
            <a:endParaRPr/>
          </a:p>
          <a:p>
            <a:pPr marL="514350" lvl="0" indent="-514350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μεταβολικού συνδρόμου</a:t>
            </a:r>
            <a:endParaRPr/>
          </a:p>
          <a:p>
            <a:pPr marL="514350" lvl="0" indent="-514350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Παχυσαρκίας</a:t>
            </a:r>
            <a:endParaRPr/>
          </a:p>
          <a:p>
            <a:pPr marL="514350" lvl="0" indent="-514350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ορισμένων μορφών καρκίνου</a:t>
            </a:r>
            <a:endParaRPr/>
          </a:p>
          <a:p>
            <a:pPr marL="514350" lvl="0" indent="-514350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Προάγει τη μακροζωία</a:t>
            </a:r>
            <a:endParaRPr/>
          </a:p>
          <a:p>
            <a:pPr marL="514350" lvl="0" indent="-514350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μειώνει τη συνολική θνησιμότητα,</a:t>
            </a:r>
            <a:endParaRPr/>
          </a:p>
          <a:p>
            <a:pPr marL="514350" lvl="0" indent="-514350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διατήρηση της γνωστικής λειτουργίας</a:t>
            </a:r>
            <a:endParaRPr/>
          </a:p>
          <a:p>
            <a:pPr marL="514350" lvl="0" indent="-514350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/>
              <a:t>μείωση της εμφάνισης νευροεκφυλιστικών νοσημάτων όπως το Alzheimer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Η μεσογειακή δίαιτα</a:t>
            </a:r>
            <a:endParaRPr/>
          </a:p>
        </p:txBody>
      </p:sp>
      <p:sp>
        <p:nvSpPr>
          <p:cNvPr id="118" name="Google Shape;118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 b="1" dirty="0"/>
              <a:t>Μηχανισμοί δράσης</a:t>
            </a:r>
            <a:endParaRPr b="1" dirty="0"/>
          </a:p>
          <a:p>
            <a:pPr marL="342900" lvl="0" indent="-34290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Τα οφέλη αποδίδονται σε αντιοξειδωτικές και αντιφλεγμονώδεις ιδιότητες</a:t>
            </a:r>
            <a:endParaRPr b="1" dirty="0"/>
          </a:p>
          <a:p>
            <a:pPr marL="342900" lvl="0" indent="-34290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βελτίωση του </a:t>
            </a:r>
            <a:r>
              <a:rPr lang="el-GR" b="1" dirty="0" err="1"/>
              <a:t>λιπιδαιμικού</a:t>
            </a:r>
            <a:r>
              <a:rPr lang="el-GR" b="1" dirty="0"/>
              <a:t> προφίλ</a:t>
            </a:r>
            <a:endParaRPr b="1" dirty="0"/>
          </a:p>
          <a:p>
            <a:pPr marL="342900" lvl="0" indent="-34290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ρύθμιση της γλυκόζης και της αρτηριακής πίεσης</a:t>
            </a:r>
            <a:endParaRPr b="1" dirty="0"/>
          </a:p>
          <a:p>
            <a:pPr marL="342900" lvl="0" indent="-34290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θετικές επιδράσεις στο ενδοθήλιο και το </a:t>
            </a:r>
            <a:r>
              <a:rPr lang="el-GR" b="1" dirty="0" err="1"/>
              <a:t>μικροβίωμα</a:t>
            </a:r>
            <a:r>
              <a:rPr lang="el-GR" b="1" dirty="0"/>
              <a:t> του εντέρου</a:t>
            </a:r>
            <a:endParaRPr b="1" dirty="0"/>
          </a:p>
          <a:p>
            <a:pPr marL="342900" lvl="0" indent="-34290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 err="1"/>
              <a:t>βιοδραστικά</a:t>
            </a:r>
            <a:r>
              <a:rPr lang="el-GR" b="1" dirty="0"/>
              <a:t> συστατικά όπως </a:t>
            </a:r>
            <a:r>
              <a:rPr lang="el-GR" b="1" dirty="0" err="1"/>
              <a:t>πολυφαινόλες</a:t>
            </a:r>
            <a:r>
              <a:rPr lang="el-GR" b="1" dirty="0"/>
              <a:t>, </a:t>
            </a:r>
            <a:r>
              <a:rPr lang="el-GR" b="1" dirty="0" err="1"/>
              <a:t>μονοακόρεστα</a:t>
            </a:r>
            <a:r>
              <a:rPr lang="el-GR" b="1" dirty="0"/>
              <a:t> και </a:t>
            </a:r>
            <a:r>
              <a:rPr lang="el-GR" b="1" dirty="0" err="1"/>
              <a:t>πολυακόρεστα</a:t>
            </a:r>
            <a:r>
              <a:rPr lang="el-GR" b="1" dirty="0"/>
              <a:t> λιπαρά οξέα και φυτικές ίνες</a:t>
            </a:r>
            <a:endParaRPr b="1" dirty="0"/>
          </a:p>
          <a:p>
            <a:pPr marL="0" lvl="0" indent="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 b="1" dirty="0"/>
              <a:t>Περιβαλλοντική και πολιτισμική διάσταση</a:t>
            </a:r>
            <a:endParaRPr b="1" dirty="0"/>
          </a:p>
          <a:p>
            <a:pPr marL="342900" lvl="0" indent="-34290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Η μεσογειακή διατροφή έχει χαμηλό περιβαλλοντικό αποτύπωμα και θεωρείται βιώσιμο διατροφικό μοντέλο</a:t>
            </a:r>
            <a:endParaRPr b="1" dirty="0"/>
          </a:p>
          <a:p>
            <a:pPr marL="342900" lvl="0" indent="-34290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Αναγνωρίζεται ως άυλη πολιτιστική κληρονομιά της UNESCO, συνδυάζοντας διατροφικές συνήθειες με κοινωνικές και πολιτισμικές πρακτικές</a:t>
            </a:r>
            <a:endParaRPr b="1" dirty="0"/>
          </a:p>
          <a:p>
            <a:pPr marL="342900" lvl="0" indent="-200660" algn="l" rtl="0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Η μεσογειακή διατροφή</a:t>
            </a:r>
            <a:endParaRPr/>
          </a:p>
        </p:txBody>
      </p:sp>
      <p:pic>
        <p:nvPicPr>
          <p:cNvPr id="124" name="Google Shape;124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184752"/>
            <a:ext cx="3421274" cy="5131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7" descr="ΔΙΑΤΡΟΦΙΚΗ ΠΥΡΑΜΙΔΑ (Πυραμίδα Μεσογειακής Διατροφής) – Logodiatrofis.g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63696" y="1184752"/>
            <a:ext cx="4452774" cy="50145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Το υγιεινό διατροφικό πιάτο</a:t>
            </a:r>
            <a:endParaRPr/>
          </a:p>
        </p:txBody>
      </p:sp>
      <p:pic>
        <p:nvPicPr>
          <p:cNvPr id="131" name="Google Shape;131;p8" descr="Πιάτο Υγιεινής Διατροφής (Greek) • The Nutrition Sourc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85022" y="1175220"/>
            <a:ext cx="6573955" cy="5141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Η ποσότητα</a:t>
            </a:r>
            <a:endParaRPr/>
          </a:p>
        </p:txBody>
      </p:sp>
      <p:sp>
        <p:nvSpPr>
          <p:cNvPr id="137" name="Google Shape;137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Καθορίζεται ανάλογα με το στόχο</a:t>
            </a:r>
            <a:endParaRPr b="1" dirty="0"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Σε ατομικό επίπεδο = πλήρη εξατομίκευση</a:t>
            </a:r>
            <a:endParaRPr b="1" dirty="0"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Σε πληθυσμιακό επίπεδο = η διατήρηση υγιούς βάρους με βάση το Δείκτη Μάζας Σώματος ΔΜΣ</a:t>
            </a:r>
            <a:endParaRPr b="1" dirty="0"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ΔΜΣ = Βάρος(κιλά)/Ύψος(μέτρα)^2</a:t>
            </a:r>
            <a:endParaRPr b="1" dirty="0"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Κατά προσέγγιση ανάλογα τον πληθυσμό</a:t>
            </a:r>
            <a:endParaRPr b="1" dirty="0"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 b="1" dirty="0"/>
              <a:t>Για διατήρηση βάρους:</a:t>
            </a:r>
            <a:endParaRPr b="1" dirty="0"/>
          </a:p>
          <a:p>
            <a:pPr marL="0" lvl="0" indent="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 b="1" dirty="0"/>
              <a:t>Ενεργειακή Δαπάνη (ΕΔ) = Ενεργειακή Πρόσληψη (ΕΠ)</a:t>
            </a:r>
            <a:endParaRPr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759</Words>
  <Application>Microsoft Office PowerPoint</Application>
  <PresentationFormat>Προβολή στην οθόνη (4:3)</PresentationFormat>
  <Paragraphs>105</Paragraphs>
  <Slides>21</Slides>
  <Notes>21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4" baseType="lpstr">
      <vt:lpstr>Arial</vt:lpstr>
      <vt:lpstr>Calibri</vt:lpstr>
      <vt:lpstr>Θέμα του Office</vt:lpstr>
      <vt:lpstr>Διατροφή – Εργαστήριο</vt:lpstr>
      <vt:lpstr>Θεματολογία διάλεξης</vt:lpstr>
      <vt:lpstr>Οι βασικοί ‘πυλώνες’ της υγείας και ευεξίας</vt:lpstr>
      <vt:lpstr>Το υγιές διαιτολόγιο</vt:lpstr>
      <vt:lpstr>Η ποιότητα – Η μεσογειακή δίαιτα</vt:lpstr>
      <vt:lpstr>Η μεσογειακή δίαιτα</vt:lpstr>
      <vt:lpstr>Η μεσογειακή διατροφή</vt:lpstr>
      <vt:lpstr>Το υγιεινό διατροφικό πιάτο</vt:lpstr>
      <vt:lpstr>Η ποσότητα</vt:lpstr>
      <vt:lpstr>Όρια ΔΜΣ</vt:lpstr>
      <vt:lpstr>Γενικές ενεργειακές ανάγκες</vt:lpstr>
      <vt:lpstr>Οι ενεργειακές ανάγκες</vt:lpstr>
      <vt:lpstr>Υπολογισμός ΒΜ</vt:lpstr>
      <vt:lpstr>Πίνακας PAL με δραστηριότητες</vt:lpstr>
      <vt:lpstr>Κατανάλωση θερμίδων ανά λεπτό/δραστηριότητα</vt:lpstr>
      <vt:lpstr>Η ενεργειακή πρόσληψη</vt:lpstr>
      <vt:lpstr>Τα ισοδύναμα</vt:lpstr>
      <vt:lpstr>Το ωράριο</vt:lpstr>
      <vt:lpstr>Η συντήρηση και ο τρόπος μαγειρέματος</vt:lpstr>
      <vt:lpstr>Ασκήσεις</vt:lpstr>
      <vt:lpstr>Συζήτηση και ερωτήσεις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 – Εργαστήριο</dc:title>
  <cp:lastModifiedBy>user</cp:lastModifiedBy>
  <cp:revision>4</cp:revision>
  <dcterms:created xsi:type="dcterms:W3CDTF">2013-01-27T09:14:16Z</dcterms:created>
  <dcterms:modified xsi:type="dcterms:W3CDTF">2026-01-12T11:05:05Z</dcterms:modified>
</cp:coreProperties>
</file>