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8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70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17" autoAdjust="0"/>
    <p:restoredTop sz="94660"/>
  </p:normalViewPr>
  <p:slideViewPr>
    <p:cSldViewPr snapToGrid="0" snapToObjects="1">
      <p:cViewPr>
        <p:scale>
          <a:sx n="60" d="100"/>
          <a:sy n="60" d="100"/>
        </p:scale>
        <p:origin x="-120" y="-55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869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776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406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08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957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215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128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408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064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827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449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685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27250"/>
            <a:ext cx="7772400" cy="1470025"/>
          </a:xfrm>
        </p:spPr>
        <p:txBody>
          <a:bodyPr/>
          <a:lstStyle/>
          <a:p>
            <a:r>
              <a:rPr dirty="0" err="1" smtClean="0"/>
              <a:t>Δι</a:t>
            </a:r>
            <a:r>
              <a:rPr dirty="0" smtClean="0"/>
              <a:t>ατροφή</a:t>
            </a:r>
            <a:r>
              <a:rPr lang="el-GR" dirty="0" smtClean="0"/>
              <a:t> – Εργαστήριο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00400"/>
            <a:ext cx="6400800" cy="1752600"/>
          </a:xfrm>
        </p:spPr>
        <p:txBody>
          <a:bodyPr/>
          <a:lstStyle/>
          <a:p>
            <a:r>
              <a:rPr lang="el-GR" dirty="0" smtClean="0"/>
              <a:t>Η διατροφή στην παιδική και εφηβική ηλικία</a:t>
            </a:r>
            <a:endParaRPr dirty="0"/>
          </a:p>
        </p:txBody>
      </p:sp>
      <p:pic>
        <p:nvPicPr>
          <p:cNvPr id="1026" name="Picture 2" descr="C:\Users\DeliDiet\Pictures\tdu-logo-greek_14996670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5921" y="614363"/>
            <a:ext cx="1760836" cy="1303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DeliDiet\Pictures\UTH-logo-gree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67531"/>
            <a:ext cx="1473200" cy="147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79520" y="5673745"/>
            <a:ext cx="5171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Νικόλαος Ι Ντελής </a:t>
            </a:r>
            <a:r>
              <a:rPr lang="en-US" dirty="0" smtClean="0"/>
              <a:t>RD, MSc, </a:t>
            </a:r>
            <a:r>
              <a:rPr lang="en-US" dirty="0" err="1" smtClean="0"/>
              <a:t>PhDc</a:t>
            </a:r>
            <a:endParaRPr lang="en-US" dirty="0" smtClean="0"/>
          </a:p>
          <a:p>
            <a:pPr algn="ctr"/>
            <a:r>
              <a:rPr lang="el-GR" dirty="0" smtClean="0"/>
              <a:t>Διαιτολόγος – Διατροφολόγος</a:t>
            </a:r>
          </a:p>
          <a:p>
            <a:pPr algn="ctr"/>
            <a:r>
              <a:rPr lang="el-GR" dirty="0" smtClean="0"/>
              <a:t>Υποψήφιος διδάκτωρ Πανεπιστημίου Θεσσαλίας</a:t>
            </a:r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5694" t="24934" r="5264" b="10929"/>
          <a:stretch/>
        </p:blipFill>
        <p:spPr>
          <a:xfrm>
            <a:off x="-116114" y="376238"/>
            <a:ext cx="4688114" cy="5823742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 rotWithShape="1">
          <a:blip r:embed="rId3"/>
          <a:srcRect l="61746" t="32469" r="13572" b="11235"/>
          <a:stretch/>
        </p:blipFill>
        <p:spPr>
          <a:xfrm>
            <a:off x="4572000" y="376238"/>
            <a:ext cx="4513943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2687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διατροφική υποστήριξη</a:t>
            </a:r>
            <a:endParaRPr lang="el-GR" dirty="0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5240376"/>
              </p:ext>
            </p:extLst>
          </p:nvPr>
        </p:nvGraphicFramePr>
        <p:xfrm>
          <a:off x="152401" y="1162048"/>
          <a:ext cx="8791575" cy="55925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6006">
                  <a:extLst>
                    <a:ext uri="{9D8B030D-6E8A-4147-A177-3AD203B41FA5}">
                      <a16:colId xmlns:a16="http://schemas.microsoft.com/office/drawing/2014/main" xmlns="" val="2355645134"/>
                    </a:ext>
                  </a:extLst>
                </a:gridCol>
                <a:gridCol w="1633040">
                  <a:extLst>
                    <a:ext uri="{9D8B030D-6E8A-4147-A177-3AD203B41FA5}">
                      <a16:colId xmlns:a16="http://schemas.microsoft.com/office/drawing/2014/main" xmlns="" val="1583047156"/>
                    </a:ext>
                  </a:extLst>
                </a:gridCol>
                <a:gridCol w="4742529">
                  <a:extLst>
                    <a:ext uri="{9D8B030D-6E8A-4147-A177-3AD203B41FA5}">
                      <a16:colId xmlns:a16="http://schemas.microsoft.com/office/drawing/2014/main" xmlns="" val="2918761278"/>
                    </a:ext>
                  </a:extLst>
                </a:gridCol>
              </a:tblGrid>
              <a:tr h="879108">
                <a:tc>
                  <a:txBody>
                    <a:bodyPr/>
                    <a:lstStyle/>
                    <a:p>
                      <a:pPr algn="l" fontAlgn="b"/>
                      <a:r>
                        <a:rPr lang="el-GR" sz="1800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Υποκατηγορία</a:t>
                      </a:r>
                    </a:p>
                  </a:txBody>
                  <a:tcPr marR="342900" marB="1524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800" b="0" dirty="0" smtClean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Ηλικία</a:t>
                      </a:r>
                      <a:endParaRPr lang="el-GR" sz="1800" b="0" dirty="0">
                        <a:solidFill>
                          <a:srgbClr val="18181B"/>
                        </a:solidFill>
                        <a:effectLst/>
                        <a:latin typeface="CircularXXWeb"/>
                      </a:endParaRPr>
                    </a:p>
                  </a:txBody>
                  <a:tcPr marR="342900" marB="1524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800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Βασικές Διατροφικές Συμβουλές</a:t>
                      </a:r>
                    </a:p>
                  </a:txBody>
                  <a:tcPr marR="342900" marB="152400" anchor="b"/>
                </a:tc>
                <a:extLst>
                  <a:ext uri="{0D108BD9-81ED-4DB2-BD59-A6C34878D82A}">
                    <a16:rowId xmlns:a16="http://schemas.microsoft.com/office/drawing/2014/main" xmlns="" val="1414615360"/>
                  </a:ext>
                </a:extLst>
              </a:tr>
              <a:tr h="1145161">
                <a:tc>
                  <a:txBody>
                    <a:bodyPr/>
                    <a:lstStyle/>
                    <a:p>
                      <a:pPr algn="l" fontAlgn="t"/>
                      <a:r>
                        <a:rPr lang="el-GR" sz="18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Βρεφική ηλικία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800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0-2 έτη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8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Αποκλειστικός θηλασμός για 6 μήνες, σταδιακή εισαγωγή στερεών τροφών, αποφυγή αλατιού/ζάχαρης, επαρκής σίδηρος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xmlns="" val="3821586502"/>
                  </a:ext>
                </a:extLst>
              </a:tr>
              <a:tr h="1076406">
                <a:tc>
                  <a:txBody>
                    <a:bodyPr/>
                    <a:lstStyle/>
                    <a:p>
                      <a:pPr algn="l" fontAlgn="t"/>
                      <a:r>
                        <a:rPr lang="el-GR" sz="18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Πρώιμη παιδική ηλικία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8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2-5 έτη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8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Ποικιλία φρούτων/λαχανικών, περιορισμός ζάχαρης/έτοιμων σνακ, επαρκής πρόσληψη γαλακτοκομικών, ενυδάτωση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xmlns="" val="2344775821"/>
                  </a:ext>
                </a:extLst>
              </a:tr>
              <a:tr h="1145161">
                <a:tc>
                  <a:txBody>
                    <a:bodyPr/>
                    <a:lstStyle/>
                    <a:p>
                      <a:pPr algn="l" fontAlgn="t"/>
                      <a:r>
                        <a:rPr lang="el-GR" sz="18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Μέση παιδική ηλικία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8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6-11 έτη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8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Ισορροπημένη διατροφή με δημητριακά ολικής άλεσης, φρούτα, λαχανικά, πρωτεΐνες, αποφυγή αναψυκτικών/πρόχειρου φαγητού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xmlns="" val="1260326857"/>
                  </a:ext>
                </a:extLst>
              </a:tr>
              <a:tr h="1259616">
                <a:tc>
                  <a:txBody>
                    <a:bodyPr/>
                    <a:lstStyle/>
                    <a:p>
                      <a:pPr algn="l" fontAlgn="t"/>
                      <a:r>
                        <a:rPr lang="el-GR" sz="18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Όψιμη παιδική ηλικία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8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11-12 έτη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800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Ενίσχυση υγιεινών συνηθειών, επαρκής πρόσληψη ασβεστίου/σιδήρου, περιορισμός επεξεργασμένων τροφών, </a:t>
                      </a:r>
                      <a:r>
                        <a:rPr lang="el-GR" sz="1800" b="0" dirty="0" smtClean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τακτικά </a:t>
                      </a:r>
                      <a:r>
                        <a:rPr lang="el-GR" sz="1800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γεύματα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xmlns="" val="20481965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45658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διατροφική υποστήριξη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 smtClean="0"/>
              <a:t>Ενθάρρυνση επιλογής και παρασκευής φαγητού</a:t>
            </a:r>
          </a:p>
          <a:p>
            <a:r>
              <a:rPr lang="el-GR" dirty="0" smtClean="0"/>
              <a:t>Πολύχρωμο πιάτο με επιλογές αρέσκειας</a:t>
            </a:r>
          </a:p>
          <a:p>
            <a:r>
              <a:rPr lang="el-GR" dirty="0" smtClean="0"/>
              <a:t>Ενθάρρυνση για ομαδικό παιχνίδι και μοίρασμα υγιεινών σνακ</a:t>
            </a:r>
          </a:p>
          <a:p>
            <a:r>
              <a:rPr lang="el-GR" dirty="0" smtClean="0"/>
              <a:t>Επαρκής ενυδάτωση με μείωση αναψυκτικών</a:t>
            </a:r>
          </a:p>
          <a:p>
            <a:r>
              <a:rPr lang="el-GR" dirty="0" smtClean="0"/>
              <a:t>Μικρές μερίδες = το παιδί κατέχει καλή ικανότητα κορεσμού</a:t>
            </a:r>
          </a:p>
          <a:p>
            <a:r>
              <a:rPr lang="el-GR" dirty="0" smtClean="0"/>
              <a:t>Τακτική επίσκεψη στον παιδίατρο για έλεγχο</a:t>
            </a:r>
          </a:p>
          <a:p>
            <a:r>
              <a:rPr lang="el-GR" dirty="0" smtClean="0"/>
              <a:t>Δράσεις συλλόγων για ενημέρωση γονέων</a:t>
            </a:r>
          </a:p>
          <a:p>
            <a:r>
              <a:rPr lang="el-GR" dirty="0" smtClean="0"/>
              <a:t>Πολιτικές εταιριών για αύξηση ενδιαφέροντος κατανάλωσης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124361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Παραδείγματα</a:t>
            </a:r>
            <a:endParaRPr lang="el-GR" dirty="0"/>
          </a:p>
        </p:txBody>
      </p:sp>
      <p:pic>
        <p:nvPicPr>
          <p:cNvPr id="2050" name="Picture 2" descr="Kid's Pasta, Letters &amp; Numbers, Helios (500 g)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09" y="1417638"/>
            <a:ext cx="284312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ummy Bear - Βικιπαίδεια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0436" y="1576387"/>
            <a:ext cx="2857500" cy="2505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10+1 μυστικά για να τρώνε τα παιδιά μας φρούτα και λαχανικά – Μέτρα κατά  της παιδικής παχυσαρκίας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3563" y="1576387"/>
            <a:ext cx="3095625" cy="309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93405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3074" name="Picture 2" descr="Olamart discount food store - ΜΕΓΑΛΗ ΠΟΙΚΙΛΙΑ ΣΕ ΣΟΚΟΛΑΤΕΣ ΣΤΙΣ  ΥΠΕΡΑΓΟΡΕΣ🍫 Olamart discount food store🍫 | Facebook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39" y="674688"/>
            <a:ext cx="4173061" cy="5592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Μπάρες σοκολάτας — Εκδοτική φωτογραφία © defotoberg #66474757"/>
          <p:cNvSpPr>
            <a:spLocks noChangeAspect="1" noChangeArrowheads="1"/>
          </p:cNvSpPr>
          <p:nvPr/>
        </p:nvSpPr>
        <p:spPr bwMode="auto">
          <a:xfrm>
            <a:off x="155574" y="-144463"/>
            <a:ext cx="4664075" cy="4664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999" y="561113"/>
            <a:ext cx="4173061" cy="5992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3043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Άσκηση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8159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l-GR" dirty="0"/>
              <a:t>Αγόρι 9 ετών και κορίτσι 7 ετών προσέρχονται στο γραφείο με τη μητέρα τους για </a:t>
            </a:r>
            <a:r>
              <a:rPr lang="el-GR" dirty="0" smtClean="0"/>
              <a:t>εκτίμηση και συμβουλευτική, </a:t>
            </a:r>
            <a:r>
              <a:rPr lang="el-GR" dirty="0"/>
              <a:t>μετά από τη σύσταση παιδιάτρου. Το αγόρι έχει ύψος 133 εκ. και βάρος 40 κιλά και το κορίτσι έχει ύψος 115 εκ και βάρος 19 κιλά. </a:t>
            </a:r>
            <a:endParaRPr lang="el-GR" dirty="0" smtClean="0"/>
          </a:p>
          <a:p>
            <a:pPr marL="514350" indent="-514350">
              <a:buAutoNum type="arabicPeriod"/>
            </a:pPr>
            <a:r>
              <a:rPr lang="el-GR" dirty="0" smtClean="0"/>
              <a:t>Ποιες οι θέσεις στις καμπύλες ανάπτυξης για το κάθε παιδί?</a:t>
            </a:r>
          </a:p>
          <a:p>
            <a:pPr marL="514350" indent="-514350">
              <a:buAutoNum type="arabicPeriod"/>
            </a:pPr>
            <a:r>
              <a:rPr lang="el-GR" dirty="0" smtClean="0"/>
              <a:t>Είναι φυσιολογικού βάρους? Αν όχι, αιτιολογείστε  </a:t>
            </a:r>
          </a:p>
          <a:p>
            <a:pPr marL="514350" indent="-514350">
              <a:buAutoNum type="arabicPeriod"/>
            </a:pPr>
            <a:r>
              <a:rPr lang="el-GR" dirty="0" smtClean="0"/>
              <a:t>Το αγοράκι δεν ασκείται και εκτίθεται σε οθόνη 6 ώρες/ μέρα. </a:t>
            </a:r>
            <a:r>
              <a:rPr lang="el-GR" dirty="0"/>
              <a:t>Τ</a:t>
            </a:r>
            <a:r>
              <a:rPr lang="el-GR" dirty="0" smtClean="0"/>
              <a:t>ο κοριτσάκι είναι υπερκινητικό και αθλείται 5 φορές την εβδομάδα από 1/ ώρα. Επίσης καταναλώνει 100 </a:t>
            </a:r>
            <a:r>
              <a:rPr lang="el-GR" dirty="0" err="1" smtClean="0"/>
              <a:t>γρ</a:t>
            </a:r>
            <a:r>
              <a:rPr lang="el-GR" dirty="0" smtClean="0"/>
              <a:t>. σοκολάτα καθημερινά. Ποια γενική σύσταση θα δίνατε σε κάθε περιστατικό.</a:t>
            </a:r>
          </a:p>
          <a:p>
            <a:pPr marL="514350" indent="-514350">
              <a:buAutoNum type="arabicPeriod"/>
            </a:pPr>
            <a:r>
              <a:rPr lang="el-GR" dirty="0" smtClean="0"/>
              <a:t>Ποια θα ήτανε η συνιστάμενη αντικατάσταση της υψηλής έκθεσης σε οθόνη και της υπερβολικής κατανάλωσης σοκολάτας αντίστοιχα?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697809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Συζήτηση και ερωτήσεις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398" y="2369738"/>
            <a:ext cx="2720501" cy="2720501"/>
          </a:xfr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1150" y="2583179"/>
            <a:ext cx="3103134" cy="2293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9762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Θεματολογία διάλεξης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σημασία της ισορροπημένης διατροφής στην παιδική και εφηβική ζωή</a:t>
            </a:r>
          </a:p>
          <a:p>
            <a:r>
              <a:rPr lang="el-GR" dirty="0" smtClean="0"/>
              <a:t>Η ανίχνευση κινδύνων</a:t>
            </a:r>
          </a:p>
          <a:p>
            <a:r>
              <a:rPr lang="el-GR" dirty="0" smtClean="0"/>
              <a:t>Διατροφική υποστήριξη</a:t>
            </a:r>
          </a:p>
          <a:p>
            <a:r>
              <a:rPr lang="el-GR" dirty="0" smtClean="0"/>
              <a:t>Άσκηση</a:t>
            </a:r>
          </a:p>
          <a:p>
            <a:r>
              <a:rPr lang="el-GR" dirty="0" smtClean="0"/>
              <a:t>Ερωτήσεις – συζήτηση</a:t>
            </a:r>
          </a:p>
        </p:txBody>
      </p:sp>
    </p:spTree>
    <p:extLst>
      <p:ext uri="{BB962C8B-B14F-4D97-AF65-F5344CB8AC3E}">
        <p14:creationId xmlns:p14="http://schemas.microsoft.com/office/powerpoint/2010/main" val="1328846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παιδική ηλικία - ταξινόμηση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l-GR" dirty="0" smtClean="0"/>
              <a:t>Βρεφική ηλικία: 0 – 2 ετών</a:t>
            </a:r>
          </a:p>
          <a:p>
            <a:pPr marL="514350" indent="-514350">
              <a:buAutoNum type="arabicPeriod"/>
            </a:pPr>
            <a:r>
              <a:rPr lang="el-GR" dirty="0" smtClean="0"/>
              <a:t>Πρώιμη παιδική ηλικία: 2 – 6 ετών</a:t>
            </a:r>
          </a:p>
          <a:p>
            <a:pPr marL="514350" indent="-514350">
              <a:buAutoNum type="arabicPeriod"/>
            </a:pPr>
            <a:r>
              <a:rPr lang="el-GR" dirty="0" smtClean="0"/>
              <a:t>Μέση παιδική ηλικία: 6 – 11 ετών</a:t>
            </a:r>
          </a:p>
          <a:p>
            <a:pPr marL="514350" indent="-514350">
              <a:buAutoNum type="arabicPeriod"/>
            </a:pPr>
            <a:r>
              <a:rPr lang="el-GR" dirty="0" err="1" smtClean="0"/>
              <a:t>Προεφηβεία</a:t>
            </a:r>
            <a:r>
              <a:rPr lang="el-GR" dirty="0" smtClean="0"/>
              <a:t>: 11 – 12 ετών</a:t>
            </a:r>
          </a:p>
          <a:p>
            <a:pPr marL="514350" indent="-514350">
              <a:buAutoNum type="arabicPeriod"/>
            </a:pPr>
            <a:r>
              <a:rPr lang="el-GR" dirty="0" smtClean="0"/>
              <a:t>Εφηβεία: 12 – 17 ετών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05654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σημασία της ισορροπημένης διατροφής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85000" lnSpcReduction="20000"/>
          </a:bodyPr>
          <a:lstStyle/>
          <a:p>
            <a:r>
              <a:rPr lang="el-GR" b="1" dirty="0" smtClean="0"/>
              <a:t>Κάθε στάδιο = διαφορετική διατροφική προσέγγιση</a:t>
            </a:r>
          </a:p>
          <a:p>
            <a:r>
              <a:rPr lang="el-GR" b="1" dirty="0" smtClean="0"/>
              <a:t>Ταχεία ανάπτυξη και ωρίμανση εγκεφάλου και σώματος</a:t>
            </a:r>
          </a:p>
          <a:p>
            <a:r>
              <a:rPr lang="el-GR" b="1" dirty="0" smtClean="0"/>
              <a:t>70% καθορισμού της διαιτητικής συμπεριφοράς στην ενήλικο ζωή</a:t>
            </a:r>
          </a:p>
          <a:p>
            <a:r>
              <a:rPr lang="el-GR" b="1" dirty="0" smtClean="0"/>
              <a:t>Εξαιρετικά σημαντικό το περιβάλλον για τη διαμόρφωση της διαιτητικής συμπεριφοράς</a:t>
            </a:r>
          </a:p>
          <a:p>
            <a:r>
              <a:rPr lang="el-GR" b="1" dirty="0" smtClean="0"/>
              <a:t>Πλην παθολογίας: η μειωμένη ανάπτυξη και η παχυσαρκία οφείλονται στη διατροφή!!</a:t>
            </a:r>
          </a:p>
          <a:p>
            <a:r>
              <a:rPr lang="el-GR" b="1" dirty="0" smtClean="0"/>
              <a:t>Ο αποκλειστικός θηλασμός και η σωστή εισαγωγή στερεών = κομβικά στοιχεία για τη διατροφική συμπεριφορά</a:t>
            </a:r>
          </a:p>
          <a:p>
            <a:r>
              <a:rPr lang="el-GR" b="1" dirty="0" smtClean="0"/>
              <a:t>Η επαρκής ενυδάτωση και η ποικιλία = σημαντικά</a:t>
            </a:r>
          </a:p>
        </p:txBody>
      </p:sp>
    </p:spTree>
    <p:extLst>
      <p:ext uri="{BB962C8B-B14F-4D97-AF65-F5344CB8AC3E}">
        <p14:creationId xmlns:p14="http://schemas.microsoft.com/office/powerpoint/2010/main" val="14770287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ανίχνευση κινδύνων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αξιολόγηση: Καμπύλες ανάπτυξης</a:t>
            </a:r>
          </a:p>
          <a:p>
            <a:r>
              <a:rPr lang="el-GR" dirty="0" smtClean="0"/>
              <a:t>Εξαιρετικά ευαίσθητη μέθοδος</a:t>
            </a:r>
          </a:p>
          <a:p>
            <a:r>
              <a:rPr lang="el-GR" dirty="0" smtClean="0"/>
              <a:t>Απαιτεί καλή εκπαίδευση του εξεταστή</a:t>
            </a:r>
          </a:p>
          <a:p>
            <a:r>
              <a:rPr lang="el-GR" dirty="0" smtClean="0"/>
              <a:t>Η τομή γραμμών = πρόβλημα</a:t>
            </a:r>
          </a:p>
          <a:p>
            <a:r>
              <a:rPr lang="el-GR" dirty="0" smtClean="0"/>
              <a:t>Η συνοχή στην καμπύλη = καλή πρόγνωση</a:t>
            </a:r>
          </a:p>
          <a:p>
            <a:r>
              <a:rPr lang="el-GR" dirty="0" smtClean="0"/>
              <a:t>Ταξινόμηση κατά: φύλο, ηλικία, μεταβλητές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21504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6" name="Picture 2" descr="Κατανοώντας τις Καμπύλες Ανάπτυξης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0052"/>
            <a:ext cx="4554415" cy="6787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Εικόνα 6"/>
          <p:cNvPicPr>
            <a:picLocks noChangeAspect="1"/>
          </p:cNvPicPr>
          <p:nvPr/>
        </p:nvPicPr>
        <p:blipFill rotWithShape="1">
          <a:blip r:embed="rId3"/>
          <a:srcRect l="33186" t="13616" r="34314" b="10653"/>
          <a:stretch/>
        </p:blipFill>
        <p:spPr>
          <a:xfrm>
            <a:off x="4554415" y="70052"/>
            <a:ext cx="4589585" cy="6787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7526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Οι καμπύλες ανάπτυξης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 smtClean="0"/>
              <a:t>Ακολουθούν την ανάπτυξη του παιδιού</a:t>
            </a:r>
          </a:p>
          <a:p>
            <a:r>
              <a:rPr lang="el-GR" b="1" dirty="0" smtClean="0"/>
              <a:t>Μεγάλη ευαισθησία = προσοχή στις μετρήσεις</a:t>
            </a:r>
          </a:p>
          <a:p>
            <a:r>
              <a:rPr lang="el-GR" b="1" dirty="0" smtClean="0"/>
              <a:t>Σε τομή καμπύλης: διερεύνηση για παθολογία</a:t>
            </a:r>
          </a:p>
          <a:p>
            <a:r>
              <a:rPr lang="el-GR" b="1" dirty="0" smtClean="0"/>
              <a:t>Εξέταση για υποσιτισμό</a:t>
            </a:r>
          </a:p>
          <a:p>
            <a:r>
              <a:rPr lang="el-GR" b="1" dirty="0" smtClean="0"/>
              <a:t>Οικογενειακό περιβάλλον</a:t>
            </a:r>
          </a:p>
          <a:p>
            <a:r>
              <a:rPr lang="el-GR" b="1" dirty="0" smtClean="0"/>
              <a:t>Διατροφική συμπεριφορά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3749985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2513" t="14764" r="15361" b="9085"/>
          <a:stretch/>
        </p:blipFill>
        <p:spPr>
          <a:xfrm>
            <a:off x="18608" y="317090"/>
            <a:ext cx="4627969" cy="6223819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 rotWithShape="1">
          <a:blip r:embed="rId3"/>
          <a:srcRect l="61785" t="13903" r="6602" b="10971"/>
          <a:stretch/>
        </p:blipFill>
        <p:spPr>
          <a:xfrm>
            <a:off x="4646577" y="423069"/>
            <a:ext cx="4497423" cy="6011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3236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3765" t="19481" r="15185" b="9967"/>
          <a:stretch/>
        </p:blipFill>
        <p:spPr>
          <a:xfrm>
            <a:off x="527401" y="231976"/>
            <a:ext cx="8159399" cy="6342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423816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542</TotalTime>
  <Words>495</Words>
  <Application>Microsoft Office PowerPoint</Application>
  <PresentationFormat>Προβολή στην οθόνη (4:3)</PresentationFormat>
  <Paragraphs>72</Paragraphs>
  <Slides>16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17" baseType="lpstr">
      <vt:lpstr>Θέμα του Office</vt:lpstr>
      <vt:lpstr>Διατροφή – Εργαστήριο</vt:lpstr>
      <vt:lpstr>Θεματολογία διάλεξης</vt:lpstr>
      <vt:lpstr>Η παιδική ηλικία - ταξινόμηση</vt:lpstr>
      <vt:lpstr>Η σημασία της ισορροπημένης διατροφής</vt:lpstr>
      <vt:lpstr>Η ανίχνευση κινδύνων</vt:lpstr>
      <vt:lpstr>Παρουσίαση του PowerPoint</vt:lpstr>
      <vt:lpstr>Οι καμπύλες ανάπτυξης</vt:lpstr>
      <vt:lpstr>Παρουσίαση του PowerPoint</vt:lpstr>
      <vt:lpstr>Παρουσίαση του PowerPoint</vt:lpstr>
      <vt:lpstr>Παρουσίαση του PowerPoint</vt:lpstr>
      <vt:lpstr>Η διατροφική υποστήριξη</vt:lpstr>
      <vt:lpstr>Η διατροφική υποστήριξη</vt:lpstr>
      <vt:lpstr>Παραδείγματα</vt:lpstr>
      <vt:lpstr>Παρουσίαση του PowerPoint</vt:lpstr>
      <vt:lpstr>Άσκηση</vt:lpstr>
      <vt:lpstr>Συζήτηση και ερωτήσεις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Διατροφή</dc:title>
  <dc:subject/>
  <dc:creator>user</dc:creator>
  <cp:keywords/>
  <dc:description>generated using python-pptx</dc:description>
  <cp:lastModifiedBy>DeliDiet</cp:lastModifiedBy>
  <cp:revision>34</cp:revision>
  <dcterms:created xsi:type="dcterms:W3CDTF">2013-01-27T09:14:16Z</dcterms:created>
  <dcterms:modified xsi:type="dcterms:W3CDTF">2026-01-15T08:50:35Z</dcterms:modified>
  <cp:category/>
</cp:coreProperties>
</file>