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3" r:id="rId10"/>
    <p:sldId id="264" r:id="rId11"/>
    <p:sldId id="274" r:id="rId12"/>
    <p:sldId id="265" r:id="rId13"/>
    <p:sldId id="272" r:id="rId14"/>
    <p:sldId id="266" r:id="rId15"/>
    <p:sldId id="267" r:id="rId16"/>
    <p:sldId id="271" r:id="rId17"/>
    <p:sldId id="276" r:id="rId18"/>
    <p:sldId id="275"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4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302265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295706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1541057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424794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196921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2296917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45713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2155787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87932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391254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fld id="{95CE0DE9-EB9C-4F87-935C-7F83D6F332D8}" type="datetimeFigureOut">
              <a:rPr lang="el-GR" smtClean="0"/>
              <a:t>1/3/2022</a:t>
            </a:fld>
            <a:endParaRPr lang="el-G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fld id="{02093C60-5F6A-42C4-A221-F9AF4DAB0CE8}" type="slidenum">
              <a:rPr lang="el-GR" smtClean="0"/>
              <a:t>‹#›</a:t>
            </a:fld>
            <a:endParaRPr lang="el-GR"/>
          </a:p>
        </p:txBody>
      </p:sp>
    </p:spTree>
    <p:extLst>
      <p:ext uri="{BB962C8B-B14F-4D97-AF65-F5344CB8AC3E}">
        <p14:creationId xmlns:p14="http://schemas.microsoft.com/office/powerpoint/2010/main" val="1450580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E0DE9-EB9C-4F87-935C-7F83D6F332D8}" type="datetimeFigureOut">
              <a:rPr lang="el-GR" smtClean="0"/>
              <a:t>1/3/2022</a:t>
            </a:fld>
            <a:endParaRPr lang="el-G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93C60-5F6A-42C4-A221-F9AF4DAB0CE8}" type="slidenum">
              <a:rPr lang="el-GR" smtClean="0"/>
              <a:t>‹#›</a:t>
            </a:fld>
            <a:endParaRPr lang="el-GR"/>
          </a:p>
        </p:txBody>
      </p:sp>
    </p:spTree>
    <p:extLst>
      <p:ext uri="{BB962C8B-B14F-4D97-AF65-F5344CB8AC3E}">
        <p14:creationId xmlns:p14="http://schemas.microsoft.com/office/powerpoint/2010/main" val="4277927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0E289126-EBDE-4892-A7FF-06CB56F8AD6D}"/>
              </a:ext>
            </a:extLst>
          </p:cNvPr>
          <p:cNvSpPr>
            <a:spLocks noGrp="1"/>
          </p:cNvSpPr>
          <p:nvPr>
            <p:ph type="subTitle" idx="1"/>
          </p:nvPr>
        </p:nvSpPr>
        <p:spPr>
          <a:xfrm>
            <a:off x="1523998" y="5046535"/>
            <a:ext cx="9144000" cy="1339517"/>
          </a:xfrm>
        </p:spPr>
        <p:txBody>
          <a:bodyPr>
            <a:normAutofit/>
          </a:bodyPr>
          <a:lstStyle/>
          <a:p>
            <a:r>
              <a:rPr lang="el-GR" sz="4400" b="1" i="1" dirty="0"/>
              <a:t>ΞΕΝΟΦΩΝ ΣΠΗΛΙΩΤΗΣ</a:t>
            </a:r>
            <a:endParaRPr lang="el-GR" sz="2800" b="1" i="1" dirty="0"/>
          </a:p>
          <a:p>
            <a:r>
              <a:rPr lang="el-GR" sz="2800" b="1" i="1" dirty="0"/>
              <a:t>Καθηγητής</a:t>
            </a:r>
            <a:endParaRPr lang="el-GR" sz="4400" b="1" i="1" dirty="0"/>
          </a:p>
          <a:p>
            <a:endParaRPr lang="el-GR" sz="4400" b="1" i="1" dirty="0"/>
          </a:p>
        </p:txBody>
      </p:sp>
      <p:sp>
        <p:nvSpPr>
          <p:cNvPr id="4" name="Rectangle 1">
            <a:extLst>
              <a:ext uri="{FF2B5EF4-FFF2-40B4-BE49-F238E27FC236}">
                <a16:creationId xmlns:a16="http://schemas.microsoft.com/office/drawing/2014/main" id="{1DEC1627-D1B1-4DE1-9429-62E447683DB3}"/>
              </a:ext>
            </a:extLst>
          </p:cNvPr>
          <p:cNvSpPr>
            <a:spLocks noGrp="1" noChangeArrowheads="1"/>
          </p:cNvSpPr>
          <p:nvPr>
            <p:ph type="ctrTitle"/>
          </p:nvPr>
        </p:nvSpPr>
        <p:spPr bwMode="auto">
          <a:xfrm>
            <a:off x="1205077" y="2455477"/>
            <a:ext cx="978184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8000" b="1" i="0" u="none" strike="noStrike" cap="none" normalizeH="0" baseline="0" dirty="0">
                <a:ln>
                  <a:noFill/>
                </a:ln>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ΚΥΚΛΙΚΗ ΟΙΚΟΝΟΜΙΑ &amp;</a:t>
            </a:r>
            <a:endParaRPr kumimoji="0" lang="el-GR" altLang="el-GR" sz="8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8000" b="1" i="1" u="none" strike="noStrike" cap="none" normalizeH="0" baseline="0" dirty="0">
                <a:ln>
                  <a:noFill/>
                </a:ln>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ΒΙΩΣΙΜΗ ΑΝΑΠΤΥΞΗ</a:t>
            </a:r>
            <a:endParaRPr kumimoji="0" lang="el-GR" altLang="el-GR" sz="8000" b="0" i="0" u="none" strike="noStrike" cap="none" normalizeH="0" baseline="0" dirty="0">
              <a:ln>
                <a:noFill/>
              </a:ln>
              <a:solidFill>
                <a:schemeClr val="tx1"/>
              </a:solidFill>
              <a:effectLst/>
              <a:latin typeface="Arial" panose="020B0604020202020204" pitchFamily="34" charset="0"/>
            </a:endParaRPr>
          </a:p>
        </p:txBody>
      </p:sp>
      <p:pic>
        <p:nvPicPr>
          <p:cNvPr id="1034" name="Picture 10" descr="Μετάβαση στην αρχική σελίδα">
            <a:extLst>
              <a:ext uri="{FF2B5EF4-FFF2-40B4-BE49-F238E27FC236}">
                <a16:creationId xmlns:a16="http://schemas.microsoft.com/office/drawing/2014/main" id="{A9599738-7B20-4676-B815-DAA78253A27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451552" y="0"/>
            <a:ext cx="3288891" cy="2072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683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Αειφόρος ανάπτυξη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600" b="1" i="1"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απαιτεί ισόρροπη και ταυτόχρονη εξέταση </a:t>
            </a:r>
          </a:p>
          <a:p>
            <a:pPr marL="0" indent="0" algn="ctr">
              <a:buNone/>
            </a:pPr>
            <a:endParaRPr lang="el-GR" sz="3600" b="1" i="1" dirty="0">
              <a:latin typeface="Calibri" panose="020F0502020204030204" pitchFamily="34" charset="0"/>
              <a:ea typeface="Times New Roman" panose="02020603050405020304" pitchFamily="18" charset="0"/>
              <a:cs typeface="Times New Roman" panose="02020603050405020304" pitchFamily="18" charset="0"/>
            </a:endParaRPr>
          </a:p>
          <a:p>
            <a:r>
              <a:rPr lang="el-GR"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των οικονομικών, </a:t>
            </a:r>
          </a:p>
          <a:p>
            <a:r>
              <a:rPr lang="el-GR"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περιβαλλοντικών, </a:t>
            </a:r>
          </a:p>
          <a:p>
            <a:r>
              <a:rPr lang="el-GR"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τεχνολογικών και κοινωνικών πτυχών μιας οικονομίας, </a:t>
            </a:r>
          </a:p>
          <a:p>
            <a:r>
              <a:rPr lang="el-GR"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τομέα ή μεμονωμένης βιομηχανικής διαδικασίας, καθώς και </a:t>
            </a:r>
          </a:p>
          <a:p>
            <a:r>
              <a:rPr lang="el-GR"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της αλληλεπίδρασης μεταξύ όλων αυτών των πτυχών.</a:t>
            </a:r>
            <a:endParaRPr lang="en-US" b="1" i="1" dirty="0">
              <a:solidFill>
                <a:srgbClr val="00B05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157484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Αειφόρος ανάπτυξη </a:t>
            </a:r>
          </a:p>
        </p:txBody>
      </p:sp>
      <p:pic>
        <p:nvPicPr>
          <p:cNvPr id="6" name="Θέση περιεχομένου 5">
            <a:extLst>
              <a:ext uri="{FF2B5EF4-FFF2-40B4-BE49-F238E27FC236}">
                <a16:creationId xmlns:a16="http://schemas.microsoft.com/office/drawing/2014/main" id="{6FBE8A91-219B-4580-A4C1-5DEB144EE877}"/>
              </a:ext>
            </a:extLst>
          </p:cNvPr>
          <p:cNvPicPr>
            <a:picLocks noGrp="1" noChangeAspect="1"/>
          </p:cNvPicPr>
          <p:nvPr>
            <p:ph idx="1"/>
          </p:nvPr>
        </p:nvPicPr>
        <p:blipFill>
          <a:blip r:embed="rId2"/>
          <a:stretch>
            <a:fillRect/>
          </a:stretch>
        </p:blipFill>
        <p:spPr>
          <a:xfrm>
            <a:off x="1664110" y="1120774"/>
            <a:ext cx="8863780" cy="4999704"/>
          </a:xfrm>
          <a:prstGeom prst="rect">
            <a:avLst/>
          </a:prstGeom>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62941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Συμβολή της Κυκλικής Οικονομίας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600" b="1" i="1" dirty="0">
                <a:latin typeface="Calibri" panose="020F0502020204030204" pitchFamily="34" charset="0"/>
                <a:ea typeface="Times New Roman" panose="02020603050405020304" pitchFamily="18" charset="0"/>
                <a:cs typeface="Times New Roman" panose="02020603050405020304" pitchFamily="18" charset="0"/>
              </a:rPr>
              <a:t>Η </a:t>
            </a:r>
            <a:r>
              <a:rPr lang="el-GR" sz="3600" b="1" i="1" u="sng"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Κυκλική Οικονομία </a:t>
            </a:r>
            <a:r>
              <a:rPr lang="el-GR" sz="3600" b="1" i="1" dirty="0">
                <a:latin typeface="Calibri" panose="020F0502020204030204" pitchFamily="34" charset="0"/>
                <a:ea typeface="Times New Roman" panose="02020603050405020304" pitchFamily="18" charset="0"/>
                <a:cs typeface="Times New Roman" panose="02020603050405020304" pitchFamily="18" charset="0"/>
              </a:rPr>
              <a:t>προωθεί μια πιο κατάλληλη και περιβαλλοντικά ορθή χρήση των πόρων που αποσκοπούν στην υλοποίηση μιας πιο πράσινης οικονομίας, που χαρακτηρίζεται από ένα </a:t>
            </a:r>
            <a:r>
              <a:rPr lang="el-GR" sz="3600" b="1" i="1" u="sng" dirty="0">
                <a:latin typeface="Calibri" panose="020F0502020204030204" pitchFamily="34" charset="0"/>
                <a:ea typeface="Times New Roman" panose="02020603050405020304" pitchFamily="18" charset="0"/>
                <a:cs typeface="Times New Roman" panose="02020603050405020304" pitchFamily="18" charset="0"/>
              </a:rPr>
              <a:t>νέο επιχειρηματικό μοντέλο </a:t>
            </a:r>
            <a:r>
              <a:rPr lang="el-GR" sz="3600" b="1" i="1" dirty="0">
                <a:latin typeface="Calibri" panose="020F0502020204030204" pitchFamily="34" charset="0"/>
                <a:ea typeface="Times New Roman" panose="02020603050405020304" pitchFamily="18" charset="0"/>
                <a:cs typeface="Times New Roman" panose="02020603050405020304" pitchFamily="18" charset="0"/>
              </a:rPr>
              <a:t>και </a:t>
            </a:r>
            <a:r>
              <a:rPr lang="el-GR" sz="3600" b="1" i="1" u="sng" dirty="0">
                <a:latin typeface="Calibri" panose="020F0502020204030204" pitchFamily="34" charset="0"/>
                <a:ea typeface="Times New Roman" panose="02020603050405020304" pitchFamily="18" charset="0"/>
                <a:cs typeface="Times New Roman" panose="02020603050405020304" pitchFamily="18" charset="0"/>
              </a:rPr>
              <a:t>καινοτόμες ευκαιρίες απασχόλησης </a:t>
            </a:r>
            <a:r>
              <a:rPr lang="el-GR" sz="3600" b="1" i="1" dirty="0">
                <a:latin typeface="Calibri" panose="020F0502020204030204" pitchFamily="34" charset="0"/>
                <a:ea typeface="Times New Roman" panose="02020603050405020304" pitchFamily="18" charset="0"/>
                <a:cs typeface="Times New Roman" panose="02020603050405020304" pitchFamily="18" charset="0"/>
              </a:rPr>
              <a:t>(Ίδρυμα Ellen Mac Arthur), καθώς και από τη </a:t>
            </a:r>
            <a:r>
              <a:rPr lang="el-GR" sz="3600" b="1" i="1" u="sng" dirty="0">
                <a:latin typeface="Calibri" panose="020F0502020204030204" pitchFamily="34" charset="0"/>
                <a:ea typeface="Times New Roman" panose="02020603050405020304" pitchFamily="18" charset="0"/>
                <a:cs typeface="Times New Roman" panose="02020603050405020304" pitchFamily="18" charset="0"/>
              </a:rPr>
              <a:t>βελτίωση της ευημερίας και των προφανών επιπτώσεων στην ισότητα εντός και μεταξύ των γενεών </a:t>
            </a:r>
            <a:r>
              <a:rPr lang="el-GR" sz="3600" b="1" i="1" dirty="0">
                <a:latin typeface="Calibri" panose="020F0502020204030204" pitchFamily="34" charset="0"/>
                <a:ea typeface="Times New Roman" panose="02020603050405020304" pitchFamily="18" charset="0"/>
                <a:cs typeface="Times New Roman" panose="02020603050405020304" pitchFamily="18" charset="0"/>
              </a:rPr>
              <a:t>όσον αφορά τόσο τη </a:t>
            </a:r>
            <a:r>
              <a:rPr lang="el-GR" sz="3600" b="1" i="1" dirty="0">
                <a:solidFill>
                  <a:srgbClr val="7030A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χρήση των πόρων όσο και την πρόσβαση</a:t>
            </a:r>
            <a:r>
              <a:rPr lang="el-GR" sz="3600" b="1" i="1" dirty="0">
                <a:latin typeface="Calibri" panose="020F0502020204030204" pitchFamily="34" charset="0"/>
                <a:ea typeface="Times New Roman" panose="02020603050405020304" pitchFamily="18" charset="0"/>
                <a:cs typeface="Times New Roman" panose="02020603050405020304" pitchFamily="18" charset="0"/>
              </a:rPr>
              <a:t>: </a:t>
            </a:r>
            <a:endParaRPr lang="en-US" sz="36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873580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Συμβολή της Κυκλικής Οικονομίας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lnSpc>
                <a:spcPct val="107000"/>
              </a:lnSpc>
              <a:spcAft>
                <a:spcPts val="800"/>
              </a:spcAft>
              <a:buNone/>
            </a:pPr>
            <a:r>
              <a:rPr lang="el-GR" sz="4000" b="1"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έχει τη δυνατότητα να κατανοήσει και να εφαρμόσει ριζικά νέα πρότυπα βοηθώντας την κοινωνία να επιτύχει </a:t>
            </a:r>
            <a:r>
              <a:rPr lang="el-GR" sz="40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αυξημένη βιωσιμότητα </a:t>
            </a:r>
            <a:r>
              <a:rPr lang="el-GR" sz="4000" b="1" dirty="0">
                <a:latin typeface="Calibri" panose="020F0502020204030204" pitchFamily="34" charset="0"/>
                <a:ea typeface="Times New Roman" panose="02020603050405020304" pitchFamily="18" charset="0"/>
                <a:cs typeface="Times New Roman" panose="02020603050405020304" pitchFamily="18" charset="0"/>
              </a:rPr>
              <a:t>και </a:t>
            </a:r>
            <a:r>
              <a:rPr lang="el-GR" sz="4000"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ευημερία</a:t>
            </a:r>
            <a:r>
              <a:rPr lang="el-GR" sz="4000" b="1" dirty="0">
                <a:latin typeface="Calibri" panose="020F0502020204030204" pitchFamily="34" charset="0"/>
                <a:ea typeface="Times New Roman" panose="02020603050405020304" pitchFamily="18" charset="0"/>
                <a:cs typeface="Times New Roman" panose="02020603050405020304" pitchFamily="18" charset="0"/>
              </a:rPr>
              <a:t> με </a:t>
            </a:r>
            <a:r>
              <a:rPr lang="el-GR" sz="4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χαμηλό ή μηδενικό κόστος υλικών, ενέργειας και περιβάλλοντος</a:t>
            </a:r>
            <a:r>
              <a:rPr lang="el-GR" sz="4000" b="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951490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Διαπίστωση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buNone/>
            </a:pPr>
            <a:endParaRPr lang="el-GR"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dirty="0">
                <a:latin typeface="Calibri" panose="020F0502020204030204" pitchFamily="34" charset="0"/>
                <a:ea typeface="Times New Roman" panose="02020603050405020304" pitchFamily="18" charset="0"/>
                <a:cs typeface="Times New Roman" panose="02020603050405020304" pitchFamily="18" charset="0"/>
              </a:rPr>
              <a:t>“</a:t>
            </a:r>
            <a:r>
              <a:rPr lang="el-GR" sz="5400" b="1" i="1" dirty="0">
                <a:latin typeface="Calibri" panose="020F0502020204030204" pitchFamily="34" charset="0"/>
                <a:ea typeface="Times New Roman" panose="02020603050405020304" pitchFamily="18" charset="0"/>
                <a:cs typeface="Times New Roman" panose="02020603050405020304" pitchFamily="18" charset="0"/>
              </a:rPr>
              <a:t>Ένας κόσμος στον οποίο η φτώχεια είναι ενδημική θα είναι πάντα επιρρεπής σε οικολογικές και άλλες καταστροφές</a:t>
            </a:r>
            <a:r>
              <a:rPr lang="el-GR" sz="5400" dirty="0">
                <a:latin typeface="Calibri" panose="020F0502020204030204" pitchFamily="34" charset="0"/>
                <a:ea typeface="Times New Roman" panose="02020603050405020304" pitchFamily="18" charset="0"/>
                <a:cs typeface="Times New Roman" panose="02020603050405020304" pitchFamily="18" charset="0"/>
              </a:rPr>
              <a:t>”</a:t>
            </a:r>
            <a:endParaRPr lang="en-US" sz="54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63116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Πρόκληση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2"/>
            <a:ext cx="12191999" cy="5471447"/>
          </a:xfrm>
          <a:solidFill>
            <a:schemeClr val="accent5">
              <a:lumMod val="20000"/>
              <a:lumOff val="80000"/>
            </a:schemeClr>
          </a:solidFill>
        </p:spPr>
        <p:txBody>
          <a:bodyPr/>
          <a:lstStyle/>
          <a:p>
            <a:pPr marL="0" indent="0" algn="just">
              <a:buNone/>
            </a:pPr>
            <a:r>
              <a:rPr lang="el-GR" b="1" dirty="0">
                <a:latin typeface="Calibri" panose="020F0502020204030204" pitchFamily="34" charset="0"/>
                <a:ea typeface="Times New Roman" panose="02020603050405020304" pitchFamily="18" charset="0"/>
                <a:cs typeface="Times New Roman" panose="02020603050405020304" pitchFamily="18" charset="0"/>
              </a:rPr>
              <a:t>η πρόκληση για μια προληπτική και αναγεννητική οικολογική ανάπτυξη δεν είναι μια </a:t>
            </a: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περισσότερο από τα ίδια</a:t>
            </a:r>
            <a:r>
              <a:rPr lang="el-GR" b="1" dirty="0">
                <a:latin typeface="Calibri" panose="020F0502020204030204" pitchFamily="34" charset="0"/>
                <a:ea typeface="Times New Roman" panose="02020603050405020304" pitchFamily="18" charset="0"/>
                <a:cs typeface="Times New Roman" panose="02020603050405020304" pitchFamily="18" charset="0"/>
              </a:rPr>
              <a:t>" προσέγγιση, </a:t>
            </a:r>
          </a:p>
          <a:p>
            <a:pPr marL="0" indent="0" algn="just">
              <a:buNone/>
            </a:pPr>
            <a:r>
              <a:rPr lang="el-GR" b="1" dirty="0">
                <a:latin typeface="Calibri" panose="020F0502020204030204" pitchFamily="34" charset="0"/>
                <a:ea typeface="Times New Roman" panose="02020603050405020304" pitchFamily="18" charset="0"/>
                <a:cs typeface="Times New Roman" panose="02020603050405020304" pitchFamily="18" charset="0"/>
              </a:rPr>
              <a:t>που αναζητά την αυξημένη εφαρμογή των "</a:t>
            </a:r>
            <a:r>
              <a:rPr lang="el-GR"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πράσινων</a:t>
            </a:r>
            <a:r>
              <a:rPr lang="el-GR" b="1" dirty="0">
                <a:latin typeface="Calibri" panose="020F0502020204030204" pitchFamily="34" charset="0"/>
                <a:ea typeface="Times New Roman" panose="02020603050405020304" pitchFamily="18" charset="0"/>
                <a:cs typeface="Times New Roman" panose="02020603050405020304" pitchFamily="18" charset="0"/>
              </a:rPr>
              <a:t>" τεχνολογιών, αλλά αντίθετα απαιτεί μια ευρύτερη και πολύ πιο ολοκληρωμένη ματιά στο </a:t>
            </a:r>
            <a:r>
              <a:rPr lang="el-GR" b="1" i="1" u="sng" dirty="0">
                <a:latin typeface="Calibri" panose="020F0502020204030204" pitchFamily="34" charset="0"/>
                <a:ea typeface="Times New Roman" panose="02020603050405020304" pitchFamily="18" charset="0"/>
                <a:cs typeface="Times New Roman" panose="02020603050405020304" pitchFamily="18" charset="0"/>
              </a:rPr>
              <a:t>σχεδιασμό</a:t>
            </a:r>
            <a:r>
              <a:rPr lang="el-GR" b="1" dirty="0">
                <a:latin typeface="Calibri" panose="020F0502020204030204" pitchFamily="34" charset="0"/>
                <a:ea typeface="Times New Roman" panose="02020603050405020304" pitchFamily="18" charset="0"/>
                <a:cs typeface="Times New Roman" panose="02020603050405020304" pitchFamily="18" charset="0"/>
              </a:rPr>
              <a:t>, ριζικά εναλλακτικές λύσεις σε ολόκληρο τον </a:t>
            </a:r>
            <a:r>
              <a:rPr lang="el-GR" b="1" i="1" u="sng" dirty="0">
                <a:latin typeface="Calibri" panose="020F0502020204030204" pitchFamily="34" charset="0"/>
                <a:ea typeface="Times New Roman" panose="02020603050405020304" pitchFamily="18" charset="0"/>
                <a:cs typeface="Times New Roman" panose="02020603050405020304" pitchFamily="18" charset="0"/>
              </a:rPr>
              <a:t>κύκλο ζωής </a:t>
            </a:r>
            <a:r>
              <a:rPr lang="el-GR" b="1" dirty="0">
                <a:latin typeface="Calibri" panose="020F0502020204030204" pitchFamily="34" charset="0"/>
                <a:ea typeface="Times New Roman" panose="02020603050405020304" pitchFamily="18" charset="0"/>
                <a:cs typeface="Times New Roman" panose="02020603050405020304" pitchFamily="18" charset="0"/>
              </a:rPr>
              <a:t>οποιασδήποτε διαδικασίας, καθώς και στην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αλληλεπίδραση μεταξύ της διαδικασίας</a:t>
            </a:r>
            <a:r>
              <a:rPr lang="el-GR" b="1" dirty="0">
                <a:latin typeface="Calibri" panose="020F0502020204030204" pitchFamily="34" charset="0"/>
                <a:ea typeface="Times New Roman" panose="02020603050405020304" pitchFamily="18" charset="0"/>
                <a:cs typeface="Times New Roman" panose="02020603050405020304" pitchFamily="18" charset="0"/>
              </a:rPr>
              <a:t>, του </a:t>
            </a:r>
            <a:r>
              <a:rPr lang="el-GR" b="1" i="1" u="sng" dirty="0">
                <a:latin typeface="Calibri" panose="020F0502020204030204" pitchFamily="34" charset="0"/>
                <a:ea typeface="Times New Roman" panose="02020603050405020304" pitchFamily="18" charset="0"/>
                <a:cs typeface="Times New Roman" panose="02020603050405020304" pitchFamily="18" charset="0"/>
              </a:rPr>
              <a:t>περιβάλλοντος</a:t>
            </a:r>
            <a:r>
              <a:rPr lang="el-GR" b="1" dirty="0">
                <a:latin typeface="Calibri" panose="020F0502020204030204" pitchFamily="34" charset="0"/>
                <a:ea typeface="Times New Roman" panose="02020603050405020304" pitchFamily="18" charset="0"/>
                <a:cs typeface="Times New Roman" panose="02020603050405020304" pitchFamily="18" charset="0"/>
              </a:rPr>
              <a:t> και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οικονομίας</a:t>
            </a:r>
            <a:r>
              <a:rPr lang="el-GR" b="1" dirty="0">
                <a:latin typeface="Calibri" panose="020F0502020204030204" pitchFamily="34" charset="0"/>
                <a:ea typeface="Times New Roman" panose="02020603050405020304" pitchFamily="18" charset="0"/>
                <a:cs typeface="Times New Roman" panose="02020603050405020304" pitchFamily="18" charset="0"/>
              </a:rPr>
              <a:t> στην οποία είναι ενσωματωμένη. </a:t>
            </a:r>
          </a:p>
          <a:p>
            <a:pPr marL="0" indent="0" algn="just">
              <a:buNone/>
            </a:pPr>
            <a:r>
              <a:rPr lang="el-GR" b="1" dirty="0">
                <a:latin typeface="Calibri" panose="020F0502020204030204" pitchFamily="34" charset="0"/>
                <a:ea typeface="Times New Roman" panose="02020603050405020304" pitchFamily="18" charset="0"/>
                <a:cs typeface="Times New Roman" panose="02020603050405020304" pitchFamily="18" charset="0"/>
              </a:rPr>
              <a:t>Αναγέννηση δεν θα σημαίνει μόνο υλική ή ενεργειακή ανάκτηση, αλλά θα συνεπάγεται αντίθετα βελτίωση ολόκληρου του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μοντέλου διαβίωσης</a:t>
            </a:r>
            <a:r>
              <a:rPr lang="el-GR" b="1" dirty="0">
                <a:latin typeface="Calibri" panose="020F0502020204030204" pitchFamily="34" charset="0"/>
                <a:ea typeface="Times New Roman" panose="02020603050405020304" pitchFamily="18" charset="0"/>
                <a:cs typeface="Times New Roman" panose="02020603050405020304" pitchFamily="18" charset="0"/>
              </a:rPr>
              <a:t> και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οικονομίας</a:t>
            </a:r>
            <a:r>
              <a:rPr lang="el-GR" b="1" dirty="0">
                <a:latin typeface="Calibri" panose="020F0502020204030204" pitchFamily="34" charset="0"/>
                <a:ea typeface="Times New Roman" panose="02020603050405020304" pitchFamily="18" charset="0"/>
                <a:cs typeface="Times New Roman" panose="02020603050405020304" pitchFamily="18" charset="0"/>
              </a:rPr>
              <a:t> σε σύγκριση με την προηγούμενη οικονομία και διαχείριση των πόρων.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34562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endParaRPr lang="el-GR" sz="4800" b="1" dirty="0">
              <a:solidFill>
                <a:srgbClr val="00B050"/>
              </a:solidFill>
              <a:effectLst>
                <a:outerShdw blurRad="38100" dist="38100" dir="2700000" algn="tl">
                  <a:srgbClr val="000000">
                    <a:alpha val="43137"/>
                  </a:srgbClr>
                </a:outerShdw>
              </a:effectLst>
            </a:endParaRPr>
          </a:p>
        </p:txBody>
      </p:sp>
      <p:pic>
        <p:nvPicPr>
          <p:cNvPr id="5" name="Θέση περιεχομένου 4"/>
          <p:cNvPicPr>
            <a:picLocks noGrp="1" noChangeAspect="1"/>
          </p:cNvPicPr>
          <p:nvPr>
            <p:ph idx="1"/>
          </p:nvPr>
        </p:nvPicPr>
        <p:blipFill>
          <a:blip r:embed="rId2"/>
          <a:stretch>
            <a:fillRect/>
          </a:stretch>
        </p:blipFill>
        <p:spPr>
          <a:xfrm>
            <a:off x="1" y="11574"/>
            <a:ext cx="12192000" cy="6344776"/>
          </a:xfrm>
          <a:prstGeom prst="rect">
            <a:avLst/>
          </a:prstGeom>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064104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endParaRPr lang="el-GR" sz="4800" b="1" dirty="0">
              <a:solidFill>
                <a:srgbClr val="00B050"/>
              </a:solidFill>
              <a:effectLst>
                <a:outerShdw blurRad="38100" dist="38100" dir="2700000" algn="tl">
                  <a:srgbClr val="000000">
                    <a:alpha val="43137"/>
                  </a:srgbClr>
                </a:outerShdw>
              </a:effectLst>
            </a:endParaRPr>
          </a:p>
        </p:txBody>
      </p:sp>
      <p:pic>
        <p:nvPicPr>
          <p:cNvPr id="5" name="Θέση περιεχομένου 4"/>
          <p:cNvPicPr>
            <a:picLocks noGrp="1" noChangeAspect="1"/>
          </p:cNvPicPr>
          <p:nvPr>
            <p:ph idx="1"/>
          </p:nvPr>
        </p:nvPicPr>
        <p:blipFill>
          <a:blip r:embed="rId2"/>
          <a:stretch>
            <a:fillRect/>
          </a:stretch>
        </p:blipFill>
        <p:spPr>
          <a:xfrm>
            <a:off x="0" y="1"/>
            <a:ext cx="12192000" cy="6356349"/>
          </a:xfrm>
          <a:prstGeom prst="rect">
            <a:avLst/>
          </a:prstGeom>
          <a:solidFill>
            <a:schemeClr val="accent5">
              <a:lumMod val="20000"/>
              <a:lumOff val="80000"/>
            </a:schemeClr>
          </a:solidFill>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787254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Επιπτώσεις που οφείλονται στην τρύπα του όζοντος</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471447"/>
          </a:xfrm>
          <a:solidFill>
            <a:schemeClr val="accent5">
              <a:lumMod val="20000"/>
              <a:lumOff val="80000"/>
            </a:schemeClr>
          </a:solidFill>
        </p:spPr>
        <p:txBody>
          <a:bodyPr>
            <a:normAutofit fontScale="925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r>
              <a:rPr lang="el-GR" b="1" i="1" dirty="0">
                <a:latin typeface="Calibri" panose="020F0502020204030204" pitchFamily="34" charset="0"/>
                <a:ea typeface="Times New Roman" panose="02020603050405020304" pitchFamily="18" charset="0"/>
                <a:cs typeface="Times New Roman" panose="02020603050405020304" pitchFamily="18" charset="0"/>
              </a:rPr>
              <a:t>Αριστερά: Το στρώμα του όζοντος στην στρατόσφαιρα απορροφά το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μεγαλύτερο μέρος </a:t>
            </a:r>
            <a:r>
              <a:rPr lang="el-GR" b="1" i="1" dirty="0">
                <a:latin typeface="Calibri" panose="020F0502020204030204" pitchFamily="34" charset="0"/>
                <a:ea typeface="Times New Roman" panose="02020603050405020304" pitchFamily="18" charset="0"/>
                <a:cs typeface="Times New Roman" panose="02020603050405020304" pitchFamily="18" charset="0"/>
              </a:rPr>
              <a:t>της βιολογικά καταστρεπτικής ηλιακής υπεριώδους UV-B ακτινοβολίας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αποτελώντας ασπίδα </a:t>
            </a:r>
            <a:r>
              <a:rPr lang="el-GR" b="1" i="1" dirty="0">
                <a:latin typeface="Calibri" panose="020F0502020204030204" pitchFamily="34" charset="0"/>
                <a:ea typeface="Times New Roman" panose="02020603050405020304" pitchFamily="18" charset="0"/>
                <a:cs typeface="Times New Roman" panose="02020603050405020304" pitchFamily="18" charset="0"/>
              </a:rPr>
              <a:t>προστασίας για τη Γη.</a:t>
            </a:r>
          </a:p>
          <a:p>
            <a:r>
              <a:rPr lang="el-GR" b="1" i="1" dirty="0">
                <a:latin typeface="Calibri" panose="020F0502020204030204" pitchFamily="34" charset="0"/>
                <a:ea typeface="Times New Roman" panose="02020603050405020304" pitchFamily="18" charset="0"/>
                <a:cs typeface="Times New Roman" panose="02020603050405020304" pitchFamily="18" charset="0"/>
              </a:rPr>
              <a:t>Δεξιά: Μείωση του όζοντος στην στρατόσφαιρα έχει ως αποτέλεσμα την αύξηση της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UV-B ακτινοβολίας </a:t>
            </a:r>
            <a:r>
              <a:rPr lang="el-GR" b="1" i="1" dirty="0">
                <a:latin typeface="Calibri" panose="020F0502020204030204" pitchFamily="34" charset="0"/>
                <a:ea typeface="Times New Roman" panose="02020603050405020304" pitchFamily="18" charset="0"/>
                <a:cs typeface="Times New Roman" panose="02020603050405020304" pitchFamily="18" charset="0"/>
              </a:rPr>
              <a:t>που φτάνει στην επιφάνεια της Γης με συνέπειες που αφορούν ολόκληρο </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τον πλανήτη</a:t>
            </a:r>
            <a:r>
              <a:rPr lang="el-GR" b="1" i="1" dirty="0">
                <a:latin typeface="Calibri" panose="020F0502020204030204" pitchFamily="34" charset="0"/>
                <a:ea typeface="Times New Roman" panose="02020603050405020304" pitchFamily="18" charset="0"/>
                <a:cs typeface="Times New Roman" panose="02020603050405020304" pitchFamily="18" charset="0"/>
              </a:rPr>
              <a:t>.</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pic>
        <p:nvPicPr>
          <p:cNvPr id="5" name="Εικόνα 4"/>
          <p:cNvPicPr>
            <a:picLocks noChangeAspect="1"/>
          </p:cNvPicPr>
          <p:nvPr/>
        </p:nvPicPr>
        <p:blipFill>
          <a:blip r:embed="rId2"/>
          <a:stretch>
            <a:fillRect/>
          </a:stretch>
        </p:blipFill>
        <p:spPr>
          <a:xfrm>
            <a:off x="3391382" y="705516"/>
            <a:ext cx="5590571" cy="3218302"/>
          </a:xfrm>
          <a:prstGeom prst="rect">
            <a:avLst/>
          </a:prstGeom>
        </p:spPr>
      </p:pic>
    </p:spTree>
    <p:extLst>
      <p:ext uri="{BB962C8B-B14F-4D97-AF65-F5344CB8AC3E}">
        <p14:creationId xmlns:p14="http://schemas.microsoft.com/office/powerpoint/2010/main" val="52810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000" b="1" i="1" dirty="0">
                <a:latin typeface="Calibri" panose="020F0502020204030204" pitchFamily="34" charset="0"/>
                <a:ea typeface="Times New Roman" panose="02020603050405020304" pitchFamily="18" charset="0"/>
                <a:cs typeface="Times New Roman" panose="02020603050405020304" pitchFamily="18" charset="0"/>
              </a:rPr>
              <a:t>"Μόνο όταν θα έχει πεθάνει και το τελευταίο δένδρο, και θα έχει μολυνθεί και το τελευταίο ποτάμι και θα έχει πιαστεί και το τελευταίο ψάρι, θα καταλάβουμε ότι... δεν μπορείς να φας χρήματα. Ακόμη κι αν προσπαθήσεις, δεν είναι και πολύ θρεπτικά."</a:t>
            </a:r>
            <a:r>
              <a:rPr lang="el-GR" sz="4000" dirty="0">
                <a:latin typeface="Calibri" panose="020F0502020204030204" pitchFamily="34" charset="0"/>
                <a:ea typeface="Times New Roman" panose="02020603050405020304" pitchFamily="18" charset="0"/>
                <a:cs typeface="Times New Roman" panose="02020603050405020304" pitchFamily="18" charset="0"/>
              </a:rPr>
              <a:t>  </a:t>
            </a:r>
            <a:endParaRPr lang="en-US" sz="4000"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dirty="0">
                <a:latin typeface="Calibri" panose="020F0502020204030204" pitchFamily="34" charset="0"/>
                <a:ea typeface="Times New Roman" panose="02020603050405020304" pitchFamily="18" charset="0"/>
                <a:cs typeface="Times New Roman" panose="02020603050405020304" pitchFamily="18" charset="0"/>
              </a:rPr>
              <a:t>(</a:t>
            </a:r>
            <a:r>
              <a:rPr lang="el-GR"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Ινδιάνος του Καναδά πριν από 300 χρόνια</a:t>
            </a:r>
            <a:r>
              <a:rPr lang="el-GR" dirty="0">
                <a:latin typeface="Calibri" panose="020F0502020204030204" pitchFamily="34" charset="0"/>
                <a:ea typeface="Times New Roman" panose="02020603050405020304" pitchFamily="18" charset="0"/>
                <a:cs typeface="Times New Roman" panose="02020603050405020304" pitchFamily="18" charset="0"/>
              </a:rPr>
              <a:t>). </a:t>
            </a:r>
            <a:endParaRPr lang="el-GR"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r>
              <a:rPr lang="el-GR" dirty="0"/>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1390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lgn="ctr">
              <a:buNone/>
            </a:pPr>
            <a:r>
              <a:rPr lang="el-GR" sz="3600"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πραγματικό ερώτημα</a:t>
            </a:r>
          </a:p>
          <a:p>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US" b="1" dirty="0">
                <a:latin typeface="Calibri" panose="020F0502020204030204" pitchFamily="34" charset="0"/>
                <a:ea typeface="Times New Roman" panose="02020603050405020304" pitchFamily="18" charset="0"/>
                <a:cs typeface="Times New Roman" panose="02020603050405020304" pitchFamily="18" charset="0"/>
              </a:rPr>
              <a:t>“</a:t>
            </a:r>
            <a:r>
              <a:rPr lang="el-GR" sz="4400" b="1" dirty="0">
                <a:latin typeface="Calibri" panose="020F0502020204030204" pitchFamily="34" charset="0"/>
                <a:ea typeface="Times New Roman" panose="02020603050405020304" pitchFamily="18" charset="0"/>
                <a:cs typeface="Times New Roman" panose="02020603050405020304" pitchFamily="18" charset="0"/>
              </a:rPr>
              <a:t>ποιο θα είναι το κόστος αν δεν  κάνουμε κάτι για να μη συμβεί το παραπάνω;...</a:t>
            </a:r>
            <a:r>
              <a:rPr lang="en-US" b="1" dirty="0">
                <a:latin typeface="Calibri" panose="020F0502020204030204" pitchFamily="34" charset="0"/>
                <a:ea typeface="Times New Roman" panose="02020603050405020304" pitchFamily="18" charset="0"/>
                <a:cs typeface="Times New Roman" panose="02020603050405020304" pitchFamily="18" charset="0"/>
              </a:rPr>
              <a:t>”</a:t>
            </a:r>
            <a:endParaRPr lang="el-GR"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η ανθρώπινη υγεία, </a:t>
            </a:r>
          </a:p>
          <a:p>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η υγεία του οικοσυστήματος, </a:t>
            </a:r>
          </a:p>
          <a:p>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ο βίος πάνω απ' όλα</a:t>
            </a:r>
            <a:endParaRPr lang="en-US" b="1" i="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099097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Ανθρώπινες Δραστηριότητες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r>
              <a:rPr lang="el-GR" sz="3600" b="1" i="1" dirty="0">
                <a:latin typeface="Calibri" panose="020F0502020204030204" pitchFamily="34" charset="0"/>
                <a:ea typeface="Times New Roman" panose="02020603050405020304" pitchFamily="18" charset="0"/>
                <a:cs typeface="Times New Roman" panose="02020603050405020304" pitchFamily="18" charset="0"/>
              </a:rPr>
              <a:t>Η ανθρωπότητα γεμίζει τη Γη σκουπίδια. </a:t>
            </a:r>
          </a:p>
          <a:p>
            <a:pPr algn="just"/>
            <a:r>
              <a:rPr lang="el-GR" sz="3600" b="1" i="1" dirty="0">
                <a:latin typeface="Calibri" panose="020F0502020204030204" pitchFamily="34" charset="0"/>
                <a:ea typeface="Times New Roman" panose="02020603050405020304" pitchFamily="18" charset="0"/>
                <a:cs typeface="Times New Roman" panose="02020603050405020304" pitchFamily="18" charset="0"/>
              </a:rPr>
              <a:t>Η ικανότητα που έχουμε να χειραγωγούμε το περιβάλλον έχει κατά πολύ ξεπεράσει τη δυνατότητά μας να κατανοούμε τις συνέπειες της χειραγώγησης αυτής. </a:t>
            </a:r>
          </a:p>
          <a:p>
            <a:pPr algn="just"/>
            <a:r>
              <a:rPr lang="el-GR" sz="3600" b="1" i="1" dirty="0">
                <a:latin typeface="Calibri" panose="020F0502020204030204" pitchFamily="34" charset="0"/>
                <a:ea typeface="Times New Roman" panose="02020603050405020304" pitchFamily="18" charset="0"/>
                <a:cs typeface="Times New Roman" panose="02020603050405020304" pitchFamily="18" charset="0"/>
              </a:rPr>
              <a:t>Η επίδραση των ενεργειών μας είναι πολύ μεγαλύτερη από την κατανόηση που έχουμε για το οικοσύστημα. </a:t>
            </a:r>
          </a:p>
          <a:p>
            <a:pPr algn="just"/>
            <a:r>
              <a:rPr lang="el-GR" sz="3600" b="1" i="1" u="sng" dirty="0">
                <a:solidFill>
                  <a:srgbClr val="FF00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Παράδειγμα</a:t>
            </a:r>
            <a:r>
              <a:rPr lang="el-GR" sz="3600" b="1" i="1" dirty="0">
                <a:latin typeface="Calibri" panose="020F0502020204030204" pitchFamily="34" charset="0"/>
                <a:ea typeface="Times New Roman" panose="02020603050405020304" pitchFamily="18" charset="0"/>
                <a:cs typeface="Times New Roman" panose="02020603050405020304" pitchFamily="18" charset="0"/>
              </a:rPr>
              <a:t> πριν είκοσι χρόνια τα CFC’s θεωρήθηκαν ωφέλιμες και ασφαλείς ουσίες. Μέχρι που εμφανίστηκε το πρόβλημα του στρώματος του όζοντος.</a:t>
            </a:r>
            <a:endParaRPr lang="en-US" sz="36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37052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Νέος τρόπος σκέψης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lgn="ctr">
              <a:lnSpc>
                <a:spcPct val="107000"/>
              </a:lnSpc>
              <a:spcAft>
                <a:spcPts val="800"/>
              </a:spcAf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 Αλβέρτος Αϊνστάιν πριν τριάντα χρόνια </a:t>
            </a:r>
          </a:p>
          <a:p>
            <a:pPr marL="0" indent="0" algn="ctr">
              <a:lnSpc>
                <a:spcPct val="107000"/>
              </a:lnSpc>
              <a:spcAft>
                <a:spcPts val="800"/>
              </a:spcAf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a:t>
            </a:r>
            <a:r>
              <a:rPr lang="el-GR" sz="36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 πρόκειται να επιβιώσουμε χρειάζεται να βρούμε ένα νέο τρόπο σκέψης</a:t>
            </a:r>
            <a:r>
              <a:rPr lang="el-GR" b="1" i="1" dirty="0">
                <a:latin typeface="Calibri" panose="020F0502020204030204" pitchFamily="34" charset="0"/>
                <a:ea typeface="Times New Roman" panose="02020603050405020304" pitchFamily="18" charset="0"/>
                <a:cs typeface="Times New Roman" panose="02020603050405020304" pitchFamily="18" charset="0"/>
              </a:rPr>
              <a:t>."</a:t>
            </a:r>
            <a:r>
              <a:rPr lang="el-GR" dirty="0">
                <a:latin typeface="Calibri" panose="020F0502020204030204" pitchFamily="34" charset="0"/>
                <a:ea typeface="Times New Roman" panose="02020603050405020304" pitchFamily="18" charset="0"/>
                <a:cs typeface="Times New Roman" panose="02020603050405020304" pitchFamily="18" charset="0"/>
              </a:rPr>
              <a:t> </a:t>
            </a:r>
          </a:p>
          <a:p>
            <a:pPr marL="0" indent="0" algn="just">
              <a:lnSpc>
                <a:spcPct val="107000"/>
              </a:lnSpc>
              <a:spcAft>
                <a:spcPts val="800"/>
              </a:spcAft>
              <a:buNone/>
            </a:pPr>
            <a:r>
              <a:rPr lang="el-GR" b="1"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Πρέπει να αναζητούμε τις αιτίες των προβλημάτων και να προσπαθούμε να τα ελαχιστοποιούμε στην πηγή, με:</a:t>
            </a:r>
          </a:p>
          <a:p>
            <a:pPr algn="just">
              <a:lnSpc>
                <a:spcPct val="107000"/>
              </a:lnSpc>
              <a:spcAft>
                <a:spcPts val="800"/>
              </a:spcAft>
            </a:pPr>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την επανασχεδίαση των προϊόντων και των διαδικασιών παραγωγής</a:t>
            </a:r>
            <a:endParaRPr lang="el-GR"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με διαφορετικές εταιρικές αξίες και κυβερνητικές πολιτικές </a:t>
            </a:r>
          </a:p>
          <a:p>
            <a:pPr algn="just">
              <a:lnSpc>
                <a:spcPct val="107000"/>
              </a:lnSpc>
              <a:spcAft>
                <a:spcPts val="800"/>
              </a:spcAft>
            </a:pPr>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ώστε να εξασφαλίσουμε την αλλαγή στην πράξη</a:t>
            </a:r>
            <a:endParaRPr lang="el-GR" dirty="0">
              <a:latin typeface="Calibri" panose="020F0502020204030204" pitchFamily="34" charset="0"/>
              <a:ea typeface="Times New Roman" panose="02020603050405020304" pitchFamily="18" charset="0"/>
              <a:cs typeface="Times New Roman" panose="02020603050405020304" pitchFamily="18" charset="0"/>
            </a:endParaRPr>
          </a:p>
          <a:p>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669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Σημερινή πρόκληση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marL="0" indent="0" algn="ctr">
              <a:buNone/>
            </a:pPr>
            <a:r>
              <a:rPr lang="el-GR"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πως θα κατορθώσουμε να εφαρμόσουμε την ιδέα της βιώσιμης ανάπτυξης; </a:t>
            </a:r>
          </a:p>
          <a:p>
            <a:pPr marL="0" indent="0">
              <a:buNone/>
            </a:pPr>
            <a:endParaRPr lang="el-GR"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u="sng" dirty="0">
                <a:solidFill>
                  <a:schemeClr val="accent4">
                    <a:lumMod val="50000"/>
                  </a:schemeClr>
                </a:solidFill>
                <a:latin typeface="Calibri" panose="020F0502020204030204" pitchFamily="34" charset="0"/>
                <a:ea typeface="Times New Roman" panose="02020603050405020304" pitchFamily="18" charset="0"/>
                <a:cs typeface="Times New Roman" panose="02020603050405020304" pitchFamily="18" charset="0"/>
              </a:rPr>
              <a:t>Πώς πέρα από το "πρέπει" και θα πάμε σε δράση; </a:t>
            </a:r>
          </a:p>
          <a:p>
            <a:pPr marL="0" indent="0" algn="ctr">
              <a:buNone/>
            </a:pPr>
            <a:r>
              <a:rPr lang="el-GR" u="sng"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Ψάχνουμε για ένα κοινό στόχο</a:t>
            </a:r>
            <a:r>
              <a:rPr lang="el-GR"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Ποιοι είναι όμως οι στόχοι μας</a:t>
            </a:r>
            <a:r>
              <a:rPr lang="el-GR" b="1" i="1" dirty="0">
                <a:latin typeface="Calibri" panose="020F0502020204030204" pitchFamily="34" charset="0"/>
                <a:ea typeface="Times New Roman" panose="02020603050405020304" pitchFamily="18" charset="0"/>
                <a:cs typeface="Times New Roman" panose="02020603050405020304" pitchFamily="18" charset="0"/>
              </a:rPr>
              <a:t>;</a:t>
            </a:r>
            <a:r>
              <a:rPr lang="el-GR" dirty="0">
                <a:latin typeface="Calibri" panose="020F0502020204030204" pitchFamily="34" charset="0"/>
                <a:ea typeface="Times New Roman" panose="02020603050405020304" pitchFamily="18" charset="0"/>
                <a:cs typeface="Times New Roman" panose="02020603050405020304" pitchFamily="18" charset="0"/>
              </a:rPr>
              <a:t>                                </a:t>
            </a:r>
            <a:r>
              <a:rPr lang="el-GR"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Τι περιλαμβάνουν; </a:t>
            </a:r>
          </a:p>
          <a:p>
            <a:pPr marL="0" indent="0" algn="ctr">
              <a:buNone/>
            </a:pPr>
            <a:endParaRPr lang="el-GR"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τη μείωση του περιβαλλοντικού κινδύνου</a:t>
            </a:r>
            <a:r>
              <a:rPr lang="el-GR" dirty="0">
                <a:latin typeface="Calibri" panose="020F0502020204030204" pitchFamily="34" charset="0"/>
                <a:ea typeface="Times New Roman" panose="02020603050405020304" pitchFamily="18" charset="0"/>
                <a:cs typeface="Times New Roman" panose="02020603050405020304" pitchFamily="18" charset="0"/>
              </a:rPr>
              <a:t>, </a:t>
            </a:r>
          </a:p>
          <a:p>
            <a:pPr algn="just"/>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τον επανασχεδιασμό των παραγωγικών διαδικασιών, των αγαθών και των καταναλωτικών συνηθειών, καθώς και </a:t>
            </a:r>
          </a:p>
          <a:p>
            <a:r>
              <a:rPr lang="el-GR"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τη βελτίωση του οικονομικού αποτελέσματος.</a:t>
            </a:r>
            <a:endParaRPr lang="en-US" b="1" i="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07380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Αλλαγές προς την Κατεύθυνση της Βιωσιμότητας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lnSpcReduction="10000"/>
          </a:bodyPr>
          <a:lstStyle/>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Κυβερνητικές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Ακαδημαϊκές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Επιχειρησιακές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Μη Κυβερνητικές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Εργατικές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Αλλαγές στα Μέσα Ενημέρωσης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Αγροτικές αλλαγές  </a:t>
            </a:r>
          </a:p>
          <a:p>
            <a:pPr marL="0" lvl="0" indent="0" algn="ctr">
              <a:lnSpc>
                <a:spcPct val="107000"/>
              </a:lnSpc>
              <a:spcAft>
                <a:spcPts val="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Αλλαγές στους Θρησκευτικούς Οργανισμούς </a:t>
            </a:r>
          </a:p>
          <a:p>
            <a:pPr marL="0" lvl="0" indent="0" algn="ctr">
              <a:lnSpc>
                <a:spcPct val="107000"/>
              </a:lnSpc>
              <a:spcAft>
                <a:spcPts val="800"/>
              </a:spcAft>
              <a:buNone/>
            </a:pPr>
            <a:r>
              <a:rPr lang="el-GR" b="1" i="1" dirty="0">
                <a:solidFill>
                  <a:schemeClr val="accent1">
                    <a:lumMod val="75000"/>
                  </a:schemeClr>
                </a:solidFill>
                <a:latin typeface="Calibri" panose="020F0502020204030204" pitchFamily="34" charset="0"/>
                <a:ea typeface="Times New Roman" panose="02020603050405020304" pitchFamily="18" charset="0"/>
                <a:cs typeface="Times New Roman" panose="02020603050405020304" pitchFamily="18" charset="0"/>
              </a:rPr>
              <a:t>Καταναλωτικές αλλαγές </a:t>
            </a:r>
          </a:p>
          <a:p>
            <a:pPr marL="0" indent="0" algn="ctr">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717702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Ιδέα της Κυκλικής Οικονομίας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lgn="ctr">
              <a:buNone/>
            </a:pPr>
            <a:r>
              <a:rPr lang="el-GR" sz="3600" b="1" dirty="0">
                <a:latin typeface="Calibri" panose="020F0502020204030204" pitchFamily="34" charset="0"/>
                <a:ea typeface="Times New Roman" panose="02020603050405020304" pitchFamily="18" charset="0"/>
                <a:cs typeface="Times New Roman" panose="02020603050405020304" pitchFamily="18" charset="0"/>
              </a:rPr>
              <a:t>καλύτερη εναλλακτική λύση στο κυρίαρχο μοντέλο οικονομικής ανάπτυξης, το λεγόμενο:</a:t>
            </a:r>
          </a:p>
          <a:p>
            <a:pPr marL="0" indent="0" algn="ctr">
              <a:buNone/>
            </a:pPr>
            <a:endParaRPr lang="el-GR" sz="3600" b="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sz="48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"παίρνω-φτιάχνω-πετάω"</a:t>
            </a:r>
          </a:p>
          <a:p>
            <a:pPr marL="0" indent="0">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Οι αρνητικές επιπτώσεις που προκαλούνται από το τελευταίο είναι:</a:t>
            </a:r>
          </a:p>
          <a:p>
            <a:pPr marL="0" indent="0">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η απειλή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σταθερότητας των οικονομιών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ακεραιότητας των φυσικών οικοσυστημάτων</a:t>
            </a:r>
            <a:r>
              <a:rPr lang="el-GR" b="1" i="1" dirty="0">
                <a:latin typeface="Calibri" panose="020F0502020204030204" pitchFamily="34" charset="0"/>
                <a:ea typeface="Times New Roman" panose="02020603050405020304" pitchFamily="18" charset="0"/>
                <a:cs typeface="Times New Roman" panose="02020603050405020304" pitchFamily="18" charset="0"/>
              </a:rPr>
              <a:t> που είναι:</a:t>
            </a:r>
          </a:p>
          <a:p>
            <a:pPr marL="0" indent="0" algn="ctr">
              <a:buNone/>
            </a:pPr>
            <a:r>
              <a:rPr lang="el-GR" sz="4400"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απαραίτητα για την επιβίωση της ανθρωπότητας</a:t>
            </a:r>
            <a:r>
              <a:rPr lang="el-GR" b="1" i="1" dirty="0">
                <a:latin typeface="Calibri" panose="020F0502020204030204" pitchFamily="34" charset="0"/>
                <a:ea typeface="Times New Roman" panose="02020603050405020304" pitchFamily="18" charset="0"/>
                <a:cs typeface="Times New Roman" panose="02020603050405020304" pitchFamily="18" charset="0"/>
              </a:rPr>
              <a:t>.</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3236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Ιδέα της Κυκλικής Οικονομίας </a:t>
            </a:r>
          </a:p>
        </p:txBody>
      </p:sp>
      <p:pic>
        <p:nvPicPr>
          <p:cNvPr id="6" name="Θέση περιεχομένου 5">
            <a:extLst>
              <a:ext uri="{FF2B5EF4-FFF2-40B4-BE49-F238E27FC236}">
                <a16:creationId xmlns:a16="http://schemas.microsoft.com/office/drawing/2014/main" id="{EF30454A-714A-4814-93CE-DA27F689753E}"/>
              </a:ext>
            </a:extLst>
          </p:cNvPr>
          <p:cNvPicPr>
            <a:picLocks noGrp="1" noChangeAspect="1"/>
          </p:cNvPicPr>
          <p:nvPr>
            <p:ph idx="1"/>
          </p:nvPr>
        </p:nvPicPr>
        <p:blipFill>
          <a:blip r:embed="rId2"/>
          <a:stretch>
            <a:fillRect/>
          </a:stretch>
        </p:blipFill>
        <p:spPr>
          <a:xfrm>
            <a:off x="206477" y="884238"/>
            <a:ext cx="11813458" cy="5354330"/>
          </a:xfrm>
          <a:prstGeom prst="rect">
            <a:avLst/>
          </a:prstGeom>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9329020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897</Words>
  <Application>Microsoft Office PowerPoint</Application>
  <PresentationFormat>Ευρεία οθόνη</PresentationFormat>
  <Paragraphs>112</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Calibri Light</vt:lpstr>
      <vt:lpstr>Times New Roman</vt:lpstr>
      <vt:lpstr>Θέμα του Office</vt:lpstr>
      <vt:lpstr>ΚΥΚΛΙΚΗ ΟΙΚΟΝΟΜΙΑ &amp; ΒΙΩΣΙΜΗ ΑΝΑΠΤΥΞΗ</vt:lpstr>
      <vt:lpstr>ΕΙΣΑΓΩΓΗ</vt:lpstr>
      <vt:lpstr>ΕΙΣΑΓΩΓΗ</vt:lpstr>
      <vt:lpstr>Ανθρώπινες Δραστηριότητες</vt:lpstr>
      <vt:lpstr>Νέος τρόπος σκέψης</vt:lpstr>
      <vt:lpstr>Σημερινή πρόκληση</vt:lpstr>
      <vt:lpstr>Αλλαγές προς την Κατεύθυνση της Βιωσιμότητας</vt:lpstr>
      <vt:lpstr>Ιδέα της Κυκλικής Οικονομίας </vt:lpstr>
      <vt:lpstr>Ιδέα της Κυκλικής Οικονομίας </vt:lpstr>
      <vt:lpstr>Αειφόρος ανάπτυξη </vt:lpstr>
      <vt:lpstr>Αειφόρος ανάπτυξη </vt:lpstr>
      <vt:lpstr>Συμβολή της Κυκλικής Οικονομίας</vt:lpstr>
      <vt:lpstr>Συμβολή της Κυκλικής Οικονομίας</vt:lpstr>
      <vt:lpstr>Διαπίστωση</vt:lpstr>
      <vt:lpstr>Πρόκληση</vt:lpstr>
      <vt:lpstr>Παρουσίαση του PowerPoint</vt:lpstr>
      <vt:lpstr>Παρουσίαση του PowerPoint</vt:lpstr>
      <vt:lpstr>Επιπτώσεις που οφείλονται στην τρύπα του όζοντος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ΚΥΚΛΙΚΗ ΟΙΚΟΝΟΜΙΑ &amp; ΒΙΩΣΙΜΗ ΑΝΑΠΤΥΞΗ</dc:title>
  <dc:creator>ΞΕΝΟΦΩΝ ΣΠΗΛΙΩΤΗΣ</dc:creator>
  <cp:lastModifiedBy>ΞΕΝΟΦΩΝ ΣΠΗΛΙΩΤΗΣ</cp:lastModifiedBy>
  <cp:revision>14</cp:revision>
  <dcterms:created xsi:type="dcterms:W3CDTF">2020-12-08T16:38:02Z</dcterms:created>
  <dcterms:modified xsi:type="dcterms:W3CDTF">2022-03-01T09:40:26Z</dcterms:modified>
</cp:coreProperties>
</file>