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0" r:id="rId17"/>
    <p:sldId id="272" r:id="rId18"/>
    <p:sldId id="273" r:id="rId19"/>
    <p:sldId id="274" r:id="rId20"/>
    <p:sldId id="275" r:id="rId21"/>
    <p:sldId id="277" r:id="rId22"/>
    <p:sldId id="279" r:id="rId23"/>
    <p:sldId id="271" r:id="rId24"/>
    <p:sldId id="27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8288000" cy="10287000"/>
  <p:notesSz cx="6858000" cy="9144000"/>
  <p:embeddedFontLst>
    <p:embeddedFont>
      <p:font typeface="BM Hanna" panose="020B0604020202020204" charset="-127"/>
      <p:regular r:id="rId58"/>
    </p:embeddedFont>
    <p:embeddedFont>
      <p:font typeface="Calibri" panose="020F0502020204030204" pitchFamily="34" charset="0"/>
      <p:regular r:id="rId59"/>
      <p:bold r:id="rId60"/>
      <p:italic r:id="rId61"/>
      <p:boldItalic r:id="rId62"/>
    </p:embeddedFont>
    <p:embeddedFont>
      <p:font typeface="Canva Sans" panose="020B0604020202020204" charset="0"/>
      <p:regular r:id="rId63"/>
    </p:embeddedFont>
    <p:embeddedFont>
      <p:font typeface="Canva Sans Bold" panose="020B0604020202020204" charset="0"/>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131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6.png"/><Relationship Id="rId12"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50.svg"/><Relationship Id="rId4" Type="http://schemas.openxmlformats.org/officeDocument/2006/relationships/image" Target="../media/image21.svg"/><Relationship Id="rId9"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50.svg"/><Relationship Id="rId4" Type="http://schemas.openxmlformats.org/officeDocument/2006/relationships/image" Target="../media/image21.sv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50.svg"/><Relationship Id="rId4" Type="http://schemas.openxmlformats.org/officeDocument/2006/relationships/image" Target="../media/image21.svg"/><Relationship Id="rId9" Type="http://schemas.openxmlformats.org/officeDocument/2006/relationships/image" Target="../media/image49.png"/></Relationships>
</file>

<file path=ppt/slides/_rels/slide4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sv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0.svg"/></Relationships>
</file>

<file path=ppt/slides/_rels/slide4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61.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9.svg"/><Relationship Id="rId4" Type="http://schemas.openxmlformats.org/officeDocument/2006/relationships/image" Target="../media/image62.svg"/><Relationship Id="rId9"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sv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0.svg"/></Relationships>
</file>

<file path=ppt/slides/_rels/slide4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6.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slides/_rels/slide4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50.svg"/><Relationship Id="rId4" Type="http://schemas.openxmlformats.org/officeDocument/2006/relationships/image" Target="../media/image21.svg"/><Relationship Id="rId9" Type="http://schemas.openxmlformats.org/officeDocument/2006/relationships/image" Target="../media/image49.png"/></Relationships>
</file>

<file path=ppt/slides/_rels/slide4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50.svg"/><Relationship Id="rId4" Type="http://schemas.openxmlformats.org/officeDocument/2006/relationships/image" Target="../media/image21.svg"/><Relationship Id="rId9" Type="http://schemas.openxmlformats.org/officeDocument/2006/relationships/image" Target="../media/image49.png"/></Relationships>
</file>

<file path=ppt/slides/_rels/slide4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5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sv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0.svg"/></Relationships>
</file>

<file path=ppt/slides/_rels/slide5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sv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0.svg"/></Relationships>
</file>

<file path=ppt/slides/_rels/slide5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sv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0.svg"/></Relationships>
</file>

<file path=ppt/slides/_rels/slide5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sv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0.svg"/></Relationships>
</file>

<file path=ppt/slides/_rels/slide5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5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sv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0.svg"/></Relationships>
</file>

<file path=ppt/slides/_rels/slide5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61.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5.png"/><Relationship Id="rId10" Type="http://schemas.openxmlformats.org/officeDocument/2006/relationships/image" Target="../media/image9.svg"/><Relationship Id="rId4" Type="http://schemas.openxmlformats.org/officeDocument/2006/relationships/image" Target="../media/image62.svg"/><Relationship Id="rId9" Type="http://schemas.openxmlformats.org/officeDocument/2006/relationships/image" Target="../media/image8.png"/></Relationships>
</file>

<file path=ppt/slides/_rels/slide5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6.pn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16.png"/><Relationship Id="rId5" Type="http://schemas.openxmlformats.org/officeDocument/2006/relationships/image" Target="../media/image57.png"/><Relationship Id="rId15" Type="http://schemas.openxmlformats.org/officeDocument/2006/relationships/image" Target="../media/image8.png"/><Relationship Id="rId10" Type="http://schemas.openxmlformats.org/officeDocument/2006/relationships/image" Target="../media/image48.svg"/><Relationship Id="rId4" Type="http://schemas.openxmlformats.org/officeDocument/2006/relationships/image" Target="../media/image67.svg"/><Relationship Id="rId9" Type="http://schemas.openxmlformats.org/officeDocument/2006/relationships/image" Target="../media/image47.png"/><Relationship Id="rId1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TextBox 3"/>
          <p:cNvSpPr txBox="1"/>
          <p:nvPr/>
        </p:nvSpPr>
        <p:spPr>
          <a:xfrm>
            <a:off x="3937093" y="2376286"/>
            <a:ext cx="11172058" cy="2243087"/>
          </a:xfrm>
          <a:prstGeom prst="rect">
            <a:avLst/>
          </a:prstGeom>
        </p:spPr>
        <p:txBody>
          <a:bodyPr lIns="0" tIns="0" rIns="0" bIns="0" rtlCol="0" anchor="t">
            <a:spAutoFit/>
          </a:bodyPr>
          <a:lstStyle/>
          <a:p>
            <a:pPr marL="0" lvl="0" indent="0" algn="ctr">
              <a:lnSpc>
                <a:spcPts val="5824"/>
              </a:lnSpc>
              <a:spcBef>
                <a:spcPct val="0"/>
              </a:spcBef>
            </a:pPr>
            <a:r>
              <a:rPr lang="en-US" sz="6004">
                <a:solidFill>
                  <a:srgbClr val="000001"/>
                </a:solidFill>
                <a:latin typeface="BM Hanna"/>
                <a:ea typeface="BM Hanna"/>
                <a:cs typeface="BM Hanna"/>
                <a:sym typeface="BM Hanna"/>
              </a:rPr>
              <a:t>DIGITAL STORYTELLING: EXTENDING THE POTENTIAL FOR STRUGGLING WRITERS</a:t>
            </a:r>
          </a:p>
        </p:txBody>
      </p:sp>
      <p:sp>
        <p:nvSpPr>
          <p:cNvPr id="4" name="Freeform 4"/>
          <p:cNvSpPr/>
          <p:nvPr/>
        </p:nvSpPr>
        <p:spPr>
          <a:xfrm>
            <a:off x="12814669" y="2449308"/>
            <a:ext cx="7065092" cy="8144199"/>
          </a:xfrm>
          <a:custGeom>
            <a:avLst/>
            <a:gdLst/>
            <a:ahLst/>
            <a:cxnLst/>
            <a:rect l="l" t="t" r="r" b="b"/>
            <a:pathLst>
              <a:path w="7065092" h="8144199">
                <a:moveTo>
                  <a:pt x="0" y="0"/>
                </a:moveTo>
                <a:lnTo>
                  <a:pt x="7065093" y="0"/>
                </a:lnTo>
                <a:lnTo>
                  <a:pt x="7065093" y="8144199"/>
                </a:lnTo>
                <a:lnTo>
                  <a:pt x="0" y="81441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5863095" y="5752848"/>
            <a:ext cx="6561811" cy="1212850"/>
            <a:chOff x="0" y="0"/>
            <a:chExt cx="1728214" cy="319434"/>
          </a:xfrm>
        </p:grpSpPr>
        <p:sp>
          <p:nvSpPr>
            <p:cNvPr id="6" name="Freeform 6"/>
            <p:cNvSpPr/>
            <p:nvPr/>
          </p:nvSpPr>
          <p:spPr>
            <a:xfrm>
              <a:off x="0" y="0"/>
              <a:ext cx="1728214" cy="319434"/>
            </a:xfrm>
            <a:custGeom>
              <a:avLst/>
              <a:gdLst/>
              <a:ahLst/>
              <a:cxnLst/>
              <a:rect l="l" t="t" r="r" b="b"/>
              <a:pathLst>
                <a:path w="1728214" h="319434">
                  <a:moveTo>
                    <a:pt x="117985" y="0"/>
                  </a:moveTo>
                  <a:lnTo>
                    <a:pt x="1610229" y="0"/>
                  </a:lnTo>
                  <a:cubicBezTo>
                    <a:pt x="1641520" y="0"/>
                    <a:pt x="1671530" y="12430"/>
                    <a:pt x="1693657" y="34557"/>
                  </a:cubicBezTo>
                  <a:cubicBezTo>
                    <a:pt x="1715783" y="56683"/>
                    <a:pt x="1728214" y="86693"/>
                    <a:pt x="1728214" y="117985"/>
                  </a:cubicBezTo>
                  <a:lnTo>
                    <a:pt x="1728214" y="201449"/>
                  </a:lnTo>
                  <a:cubicBezTo>
                    <a:pt x="1728214" y="232741"/>
                    <a:pt x="1715783" y="262751"/>
                    <a:pt x="1693657" y="284877"/>
                  </a:cubicBezTo>
                  <a:cubicBezTo>
                    <a:pt x="1671530" y="307003"/>
                    <a:pt x="1641520" y="319434"/>
                    <a:pt x="1610229" y="319434"/>
                  </a:cubicBezTo>
                  <a:lnTo>
                    <a:pt x="117985" y="319434"/>
                  </a:lnTo>
                  <a:cubicBezTo>
                    <a:pt x="86693" y="319434"/>
                    <a:pt x="56683" y="307003"/>
                    <a:pt x="34557" y="284877"/>
                  </a:cubicBezTo>
                  <a:cubicBezTo>
                    <a:pt x="12430" y="262751"/>
                    <a:pt x="0" y="232741"/>
                    <a:pt x="0" y="201449"/>
                  </a:cubicBezTo>
                  <a:lnTo>
                    <a:pt x="0" y="117985"/>
                  </a:lnTo>
                  <a:cubicBezTo>
                    <a:pt x="0" y="86693"/>
                    <a:pt x="12430" y="56683"/>
                    <a:pt x="34557" y="34557"/>
                  </a:cubicBezTo>
                  <a:cubicBezTo>
                    <a:pt x="56683" y="12430"/>
                    <a:pt x="86693" y="0"/>
                    <a:pt x="117985" y="0"/>
                  </a:cubicBezTo>
                  <a:close/>
                </a:path>
              </a:pathLst>
            </a:custGeom>
            <a:solidFill>
              <a:srgbClr val="FFCE32"/>
            </a:solidFill>
          </p:spPr>
          <p:txBody>
            <a:bodyPr/>
            <a:lstStyle/>
            <a:p>
              <a:endParaRPr lang="en-US"/>
            </a:p>
          </p:txBody>
        </p:sp>
        <p:sp>
          <p:nvSpPr>
            <p:cNvPr id="7" name="TextBox 7"/>
            <p:cNvSpPr txBox="1"/>
            <p:nvPr/>
          </p:nvSpPr>
          <p:spPr>
            <a:xfrm>
              <a:off x="0" y="-28575"/>
              <a:ext cx="1728214" cy="348009"/>
            </a:xfrm>
            <a:prstGeom prst="rect">
              <a:avLst/>
            </a:prstGeom>
          </p:spPr>
          <p:txBody>
            <a:bodyPr lIns="50800" tIns="50800" rIns="50800" bIns="50800" rtlCol="0" anchor="ctr"/>
            <a:lstStyle/>
            <a:p>
              <a:pPr algn="ctr">
                <a:lnSpc>
                  <a:spcPts val="3437"/>
                </a:lnSpc>
              </a:pPr>
              <a:r>
                <a:rPr lang="en-US" sz="2644" b="1" dirty="0">
                  <a:solidFill>
                    <a:srgbClr val="000001"/>
                  </a:solidFill>
                  <a:latin typeface="Canva Sans Bold"/>
                  <a:ea typeface="Canva Sans Bold"/>
                  <a:cs typeface="Canva Sans Bold"/>
                  <a:sym typeface="Canva Sans Bold"/>
                </a:rPr>
                <a:t>Ruth Sylvester, Wendy-</a:t>
              </a:r>
              <a:r>
                <a:rPr lang="en-US" sz="2644" b="1" dirty="0" err="1">
                  <a:solidFill>
                    <a:srgbClr val="000001"/>
                  </a:solidFill>
                  <a:latin typeface="Canva Sans Bold"/>
                  <a:ea typeface="Canva Sans Bold"/>
                  <a:cs typeface="Canva Sans Bold"/>
                  <a:sym typeface="Canva Sans Bold"/>
                </a:rPr>
                <a:t>lou</a:t>
              </a:r>
              <a:r>
                <a:rPr lang="en-US" sz="2644" b="1" dirty="0">
                  <a:solidFill>
                    <a:srgbClr val="000001"/>
                  </a:solidFill>
                  <a:latin typeface="Canva Sans Bold"/>
                  <a:ea typeface="Canva Sans Bold"/>
                  <a:cs typeface="Canva Sans Bold"/>
                  <a:sym typeface="Canva Sans Bold"/>
                </a:rPr>
                <a:t> Greenidge</a:t>
              </a:r>
            </a:p>
          </p:txBody>
        </p:sp>
      </p:grpSp>
      <p:sp>
        <p:nvSpPr>
          <p:cNvPr id="8" name="Freeform 8"/>
          <p:cNvSpPr/>
          <p:nvPr/>
        </p:nvSpPr>
        <p:spPr>
          <a:xfrm>
            <a:off x="13833448" y="-1279629"/>
            <a:ext cx="5817841" cy="4114800"/>
          </a:xfrm>
          <a:custGeom>
            <a:avLst/>
            <a:gdLst/>
            <a:ahLst/>
            <a:cxnLst/>
            <a:rect l="l" t="t" r="r" b="b"/>
            <a:pathLst>
              <a:path w="5817841" h="4114800">
                <a:moveTo>
                  <a:pt x="0" y="0"/>
                </a:moveTo>
                <a:lnTo>
                  <a:pt x="5817841" y="0"/>
                </a:lnTo>
                <a:lnTo>
                  <a:pt x="58178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798693" y="-662043"/>
            <a:ext cx="5155216" cy="4114800"/>
          </a:xfrm>
          <a:custGeom>
            <a:avLst/>
            <a:gdLst/>
            <a:ahLst/>
            <a:cxnLst/>
            <a:rect l="l" t="t" r="r" b="b"/>
            <a:pathLst>
              <a:path w="5155216" h="4114800">
                <a:moveTo>
                  <a:pt x="0" y="0"/>
                </a:moveTo>
                <a:lnTo>
                  <a:pt x="5155216" y="0"/>
                </a:lnTo>
                <a:lnTo>
                  <a:pt x="515521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526312">
            <a:off x="-796615" y="5045557"/>
            <a:ext cx="7584413" cy="6908710"/>
          </a:xfrm>
          <a:custGeom>
            <a:avLst/>
            <a:gdLst/>
            <a:ahLst/>
            <a:cxnLst/>
            <a:rect l="l" t="t" r="r" b="b"/>
            <a:pathLst>
              <a:path w="7584413" h="6908710">
                <a:moveTo>
                  <a:pt x="0" y="0"/>
                </a:moveTo>
                <a:lnTo>
                  <a:pt x="7584413" y="0"/>
                </a:lnTo>
                <a:lnTo>
                  <a:pt x="7584413" y="6908710"/>
                </a:lnTo>
                <a:lnTo>
                  <a:pt x="0" y="69087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6823580" y="7771831"/>
            <a:ext cx="6208185" cy="2466975"/>
          </a:xfrm>
          <a:prstGeom prst="rect">
            <a:avLst/>
          </a:prstGeom>
        </p:spPr>
        <p:txBody>
          <a:bodyPr lIns="0" tIns="0" rIns="0" bIns="0" rtlCol="0" anchor="t">
            <a:spAutoFit/>
          </a:bodyPr>
          <a:lstStyle/>
          <a:p>
            <a:pPr algn="ctr">
              <a:lnSpc>
                <a:spcPts val="3900"/>
              </a:lnSpc>
            </a:pPr>
            <a:r>
              <a:rPr lang="en-US" sz="3000" dirty="0" err="1">
                <a:solidFill>
                  <a:srgbClr val="000001"/>
                </a:solidFill>
                <a:latin typeface="Canva Sans"/>
                <a:ea typeface="Canva Sans"/>
                <a:cs typeface="Canva Sans"/>
                <a:sym typeface="Canva Sans"/>
              </a:rPr>
              <a:t>Ψηφι</a:t>
            </a:r>
            <a:r>
              <a:rPr lang="en-US" sz="3000" dirty="0">
                <a:solidFill>
                  <a:srgbClr val="000001"/>
                </a:solidFill>
                <a:latin typeface="Canva Sans"/>
                <a:ea typeface="Canva Sans"/>
                <a:cs typeface="Canva Sans"/>
                <a:sym typeface="Canva Sans"/>
              </a:rPr>
              <a:t>ακή αφήγηση: Επέκταση των δυνατοτήτων των συγγραφέων που δυσκολεύονται </a:t>
            </a:r>
          </a:p>
          <a:p>
            <a:pPr algn="ctr">
              <a:lnSpc>
                <a:spcPts val="3900"/>
              </a:lnSpc>
            </a:pPr>
            <a:r>
              <a:rPr lang="en-US" sz="3000" dirty="0">
                <a:solidFill>
                  <a:srgbClr val="000001"/>
                </a:solidFill>
                <a:highlight>
                  <a:srgbClr val="C0C0C0"/>
                </a:highlight>
                <a:latin typeface="Canva Sans"/>
                <a:ea typeface="Canva Sans"/>
                <a:cs typeface="Canva Sans"/>
                <a:sym typeface="Canva Sans"/>
              </a:rPr>
              <a:t>29/04/2025</a:t>
            </a:r>
            <a:r>
              <a:rPr lang="el-GR" sz="3000" dirty="0">
                <a:solidFill>
                  <a:srgbClr val="000001"/>
                </a:solidFill>
                <a:highlight>
                  <a:srgbClr val="C0C0C0"/>
                </a:highlight>
                <a:latin typeface="Canva Sans"/>
                <a:ea typeface="Canva Sans"/>
                <a:cs typeface="Canva Sans"/>
                <a:sym typeface="Canva Sans"/>
              </a:rPr>
              <a:t>- Ιωάννα </a:t>
            </a:r>
            <a:r>
              <a:rPr lang="el-GR" sz="3000" dirty="0" err="1">
                <a:solidFill>
                  <a:srgbClr val="000001"/>
                </a:solidFill>
                <a:highlight>
                  <a:srgbClr val="C0C0C0"/>
                </a:highlight>
                <a:latin typeface="Canva Sans"/>
                <a:ea typeface="Canva Sans"/>
                <a:cs typeface="Canva Sans"/>
                <a:sym typeface="Canva Sans"/>
              </a:rPr>
              <a:t>Τσόπρα</a:t>
            </a:r>
            <a:endParaRPr lang="en-US" sz="3000" dirty="0">
              <a:solidFill>
                <a:srgbClr val="000001"/>
              </a:solidFill>
              <a:highlight>
                <a:srgbClr val="C0C0C0"/>
              </a:highlight>
              <a:latin typeface="Canva Sans"/>
              <a:ea typeface="Canva Sans"/>
              <a:cs typeface="Canva Sans"/>
              <a:sym typeface="Canva Sans"/>
            </a:endParaRPr>
          </a:p>
          <a:p>
            <a:pPr marL="0" lvl="0" indent="0" algn="ctr">
              <a:lnSpc>
                <a:spcPts val="3900"/>
              </a:lnSpc>
            </a:pPr>
            <a:endParaRPr lang="en-US" sz="3000" dirty="0">
              <a:solidFill>
                <a:srgbClr val="000001"/>
              </a:solidFill>
              <a:latin typeface="Canva Sans"/>
              <a:ea typeface="Canva Sans"/>
              <a:cs typeface="Canva Sans"/>
              <a:sym typeface="Canv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35786" y="2087956"/>
            <a:ext cx="7923514"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ΟΦΕΛΗ ΔΗΜΙΟΥΡΓΙΑΣ ΨΗΦΙΑΚΩΝ ΕΙΚΟΝΩΝ</a:t>
            </a:r>
          </a:p>
        </p:txBody>
      </p:sp>
      <p:sp>
        <p:nvSpPr>
          <p:cNvPr id="11" name="TextBox 11"/>
          <p:cNvSpPr txBox="1"/>
          <p:nvPr/>
        </p:nvSpPr>
        <p:spPr>
          <a:xfrm>
            <a:off x="9335786" y="3829009"/>
            <a:ext cx="8541622" cy="5687391"/>
          </a:xfrm>
          <a:prstGeom prst="rect">
            <a:avLst/>
          </a:prstGeom>
        </p:spPr>
        <p:txBody>
          <a:bodyPr lIns="0" tIns="0" rIns="0" bIns="0" rtlCol="0" anchor="t">
            <a:spAutoFit/>
          </a:bodyPr>
          <a:lstStyle/>
          <a:p>
            <a:pPr marL="647700" lvl="1" indent="-323850" algn="just">
              <a:lnSpc>
                <a:spcPts val="4500"/>
              </a:lnSpc>
              <a:buFont typeface="Arial"/>
              <a:buChar char="•"/>
            </a:pPr>
            <a:r>
              <a:rPr lang="el-GR" sz="3000" dirty="0">
                <a:solidFill>
                  <a:srgbClr val="000000"/>
                </a:solidFill>
                <a:latin typeface="Canva Sans"/>
                <a:ea typeface="Canva Sans"/>
                <a:cs typeface="Canva Sans"/>
                <a:sym typeface="Canva Sans"/>
              </a:rPr>
              <a:t>Σύνθεση </a:t>
            </a:r>
            <a:r>
              <a:rPr lang="en-US" sz="3000" dirty="0">
                <a:solidFill>
                  <a:srgbClr val="000000"/>
                </a:solidFill>
                <a:latin typeface="Canva Sans"/>
                <a:ea typeface="Canva Sans"/>
                <a:cs typeface="Canva Sans"/>
                <a:sym typeface="Canva Sans"/>
              </a:rPr>
              <a:t>πα</a:t>
            </a:r>
            <a:r>
              <a:rPr lang="en-US" sz="3000" dirty="0" err="1">
                <a:solidFill>
                  <a:srgbClr val="000000"/>
                </a:solidFill>
                <a:latin typeface="Canva Sans"/>
                <a:ea typeface="Canva Sans"/>
                <a:cs typeface="Canva Sans"/>
                <a:sym typeface="Canva Sans"/>
              </a:rPr>
              <a:t>λιών</a:t>
            </a:r>
            <a:r>
              <a:rPr lang="en-US" sz="3000" dirty="0">
                <a:solidFill>
                  <a:srgbClr val="000000"/>
                </a:solidFill>
                <a:latin typeface="Canva Sans"/>
                <a:ea typeface="Canva Sans"/>
                <a:cs typeface="Canva Sans"/>
                <a:sym typeface="Canva Sans"/>
              </a:rPr>
              <a:t> και </a:t>
            </a:r>
            <a:r>
              <a:rPr lang="en-US" sz="3000" dirty="0" err="1">
                <a:solidFill>
                  <a:srgbClr val="000000"/>
                </a:solidFill>
                <a:latin typeface="Canva Sans"/>
                <a:ea typeface="Canva Sans"/>
                <a:cs typeface="Canva Sans"/>
                <a:sym typeface="Canva Sans"/>
              </a:rPr>
              <a:t>νέων</a:t>
            </a:r>
            <a:r>
              <a:rPr lang="en-US" sz="3000" dirty="0">
                <a:solidFill>
                  <a:srgbClr val="000000"/>
                </a:solidFill>
                <a:latin typeface="Canva Sans"/>
                <a:ea typeface="Canva Sans"/>
                <a:cs typeface="Canva Sans"/>
                <a:sym typeface="Canva Sans"/>
              </a:rPr>
              <a:t> </a:t>
            </a:r>
            <a:r>
              <a:rPr lang="en-US" sz="3000" dirty="0" err="1">
                <a:solidFill>
                  <a:srgbClr val="000000"/>
                </a:solidFill>
                <a:latin typeface="Canva Sans"/>
                <a:ea typeface="Canva Sans"/>
                <a:cs typeface="Canva Sans"/>
                <a:sym typeface="Canva Sans"/>
              </a:rPr>
              <a:t>γρ</a:t>
            </a:r>
            <a:r>
              <a:rPr lang="en-US" sz="3000" dirty="0">
                <a:solidFill>
                  <a:srgbClr val="000000"/>
                </a:solidFill>
                <a:latin typeface="Canva Sans"/>
                <a:ea typeface="Canva Sans"/>
                <a:cs typeface="Canva Sans"/>
                <a:sym typeface="Canva Sans"/>
              </a:rPr>
              <a:t>αμματισμών.</a:t>
            </a:r>
          </a:p>
          <a:p>
            <a:pPr algn="just">
              <a:lnSpc>
                <a:spcPts val="4500"/>
              </a:lnSpc>
            </a:pPr>
            <a:endParaRPr lang="en-US" sz="3000" dirty="0">
              <a:solidFill>
                <a:srgbClr val="000000"/>
              </a:solidFill>
              <a:latin typeface="Canva Sans"/>
              <a:ea typeface="Canva Sans"/>
              <a:cs typeface="Canva Sans"/>
              <a:sym typeface="Canva Sans"/>
            </a:endParaRPr>
          </a:p>
          <a:p>
            <a:pPr marL="647700" lvl="1" indent="-323850" algn="just">
              <a:lnSpc>
                <a:spcPts val="4500"/>
              </a:lnSpc>
              <a:buFont typeface="Arial"/>
              <a:buChar char="•"/>
            </a:pPr>
            <a:r>
              <a:rPr lang="en-US" sz="3000" dirty="0" err="1">
                <a:solidFill>
                  <a:srgbClr val="000000"/>
                </a:solidFill>
                <a:latin typeface="Canva Sans"/>
                <a:ea typeface="Canva Sans"/>
                <a:cs typeface="Canva Sans"/>
                <a:sym typeface="Canva Sans"/>
              </a:rPr>
              <a:t>Κίνητρο</a:t>
            </a:r>
            <a:r>
              <a:rPr lang="en-US" sz="3000" dirty="0">
                <a:solidFill>
                  <a:srgbClr val="000000"/>
                </a:solidFill>
                <a:latin typeface="Canva Sans"/>
                <a:ea typeface="Canva Sans"/>
                <a:cs typeface="Canva Sans"/>
                <a:sym typeface="Canva Sans"/>
              </a:rPr>
              <a:t> </a:t>
            </a:r>
            <a:r>
              <a:rPr lang="en-US" sz="3000" dirty="0" err="1">
                <a:solidFill>
                  <a:srgbClr val="000000"/>
                </a:solidFill>
                <a:latin typeface="Canva Sans"/>
                <a:ea typeface="Canva Sans"/>
                <a:cs typeface="Canva Sans"/>
                <a:sym typeface="Canva Sans"/>
              </a:rPr>
              <a:t>γι</a:t>
            </a:r>
            <a:r>
              <a:rPr lang="en-US" sz="3000" dirty="0">
                <a:solidFill>
                  <a:srgbClr val="000000"/>
                </a:solidFill>
                <a:latin typeface="Canva Sans"/>
                <a:ea typeface="Canva Sans"/>
                <a:cs typeface="Canva Sans"/>
                <a:sym typeface="Canva Sans"/>
              </a:rPr>
              <a:t>α να παραμένουν αφοσιωμένοι οι μαθητές καθ’ όλη τη διάρκεια του έργου.</a:t>
            </a:r>
          </a:p>
          <a:p>
            <a:pPr algn="just">
              <a:lnSpc>
                <a:spcPts val="4500"/>
              </a:lnSpc>
            </a:pPr>
            <a:endParaRPr lang="en-US" sz="3000" dirty="0">
              <a:solidFill>
                <a:srgbClr val="000000"/>
              </a:solidFill>
              <a:latin typeface="Canva Sans"/>
              <a:ea typeface="Canva Sans"/>
              <a:cs typeface="Canva Sans"/>
              <a:sym typeface="Canva Sans"/>
            </a:endParaRPr>
          </a:p>
          <a:p>
            <a:pPr marL="647700" lvl="1" indent="-323850" algn="just">
              <a:lnSpc>
                <a:spcPts val="4500"/>
              </a:lnSpc>
              <a:buFont typeface="Arial"/>
              <a:buChar char="•"/>
            </a:pPr>
            <a:r>
              <a:rPr lang="en-US" sz="3000" dirty="0">
                <a:solidFill>
                  <a:srgbClr val="000000"/>
                </a:solidFill>
                <a:latin typeface="Canva Sans"/>
                <a:ea typeface="Canva Sans"/>
                <a:cs typeface="Canva Sans"/>
                <a:sym typeface="Canva Sans"/>
              </a:rPr>
              <a:t>Πα</a:t>
            </a:r>
            <a:r>
              <a:rPr lang="en-US" sz="3000" dirty="0" err="1">
                <a:solidFill>
                  <a:srgbClr val="000000"/>
                </a:solidFill>
                <a:latin typeface="Canva Sans"/>
                <a:ea typeface="Canva Sans"/>
                <a:cs typeface="Canva Sans"/>
                <a:sym typeface="Canva Sans"/>
              </a:rPr>
              <a:t>ροχή</a:t>
            </a:r>
            <a:r>
              <a:rPr lang="en-US" sz="3000" dirty="0">
                <a:solidFill>
                  <a:srgbClr val="000000"/>
                </a:solidFill>
                <a:latin typeface="Canva Sans"/>
                <a:ea typeface="Canva Sans"/>
                <a:cs typeface="Canva Sans"/>
                <a:sym typeface="Canva Sans"/>
              </a:rPr>
              <a:t> </a:t>
            </a:r>
            <a:r>
              <a:rPr lang="en-US" sz="3000" dirty="0" err="1">
                <a:solidFill>
                  <a:srgbClr val="000000"/>
                </a:solidFill>
                <a:latin typeface="Canva Sans"/>
                <a:ea typeface="Canva Sans"/>
                <a:cs typeface="Canva Sans"/>
                <a:sym typeface="Canva Sans"/>
              </a:rPr>
              <a:t>εν</a:t>
            </a:r>
            <a:r>
              <a:rPr lang="en-US" sz="3000" dirty="0">
                <a:solidFill>
                  <a:srgbClr val="000000"/>
                </a:solidFill>
                <a:latin typeface="Canva Sans"/>
                <a:ea typeface="Canva Sans"/>
                <a:cs typeface="Canva Sans"/>
                <a:sym typeface="Canva Sans"/>
              </a:rPr>
              <a:t>αλλακτικού δίαυλου έκφρασης για τους μαθητές που δυσκολεύονται να γράψουν</a:t>
            </a:r>
            <a:r>
              <a:rPr lang="el-GR" sz="3000" dirty="0">
                <a:solidFill>
                  <a:srgbClr val="000000"/>
                </a:solidFill>
                <a:latin typeface="Canva Sans"/>
                <a:ea typeface="Canva Sans"/>
                <a:cs typeface="Canva Sans"/>
                <a:sym typeface="Canva Sans"/>
              </a:rPr>
              <a:t> χειρόγραφα και σε συνεχή λόγο (</a:t>
            </a:r>
            <a:r>
              <a:rPr lang="el-GR" sz="3000" dirty="0" err="1">
                <a:solidFill>
                  <a:srgbClr val="000000"/>
                </a:solidFill>
                <a:latin typeface="Canva Sans"/>
                <a:ea typeface="Canva Sans"/>
                <a:cs typeface="Canva Sans"/>
                <a:sym typeface="Canva Sans"/>
              </a:rPr>
              <a:t>βλ</a:t>
            </a:r>
            <a:r>
              <a:rPr lang="el-GR" sz="3000" dirty="0">
                <a:solidFill>
                  <a:srgbClr val="000000"/>
                </a:solidFill>
                <a:latin typeface="Canva Sans"/>
                <a:ea typeface="Canva Sans"/>
                <a:cs typeface="Canva Sans"/>
                <a:sym typeface="Canva Sans"/>
              </a:rPr>
              <a:t> </a:t>
            </a:r>
            <a:r>
              <a:rPr lang="el-GR" sz="3000" dirty="0" err="1">
                <a:solidFill>
                  <a:srgbClr val="000000"/>
                </a:solidFill>
                <a:latin typeface="Canva Sans"/>
                <a:ea typeface="Canva Sans"/>
                <a:cs typeface="Canva Sans"/>
                <a:sym typeface="Canva Sans"/>
              </a:rPr>
              <a:t>παραδοσικός</a:t>
            </a:r>
            <a:r>
              <a:rPr lang="el-GR" sz="3000" dirty="0">
                <a:solidFill>
                  <a:srgbClr val="000000"/>
                </a:solidFill>
                <a:latin typeface="Canva Sans"/>
                <a:ea typeface="Canva Sans"/>
                <a:cs typeface="Canva Sans"/>
                <a:sym typeface="Canva Sans"/>
              </a:rPr>
              <a:t> γραπτός λόγος)</a:t>
            </a:r>
            <a:r>
              <a:rPr lang="en-US" sz="3000" dirty="0">
                <a:solidFill>
                  <a:srgbClr val="000000"/>
                </a:solidFill>
                <a:latin typeface="Canva Sans"/>
                <a:ea typeface="Canva Sans"/>
                <a:cs typeface="Canva Sans"/>
                <a:sym typeface="Canva Sans"/>
              </a:rPr>
              <a:t>.</a:t>
            </a:r>
          </a:p>
          <a:p>
            <a:pPr algn="just">
              <a:lnSpc>
                <a:spcPts val="4050"/>
              </a:lnSpc>
            </a:pPr>
            <a:endParaRPr lang="en-US" sz="3000" dirty="0">
              <a:solidFill>
                <a:srgbClr val="000000"/>
              </a:solidFill>
              <a:latin typeface="Canva Sans"/>
              <a:ea typeface="Canva Sans"/>
              <a:cs typeface="Canva Sans"/>
              <a:sym typeface="Canv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659433" y="2087956"/>
            <a:ext cx="8372502"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ΟΦΕΛΗ ΔΗΜΙΟΥΡΓΙΑΣ ΨΗΦΙΑΚΩΝ ΕΙΚΟΝΩΝ</a:t>
            </a:r>
          </a:p>
        </p:txBody>
      </p:sp>
      <p:sp>
        <p:nvSpPr>
          <p:cNvPr id="11" name="TextBox 11"/>
          <p:cNvSpPr txBox="1"/>
          <p:nvPr/>
        </p:nvSpPr>
        <p:spPr>
          <a:xfrm>
            <a:off x="9335786" y="3676649"/>
            <a:ext cx="8541622" cy="5581651"/>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Βοηθά στην ανακάλυψη της φωνής, της αυτοπεποίθησης και της δομής στο γραπτό.</a:t>
            </a:r>
          </a:p>
          <a:p>
            <a:pPr algn="just">
              <a:lnSpc>
                <a:spcPts val="4499"/>
              </a:lnSpc>
            </a:pPr>
            <a:endParaRPr lang="en-US" sz="2999">
              <a:solidFill>
                <a:srgbClr val="000000"/>
              </a:solidFill>
              <a:latin typeface="Canva Sans"/>
              <a:ea typeface="Canva Sans"/>
              <a:cs typeface="Canva Sans"/>
              <a:sym typeface="Canva Sans"/>
            </a:endParaRP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Μπορεί να βοηθήσει τους συγγραφείς που δυσκολεύονται να συνθέσουν πιο στρατηγικά.</a:t>
            </a:r>
          </a:p>
          <a:p>
            <a:pPr algn="just">
              <a:lnSpc>
                <a:spcPts val="4499"/>
              </a:lnSpc>
            </a:pPr>
            <a:endParaRPr lang="en-US" sz="2999">
              <a:solidFill>
                <a:srgbClr val="000000"/>
              </a:solidFill>
              <a:latin typeface="Canva Sans"/>
              <a:ea typeface="Canva Sans"/>
              <a:cs typeface="Canva Sans"/>
              <a:sym typeface="Canva Sans"/>
            </a:endParaRP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Μειώνουν εμφανείς αδυναμίες στις συμβάσεις(π.χ ορθογραφία, κεφαλοποίηση, γραφικός χαρακτήρας).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72455" y="2220408"/>
            <a:ext cx="7886845"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ΟΦΕΛΗ ΔΗΜΙΟΥΡΓΙΑΣ ΨΗΦΙΑΚΩΝ ΕΙΚΟΝΩΝ</a:t>
            </a:r>
          </a:p>
        </p:txBody>
      </p:sp>
      <p:sp>
        <p:nvSpPr>
          <p:cNvPr id="11" name="TextBox 11"/>
          <p:cNvSpPr txBox="1"/>
          <p:nvPr/>
        </p:nvSpPr>
        <p:spPr>
          <a:xfrm>
            <a:off x="9582170" y="4147588"/>
            <a:ext cx="8195899" cy="4457701"/>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Το storyboarding διευκολύνει την εισαγωγή των γεγονότων σε μια λογική και τακτική αλληλουχία.</a:t>
            </a:r>
          </a:p>
          <a:p>
            <a:pPr algn="just">
              <a:lnSpc>
                <a:spcPts val="4499"/>
              </a:lnSpc>
            </a:pPr>
            <a:endParaRPr lang="en-US" sz="2999">
              <a:solidFill>
                <a:srgbClr val="000000"/>
              </a:solidFill>
              <a:latin typeface="Canva Sans"/>
              <a:ea typeface="Canva Sans"/>
              <a:cs typeface="Canva Sans"/>
              <a:sym typeface="Canva Sans"/>
            </a:endParaRP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Μέσω των πολυμέσων προωθείται η ενεργητική μάθηση και η συνεργασία και αυτό βοηθά τους μαθητές που δυσκολεύονται να γράψουν παραγωγικά.</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0016239" y="1558271"/>
            <a:ext cx="4001594"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ΜΟΝΤΕΛΟ LAMBERT</a:t>
            </a:r>
          </a:p>
        </p:txBody>
      </p:sp>
      <p:sp>
        <p:nvSpPr>
          <p:cNvPr id="11" name="TextBox 11"/>
          <p:cNvSpPr txBox="1"/>
          <p:nvPr/>
        </p:nvSpPr>
        <p:spPr>
          <a:xfrm>
            <a:off x="9335786" y="3318954"/>
            <a:ext cx="8438728" cy="5581651"/>
          </a:xfrm>
          <a:prstGeom prst="rect">
            <a:avLst/>
          </a:prstGeom>
        </p:spPr>
        <p:txBody>
          <a:bodyPr lIns="0" tIns="0" rIns="0" bIns="0" rtlCol="0" anchor="t">
            <a:spAutoFit/>
          </a:bodyPr>
          <a:lstStyle/>
          <a:p>
            <a:pPr algn="just">
              <a:lnSpc>
                <a:spcPts val="4499"/>
              </a:lnSpc>
            </a:pPr>
            <a:r>
              <a:rPr lang="en-US" sz="2999">
                <a:solidFill>
                  <a:srgbClr val="000000"/>
                </a:solidFill>
                <a:latin typeface="Canva Sans"/>
                <a:ea typeface="Canva Sans"/>
                <a:cs typeface="Canva Sans"/>
                <a:sym typeface="Canva Sans"/>
              </a:rPr>
              <a:t>Η δημιουργία ψηφιακών ιστοριών βασίζεται στον συνδυασμό:</a:t>
            </a:r>
          </a:p>
          <a:p>
            <a:pPr algn="just">
              <a:lnSpc>
                <a:spcPts val="4499"/>
              </a:lnSpc>
            </a:pPr>
            <a:endParaRPr lang="en-US" sz="2999">
              <a:solidFill>
                <a:srgbClr val="000000"/>
              </a:solidFill>
              <a:latin typeface="Canva Sans"/>
              <a:ea typeface="Canva Sans"/>
              <a:cs typeface="Canva Sans"/>
              <a:sym typeface="Canva Sans"/>
            </a:endParaRP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Σημείο οπτικής γωνιάς</a:t>
            </a:r>
          </a:p>
          <a:p>
            <a:pPr algn="just">
              <a:lnSpc>
                <a:spcPts val="4499"/>
              </a:lnSpc>
            </a:pPr>
            <a:r>
              <a:rPr lang="en-US" sz="2999">
                <a:solidFill>
                  <a:srgbClr val="000000"/>
                </a:solidFill>
                <a:latin typeface="Canva Sans"/>
                <a:ea typeface="Canva Sans"/>
                <a:cs typeface="Canva Sans"/>
                <a:sym typeface="Canva Sans"/>
              </a:rPr>
              <a:t>       (έκφραση προσωπικών εμπειριών)</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Δραματική ερώτηση (κρατά την προσοχή των θεατών μέχρι το τέλος της ιστορίας)</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Συναισθηματικό περιεχόμενο </a:t>
            </a:r>
          </a:p>
          <a:p>
            <a:pPr algn="just">
              <a:lnSpc>
                <a:spcPts val="4499"/>
              </a:lnSpc>
            </a:pPr>
            <a:r>
              <a:rPr lang="en-US" sz="2999">
                <a:solidFill>
                  <a:srgbClr val="000000"/>
                </a:solidFill>
                <a:latin typeface="Canva Sans"/>
                <a:ea typeface="Canva Sans"/>
                <a:cs typeface="Canva Sans"/>
                <a:sym typeface="Canva Sans"/>
              </a:rPr>
              <a:t>      (αντιμετώπιση άμεσα θεμελιωδών </a:t>
            </a:r>
          </a:p>
          <a:p>
            <a:pPr algn="just">
              <a:lnSpc>
                <a:spcPts val="4499"/>
              </a:lnSpc>
            </a:pPr>
            <a:r>
              <a:rPr lang="en-US" sz="2999">
                <a:solidFill>
                  <a:srgbClr val="000000"/>
                </a:solidFill>
                <a:latin typeface="Canva Sans"/>
                <a:ea typeface="Canva Sans"/>
                <a:cs typeface="Canva Sans"/>
                <a:sym typeface="Canva Sans"/>
              </a:rPr>
              <a:t>       συναισθημάτων)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900300" y="1558271"/>
            <a:ext cx="4266497"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ΜΟΝΤΕΛΟ LAMBERT </a:t>
            </a:r>
          </a:p>
        </p:txBody>
      </p:sp>
      <p:sp>
        <p:nvSpPr>
          <p:cNvPr id="11" name="TextBox 11"/>
          <p:cNvSpPr txBox="1"/>
          <p:nvPr/>
        </p:nvSpPr>
        <p:spPr>
          <a:xfrm>
            <a:off x="9468238" y="3385645"/>
            <a:ext cx="8240050" cy="5581651"/>
          </a:xfrm>
          <a:prstGeom prst="rect">
            <a:avLst/>
          </a:prstGeom>
        </p:spPr>
        <p:txBody>
          <a:bodyPr lIns="0" tIns="0" rIns="0" bIns="0" rtlCol="0" anchor="t">
            <a:spAutoFit/>
          </a:bodyPr>
          <a:lstStyle/>
          <a:p>
            <a:pPr algn="just">
              <a:lnSpc>
                <a:spcPts val="4499"/>
              </a:lnSpc>
            </a:pPr>
            <a:r>
              <a:rPr lang="en-US" sz="2999">
                <a:solidFill>
                  <a:srgbClr val="000000"/>
                </a:solidFill>
                <a:latin typeface="Canva Sans"/>
                <a:ea typeface="Canva Sans"/>
                <a:cs typeface="Canva Sans"/>
                <a:sym typeface="Canva Sans"/>
              </a:rPr>
              <a:t>Η δημιουργία ψηφιακών ιστοριών βασίζεται στον συνδυασμό:</a:t>
            </a:r>
          </a:p>
          <a:p>
            <a:pPr algn="just">
              <a:lnSpc>
                <a:spcPts val="4499"/>
              </a:lnSpc>
            </a:pPr>
            <a:endParaRPr lang="en-US" sz="2999">
              <a:solidFill>
                <a:srgbClr val="000000"/>
              </a:solidFill>
              <a:latin typeface="Canva Sans"/>
              <a:ea typeface="Canva Sans"/>
              <a:cs typeface="Canva Sans"/>
              <a:sym typeface="Canva Sans"/>
            </a:endParaRP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Οικονομία (συνειδητή εξοικονόμηση γλώσσας σε σχέση με αφήγηση)</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Ρυθμός (ρυθμός ιστορίας για διατήρηση ενδιαφέροντος κοινού)</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Χάρισμα φωνής (τόνος ή ηχόχρωμα)</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Ηχητική επένδυση (για ενίσχυση ιστορίας και δημιουργία συναισθημάτων)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2214760" y="1316867"/>
            <a:ext cx="12805931" cy="3826633"/>
            <a:chOff x="0" y="0"/>
            <a:chExt cx="3372755" cy="1007838"/>
          </a:xfrm>
        </p:grpSpPr>
        <p:sp>
          <p:nvSpPr>
            <p:cNvPr id="4" name="Freeform 4"/>
            <p:cNvSpPr/>
            <p:nvPr/>
          </p:nvSpPr>
          <p:spPr>
            <a:xfrm>
              <a:off x="0" y="0"/>
              <a:ext cx="3372755" cy="1007838"/>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endParaRPr lang="en-US"/>
            </a:p>
          </p:txBody>
        </p:sp>
        <p:sp>
          <p:nvSpPr>
            <p:cNvPr id="5" name="TextBox 5"/>
            <p:cNvSpPr txBox="1"/>
            <p:nvPr/>
          </p:nvSpPr>
          <p:spPr>
            <a:xfrm>
              <a:off x="0" y="-57150"/>
              <a:ext cx="3372755" cy="1064988"/>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6824582" y="5481069"/>
            <a:ext cx="12805931" cy="3826633"/>
            <a:chOff x="0" y="0"/>
            <a:chExt cx="3372755" cy="1007838"/>
          </a:xfrm>
        </p:grpSpPr>
        <p:sp>
          <p:nvSpPr>
            <p:cNvPr id="7" name="Freeform 7"/>
            <p:cNvSpPr/>
            <p:nvPr/>
          </p:nvSpPr>
          <p:spPr>
            <a:xfrm>
              <a:off x="0" y="0"/>
              <a:ext cx="3372755" cy="1007838"/>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endParaRPr lang="en-US"/>
            </a:p>
          </p:txBody>
        </p:sp>
        <p:sp>
          <p:nvSpPr>
            <p:cNvPr id="8" name="TextBox 8"/>
            <p:cNvSpPr txBox="1"/>
            <p:nvPr/>
          </p:nvSpPr>
          <p:spPr>
            <a:xfrm>
              <a:off x="0" y="-57150"/>
              <a:ext cx="3372755" cy="1064988"/>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535366" y="2455094"/>
            <a:ext cx="10169815" cy="1527829"/>
          </a:xfrm>
          <a:prstGeom prst="rect">
            <a:avLst/>
          </a:prstGeom>
        </p:spPr>
        <p:txBody>
          <a:bodyPr lIns="0" tIns="0" rIns="0" bIns="0" rtlCol="0" anchor="t">
            <a:spAutoFit/>
          </a:bodyPr>
          <a:lstStyle/>
          <a:p>
            <a:pPr algn="l">
              <a:lnSpc>
                <a:spcPts val="5820"/>
              </a:lnSpc>
            </a:pPr>
            <a:r>
              <a:rPr lang="en-US" sz="6000" dirty="0">
                <a:solidFill>
                  <a:srgbClr val="000000"/>
                </a:solidFill>
                <a:latin typeface="BM Hanna"/>
                <a:ea typeface="BM Hanna"/>
                <a:cs typeface="BM Hanna"/>
                <a:sym typeface="BM Hanna"/>
              </a:rPr>
              <a:t>ΣΎΝΘΕΣΗ ΜΕ ΠΑΡΑΔΟΣΙΑΚΈΣ ΜΕΘ</a:t>
            </a:r>
            <a:r>
              <a:rPr lang="el-GR" sz="6000" dirty="0">
                <a:solidFill>
                  <a:srgbClr val="000000"/>
                </a:solidFill>
                <a:latin typeface="BM Hanna"/>
                <a:ea typeface="BM Hanna"/>
                <a:cs typeface="BM Hanna"/>
                <a:sym typeface="BM Hanna"/>
              </a:rPr>
              <a:t>Ο</a:t>
            </a:r>
            <a:r>
              <a:rPr lang="en-US" sz="6000" dirty="0">
                <a:solidFill>
                  <a:srgbClr val="000000"/>
                </a:solidFill>
                <a:latin typeface="BM Hanna"/>
                <a:ea typeface="BM Hanna"/>
                <a:cs typeface="BM Hanna"/>
                <a:sym typeface="BM Hanna"/>
              </a:rPr>
              <a:t>ΔΟΥΣ</a:t>
            </a:r>
          </a:p>
        </p:txBody>
      </p:sp>
      <p:sp>
        <p:nvSpPr>
          <p:cNvPr id="10" name="TextBox 10"/>
          <p:cNvSpPr txBox="1"/>
          <p:nvPr/>
        </p:nvSpPr>
        <p:spPr>
          <a:xfrm>
            <a:off x="7620000" y="6964891"/>
            <a:ext cx="10434718" cy="1527829"/>
          </a:xfrm>
          <a:prstGeom prst="rect">
            <a:avLst/>
          </a:prstGeom>
        </p:spPr>
        <p:txBody>
          <a:bodyPr lIns="0" tIns="0" rIns="0" bIns="0" rtlCol="0" anchor="t">
            <a:spAutoFit/>
          </a:bodyPr>
          <a:lstStyle/>
          <a:p>
            <a:pPr algn="r">
              <a:lnSpc>
                <a:spcPts val="5820"/>
              </a:lnSpc>
            </a:pPr>
            <a:r>
              <a:rPr lang="en-US" sz="6000" dirty="0">
                <a:solidFill>
                  <a:srgbClr val="000000"/>
                </a:solidFill>
                <a:latin typeface="BM Hanna"/>
                <a:ea typeface="BM Hanna"/>
                <a:cs typeface="BM Hanna"/>
                <a:sym typeface="BM Hanna"/>
              </a:rPr>
              <a:t>ΨΗΦΙΟΠΟΙΗΜ</a:t>
            </a:r>
            <a:r>
              <a:rPr lang="el-GR" sz="6000" dirty="0">
                <a:solidFill>
                  <a:srgbClr val="000000"/>
                </a:solidFill>
                <a:latin typeface="BM Hanna"/>
                <a:ea typeface="BM Hanna"/>
                <a:cs typeface="BM Hanna"/>
                <a:sym typeface="BM Hanna"/>
              </a:rPr>
              <a:t>Ε</a:t>
            </a:r>
            <a:r>
              <a:rPr lang="en-US" sz="6000" dirty="0">
                <a:solidFill>
                  <a:srgbClr val="000000"/>
                </a:solidFill>
                <a:latin typeface="BM Hanna"/>
                <a:ea typeface="BM Hanna"/>
                <a:cs typeface="BM Hanna"/>
                <a:sym typeface="BM Hanna"/>
              </a:rPr>
              <a:t>ΝΗ ΦΩΝΗΤΙΚ</a:t>
            </a:r>
            <a:r>
              <a:rPr lang="el-GR" sz="6000" dirty="0">
                <a:solidFill>
                  <a:srgbClr val="000000"/>
                </a:solidFill>
                <a:latin typeface="BM Hanna"/>
                <a:ea typeface="BM Hanna"/>
                <a:cs typeface="BM Hanna"/>
                <a:sym typeface="BM Hanna"/>
              </a:rPr>
              <a:t>Η</a:t>
            </a:r>
            <a:r>
              <a:rPr lang="en-US" sz="6000" dirty="0">
                <a:solidFill>
                  <a:srgbClr val="000000"/>
                </a:solidFill>
                <a:latin typeface="BM Hanna"/>
                <a:ea typeface="BM Hanna"/>
                <a:cs typeface="BM Hanna"/>
                <a:sym typeface="BM Hanna"/>
              </a:rPr>
              <a:t> ΑΦ</a:t>
            </a:r>
            <a:r>
              <a:rPr lang="el-GR" sz="6000" dirty="0">
                <a:solidFill>
                  <a:srgbClr val="000000"/>
                </a:solidFill>
                <a:latin typeface="BM Hanna"/>
                <a:ea typeface="BM Hanna"/>
                <a:cs typeface="BM Hanna"/>
                <a:sym typeface="BM Hanna"/>
              </a:rPr>
              <a:t>Η</a:t>
            </a:r>
            <a:r>
              <a:rPr lang="en-US" sz="6000" dirty="0">
                <a:solidFill>
                  <a:srgbClr val="000000"/>
                </a:solidFill>
                <a:latin typeface="BM Hanna"/>
                <a:ea typeface="BM Hanna"/>
                <a:cs typeface="BM Hanna"/>
                <a:sym typeface="BM Hanna"/>
              </a:rPr>
              <a:t>ΓΗΣΗ </a:t>
            </a:r>
          </a:p>
        </p:txBody>
      </p:sp>
      <p:sp>
        <p:nvSpPr>
          <p:cNvPr id="11" name="Freeform 11"/>
          <p:cNvSpPr/>
          <p:nvPr/>
        </p:nvSpPr>
        <p:spPr>
          <a:xfrm>
            <a:off x="1856199" y="4711899"/>
            <a:ext cx="4888650" cy="5793956"/>
          </a:xfrm>
          <a:custGeom>
            <a:avLst/>
            <a:gdLst/>
            <a:ahLst/>
            <a:cxnLst/>
            <a:rect l="l" t="t" r="r" b="b"/>
            <a:pathLst>
              <a:path w="4888650" h="5793956">
                <a:moveTo>
                  <a:pt x="0" y="0"/>
                </a:moveTo>
                <a:lnTo>
                  <a:pt x="4888651" y="0"/>
                </a:lnTo>
                <a:lnTo>
                  <a:pt x="4888651" y="5793956"/>
                </a:lnTo>
                <a:lnTo>
                  <a:pt x="0" y="5793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flipH="1">
            <a:off x="11301232" y="318233"/>
            <a:ext cx="5130568" cy="5162836"/>
          </a:xfrm>
          <a:custGeom>
            <a:avLst/>
            <a:gdLst/>
            <a:ahLst/>
            <a:cxnLst/>
            <a:rect l="l" t="t" r="r" b="b"/>
            <a:pathLst>
              <a:path w="5130568" h="5162836">
                <a:moveTo>
                  <a:pt x="5130569" y="0"/>
                </a:moveTo>
                <a:lnTo>
                  <a:pt x="0" y="0"/>
                </a:lnTo>
                <a:lnTo>
                  <a:pt x="0" y="5162836"/>
                </a:lnTo>
                <a:lnTo>
                  <a:pt x="5130569" y="5162836"/>
                </a:lnTo>
                <a:lnTo>
                  <a:pt x="513056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flipH="1">
            <a:off x="9375592" y="741611"/>
            <a:ext cx="2431158" cy="1940506"/>
          </a:xfrm>
          <a:custGeom>
            <a:avLst/>
            <a:gdLst/>
            <a:ahLst/>
            <a:cxnLst/>
            <a:rect l="l" t="t" r="r" b="b"/>
            <a:pathLst>
              <a:path w="2431158" h="1940506">
                <a:moveTo>
                  <a:pt x="2431158" y="0"/>
                </a:moveTo>
                <a:lnTo>
                  <a:pt x="0" y="0"/>
                </a:lnTo>
                <a:lnTo>
                  <a:pt x="0" y="1940506"/>
                </a:lnTo>
                <a:lnTo>
                  <a:pt x="2431158" y="1940506"/>
                </a:lnTo>
                <a:lnTo>
                  <a:pt x="243115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5320776" y="4855333"/>
            <a:ext cx="2431158" cy="1940506"/>
          </a:xfrm>
          <a:custGeom>
            <a:avLst/>
            <a:gdLst/>
            <a:ahLst/>
            <a:cxnLst/>
            <a:rect l="l" t="t" r="r" b="b"/>
            <a:pathLst>
              <a:path w="2431158" h="1940506">
                <a:moveTo>
                  <a:pt x="0" y="0"/>
                </a:moveTo>
                <a:lnTo>
                  <a:pt x="2431158" y="0"/>
                </a:lnTo>
                <a:lnTo>
                  <a:pt x="2431158" y="1940507"/>
                </a:lnTo>
                <a:lnTo>
                  <a:pt x="0" y="19405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1206386">
            <a:off x="-459053" y="6798742"/>
            <a:ext cx="3532423" cy="3940837"/>
          </a:xfrm>
          <a:custGeom>
            <a:avLst/>
            <a:gdLst/>
            <a:ahLst/>
            <a:cxnLst/>
            <a:rect l="l" t="t" r="r" b="b"/>
            <a:pathLst>
              <a:path w="3532423" h="3940837">
                <a:moveTo>
                  <a:pt x="0" y="0"/>
                </a:moveTo>
                <a:lnTo>
                  <a:pt x="3532423" y="0"/>
                </a:lnTo>
                <a:lnTo>
                  <a:pt x="3532423" y="3940837"/>
                </a:lnTo>
                <a:lnTo>
                  <a:pt x="0" y="39408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a:off x="14190272" y="1711864"/>
            <a:ext cx="5440240" cy="4114800"/>
          </a:xfrm>
          <a:custGeom>
            <a:avLst/>
            <a:gdLst/>
            <a:ahLst/>
            <a:cxnLst/>
            <a:rect l="l" t="t" r="r" b="b"/>
            <a:pathLst>
              <a:path w="5440240" h="4114800">
                <a:moveTo>
                  <a:pt x="0" y="0"/>
                </a:moveTo>
                <a:lnTo>
                  <a:pt x="5440240" y="0"/>
                </a:lnTo>
                <a:lnTo>
                  <a:pt x="544024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35786" y="1659616"/>
            <a:ext cx="8151749"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ΔΗΜΙΟΥΡΓΙΑ ΨΗΦΙΑΚΩΝ ΕΙΚΟΝΩΝ</a:t>
            </a:r>
          </a:p>
        </p:txBody>
      </p:sp>
      <p:sp>
        <p:nvSpPr>
          <p:cNvPr id="11" name="TextBox 11"/>
          <p:cNvSpPr txBox="1"/>
          <p:nvPr/>
        </p:nvSpPr>
        <p:spPr>
          <a:xfrm>
            <a:off x="9549057" y="3111217"/>
            <a:ext cx="8151749" cy="6978015"/>
          </a:xfrm>
          <a:prstGeom prst="rect">
            <a:avLst/>
          </a:prstGeom>
        </p:spPr>
        <p:txBody>
          <a:bodyPr lIns="0" tIns="0" rIns="0" bIns="0" rtlCol="0" anchor="t">
            <a:spAutoFit/>
          </a:bodyPr>
          <a:lstStyle/>
          <a:p>
            <a:pPr algn="just">
              <a:lnSpc>
                <a:spcPts val="4049"/>
              </a:lnSpc>
            </a:pPr>
            <a:r>
              <a:rPr lang="en-US" sz="2699">
                <a:solidFill>
                  <a:srgbClr val="000000"/>
                </a:solidFill>
                <a:latin typeface="Canva Sans"/>
                <a:ea typeface="Canva Sans"/>
                <a:cs typeface="Canva Sans"/>
                <a:sym typeface="Canva Sans"/>
              </a:rPr>
              <a:t>1.Σύνθεση ιστορίας με παραδοσιακές μεθόδους (μολύβι και χαρτί ή λειτουργία επεξεργασίας κειμένου υπολογιστών).</a:t>
            </a:r>
          </a:p>
          <a:p>
            <a:pPr algn="just">
              <a:lnSpc>
                <a:spcPts val="4049"/>
              </a:lnSpc>
            </a:pPr>
            <a:r>
              <a:rPr lang="en-US" sz="2699">
                <a:solidFill>
                  <a:srgbClr val="000000"/>
                </a:solidFill>
                <a:latin typeface="Canva Sans"/>
                <a:ea typeface="Canva Sans"/>
                <a:cs typeface="Canva Sans"/>
                <a:sym typeface="Canva Sans"/>
              </a:rPr>
              <a:t>2.Σχεδιασμός σκηνών ή πλαισίων εικόνας (συμπληρωματικών της αφήγησης σε storyboard) (εικόνα 2).</a:t>
            </a:r>
          </a:p>
          <a:p>
            <a:pPr algn="just">
              <a:lnSpc>
                <a:spcPts val="4049"/>
              </a:lnSpc>
            </a:pPr>
            <a:r>
              <a:rPr lang="en-US" sz="2699">
                <a:solidFill>
                  <a:srgbClr val="000000"/>
                </a:solidFill>
                <a:latin typeface="Canva Sans"/>
                <a:ea typeface="Canva Sans"/>
                <a:cs typeface="Canva Sans"/>
                <a:sym typeface="Canva Sans"/>
              </a:rPr>
              <a:t>3.Αρίθμηση τμημάτων ή παραγράφων της σύνθεσης ώστε να αντιστοιχούν στις σκηνές στο storyboard.</a:t>
            </a:r>
          </a:p>
          <a:p>
            <a:pPr algn="just">
              <a:lnSpc>
                <a:spcPts val="4049"/>
              </a:lnSpc>
            </a:pPr>
            <a:r>
              <a:rPr lang="en-US" sz="2699">
                <a:solidFill>
                  <a:srgbClr val="000000"/>
                </a:solidFill>
                <a:latin typeface="Canva Sans"/>
                <a:ea typeface="Canva Sans"/>
                <a:cs typeface="Canva Sans"/>
                <a:sym typeface="Canva Sans"/>
              </a:rPr>
              <a:t>4.Συγκέντρωση φωτογραφιών, clip art, γραφικών από σκηνές του storyboard σε έναν υποφάκελο στον υπολογιστή.</a:t>
            </a:r>
          </a:p>
          <a:p>
            <a:pPr algn="just">
              <a:lnSpc>
                <a:spcPts val="3749"/>
              </a:lnSpc>
            </a:pPr>
            <a:endParaRPr lang="en-US" sz="2699">
              <a:solidFill>
                <a:srgbClr val="000000"/>
              </a:solidFill>
              <a:latin typeface="Canva Sans"/>
              <a:ea typeface="Canva Sans"/>
              <a:cs typeface="Canva Sans"/>
              <a:sym typeface="Canva Sans"/>
            </a:endParaRPr>
          </a:p>
          <a:p>
            <a:pPr algn="just">
              <a:lnSpc>
                <a:spcPts val="37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460756" y="1867203"/>
            <a:ext cx="7953071"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ΔΗΜΙΟΥΡΓΙΑ ΨΗΦΙΑΚΩΝ ΕΙΚΟΝΩΝ</a:t>
            </a:r>
          </a:p>
        </p:txBody>
      </p:sp>
      <p:sp>
        <p:nvSpPr>
          <p:cNvPr id="11" name="TextBox 11"/>
          <p:cNvSpPr txBox="1"/>
          <p:nvPr/>
        </p:nvSpPr>
        <p:spPr>
          <a:xfrm>
            <a:off x="9460756" y="3530060"/>
            <a:ext cx="8350426" cy="6006465"/>
          </a:xfrm>
          <a:prstGeom prst="rect">
            <a:avLst/>
          </a:prstGeom>
        </p:spPr>
        <p:txBody>
          <a:bodyPr lIns="0" tIns="0" rIns="0" bIns="0" rtlCol="0" anchor="t">
            <a:spAutoFit/>
          </a:bodyPr>
          <a:lstStyle/>
          <a:p>
            <a:pPr algn="just">
              <a:lnSpc>
                <a:spcPts val="4049"/>
              </a:lnSpc>
            </a:pPr>
            <a:r>
              <a:rPr lang="en-US" sz="2699">
                <a:solidFill>
                  <a:srgbClr val="000000"/>
                </a:solidFill>
                <a:latin typeface="Canva Sans"/>
                <a:ea typeface="Canva Sans"/>
                <a:cs typeface="Canva Sans"/>
                <a:sym typeface="Canva Sans"/>
              </a:rPr>
              <a:t>5.Αναφορά προέλευσης αρχείων και πληροφοριών πνευματικών δικαιωμάτων (πίνακας 2) (π.χ στους κυλιόμενους τίτλους τέλους).</a:t>
            </a:r>
          </a:p>
          <a:p>
            <a:pPr algn="just">
              <a:lnSpc>
                <a:spcPts val="4049"/>
              </a:lnSpc>
            </a:pPr>
            <a:r>
              <a:rPr lang="en-US" sz="2699">
                <a:solidFill>
                  <a:srgbClr val="000000"/>
                </a:solidFill>
                <a:latin typeface="Canva Sans"/>
                <a:ea typeface="Canva Sans"/>
                <a:cs typeface="Canva Sans"/>
                <a:sym typeface="Canva Sans"/>
              </a:rPr>
              <a:t>6.Ηχογράφηση ιστορίας (η φωνή του αφηγητή κάνει την ιστορία ενδιαφέρουσα) (θα πρέπει να ηχογραφηθεί ως παράσταση, επιτρέποντας στο κοινό να ακούσει το προσωπικό περιεχόμενο και τα συναισθήματα).</a:t>
            </a:r>
          </a:p>
          <a:p>
            <a:pPr algn="just">
              <a:lnSpc>
                <a:spcPts val="4049"/>
              </a:lnSpc>
            </a:pPr>
            <a:r>
              <a:rPr lang="en-US" sz="2699">
                <a:solidFill>
                  <a:srgbClr val="000000"/>
                </a:solidFill>
                <a:latin typeface="Canva Sans"/>
                <a:ea typeface="Canva Sans"/>
                <a:cs typeface="Canva Sans"/>
                <a:sym typeface="Canva Sans"/>
              </a:rPr>
              <a:t>7.Χρήση προγράμματος επεξεργασίας βίντεο για σύνθεση των αρχείων πολυμέσων σε μια ταινία (εικόνα 3).</a:t>
            </a:r>
          </a:p>
          <a:p>
            <a:pPr algn="just">
              <a:lnSpc>
                <a:spcPts val="37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45B9"/>
        </a:solidFill>
        <a:effectLst/>
      </p:bgPr>
    </p:bg>
    <p:spTree>
      <p:nvGrpSpPr>
        <p:cNvPr id="1" name=""/>
        <p:cNvGrpSpPr/>
        <p:nvPr/>
      </p:nvGrpSpPr>
      <p:grpSpPr>
        <a:xfrm>
          <a:off x="0" y="0"/>
          <a:ext cx="0" cy="0"/>
          <a:chOff x="0" y="0"/>
          <a:chExt cx="0" cy="0"/>
        </a:xfrm>
      </p:grpSpPr>
      <p:sp>
        <p:nvSpPr>
          <p:cNvPr id="2" name="Freeform 2"/>
          <p:cNvSpPr/>
          <p:nvPr/>
        </p:nvSpPr>
        <p:spPr>
          <a:xfrm>
            <a:off x="2396736" y="1028700"/>
            <a:ext cx="13494528" cy="8222526"/>
          </a:xfrm>
          <a:custGeom>
            <a:avLst/>
            <a:gdLst/>
            <a:ahLst/>
            <a:cxnLst/>
            <a:rect l="l" t="t" r="r" b="b"/>
            <a:pathLst>
              <a:path w="13494528" h="8222526">
                <a:moveTo>
                  <a:pt x="0" y="0"/>
                </a:moveTo>
                <a:lnTo>
                  <a:pt x="13494528" y="0"/>
                </a:lnTo>
                <a:lnTo>
                  <a:pt x="13494528" y="8222526"/>
                </a:lnTo>
                <a:lnTo>
                  <a:pt x="0" y="8222526"/>
                </a:lnTo>
                <a:lnTo>
                  <a:pt x="0" y="0"/>
                </a:lnTo>
                <a:close/>
              </a:path>
            </a:pathLst>
          </a:custGeom>
          <a:blipFill>
            <a:blip r:embed="rId2"/>
            <a:stretch>
              <a:fillRect/>
            </a:stretch>
          </a:blipFill>
        </p:spPr>
        <p:txBody>
          <a:bodyPr/>
          <a:lstStyle/>
          <a:p>
            <a:endParaRPr lang="en-US"/>
          </a:p>
        </p:txBody>
      </p:sp>
      <p:sp>
        <p:nvSpPr>
          <p:cNvPr id="3" name="Freeform 3"/>
          <p:cNvSpPr/>
          <p:nvPr/>
        </p:nvSpPr>
        <p:spPr>
          <a:xfrm>
            <a:off x="14088295" y="-198482"/>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96862" y="7595817"/>
            <a:ext cx="4681103" cy="3310817"/>
          </a:xfrm>
          <a:custGeom>
            <a:avLst/>
            <a:gdLst/>
            <a:ahLst/>
            <a:cxnLst/>
            <a:rect l="l" t="t" r="r" b="b"/>
            <a:pathLst>
              <a:path w="4681103" h="3310817">
                <a:moveTo>
                  <a:pt x="0" y="0"/>
                </a:moveTo>
                <a:lnTo>
                  <a:pt x="4681104" y="0"/>
                </a:lnTo>
                <a:lnTo>
                  <a:pt x="4681104"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C45B9"/>
        </a:solidFill>
        <a:effectLst/>
      </p:bgPr>
    </p:bg>
    <p:spTree>
      <p:nvGrpSpPr>
        <p:cNvPr id="1" name=""/>
        <p:cNvGrpSpPr/>
        <p:nvPr/>
      </p:nvGrpSpPr>
      <p:grpSpPr>
        <a:xfrm>
          <a:off x="0" y="0"/>
          <a:ext cx="0" cy="0"/>
          <a:chOff x="0" y="0"/>
          <a:chExt cx="0" cy="0"/>
        </a:xfrm>
      </p:grpSpPr>
      <p:sp>
        <p:nvSpPr>
          <p:cNvPr id="2" name="Freeform 2"/>
          <p:cNvSpPr/>
          <p:nvPr/>
        </p:nvSpPr>
        <p:spPr>
          <a:xfrm>
            <a:off x="2709330" y="945713"/>
            <a:ext cx="12869341" cy="8395575"/>
          </a:xfrm>
          <a:custGeom>
            <a:avLst/>
            <a:gdLst/>
            <a:ahLst/>
            <a:cxnLst/>
            <a:rect l="l" t="t" r="r" b="b"/>
            <a:pathLst>
              <a:path w="12869341" h="8395575">
                <a:moveTo>
                  <a:pt x="0" y="0"/>
                </a:moveTo>
                <a:lnTo>
                  <a:pt x="12869340" y="0"/>
                </a:lnTo>
                <a:lnTo>
                  <a:pt x="12869340" y="8395574"/>
                </a:lnTo>
                <a:lnTo>
                  <a:pt x="0" y="8395574"/>
                </a:lnTo>
                <a:lnTo>
                  <a:pt x="0" y="0"/>
                </a:lnTo>
                <a:close/>
              </a:path>
            </a:pathLst>
          </a:custGeom>
          <a:blipFill>
            <a:blip r:embed="rId2"/>
            <a:stretch>
              <a:fillRect/>
            </a:stretch>
          </a:blipFill>
        </p:spPr>
        <p:txBody>
          <a:bodyPr/>
          <a:lstStyle/>
          <a:p>
            <a:endParaRPr lang="en-US"/>
          </a:p>
        </p:txBody>
      </p:sp>
      <p:sp>
        <p:nvSpPr>
          <p:cNvPr id="3" name="Freeform 3"/>
          <p:cNvSpPr/>
          <p:nvPr/>
        </p:nvSpPr>
        <p:spPr>
          <a:xfrm>
            <a:off x="-878753" y="7307117"/>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666511" y="0"/>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571592" y="-85725"/>
            <a:ext cx="4910563" cy="4437363"/>
          </a:xfrm>
          <a:custGeom>
            <a:avLst/>
            <a:gdLst/>
            <a:ahLst/>
            <a:cxnLst/>
            <a:rect l="l" t="t" r="r" b="b"/>
            <a:pathLst>
              <a:path w="4910563" h="4437363">
                <a:moveTo>
                  <a:pt x="0" y="0"/>
                </a:moveTo>
                <a:lnTo>
                  <a:pt x="4910562" y="0"/>
                </a:lnTo>
                <a:lnTo>
                  <a:pt x="4910562" y="4437363"/>
                </a:lnTo>
                <a:lnTo>
                  <a:pt x="0" y="443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3949030" y="-85725"/>
            <a:ext cx="4910563" cy="4437363"/>
          </a:xfrm>
          <a:custGeom>
            <a:avLst/>
            <a:gdLst/>
            <a:ahLst/>
            <a:cxnLst/>
            <a:rect l="l" t="t" r="r" b="b"/>
            <a:pathLst>
              <a:path w="4910563" h="4437363">
                <a:moveTo>
                  <a:pt x="4910562" y="0"/>
                </a:moveTo>
                <a:lnTo>
                  <a:pt x="0" y="0"/>
                </a:lnTo>
                <a:lnTo>
                  <a:pt x="0" y="4437363"/>
                </a:lnTo>
                <a:lnTo>
                  <a:pt x="4910562" y="4437363"/>
                </a:lnTo>
                <a:lnTo>
                  <a:pt x="49105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315627" y="4171633"/>
            <a:ext cx="4847311" cy="2361962"/>
          </a:xfrm>
          <a:custGeom>
            <a:avLst/>
            <a:gdLst/>
            <a:ahLst/>
            <a:cxnLst/>
            <a:rect l="l" t="t" r="r" b="b"/>
            <a:pathLst>
              <a:path w="4847311" h="2361962">
                <a:moveTo>
                  <a:pt x="0" y="0"/>
                </a:moveTo>
                <a:lnTo>
                  <a:pt x="4847311" y="0"/>
                </a:lnTo>
                <a:lnTo>
                  <a:pt x="4847311" y="2361962"/>
                </a:lnTo>
                <a:lnTo>
                  <a:pt x="0" y="2361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6720345" y="4090626"/>
            <a:ext cx="4847311" cy="2361962"/>
          </a:xfrm>
          <a:custGeom>
            <a:avLst/>
            <a:gdLst/>
            <a:ahLst/>
            <a:cxnLst/>
            <a:rect l="l" t="t" r="r" b="b"/>
            <a:pathLst>
              <a:path w="4847311" h="2361962">
                <a:moveTo>
                  <a:pt x="0" y="0"/>
                </a:moveTo>
                <a:lnTo>
                  <a:pt x="4847310" y="0"/>
                </a:lnTo>
                <a:lnTo>
                  <a:pt x="4847310" y="2361962"/>
                </a:lnTo>
                <a:lnTo>
                  <a:pt x="0" y="2361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2125062" y="4171633"/>
            <a:ext cx="4847311" cy="2361962"/>
          </a:xfrm>
          <a:custGeom>
            <a:avLst/>
            <a:gdLst/>
            <a:ahLst/>
            <a:cxnLst/>
            <a:rect l="l" t="t" r="r" b="b"/>
            <a:pathLst>
              <a:path w="4847311" h="2361962">
                <a:moveTo>
                  <a:pt x="0" y="0"/>
                </a:moveTo>
                <a:lnTo>
                  <a:pt x="4847311" y="0"/>
                </a:lnTo>
                <a:lnTo>
                  <a:pt x="4847311" y="2361962"/>
                </a:lnTo>
                <a:lnTo>
                  <a:pt x="0" y="2361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3334131" y="3585361"/>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8738848" y="3585361"/>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4143565" y="3585361"/>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4659189" y="662295"/>
            <a:ext cx="8969623" cy="1311274"/>
          </a:xfrm>
          <a:prstGeom prst="rect">
            <a:avLst/>
          </a:prstGeom>
        </p:spPr>
        <p:txBody>
          <a:bodyPr lIns="0" tIns="0" rIns="0" bIns="0" rtlCol="0" anchor="t">
            <a:spAutoFit/>
          </a:bodyPr>
          <a:lstStyle/>
          <a:p>
            <a:pPr marL="0" lvl="0" indent="0" algn="ctr">
              <a:lnSpc>
                <a:spcPts val="9699"/>
              </a:lnSpc>
              <a:spcBef>
                <a:spcPct val="0"/>
              </a:spcBef>
            </a:pPr>
            <a:r>
              <a:rPr lang="en-US" sz="9999">
                <a:solidFill>
                  <a:srgbClr val="FFFFFF"/>
                </a:solidFill>
                <a:latin typeface="BM Hanna"/>
                <a:ea typeface="BM Hanna"/>
                <a:cs typeface="BM Hanna"/>
                <a:sym typeface="BM Hanna"/>
              </a:rPr>
              <a:t>ΠΕΡΙΕΧΟΜΕΝΑ</a:t>
            </a:r>
          </a:p>
        </p:txBody>
      </p:sp>
      <p:sp>
        <p:nvSpPr>
          <p:cNvPr id="12" name="TextBox 12"/>
          <p:cNvSpPr txBox="1"/>
          <p:nvPr/>
        </p:nvSpPr>
        <p:spPr>
          <a:xfrm>
            <a:off x="1639616" y="4976213"/>
            <a:ext cx="4199333" cy="981075"/>
          </a:xfrm>
          <a:prstGeom prst="rect">
            <a:avLst/>
          </a:prstGeom>
        </p:spPr>
        <p:txBody>
          <a:bodyPr lIns="0" tIns="0" rIns="0" bIns="0" rtlCol="0" anchor="t">
            <a:spAutoFit/>
          </a:bodyPr>
          <a:lstStyle/>
          <a:p>
            <a:pPr marL="0" lvl="0" indent="0" algn="ctr">
              <a:lnSpc>
                <a:spcPts val="3900"/>
              </a:lnSpc>
            </a:pPr>
            <a:r>
              <a:rPr lang="en-US" sz="3000">
                <a:solidFill>
                  <a:srgbClr val="000000"/>
                </a:solidFill>
                <a:latin typeface="Canva Sans"/>
                <a:ea typeface="Canva Sans"/>
                <a:cs typeface="Canva Sans"/>
                <a:sym typeface="Canva Sans"/>
              </a:rPr>
              <a:t>ΘΕΩΡΗΤΙΚΟ ΥΠΟΒΑΘΡΟ</a:t>
            </a:r>
          </a:p>
        </p:txBody>
      </p:sp>
      <p:sp>
        <p:nvSpPr>
          <p:cNvPr id="13" name="TextBox 13"/>
          <p:cNvSpPr txBox="1"/>
          <p:nvPr/>
        </p:nvSpPr>
        <p:spPr>
          <a:xfrm>
            <a:off x="7011220" y="4847789"/>
            <a:ext cx="4265559" cy="981075"/>
          </a:xfrm>
          <a:prstGeom prst="rect">
            <a:avLst/>
          </a:prstGeom>
        </p:spPr>
        <p:txBody>
          <a:bodyPr lIns="0" tIns="0" rIns="0" bIns="0" rtlCol="0" anchor="t">
            <a:spAutoFit/>
          </a:bodyPr>
          <a:lstStyle/>
          <a:p>
            <a:pPr algn="ctr">
              <a:lnSpc>
                <a:spcPts val="3900"/>
              </a:lnSpc>
            </a:pPr>
            <a:r>
              <a:rPr lang="en-US" sz="3000">
                <a:solidFill>
                  <a:srgbClr val="000000"/>
                </a:solidFill>
                <a:latin typeface="Canva Sans"/>
                <a:ea typeface="Canva Sans"/>
                <a:cs typeface="Canva Sans"/>
                <a:sym typeface="Canva Sans"/>
              </a:rPr>
              <a:t>ΕΡΕΥΝΗΤΙΚΟ </a:t>
            </a:r>
          </a:p>
          <a:p>
            <a:pPr marL="0" lvl="0" indent="0" algn="ctr">
              <a:lnSpc>
                <a:spcPts val="3900"/>
              </a:lnSpc>
            </a:pPr>
            <a:r>
              <a:rPr lang="en-US" sz="3000">
                <a:solidFill>
                  <a:srgbClr val="000000"/>
                </a:solidFill>
                <a:latin typeface="Canva Sans"/>
                <a:ea typeface="Canva Sans"/>
                <a:cs typeface="Canva Sans"/>
                <a:sym typeface="Canva Sans"/>
              </a:rPr>
              <a:t>ΚΟΜΜΑΤΙ</a:t>
            </a:r>
          </a:p>
        </p:txBody>
      </p:sp>
      <p:sp>
        <p:nvSpPr>
          <p:cNvPr id="14" name="TextBox 14"/>
          <p:cNvSpPr txBox="1"/>
          <p:nvPr/>
        </p:nvSpPr>
        <p:spPr>
          <a:xfrm>
            <a:off x="12453480" y="5114925"/>
            <a:ext cx="4199333" cy="485775"/>
          </a:xfrm>
          <a:prstGeom prst="rect">
            <a:avLst/>
          </a:prstGeom>
        </p:spPr>
        <p:txBody>
          <a:bodyPr lIns="0" tIns="0" rIns="0" bIns="0" rtlCol="0" anchor="t">
            <a:spAutoFit/>
          </a:bodyPr>
          <a:lstStyle/>
          <a:p>
            <a:pPr marL="0" lvl="0" indent="0" algn="ctr">
              <a:lnSpc>
                <a:spcPts val="3900"/>
              </a:lnSpc>
            </a:pPr>
            <a:r>
              <a:rPr lang="en-US" sz="3000">
                <a:solidFill>
                  <a:srgbClr val="000000"/>
                </a:solidFill>
                <a:latin typeface="Canva Sans"/>
                <a:ea typeface="Canva Sans"/>
                <a:cs typeface="Canva Sans"/>
                <a:sym typeface="Canva Sans"/>
              </a:rPr>
              <a:t>ΣΥΜΠΕΡΑΣΜΑΤΑ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C45B9"/>
        </a:solidFill>
        <a:effectLst/>
      </p:bgPr>
    </p:bg>
    <p:spTree>
      <p:nvGrpSpPr>
        <p:cNvPr id="1" name=""/>
        <p:cNvGrpSpPr/>
        <p:nvPr/>
      </p:nvGrpSpPr>
      <p:grpSpPr>
        <a:xfrm>
          <a:off x="0" y="0"/>
          <a:ext cx="0" cy="0"/>
          <a:chOff x="0" y="0"/>
          <a:chExt cx="0" cy="0"/>
        </a:xfrm>
      </p:grpSpPr>
      <p:sp>
        <p:nvSpPr>
          <p:cNvPr id="2" name="Freeform 2"/>
          <p:cNvSpPr/>
          <p:nvPr/>
        </p:nvSpPr>
        <p:spPr>
          <a:xfrm>
            <a:off x="1699141" y="1655408"/>
            <a:ext cx="14889717" cy="7498419"/>
          </a:xfrm>
          <a:custGeom>
            <a:avLst/>
            <a:gdLst/>
            <a:ahLst/>
            <a:cxnLst/>
            <a:rect l="l" t="t" r="r" b="b"/>
            <a:pathLst>
              <a:path w="14889717" h="7498419">
                <a:moveTo>
                  <a:pt x="0" y="0"/>
                </a:moveTo>
                <a:lnTo>
                  <a:pt x="14889718" y="0"/>
                </a:lnTo>
                <a:lnTo>
                  <a:pt x="14889718" y="7498419"/>
                </a:lnTo>
                <a:lnTo>
                  <a:pt x="0" y="7498419"/>
                </a:lnTo>
                <a:lnTo>
                  <a:pt x="0" y="0"/>
                </a:lnTo>
                <a:close/>
              </a:path>
            </a:pathLst>
          </a:custGeom>
          <a:blipFill>
            <a:blip r:embed="rId2"/>
            <a:stretch>
              <a:fillRect/>
            </a:stretch>
          </a:blipFill>
        </p:spPr>
        <p:txBody>
          <a:bodyPr/>
          <a:lstStyle/>
          <a:p>
            <a:endParaRPr lang="en-US"/>
          </a:p>
        </p:txBody>
      </p:sp>
      <p:sp>
        <p:nvSpPr>
          <p:cNvPr id="3" name="Freeform 3"/>
          <p:cNvSpPr/>
          <p:nvPr/>
        </p:nvSpPr>
        <p:spPr>
          <a:xfrm>
            <a:off x="14529801" y="0"/>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960443" y="7498419"/>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94530" y="1933429"/>
            <a:ext cx="8129674"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ΔΗΜΙΟΥΡΓΙΑ ΨΗΦΙΑΚΩΝ ΕΙΚΟΝΩΝ</a:t>
            </a:r>
          </a:p>
        </p:txBody>
      </p:sp>
      <p:sp>
        <p:nvSpPr>
          <p:cNvPr id="11" name="TextBox 11"/>
          <p:cNvSpPr txBox="1"/>
          <p:nvPr/>
        </p:nvSpPr>
        <p:spPr>
          <a:xfrm>
            <a:off x="9659433" y="3873159"/>
            <a:ext cx="7864770" cy="4491990"/>
          </a:xfrm>
          <a:prstGeom prst="rect">
            <a:avLst/>
          </a:prstGeom>
        </p:spPr>
        <p:txBody>
          <a:bodyPr lIns="0" tIns="0" rIns="0" bIns="0" rtlCol="0" anchor="t">
            <a:spAutoFit/>
          </a:bodyPr>
          <a:lstStyle/>
          <a:p>
            <a:pPr algn="just">
              <a:lnSpc>
                <a:spcPts val="4049"/>
              </a:lnSpc>
            </a:pPr>
            <a:r>
              <a:rPr lang="en-US" sz="2699">
                <a:solidFill>
                  <a:srgbClr val="000000"/>
                </a:solidFill>
                <a:latin typeface="Canva Sans"/>
                <a:ea typeface="Canva Sans"/>
                <a:cs typeface="Canva Sans"/>
                <a:sym typeface="Canva Sans"/>
              </a:rPr>
              <a:t>8.Προσθήκη μουσικής (για αρχάριους-&gt; μόνο στην αρχή και στο τέλος).</a:t>
            </a:r>
          </a:p>
          <a:p>
            <a:pPr algn="just">
              <a:lnSpc>
                <a:spcPts val="4049"/>
              </a:lnSpc>
            </a:pPr>
            <a:r>
              <a:rPr lang="en-US" sz="2699">
                <a:solidFill>
                  <a:srgbClr val="000000"/>
                </a:solidFill>
                <a:latin typeface="Canva Sans"/>
                <a:ea typeface="Canva Sans"/>
                <a:cs typeface="Canva Sans"/>
                <a:sym typeface="Canva Sans"/>
              </a:rPr>
              <a:t>9.Προσθήκη πλαισίου τίτλου, μεταβάσεων μεταξύ των πλαισίων και κυλιόμενων τίτλων για την αναφορά πηγών ή τυχόν αναγνωρίσεων προσθέτει τις τελευταίες πινελιές και ολοκληρώνει αυτό το στάδιο της παραγωγής.</a:t>
            </a:r>
          </a:p>
          <a:p>
            <a:pPr algn="just">
              <a:lnSpc>
                <a:spcPts val="4049"/>
              </a:lnSpc>
            </a:pPr>
            <a:r>
              <a:rPr lang="en-US" sz="2699">
                <a:solidFill>
                  <a:srgbClr val="000000"/>
                </a:solidFill>
                <a:latin typeface="Canva Sans"/>
                <a:ea typeface="Canva Sans"/>
                <a:cs typeface="Canva Sans"/>
                <a:sym typeface="Canva Sans"/>
              </a:rPr>
              <a:t>10.Προβολή ταινιών στη τάξη.</a:t>
            </a:r>
          </a:p>
          <a:p>
            <a:pPr algn="just">
              <a:lnSpc>
                <a:spcPts val="37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C45B9"/>
        </a:solidFill>
        <a:effectLst/>
      </p:bgPr>
    </p:bg>
    <p:spTree>
      <p:nvGrpSpPr>
        <p:cNvPr id="1" name=""/>
        <p:cNvGrpSpPr/>
        <p:nvPr/>
      </p:nvGrpSpPr>
      <p:grpSpPr>
        <a:xfrm>
          <a:off x="0" y="0"/>
          <a:ext cx="0" cy="0"/>
          <a:chOff x="0" y="0"/>
          <a:chExt cx="0" cy="0"/>
        </a:xfrm>
      </p:grpSpPr>
      <p:sp>
        <p:nvSpPr>
          <p:cNvPr id="2" name="Freeform 2"/>
          <p:cNvSpPr/>
          <p:nvPr/>
        </p:nvSpPr>
        <p:spPr>
          <a:xfrm>
            <a:off x="1316133" y="1799895"/>
            <a:ext cx="15655734" cy="6687210"/>
          </a:xfrm>
          <a:custGeom>
            <a:avLst/>
            <a:gdLst/>
            <a:ahLst/>
            <a:cxnLst/>
            <a:rect l="l" t="t" r="r" b="b"/>
            <a:pathLst>
              <a:path w="15655734" h="6687210">
                <a:moveTo>
                  <a:pt x="0" y="0"/>
                </a:moveTo>
                <a:lnTo>
                  <a:pt x="15655734" y="0"/>
                </a:lnTo>
                <a:lnTo>
                  <a:pt x="15655734" y="6687210"/>
                </a:lnTo>
                <a:lnTo>
                  <a:pt x="0" y="6687210"/>
                </a:lnTo>
                <a:lnTo>
                  <a:pt x="0" y="0"/>
                </a:lnTo>
                <a:close/>
              </a:path>
            </a:pathLst>
          </a:custGeom>
          <a:blipFill>
            <a:blip r:embed="rId2"/>
            <a:stretch>
              <a:fillRect/>
            </a:stretch>
          </a:blipFill>
        </p:spPr>
        <p:txBody>
          <a:bodyPr/>
          <a:lstStyle/>
          <a:p>
            <a:endParaRPr lang="en-US"/>
          </a:p>
        </p:txBody>
      </p:sp>
      <p:sp>
        <p:nvSpPr>
          <p:cNvPr id="3" name="Freeform 3"/>
          <p:cNvSpPr/>
          <p:nvPr/>
        </p:nvSpPr>
        <p:spPr>
          <a:xfrm>
            <a:off x="13606897" y="144487"/>
            <a:ext cx="4681103" cy="3310817"/>
          </a:xfrm>
          <a:custGeom>
            <a:avLst/>
            <a:gdLst/>
            <a:ahLst/>
            <a:cxnLst/>
            <a:rect l="l" t="t" r="r" b="b"/>
            <a:pathLst>
              <a:path w="4681103" h="3310817">
                <a:moveTo>
                  <a:pt x="0" y="0"/>
                </a:moveTo>
                <a:lnTo>
                  <a:pt x="4681103" y="0"/>
                </a:lnTo>
                <a:lnTo>
                  <a:pt x="4681103"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69699" y="7461644"/>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C45B9"/>
        </a:solidFill>
        <a:effectLst/>
      </p:bgPr>
    </p:bg>
    <p:spTree>
      <p:nvGrpSpPr>
        <p:cNvPr id="1" name=""/>
        <p:cNvGrpSpPr/>
        <p:nvPr/>
      </p:nvGrpSpPr>
      <p:grpSpPr>
        <a:xfrm>
          <a:off x="0" y="0"/>
          <a:ext cx="0" cy="0"/>
          <a:chOff x="0" y="0"/>
          <a:chExt cx="0" cy="0"/>
        </a:xfrm>
      </p:grpSpPr>
      <p:sp>
        <p:nvSpPr>
          <p:cNvPr id="2" name="Freeform 2"/>
          <p:cNvSpPr/>
          <p:nvPr/>
        </p:nvSpPr>
        <p:spPr>
          <a:xfrm>
            <a:off x="2993796" y="361636"/>
            <a:ext cx="11405722" cy="9563728"/>
          </a:xfrm>
          <a:custGeom>
            <a:avLst/>
            <a:gdLst/>
            <a:ahLst/>
            <a:cxnLst/>
            <a:rect l="l" t="t" r="r" b="b"/>
            <a:pathLst>
              <a:path w="11405722" h="9563728">
                <a:moveTo>
                  <a:pt x="0" y="0"/>
                </a:moveTo>
                <a:lnTo>
                  <a:pt x="11405722" y="0"/>
                </a:lnTo>
                <a:lnTo>
                  <a:pt x="11405722" y="9563728"/>
                </a:lnTo>
                <a:lnTo>
                  <a:pt x="0" y="9563728"/>
                </a:lnTo>
                <a:lnTo>
                  <a:pt x="0" y="0"/>
                </a:lnTo>
                <a:close/>
              </a:path>
            </a:pathLst>
          </a:custGeom>
          <a:blipFill>
            <a:blip r:embed="rId2"/>
            <a:stretch>
              <a:fillRect/>
            </a:stretch>
          </a:blipFill>
        </p:spPr>
        <p:txBody>
          <a:bodyPr/>
          <a:lstStyle/>
          <a:p>
            <a:endParaRPr lang="en-US"/>
          </a:p>
        </p:txBody>
      </p:sp>
      <p:sp>
        <p:nvSpPr>
          <p:cNvPr id="3" name="Freeform 3"/>
          <p:cNvSpPr/>
          <p:nvPr/>
        </p:nvSpPr>
        <p:spPr>
          <a:xfrm>
            <a:off x="13606897" y="0"/>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91237" y="6976183"/>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C45B9"/>
        </a:solidFill>
        <a:effectLst/>
      </p:bgPr>
    </p:bg>
    <p:spTree>
      <p:nvGrpSpPr>
        <p:cNvPr id="1" name=""/>
        <p:cNvGrpSpPr/>
        <p:nvPr/>
      </p:nvGrpSpPr>
      <p:grpSpPr>
        <a:xfrm>
          <a:off x="0" y="0"/>
          <a:ext cx="0" cy="0"/>
          <a:chOff x="0" y="0"/>
          <a:chExt cx="0" cy="0"/>
        </a:xfrm>
      </p:grpSpPr>
      <p:sp>
        <p:nvSpPr>
          <p:cNvPr id="2" name="Freeform 2"/>
          <p:cNvSpPr/>
          <p:nvPr/>
        </p:nvSpPr>
        <p:spPr>
          <a:xfrm>
            <a:off x="4504693" y="362326"/>
            <a:ext cx="8756917" cy="9261750"/>
          </a:xfrm>
          <a:custGeom>
            <a:avLst/>
            <a:gdLst/>
            <a:ahLst/>
            <a:cxnLst/>
            <a:rect l="l" t="t" r="r" b="b"/>
            <a:pathLst>
              <a:path w="8756917" h="9261750">
                <a:moveTo>
                  <a:pt x="0" y="0"/>
                </a:moveTo>
                <a:lnTo>
                  <a:pt x="8756917" y="0"/>
                </a:lnTo>
                <a:lnTo>
                  <a:pt x="8756917" y="9261750"/>
                </a:lnTo>
                <a:lnTo>
                  <a:pt x="0" y="9261750"/>
                </a:lnTo>
                <a:lnTo>
                  <a:pt x="0" y="0"/>
                </a:lnTo>
                <a:close/>
              </a:path>
            </a:pathLst>
          </a:custGeom>
          <a:blipFill>
            <a:blip r:embed="rId2"/>
            <a:stretch>
              <a:fillRect/>
            </a:stretch>
          </a:blipFill>
        </p:spPr>
        <p:txBody>
          <a:bodyPr/>
          <a:lstStyle/>
          <a:p>
            <a:endParaRPr lang="en-US"/>
          </a:p>
        </p:txBody>
      </p:sp>
      <p:sp>
        <p:nvSpPr>
          <p:cNvPr id="3" name="Freeform 3"/>
          <p:cNvSpPr/>
          <p:nvPr/>
        </p:nvSpPr>
        <p:spPr>
          <a:xfrm>
            <a:off x="13129159" y="176798"/>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0" y="6798908"/>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504906" y="1491924"/>
            <a:ext cx="8416652" cy="2261254"/>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ΑΠΑΙΤΗΣΕΙΣ ΔΗΜΙΟΥΡΓΙΑΣ ΨΗΦΙΑΚΩΝ ΕΙΚΟΝΩΝ </a:t>
            </a:r>
          </a:p>
        </p:txBody>
      </p:sp>
      <p:sp>
        <p:nvSpPr>
          <p:cNvPr id="11" name="TextBox 11"/>
          <p:cNvSpPr txBox="1"/>
          <p:nvPr/>
        </p:nvSpPr>
        <p:spPr>
          <a:xfrm>
            <a:off x="9335786" y="3676977"/>
            <a:ext cx="8585773" cy="5320665"/>
          </a:xfrm>
          <a:prstGeom prst="rect">
            <a:avLst/>
          </a:prstGeom>
        </p:spPr>
        <p:txBody>
          <a:bodyPr lIns="0" tIns="0" rIns="0" bIns="0" rtlCol="0" anchor="t">
            <a:spAutoFit/>
          </a:bodyPr>
          <a:lstStyle/>
          <a:p>
            <a:pPr marL="561339" lvl="1" indent="-280669" algn="just">
              <a:lnSpc>
                <a:spcPts val="3899"/>
              </a:lnSpc>
              <a:buFont typeface="Arial"/>
              <a:buChar char="•"/>
            </a:pPr>
            <a:r>
              <a:rPr lang="en-US" sz="2599">
                <a:solidFill>
                  <a:srgbClr val="000000"/>
                </a:solidFill>
                <a:latin typeface="Canva Sans"/>
                <a:ea typeface="Canva Sans"/>
                <a:cs typeface="Canva Sans"/>
                <a:sym typeface="Canva Sans"/>
              </a:rPr>
              <a:t>Οπτικοποίηση σκηνής/γεγονότος και επιλογή γραφικών για τη βέλτιστη υποστήριξη του κειμένου.</a:t>
            </a:r>
          </a:p>
          <a:p>
            <a:pPr marL="561339" lvl="1" indent="-280669" algn="just">
              <a:lnSpc>
                <a:spcPts val="3899"/>
              </a:lnSpc>
              <a:buFont typeface="Arial"/>
              <a:buChar char="•"/>
            </a:pPr>
            <a:r>
              <a:rPr lang="en-US" sz="2599">
                <a:solidFill>
                  <a:srgbClr val="000000"/>
                </a:solidFill>
                <a:latin typeface="Canva Sans"/>
                <a:ea typeface="Canva Sans"/>
                <a:cs typeface="Canva Sans"/>
                <a:sym typeface="Canva Sans"/>
              </a:rPr>
              <a:t>Προσδιορισμό συναισθήματος που πρέπει να βιώσει το κοινό και επιλογή κατάλληλης μουσικής.</a:t>
            </a:r>
          </a:p>
          <a:p>
            <a:pPr marL="561339" lvl="1" indent="-280669" algn="just">
              <a:lnSpc>
                <a:spcPts val="3899"/>
              </a:lnSpc>
              <a:buFont typeface="Arial"/>
              <a:buChar char="•"/>
            </a:pPr>
            <a:r>
              <a:rPr lang="en-US" sz="2599">
                <a:solidFill>
                  <a:srgbClr val="000000"/>
                </a:solidFill>
                <a:latin typeface="Canva Sans"/>
                <a:ea typeface="Canva Sans"/>
                <a:cs typeface="Canva Sans"/>
                <a:sym typeface="Canva Sans"/>
              </a:rPr>
              <a:t>Χρήση τεχνολογικών δεξιοτήτων (αναζήτηση στο web, αποθήκευση αρχείων, λήψη μουσικής &amp; γραφικών, δημιουργία φακέλου αποθήκευσης).</a:t>
            </a:r>
          </a:p>
          <a:p>
            <a:pPr marL="561339" lvl="1" indent="-280669" algn="just">
              <a:lnSpc>
                <a:spcPts val="3899"/>
              </a:lnSpc>
              <a:buFont typeface="Arial"/>
              <a:buChar char="•"/>
            </a:pPr>
            <a:r>
              <a:rPr lang="en-US" sz="2599">
                <a:solidFill>
                  <a:srgbClr val="000000"/>
                </a:solidFill>
                <a:latin typeface="Canva Sans"/>
                <a:ea typeface="Canva Sans"/>
                <a:cs typeface="Canva Sans"/>
                <a:sym typeface="Canva Sans"/>
              </a:rPr>
              <a:t>Προσθήκη τελικών πινελιών (διαφάνεια τίτλου, διαφάνεια πίστωσης, μεταβάσεις μεταξύ διαφανειών).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28700" y="3069909"/>
            <a:ext cx="9393142" cy="7653268"/>
            <a:chOff x="0" y="0"/>
            <a:chExt cx="2473914" cy="2015676"/>
          </a:xfrm>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solidFill>
              <a:srgbClr val="FFCE32"/>
            </a:solidFill>
          </p:spPr>
          <p:txBody>
            <a:bodyPr/>
            <a:lstStyle/>
            <a:p>
              <a:endParaRPr lang="en-US"/>
            </a:p>
          </p:txBody>
        </p:sp>
        <p:sp>
          <p:nvSpPr>
            <p:cNvPr id="7" name="TextBox 7"/>
            <p:cNvSpPr txBox="1"/>
            <p:nvPr/>
          </p:nvSpPr>
          <p:spPr>
            <a:xfrm>
              <a:off x="0" y="-57150"/>
              <a:ext cx="2473914" cy="2072826"/>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514968" y="4217967"/>
            <a:ext cx="7599867"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ΜΟΡΦΕΣ ΨΗΦΙΑΚΩΝ ΙΣΤΟΡΙΩΝ</a:t>
            </a:r>
          </a:p>
        </p:txBody>
      </p:sp>
      <p:sp>
        <p:nvSpPr>
          <p:cNvPr id="11" name="TextBox 11"/>
          <p:cNvSpPr txBox="1"/>
          <p:nvPr/>
        </p:nvSpPr>
        <p:spPr>
          <a:xfrm>
            <a:off x="1544133" y="6218647"/>
            <a:ext cx="7599867" cy="3248025"/>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Φωτογραφίες με φωνητική αφήγηση</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Μικρά βίντεο</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Ντοκιμαντέρ</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Επαγγελματικές δημιουργίες </a:t>
            </a:r>
          </a:p>
          <a:p>
            <a:pPr marL="647697" lvl="1" indent="-323848" algn="just">
              <a:lnSpc>
                <a:spcPts val="4499"/>
              </a:lnSpc>
              <a:buFont typeface="Arial"/>
              <a:buChar char="•"/>
            </a:pPr>
            <a:r>
              <a:rPr lang="en-US" sz="2999">
                <a:solidFill>
                  <a:srgbClr val="000000"/>
                </a:solidFill>
                <a:latin typeface="Canva Sans"/>
                <a:ea typeface="Canva Sans"/>
                <a:cs typeface="Canva Sans"/>
                <a:sym typeface="Canva Sans"/>
              </a:rPr>
              <a:t>Μαθητικές παραγωγές</a:t>
            </a:r>
          </a:p>
          <a:p>
            <a:pPr algn="just">
              <a:lnSpc>
                <a:spcPts val="3749"/>
              </a:lnSpc>
            </a:pPr>
            <a:endParaRPr lang="en-US" sz="2999">
              <a:solidFill>
                <a:srgbClr val="000000"/>
              </a:solidFill>
              <a:latin typeface="Canva Sans"/>
              <a:ea typeface="Canva Sans"/>
              <a:cs typeface="Canva Sans"/>
              <a:sym typeface="Canv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61417" y="1634925"/>
            <a:ext cx="8195899" cy="3026175"/>
          </a:xfrm>
          <a:prstGeom prst="rect">
            <a:avLst/>
          </a:prstGeom>
        </p:spPr>
        <p:txBody>
          <a:bodyPr lIns="0" tIns="0" rIns="0" bIns="0" rtlCol="0" anchor="t">
            <a:spAutoFit/>
          </a:bodyPr>
          <a:lstStyle/>
          <a:p>
            <a:pPr algn="l">
              <a:lnSpc>
                <a:spcPts val="5917"/>
              </a:lnSpc>
            </a:pPr>
            <a:r>
              <a:rPr lang="en-US" sz="6100">
                <a:solidFill>
                  <a:srgbClr val="000000"/>
                </a:solidFill>
                <a:latin typeface="BM Hanna"/>
                <a:ea typeface="BM Hanna"/>
                <a:cs typeface="BM Hanna"/>
                <a:sym typeface="BM Hanna"/>
              </a:rPr>
              <a:t>ΑΠΟΤΡΕΠΤΙΚΟΙ ΠΑΡΑΓΟΝΤΕΣ ΓΙΑ ΤΗ ΧΡΗΣΗ ΨΗΦΙΑΚΗΣ ΑΦΗΓΗΣΗΣ</a:t>
            </a:r>
          </a:p>
        </p:txBody>
      </p:sp>
      <p:sp>
        <p:nvSpPr>
          <p:cNvPr id="11" name="TextBox 11"/>
          <p:cNvSpPr txBox="1"/>
          <p:nvPr/>
        </p:nvSpPr>
        <p:spPr>
          <a:xfrm>
            <a:off x="9383492" y="4575375"/>
            <a:ext cx="8173824" cy="449199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Οι περισσότεροι εκπαιδευτικοί δεν έχουν εκτεθεί στο μέσο (πίνακες 2 &amp; 3).</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Η πλειοψηφία των εκπαιδευτικών και των μαθητών δεν γνωρίζει τα δωρεάν και ισχυρά εργαλεία που βρίσκονται στους υπολογιστές τους.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Οι εκπαιδευτικοί διστάζουν να την ξεκινήσουν λόγω έλλειψης ικανοτήτων ή εμπιστοσύνης.</a:t>
            </a:r>
          </a:p>
          <a:p>
            <a:pPr algn="just">
              <a:lnSpc>
                <a:spcPts val="37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C45B9"/>
        </a:solidFill>
        <a:effectLst/>
      </p:bgPr>
    </p:bg>
    <p:spTree>
      <p:nvGrpSpPr>
        <p:cNvPr id="1" name=""/>
        <p:cNvGrpSpPr/>
        <p:nvPr/>
      </p:nvGrpSpPr>
      <p:grpSpPr>
        <a:xfrm>
          <a:off x="0" y="0"/>
          <a:ext cx="0" cy="0"/>
          <a:chOff x="0" y="0"/>
          <a:chExt cx="0" cy="0"/>
        </a:xfrm>
      </p:grpSpPr>
      <p:sp>
        <p:nvSpPr>
          <p:cNvPr id="2" name="Freeform 2"/>
          <p:cNvSpPr/>
          <p:nvPr/>
        </p:nvSpPr>
        <p:spPr>
          <a:xfrm>
            <a:off x="2236517" y="1552237"/>
            <a:ext cx="13814967" cy="7182525"/>
          </a:xfrm>
          <a:custGeom>
            <a:avLst/>
            <a:gdLst/>
            <a:ahLst/>
            <a:cxnLst/>
            <a:rect l="l" t="t" r="r" b="b"/>
            <a:pathLst>
              <a:path w="13814967" h="7182525">
                <a:moveTo>
                  <a:pt x="0" y="0"/>
                </a:moveTo>
                <a:lnTo>
                  <a:pt x="13814966" y="0"/>
                </a:lnTo>
                <a:lnTo>
                  <a:pt x="13814966" y="7182526"/>
                </a:lnTo>
                <a:lnTo>
                  <a:pt x="0" y="7182526"/>
                </a:lnTo>
                <a:lnTo>
                  <a:pt x="0" y="0"/>
                </a:lnTo>
                <a:close/>
              </a:path>
            </a:pathLst>
          </a:custGeom>
          <a:blipFill>
            <a:blip r:embed="rId2"/>
            <a:stretch>
              <a:fillRect/>
            </a:stretch>
          </a:blipFill>
        </p:spPr>
        <p:txBody>
          <a:bodyPr/>
          <a:lstStyle/>
          <a:p>
            <a:endParaRPr lang="en-US"/>
          </a:p>
        </p:txBody>
      </p:sp>
      <p:sp>
        <p:nvSpPr>
          <p:cNvPr id="3" name="Freeform 3"/>
          <p:cNvSpPr/>
          <p:nvPr/>
        </p:nvSpPr>
        <p:spPr>
          <a:xfrm>
            <a:off x="13381885" y="375475"/>
            <a:ext cx="4681103" cy="3310817"/>
          </a:xfrm>
          <a:custGeom>
            <a:avLst/>
            <a:gdLst/>
            <a:ahLst/>
            <a:cxnLst/>
            <a:rect l="l" t="t" r="r" b="b"/>
            <a:pathLst>
              <a:path w="4681103" h="3310817">
                <a:moveTo>
                  <a:pt x="0" y="0"/>
                </a:moveTo>
                <a:lnTo>
                  <a:pt x="4681104" y="0"/>
                </a:lnTo>
                <a:lnTo>
                  <a:pt x="4681104"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40697" y="7415367"/>
            <a:ext cx="4681103" cy="3310817"/>
          </a:xfrm>
          <a:custGeom>
            <a:avLst/>
            <a:gdLst/>
            <a:ahLst/>
            <a:cxnLst/>
            <a:rect l="l" t="t" r="r" b="b"/>
            <a:pathLst>
              <a:path w="4681103" h="3310817">
                <a:moveTo>
                  <a:pt x="0" y="0"/>
                </a:moveTo>
                <a:lnTo>
                  <a:pt x="4681103" y="0"/>
                </a:lnTo>
                <a:lnTo>
                  <a:pt x="4681103"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72455" y="1274574"/>
            <a:ext cx="7886845" cy="299467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ΑΠΟΤΡΕΠΤΙΚΟΙ ΠΑΡΑΓΟΝΤΕΣ ΓΙΑ ΤΗ ΧΡΗΣΗ ΨΗΦΙΑΚΗΣ ΑΦΗΓΗΣΗΣ</a:t>
            </a:r>
          </a:p>
        </p:txBody>
      </p:sp>
      <p:sp>
        <p:nvSpPr>
          <p:cNvPr id="11" name="TextBox 11"/>
          <p:cNvSpPr txBox="1"/>
          <p:nvPr/>
        </p:nvSpPr>
        <p:spPr>
          <a:xfrm>
            <a:off x="9335786" y="4183528"/>
            <a:ext cx="8394577" cy="550164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Οι μαθητές μπορεί να μην έχουν προσωπικές φωτογραφίες και η εύρεση γραφικών μπορεί να αποτελέσει πρόκληση για αυτούς, αν δεν διαθέτουν ιστοσελίδες ή λογισμικό για να έχουν πρόσβαση σε εικόνες που θα υποστηρίξουν επαρκώς και θα ενισχύσουν την αφήγηση.</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Η χρήση λογισμικού για τη δημιουργία ψηφιακών ιστοριών απαιτεί δεξιότητες και έννοιες που ο εκπαιδευτικός μπορεί να χρειαστεί να διευκολύνει. </a:t>
            </a:r>
          </a:p>
          <a:p>
            <a:pPr algn="just">
              <a:lnSpc>
                <a:spcPts val="37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571592" y="-85725"/>
            <a:ext cx="4910563" cy="4437363"/>
          </a:xfrm>
          <a:custGeom>
            <a:avLst/>
            <a:gdLst/>
            <a:ahLst/>
            <a:cxnLst/>
            <a:rect l="l" t="t" r="r" b="b"/>
            <a:pathLst>
              <a:path w="4910563" h="4437363">
                <a:moveTo>
                  <a:pt x="0" y="0"/>
                </a:moveTo>
                <a:lnTo>
                  <a:pt x="4910562" y="0"/>
                </a:lnTo>
                <a:lnTo>
                  <a:pt x="4910562" y="4437363"/>
                </a:lnTo>
                <a:lnTo>
                  <a:pt x="0" y="443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3949030" y="-85725"/>
            <a:ext cx="4910563" cy="4437363"/>
          </a:xfrm>
          <a:custGeom>
            <a:avLst/>
            <a:gdLst/>
            <a:ahLst/>
            <a:cxnLst/>
            <a:rect l="l" t="t" r="r" b="b"/>
            <a:pathLst>
              <a:path w="4910563" h="4437363">
                <a:moveTo>
                  <a:pt x="4910562" y="0"/>
                </a:moveTo>
                <a:lnTo>
                  <a:pt x="0" y="0"/>
                </a:lnTo>
                <a:lnTo>
                  <a:pt x="0" y="4437363"/>
                </a:lnTo>
                <a:lnTo>
                  <a:pt x="4910562" y="4437363"/>
                </a:lnTo>
                <a:lnTo>
                  <a:pt x="49105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509867" y="3604961"/>
            <a:ext cx="9268265" cy="4516173"/>
          </a:xfrm>
          <a:custGeom>
            <a:avLst/>
            <a:gdLst/>
            <a:ahLst/>
            <a:cxnLst/>
            <a:rect l="l" t="t" r="r" b="b"/>
            <a:pathLst>
              <a:path w="9268265" h="4516173">
                <a:moveTo>
                  <a:pt x="0" y="0"/>
                </a:moveTo>
                <a:lnTo>
                  <a:pt x="9268266" y="0"/>
                </a:lnTo>
                <a:lnTo>
                  <a:pt x="9268266" y="4516173"/>
                </a:lnTo>
                <a:lnTo>
                  <a:pt x="0" y="45161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8398536" y="2724591"/>
            <a:ext cx="1490927" cy="2418909"/>
          </a:xfrm>
          <a:custGeom>
            <a:avLst/>
            <a:gdLst/>
            <a:ahLst/>
            <a:cxnLst/>
            <a:rect l="l" t="t" r="r" b="b"/>
            <a:pathLst>
              <a:path w="1490927" h="2418909">
                <a:moveTo>
                  <a:pt x="0" y="0"/>
                </a:moveTo>
                <a:lnTo>
                  <a:pt x="1490928" y="0"/>
                </a:lnTo>
                <a:lnTo>
                  <a:pt x="1490928" y="2418909"/>
                </a:lnTo>
                <a:lnTo>
                  <a:pt x="0" y="24189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5831354" y="5658497"/>
            <a:ext cx="6625292" cy="644525"/>
          </a:xfrm>
          <a:prstGeom prst="rect">
            <a:avLst/>
          </a:prstGeom>
        </p:spPr>
        <p:txBody>
          <a:bodyPr lIns="0" tIns="0" rIns="0" bIns="0" rtlCol="0" anchor="t">
            <a:spAutoFit/>
          </a:bodyPr>
          <a:lstStyle/>
          <a:p>
            <a:pPr marL="0" lvl="0" indent="0" algn="ctr">
              <a:lnSpc>
                <a:spcPts val="5199"/>
              </a:lnSpc>
            </a:pPr>
            <a:r>
              <a:rPr lang="en-US" sz="3999" b="1">
                <a:solidFill>
                  <a:srgbClr val="000000"/>
                </a:solidFill>
                <a:latin typeface="Canva Sans Bold"/>
                <a:ea typeface="Canva Sans Bold"/>
                <a:cs typeface="Canva Sans Bold"/>
                <a:sym typeface="Canva Sans Bold"/>
              </a:rPr>
              <a:t>ΘΕΩΡΗΤΙΚΟ ΥΠΟΒΑΘΡΟ</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416605" y="1645911"/>
            <a:ext cx="8085523" cy="299467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ΑΠΟΤΡΕΠΤΙΚΟΙ ΠΑΡΑΓΟΝΤΕΣ ΓΙΑ ΤΗ ΧΡΗΣΗ ΨΗΦΙΑΚΗΣ ΑΦΗΓΗΣΗΣ</a:t>
            </a:r>
          </a:p>
        </p:txBody>
      </p:sp>
      <p:sp>
        <p:nvSpPr>
          <p:cNvPr id="11" name="TextBox 11"/>
          <p:cNvSpPr txBox="1"/>
          <p:nvPr/>
        </p:nvSpPr>
        <p:spPr>
          <a:xfrm>
            <a:off x="9659433" y="4866547"/>
            <a:ext cx="7842695" cy="3987165"/>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Εκπαιδευτικοί που αισθάνονται άνετα στη δημιουργία ψηφιακών ιστοριών μπορεί να μην αισθάνονται άνετα στη καθοδήγηση μιας τάξης 20 μαθητών στη διαδικασία αυτή λόγω σημαντικών λογιστικών προβλημάτων που αντιμετωπίζονται σε ένα σχολικό περιβάλλον.</a:t>
            </a:r>
          </a:p>
          <a:p>
            <a:pPr algn="just">
              <a:lnSpc>
                <a:spcPts val="37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28700" y="3069909"/>
            <a:ext cx="9393142" cy="7653268"/>
            <a:chOff x="0" y="0"/>
            <a:chExt cx="2473914" cy="2015676"/>
          </a:xfrm>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solidFill>
              <a:srgbClr val="FFCE32"/>
            </a:solidFill>
          </p:spPr>
          <p:txBody>
            <a:bodyPr/>
            <a:lstStyle/>
            <a:p>
              <a:endParaRPr lang="en-US"/>
            </a:p>
          </p:txBody>
        </p:sp>
        <p:sp>
          <p:nvSpPr>
            <p:cNvPr id="7" name="TextBox 7"/>
            <p:cNvSpPr txBox="1"/>
            <p:nvPr/>
          </p:nvSpPr>
          <p:spPr>
            <a:xfrm>
              <a:off x="0" y="-57150"/>
              <a:ext cx="2473914" cy="2072826"/>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925338" y="3862645"/>
            <a:ext cx="7599867"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ΛΟΓΙΣΤΙΚΑ ΠΡΟΒΛΗΜΑΤΑ</a:t>
            </a:r>
          </a:p>
        </p:txBody>
      </p:sp>
      <p:sp>
        <p:nvSpPr>
          <p:cNvPr id="11" name="TextBox 11"/>
          <p:cNvSpPr txBox="1"/>
          <p:nvPr/>
        </p:nvSpPr>
        <p:spPr>
          <a:xfrm>
            <a:off x="1682509" y="5505544"/>
            <a:ext cx="7599867" cy="452628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Φόβος απώλειας διαχείρισης τάξης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Τεχνικές δυσλειτουργίες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Πίεση χρόνου</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Έλλειψη διοικητικής έγκρισης σε μια εποχή λογοδοσίας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Φόβος ελέγχων πιστότητας από προσωπικό της περιφέρειας για το ότι οι εκπαιδευτικοί διδάσκουν ανάγνωση μόνο κατά τη διάρκεια του reading block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0468783" y="1778902"/>
            <a:ext cx="3096507" cy="794404"/>
          </a:xfrm>
          <a:prstGeom prst="rect">
            <a:avLst/>
          </a:prstGeom>
        </p:spPr>
        <p:txBody>
          <a:bodyPr lIns="0" tIns="0" rIns="0" bIns="0" rtlCol="0" anchor="t">
            <a:spAutoFit/>
          </a:bodyPr>
          <a:lstStyle/>
          <a:p>
            <a:pPr algn="ctr">
              <a:lnSpc>
                <a:spcPts val="5820"/>
              </a:lnSpc>
            </a:pPr>
            <a:r>
              <a:rPr lang="en-US" sz="6000">
                <a:solidFill>
                  <a:srgbClr val="000000"/>
                </a:solidFill>
                <a:latin typeface="BM Hanna"/>
                <a:ea typeface="BM Hanna"/>
                <a:cs typeface="BM Hanna"/>
                <a:sym typeface="BM Hanna"/>
              </a:rPr>
              <a:t>ΛΥΣΕΙΣ</a:t>
            </a:r>
          </a:p>
        </p:txBody>
      </p:sp>
      <p:sp>
        <p:nvSpPr>
          <p:cNvPr id="11" name="TextBox 11"/>
          <p:cNvSpPr txBox="1"/>
          <p:nvPr/>
        </p:nvSpPr>
        <p:spPr>
          <a:xfrm>
            <a:off x="9335786" y="3000375"/>
            <a:ext cx="8674664" cy="602361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Με τον κατάλληλο σχεδιασμό τα ζητήματα αυτά ελαχιστοποιούνται.</a:t>
            </a:r>
          </a:p>
          <a:p>
            <a:pPr algn="just">
              <a:lnSpc>
                <a:spcPts val="4049"/>
              </a:lnSpc>
            </a:pPr>
            <a:endParaRPr lang="en-US" sz="2699">
              <a:solidFill>
                <a:srgbClr val="000000"/>
              </a:solidFill>
              <a:latin typeface="Canva Sans"/>
              <a:ea typeface="Canva Sans"/>
              <a:cs typeface="Canva Sans"/>
              <a:sym typeface="Canva Sans"/>
            </a:endParaRP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Οι περισσότεροι ειδικοί στα ΜΜΕ ή στην τεχνολογία είναι πρόθυμοι να βοηθήσουν τους εκπαιδευτικούς που προσπαθούν να ενσωματώσουν την τεχνολογία στη διδασκαλία τους. Αρκεί οι εκπαιδευτικοί να τους δώσουν αρκετό χρόνο για να προγραμματίσουν μια ώρα στο εργαστήριο και να ζητήσουν τη βοήθεια τους χωρίς εκείνοι να είναι υπεύθυνοι για το έργο.</a:t>
            </a:r>
          </a:p>
          <a:p>
            <a:pPr algn="just">
              <a:lnSpc>
                <a:spcPts val="389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659433" y="2402538"/>
            <a:ext cx="4507364" cy="794404"/>
          </a:xfrm>
          <a:prstGeom prst="rect">
            <a:avLst/>
          </a:prstGeom>
        </p:spPr>
        <p:txBody>
          <a:bodyPr lIns="0" tIns="0" rIns="0" bIns="0" rtlCol="0" anchor="t">
            <a:spAutoFit/>
          </a:bodyPr>
          <a:lstStyle/>
          <a:p>
            <a:pPr algn="ctr">
              <a:lnSpc>
                <a:spcPts val="5820"/>
              </a:lnSpc>
            </a:pPr>
            <a:r>
              <a:rPr lang="en-US" sz="6000">
                <a:solidFill>
                  <a:srgbClr val="000000"/>
                </a:solidFill>
                <a:latin typeface="BM Hanna"/>
                <a:ea typeface="BM Hanna"/>
                <a:cs typeface="BM Hanna"/>
                <a:sym typeface="BM Hanna"/>
              </a:rPr>
              <a:t>ΛΥΣΕΙΣ</a:t>
            </a:r>
          </a:p>
        </p:txBody>
      </p:sp>
      <p:sp>
        <p:nvSpPr>
          <p:cNvPr id="11" name="TextBox 11"/>
          <p:cNvSpPr txBox="1"/>
          <p:nvPr/>
        </p:nvSpPr>
        <p:spPr>
          <a:xfrm>
            <a:off x="9880186" y="4338055"/>
            <a:ext cx="7599867" cy="2002155"/>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Ανάλογα με την καλλιτεχνική ικανότητα του μαθητή μπορούν να εισαχθούν στη ταινία σκαναρισμένα σχέδια που έχουν δημιουργήσει οι συγγραφείς.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571592" y="-85725"/>
            <a:ext cx="4910563" cy="4437363"/>
          </a:xfrm>
          <a:custGeom>
            <a:avLst/>
            <a:gdLst/>
            <a:ahLst/>
            <a:cxnLst/>
            <a:rect l="l" t="t" r="r" b="b"/>
            <a:pathLst>
              <a:path w="4910563" h="4437363">
                <a:moveTo>
                  <a:pt x="0" y="0"/>
                </a:moveTo>
                <a:lnTo>
                  <a:pt x="4910562" y="0"/>
                </a:lnTo>
                <a:lnTo>
                  <a:pt x="4910562" y="4437363"/>
                </a:lnTo>
                <a:lnTo>
                  <a:pt x="0" y="443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3949030" y="-85725"/>
            <a:ext cx="4910563" cy="4437363"/>
          </a:xfrm>
          <a:custGeom>
            <a:avLst/>
            <a:gdLst/>
            <a:ahLst/>
            <a:cxnLst/>
            <a:rect l="l" t="t" r="r" b="b"/>
            <a:pathLst>
              <a:path w="4910563" h="4437363">
                <a:moveTo>
                  <a:pt x="4910562" y="0"/>
                </a:moveTo>
                <a:lnTo>
                  <a:pt x="0" y="0"/>
                </a:lnTo>
                <a:lnTo>
                  <a:pt x="0" y="4437363"/>
                </a:lnTo>
                <a:lnTo>
                  <a:pt x="4910562" y="4437363"/>
                </a:lnTo>
                <a:lnTo>
                  <a:pt x="49105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338970" y="3642536"/>
            <a:ext cx="9648054" cy="4701234"/>
          </a:xfrm>
          <a:custGeom>
            <a:avLst/>
            <a:gdLst/>
            <a:ahLst/>
            <a:cxnLst/>
            <a:rect l="l" t="t" r="r" b="b"/>
            <a:pathLst>
              <a:path w="9648054" h="4701234">
                <a:moveTo>
                  <a:pt x="0" y="0"/>
                </a:moveTo>
                <a:lnTo>
                  <a:pt x="9648054" y="0"/>
                </a:lnTo>
                <a:lnTo>
                  <a:pt x="9648054" y="4701233"/>
                </a:lnTo>
                <a:lnTo>
                  <a:pt x="0" y="47012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8565975" y="2672069"/>
            <a:ext cx="1523301" cy="2471431"/>
          </a:xfrm>
          <a:custGeom>
            <a:avLst/>
            <a:gdLst/>
            <a:ahLst/>
            <a:cxnLst/>
            <a:rect l="l" t="t" r="r" b="b"/>
            <a:pathLst>
              <a:path w="1523301" h="2471431">
                <a:moveTo>
                  <a:pt x="0" y="0"/>
                </a:moveTo>
                <a:lnTo>
                  <a:pt x="1523301" y="0"/>
                </a:lnTo>
                <a:lnTo>
                  <a:pt x="1523301" y="2471431"/>
                </a:lnTo>
                <a:lnTo>
                  <a:pt x="0" y="24714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6390034" y="5253346"/>
            <a:ext cx="5545926" cy="1933576"/>
          </a:xfrm>
          <a:prstGeom prst="rect">
            <a:avLst/>
          </a:prstGeom>
        </p:spPr>
        <p:txBody>
          <a:bodyPr lIns="0" tIns="0" rIns="0" bIns="0" rtlCol="0" anchor="t">
            <a:spAutoFit/>
          </a:bodyPr>
          <a:lstStyle/>
          <a:p>
            <a:pPr marL="0" lvl="0" indent="0" algn="ctr">
              <a:lnSpc>
                <a:spcPts val="7799"/>
              </a:lnSpc>
            </a:pPr>
            <a:r>
              <a:rPr lang="en-US" sz="5999">
                <a:solidFill>
                  <a:srgbClr val="000000"/>
                </a:solidFill>
                <a:latin typeface="Canva Sans"/>
                <a:ea typeface="Canva Sans"/>
                <a:cs typeface="Canva Sans"/>
                <a:sym typeface="Canva Sans"/>
              </a:rPr>
              <a:t>ΕΡΕΥΝΗΤΙΚΟ ΚΟΜΜΑΤΙ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txBody>
            <a:bodyPr/>
            <a:lstStyle/>
            <a:p>
              <a:endParaRPr lang="en-US"/>
            </a:p>
          </p:txBody>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8482315" y="1765612"/>
            <a:ext cx="5600095"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ΕΡΕΥΝΑ RUTH SYLVESTER</a:t>
            </a:r>
          </a:p>
        </p:txBody>
      </p:sp>
      <p:sp>
        <p:nvSpPr>
          <p:cNvPr id="12" name="TextBox 12"/>
          <p:cNvSpPr txBox="1"/>
          <p:nvPr/>
        </p:nvSpPr>
        <p:spPr>
          <a:xfrm>
            <a:off x="8482315" y="4086021"/>
            <a:ext cx="7930996" cy="4526280"/>
          </a:xfrm>
          <a:prstGeom prst="rect">
            <a:avLst/>
          </a:prstGeom>
        </p:spPr>
        <p:txBody>
          <a:bodyPr lIns="0" tIns="0" rIns="0" bIns="0" rtlCol="0" anchor="t">
            <a:spAutoFit/>
          </a:bodyPr>
          <a:lstStyle/>
          <a:p>
            <a:pPr algn="just">
              <a:lnSpc>
                <a:spcPts val="4049"/>
              </a:lnSpc>
            </a:pPr>
            <a:r>
              <a:rPr lang="en-US" sz="2699">
                <a:solidFill>
                  <a:srgbClr val="000000"/>
                </a:solidFill>
                <a:latin typeface="Canva Sans"/>
                <a:ea typeface="Canva Sans"/>
                <a:cs typeface="Canva Sans"/>
                <a:sym typeface="Canva Sans"/>
              </a:rPr>
              <a:t>Πήρε 3 μαθητές ηλικιών 9-10 ετών (΄Δ Δημοτικού – 4th Grade) που ήταν μαθητές που δυσκολεύονται σύμφωνα με την επίδοση τους στο τεστ “Writers Self-perception Scale”.</a:t>
            </a:r>
          </a:p>
          <a:p>
            <a:pPr algn="just">
              <a:lnSpc>
                <a:spcPts val="4049"/>
              </a:lnSpc>
            </a:pPr>
            <a:endParaRPr lang="en-US" sz="2699">
              <a:solidFill>
                <a:srgbClr val="000000"/>
              </a:solidFill>
              <a:latin typeface="Canva Sans"/>
              <a:ea typeface="Canva Sans"/>
              <a:cs typeface="Canva Sans"/>
              <a:sym typeface="Canva Sans"/>
            </a:endParaRPr>
          </a:p>
          <a:p>
            <a:pPr algn="just">
              <a:lnSpc>
                <a:spcPts val="4049"/>
              </a:lnSpc>
            </a:pPr>
            <a:r>
              <a:rPr lang="en-US" sz="2699">
                <a:solidFill>
                  <a:srgbClr val="000000"/>
                </a:solidFill>
                <a:latin typeface="Canva Sans"/>
                <a:ea typeface="Canva Sans"/>
                <a:cs typeface="Canva Sans"/>
                <a:sym typeface="Canva Sans"/>
              </a:rPr>
              <a:t>ΑΠΟΤΕΛΕΣΜΑ =&gt; έβγαλε 3 τύπους μαθητών που δυσκολεύονται.</a:t>
            </a:r>
          </a:p>
          <a:p>
            <a:pPr algn="just">
              <a:lnSpc>
                <a:spcPts val="4049"/>
              </a:lnSpc>
            </a:pPr>
            <a:endParaRPr lang="en-US" sz="2699">
              <a:solidFill>
                <a:srgbClr val="000000"/>
              </a:solidFill>
              <a:latin typeface="Canva Sans"/>
              <a:ea typeface="Canva Sans"/>
              <a:cs typeface="Canva Sans"/>
              <a:sym typeface="Canva Sans"/>
            </a:endParaRPr>
          </a:p>
          <a:p>
            <a:pPr algn="just">
              <a:lnSpc>
                <a:spcPts val="40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txBody>
            <a:bodyPr/>
            <a:lstStyle/>
            <a:p>
              <a:endParaRPr lang="en-US"/>
            </a:p>
          </p:txBody>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8482315" y="1765612"/>
            <a:ext cx="5975375" cy="2814964"/>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ΕΡΕΥΝΑ RUTH SYLVESTER</a:t>
            </a:r>
          </a:p>
          <a:p>
            <a:pPr algn="l">
              <a:lnSpc>
                <a:spcPts val="9699"/>
              </a:lnSpc>
            </a:pPr>
            <a:endParaRPr lang="en-US" sz="6000">
              <a:solidFill>
                <a:srgbClr val="000000"/>
              </a:solidFill>
              <a:latin typeface="BM Hanna"/>
              <a:ea typeface="BM Hanna"/>
              <a:cs typeface="BM Hanna"/>
              <a:sym typeface="BM Hanna"/>
            </a:endParaRPr>
          </a:p>
        </p:txBody>
      </p:sp>
      <p:sp>
        <p:nvSpPr>
          <p:cNvPr id="12" name="TextBox 12"/>
          <p:cNvSpPr txBox="1"/>
          <p:nvPr/>
        </p:nvSpPr>
        <p:spPr>
          <a:xfrm>
            <a:off x="8482315" y="4324661"/>
            <a:ext cx="7599867" cy="2781300"/>
          </a:xfrm>
          <a:prstGeom prst="rect">
            <a:avLst/>
          </a:prstGeom>
        </p:spPr>
        <p:txBody>
          <a:bodyPr lIns="0" tIns="0" rIns="0" bIns="0" rtlCol="0" anchor="t">
            <a:spAutoFit/>
          </a:bodyPr>
          <a:lstStyle/>
          <a:p>
            <a:pPr algn="just">
              <a:lnSpc>
                <a:spcPts val="3749"/>
              </a:lnSpc>
            </a:pPr>
            <a:r>
              <a:rPr lang="en-US" sz="2499">
                <a:solidFill>
                  <a:srgbClr val="000000"/>
                </a:solidFill>
                <a:latin typeface="Canva Sans"/>
                <a:ea typeface="Canva Sans"/>
                <a:cs typeface="Canva Sans"/>
                <a:sym typeface="Canva Sans"/>
              </a:rPr>
              <a:t>Επειδή η ερευνητική ομάδα δεν μπόρεσε να διευκολύνει τη δημιουργία ψηφιακών ιστοριών με αυτούς τους 3 μαθητές, το έκαναν με περίπου 100 μαθητές Δημοτικού &amp; Γυμνασίου με παρόμοιες συμπεριφορές με τους αρχικούς τρεις.</a:t>
            </a:r>
          </a:p>
          <a:p>
            <a:pPr algn="just">
              <a:lnSpc>
                <a:spcPts val="3749"/>
              </a:lnSpc>
            </a:pPr>
            <a:endParaRPr lang="en-US" sz="2499">
              <a:solidFill>
                <a:srgbClr val="000000"/>
              </a:solidFill>
              <a:latin typeface="Canva Sans"/>
              <a:ea typeface="Canva Sans"/>
              <a:cs typeface="Canva Sans"/>
              <a:sym typeface="Canva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txBody>
            <a:bodyPr/>
            <a:lstStyle/>
            <a:p>
              <a:endParaRPr lang="en-US"/>
            </a:p>
          </p:txBody>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8415323" y="1747829"/>
            <a:ext cx="8160829" cy="794404"/>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ΜΑΘΗΤΗΣ ΤΥΠΟΥ Α</a:t>
            </a:r>
          </a:p>
        </p:txBody>
      </p:sp>
      <p:sp>
        <p:nvSpPr>
          <p:cNvPr id="12" name="TextBox 12"/>
          <p:cNvSpPr txBox="1"/>
          <p:nvPr/>
        </p:nvSpPr>
        <p:spPr>
          <a:xfrm>
            <a:off x="8309486" y="2588895"/>
            <a:ext cx="8372502" cy="6794681"/>
          </a:xfrm>
          <a:prstGeom prst="rect">
            <a:avLst/>
          </a:prstGeom>
        </p:spPr>
        <p:txBody>
          <a:bodyPr lIns="0" tIns="0" rIns="0" bIns="0" rtlCol="0" anchor="t">
            <a:spAutoFit/>
          </a:bodyPr>
          <a:lstStyle/>
          <a:p>
            <a:pPr marL="582930" lvl="1" indent="-291465" algn="just">
              <a:lnSpc>
                <a:spcPts val="4050"/>
              </a:lnSpc>
              <a:buFont typeface="Arial"/>
              <a:buChar char="•"/>
            </a:pPr>
            <a:r>
              <a:rPr lang="en-US" sz="2700" dirty="0" err="1">
                <a:solidFill>
                  <a:srgbClr val="000000"/>
                </a:solidFill>
                <a:latin typeface="Canva Sans"/>
                <a:ea typeface="Canva Sans"/>
                <a:cs typeface="Canva Sans"/>
                <a:sym typeface="Canva Sans"/>
              </a:rPr>
              <a:t>Είν</a:t>
            </a:r>
            <a:r>
              <a:rPr lang="en-US" sz="2700" dirty="0">
                <a:solidFill>
                  <a:srgbClr val="000000"/>
                </a:solidFill>
                <a:latin typeface="Canva Sans"/>
                <a:ea typeface="Canva Sans"/>
                <a:cs typeface="Canva Sans"/>
                <a:sym typeface="Canva Sans"/>
              </a:rPr>
              <a:t>αι πολύ καλλιτεχνικός.</a:t>
            </a:r>
          </a:p>
          <a:p>
            <a:pPr marL="582930" lvl="1" indent="-291465" algn="just">
              <a:lnSpc>
                <a:spcPts val="4050"/>
              </a:lnSpc>
              <a:buFont typeface="Arial"/>
              <a:buChar char="•"/>
            </a:pPr>
            <a:r>
              <a:rPr lang="en-US" sz="2700" dirty="0" err="1">
                <a:solidFill>
                  <a:srgbClr val="000000"/>
                </a:solidFill>
                <a:latin typeface="Canva Sans"/>
                <a:ea typeface="Canva Sans"/>
                <a:cs typeface="Canva Sans"/>
                <a:sym typeface="Canva Sans"/>
              </a:rPr>
              <a:t>Ζωγρ</a:t>
            </a:r>
            <a:r>
              <a:rPr lang="en-US" sz="2700" dirty="0">
                <a:solidFill>
                  <a:srgbClr val="000000"/>
                </a:solidFill>
                <a:latin typeface="Canva Sans"/>
                <a:ea typeface="Canva Sans"/>
                <a:cs typeface="Canva Sans"/>
                <a:sym typeface="Canva Sans"/>
              </a:rPr>
              <a:t>αφίζει πολύ καλά φιγούρες σχεδόν ίδιες με τις αρχικές.</a:t>
            </a:r>
          </a:p>
          <a:p>
            <a:pPr marL="582930" lvl="1" indent="-291465" algn="just">
              <a:lnSpc>
                <a:spcPts val="4050"/>
              </a:lnSpc>
              <a:buFont typeface="Arial"/>
              <a:buChar char="•"/>
            </a:pPr>
            <a:r>
              <a:rPr lang="en-US" sz="2700" dirty="0" err="1">
                <a:solidFill>
                  <a:srgbClr val="000000"/>
                </a:solidFill>
                <a:latin typeface="Canva Sans"/>
                <a:ea typeface="Canva Sans"/>
                <a:cs typeface="Canva Sans"/>
                <a:sym typeface="Canva Sans"/>
              </a:rPr>
              <a:t>Δεν</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διστάζει</a:t>
            </a:r>
            <a:r>
              <a:rPr lang="en-US" sz="2700" dirty="0">
                <a:solidFill>
                  <a:srgbClr val="000000"/>
                </a:solidFill>
                <a:latin typeface="Canva Sans"/>
                <a:ea typeface="Canva Sans"/>
                <a:cs typeface="Canva Sans"/>
                <a:sym typeface="Canva Sans"/>
              </a:rPr>
              <a:t> να </a:t>
            </a:r>
            <a:r>
              <a:rPr lang="en-US" sz="2700" dirty="0" err="1">
                <a:solidFill>
                  <a:srgbClr val="000000"/>
                </a:solidFill>
                <a:latin typeface="Canva Sans"/>
                <a:ea typeface="Canva Sans"/>
                <a:cs typeface="Canva Sans"/>
                <a:sym typeface="Canva Sans"/>
              </a:rPr>
              <a:t>ξεκινήσει</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γρ</a:t>
            </a:r>
            <a:r>
              <a:rPr lang="en-US" sz="2700" dirty="0">
                <a:solidFill>
                  <a:srgbClr val="000000"/>
                </a:solidFill>
                <a:latin typeface="Canva Sans"/>
                <a:ea typeface="Canva Sans"/>
                <a:cs typeface="Canva Sans"/>
                <a:sym typeface="Canva Sans"/>
              </a:rPr>
              <a:t>απτή εργασία μόλις του ανατεθεί. </a:t>
            </a:r>
          </a:p>
          <a:p>
            <a:pPr marL="582930" lvl="1" indent="-291465" algn="just">
              <a:lnSpc>
                <a:spcPts val="4050"/>
              </a:lnSpc>
              <a:buFont typeface="Arial"/>
              <a:buChar char="•"/>
            </a:pPr>
            <a:r>
              <a:rPr lang="en-US" sz="2700" dirty="0" err="1">
                <a:solidFill>
                  <a:srgbClr val="000000"/>
                </a:solidFill>
                <a:latin typeface="Canva Sans"/>
                <a:ea typeface="Canva Sans"/>
                <a:cs typeface="Canva Sans"/>
                <a:sym typeface="Canva Sans"/>
              </a:rPr>
              <a:t>Ανυ</a:t>
            </a:r>
            <a:r>
              <a:rPr lang="en-US" sz="2700" dirty="0">
                <a:solidFill>
                  <a:srgbClr val="000000"/>
                </a:solidFill>
                <a:latin typeface="Canva Sans"/>
                <a:ea typeface="Canva Sans"/>
                <a:cs typeface="Canva Sans"/>
                <a:sym typeface="Canva Sans"/>
              </a:rPr>
              <a:t>πομονεί να ολοκληρώσει την </a:t>
            </a:r>
            <a:r>
              <a:rPr lang="el-GR" sz="2700" dirty="0">
                <a:solidFill>
                  <a:srgbClr val="000000"/>
                </a:solidFill>
                <a:latin typeface="Canva Sans"/>
                <a:ea typeface="Canva Sans"/>
                <a:cs typeface="Canva Sans"/>
                <a:sym typeface="Canva Sans"/>
              </a:rPr>
              <a:t>εργασία </a:t>
            </a:r>
            <a:r>
              <a:rPr lang="en-US" sz="2700" dirty="0" err="1">
                <a:solidFill>
                  <a:srgbClr val="000000"/>
                </a:solidFill>
                <a:latin typeface="Canva Sans"/>
                <a:ea typeface="Canva Sans"/>
                <a:cs typeface="Canva Sans"/>
                <a:sym typeface="Canva Sans"/>
              </a:rPr>
              <a:t>του</a:t>
            </a:r>
            <a:r>
              <a:rPr lang="en-US" sz="2700" dirty="0">
                <a:solidFill>
                  <a:srgbClr val="000000"/>
                </a:solidFill>
                <a:latin typeface="Canva Sans"/>
                <a:ea typeface="Canva Sans"/>
                <a:cs typeface="Canva Sans"/>
                <a:sym typeface="Canva Sans"/>
              </a:rPr>
              <a:t>.</a:t>
            </a:r>
          </a:p>
          <a:p>
            <a:pPr marL="582930" lvl="1" indent="-291465" algn="just">
              <a:lnSpc>
                <a:spcPts val="4050"/>
              </a:lnSpc>
              <a:buFont typeface="Arial"/>
              <a:buChar char="•"/>
            </a:pPr>
            <a:r>
              <a:rPr lang="en-US" sz="2700" dirty="0" err="1">
                <a:solidFill>
                  <a:srgbClr val="000000"/>
                </a:solidFill>
                <a:latin typeface="Canva Sans"/>
                <a:ea typeface="Canva Sans"/>
                <a:cs typeface="Canva Sans"/>
                <a:sym typeface="Canva Sans"/>
              </a:rPr>
              <a:t>Κυκλώνει</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λέξεις</a:t>
            </a:r>
            <a:r>
              <a:rPr lang="en-US" sz="2700" dirty="0">
                <a:solidFill>
                  <a:srgbClr val="000000"/>
                </a:solidFill>
                <a:latin typeface="Canva Sans"/>
                <a:ea typeface="Canva Sans"/>
                <a:cs typeface="Canva Sans"/>
                <a:sym typeface="Canva Sans"/>
              </a:rPr>
              <a:t> π</a:t>
            </a:r>
            <a:r>
              <a:rPr lang="en-US" sz="2700" dirty="0" err="1">
                <a:solidFill>
                  <a:srgbClr val="000000"/>
                </a:solidFill>
                <a:latin typeface="Canva Sans"/>
                <a:ea typeface="Canva Sans"/>
                <a:cs typeface="Canva Sans"/>
                <a:sym typeface="Canva Sans"/>
              </a:rPr>
              <a:t>ου</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δεν</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γνωρίζει</a:t>
            </a:r>
            <a:r>
              <a:rPr lang="en-US" sz="2700" dirty="0">
                <a:solidFill>
                  <a:srgbClr val="000000"/>
                </a:solidFill>
                <a:latin typeface="Canva Sans"/>
                <a:ea typeface="Canva Sans"/>
                <a:cs typeface="Canva Sans"/>
                <a:sym typeface="Canva Sans"/>
              </a:rPr>
              <a:t> και π</a:t>
            </a:r>
            <a:r>
              <a:rPr lang="en-US" sz="2700" dirty="0" err="1">
                <a:solidFill>
                  <a:srgbClr val="000000"/>
                </a:solidFill>
                <a:latin typeface="Canva Sans"/>
                <a:ea typeface="Canva Sans"/>
                <a:cs typeface="Canva Sans"/>
                <a:sym typeface="Canva Sans"/>
              </a:rPr>
              <a:t>ου</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δεν</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είν</a:t>
            </a:r>
            <a:r>
              <a:rPr lang="en-US" sz="2700" dirty="0">
                <a:solidFill>
                  <a:srgbClr val="000000"/>
                </a:solidFill>
                <a:latin typeface="Canva Sans"/>
                <a:ea typeface="Canva Sans"/>
                <a:cs typeface="Canva Sans"/>
                <a:sym typeface="Canva Sans"/>
              </a:rPr>
              <a:t>αι σίγουρος για την ορθογραφία τους.</a:t>
            </a:r>
          </a:p>
          <a:p>
            <a:pPr marL="582930" lvl="1" indent="-291465" algn="just">
              <a:lnSpc>
                <a:spcPts val="4050"/>
              </a:lnSpc>
              <a:buFont typeface="Arial"/>
              <a:buChar char="•"/>
            </a:pPr>
            <a:r>
              <a:rPr lang="en-US" sz="2700" dirty="0" err="1">
                <a:solidFill>
                  <a:srgbClr val="000000"/>
                </a:solidFill>
                <a:latin typeface="Canva Sans"/>
                <a:ea typeface="Canva Sans"/>
                <a:cs typeface="Canva Sans"/>
                <a:sym typeface="Canva Sans"/>
              </a:rPr>
              <a:t>Δεν</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κάνει</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διορθώσεις</a:t>
            </a:r>
            <a:r>
              <a:rPr lang="en-US" sz="2700" dirty="0">
                <a:solidFill>
                  <a:srgbClr val="000000"/>
                </a:solidFill>
                <a:latin typeface="Canva Sans"/>
                <a:ea typeface="Canva Sans"/>
                <a:cs typeface="Canva Sans"/>
                <a:sym typeface="Canva Sans"/>
              </a:rPr>
              <a:t>, α</a:t>
            </a:r>
            <a:r>
              <a:rPr lang="en-US" sz="2700" dirty="0" err="1">
                <a:solidFill>
                  <a:srgbClr val="000000"/>
                </a:solidFill>
                <a:latin typeface="Canva Sans"/>
                <a:ea typeface="Canva Sans"/>
                <a:cs typeface="Canva Sans"/>
                <a:sym typeface="Canva Sans"/>
              </a:rPr>
              <a:t>κόμη</a:t>
            </a:r>
            <a:r>
              <a:rPr lang="en-US" sz="2700" dirty="0">
                <a:solidFill>
                  <a:srgbClr val="000000"/>
                </a:solidFill>
                <a:latin typeface="Canva Sans"/>
                <a:ea typeface="Canva Sans"/>
                <a:cs typeface="Canva Sans"/>
                <a:sym typeface="Canva Sans"/>
              </a:rPr>
              <a:t> και αν ο </a:t>
            </a:r>
            <a:r>
              <a:rPr lang="en-US" sz="2700" dirty="0" err="1">
                <a:solidFill>
                  <a:srgbClr val="000000"/>
                </a:solidFill>
                <a:latin typeface="Canva Sans"/>
                <a:ea typeface="Canva Sans"/>
                <a:cs typeface="Canva Sans"/>
                <a:sym typeface="Canva Sans"/>
              </a:rPr>
              <a:t>δάσκ</a:t>
            </a:r>
            <a:r>
              <a:rPr lang="en-US" sz="2700" dirty="0">
                <a:solidFill>
                  <a:srgbClr val="000000"/>
                </a:solidFill>
                <a:latin typeface="Canva Sans"/>
                <a:ea typeface="Canva Sans"/>
                <a:cs typeface="Canva Sans"/>
                <a:sym typeface="Canva Sans"/>
              </a:rPr>
              <a:t>αλος καθοδηγεί την τάξη σχετικά με τους τρόπους βελτίωσης του γραπτού.</a:t>
            </a:r>
          </a:p>
          <a:p>
            <a:pPr marL="582930" lvl="1" indent="-291465" algn="just">
              <a:lnSpc>
                <a:spcPts val="4050"/>
              </a:lnSpc>
              <a:buFont typeface="Arial"/>
              <a:buChar char="•"/>
            </a:pPr>
            <a:r>
              <a:rPr lang="en-US" sz="2700" dirty="0" err="1">
                <a:solidFill>
                  <a:srgbClr val="000000"/>
                </a:solidFill>
                <a:latin typeface="Canva Sans"/>
                <a:ea typeface="Canva Sans"/>
                <a:cs typeface="Canva Sans"/>
                <a:sym typeface="Canva Sans"/>
              </a:rPr>
              <a:t>Δεν</a:t>
            </a:r>
            <a:r>
              <a:rPr lang="en-US" sz="2700" dirty="0">
                <a:solidFill>
                  <a:srgbClr val="000000"/>
                </a:solidFill>
                <a:latin typeface="Canva Sans"/>
                <a:ea typeface="Canva Sans"/>
                <a:cs typeface="Canva Sans"/>
                <a:sym typeface="Canva Sans"/>
              </a:rPr>
              <a:t> </a:t>
            </a:r>
            <a:r>
              <a:rPr lang="en-US" sz="2700" dirty="0" err="1">
                <a:solidFill>
                  <a:srgbClr val="000000"/>
                </a:solidFill>
                <a:latin typeface="Canva Sans"/>
                <a:ea typeface="Canva Sans"/>
                <a:cs typeface="Canva Sans"/>
                <a:sym typeface="Canva Sans"/>
              </a:rPr>
              <a:t>έχει</a:t>
            </a:r>
            <a:r>
              <a:rPr lang="en-US" sz="2700" dirty="0">
                <a:solidFill>
                  <a:srgbClr val="000000"/>
                </a:solidFill>
                <a:latin typeface="Canva Sans"/>
                <a:ea typeface="Canva Sans"/>
                <a:cs typeface="Canva Sans"/>
                <a:sym typeface="Canva Sans"/>
              </a:rPr>
              <a:t> π</a:t>
            </a:r>
            <a:r>
              <a:rPr lang="en-US" sz="2700" dirty="0" err="1">
                <a:solidFill>
                  <a:srgbClr val="000000"/>
                </a:solidFill>
                <a:latin typeface="Canva Sans"/>
                <a:ea typeface="Canva Sans"/>
                <a:cs typeface="Canva Sans"/>
                <a:sym typeface="Canva Sans"/>
              </a:rPr>
              <a:t>ρόσ</a:t>
            </a:r>
            <a:r>
              <a:rPr lang="en-US" sz="2700" dirty="0">
                <a:solidFill>
                  <a:srgbClr val="000000"/>
                </a:solidFill>
                <a:latin typeface="Canva Sans"/>
                <a:ea typeface="Canva Sans"/>
                <a:cs typeface="Canva Sans"/>
                <a:sym typeface="Canva Sans"/>
              </a:rPr>
              <a:t>βαση στις πηγές για έλεγχο ορθογραφίας.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rot="-559059">
            <a:off x="14704686" y="-67215"/>
            <a:ext cx="4178322" cy="5381913"/>
          </a:xfrm>
          <a:custGeom>
            <a:avLst/>
            <a:gdLst/>
            <a:ahLst/>
            <a:cxnLst/>
            <a:rect l="l" t="t" r="r" b="b"/>
            <a:pathLst>
              <a:path w="4178322" h="5381913">
                <a:moveTo>
                  <a:pt x="0" y="0"/>
                </a:moveTo>
                <a:lnTo>
                  <a:pt x="4178322" y="0"/>
                </a:lnTo>
                <a:lnTo>
                  <a:pt x="4178322" y="5381913"/>
                </a:lnTo>
                <a:lnTo>
                  <a:pt x="0" y="5381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46807" y="-872400"/>
            <a:ext cx="3951014" cy="2794445"/>
          </a:xfrm>
          <a:custGeom>
            <a:avLst/>
            <a:gdLst/>
            <a:ahLst/>
            <a:cxnLst/>
            <a:rect l="l" t="t" r="r" b="b"/>
            <a:pathLst>
              <a:path w="3951014" h="2794445">
                <a:moveTo>
                  <a:pt x="0" y="0"/>
                </a:moveTo>
                <a:lnTo>
                  <a:pt x="3951014" y="0"/>
                </a:lnTo>
                <a:lnTo>
                  <a:pt x="3951014" y="2794445"/>
                </a:lnTo>
                <a:lnTo>
                  <a:pt x="0" y="27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5039188" y="4547467"/>
            <a:ext cx="7009322" cy="5579677"/>
            <a:chOff x="0" y="0"/>
            <a:chExt cx="1846077" cy="1469545"/>
          </a:xfrm>
        </p:grpSpPr>
        <p:sp>
          <p:nvSpPr>
            <p:cNvPr id="6" name="Freeform 6"/>
            <p:cNvSpPr/>
            <p:nvPr/>
          </p:nvSpPr>
          <p:spPr>
            <a:xfrm>
              <a:off x="0" y="0"/>
              <a:ext cx="1846076" cy="1469545"/>
            </a:xfrm>
            <a:custGeom>
              <a:avLst/>
              <a:gdLst/>
              <a:ahLst/>
              <a:cxnLst/>
              <a:rect l="l" t="t" r="r" b="b"/>
              <a:pathLst>
                <a:path w="1846076" h="1469545">
                  <a:moveTo>
                    <a:pt x="46390" y="0"/>
                  </a:moveTo>
                  <a:lnTo>
                    <a:pt x="1799687" y="0"/>
                  </a:lnTo>
                  <a:cubicBezTo>
                    <a:pt x="1825307" y="0"/>
                    <a:pt x="1846076" y="20769"/>
                    <a:pt x="1846076" y="46390"/>
                  </a:cubicBezTo>
                  <a:lnTo>
                    <a:pt x="1846076" y="1423155"/>
                  </a:lnTo>
                  <a:cubicBezTo>
                    <a:pt x="1846076" y="1435458"/>
                    <a:pt x="1841189" y="1447258"/>
                    <a:pt x="1832489" y="1455957"/>
                  </a:cubicBezTo>
                  <a:cubicBezTo>
                    <a:pt x="1823789" y="1464657"/>
                    <a:pt x="1811990" y="1469545"/>
                    <a:pt x="1799687" y="1469545"/>
                  </a:cubicBezTo>
                  <a:lnTo>
                    <a:pt x="46390" y="1469545"/>
                  </a:lnTo>
                  <a:cubicBezTo>
                    <a:pt x="34086" y="1469545"/>
                    <a:pt x="22287" y="1464657"/>
                    <a:pt x="13587" y="1455957"/>
                  </a:cubicBezTo>
                  <a:cubicBezTo>
                    <a:pt x="4887" y="1447258"/>
                    <a:pt x="0" y="1435458"/>
                    <a:pt x="0" y="1423155"/>
                  </a:cubicBezTo>
                  <a:lnTo>
                    <a:pt x="0" y="46390"/>
                  </a:lnTo>
                  <a:cubicBezTo>
                    <a:pt x="0" y="20769"/>
                    <a:pt x="20769" y="0"/>
                    <a:pt x="46390" y="0"/>
                  </a:cubicBezTo>
                  <a:close/>
                </a:path>
              </a:pathLst>
            </a:custGeom>
            <a:solidFill>
              <a:srgbClr val="FFCE32"/>
            </a:solidFill>
          </p:spPr>
          <p:txBody>
            <a:bodyPr/>
            <a:lstStyle/>
            <a:p>
              <a:endParaRPr lang="en-US"/>
            </a:p>
          </p:txBody>
        </p:sp>
        <p:sp>
          <p:nvSpPr>
            <p:cNvPr id="7" name="TextBox 7"/>
            <p:cNvSpPr txBox="1"/>
            <p:nvPr/>
          </p:nvSpPr>
          <p:spPr>
            <a:xfrm>
              <a:off x="0" y="-57150"/>
              <a:ext cx="1846077" cy="1526695"/>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10722983" y="-369962"/>
            <a:ext cx="4037087" cy="3222330"/>
          </a:xfrm>
          <a:custGeom>
            <a:avLst/>
            <a:gdLst/>
            <a:ahLst/>
            <a:cxnLst/>
            <a:rect l="l" t="t" r="r" b="b"/>
            <a:pathLst>
              <a:path w="4037087" h="3222330">
                <a:moveTo>
                  <a:pt x="4037087" y="0"/>
                </a:moveTo>
                <a:lnTo>
                  <a:pt x="0" y="0"/>
                </a:lnTo>
                <a:lnTo>
                  <a:pt x="0" y="3222329"/>
                </a:lnTo>
                <a:lnTo>
                  <a:pt x="4037087" y="3222329"/>
                </a:lnTo>
                <a:lnTo>
                  <a:pt x="403708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346222" y="3014292"/>
            <a:ext cx="14395255" cy="1052844"/>
          </a:xfrm>
          <a:prstGeom prst="rect">
            <a:avLst/>
          </a:prstGeom>
        </p:spPr>
        <p:txBody>
          <a:bodyPr lIns="0" tIns="0" rIns="0" bIns="0" rtlCol="0" anchor="t">
            <a:spAutoFit/>
          </a:bodyPr>
          <a:lstStyle/>
          <a:p>
            <a:pPr algn="l">
              <a:lnSpc>
                <a:spcPts val="7760"/>
              </a:lnSpc>
            </a:pPr>
            <a:r>
              <a:rPr lang="en-US" sz="8000">
                <a:solidFill>
                  <a:srgbClr val="FFFFFF"/>
                </a:solidFill>
                <a:latin typeface="BM Hanna"/>
                <a:ea typeface="BM Hanna"/>
                <a:cs typeface="BM Hanna"/>
                <a:sym typeface="BM Hanna"/>
              </a:rPr>
              <a:t>1ΟΣ ΜΑΘΗΤΗΣ ΤΥΠΟΥ Α</a:t>
            </a:r>
          </a:p>
        </p:txBody>
      </p:sp>
      <p:sp>
        <p:nvSpPr>
          <p:cNvPr id="10" name="TextBox 10"/>
          <p:cNvSpPr txBox="1"/>
          <p:nvPr/>
        </p:nvSpPr>
        <p:spPr>
          <a:xfrm>
            <a:off x="5622440" y="4646295"/>
            <a:ext cx="5842818" cy="5126355"/>
          </a:xfrm>
          <a:prstGeom prst="rect">
            <a:avLst/>
          </a:prstGeom>
        </p:spPr>
        <p:txBody>
          <a:bodyPr lIns="0" tIns="0" rIns="0" bIns="0" rtlCol="0" anchor="t">
            <a:spAutoFit/>
          </a:bodyPr>
          <a:lstStyle/>
          <a:p>
            <a:pPr algn="just">
              <a:lnSpc>
                <a:spcPts val="4050"/>
              </a:lnSpc>
            </a:pPr>
            <a:r>
              <a:rPr lang="en-US" sz="2700">
                <a:solidFill>
                  <a:srgbClr val="000000"/>
                </a:solidFill>
                <a:latin typeface="Canva Sans"/>
                <a:ea typeface="Canva Sans"/>
                <a:cs typeface="Canva Sans"/>
                <a:sym typeface="Canva Sans"/>
              </a:rPr>
              <a:t>Ηχογράφησε και άκουσε την αφήγηση του.</a:t>
            </a:r>
          </a:p>
          <a:p>
            <a:pPr algn="just">
              <a:lnSpc>
                <a:spcPts val="4050"/>
              </a:lnSpc>
            </a:pPr>
            <a:endParaRPr lang="en-US" sz="2700">
              <a:solidFill>
                <a:srgbClr val="000000"/>
              </a:solidFill>
              <a:latin typeface="Canva Sans"/>
              <a:ea typeface="Canva Sans"/>
              <a:cs typeface="Canva Sans"/>
              <a:sym typeface="Canva Sans"/>
            </a:endParaRPr>
          </a:p>
          <a:p>
            <a:pPr algn="just">
              <a:lnSpc>
                <a:spcPts val="4050"/>
              </a:lnSpc>
            </a:pPr>
            <a:r>
              <a:rPr lang="en-US" sz="2700">
                <a:solidFill>
                  <a:srgbClr val="000000"/>
                </a:solidFill>
                <a:latin typeface="Canva Sans"/>
                <a:ea typeface="Canva Sans"/>
                <a:cs typeface="Canva Sans"/>
                <a:sym typeface="Canva Sans"/>
              </a:rPr>
              <a:t>Συνειδητοποίησε ότι η αφήγηση ήταν γρήγορη και ανέκφραστη.</a:t>
            </a:r>
          </a:p>
          <a:p>
            <a:pPr algn="just">
              <a:lnSpc>
                <a:spcPts val="4050"/>
              </a:lnSpc>
            </a:pPr>
            <a:r>
              <a:rPr lang="en-US" sz="2700">
                <a:solidFill>
                  <a:srgbClr val="000000"/>
                </a:solidFill>
                <a:latin typeface="Canva Sans"/>
                <a:ea typeface="Canva Sans"/>
                <a:cs typeface="Canva Sans"/>
                <a:sym typeface="Canva Sans"/>
              </a:rPr>
              <a:t>Αποφάσισε να την ξανά ηχογραφήσει μέχρι να του αρέσει.</a:t>
            </a:r>
          </a:p>
          <a:p>
            <a:pPr algn="just">
              <a:lnSpc>
                <a:spcPts val="4050"/>
              </a:lnSpc>
            </a:pPr>
            <a:r>
              <a:rPr lang="en-US" sz="2700">
                <a:solidFill>
                  <a:srgbClr val="000000"/>
                </a:solidFill>
                <a:latin typeface="Canva Sans"/>
                <a:ea typeface="Canva Sans"/>
                <a:cs typeface="Canva Sans"/>
                <a:sym typeface="Canva Sans"/>
              </a:rPr>
              <a:t>Έτσι αξιολογήθηκε κριτικά κάθε ηχογράφιση πριν κάνει την τελική επιλογή.</a:t>
            </a:r>
          </a:p>
        </p:txBody>
      </p:sp>
      <p:sp>
        <p:nvSpPr>
          <p:cNvPr id="11" name="Freeform 11"/>
          <p:cNvSpPr/>
          <p:nvPr/>
        </p:nvSpPr>
        <p:spPr>
          <a:xfrm>
            <a:off x="-946807" y="6298004"/>
            <a:ext cx="3471862" cy="4114800"/>
          </a:xfrm>
          <a:custGeom>
            <a:avLst/>
            <a:gdLst/>
            <a:ahLst/>
            <a:cxnLst/>
            <a:rect l="l" t="t" r="r" b="b"/>
            <a:pathLst>
              <a:path w="3471862" h="4114800">
                <a:moveTo>
                  <a:pt x="0" y="0"/>
                </a:moveTo>
                <a:lnTo>
                  <a:pt x="3471862" y="0"/>
                </a:lnTo>
                <a:lnTo>
                  <a:pt x="347186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flipH="1">
            <a:off x="14296564" y="6879311"/>
            <a:ext cx="3991436" cy="3407689"/>
          </a:xfrm>
          <a:custGeom>
            <a:avLst/>
            <a:gdLst/>
            <a:ahLst/>
            <a:cxnLst/>
            <a:rect l="l" t="t" r="r" b="b"/>
            <a:pathLst>
              <a:path w="3991436" h="3407689">
                <a:moveTo>
                  <a:pt x="3991436" y="0"/>
                </a:moveTo>
                <a:lnTo>
                  <a:pt x="0" y="0"/>
                </a:lnTo>
                <a:lnTo>
                  <a:pt x="0" y="3407689"/>
                </a:lnTo>
                <a:lnTo>
                  <a:pt x="3991436" y="3407689"/>
                </a:lnTo>
                <a:lnTo>
                  <a:pt x="399143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rot="-559059">
            <a:off x="14704686" y="-67215"/>
            <a:ext cx="4178322" cy="5381913"/>
          </a:xfrm>
          <a:custGeom>
            <a:avLst/>
            <a:gdLst/>
            <a:ahLst/>
            <a:cxnLst/>
            <a:rect l="l" t="t" r="r" b="b"/>
            <a:pathLst>
              <a:path w="4178322" h="5381913">
                <a:moveTo>
                  <a:pt x="0" y="0"/>
                </a:moveTo>
                <a:lnTo>
                  <a:pt x="4178322" y="0"/>
                </a:lnTo>
                <a:lnTo>
                  <a:pt x="4178322" y="5381913"/>
                </a:lnTo>
                <a:lnTo>
                  <a:pt x="0" y="5381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46807" y="-872400"/>
            <a:ext cx="3951014" cy="2794445"/>
          </a:xfrm>
          <a:custGeom>
            <a:avLst/>
            <a:gdLst/>
            <a:ahLst/>
            <a:cxnLst/>
            <a:rect l="l" t="t" r="r" b="b"/>
            <a:pathLst>
              <a:path w="3951014" h="2794445">
                <a:moveTo>
                  <a:pt x="0" y="0"/>
                </a:moveTo>
                <a:lnTo>
                  <a:pt x="3951014" y="0"/>
                </a:lnTo>
                <a:lnTo>
                  <a:pt x="3951014" y="2794445"/>
                </a:lnTo>
                <a:lnTo>
                  <a:pt x="0" y="27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742499" y="4150112"/>
            <a:ext cx="7009322" cy="6573066"/>
            <a:chOff x="0" y="0"/>
            <a:chExt cx="1846077" cy="1731178"/>
          </a:xfrm>
        </p:grpSpPr>
        <p:sp>
          <p:nvSpPr>
            <p:cNvPr id="6" name="Freeform 6"/>
            <p:cNvSpPr/>
            <p:nvPr/>
          </p:nvSpPr>
          <p:spPr>
            <a:xfrm>
              <a:off x="0" y="0"/>
              <a:ext cx="1846076" cy="1731178"/>
            </a:xfrm>
            <a:custGeom>
              <a:avLst/>
              <a:gdLst/>
              <a:ahLst/>
              <a:cxnLst/>
              <a:rect l="l" t="t" r="r" b="b"/>
              <a:pathLst>
                <a:path w="1846076" h="1731178">
                  <a:moveTo>
                    <a:pt x="46390" y="0"/>
                  </a:moveTo>
                  <a:lnTo>
                    <a:pt x="1799687" y="0"/>
                  </a:lnTo>
                  <a:cubicBezTo>
                    <a:pt x="1825307" y="0"/>
                    <a:pt x="1846076" y="20769"/>
                    <a:pt x="1846076" y="46390"/>
                  </a:cubicBezTo>
                  <a:lnTo>
                    <a:pt x="1846076" y="1684788"/>
                  </a:lnTo>
                  <a:cubicBezTo>
                    <a:pt x="1846076" y="1710408"/>
                    <a:pt x="1825307" y="1731178"/>
                    <a:pt x="1799687" y="1731178"/>
                  </a:cubicBezTo>
                  <a:lnTo>
                    <a:pt x="46390" y="1731178"/>
                  </a:lnTo>
                  <a:cubicBezTo>
                    <a:pt x="34086" y="1731178"/>
                    <a:pt x="22287" y="1726290"/>
                    <a:pt x="13587" y="1717591"/>
                  </a:cubicBezTo>
                  <a:cubicBezTo>
                    <a:pt x="4887" y="1708891"/>
                    <a:pt x="0" y="1697091"/>
                    <a:pt x="0" y="1684788"/>
                  </a:cubicBezTo>
                  <a:lnTo>
                    <a:pt x="0" y="46390"/>
                  </a:lnTo>
                  <a:cubicBezTo>
                    <a:pt x="0" y="20769"/>
                    <a:pt x="20769" y="0"/>
                    <a:pt x="46390" y="0"/>
                  </a:cubicBezTo>
                  <a:close/>
                </a:path>
              </a:pathLst>
            </a:custGeom>
            <a:solidFill>
              <a:srgbClr val="FFCE32"/>
            </a:solidFill>
          </p:spPr>
          <p:txBody>
            <a:bodyPr/>
            <a:lstStyle/>
            <a:p>
              <a:endParaRPr lang="en-US"/>
            </a:p>
          </p:txBody>
        </p:sp>
        <p:sp>
          <p:nvSpPr>
            <p:cNvPr id="7" name="TextBox 7"/>
            <p:cNvSpPr txBox="1"/>
            <p:nvPr/>
          </p:nvSpPr>
          <p:spPr>
            <a:xfrm>
              <a:off x="0" y="-57150"/>
              <a:ext cx="1846077" cy="1788328"/>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8906348" y="4150112"/>
            <a:ext cx="7009322" cy="6573066"/>
            <a:chOff x="0" y="0"/>
            <a:chExt cx="1846077" cy="1731178"/>
          </a:xfrm>
        </p:grpSpPr>
        <p:sp>
          <p:nvSpPr>
            <p:cNvPr id="9" name="Freeform 9"/>
            <p:cNvSpPr/>
            <p:nvPr/>
          </p:nvSpPr>
          <p:spPr>
            <a:xfrm>
              <a:off x="0" y="0"/>
              <a:ext cx="1846076" cy="1731178"/>
            </a:xfrm>
            <a:custGeom>
              <a:avLst/>
              <a:gdLst/>
              <a:ahLst/>
              <a:cxnLst/>
              <a:rect l="l" t="t" r="r" b="b"/>
              <a:pathLst>
                <a:path w="1846076" h="1731178">
                  <a:moveTo>
                    <a:pt x="46390" y="0"/>
                  </a:moveTo>
                  <a:lnTo>
                    <a:pt x="1799687" y="0"/>
                  </a:lnTo>
                  <a:cubicBezTo>
                    <a:pt x="1825307" y="0"/>
                    <a:pt x="1846076" y="20769"/>
                    <a:pt x="1846076" y="46390"/>
                  </a:cubicBezTo>
                  <a:lnTo>
                    <a:pt x="1846076" y="1684788"/>
                  </a:lnTo>
                  <a:cubicBezTo>
                    <a:pt x="1846076" y="1710408"/>
                    <a:pt x="1825307" y="1731178"/>
                    <a:pt x="1799687" y="1731178"/>
                  </a:cubicBezTo>
                  <a:lnTo>
                    <a:pt x="46390" y="1731178"/>
                  </a:lnTo>
                  <a:cubicBezTo>
                    <a:pt x="34086" y="1731178"/>
                    <a:pt x="22287" y="1726290"/>
                    <a:pt x="13587" y="1717591"/>
                  </a:cubicBezTo>
                  <a:cubicBezTo>
                    <a:pt x="4887" y="1708891"/>
                    <a:pt x="0" y="1697091"/>
                    <a:pt x="0" y="1684788"/>
                  </a:cubicBezTo>
                  <a:lnTo>
                    <a:pt x="0" y="46390"/>
                  </a:lnTo>
                  <a:cubicBezTo>
                    <a:pt x="0" y="20769"/>
                    <a:pt x="20769" y="0"/>
                    <a:pt x="46390" y="0"/>
                  </a:cubicBezTo>
                  <a:close/>
                </a:path>
              </a:pathLst>
            </a:custGeom>
            <a:solidFill>
              <a:srgbClr val="FFCE32"/>
            </a:solidFill>
          </p:spPr>
          <p:txBody>
            <a:bodyPr/>
            <a:lstStyle/>
            <a:p>
              <a:endParaRPr lang="en-US"/>
            </a:p>
          </p:txBody>
        </p:sp>
        <p:sp>
          <p:nvSpPr>
            <p:cNvPr id="10" name="TextBox 10"/>
            <p:cNvSpPr txBox="1"/>
            <p:nvPr/>
          </p:nvSpPr>
          <p:spPr>
            <a:xfrm>
              <a:off x="0" y="-57150"/>
              <a:ext cx="1846077" cy="1788328"/>
            </a:xfrm>
            <a:prstGeom prst="rect">
              <a:avLst/>
            </a:prstGeom>
          </p:spPr>
          <p:txBody>
            <a:bodyPr lIns="50800" tIns="50800" rIns="50800" bIns="50800" rtlCol="0" anchor="ctr"/>
            <a:lstStyle/>
            <a:p>
              <a:pPr algn="ctr">
                <a:lnSpc>
                  <a:spcPts val="3499"/>
                </a:lnSpc>
              </a:pPr>
              <a:endParaRPr/>
            </a:p>
          </p:txBody>
        </p:sp>
      </p:grpSp>
      <p:sp>
        <p:nvSpPr>
          <p:cNvPr id="11" name="Freeform 11"/>
          <p:cNvSpPr/>
          <p:nvPr/>
        </p:nvSpPr>
        <p:spPr>
          <a:xfrm flipH="1">
            <a:off x="10722983" y="-369962"/>
            <a:ext cx="4037087" cy="3222330"/>
          </a:xfrm>
          <a:custGeom>
            <a:avLst/>
            <a:gdLst/>
            <a:ahLst/>
            <a:cxnLst/>
            <a:rect l="l" t="t" r="r" b="b"/>
            <a:pathLst>
              <a:path w="4037087" h="3222330">
                <a:moveTo>
                  <a:pt x="4037087" y="0"/>
                </a:moveTo>
                <a:lnTo>
                  <a:pt x="0" y="0"/>
                </a:lnTo>
                <a:lnTo>
                  <a:pt x="0" y="3222329"/>
                </a:lnTo>
                <a:lnTo>
                  <a:pt x="4037087" y="3222329"/>
                </a:lnTo>
                <a:lnTo>
                  <a:pt x="403708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1924701" y="2844211"/>
            <a:ext cx="14886970" cy="1052844"/>
          </a:xfrm>
          <a:prstGeom prst="rect">
            <a:avLst/>
          </a:prstGeom>
        </p:spPr>
        <p:txBody>
          <a:bodyPr lIns="0" tIns="0" rIns="0" bIns="0" rtlCol="0" anchor="t">
            <a:spAutoFit/>
          </a:bodyPr>
          <a:lstStyle/>
          <a:p>
            <a:pPr algn="l">
              <a:lnSpc>
                <a:spcPts val="7760"/>
              </a:lnSpc>
            </a:pPr>
            <a:r>
              <a:rPr lang="en-US" sz="8000">
                <a:solidFill>
                  <a:srgbClr val="FFFFFF"/>
                </a:solidFill>
                <a:latin typeface="BM Hanna"/>
                <a:ea typeface="BM Hanna"/>
                <a:cs typeface="BM Hanna"/>
                <a:sym typeface="BM Hanna"/>
              </a:rPr>
              <a:t>2ος ΜΑΘΗΤΗΣ ΤΥΠΟΥ Α</a:t>
            </a:r>
          </a:p>
        </p:txBody>
      </p:sp>
      <p:sp>
        <p:nvSpPr>
          <p:cNvPr id="13" name="TextBox 13"/>
          <p:cNvSpPr txBox="1"/>
          <p:nvPr/>
        </p:nvSpPr>
        <p:spPr>
          <a:xfrm>
            <a:off x="2465545" y="4581096"/>
            <a:ext cx="6006639" cy="5581650"/>
          </a:xfrm>
          <a:prstGeom prst="rect">
            <a:avLst/>
          </a:prstGeom>
        </p:spPr>
        <p:txBody>
          <a:bodyPr lIns="0" tIns="0" rIns="0" bIns="0" rtlCol="0" anchor="t">
            <a:spAutoFit/>
          </a:bodyPr>
          <a:lstStyle/>
          <a:p>
            <a:pPr algn="just">
              <a:lnSpc>
                <a:spcPts val="3749"/>
              </a:lnSpc>
            </a:pPr>
            <a:r>
              <a:rPr lang="en-US" sz="2499">
                <a:solidFill>
                  <a:srgbClr val="000000"/>
                </a:solidFill>
                <a:latin typeface="Canva Sans"/>
                <a:ea typeface="Canva Sans"/>
                <a:cs typeface="Canva Sans"/>
                <a:sym typeface="Canva Sans"/>
              </a:rPr>
              <a:t>Δέχθηκε να γράψει την αφήγηση για τη ψηφιακή ιστορία και εξέφρασε την ίδια συμπεριφορά όταν επέλεξε γραφικά για την απεικόνιση σκηνών της ιστορίας.</a:t>
            </a:r>
          </a:p>
          <a:p>
            <a:pPr algn="just">
              <a:lnSpc>
                <a:spcPts val="3749"/>
              </a:lnSpc>
            </a:pPr>
            <a:endParaRPr lang="en-US" sz="2499">
              <a:solidFill>
                <a:srgbClr val="000000"/>
              </a:solidFill>
              <a:latin typeface="Canva Sans"/>
              <a:ea typeface="Canva Sans"/>
              <a:cs typeface="Canva Sans"/>
              <a:sym typeface="Canva Sans"/>
            </a:endParaRPr>
          </a:p>
          <a:p>
            <a:pPr algn="just">
              <a:lnSpc>
                <a:spcPts val="3749"/>
              </a:lnSpc>
            </a:pPr>
            <a:r>
              <a:rPr lang="en-US" sz="2499">
                <a:solidFill>
                  <a:srgbClr val="000000"/>
                </a:solidFill>
                <a:latin typeface="Canva Sans"/>
                <a:ea typeface="Canva Sans"/>
                <a:cs typeface="Canva Sans"/>
                <a:sym typeface="Canva Sans"/>
              </a:rPr>
              <a:t>Ορισμένες εικόνες δεν αναπαριστούσαν με συνέπεια τις σκηνές της ιστορίας.</a:t>
            </a:r>
          </a:p>
          <a:p>
            <a:pPr algn="just">
              <a:lnSpc>
                <a:spcPts val="3749"/>
              </a:lnSpc>
            </a:pPr>
            <a:r>
              <a:rPr lang="en-US" sz="2499">
                <a:solidFill>
                  <a:srgbClr val="000000"/>
                </a:solidFill>
                <a:latin typeface="Canva Sans"/>
                <a:ea typeface="Canva Sans"/>
                <a:cs typeface="Canva Sans"/>
                <a:sym typeface="Canva Sans"/>
              </a:rPr>
              <a:t>Π.χ Ένας ποδηλάτης κατεβαίνει το βουνό ΑΝΤΙ ΓΙΑ τον μαθητή που τρέχει με το ποδήλατο του στο πεζοδρόμιο μπροστά από το σπίτι του.</a:t>
            </a:r>
          </a:p>
          <a:p>
            <a:pPr algn="just">
              <a:lnSpc>
                <a:spcPts val="3749"/>
              </a:lnSpc>
            </a:pPr>
            <a:endParaRPr lang="en-US" sz="2499">
              <a:solidFill>
                <a:srgbClr val="000000"/>
              </a:solidFill>
              <a:latin typeface="Canva Sans"/>
              <a:ea typeface="Canva Sans"/>
              <a:cs typeface="Canva Sans"/>
              <a:sym typeface="Canva Sans"/>
            </a:endParaRPr>
          </a:p>
        </p:txBody>
      </p:sp>
      <p:sp>
        <p:nvSpPr>
          <p:cNvPr id="14" name="TextBox 14"/>
          <p:cNvSpPr txBox="1"/>
          <p:nvPr/>
        </p:nvSpPr>
        <p:spPr>
          <a:xfrm>
            <a:off x="9368186" y="4208077"/>
            <a:ext cx="6085647" cy="6515100"/>
          </a:xfrm>
          <a:prstGeom prst="rect">
            <a:avLst/>
          </a:prstGeom>
        </p:spPr>
        <p:txBody>
          <a:bodyPr lIns="0" tIns="0" rIns="0" bIns="0" rtlCol="0" anchor="t">
            <a:spAutoFit/>
          </a:bodyPr>
          <a:lstStyle/>
          <a:p>
            <a:pPr algn="just">
              <a:lnSpc>
                <a:spcPts val="3749"/>
              </a:lnSpc>
            </a:pPr>
            <a:r>
              <a:rPr lang="en-US" sz="2499">
                <a:solidFill>
                  <a:srgbClr val="000000"/>
                </a:solidFill>
                <a:latin typeface="Canva Sans"/>
                <a:ea typeface="Canva Sans"/>
                <a:cs typeface="Canva Sans"/>
                <a:sym typeface="Canva Sans"/>
              </a:rPr>
              <a:t>Αναγνώριζε πως δεν υπάρχει σύνδεση και εξήγησε πως εγκατέλειψε την αναζήτηση φωτογραφιών μετά από αρκετά ανεπιτυχή αποτελέσματα αναζήτησης στο Google, χρησιμοποιώντας ως λέξεις-κλειδιά «ποδήλατο» και «πεζοδρόμιο». </a:t>
            </a:r>
          </a:p>
          <a:p>
            <a:pPr algn="just">
              <a:lnSpc>
                <a:spcPts val="3749"/>
              </a:lnSpc>
            </a:pPr>
            <a:endParaRPr lang="en-US" sz="2499">
              <a:solidFill>
                <a:srgbClr val="000000"/>
              </a:solidFill>
              <a:latin typeface="Canva Sans"/>
              <a:ea typeface="Canva Sans"/>
              <a:cs typeface="Canva Sans"/>
              <a:sym typeface="Canva Sans"/>
            </a:endParaRPr>
          </a:p>
          <a:p>
            <a:pPr algn="just">
              <a:lnSpc>
                <a:spcPts val="3749"/>
              </a:lnSpc>
            </a:pPr>
            <a:r>
              <a:rPr lang="en-US" sz="2499">
                <a:solidFill>
                  <a:srgbClr val="000000"/>
                </a:solidFill>
                <a:latin typeface="Canva Sans"/>
                <a:ea typeface="Canva Sans"/>
                <a:cs typeface="Canva Sans"/>
                <a:sym typeface="Canva Sans"/>
              </a:rPr>
              <a:t>Όταν ο δάσκαλος του έδωσε τη δυνατότητα να δημιουργήσει τις δικές του εικόνες, ασχολήθηκε πολύ περισσότερο με το έργο, αφού απέκτησε μεγαλύτερο νόημα για αυτόν.</a:t>
            </a:r>
          </a:p>
          <a:p>
            <a:pPr algn="just">
              <a:lnSpc>
                <a:spcPts val="3749"/>
              </a:lnSpc>
            </a:pPr>
            <a:endParaRPr lang="en-US" sz="2499">
              <a:solidFill>
                <a:srgbClr val="000000"/>
              </a:solidFill>
              <a:latin typeface="Canva Sans"/>
              <a:ea typeface="Canva Sans"/>
              <a:cs typeface="Canva Sans"/>
              <a:sym typeface="Canva Sans"/>
            </a:endParaRPr>
          </a:p>
        </p:txBody>
      </p:sp>
      <p:sp>
        <p:nvSpPr>
          <p:cNvPr id="15" name="Freeform 15"/>
          <p:cNvSpPr/>
          <p:nvPr/>
        </p:nvSpPr>
        <p:spPr>
          <a:xfrm>
            <a:off x="-946807" y="6298004"/>
            <a:ext cx="3471862" cy="4114800"/>
          </a:xfrm>
          <a:custGeom>
            <a:avLst/>
            <a:gdLst/>
            <a:ahLst/>
            <a:cxnLst/>
            <a:rect l="l" t="t" r="r" b="b"/>
            <a:pathLst>
              <a:path w="3471862" h="4114800">
                <a:moveTo>
                  <a:pt x="0" y="0"/>
                </a:moveTo>
                <a:lnTo>
                  <a:pt x="3471862" y="0"/>
                </a:lnTo>
                <a:lnTo>
                  <a:pt x="347186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flipH="1">
            <a:off x="14296564" y="6879311"/>
            <a:ext cx="3991436" cy="3407689"/>
          </a:xfrm>
          <a:custGeom>
            <a:avLst/>
            <a:gdLst/>
            <a:ahLst/>
            <a:cxnLst/>
            <a:rect l="l" t="t" r="r" b="b"/>
            <a:pathLst>
              <a:path w="3991436" h="3407689">
                <a:moveTo>
                  <a:pt x="3991436" y="0"/>
                </a:moveTo>
                <a:lnTo>
                  <a:pt x="0" y="0"/>
                </a:lnTo>
                <a:lnTo>
                  <a:pt x="0" y="3407689"/>
                </a:lnTo>
                <a:lnTo>
                  <a:pt x="3991436" y="3407689"/>
                </a:lnTo>
                <a:lnTo>
                  <a:pt x="399143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028700" y="3130471"/>
            <a:ext cx="9393142" cy="7653268"/>
            <a:chOff x="0" y="0"/>
            <a:chExt cx="2473914" cy="2015676"/>
          </a:xfrm>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solidFill>
              <a:srgbClr val="FFCE32"/>
            </a:solidFill>
          </p:spPr>
          <p:txBody>
            <a:bodyPr/>
            <a:lstStyle/>
            <a:p>
              <a:endParaRPr lang="en-US"/>
            </a:p>
          </p:txBody>
        </p:sp>
        <p:sp>
          <p:nvSpPr>
            <p:cNvPr id="7" name="TextBox 7"/>
            <p:cNvSpPr txBox="1"/>
            <p:nvPr/>
          </p:nvSpPr>
          <p:spPr>
            <a:xfrm>
              <a:off x="0" y="-57150"/>
              <a:ext cx="2473914" cy="2072826"/>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514968" y="4217967"/>
            <a:ext cx="8262125"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ΕΙΔΗ ΠΟΛΥΓΡΑΜΜΑΤΙΣΜΩΝ</a:t>
            </a:r>
          </a:p>
        </p:txBody>
      </p:sp>
      <p:sp>
        <p:nvSpPr>
          <p:cNvPr id="11" name="TextBox 11"/>
          <p:cNvSpPr txBox="1"/>
          <p:nvPr/>
        </p:nvSpPr>
        <p:spPr>
          <a:xfrm>
            <a:off x="1455094" y="6139268"/>
            <a:ext cx="8540354" cy="3937456"/>
          </a:xfrm>
          <a:prstGeom prst="rect">
            <a:avLst/>
          </a:prstGeom>
        </p:spPr>
        <p:txBody>
          <a:bodyPr lIns="0" tIns="0" rIns="0" bIns="0" rtlCol="0" anchor="t">
            <a:spAutoFit/>
          </a:bodyPr>
          <a:lstStyle/>
          <a:p>
            <a:pPr marL="647700" lvl="1" indent="-323850" algn="just">
              <a:lnSpc>
                <a:spcPts val="4500"/>
              </a:lnSpc>
              <a:buFont typeface="Arial"/>
              <a:buChar char="•"/>
            </a:pPr>
            <a:r>
              <a:rPr lang="en-US" sz="3000">
                <a:solidFill>
                  <a:srgbClr val="000000"/>
                </a:solidFill>
                <a:latin typeface="Canva Sans"/>
                <a:ea typeface="Canva Sans"/>
                <a:cs typeface="Canva Sans"/>
                <a:sym typeface="Canva Sans"/>
              </a:rPr>
              <a:t>Τεχνολογικός γραμματισμός</a:t>
            </a:r>
          </a:p>
          <a:p>
            <a:pPr algn="just">
              <a:lnSpc>
                <a:spcPts val="4500"/>
              </a:lnSpc>
            </a:pPr>
            <a:r>
              <a:rPr lang="en-US" sz="3000">
                <a:solidFill>
                  <a:srgbClr val="000000"/>
                </a:solidFill>
                <a:latin typeface="Canva Sans"/>
                <a:ea typeface="Canva Sans"/>
                <a:cs typeface="Canva Sans"/>
                <a:sym typeface="Canva Sans"/>
              </a:rPr>
              <a:t>       (</a:t>
            </a:r>
            <a:r>
              <a:rPr lang="en-US" sz="3000" b="1">
                <a:solidFill>
                  <a:srgbClr val="000000"/>
                </a:solidFill>
                <a:latin typeface="Canva Sans Bold"/>
                <a:ea typeface="Canva Sans Bold"/>
                <a:cs typeface="Canva Sans Bold"/>
                <a:sym typeface="Canva Sans Bold"/>
              </a:rPr>
              <a:t>Technological literacy</a:t>
            </a:r>
            <a:r>
              <a:rPr lang="en-US" sz="3000">
                <a:solidFill>
                  <a:srgbClr val="000000"/>
                </a:solidFill>
                <a:latin typeface="Canva Sans"/>
                <a:ea typeface="Canva Sans"/>
                <a:cs typeface="Canva Sans"/>
                <a:sym typeface="Canva Sans"/>
              </a:rPr>
              <a:t>)</a:t>
            </a:r>
          </a:p>
          <a:p>
            <a:pPr marL="647700" lvl="1" indent="-323850" algn="just">
              <a:lnSpc>
                <a:spcPts val="4500"/>
              </a:lnSpc>
              <a:buFont typeface="Arial"/>
              <a:buChar char="•"/>
            </a:pPr>
            <a:r>
              <a:rPr lang="en-US" sz="3000">
                <a:solidFill>
                  <a:srgbClr val="000000"/>
                </a:solidFill>
                <a:latin typeface="Canva Sans"/>
                <a:ea typeface="Canva Sans"/>
                <a:cs typeface="Canva Sans"/>
                <a:sym typeface="Canva Sans"/>
              </a:rPr>
              <a:t>Οπτικός γραμματισμός (</a:t>
            </a:r>
            <a:r>
              <a:rPr lang="en-US" sz="3000" b="1">
                <a:solidFill>
                  <a:srgbClr val="000000"/>
                </a:solidFill>
                <a:latin typeface="Canva Sans Bold"/>
                <a:ea typeface="Canva Sans Bold"/>
                <a:cs typeface="Canva Sans Bold"/>
                <a:sym typeface="Canva Sans Bold"/>
              </a:rPr>
              <a:t>Visual literacy</a:t>
            </a:r>
            <a:r>
              <a:rPr lang="en-US" sz="3000">
                <a:solidFill>
                  <a:srgbClr val="000000"/>
                </a:solidFill>
                <a:latin typeface="Canva Sans"/>
                <a:ea typeface="Canva Sans"/>
                <a:cs typeface="Canva Sans"/>
                <a:sym typeface="Canva Sans"/>
              </a:rPr>
              <a:t>)</a:t>
            </a:r>
          </a:p>
          <a:p>
            <a:pPr marL="647700" lvl="1" indent="-323850" algn="just">
              <a:lnSpc>
                <a:spcPts val="4500"/>
              </a:lnSpc>
              <a:buFont typeface="Arial"/>
              <a:buChar char="•"/>
            </a:pPr>
            <a:r>
              <a:rPr lang="en-US" sz="3000">
                <a:solidFill>
                  <a:srgbClr val="000000"/>
                </a:solidFill>
                <a:latin typeface="Canva Sans"/>
                <a:ea typeface="Canva Sans"/>
                <a:cs typeface="Canva Sans"/>
                <a:sym typeface="Canva Sans"/>
              </a:rPr>
              <a:t>Γραμματισμός στα ΜΜΕ (</a:t>
            </a:r>
            <a:r>
              <a:rPr lang="en-US" sz="3000" b="1">
                <a:solidFill>
                  <a:srgbClr val="000000"/>
                </a:solidFill>
                <a:latin typeface="Canva Sans Bold"/>
                <a:ea typeface="Canva Sans Bold"/>
                <a:cs typeface="Canva Sans Bold"/>
                <a:sym typeface="Canva Sans Bold"/>
              </a:rPr>
              <a:t>Media literacy</a:t>
            </a:r>
            <a:r>
              <a:rPr lang="en-US" sz="3000">
                <a:solidFill>
                  <a:srgbClr val="000000"/>
                </a:solidFill>
                <a:latin typeface="Canva Sans"/>
                <a:ea typeface="Canva Sans"/>
                <a:cs typeface="Canva Sans"/>
                <a:sym typeface="Canva Sans"/>
              </a:rPr>
              <a:t>)</a:t>
            </a:r>
          </a:p>
          <a:p>
            <a:pPr marL="647700" lvl="1" indent="-323850" algn="just">
              <a:lnSpc>
                <a:spcPts val="4500"/>
              </a:lnSpc>
              <a:buFont typeface="Arial"/>
              <a:buChar char="•"/>
            </a:pPr>
            <a:r>
              <a:rPr lang="en-US" sz="3000">
                <a:solidFill>
                  <a:srgbClr val="000000"/>
                </a:solidFill>
                <a:latin typeface="Canva Sans"/>
                <a:ea typeface="Canva Sans"/>
                <a:cs typeface="Canva Sans"/>
                <a:sym typeface="Canva Sans"/>
              </a:rPr>
              <a:t>Πληροφοριακός γραμματισμός </a:t>
            </a:r>
          </a:p>
          <a:p>
            <a:pPr algn="just">
              <a:lnSpc>
                <a:spcPts val="4500"/>
              </a:lnSpc>
            </a:pPr>
            <a:r>
              <a:rPr lang="en-US" sz="3000">
                <a:solidFill>
                  <a:srgbClr val="000000"/>
                </a:solidFill>
                <a:latin typeface="Canva Sans"/>
                <a:ea typeface="Canva Sans"/>
                <a:cs typeface="Canva Sans"/>
                <a:sym typeface="Canva Sans"/>
              </a:rPr>
              <a:t>       (</a:t>
            </a:r>
            <a:r>
              <a:rPr lang="en-US" sz="3000" b="1">
                <a:solidFill>
                  <a:srgbClr val="000000"/>
                </a:solidFill>
                <a:latin typeface="Canva Sans Bold"/>
                <a:ea typeface="Canva Sans Bold"/>
                <a:cs typeface="Canva Sans Bold"/>
                <a:sym typeface="Canva Sans Bold"/>
              </a:rPr>
              <a:t>Information literacy</a:t>
            </a:r>
            <a:r>
              <a:rPr lang="en-US" sz="3000">
                <a:solidFill>
                  <a:srgbClr val="000000"/>
                </a:solidFill>
                <a:latin typeface="Canva Sans"/>
                <a:ea typeface="Canva Sans"/>
                <a:cs typeface="Canva Sans"/>
                <a:sym typeface="Canva Sans"/>
              </a:rPr>
              <a:t>)</a:t>
            </a:r>
          </a:p>
          <a:p>
            <a:pPr algn="just">
              <a:lnSpc>
                <a:spcPts val="4214"/>
              </a:lnSpc>
            </a:pPr>
            <a:endParaRPr lang="en-US" sz="3000">
              <a:solidFill>
                <a:srgbClr val="000000"/>
              </a:solidFill>
              <a:latin typeface="Canva Sans"/>
              <a:ea typeface="Canva Sans"/>
              <a:cs typeface="Canva Sans"/>
              <a:sym typeface="Canva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rot="-559059">
            <a:off x="14704686" y="-67215"/>
            <a:ext cx="4178322" cy="5381913"/>
          </a:xfrm>
          <a:custGeom>
            <a:avLst/>
            <a:gdLst/>
            <a:ahLst/>
            <a:cxnLst/>
            <a:rect l="l" t="t" r="r" b="b"/>
            <a:pathLst>
              <a:path w="4178322" h="5381913">
                <a:moveTo>
                  <a:pt x="0" y="0"/>
                </a:moveTo>
                <a:lnTo>
                  <a:pt x="4178322" y="0"/>
                </a:lnTo>
                <a:lnTo>
                  <a:pt x="4178322" y="5381913"/>
                </a:lnTo>
                <a:lnTo>
                  <a:pt x="0" y="5381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46807" y="-872400"/>
            <a:ext cx="3951014" cy="2794445"/>
          </a:xfrm>
          <a:custGeom>
            <a:avLst/>
            <a:gdLst/>
            <a:ahLst/>
            <a:cxnLst/>
            <a:rect l="l" t="t" r="r" b="b"/>
            <a:pathLst>
              <a:path w="3951014" h="2794445">
                <a:moveTo>
                  <a:pt x="0" y="0"/>
                </a:moveTo>
                <a:lnTo>
                  <a:pt x="3951014" y="0"/>
                </a:lnTo>
                <a:lnTo>
                  <a:pt x="3951014" y="2794445"/>
                </a:lnTo>
                <a:lnTo>
                  <a:pt x="0" y="27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2156052" y="4304639"/>
            <a:ext cx="7009322" cy="6418538"/>
            <a:chOff x="0" y="0"/>
            <a:chExt cx="1846077" cy="1690479"/>
          </a:xfrm>
        </p:grpSpPr>
        <p:sp>
          <p:nvSpPr>
            <p:cNvPr id="6" name="Freeform 6"/>
            <p:cNvSpPr/>
            <p:nvPr/>
          </p:nvSpPr>
          <p:spPr>
            <a:xfrm>
              <a:off x="0" y="0"/>
              <a:ext cx="1846076" cy="1690479"/>
            </a:xfrm>
            <a:custGeom>
              <a:avLst/>
              <a:gdLst/>
              <a:ahLst/>
              <a:cxnLst/>
              <a:rect l="l" t="t" r="r" b="b"/>
              <a:pathLst>
                <a:path w="1846076" h="1690479">
                  <a:moveTo>
                    <a:pt x="46390" y="0"/>
                  </a:moveTo>
                  <a:lnTo>
                    <a:pt x="1799687" y="0"/>
                  </a:lnTo>
                  <a:cubicBezTo>
                    <a:pt x="1825307" y="0"/>
                    <a:pt x="1846076" y="20769"/>
                    <a:pt x="1846076" y="46390"/>
                  </a:cubicBezTo>
                  <a:lnTo>
                    <a:pt x="1846076" y="1644090"/>
                  </a:lnTo>
                  <a:cubicBezTo>
                    <a:pt x="1846076" y="1656393"/>
                    <a:pt x="1841189" y="1668192"/>
                    <a:pt x="1832489" y="1676892"/>
                  </a:cubicBezTo>
                  <a:cubicBezTo>
                    <a:pt x="1823789" y="1685592"/>
                    <a:pt x="1811990" y="1690479"/>
                    <a:pt x="1799687" y="1690479"/>
                  </a:cubicBezTo>
                  <a:lnTo>
                    <a:pt x="46390" y="1690479"/>
                  </a:lnTo>
                  <a:cubicBezTo>
                    <a:pt x="34086" y="1690479"/>
                    <a:pt x="22287" y="1685592"/>
                    <a:pt x="13587" y="1676892"/>
                  </a:cubicBezTo>
                  <a:cubicBezTo>
                    <a:pt x="4887" y="1668192"/>
                    <a:pt x="0" y="1656393"/>
                    <a:pt x="0" y="1644090"/>
                  </a:cubicBezTo>
                  <a:lnTo>
                    <a:pt x="0" y="46390"/>
                  </a:lnTo>
                  <a:cubicBezTo>
                    <a:pt x="0" y="20769"/>
                    <a:pt x="20769" y="0"/>
                    <a:pt x="46390" y="0"/>
                  </a:cubicBezTo>
                  <a:close/>
                </a:path>
              </a:pathLst>
            </a:custGeom>
            <a:solidFill>
              <a:srgbClr val="FFCE32"/>
            </a:solidFill>
          </p:spPr>
          <p:txBody>
            <a:bodyPr/>
            <a:lstStyle/>
            <a:p>
              <a:endParaRPr lang="en-US"/>
            </a:p>
          </p:txBody>
        </p:sp>
        <p:sp>
          <p:nvSpPr>
            <p:cNvPr id="7" name="TextBox 7"/>
            <p:cNvSpPr txBox="1"/>
            <p:nvPr/>
          </p:nvSpPr>
          <p:spPr>
            <a:xfrm>
              <a:off x="0" y="-57150"/>
              <a:ext cx="1846077" cy="1747629"/>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9381652" y="4304639"/>
            <a:ext cx="7009322" cy="6418538"/>
            <a:chOff x="0" y="0"/>
            <a:chExt cx="1846077" cy="1690479"/>
          </a:xfrm>
        </p:grpSpPr>
        <p:sp>
          <p:nvSpPr>
            <p:cNvPr id="9" name="Freeform 9"/>
            <p:cNvSpPr/>
            <p:nvPr/>
          </p:nvSpPr>
          <p:spPr>
            <a:xfrm>
              <a:off x="0" y="0"/>
              <a:ext cx="1846076" cy="1690479"/>
            </a:xfrm>
            <a:custGeom>
              <a:avLst/>
              <a:gdLst/>
              <a:ahLst/>
              <a:cxnLst/>
              <a:rect l="l" t="t" r="r" b="b"/>
              <a:pathLst>
                <a:path w="1846076" h="1690479">
                  <a:moveTo>
                    <a:pt x="46390" y="0"/>
                  </a:moveTo>
                  <a:lnTo>
                    <a:pt x="1799687" y="0"/>
                  </a:lnTo>
                  <a:cubicBezTo>
                    <a:pt x="1825307" y="0"/>
                    <a:pt x="1846076" y="20769"/>
                    <a:pt x="1846076" y="46390"/>
                  </a:cubicBezTo>
                  <a:lnTo>
                    <a:pt x="1846076" y="1644090"/>
                  </a:lnTo>
                  <a:cubicBezTo>
                    <a:pt x="1846076" y="1656393"/>
                    <a:pt x="1841189" y="1668192"/>
                    <a:pt x="1832489" y="1676892"/>
                  </a:cubicBezTo>
                  <a:cubicBezTo>
                    <a:pt x="1823789" y="1685592"/>
                    <a:pt x="1811990" y="1690479"/>
                    <a:pt x="1799687" y="1690479"/>
                  </a:cubicBezTo>
                  <a:lnTo>
                    <a:pt x="46390" y="1690479"/>
                  </a:lnTo>
                  <a:cubicBezTo>
                    <a:pt x="34086" y="1690479"/>
                    <a:pt x="22287" y="1685592"/>
                    <a:pt x="13587" y="1676892"/>
                  </a:cubicBezTo>
                  <a:cubicBezTo>
                    <a:pt x="4887" y="1668192"/>
                    <a:pt x="0" y="1656393"/>
                    <a:pt x="0" y="1644090"/>
                  </a:cubicBezTo>
                  <a:lnTo>
                    <a:pt x="0" y="46390"/>
                  </a:lnTo>
                  <a:cubicBezTo>
                    <a:pt x="0" y="20769"/>
                    <a:pt x="20769" y="0"/>
                    <a:pt x="46390" y="0"/>
                  </a:cubicBezTo>
                  <a:close/>
                </a:path>
              </a:pathLst>
            </a:custGeom>
            <a:solidFill>
              <a:srgbClr val="FFCE32"/>
            </a:solidFill>
          </p:spPr>
          <p:txBody>
            <a:bodyPr/>
            <a:lstStyle/>
            <a:p>
              <a:endParaRPr lang="en-US"/>
            </a:p>
          </p:txBody>
        </p:sp>
        <p:sp>
          <p:nvSpPr>
            <p:cNvPr id="10" name="TextBox 10"/>
            <p:cNvSpPr txBox="1"/>
            <p:nvPr/>
          </p:nvSpPr>
          <p:spPr>
            <a:xfrm>
              <a:off x="0" y="-57150"/>
              <a:ext cx="1846077" cy="1747629"/>
            </a:xfrm>
            <a:prstGeom prst="rect">
              <a:avLst/>
            </a:prstGeom>
          </p:spPr>
          <p:txBody>
            <a:bodyPr lIns="50800" tIns="50800" rIns="50800" bIns="50800" rtlCol="0" anchor="ctr"/>
            <a:lstStyle/>
            <a:p>
              <a:pPr algn="ctr">
                <a:lnSpc>
                  <a:spcPts val="3499"/>
                </a:lnSpc>
              </a:pPr>
              <a:endParaRPr/>
            </a:p>
          </p:txBody>
        </p:sp>
      </p:grpSp>
      <p:sp>
        <p:nvSpPr>
          <p:cNvPr id="11" name="Freeform 11"/>
          <p:cNvSpPr/>
          <p:nvPr/>
        </p:nvSpPr>
        <p:spPr>
          <a:xfrm flipH="1">
            <a:off x="10722983" y="-369962"/>
            <a:ext cx="4037087" cy="3222330"/>
          </a:xfrm>
          <a:custGeom>
            <a:avLst/>
            <a:gdLst/>
            <a:ahLst/>
            <a:cxnLst/>
            <a:rect l="l" t="t" r="r" b="b"/>
            <a:pathLst>
              <a:path w="4037087" h="3222330">
                <a:moveTo>
                  <a:pt x="4037087" y="0"/>
                </a:moveTo>
                <a:lnTo>
                  <a:pt x="0" y="0"/>
                </a:lnTo>
                <a:lnTo>
                  <a:pt x="0" y="3222329"/>
                </a:lnTo>
                <a:lnTo>
                  <a:pt x="4037087" y="3222329"/>
                </a:lnTo>
                <a:lnTo>
                  <a:pt x="403708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2942261" y="3002896"/>
            <a:ext cx="14018644" cy="1052844"/>
          </a:xfrm>
          <a:prstGeom prst="rect">
            <a:avLst/>
          </a:prstGeom>
        </p:spPr>
        <p:txBody>
          <a:bodyPr lIns="0" tIns="0" rIns="0" bIns="0" rtlCol="0" anchor="t">
            <a:spAutoFit/>
          </a:bodyPr>
          <a:lstStyle/>
          <a:p>
            <a:pPr algn="l">
              <a:lnSpc>
                <a:spcPts val="7760"/>
              </a:lnSpc>
            </a:pPr>
            <a:r>
              <a:rPr lang="en-US" sz="8000" dirty="0">
                <a:solidFill>
                  <a:srgbClr val="FFFFFF"/>
                </a:solidFill>
                <a:latin typeface="BM Hanna"/>
                <a:ea typeface="BM Hanna"/>
                <a:cs typeface="BM Hanna"/>
                <a:sym typeface="BM Hanna"/>
              </a:rPr>
              <a:t>3ος ΜΑΘΗΤΗΣ ΤΥΠΟΥ Α</a:t>
            </a:r>
          </a:p>
        </p:txBody>
      </p:sp>
      <p:sp>
        <p:nvSpPr>
          <p:cNvPr id="13" name="TextBox 13"/>
          <p:cNvSpPr txBox="1"/>
          <p:nvPr/>
        </p:nvSpPr>
        <p:spPr>
          <a:xfrm>
            <a:off x="3136659" y="4477338"/>
            <a:ext cx="5313011" cy="6309360"/>
          </a:xfrm>
          <a:prstGeom prst="rect">
            <a:avLst/>
          </a:prstGeom>
        </p:spPr>
        <p:txBody>
          <a:bodyPr lIns="0" tIns="0" rIns="0" bIns="0" rtlCol="0" anchor="t">
            <a:spAutoFit/>
          </a:bodyPr>
          <a:lstStyle/>
          <a:p>
            <a:pPr algn="just">
              <a:lnSpc>
                <a:spcPts val="3899"/>
              </a:lnSpc>
            </a:pPr>
            <a:r>
              <a:rPr lang="en-US" sz="2599">
                <a:solidFill>
                  <a:srgbClr val="000000"/>
                </a:solidFill>
                <a:latin typeface="Canva Sans"/>
                <a:ea typeface="Canva Sans"/>
                <a:cs typeface="Canva Sans"/>
                <a:sym typeface="Canva Sans"/>
              </a:rPr>
              <a:t>Φορούσε ακουστικά όταν άκουγε την αφήγηση του αντί να την ακούει από τα ηχεία του υπολογιστή. </a:t>
            </a:r>
          </a:p>
          <a:p>
            <a:pPr algn="just">
              <a:lnSpc>
                <a:spcPts val="3899"/>
              </a:lnSpc>
            </a:pPr>
            <a:endParaRPr lang="en-US" sz="2599">
              <a:solidFill>
                <a:srgbClr val="000000"/>
              </a:solidFill>
              <a:latin typeface="Canva Sans"/>
              <a:ea typeface="Canva Sans"/>
              <a:cs typeface="Canva Sans"/>
              <a:sym typeface="Canva Sans"/>
            </a:endParaRPr>
          </a:p>
          <a:p>
            <a:pPr algn="just">
              <a:lnSpc>
                <a:spcPts val="3899"/>
              </a:lnSpc>
            </a:pPr>
            <a:r>
              <a:rPr lang="en-US" sz="2599">
                <a:solidFill>
                  <a:srgbClr val="000000"/>
                </a:solidFill>
                <a:latin typeface="Canva Sans"/>
                <a:ea typeface="Canva Sans"/>
                <a:cs typeface="Canva Sans"/>
                <a:sym typeface="Canva Sans"/>
              </a:rPr>
              <a:t>Δεν ήθελε οι συμμαθητές του να ακούσουν τη φωνή του.</a:t>
            </a:r>
          </a:p>
          <a:p>
            <a:pPr algn="just">
              <a:lnSpc>
                <a:spcPts val="3899"/>
              </a:lnSpc>
            </a:pPr>
            <a:endParaRPr lang="en-US" sz="2599">
              <a:solidFill>
                <a:srgbClr val="000000"/>
              </a:solidFill>
              <a:latin typeface="Canva Sans"/>
              <a:ea typeface="Canva Sans"/>
              <a:cs typeface="Canva Sans"/>
              <a:sym typeface="Canva Sans"/>
            </a:endParaRPr>
          </a:p>
          <a:p>
            <a:pPr algn="just">
              <a:lnSpc>
                <a:spcPts val="3899"/>
              </a:lnSpc>
            </a:pPr>
            <a:r>
              <a:rPr lang="en-US" sz="2599">
                <a:solidFill>
                  <a:srgbClr val="000000"/>
                </a:solidFill>
                <a:latin typeface="Canva Sans"/>
                <a:ea typeface="Canva Sans"/>
                <a:cs typeface="Canva Sans"/>
                <a:sym typeface="Canva Sans"/>
              </a:rPr>
              <a:t>Η Ruth προσπάθησε να τον καθησυχάσει ότι είχε ευχάριστη φωνή και να του ενισχύσει την αυτοπεποίθηση του.</a:t>
            </a:r>
          </a:p>
          <a:p>
            <a:pPr algn="just">
              <a:lnSpc>
                <a:spcPts val="4049"/>
              </a:lnSpc>
            </a:pPr>
            <a:endParaRPr lang="en-US" sz="2599">
              <a:solidFill>
                <a:srgbClr val="000000"/>
              </a:solidFill>
              <a:latin typeface="Canva Sans"/>
              <a:ea typeface="Canva Sans"/>
              <a:cs typeface="Canva Sans"/>
              <a:sym typeface="Canva Sans"/>
            </a:endParaRPr>
          </a:p>
        </p:txBody>
      </p:sp>
      <p:sp>
        <p:nvSpPr>
          <p:cNvPr id="14" name="TextBox 14"/>
          <p:cNvSpPr txBox="1"/>
          <p:nvPr/>
        </p:nvSpPr>
        <p:spPr>
          <a:xfrm>
            <a:off x="10085020" y="4467813"/>
            <a:ext cx="5313011" cy="6006465"/>
          </a:xfrm>
          <a:prstGeom prst="rect">
            <a:avLst/>
          </a:prstGeom>
        </p:spPr>
        <p:txBody>
          <a:bodyPr lIns="0" tIns="0" rIns="0" bIns="0" rtlCol="0" anchor="t">
            <a:spAutoFit/>
          </a:bodyPr>
          <a:lstStyle/>
          <a:p>
            <a:pPr algn="just">
              <a:lnSpc>
                <a:spcPts val="4049"/>
              </a:lnSpc>
            </a:pPr>
            <a:r>
              <a:rPr lang="en-US" sz="2699">
                <a:solidFill>
                  <a:srgbClr val="000000"/>
                </a:solidFill>
                <a:latin typeface="Canva Sans"/>
                <a:ea typeface="Canva Sans"/>
                <a:cs typeface="Canva Sans"/>
                <a:sym typeface="Canva Sans"/>
              </a:rPr>
              <a:t>Εκείνος δέχθηκε τα σχόλια με επιφυλακτικότητα.</a:t>
            </a:r>
          </a:p>
          <a:p>
            <a:pPr algn="just">
              <a:lnSpc>
                <a:spcPts val="4049"/>
              </a:lnSpc>
            </a:pPr>
            <a:endParaRPr lang="en-US" sz="2699">
              <a:solidFill>
                <a:srgbClr val="000000"/>
              </a:solidFill>
              <a:latin typeface="Canva Sans"/>
              <a:ea typeface="Canva Sans"/>
              <a:cs typeface="Canva Sans"/>
              <a:sym typeface="Canva Sans"/>
            </a:endParaRPr>
          </a:p>
          <a:p>
            <a:pPr algn="just">
              <a:lnSpc>
                <a:spcPts val="4049"/>
              </a:lnSpc>
            </a:pPr>
            <a:r>
              <a:rPr lang="en-US" sz="2699">
                <a:solidFill>
                  <a:srgbClr val="000000"/>
                </a:solidFill>
                <a:latin typeface="Canva Sans"/>
                <a:ea typeface="Canva Sans"/>
                <a:cs typeface="Canva Sans"/>
                <a:sym typeface="Canva Sans"/>
              </a:rPr>
              <a:t>Στην πρεμιέρα των ταινιών, η υποδιευθύντρια σχολίασε το περιεχόμενο αλλά και την εύγλωττη αφήγηση του.</a:t>
            </a:r>
          </a:p>
          <a:p>
            <a:pPr algn="just">
              <a:lnSpc>
                <a:spcPts val="4049"/>
              </a:lnSpc>
            </a:pPr>
            <a:endParaRPr lang="en-US" sz="2699">
              <a:solidFill>
                <a:srgbClr val="000000"/>
              </a:solidFill>
              <a:latin typeface="Canva Sans"/>
              <a:ea typeface="Canva Sans"/>
              <a:cs typeface="Canva Sans"/>
              <a:sym typeface="Canva Sans"/>
            </a:endParaRPr>
          </a:p>
          <a:p>
            <a:pPr algn="just">
              <a:lnSpc>
                <a:spcPts val="4049"/>
              </a:lnSpc>
            </a:pPr>
            <a:r>
              <a:rPr lang="en-US" sz="2699">
                <a:solidFill>
                  <a:srgbClr val="000000"/>
                </a:solidFill>
                <a:latin typeface="Canva Sans"/>
                <a:ea typeface="Canva Sans"/>
                <a:cs typeface="Canva Sans"/>
                <a:sym typeface="Canva Sans"/>
              </a:rPr>
              <a:t>Τότε αυτός επέστρεψε στο σπίτι και δημιούργησε εθελοντικά μια ψηφιακή ιστορία.</a:t>
            </a:r>
          </a:p>
          <a:p>
            <a:pPr algn="just">
              <a:lnSpc>
                <a:spcPts val="3749"/>
              </a:lnSpc>
            </a:pPr>
            <a:endParaRPr lang="en-US" sz="2699">
              <a:solidFill>
                <a:srgbClr val="000000"/>
              </a:solidFill>
              <a:latin typeface="Canva Sans"/>
              <a:ea typeface="Canva Sans"/>
              <a:cs typeface="Canva Sans"/>
              <a:sym typeface="Canva Sans"/>
            </a:endParaRPr>
          </a:p>
        </p:txBody>
      </p:sp>
      <p:sp>
        <p:nvSpPr>
          <p:cNvPr id="15" name="Freeform 15"/>
          <p:cNvSpPr/>
          <p:nvPr/>
        </p:nvSpPr>
        <p:spPr>
          <a:xfrm>
            <a:off x="-946807" y="6298004"/>
            <a:ext cx="3471862" cy="4114800"/>
          </a:xfrm>
          <a:custGeom>
            <a:avLst/>
            <a:gdLst/>
            <a:ahLst/>
            <a:cxnLst/>
            <a:rect l="l" t="t" r="r" b="b"/>
            <a:pathLst>
              <a:path w="3471862" h="4114800">
                <a:moveTo>
                  <a:pt x="0" y="0"/>
                </a:moveTo>
                <a:lnTo>
                  <a:pt x="3471862" y="0"/>
                </a:lnTo>
                <a:lnTo>
                  <a:pt x="347186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flipH="1">
            <a:off x="14296564" y="6879311"/>
            <a:ext cx="3991436" cy="3407689"/>
          </a:xfrm>
          <a:custGeom>
            <a:avLst/>
            <a:gdLst/>
            <a:ahLst/>
            <a:cxnLst/>
            <a:rect l="l" t="t" r="r" b="b"/>
            <a:pathLst>
              <a:path w="3991436" h="3407689">
                <a:moveTo>
                  <a:pt x="3991436" y="0"/>
                </a:moveTo>
                <a:lnTo>
                  <a:pt x="0" y="0"/>
                </a:lnTo>
                <a:lnTo>
                  <a:pt x="0" y="3407689"/>
                </a:lnTo>
                <a:lnTo>
                  <a:pt x="3991436" y="3407689"/>
                </a:lnTo>
                <a:lnTo>
                  <a:pt x="399143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663870" y="389732"/>
            <a:ext cx="7320803" cy="9507536"/>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55837">
            <a:off x="6716389" y="624673"/>
            <a:ext cx="2536569" cy="3461819"/>
          </a:xfrm>
          <a:custGeom>
            <a:avLst/>
            <a:gdLst/>
            <a:ahLst/>
            <a:cxnLst/>
            <a:rect l="l" t="t" r="r" b="b"/>
            <a:pathLst>
              <a:path w="2536569" h="346181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271139">
            <a:off x="1028984" y="792541"/>
            <a:ext cx="1715649" cy="2341456"/>
          </a:xfrm>
          <a:custGeom>
            <a:avLst/>
            <a:gdLst/>
            <a:ahLst/>
            <a:cxnLst/>
            <a:rect l="l" t="t" r="r" b="b"/>
            <a:pathLst>
              <a:path w="1715649" h="2341456">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9344473" y="4429774"/>
            <a:ext cx="8618969" cy="5857226"/>
            <a:chOff x="0" y="0"/>
            <a:chExt cx="2270016" cy="1542644"/>
          </a:xfrm>
        </p:grpSpPr>
        <p:sp>
          <p:nvSpPr>
            <p:cNvPr id="7" name="Freeform 7"/>
            <p:cNvSpPr/>
            <p:nvPr/>
          </p:nvSpPr>
          <p:spPr>
            <a:xfrm>
              <a:off x="0" y="0"/>
              <a:ext cx="2270016" cy="1542644"/>
            </a:xfrm>
            <a:custGeom>
              <a:avLst/>
              <a:gdLst/>
              <a:ahLst/>
              <a:cxnLst/>
              <a:rect l="l" t="t" r="r" b="b"/>
              <a:pathLst>
                <a:path w="2270016" h="1542644">
                  <a:moveTo>
                    <a:pt x="37726" y="0"/>
                  </a:moveTo>
                  <a:lnTo>
                    <a:pt x="2232290" y="0"/>
                  </a:lnTo>
                  <a:cubicBezTo>
                    <a:pt x="2242296" y="0"/>
                    <a:pt x="2251892" y="3975"/>
                    <a:pt x="2258967" y="11050"/>
                  </a:cubicBezTo>
                  <a:cubicBezTo>
                    <a:pt x="2266042" y="18125"/>
                    <a:pt x="2270016" y="27721"/>
                    <a:pt x="2270016" y="37726"/>
                  </a:cubicBezTo>
                  <a:lnTo>
                    <a:pt x="2270016" y="1504918"/>
                  </a:lnTo>
                  <a:cubicBezTo>
                    <a:pt x="2270016" y="1514923"/>
                    <a:pt x="2266042" y="1524519"/>
                    <a:pt x="2258967" y="1531594"/>
                  </a:cubicBezTo>
                  <a:cubicBezTo>
                    <a:pt x="2251892" y="1538669"/>
                    <a:pt x="2242296" y="1542644"/>
                    <a:pt x="2232290" y="1542644"/>
                  </a:cubicBezTo>
                  <a:lnTo>
                    <a:pt x="37726" y="1542644"/>
                  </a:lnTo>
                  <a:cubicBezTo>
                    <a:pt x="27721" y="1542644"/>
                    <a:pt x="18125" y="1538669"/>
                    <a:pt x="11050" y="1531594"/>
                  </a:cubicBezTo>
                  <a:cubicBezTo>
                    <a:pt x="3975" y="1524519"/>
                    <a:pt x="0" y="1514923"/>
                    <a:pt x="0" y="1504918"/>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endParaRPr lang="en-US"/>
            </a:p>
          </p:txBody>
        </p:sp>
        <p:sp>
          <p:nvSpPr>
            <p:cNvPr id="8" name="TextBox 8"/>
            <p:cNvSpPr txBox="1"/>
            <p:nvPr/>
          </p:nvSpPr>
          <p:spPr>
            <a:xfrm>
              <a:off x="0" y="-57150"/>
              <a:ext cx="2270016" cy="1599794"/>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610009" y="-447904"/>
            <a:ext cx="5298582" cy="4633851"/>
          </a:xfrm>
          <a:custGeom>
            <a:avLst/>
            <a:gdLst/>
            <a:ahLst/>
            <a:cxnLst/>
            <a:rect l="l" t="t" r="r" b="b"/>
            <a:pathLst>
              <a:path w="5298582" h="4633851">
                <a:moveTo>
                  <a:pt x="0" y="0"/>
                </a:moveTo>
                <a:lnTo>
                  <a:pt x="5298582" y="0"/>
                </a:lnTo>
                <a:lnTo>
                  <a:pt x="5298582" y="4633851"/>
                </a:lnTo>
                <a:lnTo>
                  <a:pt x="0" y="4633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0110754" y="0"/>
            <a:ext cx="3595229" cy="2542807"/>
          </a:xfrm>
          <a:custGeom>
            <a:avLst/>
            <a:gdLst/>
            <a:ahLst/>
            <a:cxnLst/>
            <a:rect l="l" t="t" r="r" b="b"/>
            <a:pathLst>
              <a:path w="3595229" h="2542807">
                <a:moveTo>
                  <a:pt x="0" y="0"/>
                </a:moveTo>
                <a:lnTo>
                  <a:pt x="3595229" y="0"/>
                </a:lnTo>
                <a:lnTo>
                  <a:pt x="3595229" y="2542807"/>
                </a:lnTo>
                <a:lnTo>
                  <a:pt x="0" y="25428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419711">
            <a:off x="-669291" y="7248429"/>
            <a:ext cx="3275863" cy="3654614"/>
          </a:xfrm>
          <a:custGeom>
            <a:avLst/>
            <a:gdLst/>
            <a:ahLst/>
            <a:cxnLst/>
            <a:rect l="l" t="t" r="r" b="b"/>
            <a:pathLst>
              <a:path w="3275863" h="3654614">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446635" y="61722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8500606" y="2901946"/>
            <a:ext cx="9462836" cy="1527829"/>
          </a:xfrm>
          <a:prstGeom prst="rect">
            <a:avLst/>
          </a:prstGeom>
        </p:spPr>
        <p:txBody>
          <a:bodyPr lIns="0" tIns="0" rIns="0" bIns="0" rtlCol="0" anchor="t">
            <a:spAutoFit/>
          </a:bodyPr>
          <a:lstStyle/>
          <a:p>
            <a:pPr algn="ctr">
              <a:lnSpc>
                <a:spcPts val="5820"/>
              </a:lnSpc>
            </a:pPr>
            <a:r>
              <a:rPr lang="en-US" sz="6000">
                <a:solidFill>
                  <a:srgbClr val="FFFFFF"/>
                </a:solidFill>
                <a:latin typeface="BM Hanna"/>
                <a:ea typeface="BM Hanna"/>
                <a:cs typeface="BM Hanna"/>
                <a:sym typeface="BM Hanna"/>
              </a:rPr>
              <a:t>ΣΥΜΠΕΡΑΣΜΑΤΑ ΓΙΑ ΜΑΘΗΤΕΣ ΤΥΠΟΥ Α</a:t>
            </a:r>
          </a:p>
        </p:txBody>
      </p:sp>
      <p:sp>
        <p:nvSpPr>
          <p:cNvPr id="14" name="TextBox 14"/>
          <p:cNvSpPr txBox="1"/>
          <p:nvPr/>
        </p:nvSpPr>
        <p:spPr>
          <a:xfrm>
            <a:off x="10048615" y="4601224"/>
            <a:ext cx="7210685" cy="5657959"/>
          </a:xfrm>
          <a:prstGeom prst="rect">
            <a:avLst/>
          </a:prstGeom>
        </p:spPr>
        <p:txBody>
          <a:bodyPr lIns="0" tIns="0" rIns="0" bIns="0" rtlCol="0" anchor="t">
            <a:spAutoFit/>
          </a:bodyPr>
          <a:lstStyle/>
          <a:p>
            <a:pPr marL="539749" lvl="1" indent="-269875" algn="just">
              <a:lnSpc>
                <a:spcPts val="3749"/>
              </a:lnSpc>
              <a:buFont typeface="Arial"/>
              <a:buChar char="•"/>
            </a:pPr>
            <a:r>
              <a:rPr lang="en-US" sz="2499" dirty="0">
                <a:solidFill>
                  <a:srgbClr val="000000"/>
                </a:solidFill>
                <a:latin typeface="Canva Sans"/>
                <a:ea typeface="Canva Sans"/>
                <a:cs typeface="Canva Sans"/>
                <a:sym typeface="Canva Sans"/>
              </a:rPr>
              <a:t>Η </a:t>
            </a:r>
            <a:r>
              <a:rPr lang="en-US" sz="2499" dirty="0" err="1">
                <a:solidFill>
                  <a:srgbClr val="000000"/>
                </a:solidFill>
                <a:latin typeface="Canva Sans"/>
                <a:ea typeface="Canva Sans"/>
                <a:cs typeface="Canva Sans"/>
                <a:sym typeface="Canva Sans"/>
              </a:rPr>
              <a:t>δημιουργί</a:t>
            </a:r>
            <a:r>
              <a:rPr lang="en-US" sz="2499" dirty="0">
                <a:solidFill>
                  <a:srgbClr val="000000"/>
                </a:solidFill>
                <a:latin typeface="Canva Sans"/>
                <a:ea typeface="Canva Sans"/>
                <a:cs typeface="Canva Sans"/>
                <a:sym typeface="Canva Sans"/>
              </a:rPr>
              <a:t>α μιας ταινίας τους δίνει λόγο για να γράψουν και τους κάνει να συνειδητοποιήσουν περισσότερο το κοινό του</a:t>
            </a:r>
            <a:r>
              <a:rPr lang="el-GR" sz="2499" dirty="0">
                <a:solidFill>
                  <a:srgbClr val="000000"/>
                </a:solidFill>
                <a:latin typeface="Canva Sans"/>
                <a:ea typeface="Canva Sans"/>
                <a:cs typeface="Canva Sans"/>
                <a:sym typeface="Canva Sans"/>
              </a:rPr>
              <a:t>ς</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το</a:t>
            </a:r>
            <a:r>
              <a:rPr lang="en-US" sz="2499" dirty="0">
                <a:solidFill>
                  <a:srgbClr val="000000"/>
                </a:solidFill>
                <a:latin typeface="Canva Sans"/>
                <a:ea typeface="Canva Sans"/>
                <a:cs typeface="Canva Sans"/>
                <a:sym typeface="Canva Sans"/>
              </a:rPr>
              <a:t> οπ</a:t>
            </a:r>
            <a:r>
              <a:rPr lang="en-US" sz="2499" dirty="0" err="1">
                <a:solidFill>
                  <a:srgbClr val="000000"/>
                </a:solidFill>
                <a:latin typeface="Canva Sans"/>
                <a:ea typeface="Canva Sans"/>
                <a:cs typeface="Canva Sans"/>
                <a:sym typeface="Canva Sans"/>
              </a:rPr>
              <a:t>οίο</a:t>
            </a:r>
            <a:r>
              <a:rPr lang="en-US" sz="2499" dirty="0">
                <a:solidFill>
                  <a:srgbClr val="000000"/>
                </a:solidFill>
                <a:latin typeface="Canva Sans"/>
                <a:ea typeface="Canva Sans"/>
                <a:cs typeface="Canva Sans"/>
                <a:sym typeface="Canva Sans"/>
              </a:rPr>
              <a:t> </a:t>
            </a:r>
            <a:r>
              <a:rPr lang="en-US" sz="2499" dirty="0" err="1">
                <a:solidFill>
                  <a:srgbClr val="000000"/>
                </a:solidFill>
                <a:latin typeface="Canva Sans"/>
                <a:ea typeface="Canva Sans"/>
                <a:cs typeface="Canva Sans"/>
                <a:sym typeface="Canva Sans"/>
              </a:rPr>
              <a:t>φτάνει</a:t>
            </a:r>
            <a:r>
              <a:rPr lang="en-US" sz="2499" dirty="0">
                <a:solidFill>
                  <a:srgbClr val="000000"/>
                </a:solidFill>
                <a:latin typeface="Canva Sans"/>
                <a:ea typeface="Canva Sans"/>
                <a:cs typeface="Canva Sans"/>
                <a:sym typeface="Canva Sans"/>
              </a:rPr>
              <a:t> π</a:t>
            </a:r>
            <a:r>
              <a:rPr lang="en-US" sz="2499" dirty="0" err="1">
                <a:solidFill>
                  <a:srgbClr val="000000"/>
                </a:solidFill>
                <a:latin typeface="Canva Sans"/>
                <a:ea typeface="Canva Sans"/>
                <a:cs typeface="Canva Sans"/>
                <a:sym typeface="Canva Sans"/>
              </a:rPr>
              <a:t>έρ</a:t>
            </a:r>
            <a:r>
              <a:rPr lang="en-US" sz="2499" dirty="0">
                <a:solidFill>
                  <a:srgbClr val="000000"/>
                </a:solidFill>
                <a:latin typeface="Canva Sans"/>
                <a:ea typeface="Canva Sans"/>
                <a:cs typeface="Canva Sans"/>
                <a:sym typeface="Canva Sans"/>
              </a:rPr>
              <a:t>α από τον εαυτό τους και τον εκπαιδευτικό τους, και τους παρακινεί να γράφουν με μεγαλύτερη σαφήνεια και λεπτομέρεια.</a:t>
            </a:r>
          </a:p>
          <a:p>
            <a:pPr marL="539749" lvl="1" indent="-269875" algn="just">
              <a:lnSpc>
                <a:spcPts val="3749"/>
              </a:lnSpc>
              <a:buFont typeface="Arial"/>
              <a:buChar char="•"/>
            </a:pPr>
            <a:r>
              <a:rPr lang="en-US" sz="2499" dirty="0" err="1">
                <a:solidFill>
                  <a:srgbClr val="000000"/>
                </a:solidFill>
                <a:latin typeface="Canva Sans"/>
                <a:ea typeface="Canva Sans"/>
                <a:cs typeface="Canva Sans"/>
                <a:sym typeface="Canva Sans"/>
              </a:rPr>
              <a:t>Χρησιμο</a:t>
            </a:r>
            <a:r>
              <a:rPr lang="en-US" sz="2499" dirty="0">
                <a:solidFill>
                  <a:srgbClr val="000000"/>
                </a:solidFill>
                <a:latin typeface="Canva Sans"/>
                <a:ea typeface="Canva Sans"/>
                <a:cs typeface="Canva Sans"/>
                <a:sym typeface="Canva Sans"/>
              </a:rPr>
              <a:t>ποιούν την καλλιτεχνικότητα τους ζωγραφίζοντας εικόνες για τις ιστορίες τους, σαρώνοντας και αποθηκεύοντας τις και τέλος, εισάγοντας τις σε ένα πρόγραμμα επεξεργασίας βίντεο.</a:t>
            </a:r>
          </a:p>
          <a:p>
            <a:pPr algn="just">
              <a:lnSpc>
                <a:spcPts val="3749"/>
              </a:lnSpc>
            </a:pPr>
            <a:endParaRPr lang="en-US" sz="2499" dirty="0">
              <a:solidFill>
                <a:srgbClr val="000000"/>
              </a:solidFill>
              <a:latin typeface="Canva Sans"/>
              <a:ea typeface="Canva Sans"/>
              <a:cs typeface="Canva Sans"/>
              <a:sym typeface="Canva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txBody>
            <a:bodyPr/>
            <a:lstStyle/>
            <a:p>
              <a:endParaRPr lang="en-US"/>
            </a:p>
          </p:txBody>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8482315" y="1775137"/>
            <a:ext cx="8160829" cy="797325"/>
          </a:xfrm>
          <a:prstGeom prst="rect">
            <a:avLst/>
          </a:prstGeom>
        </p:spPr>
        <p:txBody>
          <a:bodyPr lIns="0" tIns="0" rIns="0" bIns="0" rtlCol="0" anchor="t">
            <a:spAutoFit/>
          </a:bodyPr>
          <a:lstStyle/>
          <a:p>
            <a:pPr algn="l">
              <a:lnSpc>
                <a:spcPts val="5917"/>
              </a:lnSpc>
            </a:pPr>
            <a:r>
              <a:rPr lang="en-US" sz="6100">
                <a:solidFill>
                  <a:srgbClr val="000000"/>
                </a:solidFill>
                <a:latin typeface="BM Hanna"/>
                <a:ea typeface="BM Hanna"/>
                <a:cs typeface="BM Hanna"/>
                <a:sym typeface="BM Hanna"/>
              </a:rPr>
              <a:t>ΜΑΘΗΤΗΣ ΤΥΠΟΥ Β</a:t>
            </a:r>
          </a:p>
        </p:txBody>
      </p:sp>
      <p:sp>
        <p:nvSpPr>
          <p:cNvPr id="12" name="TextBox 12"/>
          <p:cNvSpPr txBox="1"/>
          <p:nvPr/>
        </p:nvSpPr>
        <p:spPr>
          <a:xfrm>
            <a:off x="8289333" y="2486737"/>
            <a:ext cx="7930996" cy="654558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Κάνει την καλύτερη του δουλειά, ή τουλάχιστον ολοκληρώνει μια σύνθεση όταν έχει ένα μικρό χρονικό περιθώριο για την ολοκλήρωση της.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Δυσκολεύεται να αρχίσει να γράφει.</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Όταν ξεκινά μια σύνθεση που εκτείνεται σε αρκετές ημέρες, δεν την ολοκληρώνει ή την χάνει.</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Ακόμα και με τη βοήθεια σε δραστηριότητες προ-γραφής (π.χ καταιγισμός ιδεών) ή υποστήριξης εργασίας γραφής διευκολύνοντας την κοινή γραφή, δυσκολεύεται να την ξεκινήσει.</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TextBox 3"/>
          <p:cNvSpPr txBox="1"/>
          <p:nvPr/>
        </p:nvSpPr>
        <p:spPr>
          <a:xfrm>
            <a:off x="3022868" y="1190625"/>
            <a:ext cx="12242263" cy="2033919"/>
          </a:xfrm>
          <a:prstGeom prst="rect">
            <a:avLst/>
          </a:prstGeom>
        </p:spPr>
        <p:txBody>
          <a:bodyPr lIns="0" tIns="0" rIns="0" bIns="0" rtlCol="0" anchor="t">
            <a:spAutoFit/>
          </a:bodyPr>
          <a:lstStyle/>
          <a:p>
            <a:pPr algn="ctr">
              <a:lnSpc>
                <a:spcPts val="7760"/>
              </a:lnSpc>
            </a:pPr>
            <a:r>
              <a:rPr lang="en-US" sz="8000">
                <a:solidFill>
                  <a:srgbClr val="FFFFFF"/>
                </a:solidFill>
                <a:latin typeface="BM Hanna"/>
                <a:ea typeface="BM Hanna"/>
                <a:cs typeface="BM Hanna"/>
                <a:sym typeface="BM Hanna"/>
              </a:rPr>
              <a:t>ΣΥΧΝΟ ΦΑΙΝΟΜΕΝΟ ΣΕ ΜΑΘΗΤΕΣ ΤΥΠΟΥ Β</a:t>
            </a:r>
          </a:p>
        </p:txBody>
      </p:sp>
      <p:grpSp>
        <p:nvGrpSpPr>
          <p:cNvPr id="4" name="Group 4"/>
          <p:cNvGrpSpPr/>
          <p:nvPr/>
        </p:nvGrpSpPr>
        <p:grpSpPr>
          <a:xfrm>
            <a:off x="4362861" y="3624864"/>
            <a:ext cx="9562278" cy="6108055"/>
            <a:chOff x="0" y="0"/>
            <a:chExt cx="2518460" cy="1608706"/>
          </a:xfrm>
        </p:grpSpPr>
        <p:sp>
          <p:nvSpPr>
            <p:cNvPr id="5" name="Freeform 5"/>
            <p:cNvSpPr/>
            <p:nvPr/>
          </p:nvSpPr>
          <p:spPr>
            <a:xfrm>
              <a:off x="0" y="0"/>
              <a:ext cx="2518460" cy="1608706"/>
            </a:xfrm>
            <a:custGeom>
              <a:avLst/>
              <a:gdLst/>
              <a:ahLst/>
              <a:cxnLst/>
              <a:rect l="l" t="t" r="r" b="b"/>
              <a:pathLst>
                <a:path w="2518460" h="1608706">
                  <a:moveTo>
                    <a:pt x="34005" y="0"/>
                  </a:moveTo>
                  <a:lnTo>
                    <a:pt x="2484456" y="0"/>
                  </a:lnTo>
                  <a:cubicBezTo>
                    <a:pt x="2493474" y="0"/>
                    <a:pt x="2502123" y="3583"/>
                    <a:pt x="2508501" y="9960"/>
                  </a:cubicBezTo>
                  <a:cubicBezTo>
                    <a:pt x="2514878" y="16337"/>
                    <a:pt x="2518460" y="24986"/>
                    <a:pt x="2518460" y="34005"/>
                  </a:cubicBezTo>
                  <a:lnTo>
                    <a:pt x="2518460" y="1574701"/>
                  </a:lnTo>
                  <a:cubicBezTo>
                    <a:pt x="2518460" y="1583720"/>
                    <a:pt x="2514878" y="1592369"/>
                    <a:pt x="2508501" y="1598746"/>
                  </a:cubicBezTo>
                  <a:cubicBezTo>
                    <a:pt x="2502123" y="1605123"/>
                    <a:pt x="2493474" y="1608706"/>
                    <a:pt x="2484456" y="1608706"/>
                  </a:cubicBezTo>
                  <a:lnTo>
                    <a:pt x="34005" y="1608706"/>
                  </a:lnTo>
                  <a:cubicBezTo>
                    <a:pt x="24986" y="1608706"/>
                    <a:pt x="16337" y="1605123"/>
                    <a:pt x="9960" y="1598746"/>
                  </a:cubicBezTo>
                  <a:cubicBezTo>
                    <a:pt x="3583" y="1592369"/>
                    <a:pt x="0" y="1583720"/>
                    <a:pt x="0" y="1574701"/>
                  </a:cubicBezTo>
                  <a:lnTo>
                    <a:pt x="0" y="34005"/>
                  </a:lnTo>
                  <a:cubicBezTo>
                    <a:pt x="0" y="24986"/>
                    <a:pt x="3583" y="16337"/>
                    <a:pt x="9960" y="9960"/>
                  </a:cubicBezTo>
                  <a:cubicBezTo>
                    <a:pt x="16337" y="3583"/>
                    <a:pt x="24986" y="0"/>
                    <a:pt x="34005" y="0"/>
                  </a:cubicBezTo>
                  <a:close/>
                </a:path>
              </a:pathLst>
            </a:custGeom>
            <a:solidFill>
              <a:srgbClr val="FFCE32"/>
            </a:solidFill>
          </p:spPr>
          <p:txBody>
            <a:bodyPr/>
            <a:lstStyle/>
            <a:p>
              <a:endParaRPr lang="en-US"/>
            </a:p>
          </p:txBody>
        </p:sp>
        <p:sp>
          <p:nvSpPr>
            <p:cNvPr id="6" name="TextBox 6"/>
            <p:cNvSpPr txBox="1"/>
            <p:nvPr/>
          </p:nvSpPr>
          <p:spPr>
            <a:xfrm>
              <a:off x="0" y="-57150"/>
              <a:ext cx="2518460" cy="1665856"/>
            </a:xfrm>
            <a:prstGeom prst="rect">
              <a:avLst/>
            </a:prstGeom>
          </p:spPr>
          <p:txBody>
            <a:bodyPr lIns="50800" tIns="50800" rIns="50800" bIns="50800" rtlCol="0" anchor="ctr"/>
            <a:lstStyle/>
            <a:p>
              <a:pPr algn="ctr">
                <a:lnSpc>
                  <a:spcPts val="3499"/>
                </a:lnSpc>
              </a:pPr>
              <a:endParaRPr/>
            </a:p>
          </p:txBody>
        </p:sp>
      </p:grpSp>
      <p:sp>
        <p:nvSpPr>
          <p:cNvPr id="7" name="Freeform 7"/>
          <p:cNvSpPr/>
          <p:nvPr/>
        </p:nvSpPr>
        <p:spPr>
          <a:xfrm flipH="1">
            <a:off x="-703516" y="799557"/>
            <a:ext cx="4559335" cy="4114800"/>
          </a:xfrm>
          <a:custGeom>
            <a:avLst/>
            <a:gdLst/>
            <a:ahLst/>
            <a:cxnLst/>
            <a:rect l="l" t="t" r="r" b="b"/>
            <a:pathLst>
              <a:path w="4559335" h="4114800">
                <a:moveTo>
                  <a:pt x="4559335" y="0"/>
                </a:moveTo>
                <a:lnTo>
                  <a:pt x="0" y="0"/>
                </a:lnTo>
                <a:lnTo>
                  <a:pt x="0" y="4114800"/>
                </a:lnTo>
                <a:lnTo>
                  <a:pt x="4559335" y="4114800"/>
                </a:lnTo>
                <a:lnTo>
                  <a:pt x="45593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4917961" y="799557"/>
            <a:ext cx="4032504" cy="4114800"/>
          </a:xfrm>
          <a:custGeom>
            <a:avLst/>
            <a:gdLst/>
            <a:ahLst/>
            <a:cxnLst/>
            <a:rect l="l" t="t" r="r" b="b"/>
            <a:pathLst>
              <a:path w="4032504" h="4114800">
                <a:moveTo>
                  <a:pt x="4032504" y="0"/>
                </a:moveTo>
                <a:lnTo>
                  <a:pt x="0" y="0"/>
                </a:lnTo>
                <a:lnTo>
                  <a:pt x="0" y="4114800"/>
                </a:lnTo>
                <a:lnTo>
                  <a:pt x="4032504" y="4114800"/>
                </a:lnTo>
                <a:lnTo>
                  <a:pt x="403250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265132" y="6106493"/>
            <a:ext cx="3897838" cy="4114800"/>
          </a:xfrm>
          <a:custGeom>
            <a:avLst/>
            <a:gdLst/>
            <a:ahLst/>
            <a:cxnLst/>
            <a:rect l="l" t="t" r="r" b="b"/>
            <a:pathLst>
              <a:path w="3897838" h="4114800">
                <a:moveTo>
                  <a:pt x="0" y="0"/>
                </a:moveTo>
                <a:lnTo>
                  <a:pt x="3897837" y="0"/>
                </a:lnTo>
                <a:lnTo>
                  <a:pt x="389783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229923" y="7020982"/>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5094538" y="4390034"/>
            <a:ext cx="8016208" cy="4491990"/>
          </a:xfrm>
          <a:prstGeom prst="rect">
            <a:avLst/>
          </a:prstGeom>
        </p:spPr>
        <p:txBody>
          <a:bodyPr lIns="0" tIns="0" rIns="0" bIns="0" rtlCol="0" anchor="t">
            <a:spAutoFit/>
          </a:bodyPr>
          <a:lstStyle/>
          <a:p>
            <a:pPr algn="just">
              <a:lnSpc>
                <a:spcPts val="4049"/>
              </a:lnSpc>
            </a:pPr>
            <a:r>
              <a:rPr lang="en-US" sz="2699">
                <a:solidFill>
                  <a:srgbClr val="000000"/>
                </a:solidFill>
                <a:latin typeface="Canva Sans"/>
                <a:ea typeface="Canva Sans"/>
                <a:cs typeface="Canva Sans"/>
                <a:sym typeface="Canva Sans"/>
              </a:rPr>
              <a:t>Τη μια στιγμή οι μαθητές είναι πλήρως απορροφημένοι στη διαδικασία δημιουργίας της ψηφιακής ιστορίας, αλλά ανά πάσα στιγμή, λόγω της ανοικτής οθόνης του υπολογιστή, γίνονται πηγή πληροφοριών για τους συμμαθητές τους, δηλαδή ο παρευρισκόμενος γίνεται ειδικός σε έναν παρατηρητή της οθόνης του υπολογιστή του.</a:t>
            </a:r>
          </a:p>
          <a:p>
            <a:pPr algn="just">
              <a:lnSpc>
                <a:spcPts val="374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663870" y="389732"/>
            <a:ext cx="7320803" cy="9507536"/>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55837">
            <a:off x="6716389" y="624673"/>
            <a:ext cx="2536569" cy="3461819"/>
          </a:xfrm>
          <a:custGeom>
            <a:avLst/>
            <a:gdLst/>
            <a:ahLst/>
            <a:cxnLst/>
            <a:rect l="l" t="t" r="r" b="b"/>
            <a:pathLst>
              <a:path w="2536569" h="346181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271139">
            <a:off x="1028984" y="792541"/>
            <a:ext cx="1715649" cy="2341456"/>
          </a:xfrm>
          <a:custGeom>
            <a:avLst/>
            <a:gdLst/>
            <a:ahLst/>
            <a:cxnLst/>
            <a:rect l="l" t="t" r="r" b="b"/>
            <a:pathLst>
              <a:path w="1715649" h="2341456">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9396498" y="4321433"/>
            <a:ext cx="8618969" cy="5973507"/>
            <a:chOff x="0" y="0"/>
            <a:chExt cx="2270016" cy="1573269"/>
          </a:xfrm>
        </p:grpSpPr>
        <p:sp>
          <p:nvSpPr>
            <p:cNvPr id="7" name="Freeform 7"/>
            <p:cNvSpPr/>
            <p:nvPr/>
          </p:nvSpPr>
          <p:spPr>
            <a:xfrm>
              <a:off x="0" y="0"/>
              <a:ext cx="2270016" cy="1573269"/>
            </a:xfrm>
            <a:custGeom>
              <a:avLst/>
              <a:gdLst/>
              <a:ahLst/>
              <a:cxnLst/>
              <a:rect l="l" t="t" r="r" b="b"/>
              <a:pathLst>
                <a:path w="2270016" h="1573269">
                  <a:moveTo>
                    <a:pt x="37726" y="0"/>
                  </a:moveTo>
                  <a:lnTo>
                    <a:pt x="2232290" y="0"/>
                  </a:lnTo>
                  <a:cubicBezTo>
                    <a:pt x="2242296" y="0"/>
                    <a:pt x="2251892" y="3975"/>
                    <a:pt x="2258967" y="11050"/>
                  </a:cubicBezTo>
                  <a:cubicBezTo>
                    <a:pt x="2266042" y="18125"/>
                    <a:pt x="2270016" y="27721"/>
                    <a:pt x="2270016" y="37726"/>
                  </a:cubicBezTo>
                  <a:lnTo>
                    <a:pt x="2270016" y="1535543"/>
                  </a:lnTo>
                  <a:cubicBezTo>
                    <a:pt x="2270016" y="1545549"/>
                    <a:pt x="2266042" y="1555145"/>
                    <a:pt x="2258967" y="1562220"/>
                  </a:cubicBezTo>
                  <a:cubicBezTo>
                    <a:pt x="2251892" y="1569295"/>
                    <a:pt x="2242296" y="1573269"/>
                    <a:pt x="2232290" y="1573269"/>
                  </a:cubicBezTo>
                  <a:lnTo>
                    <a:pt x="37726" y="1573269"/>
                  </a:lnTo>
                  <a:cubicBezTo>
                    <a:pt x="27721" y="1573269"/>
                    <a:pt x="18125" y="1569295"/>
                    <a:pt x="11050" y="1562220"/>
                  </a:cubicBezTo>
                  <a:cubicBezTo>
                    <a:pt x="3975" y="1555145"/>
                    <a:pt x="0" y="1545549"/>
                    <a:pt x="0" y="1535543"/>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endParaRPr lang="en-US"/>
            </a:p>
          </p:txBody>
        </p:sp>
        <p:sp>
          <p:nvSpPr>
            <p:cNvPr id="8" name="TextBox 8"/>
            <p:cNvSpPr txBox="1"/>
            <p:nvPr/>
          </p:nvSpPr>
          <p:spPr>
            <a:xfrm>
              <a:off x="0" y="-57150"/>
              <a:ext cx="2270016" cy="1630419"/>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216803" y="-508556"/>
            <a:ext cx="5298582" cy="4633851"/>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0110754" y="0"/>
            <a:ext cx="3595229" cy="2542807"/>
          </a:xfrm>
          <a:custGeom>
            <a:avLst/>
            <a:gdLst/>
            <a:ahLst/>
            <a:cxnLst/>
            <a:rect l="l" t="t" r="r" b="b"/>
            <a:pathLst>
              <a:path w="3595229" h="2542807">
                <a:moveTo>
                  <a:pt x="0" y="0"/>
                </a:moveTo>
                <a:lnTo>
                  <a:pt x="3595229" y="0"/>
                </a:lnTo>
                <a:lnTo>
                  <a:pt x="3595229" y="2542807"/>
                </a:lnTo>
                <a:lnTo>
                  <a:pt x="0" y="25428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419711">
            <a:off x="-669291" y="7248429"/>
            <a:ext cx="3275863" cy="3654614"/>
          </a:xfrm>
          <a:custGeom>
            <a:avLst/>
            <a:gdLst/>
            <a:ahLst/>
            <a:cxnLst/>
            <a:rect l="l" t="t" r="r" b="b"/>
            <a:pathLst>
              <a:path w="3275863" h="3654614">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446635" y="61722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8395000" y="2793604"/>
            <a:ext cx="9462836" cy="1527829"/>
          </a:xfrm>
          <a:prstGeom prst="rect">
            <a:avLst/>
          </a:prstGeom>
        </p:spPr>
        <p:txBody>
          <a:bodyPr lIns="0" tIns="0" rIns="0" bIns="0" rtlCol="0" anchor="t">
            <a:spAutoFit/>
          </a:bodyPr>
          <a:lstStyle/>
          <a:p>
            <a:pPr algn="ctr">
              <a:lnSpc>
                <a:spcPts val="5820"/>
              </a:lnSpc>
            </a:pPr>
            <a:r>
              <a:rPr lang="en-US" sz="6000">
                <a:solidFill>
                  <a:srgbClr val="FFFFFF"/>
                </a:solidFill>
                <a:latin typeface="BM Hanna"/>
                <a:ea typeface="BM Hanna"/>
                <a:cs typeface="BM Hanna"/>
                <a:sym typeface="BM Hanna"/>
              </a:rPr>
              <a:t>ΣΥΜΠΕΡΑΣΜΑΤΑ ΓΙΑ ΜΑΘΗΤΕΣ ΤΥΠΟΥ Β</a:t>
            </a:r>
          </a:p>
        </p:txBody>
      </p:sp>
      <p:sp>
        <p:nvSpPr>
          <p:cNvPr id="14" name="TextBox 14"/>
          <p:cNvSpPr txBox="1"/>
          <p:nvPr/>
        </p:nvSpPr>
        <p:spPr>
          <a:xfrm>
            <a:off x="10100640" y="4378583"/>
            <a:ext cx="7210685" cy="5806440"/>
          </a:xfrm>
          <a:prstGeom prst="rect">
            <a:avLst/>
          </a:prstGeom>
        </p:spPr>
        <p:txBody>
          <a:bodyPr lIns="0" tIns="0" rIns="0" bIns="0" rtlCol="0" anchor="t">
            <a:spAutoFit/>
          </a:bodyPr>
          <a:lstStyle/>
          <a:p>
            <a:pPr marL="561339" lvl="1" indent="-280669" algn="just">
              <a:lnSpc>
                <a:spcPts val="3899"/>
              </a:lnSpc>
              <a:buFont typeface="Arial"/>
              <a:buChar char="•"/>
            </a:pPr>
            <a:r>
              <a:rPr lang="en-US" sz="2599">
                <a:solidFill>
                  <a:srgbClr val="000000"/>
                </a:solidFill>
                <a:latin typeface="Canva Sans"/>
                <a:ea typeface="Canva Sans"/>
                <a:cs typeface="Canva Sans"/>
                <a:sym typeface="Canva Sans"/>
              </a:rPr>
              <a:t>Η σύνθεση μια ψηφιακής ιστορίας μειώνει τη μη παραγωγή που προκύπτει από την απομάκρυνση ή την απόσπαση της προσοχής.</a:t>
            </a:r>
          </a:p>
          <a:p>
            <a:pPr marL="561339" lvl="1" indent="-280669" algn="just">
              <a:lnSpc>
                <a:spcPts val="3899"/>
              </a:lnSpc>
              <a:buFont typeface="Arial"/>
              <a:buChar char="•"/>
            </a:pPr>
            <a:r>
              <a:rPr lang="en-US" sz="2599">
                <a:solidFill>
                  <a:srgbClr val="000000"/>
                </a:solidFill>
                <a:latin typeface="Canva Sans"/>
                <a:ea typeface="Canva Sans"/>
                <a:cs typeface="Canva Sans"/>
                <a:sym typeface="Canva Sans"/>
              </a:rPr>
              <a:t>Αλλά τα αμέτρητα γραφικά και μουσικά κλιπ στο Διαδίκτυο μπορεί επίσης και να αποσπάσουν την προσοχή τους.</a:t>
            </a:r>
          </a:p>
          <a:p>
            <a:pPr marL="561339" lvl="1" indent="-280669" algn="just">
              <a:lnSpc>
                <a:spcPts val="3899"/>
              </a:lnSpc>
              <a:buFont typeface="Arial"/>
              <a:buChar char="•"/>
            </a:pPr>
            <a:r>
              <a:rPr lang="en-US" sz="2599">
                <a:solidFill>
                  <a:srgbClr val="000000"/>
                </a:solidFill>
                <a:latin typeface="Canva Sans"/>
                <a:ea typeface="Canva Sans"/>
                <a:cs typeface="Canva Sans"/>
                <a:sym typeface="Canva Sans"/>
              </a:rPr>
              <a:t>Ο περιορισμός ιστότοπων που έχουν πρόσβαση και ο καθορισμός ενός χρονικού πλαισίου για την επιλογή γραφικών και μουσικής μπορεί να την μειώσει.</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txBody>
            <a:bodyPr/>
            <a:lstStyle/>
            <a:p>
              <a:endParaRPr lang="en-US"/>
            </a:p>
          </p:txBody>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8620463" y="2140892"/>
            <a:ext cx="8160829" cy="794404"/>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ΜΑΘΗΤΗΣ ΤΥΠΟΥ Γ</a:t>
            </a:r>
          </a:p>
        </p:txBody>
      </p:sp>
      <p:sp>
        <p:nvSpPr>
          <p:cNvPr id="12" name="TextBox 12"/>
          <p:cNvSpPr txBox="1"/>
          <p:nvPr/>
        </p:nvSpPr>
        <p:spPr>
          <a:xfrm>
            <a:off x="8620463" y="3344883"/>
            <a:ext cx="7599867" cy="452628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Έχει δημιουργικές ιδέες.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Περιλαμβάνει τις ιδέες αυτές σε δραστηριότητες προετοιμασίας γραφής και στο κείμενο του.</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Διαβάζει τα γραπτά με έκφραση και αυτοπεποίθηση.</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Πολύ εκφραστικός.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Προσθέτει άλλη διάσταση στην ιστορία που δεν είναι εμφανής στο γραπτό.</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txBody>
            <a:bodyPr/>
            <a:lstStyle/>
            <a:p>
              <a:endParaRPr lang="en-US"/>
            </a:p>
          </p:txBody>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8446478" y="2439312"/>
            <a:ext cx="8160829" cy="794404"/>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ΜΑΘΗΤΗΣ ΤΥΠΟΥ Γ</a:t>
            </a:r>
          </a:p>
        </p:txBody>
      </p:sp>
      <p:sp>
        <p:nvSpPr>
          <p:cNvPr id="12" name="TextBox 12"/>
          <p:cNvSpPr txBox="1"/>
          <p:nvPr/>
        </p:nvSpPr>
        <p:spPr>
          <a:xfrm>
            <a:off x="8726959" y="3830929"/>
            <a:ext cx="7599867" cy="452628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Δεν δίνει αρκετές λεπτομέρειες, πράγμα που δεν βοηθά τον αναγνώστη να συνδέσει τις ιδέες και να βγάλει νόημα.</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Συνοψίζει σε λίγες προτάσεις τα γεγονότα, αντί να ξεδιπλώσει την πλοκή ή να μεταβεί μεταξύ των τοποθεσιών / ενεργειών/ επεισοδίων.</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Δυσανάγνωστος γραφικός χαρακτήρας.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Ανεπαρκή διαστήματα μεταξύ των λέξεων.</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rot="-559059">
            <a:off x="14704686" y="-67215"/>
            <a:ext cx="4178322" cy="5381913"/>
          </a:xfrm>
          <a:custGeom>
            <a:avLst/>
            <a:gdLst/>
            <a:ahLst/>
            <a:cxnLst/>
            <a:rect l="l" t="t" r="r" b="b"/>
            <a:pathLst>
              <a:path w="4178322" h="5381913">
                <a:moveTo>
                  <a:pt x="0" y="0"/>
                </a:moveTo>
                <a:lnTo>
                  <a:pt x="4178322" y="0"/>
                </a:lnTo>
                <a:lnTo>
                  <a:pt x="4178322" y="5381913"/>
                </a:lnTo>
                <a:lnTo>
                  <a:pt x="0" y="5381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46807" y="-872400"/>
            <a:ext cx="3951014" cy="2794445"/>
          </a:xfrm>
          <a:custGeom>
            <a:avLst/>
            <a:gdLst/>
            <a:ahLst/>
            <a:cxnLst/>
            <a:rect l="l" t="t" r="r" b="b"/>
            <a:pathLst>
              <a:path w="3951014" h="2794445">
                <a:moveTo>
                  <a:pt x="0" y="0"/>
                </a:moveTo>
                <a:lnTo>
                  <a:pt x="3951014" y="0"/>
                </a:lnTo>
                <a:lnTo>
                  <a:pt x="3951014" y="2794445"/>
                </a:lnTo>
                <a:lnTo>
                  <a:pt x="0" y="27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897026" y="4326714"/>
            <a:ext cx="7009322" cy="6396463"/>
            <a:chOff x="0" y="0"/>
            <a:chExt cx="1846077" cy="1684665"/>
          </a:xfrm>
        </p:grpSpPr>
        <p:sp>
          <p:nvSpPr>
            <p:cNvPr id="6" name="Freeform 6"/>
            <p:cNvSpPr/>
            <p:nvPr/>
          </p:nvSpPr>
          <p:spPr>
            <a:xfrm>
              <a:off x="0" y="0"/>
              <a:ext cx="1846076" cy="1684665"/>
            </a:xfrm>
            <a:custGeom>
              <a:avLst/>
              <a:gdLst/>
              <a:ahLst/>
              <a:cxnLst/>
              <a:rect l="l" t="t" r="r" b="b"/>
              <a:pathLst>
                <a:path w="1846076" h="1684665">
                  <a:moveTo>
                    <a:pt x="46390" y="0"/>
                  </a:moveTo>
                  <a:lnTo>
                    <a:pt x="1799687" y="0"/>
                  </a:lnTo>
                  <a:cubicBezTo>
                    <a:pt x="1825307" y="0"/>
                    <a:pt x="1846076" y="20769"/>
                    <a:pt x="1846076" y="46390"/>
                  </a:cubicBezTo>
                  <a:lnTo>
                    <a:pt x="1846076" y="1638275"/>
                  </a:lnTo>
                  <a:cubicBezTo>
                    <a:pt x="1846076" y="1663896"/>
                    <a:pt x="1825307" y="1684665"/>
                    <a:pt x="1799687" y="1684665"/>
                  </a:cubicBezTo>
                  <a:lnTo>
                    <a:pt x="46390" y="1684665"/>
                  </a:lnTo>
                  <a:cubicBezTo>
                    <a:pt x="34086" y="1684665"/>
                    <a:pt x="22287" y="1679778"/>
                    <a:pt x="13587" y="1671078"/>
                  </a:cubicBezTo>
                  <a:cubicBezTo>
                    <a:pt x="4887" y="1662378"/>
                    <a:pt x="0" y="1650579"/>
                    <a:pt x="0" y="1638275"/>
                  </a:cubicBezTo>
                  <a:lnTo>
                    <a:pt x="0" y="46390"/>
                  </a:lnTo>
                  <a:cubicBezTo>
                    <a:pt x="0" y="20769"/>
                    <a:pt x="20769" y="0"/>
                    <a:pt x="46390" y="0"/>
                  </a:cubicBezTo>
                  <a:close/>
                </a:path>
              </a:pathLst>
            </a:custGeom>
            <a:solidFill>
              <a:srgbClr val="FFCE32"/>
            </a:solidFill>
          </p:spPr>
          <p:txBody>
            <a:bodyPr/>
            <a:lstStyle/>
            <a:p>
              <a:endParaRPr lang="en-US"/>
            </a:p>
          </p:txBody>
        </p:sp>
        <p:sp>
          <p:nvSpPr>
            <p:cNvPr id="7" name="TextBox 7"/>
            <p:cNvSpPr txBox="1"/>
            <p:nvPr/>
          </p:nvSpPr>
          <p:spPr>
            <a:xfrm>
              <a:off x="0" y="-57150"/>
              <a:ext cx="1846077" cy="1741815"/>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9381652" y="4326714"/>
            <a:ext cx="7009322" cy="6396463"/>
            <a:chOff x="0" y="0"/>
            <a:chExt cx="1846077" cy="1684665"/>
          </a:xfrm>
        </p:grpSpPr>
        <p:sp>
          <p:nvSpPr>
            <p:cNvPr id="9" name="Freeform 9"/>
            <p:cNvSpPr/>
            <p:nvPr/>
          </p:nvSpPr>
          <p:spPr>
            <a:xfrm>
              <a:off x="0" y="0"/>
              <a:ext cx="1846076" cy="1684665"/>
            </a:xfrm>
            <a:custGeom>
              <a:avLst/>
              <a:gdLst/>
              <a:ahLst/>
              <a:cxnLst/>
              <a:rect l="l" t="t" r="r" b="b"/>
              <a:pathLst>
                <a:path w="1846076" h="1684665">
                  <a:moveTo>
                    <a:pt x="46390" y="0"/>
                  </a:moveTo>
                  <a:lnTo>
                    <a:pt x="1799687" y="0"/>
                  </a:lnTo>
                  <a:cubicBezTo>
                    <a:pt x="1825307" y="0"/>
                    <a:pt x="1846076" y="20769"/>
                    <a:pt x="1846076" y="46390"/>
                  </a:cubicBezTo>
                  <a:lnTo>
                    <a:pt x="1846076" y="1638275"/>
                  </a:lnTo>
                  <a:cubicBezTo>
                    <a:pt x="1846076" y="1663896"/>
                    <a:pt x="1825307" y="1684665"/>
                    <a:pt x="1799687" y="1684665"/>
                  </a:cubicBezTo>
                  <a:lnTo>
                    <a:pt x="46390" y="1684665"/>
                  </a:lnTo>
                  <a:cubicBezTo>
                    <a:pt x="34086" y="1684665"/>
                    <a:pt x="22287" y="1679778"/>
                    <a:pt x="13587" y="1671078"/>
                  </a:cubicBezTo>
                  <a:cubicBezTo>
                    <a:pt x="4887" y="1662378"/>
                    <a:pt x="0" y="1650579"/>
                    <a:pt x="0" y="1638275"/>
                  </a:cubicBezTo>
                  <a:lnTo>
                    <a:pt x="0" y="46390"/>
                  </a:lnTo>
                  <a:cubicBezTo>
                    <a:pt x="0" y="20769"/>
                    <a:pt x="20769" y="0"/>
                    <a:pt x="46390" y="0"/>
                  </a:cubicBezTo>
                  <a:close/>
                </a:path>
              </a:pathLst>
            </a:custGeom>
            <a:solidFill>
              <a:srgbClr val="FFCE32"/>
            </a:solidFill>
          </p:spPr>
          <p:txBody>
            <a:bodyPr/>
            <a:lstStyle/>
            <a:p>
              <a:endParaRPr lang="en-US"/>
            </a:p>
          </p:txBody>
        </p:sp>
        <p:sp>
          <p:nvSpPr>
            <p:cNvPr id="10" name="TextBox 10"/>
            <p:cNvSpPr txBox="1"/>
            <p:nvPr/>
          </p:nvSpPr>
          <p:spPr>
            <a:xfrm>
              <a:off x="0" y="-57150"/>
              <a:ext cx="1846077" cy="1741815"/>
            </a:xfrm>
            <a:prstGeom prst="rect">
              <a:avLst/>
            </a:prstGeom>
          </p:spPr>
          <p:txBody>
            <a:bodyPr lIns="50800" tIns="50800" rIns="50800" bIns="50800" rtlCol="0" anchor="ctr"/>
            <a:lstStyle/>
            <a:p>
              <a:pPr algn="ctr">
                <a:lnSpc>
                  <a:spcPts val="3499"/>
                </a:lnSpc>
              </a:pPr>
              <a:endParaRPr/>
            </a:p>
          </p:txBody>
        </p:sp>
      </p:grpSp>
      <p:sp>
        <p:nvSpPr>
          <p:cNvPr id="11" name="Freeform 11"/>
          <p:cNvSpPr/>
          <p:nvPr/>
        </p:nvSpPr>
        <p:spPr>
          <a:xfrm flipH="1">
            <a:off x="10722983" y="-369962"/>
            <a:ext cx="4037087" cy="3222330"/>
          </a:xfrm>
          <a:custGeom>
            <a:avLst/>
            <a:gdLst/>
            <a:ahLst/>
            <a:cxnLst/>
            <a:rect l="l" t="t" r="r" b="b"/>
            <a:pathLst>
              <a:path w="4037087" h="3222330">
                <a:moveTo>
                  <a:pt x="4037087" y="0"/>
                </a:moveTo>
                <a:lnTo>
                  <a:pt x="0" y="0"/>
                </a:lnTo>
                <a:lnTo>
                  <a:pt x="0" y="3222329"/>
                </a:lnTo>
                <a:lnTo>
                  <a:pt x="4037087" y="3222329"/>
                </a:lnTo>
                <a:lnTo>
                  <a:pt x="403708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2134678" y="3014292"/>
            <a:ext cx="14018644" cy="1052844"/>
          </a:xfrm>
          <a:prstGeom prst="rect">
            <a:avLst/>
          </a:prstGeom>
        </p:spPr>
        <p:txBody>
          <a:bodyPr lIns="0" tIns="0" rIns="0" bIns="0" rtlCol="0" anchor="t">
            <a:spAutoFit/>
          </a:bodyPr>
          <a:lstStyle/>
          <a:p>
            <a:pPr algn="l">
              <a:lnSpc>
                <a:spcPts val="7760"/>
              </a:lnSpc>
            </a:pPr>
            <a:r>
              <a:rPr lang="en-US" sz="8000">
                <a:solidFill>
                  <a:srgbClr val="FFFFFF"/>
                </a:solidFill>
                <a:latin typeface="BM Hanna"/>
                <a:ea typeface="BM Hanna"/>
                <a:cs typeface="BM Hanna"/>
                <a:sym typeface="BM Hanna"/>
              </a:rPr>
              <a:t>1ος ΜΑΘΗΤΗΣ ΤΥΠΟΥ Γ</a:t>
            </a:r>
          </a:p>
        </p:txBody>
      </p:sp>
      <p:sp>
        <p:nvSpPr>
          <p:cNvPr id="13" name="TextBox 13"/>
          <p:cNvSpPr txBox="1"/>
          <p:nvPr/>
        </p:nvSpPr>
        <p:spPr>
          <a:xfrm>
            <a:off x="2701658" y="4924386"/>
            <a:ext cx="5754517" cy="3285515"/>
          </a:xfrm>
          <a:prstGeom prst="rect">
            <a:avLst/>
          </a:prstGeom>
        </p:spPr>
        <p:txBody>
          <a:bodyPr lIns="0" tIns="0" rIns="0" bIns="0" rtlCol="0" anchor="t">
            <a:spAutoFit/>
          </a:bodyPr>
          <a:lstStyle/>
          <a:p>
            <a:pPr algn="just">
              <a:lnSpc>
                <a:spcPts val="3749"/>
              </a:lnSpc>
            </a:pPr>
            <a:r>
              <a:rPr lang="en-US" sz="2499" dirty="0" err="1">
                <a:solidFill>
                  <a:srgbClr val="000000"/>
                </a:solidFill>
                <a:latin typeface="Canva Sans"/>
                <a:ea typeface="Canva Sans"/>
                <a:cs typeface="Canva Sans"/>
                <a:sym typeface="Canva Sans"/>
              </a:rPr>
              <a:t>Έγρ</a:t>
            </a:r>
            <a:r>
              <a:rPr lang="en-US" sz="2499">
                <a:solidFill>
                  <a:srgbClr val="000000"/>
                </a:solidFill>
                <a:latin typeface="Canva Sans"/>
                <a:ea typeface="Canva Sans"/>
                <a:cs typeface="Canva Sans"/>
                <a:sym typeface="Canva Sans"/>
              </a:rPr>
              <a:t>αψε μια δημιουργική ιστορία στα ζώα που δραπέτευσαν από ένα petshop αλλά κατά τη διάρκεια της σύσκεψης με τον καθηγητή συνειδητοποίησε ότι δεν εξήγησε πώς δραπέτευσαν τα ζώα, ούτε είχε σχεδιάσει μια σκηνή για την απόδραση.</a:t>
            </a:r>
          </a:p>
          <a:p>
            <a:pPr algn="just">
              <a:lnSpc>
                <a:spcPts val="3749"/>
              </a:lnSpc>
            </a:pPr>
            <a:endParaRPr lang="en-US" sz="2499" dirty="0">
              <a:solidFill>
                <a:srgbClr val="000000"/>
              </a:solidFill>
              <a:latin typeface="Canva Sans"/>
              <a:ea typeface="Canva Sans"/>
              <a:cs typeface="Canva Sans"/>
              <a:sym typeface="Canva Sans"/>
            </a:endParaRPr>
          </a:p>
        </p:txBody>
      </p:sp>
      <p:sp>
        <p:nvSpPr>
          <p:cNvPr id="14" name="TextBox 14"/>
          <p:cNvSpPr txBox="1"/>
          <p:nvPr/>
        </p:nvSpPr>
        <p:spPr>
          <a:xfrm>
            <a:off x="9798042" y="4924386"/>
            <a:ext cx="5886969" cy="3714750"/>
          </a:xfrm>
          <a:prstGeom prst="rect">
            <a:avLst/>
          </a:prstGeom>
        </p:spPr>
        <p:txBody>
          <a:bodyPr lIns="0" tIns="0" rIns="0" bIns="0" rtlCol="0" anchor="t">
            <a:spAutoFit/>
          </a:bodyPr>
          <a:lstStyle/>
          <a:p>
            <a:pPr algn="just">
              <a:lnSpc>
                <a:spcPts val="3749"/>
              </a:lnSpc>
            </a:pPr>
            <a:r>
              <a:rPr lang="en-US" sz="2499">
                <a:solidFill>
                  <a:srgbClr val="000000"/>
                </a:solidFill>
                <a:latin typeface="Canva Sans"/>
                <a:ea typeface="Canva Sans"/>
                <a:cs typeface="Canva Sans"/>
                <a:sym typeface="Canva Sans"/>
              </a:rPr>
              <a:t>Το τελικό προσχέδιο που θα γινόταν η αφήγηση της ψηφιακής ιστορίας ήταν βασικό και ανούσιο.</a:t>
            </a:r>
          </a:p>
          <a:p>
            <a:pPr algn="just">
              <a:lnSpc>
                <a:spcPts val="3749"/>
              </a:lnSpc>
            </a:pPr>
            <a:endParaRPr lang="en-US" sz="2499">
              <a:solidFill>
                <a:srgbClr val="000000"/>
              </a:solidFill>
              <a:latin typeface="Canva Sans"/>
              <a:ea typeface="Canva Sans"/>
              <a:cs typeface="Canva Sans"/>
              <a:sym typeface="Canva Sans"/>
            </a:endParaRPr>
          </a:p>
          <a:p>
            <a:pPr algn="just">
              <a:lnSpc>
                <a:spcPts val="3749"/>
              </a:lnSpc>
            </a:pPr>
            <a:r>
              <a:rPr lang="en-US" sz="2499">
                <a:solidFill>
                  <a:srgbClr val="000000"/>
                </a:solidFill>
                <a:latin typeface="Canva Sans"/>
                <a:ea typeface="Canva Sans"/>
                <a:cs typeface="Canva Sans"/>
                <a:sym typeface="Canva Sans"/>
              </a:rPr>
              <a:t>Μέσω των πολυμέσων της φωνής και της δημιουργικότητας η ιστορία μεταμορφώθηκε.</a:t>
            </a:r>
          </a:p>
          <a:p>
            <a:pPr algn="just">
              <a:lnSpc>
                <a:spcPts val="3749"/>
              </a:lnSpc>
            </a:pPr>
            <a:endParaRPr lang="en-US" sz="2499">
              <a:solidFill>
                <a:srgbClr val="000000"/>
              </a:solidFill>
              <a:latin typeface="Canva Sans"/>
              <a:ea typeface="Canva Sans"/>
              <a:cs typeface="Canva Sans"/>
              <a:sym typeface="Canva Sans"/>
            </a:endParaRPr>
          </a:p>
        </p:txBody>
      </p:sp>
      <p:sp>
        <p:nvSpPr>
          <p:cNvPr id="15" name="Freeform 15"/>
          <p:cNvSpPr/>
          <p:nvPr/>
        </p:nvSpPr>
        <p:spPr>
          <a:xfrm>
            <a:off x="-946807" y="6298004"/>
            <a:ext cx="3471862" cy="4114800"/>
          </a:xfrm>
          <a:custGeom>
            <a:avLst/>
            <a:gdLst/>
            <a:ahLst/>
            <a:cxnLst/>
            <a:rect l="l" t="t" r="r" b="b"/>
            <a:pathLst>
              <a:path w="3471862" h="4114800">
                <a:moveTo>
                  <a:pt x="0" y="0"/>
                </a:moveTo>
                <a:lnTo>
                  <a:pt x="3471862" y="0"/>
                </a:lnTo>
                <a:lnTo>
                  <a:pt x="347186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flipH="1">
            <a:off x="14296564" y="6879311"/>
            <a:ext cx="3991436" cy="3407689"/>
          </a:xfrm>
          <a:custGeom>
            <a:avLst/>
            <a:gdLst/>
            <a:ahLst/>
            <a:cxnLst/>
            <a:rect l="l" t="t" r="r" b="b"/>
            <a:pathLst>
              <a:path w="3991436" h="3407689">
                <a:moveTo>
                  <a:pt x="3991436" y="0"/>
                </a:moveTo>
                <a:lnTo>
                  <a:pt x="0" y="0"/>
                </a:lnTo>
                <a:lnTo>
                  <a:pt x="0" y="3407689"/>
                </a:lnTo>
                <a:lnTo>
                  <a:pt x="3991436" y="3407689"/>
                </a:lnTo>
                <a:lnTo>
                  <a:pt x="399143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rot="-559059">
            <a:off x="14704686" y="-67215"/>
            <a:ext cx="4178322" cy="5381913"/>
          </a:xfrm>
          <a:custGeom>
            <a:avLst/>
            <a:gdLst/>
            <a:ahLst/>
            <a:cxnLst/>
            <a:rect l="l" t="t" r="r" b="b"/>
            <a:pathLst>
              <a:path w="4178322" h="5381913">
                <a:moveTo>
                  <a:pt x="0" y="0"/>
                </a:moveTo>
                <a:lnTo>
                  <a:pt x="4178322" y="0"/>
                </a:lnTo>
                <a:lnTo>
                  <a:pt x="4178322" y="5381913"/>
                </a:lnTo>
                <a:lnTo>
                  <a:pt x="0" y="5381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46807" y="-872400"/>
            <a:ext cx="3951014" cy="2794445"/>
          </a:xfrm>
          <a:custGeom>
            <a:avLst/>
            <a:gdLst/>
            <a:ahLst/>
            <a:cxnLst/>
            <a:rect l="l" t="t" r="r" b="b"/>
            <a:pathLst>
              <a:path w="3951014" h="2794445">
                <a:moveTo>
                  <a:pt x="0" y="0"/>
                </a:moveTo>
                <a:lnTo>
                  <a:pt x="3951014" y="0"/>
                </a:lnTo>
                <a:lnTo>
                  <a:pt x="3951014" y="2794445"/>
                </a:lnTo>
                <a:lnTo>
                  <a:pt x="0" y="27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5639339" y="4457847"/>
            <a:ext cx="7009322" cy="5954957"/>
            <a:chOff x="0" y="0"/>
            <a:chExt cx="1846077" cy="1568384"/>
          </a:xfrm>
        </p:grpSpPr>
        <p:sp>
          <p:nvSpPr>
            <p:cNvPr id="6" name="Freeform 6"/>
            <p:cNvSpPr/>
            <p:nvPr/>
          </p:nvSpPr>
          <p:spPr>
            <a:xfrm>
              <a:off x="0" y="0"/>
              <a:ext cx="1846076" cy="1568384"/>
            </a:xfrm>
            <a:custGeom>
              <a:avLst/>
              <a:gdLst/>
              <a:ahLst/>
              <a:cxnLst/>
              <a:rect l="l" t="t" r="r" b="b"/>
              <a:pathLst>
                <a:path w="1846076" h="1568384">
                  <a:moveTo>
                    <a:pt x="46390" y="0"/>
                  </a:moveTo>
                  <a:lnTo>
                    <a:pt x="1799687" y="0"/>
                  </a:lnTo>
                  <a:cubicBezTo>
                    <a:pt x="1825307" y="0"/>
                    <a:pt x="1846076" y="20769"/>
                    <a:pt x="1846076" y="46390"/>
                  </a:cubicBezTo>
                  <a:lnTo>
                    <a:pt x="1846076" y="1521994"/>
                  </a:lnTo>
                  <a:cubicBezTo>
                    <a:pt x="1846076" y="1547614"/>
                    <a:pt x="1825307" y="1568384"/>
                    <a:pt x="1799687" y="1568384"/>
                  </a:cubicBezTo>
                  <a:lnTo>
                    <a:pt x="46390" y="1568384"/>
                  </a:lnTo>
                  <a:cubicBezTo>
                    <a:pt x="34086" y="1568384"/>
                    <a:pt x="22287" y="1563496"/>
                    <a:pt x="13587" y="1554797"/>
                  </a:cubicBezTo>
                  <a:cubicBezTo>
                    <a:pt x="4887" y="1546097"/>
                    <a:pt x="0" y="1534297"/>
                    <a:pt x="0" y="1521994"/>
                  </a:cubicBezTo>
                  <a:lnTo>
                    <a:pt x="0" y="46390"/>
                  </a:lnTo>
                  <a:cubicBezTo>
                    <a:pt x="0" y="20769"/>
                    <a:pt x="20769" y="0"/>
                    <a:pt x="46390" y="0"/>
                  </a:cubicBezTo>
                  <a:close/>
                </a:path>
              </a:pathLst>
            </a:custGeom>
            <a:solidFill>
              <a:srgbClr val="FFCE32"/>
            </a:solidFill>
          </p:spPr>
          <p:txBody>
            <a:bodyPr/>
            <a:lstStyle/>
            <a:p>
              <a:endParaRPr lang="en-US"/>
            </a:p>
          </p:txBody>
        </p:sp>
        <p:sp>
          <p:nvSpPr>
            <p:cNvPr id="7" name="TextBox 7"/>
            <p:cNvSpPr txBox="1"/>
            <p:nvPr/>
          </p:nvSpPr>
          <p:spPr>
            <a:xfrm>
              <a:off x="0" y="-57150"/>
              <a:ext cx="1846077" cy="1625534"/>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10722983" y="-369962"/>
            <a:ext cx="4037087" cy="3222330"/>
          </a:xfrm>
          <a:custGeom>
            <a:avLst/>
            <a:gdLst/>
            <a:ahLst/>
            <a:cxnLst/>
            <a:rect l="l" t="t" r="r" b="b"/>
            <a:pathLst>
              <a:path w="4037087" h="3222330">
                <a:moveTo>
                  <a:pt x="4037087" y="0"/>
                </a:moveTo>
                <a:lnTo>
                  <a:pt x="0" y="0"/>
                </a:lnTo>
                <a:lnTo>
                  <a:pt x="0" y="3222329"/>
                </a:lnTo>
                <a:lnTo>
                  <a:pt x="4037087" y="3222329"/>
                </a:lnTo>
                <a:lnTo>
                  <a:pt x="403708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3004207" y="3087313"/>
            <a:ext cx="14018644" cy="1052844"/>
          </a:xfrm>
          <a:prstGeom prst="rect">
            <a:avLst/>
          </a:prstGeom>
        </p:spPr>
        <p:txBody>
          <a:bodyPr lIns="0" tIns="0" rIns="0" bIns="0" rtlCol="0" anchor="t">
            <a:spAutoFit/>
          </a:bodyPr>
          <a:lstStyle/>
          <a:p>
            <a:pPr algn="l">
              <a:lnSpc>
                <a:spcPts val="7760"/>
              </a:lnSpc>
            </a:pPr>
            <a:r>
              <a:rPr lang="en-US" sz="8000">
                <a:solidFill>
                  <a:srgbClr val="FFFFFF"/>
                </a:solidFill>
                <a:latin typeface="BM Hanna"/>
                <a:ea typeface="BM Hanna"/>
                <a:cs typeface="BM Hanna"/>
                <a:sym typeface="BM Hanna"/>
              </a:rPr>
              <a:t>1ΟΣ ΜΑΘΗΤΗΣ ΤΥΠΟΥ Γ</a:t>
            </a:r>
          </a:p>
        </p:txBody>
      </p:sp>
      <p:sp>
        <p:nvSpPr>
          <p:cNvPr id="10" name="TextBox 10"/>
          <p:cNvSpPr txBox="1"/>
          <p:nvPr/>
        </p:nvSpPr>
        <p:spPr>
          <a:xfrm>
            <a:off x="6487494" y="4588326"/>
            <a:ext cx="5313011" cy="6048375"/>
          </a:xfrm>
          <a:prstGeom prst="rect">
            <a:avLst/>
          </a:prstGeom>
        </p:spPr>
        <p:txBody>
          <a:bodyPr lIns="0" tIns="0" rIns="0" bIns="0" rtlCol="0" anchor="t">
            <a:spAutoFit/>
          </a:bodyPr>
          <a:lstStyle/>
          <a:p>
            <a:pPr algn="just">
              <a:lnSpc>
                <a:spcPts val="3749"/>
              </a:lnSpc>
            </a:pPr>
            <a:r>
              <a:rPr lang="en-US" sz="2499">
                <a:solidFill>
                  <a:srgbClr val="000000"/>
                </a:solidFill>
                <a:latin typeface="Canva Sans"/>
                <a:ea typeface="Canva Sans"/>
                <a:cs typeface="Canva Sans"/>
                <a:sym typeface="Canva Sans"/>
              </a:rPr>
              <a:t>Άλλαζε τη φωνή ανάλογα με το ποιος μιλούσε στην ιστορία, παρόλο που δεν το ζήτησε η δασκάλα.</a:t>
            </a:r>
          </a:p>
          <a:p>
            <a:pPr algn="just">
              <a:lnSpc>
                <a:spcPts val="3749"/>
              </a:lnSpc>
            </a:pPr>
            <a:r>
              <a:rPr lang="en-US" sz="2499">
                <a:solidFill>
                  <a:srgbClr val="000000"/>
                </a:solidFill>
                <a:latin typeface="Canva Sans"/>
                <a:ea typeface="Canva Sans"/>
                <a:cs typeface="Canva Sans"/>
                <a:sym typeface="Canva Sans"/>
              </a:rPr>
              <a:t>Π.χ ψηλή φωνή= ποντίκι &amp; μπάσα φωνή= γερμανικός ποιμενικός.</a:t>
            </a:r>
          </a:p>
          <a:p>
            <a:pPr algn="just">
              <a:lnSpc>
                <a:spcPts val="3749"/>
              </a:lnSpc>
            </a:pPr>
            <a:r>
              <a:rPr lang="en-US" sz="2499">
                <a:solidFill>
                  <a:srgbClr val="000000"/>
                </a:solidFill>
                <a:latin typeface="Canva Sans"/>
                <a:ea typeface="Canva Sans"/>
                <a:cs typeface="Canva Sans"/>
                <a:sym typeface="Canva Sans"/>
              </a:rPr>
              <a:t>Χρήση Microsoft Paint: Κάλυψε τα στόματα των ζώων με μαύρα οβάλ ώστε να φαίνεται σαν να μιλάνε.</a:t>
            </a:r>
          </a:p>
          <a:p>
            <a:pPr algn="just">
              <a:lnSpc>
                <a:spcPts val="3749"/>
              </a:lnSpc>
            </a:pPr>
            <a:endParaRPr lang="en-US" sz="2499">
              <a:solidFill>
                <a:srgbClr val="000000"/>
              </a:solidFill>
              <a:latin typeface="Canva Sans"/>
              <a:ea typeface="Canva Sans"/>
              <a:cs typeface="Canva Sans"/>
              <a:sym typeface="Canva Sans"/>
            </a:endParaRPr>
          </a:p>
          <a:p>
            <a:pPr algn="just">
              <a:lnSpc>
                <a:spcPts val="3749"/>
              </a:lnSpc>
            </a:pPr>
            <a:r>
              <a:rPr lang="en-US" sz="2499">
                <a:solidFill>
                  <a:srgbClr val="000000"/>
                </a:solidFill>
                <a:latin typeface="Canva Sans"/>
                <a:ea typeface="Canva Sans"/>
                <a:cs typeface="Canva Sans"/>
                <a:sym typeface="Canva Sans"/>
              </a:rPr>
              <a:t>Οι μαθητές εντυπωσιάστηκαν με τη ταινία της. </a:t>
            </a:r>
          </a:p>
          <a:p>
            <a:pPr algn="just">
              <a:lnSpc>
                <a:spcPts val="3749"/>
              </a:lnSpc>
            </a:pPr>
            <a:endParaRPr lang="en-US" sz="2499">
              <a:solidFill>
                <a:srgbClr val="000000"/>
              </a:solidFill>
              <a:latin typeface="Canva Sans"/>
              <a:ea typeface="Canva Sans"/>
              <a:cs typeface="Canva Sans"/>
              <a:sym typeface="Canva Sans"/>
            </a:endParaRPr>
          </a:p>
        </p:txBody>
      </p:sp>
      <p:sp>
        <p:nvSpPr>
          <p:cNvPr id="11" name="Freeform 11"/>
          <p:cNvSpPr/>
          <p:nvPr/>
        </p:nvSpPr>
        <p:spPr>
          <a:xfrm>
            <a:off x="-946807" y="6298004"/>
            <a:ext cx="3471862" cy="4114800"/>
          </a:xfrm>
          <a:custGeom>
            <a:avLst/>
            <a:gdLst/>
            <a:ahLst/>
            <a:cxnLst/>
            <a:rect l="l" t="t" r="r" b="b"/>
            <a:pathLst>
              <a:path w="3471862" h="4114800">
                <a:moveTo>
                  <a:pt x="0" y="0"/>
                </a:moveTo>
                <a:lnTo>
                  <a:pt x="3471862" y="0"/>
                </a:lnTo>
                <a:lnTo>
                  <a:pt x="347186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flipH="1">
            <a:off x="14296564" y="6879311"/>
            <a:ext cx="3991436" cy="3407689"/>
          </a:xfrm>
          <a:custGeom>
            <a:avLst/>
            <a:gdLst/>
            <a:ahLst/>
            <a:cxnLst/>
            <a:rect l="l" t="t" r="r" b="b"/>
            <a:pathLst>
              <a:path w="3991436" h="3407689">
                <a:moveTo>
                  <a:pt x="3991436" y="0"/>
                </a:moveTo>
                <a:lnTo>
                  <a:pt x="0" y="0"/>
                </a:lnTo>
                <a:lnTo>
                  <a:pt x="0" y="3407689"/>
                </a:lnTo>
                <a:lnTo>
                  <a:pt x="3991436" y="3407689"/>
                </a:lnTo>
                <a:lnTo>
                  <a:pt x="399143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571592" y="-85725"/>
            <a:ext cx="4910563" cy="4437363"/>
          </a:xfrm>
          <a:custGeom>
            <a:avLst/>
            <a:gdLst/>
            <a:ahLst/>
            <a:cxnLst/>
            <a:rect l="l" t="t" r="r" b="b"/>
            <a:pathLst>
              <a:path w="4910563" h="4437363">
                <a:moveTo>
                  <a:pt x="0" y="0"/>
                </a:moveTo>
                <a:lnTo>
                  <a:pt x="4910562" y="0"/>
                </a:lnTo>
                <a:lnTo>
                  <a:pt x="4910562" y="4437363"/>
                </a:lnTo>
                <a:lnTo>
                  <a:pt x="0" y="443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3949030" y="-85725"/>
            <a:ext cx="4910563" cy="4437363"/>
          </a:xfrm>
          <a:custGeom>
            <a:avLst/>
            <a:gdLst/>
            <a:ahLst/>
            <a:cxnLst/>
            <a:rect l="l" t="t" r="r" b="b"/>
            <a:pathLst>
              <a:path w="4910563" h="4437363">
                <a:moveTo>
                  <a:pt x="4910562" y="0"/>
                </a:moveTo>
                <a:lnTo>
                  <a:pt x="0" y="0"/>
                </a:lnTo>
                <a:lnTo>
                  <a:pt x="0" y="4437363"/>
                </a:lnTo>
                <a:lnTo>
                  <a:pt x="4910562" y="4437363"/>
                </a:lnTo>
                <a:lnTo>
                  <a:pt x="491056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248106" y="3881447"/>
            <a:ext cx="9791789" cy="4771272"/>
          </a:xfrm>
          <a:custGeom>
            <a:avLst/>
            <a:gdLst/>
            <a:ahLst/>
            <a:cxnLst/>
            <a:rect l="l" t="t" r="r" b="b"/>
            <a:pathLst>
              <a:path w="9791789" h="4771272">
                <a:moveTo>
                  <a:pt x="0" y="0"/>
                </a:moveTo>
                <a:lnTo>
                  <a:pt x="9791788" y="0"/>
                </a:lnTo>
                <a:lnTo>
                  <a:pt x="9791788" y="4771272"/>
                </a:lnTo>
                <a:lnTo>
                  <a:pt x="0" y="47712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8680419" y="2685247"/>
            <a:ext cx="1665037" cy="2701388"/>
          </a:xfrm>
          <a:custGeom>
            <a:avLst/>
            <a:gdLst/>
            <a:ahLst/>
            <a:cxnLst/>
            <a:rect l="l" t="t" r="r" b="b"/>
            <a:pathLst>
              <a:path w="1665037" h="2701388">
                <a:moveTo>
                  <a:pt x="0" y="0"/>
                </a:moveTo>
                <a:lnTo>
                  <a:pt x="1665037" y="0"/>
                </a:lnTo>
                <a:lnTo>
                  <a:pt x="1665037" y="2701389"/>
                </a:lnTo>
                <a:lnTo>
                  <a:pt x="0" y="27013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6271698" y="5924632"/>
            <a:ext cx="6097808" cy="952501"/>
          </a:xfrm>
          <a:prstGeom prst="rect">
            <a:avLst/>
          </a:prstGeom>
        </p:spPr>
        <p:txBody>
          <a:bodyPr lIns="0" tIns="0" rIns="0" bIns="0" rtlCol="0" anchor="t">
            <a:spAutoFit/>
          </a:bodyPr>
          <a:lstStyle/>
          <a:p>
            <a:pPr marL="0" lvl="0" indent="0" algn="ctr">
              <a:lnSpc>
                <a:spcPts val="7799"/>
              </a:lnSpc>
            </a:pPr>
            <a:r>
              <a:rPr lang="en-US" sz="5999">
                <a:solidFill>
                  <a:srgbClr val="000000"/>
                </a:solidFill>
                <a:latin typeface="Canva Sans"/>
                <a:ea typeface="Canva Sans"/>
                <a:cs typeface="Canva Sans"/>
                <a:sym typeface="Canva Sans"/>
              </a:rPr>
              <a:t>ΣΥΜΠΕΡΑΣΜΑΤΑ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0333179" y="3219450"/>
            <a:ext cx="6561429" cy="1510680"/>
          </a:xfrm>
          <a:prstGeom prst="rect">
            <a:avLst/>
          </a:prstGeom>
        </p:spPr>
        <p:txBody>
          <a:bodyPr lIns="0" tIns="0" rIns="0" bIns="0" rtlCol="0" anchor="t">
            <a:spAutoFit/>
          </a:bodyPr>
          <a:lstStyle/>
          <a:p>
            <a:pPr algn="l">
              <a:lnSpc>
                <a:spcPts val="5827"/>
              </a:lnSpc>
            </a:pPr>
            <a:r>
              <a:rPr lang="en-US" sz="6007">
                <a:solidFill>
                  <a:srgbClr val="000000"/>
                </a:solidFill>
                <a:latin typeface="BM Hanna"/>
                <a:ea typeface="BM Hanna"/>
                <a:cs typeface="BM Hanna"/>
                <a:sym typeface="BM Hanna"/>
              </a:rPr>
              <a:t>ΤΕΧΝΟΛΟΓΙΚΟΣ ΓΡΑΜΜΑΤΙΣΜΟΣ</a:t>
            </a:r>
          </a:p>
        </p:txBody>
      </p:sp>
      <p:sp>
        <p:nvSpPr>
          <p:cNvPr id="11" name="TextBox 11"/>
          <p:cNvSpPr txBox="1"/>
          <p:nvPr/>
        </p:nvSpPr>
        <p:spPr>
          <a:xfrm>
            <a:off x="9813960" y="5441820"/>
            <a:ext cx="7599867" cy="1114425"/>
          </a:xfrm>
          <a:prstGeom prst="rect">
            <a:avLst/>
          </a:prstGeom>
        </p:spPr>
        <p:txBody>
          <a:bodyPr lIns="0" tIns="0" rIns="0" bIns="0" rtlCol="0" anchor="t">
            <a:spAutoFit/>
          </a:bodyPr>
          <a:lstStyle/>
          <a:p>
            <a:pPr algn="just">
              <a:lnSpc>
                <a:spcPts val="4500"/>
              </a:lnSpc>
            </a:pPr>
            <a:r>
              <a:rPr lang="en-US" sz="3000">
                <a:solidFill>
                  <a:srgbClr val="000000"/>
                </a:solidFill>
                <a:latin typeface="Canva Sans"/>
                <a:ea typeface="Canva Sans"/>
                <a:cs typeface="Canva Sans"/>
                <a:sym typeface="Canva Sans"/>
              </a:rPr>
              <a:t>Είναι οι δεξιότητες που απαιτούνται για την επαρκή χρήση των υπολογιστών.</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663870" y="389732"/>
            <a:ext cx="7320803" cy="9507536"/>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55837">
            <a:off x="6716389" y="624673"/>
            <a:ext cx="2536569" cy="3461819"/>
          </a:xfrm>
          <a:custGeom>
            <a:avLst/>
            <a:gdLst/>
            <a:ahLst/>
            <a:cxnLst/>
            <a:rect l="l" t="t" r="r" b="b"/>
            <a:pathLst>
              <a:path w="2536569" h="346181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271139">
            <a:off x="1028984" y="792541"/>
            <a:ext cx="1715649" cy="2341456"/>
          </a:xfrm>
          <a:custGeom>
            <a:avLst/>
            <a:gdLst/>
            <a:ahLst/>
            <a:cxnLst/>
            <a:rect l="l" t="t" r="r" b="b"/>
            <a:pathLst>
              <a:path w="1715649" h="2341456">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9144000" y="4573075"/>
            <a:ext cx="8618969" cy="5713925"/>
            <a:chOff x="0" y="0"/>
            <a:chExt cx="2270016" cy="1504902"/>
          </a:xfrm>
        </p:grpSpPr>
        <p:sp>
          <p:nvSpPr>
            <p:cNvPr id="7" name="Freeform 7"/>
            <p:cNvSpPr/>
            <p:nvPr/>
          </p:nvSpPr>
          <p:spPr>
            <a:xfrm>
              <a:off x="0" y="0"/>
              <a:ext cx="2270016" cy="1504902"/>
            </a:xfrm>
            <a:custGeom>
              <a:avLst/>
              <a:gdLst/>
              <a:ahLst/>
              <a:cxnLst/>
              <a:rect l="l" t="t" r="r" b="b"/>
              <a:pathLst>
                <a:path w="2270016" h="1504902">
                  <a:moveTo>
                    <a:pt x="37726" y="0"/>
                  </a:moveTo>
                  <a:lnTo>
                    <a:pt x="2232290" y="0"/>
                  </a:lnTo>
                  <a:cubicBezTo>
                    <a:pt x="2242296" y="0"/>
                    <a:pt x="2251892" y="3975"/>
                    <a:pt x="2258967" y="11050"/>
                  </a:cubicBezTo>
                  <a:cubicBezTo>
                    <a:pt x="2266042" y="18125"/>
                    <a:pt x="2270016" y="27721"/>
                    <a:pt x="2270016" y="37726"/>
                  </a:cubicBezTo>
                  <a:lnTo>
                    <a:pt x="2270016" y="1467176"/>
                  </a:lnTo>
                  <a:cubicBezTo>
                    <a:pt x="2270016" y="1477182"/>
                    <a:pt x="2266042" y="1486777"/>
                    <a:pt x="2258967" y="1493852"/>
                  </a:cubicBezTo>
                  <a:cubicBezTo>
                    <a:pt x="2251892" y="1500927"/>
                    <a:pt x="2242296" y="1504902"/>
                    <a:pt x="2232290" y="1504902"/>
                  </a:cubicBezTo>
                  <a:lnTo>
                    <a:pt x="37726" y="1504902"/>
                  </a:lnTo>
                  <a:cubicBezTo>
                    <a:pt x="27721" y="1504902"/>
                    <a:pt x="18125" y="1500927"/>
                    <a:pt x="11050" y="1493852"/>
                  </a:cubicBezTo>
                  <a:cubicBezTo>
                    <a:pt x="3975" y="1486777"/>
                    <a:pt x="0" y="1477182"/>
                    <a:pt x="0" y="1467176"/>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endParaRPr lang="en-US"/>
            </a:p>
          </p:txBody>
        </p:sp>
        <p:sp>
          <p:nvSpPr>
            <p:cNvPr id="8" name="TextBox 8"/>
            <p:cNvSpPr txBox="1"/>
            <p:nvPr/>
          </p:nvSpPr>
          <p:spPr>
            <a:xfrm>
              <a:off x="0" y="-57150"/>
              <a:ext cx="2270016" cy="1562052"/>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216803" y="-508556"/>
            <a:ext cx="5298582" cy="4633851"/>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0110754" y="191054"/>
            <a:ext cx="3595229" cy="2542807"/>
          </a:xfrm>
          <a:custGeom>
            <a:avLst/>
            <a:gdLst/>
            <a:ahLst/>
            <a:cxnLst/>
            <a:rect l="l" t="t" r="r" b="b"/>
            <a:pathLst>
              <a:path w="3595229" h="2542807">
                <a:moveTo>
                  <a:pt x="0" y="0"/>
                </a:moveTo>
                <a:lnTo>
                  <a:pt x="3595229" y="0"/>
                </a:lnTo>
                <a:lnTo>
                  <a:pt x="3595229" y="2542808"/>
                </a:lnTo>
                <a:lnTo>
                  <a:pt x="0" y="25428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419711">
            <a:off x="-669291" y="7248429"/>
            <a:ext cx="3275863" cy="3654614"/>
          </a:xfrm>
          <a:custGeom>
            <a:avLst/>
            <a:gdLst/>
            <a:ahLst/>
            <a:cxnLst/>
            <a:rect l="l" t="t" r="r" b="b"/>
            <a:pathLst>
              <a:path w="3275863" h="3654614">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446635" y="61722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8218398" y="2848162"/>
            <a:ext cx="9462836" cy="1527829"/>
          </a:xfrm>
          <a:prstGeom prst="rect">
            <a:avLst/>
          </a:prstGeom>
        </p:spPr>
        <p:txBody>
          <a:bodyPr lIns="0" tIns="0" rIns="0" bIns="0" rtlCol="0" anchor="t">
            <a:spAutoFit/>
          </a:bodyPr>
          <a:lstStyle/>
          <a:p>
            <a:pPr algn="ctr">
              <a:lnSpc>
                <a:spcPts val="5820"/>
              </a:lnSpc>
            </a:pPr>
            <a:r>
              <a:rPr lang="en-US" sz="6000">
                <a:solidFill>
                  <a:srgbClr val="FFFFFF"/>
                </a:solidFill>
                <a:latin typeface="BM Hanna"/>
                <a:ea typeface="BM Hanna"/>
                <a:cs typeface="BM Hanna"/>
                <a:sym typeface="BM Hanna"/>
              </a:rPr>
              <a:t>ΣΥΜΠΕΡΑΣΜΑΤΑ ΓΙΑ «ΙΚΑΝΟΥΣ» ΣΥΓΓΡΑΦΕΙΣ </a:t>
            </a:r>
          </a:p>
        </p:txBody>
      </p:sp>
      <p:sp>
        <p:nvSpPr>
          <p:cNvPr id="14" name="TextBox 14"/>
          <p:cNvSpPr txBox="1"/>
          <p:nvPr/>
        </p:nvSpPr>
        <p:spPr>
          <a:xfrm>
            <a:off x="9430507" y="5057775"/>
            <a:ext cx="7828793" cy="4526280"/>
          </a:xfrm>
          <a:prstGeom prst="rect">
            <a:avLst/>
          </a:prstGeom>
        </p:spPr>
        <p:txBody>
          <a:bodyPr lIns="0" tIns="0" rIns="0" bIns="0" rtlCol="0" anchor="t">
            <a:spAutoFit/>
          </a:bodyPr>
          <a:lstStyle/>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Οι πιο έμπειροι χρήστες με τα λογισμικά επεξεργασίας βίντεο μπορούν να προσφέρουν τη βοήθεια τους στους συμμαθητές τους ακόμη και κατά τη δημιουργία της δικής τους ιστορίας.</a:t>
            </a:r>
          </a:p>
          <a:p>
            <a:pPr marL="582928" lvl="1" indent="-291464" algn="just">
              <a:lnSpc>
                <a:spcPts val="4049"/>
              </a:lnSpc>
              <a:buFont typeface="Arial"/>
              <a:buChar char="•"/>
            </a:pPr>
            <a:r>
              <a:rPr lang="en-US" sz="2699">
                <a:solidFill>
                  <a:srgbClr val="000000"/>
                </a:solidFill>
                <a:latin typeface="Canva Sans"/>
                <a:ea typeface="Canva Sans"/>
                <a:cs typeface="Canva Sans"/>
                <a:sym typeface="Canva Sans"/>
              </a:rPr>
              <a:t>Οι «ικανοί» συγγραφείς χρησιμοποιούν αισθητηριακές λέξεις, διαλόγους και μεταφορική γλώσσα για να κάνουν την ιστορία τους ζωντανή.</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663870" y="389732"/>
            <a:ext cx="7320803" cy="9507536"/>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55837">
            <a:off x="6716389" y="624673"/>
            <a:ext cx="2536569" cy="3461819"/>
          </a:xfrm>
          <a:custGeom>
            <a:avLst/>
            <a:gdLst/>
            <a:ahLst/>
            <a:cxnLst/>
            <a:rect l="l" t="t" r="r" b="b"/>
            <a:pathLst>
              <a:path w="2536569" h="346181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271139">
            <a:off x="1028984" y="792541"/>
            <a:ext cx="1715649" cy="2341456"/>
          </a:xfrm>
          <a:custGeom>
            <a:avLst/>
            <a:gdLst/>
            <a:ahLst/>
            <a:cxnLst/>
            <a:rect l="l" t="t" r="r" b="b"/>
            <a:pathLst>
              <a:path w="1715649" h="2341456">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9334360" y="4918361"/>
            <a:ext cx="8618969" cy="5370565"/>
            <a:chOff x="0" y="0"/>
            <a:chExt cx="2270016" cy="1414470"/>
          </a:xfrm>
        </p:grpSpPr>
        <p:sp>
          <p:nvSpPr>
            <p:cNvPr id="7" name="Freeform 7"/>
            <p:cNvSpPr/>
            <p:nvPr/>
          </p:nvSpPr>
          <p:spPr>
            <a:xfrm>
              <a:off x="0" y="0"/>
              <a:ext cx="2270016" cy="1414470"/>
            </a:xfrm>
            <a:custGeom>
              <a:avLst/>
              <a:gdLst/>
              <a:ahLst/>
              <a:cxnLst/>
              <a:rect l="l" t="t" r="r" b="b"/>
              <a:pathLst>
                <a:path w="2270016" h="1414470">
                  <a:moveTo>
                    <a:pt x="37726" y="0"/>
                  </a:moveTo>
                  <a:lnTo>
                    <a:pt x="2232290" y="0"/>
                  </a:lnTo>
                  <a:cubicBezTo>
                    <a:pt x="2242296" y="0"/>
                    <a:pt x="2251892" y="3975"/>
                    <a:pt x="2258967" y="11050"/>
                  </a:cubicBezTo>
                  <a:cubicBezTo>
                    <a:pt x="2266042" y="18125"/>
                    <a:pt x="2270016" y="27721"/>
                    <a:pt x="2270016" y="37726"/>
                  </a:cubicBezTo>
                  <a:lnTo>
                    <a:pt x="2270016" y="1376744"/>
                  </a:lnTo>
                  <a:cubicBezTo>
                    <a:pt x="2270016" y="1386749"/>
                    <a:pt x="2266042" y="1396345"/>
                    <a:pt x="2258967" y="1403420"/>
                  </a:cubicBezTo>
                  <a:cubicBezTo>
                    <a:pt x="2251892" y="1410495"/>
                    <a:pt x="2242296" y="1414470"/>
                    <a:pt x="2232290" y="1414470"/>
                  </a:cubicBezTo>
                  <a:lnTo>
                    <a:pt x="37726" y="1414470"/>
                  </a:lnTo>
                  <a:cubicBezTo>
                    <a:pt x="27721" y="1414470"/>
                    <a:pt x="18125" y="1410495"/>
                    <a:pt x="11050" y="1403420"/>
                  </a:cubicBezTo>
                  <a:cubicBezTo>
                    <a:pt x="3975" y="1396345"/>
                    <a:pt x="0" y="1386749"/>
                    <a:pt x="0" y="1376744"/>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endParaRPr lang="en-US"/>
            </a:p>
          </p:txBody>
        </p:sp>
        <p:sp>
          <p:nvSpPr>
            <p:cNvPr id="8" name="TextBox 8"/>
            <p:cNvSpPr txBox="1"/>
            <p:nvPr/>
          </p:nvSpPr>
          <p:spPr>
            <a:xfrm>
              <a:off x="0" y="-57150"/>
              <a:ext cx="2270016" cy="1471620"/>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216803" y="-508556"/>
            <a:ext cx="5298582" cy="4633851"/>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0048615" y="-242704"/>
            <a:ext cx="3595229" cy="2542807"/>
          </a:xfrm>
          <a:custGeom>
            <a:avLst/>
            <a:gdLst/>
            <a:ahLst/>
            <a:cxnLst/>
            <a:rect l="l" t="t" r="r" b="b"/>
            <a:pathLst>
              <a:path w="3595229" h="2542807">
                <a:moveTo>
                  <a:pt x="0" y="0"/>
                </a:moveTo>
                <a:lnTo>
                  <a:pt x="3595229" y="0"/>
                </a:lnTo>
                <a:lnTo>
                  <a:pt x="3595229" y="2542808"/>
                </a:lnTo>
                <a:lnTo>
                  <a:pt x="0" y="25428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419711">
            <a:off x="-669291" y="7248429"/>
            <a:ext cx="3275863" cy="3654614"/>
          </a:xfrm>
          <a:custGeom>
            <a:avLst/>
            <a:gdLst/>
            <a:ahLst/>
            <a:cxnLst/>
            <a:rect l="l" t="t" r="r" b="b"/>
            <a:pathLst>
              <a:path w="3275863" h="3654614">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446635" y="61722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8218398" y="2657107"/>
            <a:ext cx="9462836" cy="2261254"/>
          </a:xfrm>
          <a:prstGeom prst="rect">
            <a:avLst/>
          </a:prstGeom>
        </p:spPr>
        <p:txBody>
          <a:bodyPr lIns="0" tIns="0" rIns="0" bIns="0" rtlCol="0" anchor="t">
            <a:spAutoFit/>
          </a:bodyPr>
          <a:lstStyle/>
          <a:p>
            <a:pPr algn="ctr">
              <a:lnSpc>
                <a:spcPts val="5820"/>
              </a:lnSpc>
            </a:pPr>
            <a:r>
              <a:rPr lang="en-US" sz="6000">
                <a:solidFill>
                  <a:srgbClr val="FFFFFF"/>
                </a:solidFill>
                <a:latin typeface="BM Hanna"/>
                <a:ea typeface="BM Hanna"/>
                <a:cs typeface="BM Hanna"/>
                <a:sym typeface="BM Hanna"/>
              </a:rPr>
              <a:t>ΣΥΜΠΕΡΑΣΜΑΤΑ ΓΙΑ ΣΥΓΓΡΑΦΕΙΣ ΠΟΥ ΔΥΣΚΟΛΕΥΟΝΤΑΙ</a:t>
            </a:r>
          </a:p>
        </p:txBody>
      </p:sp>
      <p:sp>
        <p:nvSpPr>
          <p:cNvPr id="14" name="TextBox 14"/>
          <p:cNvSpPr txBox="1"/>
          <p:nvPr/>
        </p:nvSpPr>
        <p:spPr>
          <a:xfrm>
            <a:off x="9827535" y="5067300"/>
            <a:ext cx="7632619" cy="5581650"/>
          </a:xfrm>
          <a:prstGeom prst="rect">
            <a:avLst/>
          </a:prstGeom>
        </p:spPr>
        <p:txBody>
          <a:bodyPr lIns="0" tIns="0" rIns="0" bIns="0" rtlCol="0" anchor="t">
            <a:spAutoFit/>
          </a:bodyPr>
          <a:lstStyle/>
          <a:p>
            <a:pPr marL="539749" lvl="1" indent="-269875" algn="just">
              <a:lnSpc>
                <a:spcPts val="3749"/>
              </a:lnSpc>
              <a:buFont typeface="Arial"/>
              <a:buChar char="•"/>
            </a:pPr>
            <a:r>
              <a:rPr lang="en-US" sz="2499">
                <a:solidFill>
                  <a:srgbClr val="000000"/>
                </a:solidFill>
                <a:latin typeface="Canva Sans"/>
                <a:ea typeface="Canva Sans"/>
                <a:cs typeface="Canva Sans"/>
                <a:sym typeface="Canva Sans"/>
              </a:rPr>
              <a:t>Οι χρήστες που δεν είναι εξοικειωμένοι με τα προγράμματα λογισμικού ψηφιακών ιστοριών ή που έχουν περιορισμένες τεχνολογικές δεξιότητες μπορούν να δημιουργήσουν μια ψηφιακή ιστορία σε 10 συνεδρίες των 45 min.</a:t>
            </a:r>
          </a:p>
          <a:p>
            <a:pPr marL="539749" lvl="1" indent="-269875" algn="just">
              <a:lnSpc>
                <a:spcPts val="3749"/>
              </a:lnSpc>
              <a:buFont typeface="Arial"/>
              <a:buChar char="•"/>
            </a:pPr>
            <a:r>
              <a:rPr lang="en-US" sz="2499">
                <a:solidFill>
                  <a:srgbClr val="000000"/>
                </a:solidFill>
                <a:latin typeface="Canva Sans"/>
                <a:ea typeface="Canva Sans"/>
                <a:cs typeface="Canva Sans"/>
                <a:sym typeface="Canva Sans"/>
              </a:rPr>
              <a:t>Οι συγγραφείς που δυσκολεύονται μπορεί να παραβλέπουν σημαντικές λεπτομέρειες που είναι κεντρικές για την ιστορία. Οι φωτογραφίες, τα clip art και τα γραφικά μπορούν να αντισταθμίσουν οπτικά τις λεπτομέρειες που παραλείπονται ακούσια.</a:t>
            </a:r>
          </a:p>
          <a:p>
            <a:pPr marL="539749" lvl="1" indent="-269875" algn="just">
              <a:lnSpc>
                <a:spcPts val="3749"/>
              </a:lnSpc>
              <a:buFont typeface="Arial"/>
              <a:buChar char="•"/>
            </a:pPr>
            <a:endParaRPr lang="en-US" sz="2499">
              <a:solidFill>
                <a:srgbClr val="000000"/>
              </a:solidFill>
              <a:latin typeface="Canva Sans"/>
              <a:ea typeface="Canva Sans"/>
              <a:cs typeface="Canva Sans"/>
              <a:sym typeface="Canva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663870" y="389732"/>
            <a:ext cx="7320803" cy="9507536"/>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55837">
            <a:off x="6716389" y="624673"/>
            <a:ext cx="2536569" cy="3461819"/>
          </a:xfrm>
          <a:custGeom>
            <a:avLst/>
            <a:gdLst/>
            <a:ahLst/>
            <a:cxnLst/>
            <a:rect l="l" t="t" r="r" b="b"/>
            <a:pathLst>
              <a:path w="2536569" h="346181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271139">
            <a:off x="1028984" y="792541"/>
            <a:ext cx="1715649" cy="2341456"/>
          </a:xfrm>
          <a:custGeom>
            <a:avLst/>
            <a:gdLst/>
            <a:ahLst/>
            <a:cxnLst/>
            <a:rect l="l" t="t" r="r" b="b"/>
            <a:pathLst>
              <a:path w="1715649" h="2341456">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9396498" y="4918361"/>
            <a:ext cx="8618969" cy="5620306"/>
            <a:chOff x="0" y="0"/>
            <a:chExt cx="2270016" cy="1480245"/>
          </a:xfrm>
        </p:grpSpPr>
        <p:sp>
          <p:nvSpPr>
            <p:cNvPr id="7" name="Freeform 7"/>
            <p:cNvSpPr/>
            <p:nvPr/>
          </p:nvSpPr>
          <p:spPr>
            <a:xfrm>
              <a:off x="0" y="0"/>
              <a:ext cx="2270016" cy="1480245"/>
            </a:xfrm>
            <a:custGeom>
              <a:avLst/>
              <a:gdLst/>
              <a:ahLst/>
              <a:cxnLst/>
              <a:rect l="l" t="t" r="r" b="b"/>
              <a:pathLst>
                <a:path w="2270016" h="1480245">
                  <a:moveTo>
                    <a:pt x="37726" y="0"/>
                  </a:moveTo>
                  <a:lnTo>
                    <a:pt x="2232290" y="0"/>
                  </a:lnTo>
                  <a:cubicBezTo>
                    <a:pt x="2242296" y="0"/>
                    <a:pt x="2251892" y="3975"/>
                    <a:pt x="2258967" y="11050"/>
                  </a:cubicBezTo>
                  <a:cubicBezTo>
                    <a:pt x="2266042" y="18125"/>
                    <a:pt x="2270016" y="27721"/>
                    <a:pt x="2270016" y="37726"/>
                  </a:cubicBezTo>
                  <a:lnTo>
                    <a:pt x="2270016" y="1442519"/>
                  </a:lnTo>
                  <a:cubicBezTo>
                    <a:pt x="2270016" y="1452525"/>
                    <a:pt x="2266042" y="1462120"/>
                    <a:pt x="2258967" y="1469195"/>
                  </a:cubicBezTo>
                  <a:cubicBezTo>
                    <a:pt x="2251892" y="1476271"/>
                    <a:pt x="2242296" y="1480245"/>
                    <a:pt x="2232290" y="1480245"/>
                  </a:cubicBezTo>
                  <a:lnTo>
                    <a:pt x="37726" y="1480245"/>
                  </a:lnTo>
                  <a:cubicBezTo>
                    <a:pt x="27721" y="1480245"/>
                    <a:pt x="18125" y="1476271"/>
                    <a:pt x="11050" y="1469195"/>
                  </a:cubicBezTo>
                  <a:cubicBezTo>
                    <a:pt x="3975" y="1462120"/>
                    <a:pt x="0" y="1452525"/>
                    <a:pt x="0" y="1442519"/>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endParaRPr lang="en-US"/>
            </a:p>
          </p:txBody>
        </p:sp>
        <p:sp>
          <p:nvSpPr>
            <p:cNvPr id="8" name="TextBox 8"/>
            <p:cNvSpPr txBox="1"/>
            <p:nvPr/>
          </p:nvSpPr>
          <p:spPr>
            <a:xfrm>
              <a:off x="0" y="-57150"/>
              <a:ext cx="2270016" cy="1537395"/>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216803" y="-508556"/>
            <a:ext cx="5298582" cy="4633851"/>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0110754" y="0"/>
            <a:ext cx="3595229" cy="2542807"/>
          </a:xfrm>
          <a:custGeom>
            <a:avLst/>
            <a:gdLst/>
            <a:ahLst/>
            <a:cxnLst/>
            <a:rect l="l" t="t" r="r" b="b"/>
            <a:pathLst>
              <a:path w="3595229" h="2542807">
                <a:moveTo>
                  <a:pt x="0" y="0"/>
                </a:moveTo>
                <a:lnTo>
                  <a:pt x="3595229" y="0"/>
                </a:lnTo>
                <a:lnTo>
                  <a:pt x="3595229" y="2542807"/>
                </a:lnTo>
                <a:lnTo>
                  <a:pt x="0" y="25428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419711">
            <a:off x="-669291" y="7248429"/>
            <a:ext cx="3275863" cy="3654614"/>
          </a:xfrm>
          <a:custGeom>
            <a:avLst/>
            <a:gdLst/>
            <a:ahLst/>
            <a:cxnLst/>
            <a:rect l="l" t="t" r="r" b="b"/>
            <a:pathLst>
              <a:path w="3275863" h="3654614">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446635" y="61722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8218398" y="2657107"/>
            <a:ext cx="9462836" cy="2261254"/>
          </a:xfrm>
          <a:prstGeom prst="rect">
            <a:avLst/>
          </a:prstGeom>
        </p:spPr>
        <p:txBody>
          <a:bodyPr lIns="0" tIns="0" rIns="0" bIns="0" rtlCol="0" anchor="t">
            <a:spAutoFit/>
          </a:bodyPr>
          <a:lstStyle/>
          <a:p>
            <a:pPr algn="ctr">
              <a:lnSpc>
                <a:spcPts val="5820"/>
              </a:lnSpc>
            </a:pPr>
            <a:r>
              <a:rPr lang="en-US" sz="6000">
                <a:solidFill>
                  <a:srgbClr val="FFFFFF"/>
                </a:solidFill>
                <a:latin typeface="BM Hanna"/>
                <a:ea typeface="BM Hanna"/>
                <a:cs typeface="BM Hanna"/>
                <a:sym typeface="BM Hanna"/>
              </a:rPr>
              <a:t>ΣΥΜΠΕΡΑΣΜΑΤΑ ΓΙΑ ΔΗΜΟΣΙΕΥΣΗ ΨΗΦΙΑΚΩΝ ΙΣΤΟΡΙΩΝ ΣΤΟ ΔΙΑΔΙΚΤΥΟ</a:t>
            </a:r>
          </a:p>
        </p:txBody>
      </p:sp>
      <p:sp>
        <p:nvSpPr>
          <p:cNvPr id="14" name="TextBox 14"/>
          <p:cNvSpPr txBox="1"/>
          <p:nvPr/>
        </p:nvSpPr>
        <p:spPr>
          <a:xfrm>
            <a:off x="9714382" y="5599676"/>
            <a:ext cx="7966852" cy="4181475"/>
          </a:xfrm>
          <a:prstGeom prst="rect">
            <a:avLst/>
          </a:prstGeom>
        </p:spPr>
        <p:txBody>
          <a:bodyPr lIns="0" tIns="0" rIns="0" bIns="0" rtlCol="0" anchor="t">
            <a:spAutoFit/>
          </a:bodyPr>
          <a:lstStyle/>
          <a:p>
            <a:pPr marL="539749" lvl="1" indent="-269875" algn="just">
              <a:lnSpc>
                <a:spcPts val="3749"/>
              </a:lnSpc>
              <a:buFont typeface="Arial"/>
              <a:buChar char="•"/>
            </a:pPr>
            <a:r>
              <a:rPr lang="en-US" sz="2499">
                <a:solidFill>
                  <a:srgbClr val="000000"/>
                </a:solidFill>
                <a:latin typeface="Canva Sans"/>
                <a:ea typeface="Canva Sans"/>
                <a:cs typeface="Canva Sans"/>
                <a:sym typeface="Canva Sans"/>
              </a:rPr>
              <a:t>Όταν οι μαθητές γράφουν για ένα μεγάλο ακροατήριο έχουν πολύ περισσότερα κίνητρα για να γράψουν και τείνουν να κάνουν καλύτερη τη δουλειά τους.</a:t>
            </a:r>
          </a:p>
          <a:p>
            <a:pPr marL="539749" lvl="1" indent="-269875" algn="just">
              <a:lnSpc>
                <a:spcPts val="3749"/>
              </a:lnSpc>
              <a:buFont typeface="Arial"/>
              <a:buChar char="•"/>
            </a:pPr>
            <a:r>
              <a:rPr lang="en-US" sz="2499">
                <a:solidFill>
                  <a:srgbClr val="000000"/>
                </a:solidFill>
                <a:latin typeface="Canva Sans"/>
                <a:ea typeface="Canva Sans"/>
                <a:cs typeface="Canva Sans"/>
                <a:sym typeface="Canva Sans"/>
              </a:rPr>
              <a:t>Οι ψηφιακές ιστορίες μπορούν να επεκτείνουν περαιτέρω το κοινό λόγω της μεθόδου παράδοσης, της αναπαραγωγής των ιστοριών και της ανάρτησης στο Διαδίκτυο.</a:t>
            </a:r>
          </a:p>
          <a:p>
            <a:pPr algn="just">
              <a:lnSpc>
                <a:spcPts val="3749"/>
              </a:lnSpc>
            </a:pPr>
            <a:endParaRPr lang="en-US" sz="2499">
              <a:solidFill>
                <a:srgbClr val="000000"/>
              </a:solidFill>
              <a:latin typeface="Canva Sans"/>
              <a:ea typeface="Canva Sans"/>
              <a:cs typeface="Canva Sans"/>
              <a:sym typeface="Canva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663870" y="389732"/>
            <a:ext cx="7320803" cy="9507536"/>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55837">
            <a:off x="6716389" y="624673"/>
            <a:ext cx="2536569" cy="3461819"/>
          </a:xfrm>
          <a:custGeom>
            <a:avLst/>
            <a:gdLst/>
            <a:ahLst/>
            <a:cxnLst/>
            <a:rect l="l" t="t" r="r" b="b"/>
            <a:pathLst>
              <a:path w="2536569" h="346181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271139">
            <a:off x="1028984" y="792541"/>
            <a:ext cx="1715649" cy="2341456"/>
          </a:xfrm>
          <a:custGeom>
            <a:avLst/>
            <a:gdLst/>
            <a:ahLst/>
            <a:cxnLst/>
            <a:rect l="l" t="t" r="r" b="b"/>
            <a:pathLst>
              <a:path w="1715649" h="2341456">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9396498" y="4885707"/>
            <a:ext cx="8618969" cy="5401293"/>
            <a:chOff x="0" y="0"/>
            <a:chExt cx="2270016" cy="1422563"/>
          </a:xfrm>
        </p:grpSpPr>
        <p:sp>
          <p:nvSpPr>
            <p:cNvPr id="7" name="Freeform 7"/>
            <p:cNvSpPr/>
            <p:nvPr/>
          </p:nvSpPr>
          <p:spPr>
            <a:xfrm>
              <a:off x="0" y="0"/>
              <a:ext cx="2270016" cy="1422563"/>
            </a:xfrm>
            <a:custGeom>
              <a:avLst/>
              <a:gdLst/>
              <a:ahLst/>
              <a:cxnLst/>
              <a:rect l="l" t="t" r="r" b="b"/>
              <a:pathLst>
                <a:path w="2270016" h="1422563">
                  <a:moveTo>
                    <a:pt x="37726" y="0"/>
                  </a:moveTo>
                  <a:lnTo>
                    <a:pt x="2232290" y="0"/>
                  </a:lnTo>
                  <a:cubicBezTo>
                    <a:pt x="2242296" y="0"/>
                    <a:pt x="2251892" y="3975"/>
                    <a:pt x="2258967" y="11050"/>
                  </a:cubicBezTo>
                  <a:cubicBezTo>
                    <a:pt x="2266042" y="18125"/>
                    <a:pt x="2270016" y="27721"/>
                    <a:pt x="2270016" y="37726"/>
                  </a:cubicBezTo>
                  <a:lnTo>
                    <a:pt x="2270016" y="1384837"/>
                  </a:lnTo>
                  <a:cubicBezTo>
                    <a:pt x="2270016" y="1394842"/>
                    <a:pt x="2266042" y="1404438"/>
                    <a:pt x="2258967" y="1411513"/>
                  </a:cubicBezTo>
                  <a:cubicBezTo>
                    <a:pt x="2251892" y="1418588"/>
                    <a:pt x="2242296" y="1422563"/>
                    <a:pt x="2232290" y="1422563"/>
                  </a:cubicBezTo>
                  <a:lnTo>
                    <a:pt x="37726" y="1422563"/>
                  </a:lnTo>
                  <a:cubicBezTo>
                    <a:pt x="27721" y="1422563"/>
                    <a:pt x="18125" y="1418588"/>
                    <a:pt x="11050" y="1411513"/>
                  </a:cubicBezTo>
                  <a:cubicBezTo>
                    <a:pt x="3975" y="1404438"/>
                    <a:pt x="0" y="1394842"/>
                    <a:pt x="0" y="1384837"/>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endParaRPr lang="en-US"/>
            </a:p>
          </p:txBody>
        </p:sp>
        <p:sp>
          <p:nvSpPr>
            <p:cNvPr id="8" name="TextBox 8"/>
            <p:cNvSpPr txBox="1"/>
            <p:nvPr/>
          </p:nvSpPr>
          <p:spPr>
            <a:xfrm>
              <a:off x="0" y="-57150"/>
              <a:ext cx="2270016" cy="1479713"/>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216803" y="-508556"/>
            <a:ext cx="5298582" cy="4633851"/>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0110754" y="0"/>
            <a:ext cx="3595229" cy="2542807"/>
          </a:xfrm>
          <a:custGeom>
            <a:avLst/>
            <a:gdLst/>
            <a:ahLst/>
            <a:cxnLst/>
            <a:rect l="l" t="t" r="r" b="b"/>
            <a:pathLst>
              <a:path w="3595229" h="2542807">
                <a:moveTo>
                  <a:pt x="0" y="0"/>
                </a:moveTo>
                <a:lnTo>
                  <a:pt x="3595229" y="0"/>
                </a:lnTo>
                <a:lnTo>
                  <a:pt x="3595229" y="2542807"/>
                </a:lnTo>
                <a:lnTo>
                  <a:pt x="0" y="25428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419711">
            <a:off x="-669291" y="7248429"/>
            <a:ext cx="3275863" cy="3654614"/>
          </a:xfrm>
          <a:custGeom>
            <a:avLst/>
            <a:gdLst/>
            <a:ahLst/>
            <a:cxnLst/>
            <a:rect l="l" t="t" r="r" b="b"/>
            <a:pathLst>
              <a:path w="3275863" h="3654614">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446635" y="61722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8392497" y="2657107"/>
            <a:ext cx="9462836" cy="2261254"/>
          </a:xfrm>
          <a:prstGeom prst="rect">
            <a:avLst/>
          </a:prstGeom>
        </p:spPr>
        <p:txBody>
          <a:bodyPr lIns="0" tIns="0" rIns="0" bIns="0" rtlCol="0" anchor="t">
            <a:spAutoFit/>
          </a:bodyPr>
          <a:lstStyle/>
          <a:p>
            <a:pPr algn="ctr">
              <a:lnSpc>
                <a:spcPts val="5820"/>
              </a:lnSpc>
            </a:pPr>
            <a:r>
              <a:rPr lang="en-US" sz="6000">
                <a:solidFill>
                  <a:srgbClr val="FFFFFF"/>
                </a:solidFill>
                <a:latin typeface="BM Hanna"/>
                <a:ea typeface="BM Hanna"/>
                <a:cs typeface="BM Hanna"/>
                <a:sym typeface="BM Hanna"/>
              </a:rPr>
              <a:t>ΣΥΜΠΕΡΑΣΜΑΤΑ ΓΙΑ ΔΗΜΟΣΙΕΥΣΗ ΨΗΦΙΑΚΩΝ ΙΣΤΟΡΙΩΝ ΣΤΟ ΔΙΑΔΙΚΤΥΟ</a:t>
            </a:r>
          </a:p>
        </p:txBody>
      </p:sp>
      <p:sp>
        <p:nvSpPr>
          <p:cNvPr id="14" name="TextBox 14"/>
          <p:cNvSpPr txBox="1"/>
          <p:nvPr/>
        </p:nvSpPr>
        <p:spPr>
          <a:xfrm>
            <a:off x="9813661" y="5067300"/>
            <a:ext cx="7784642" cy="5114925"/>
          </a:xfrm>
          <a:prstGeom prst="rect">
            <a:avLst/>
          </a:prstGeom>
        </p:spPr>
        <p:txBody>
          <a:bodyPr lIns="0" tIns="0" rIns="0" bIns="0" rtlCol="0" anchor="t">
            <a:spAutoFit/>
          </a:bodyPr>
          <a:lstStyle/>
          <a:p>
            <a:pPr marL="539749" lvl="1" indent="-269875" algn="just">
              <a:lnSpc>
                <a:spcPts val="3749"/>
              </a:lnSpc>
              <a:buFont typeface="Arial"/>
              <a:buChar char="•"/>
            </a:pPr>
            <a:r>
              <a:rPr lang="en-US" sz="2499">
                <a:solidFill>
                  <a:srgbClr val="000000"/>
                </a:solidFill>
                <a:latin typeface="Canva Sans"/>
                <a:ea typeface="Canva Sans"/>
                <a:cs typeface="Canva Sans"/>
                <a:sym typeface="Canva Sans"/>
              </a:rPr>
              <a:t>Αυξάνεται το κίνητρο των μαθητών να γράφουν όταν γνωρίζουν ότι τα γραπτά τους θα δημοσιευτούν στο Διαδίκτυο (πρέπει οι εκπαιδευτικοί να προσέχουν τις πολιτικές δημοσίευσης).</a:t>
            </a:r>
          </a:p>
          <a:p>
            <a:pPr marL="539749" lvl="1" indent="-269875" algn="just">
              <a:lnSpc>
                <a:spcPts val="3749"/>
              </a:lnSpc>
              <a:buFont typeface="Arial"/>
              <a:buChar char="•"/>
            </a:pPr>
            <a:r>
              <a:rPr lang="en-US" sz="2499">
                <a:solidFill>
                  <a:srgbClr val="000000"/>
                </a:solidFill>
                <a:latin typeface="Canva Sans"/>
                <a:ea typeface="Canva Sans"/>
                <a:cs typeface="Canva Sans"/>
                <a:sym typeface="Canva Sans"/>
              </a:rPr>
              <a:t>Χρησιμοποιώντας τις ψηφιακές τεχνολογίες οι μαθητές μπορούν να μετατρέψουν μια μονοδιάστατη γραπτή σύνθεση σε μια ψηφιακή ιστορία που μπορεί να δημοσιευτεί και να μοιραστεί σε ένα μικρό και οικείο ακροατήριο ή με τον κόσμο.</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663870" y="389732"/>
            <a:ext cx="7320803" cy="9507536"/>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55837">
            <a:off x="6716389" y="624673"/>
            <a:ext cx="2536569" cy="3461819"/>
          </a:xfrm>
          <a:custGeom>
            <a:avLst/>
            <a:gdLst/>
            <a:ahLst/>
            <a:cxnLst/>
            <a:rect l="l" t="t" r="r" b="b"/>
            <a:pathLst>
              <a:path w="2536569" h="3461819">
                <a:moveTo>
                  <a:pt x="0" y="0"/>
                </a:moveTo>
                <a:lnTo>
                  <a:pt x="2536569" y="0"/>
                </a:lnTo>
                <a:lnTo>
                  <a:pt x="2536569" y="3461819"/>
                </a:lnTo>
                <a:lnTo>
                  <a:pt x="0" y="3461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271139">
            <a:off x="1028984" y="792541"/>
            <a:ext cx="1715649" cy="2341456"/>
          </a:xfrm>
          <a:custGeom>
            <a:avLst/>
            <a:gdLst/>
            <a:ahLst/>
            <a:cxnLst/>
            <a:rect l="l" t="t" r="r" b="b"/>
            <a:pathLst>
              <a:path w="1715649" h="2341456">
                <a:moveTo>
                  <a:pt x="0" y="0"/>
                </a:moveTo>
                <a:lnTo>
                  <a:pt x="1715649" y="0"/>
                </a:lnTo>
                <a:lnTo>
                  <a:pt x="1715649" y="2341456"/>
                </a:lnTo>
                <a:lnTo>
                  <a:pt x="0" y="2341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9344473" y="5257409"/>
            <a:ext cx="8618969" cy="5029591"/>
            <a:chOff x="0" y="0"/>
            <a:chExt cx="2270016" cy="1324666"/>
          </a:xfrm>
        </p:grpSpPr>
        <p:sp>
          <p:nvSpPr>
            <p:cNvPr id="7" name="Freeform 7"/>
            <p:cNvSpPr/>
            <p:nvPr/>
          </p:nvSpPr>
          <p:spPr>
            <a:xfrm>
              <a:off x="0" y="0"/>
              <a:ext cx="2270016" cy="1324666"/>
            </a:xfrm>
            <a:custGeom>
              <a:avLst/>
              <a:gdLst/>
              <a:ahLst/>
              <a:cxnLst/>
              <a:rect l="l" t="t" r="r" b="b"/>
              <a:pathLst>
                <a:path w="2270016" h="1324666">
                  <a:moveTo>
                    <a:pt x="37726" y="0"/>
                  </a:moveTo>
                  <a:lnTo>
                    <a:pt x="2232290" y="0"/>
                  </a:lnTo>
                  <a:cubicBezTo>
                    <a:pt x="2242296" y="0"/>
                    <a:pt x="2251892" y="3975"/>
                    <a:pt x="2258967" y="11050"/>
                  </a:cubicBezTo>
                  <a:cubicBezTo>
                    <a:pt x="2266042" y="18125"/>
                    <a:pt x="2270016" y="27721"/>
                    <a:pt x="2270016" y="37726"/>
                  </a:cubicBezTo>
                  <a:lnTo>
                    <a:pt x="2270016" y="1286940"/>
                  </a:lnTo>
                  <a:cubicBezTo>
                    <a:pt x="2270016" y="1296945"/>
                    <a:pt x="2266042" y="1306541"/>
                    <a:pt x="2258967" y="1313616"/>
                  </a:cubicBezTo>
                  <a:cubicBezTo>
                    <a:pt x="2251892" y="1320691"/>
                    <a:pt x="2242296" y="1324666"/>
                    <a:pt x="2232290" y="1324666"/>
                  </a:cubicBezTo>
                  <a:lnTo>
                    <a:pt x="37726" y="1324666"/>
                  </a:lnTo>
                  <a:cubicBezTo>
                    <a:pt x="27721" y="1324666"/>
                    <a:pt x="18125" y="1320691"/>
                    <a:pt x="11050" y="1313616"/>
                  </a:cubicBezTo>
                  <a:cubicBezTo>
                    <a:pt x="3975" y="1306541"/>
                    <a:pt x="0" y="1296945"/>
                    <a:pt x="0" y="1286940"/>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endParaRPr lang="en-US"/>
            </a:p>
          </p:txBody>
        </p:sp>
        <p:sp>
          <p:nvSpPr>
            <p:cNvPr id="8" name="TextBox 8"/>
            <p:cNvSpPr txBox="1"/>
            <p:nvPr/>
          </p:nvSpPr>
          <p:spPr>
            <a:xfrm>
              <a:off x="0" y="-57150"/>
              <a:ext cx="2270016" cy="138181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216803" y="-508556"/>
            <a:ext cx="5298582" cy="4633851"/>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0110754" y="0"/>
            <a:ext cx="3595229" cy="2542807"/>
          </a:xfrm>
          <a:custGeom>
            <a:avLst/>
            <a:gdLst/>
            <a:ahLst/>
            <a:cxnLst/>
            <a:rect l="l" t="t" r="r" b="b"/>
            <a:pathLst>
              <a:path w="3595229" h="2542807">
                <a:moveTo>
                  <a:pt x="0" y="0"/>
                </a:moveTo>
                <a:lnTo>
                  <a:pt x="3595229" y="0"/>
                </a:lnTo>
                <a:lnTo>
                  <a:pt x="3595229" y="2542807"/>
                </a:lnTo>
                <a:lnTo>
                  <a:pt x="0" y="25428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419711">
            <a:off x="-669291" y="7248429"/>
            <a:ext cx="3275863" cy="3654614"/>
          </a:xfrm>
          <a:custGeom>
            <a:avLst/>
            <a:gdLst/>
            <a:ahLst/>
            <a:cxnLst/>
            <a:rect l="l" t="t" r="r" b="b"/>
            <a:pathLst>
              <a:path w="3275863" h="3654614">
                <a:moveTo>
                  <a:pt x="0" y="0"/>
                </a:moveTo>
                <a:lnTo>
                  <a:pt x="3275863" y="0"/>
                </a:lnTo>
                <a:lnTo>
                  <a:pt x="3275863" y="3654614"/>
                </a:lnTo>
                <a:lnTo>
                  <a:pt x="0" y="36546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5446635" y="61722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8218398" y="2996155"/>
            <a:ext cx="9462836" cy="2261254"/>
          </a:xfrm>
          <a:prstGeom prst="rect">
            <a:avLst/>
          </a:prstGeom>
        </p:spPr>
        <p:txBody>
          <a:bodyPr lIns="0" tIns="0" rIns="0" bIns="0" rtlCol="0" anchor="t">
            <a:spAutoFit/>
          </a:bodyPr>
          <a:lstStyle/>
          <a:p>
            <a:pPr algn="ctr">
              <a:lnSpc>
                <a:spcPts val="5820"/>
              </a:lnSpc>
            </a:pPr>
            <a:r>
              <a:rPr lang="en-US" sz="6000">
                <a:solidFill>
                  <a:srgbClr val="FFFFFF"/>
                </a:solidFill>
                <a:latin typeface="BM Hanna"/>
                <a:ea typeface="BM Hanna"/>
                <a:cs typeface="BM Hanna"/>
                <a:sym typeface="BM Hanna"/>
              </a:rPr>
              <a:t>ΣΥΜΠΕΡΑΣΜΑΤΑ ΓΙΑ ΔΗΜΟΣΙΕΥΣΗ ΨΗΦΙΑΚΩΝ ΙΣΤΟΡΙΩΝ ΣΤΟ ΔΙΑΔΙΚΤΥΟ</a:t>
            </a:r>
          </a:p>
        </p:txBody>
      </p:sp>
      <p:sp>
        <p:nvSpPr>
          <p:cNvPr id="14" name="TextBox 14"/>
          <p:cNvSpPr txBox="1"/>
          <p:nvPr/>
        </p:nvSpPr>
        <p:spPr>
          <a:xfrm>
            <a:off x="10048615" y="6010275"/>
            <a:ext cx="7210685" cy="3248025"/>
          </a:xfrm>
          <a:prstGeom prst="rect">
            <a:avLst/>
          </a:prstGeom>
        </p:spPr>
        <p:txBody>
          <a:bodyPr lIns="0" tIns="0" rIns="0" bIns="0" rtlCol="0" anchor="t">
            <a:spAutoFit/>
          </a:bodyPr>
          <a:lstStyle/>
          <a:p>
            <a:pPr marL="539749" lvl="1" indent="-269875" algn="just">
              <a:lnSpc>
                <a:spcPts val="3749"/>
              </a:lnSpc>
              <a:buFont typeface="Arial"/>
              <a:buChar char="•"/>
            </a:pPr>
            <a:r>
              <a:rPr lang="en-US" sz="2499">
                <a:solidFill>
                  <a:srgbClr val="000000"/>
                </a:solidFill>
                <a:latin typeface="Canva Sans"/>
                <a:ea typeface="Canva Sans"/>
                <a:cs typeface="Canva Sans"/>
                <a:sym typeface="Canva Sans"/>
              </a:rPr>
              <a:t>Όταν μια ψηφιακή ιστορία συντίθεται για να την δουν άλλοι, προωθείται η επίγνωση του συγγραφέα σχετικά με το κοινό, τον σκοπό και τη μορφή, μια επίγνωση που δεν επιδεικνύουν πάντα οι μαθητές που δυσκολεύονται</a:t>
            </a:r>
          </a:p>
          <a:p>
            <a:pPr algn="just">
              <a:lnSpc>
                <a:spcPts val="3749"/>
              </a:lnSpc>
            </a:pPr>
            <a:endParaRPr lang="en-US" sz="2499">
              <a:solidFill>
                <a:srgbClr val="000000"/>
              </a:solidFill>
              <a:latin typeface="Canva Sans"/>
              <a:ea typeface="Canva Sans"/>
              <a:cs typeface="Canva Sans"/>
              <a:sym typeface="Canva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TextBox 3"/>
          <p:cNvSpPr txBox="1"/>
          <p:nvPr/>
        </p:nvSpPr>
        <p:spPr>
          <a:xfrm>
            <a:off x="3022868" y="2411497"/>
            <a:ext cx="12242263" cy="1052844"/>
          </a:xfrm>
          <a:prstGeom prst="rect">
            <a:avLst/>
          </a:prstGeom>
        </p:spPr>
        <p:txBody>
          <a:bodyPr lIns="0" tIns="0" rIns="0" bIns="0" rtlCol="0" anchor="t">
            <a:spAutoFit/>
          </a:bodyPr>
          <a:lstStyle/>
          <a:p>
            <a:pPr algn="ctr">
              <a:lnSpc>
                <a:spcPts val="7760"/>
              </a:lnSpc>
            </a:pPr>
            <a:r>
              <a:rPr lang="en-US" sz="8000">
                <a:solidFill>
                  <a:srgbClr val="FFFFFF"/>
                </a:solidFill>
                <a:latin typeface="BM Hanna"/>
                <a:ea typeface="BM Hanna"/>
                <a:cs typeface="BM Hanna"/>
                <a:sym typeface="BM Hanna"/>
              </a:rPr>
              <a:t>ΤΕΛΙΚΟ ΣΥΜΠΕΡΑΣΜΑ</a:t>
            </a:r>
          </a:p>
        </p:txBody>
      </p:sp>
      <p:grpSp>
        <p:nvGrpSpPr>
          <p:cNvPr id="4" name="Group 4"/>
          <p:cNvGrpSpPr/>
          <p:nvPr/>
        </p:nvGrpSpPr>
        <p:grpSpPr>
          <a:xfrm>
            <a:off x="4903767" y="4574025"/>
            <a:ext cx="8966245" cy="4893914"/>
            <a:chOff x="0" y="0"/>
            <a:chExt cx="2361480" cy="1288932"/>
          </a:xfrm>
        </p:grpSpPr>
        <p:sp>
          <p:nvSpPr>
            <p:cNvPr id="5" name="Freeform 5"/>
            <p:cNvSpPr/>
            <p:nvPr/>
          </p:nvSpPr>
          <p:spPr>
            <a:xfrm>
              <a:off x="0" y="0"/>
              <a:ext cx="2361480" cy="1288932"/>
            </a:xfrm>
            <a:custGeom>
              <a:avLst/>
              <a:gdLst/>
              <a:ahLst/>
              <a:cxnLst/>
              <a:rect l="l" t="t" r="r" b="b"/>
              <a:pathLst>
                <a:path w="2361480" h="1288932">
                  <a:moveTo>
                    <a:pt x="36265" y="0"/>
                  </a:moveTo>
                  <a:lnTo>
                    <a:pt x="2325215" y="0"/>
                  </a:lnTo>
                  <a:cubicBezTo>
                    <a:pt x="2334833" y="0"/>
                    <a:pt x="2344058" y="3821"/>
                    <a:pt x="2350858" y="10622"/>
                  </a:cubicBezTo>
                  <a:cubicBezTo>
                    <a:pt x="2357660" y="17423"/>
                    <a:pt x="2361480" y="26647"/>
                    <a:pt x="2361480" y="36265"/>
                  </a:cubicBezTo>
                  <a:lnTo>
                    <a:pt x="2361480" y="1252667"/>
                  </a:lnTo>
                  <a:cubicBezTo>
                    <a:pt x="2361480" y="1272696"/>
                    <a:pt x="2345244" y="1288932"/>
                    <a:pt x="2325215" y="1288932"/>
                  </a:cubicBezTo>
                  <a:lnTo>
                    <a:pt x="36265" y="1288932"/>
                  </a:lnTo>
                  <a:cubicBezTo>
                    <a:pt x="16236" y="1288932"/>
                    <a:pt x="0" y="1272696"/>
                    <a:pt x="0" y="1252667"/>
                  </a:cubicBezTo>
                  <a:lnTo>
                    <a:pt x="0" y="36265"/>
                  </a:lnTo>
                  <a:cubicBezTo>
                    <a:pt x="0" y="16236"/>
                    <a:pt x="16236" y="0"/>
                    <a:pt x="36265" y="0"/>
                  </a:cubicBezTo>
                  <a:close/>
                </a:path>
              </a:pathLst>
            </a:custGeom>
            <a:solidFill>
              <a:srgbClr val="FFCE32"/>
            </a:solidFill>
          </p:spPr>
          <p:txBody>
            <a:bodyPr/>
            <a:lstStyle/>
            <a:p>
              <a:endParaRPr lang="en-US"/>
            </a:p>
          </p:txBody>
        </p:sp>
        <p:sp>
          <p:nvSpPr>
            <p:cNvPr id="6" name="TextBox 6"/>
            <p:cNvSpPr txBox="1"/>
            <p:nvPr/>
          </p:nvSpPr>
          <p:spPr>
            <a:xfrm>
              <a:off x="0" y="-57150"/>
              <a:ext cx="2361480" cy="1346082"/>
            </a:xfrm>
            <a:prstGeom prst="rect">
              <a:avLst/>
            </a:prstGeom>
          </p:spPr>
          <p:txBody>
            <a:bodyPr lIns="50800" tIns="50800" rIns="50800" bIns="50800" rtlCol="0" anchor="ctr"/>
            <a:lstStyle/>
            <a:p>
              <a:pPr algn="ctr">
                <a:lnSpc>
                  <a:spcPts val="3499"/>
                </a:lnSpc>
              </a:pPr>
              <a:endParaRPr/>
            </a:p>
          </p:txBody>
        </p:sp>
      </p:grpSp>
      <p:sp>
        <p:nvSpPr>
          <p:cNvPr id="7" name="Freeform 7"/>
          <p:cNvSpPr/>
          <p:nvPr/>
        </p:nvSpPr>
        <p:spPr>
          <a:xfrm flipH="1">
            <a:off x="-703516" y="799557"/>
            <a:ext cx="4559335" cy="4114800"/>
          </a:xfrm>
          <a:custGeom>
            <a:avLst/>
            <a:gdLst/>
            <a:ahLst/>
            <a:cxnLst/>
            <a:rect l="l" t="t" r="r" b="b"/>
            <a:pathLst>
              <a:path w="4559335" h="4114800">
                <a:moveTo>
                  <a:pt x="4559335" y="0"/>
                </a:moveTo>
                <a:lnTo>
                  <a:pt x="0" y="0"/>
                </a:lnTo>
                <a:lnTo>
                  <a:pt x="0" y="4114800"/>
                </a:lnTo>
                <a:lnTo>
                  <a:pt x="4559335" y="4114800"/>
                </a:lnTo>
                <a:lnTo>
                  <a:pt x="45593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4917961" y="799557"/>
            <a:ext cx="4032504" cy="4114800"/>
          </a:xfrm>
          <a:custGeom>
            <a:avLst/>
            <a:gdLst/>
            <a:ahLst/>
            <a:cxnLst/>
            <a:rect l="l" t="t" r="r" b="b"/>
            <a:pathLst>
              <a:path w="4032504" h="4114800">
                <a:moveTo>
                  <a:pt x="4032504" y="0"/>
                </a:moveTo>
                <a:lnTo>
                  <a:pt x="0" y="0"/>
                </a:lnTo>
                <a:lnTo>
                  <a:pt x="0" y="4114800"/>
                </a:lnTo>
                <a:lnTo>
                  <a:pt x="4032504" y="4114800"/>
                </a:lnTo>
                <a:lnTo>
                  <a:pt x="403250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265132" y="6106493"/>
            <a:ext cx="3897838" cy="4114800"/>
          </a:xfrm>
          <a:custGeom>
            <a:avLst/>
            <a:gdLst/>
            <a:ahLst/>
            <a:cxnLst/>
            <a:rect l="l" t="t" r="r" b="b"/>
            <a:pathLst>
              <a:path w="3897838" h="4114800">
                <a:moveTo>
                  <a:pt x="0" y="0"/>
                </a:moveTo>
                <a:lnTo>
                  <a:pt x="3897837" y="0"/>
                </a:lnTo>
                <a:lnTo>
                  <a:pt x="389783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229923" y="7020982"/>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5593820" y="5392117"/>
            <a:ext cx="7586140" cy="2771776"/>
          </a:xfrm>
          <a:prstGeom prst="rect">
            <a:avLst/>
          </a:prstGeom>
        </p:spPr>
        <p:txBody>
          <a:bodyPr lIns="0" tIns="0" rIns="0" bIns="0" rtlCol="0" anchor="t">
            <a:spAutoFit/>
          </a:bodyPr>
          <a:lstStyle/>
          <a:p>
            <a:pPr algn="just">
              <a:lnSpc>
                <a:spcPts val="4499"/>
              </a:lnSpc>
            </a:pPr>
            <a:r>
              <a:rPr lang="en-US" sz="2999" b="1">
                <a:solidFill>
                  <a:srgbClr val="000000"/>
                </a:solidFill>
                <a:latin typeface="Canva Sans Bold"/>
                <a:ea typeface="Canva Sans Bold"/>
                <a:cs typeface="Canva Sans Bold"/>
                <a:sym typeface="Canva Sans Bold"/>
              </a:rPr>
              <a:t>Η ψηφιακή αφήγηση είναι μια πολλά υποσχόμενη κατασκευή για την τοποθέτηση συγγραφέων που δυσκολεύονται ως ικανοί συγγραφείς.</a:t>
            </a:r>
          </a:p>
          <a:p>
            <a:pPr algn="just">
              <a:lnSpc>
                <a:spcPts val="4499"/>
              </a:lnSpc>
            </a:pPr>
            <a:endParaRPr lang="en-US" sz="2999" b="1">
              <a:solidFill>
                <a:srgbClr val="000000"/>
              </a:solidFill>
              <a:latin typeface="Canva Sans Bold"/>
              <a:ea typeface="Canva Sans Bold"/>
              <a:cs typeface="Canva Sans Bold"/>
              <a:sym typeface="Canva Sans Bo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2498597" y="-108828"/>
            <a:ext cx="6582509" cy="10746953"/>
          </a:xfrm>
          <a:custGeom>
            <a:avLst/>
            <a:gdLst/>
            <a:ahLst/>
            <a:cxnLst/>
            <a:rect l="l" t="t" r="r" b="b"/>
            <a:pathLst>
              <a:path w="6582509" h="10746953">
                <a:moveTo>
                  <a:pt x="0" y="0"/>
                </a:moveTo>
                <a:lnTo>
                  <a:pt x="6582509" y="0"/>
                </a:lnTo>
                <a:lnTo>
                  <a:pt x="6582509" y="10746953"/>
                </a:lnTo>
                <a:lnTo>
                  <a:pt x="0" y="10746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797725">
            <a:off x="13679956" y="-1054879"/>
            <a:ext cx="4476702" cy="4994292"/>
          </a:xfrm>
          <a:custGeom>
            <a:avLst/>
            <a:gdLst/>
            <a:ahLst/>
            <a:cxnLst/>
            <a:rect l="l" t="t" r="r" b="b"/>
            <a:pathLst>
              <a:path w="4476702" h="4994292">
                <a:moveTo>
                  <a:pt x="0" y="0"/>
                </a:moveTo>
                <a:lnTo>
                  <a:pt x="4476701" y="0"/>
                </a:lnTo>
                <a:lnTo>
                  <a:pt x="4476701" y="4994292"/>
                </a:lnTo>
                <a:lnTo>
                  <a:pt x="0" y="4994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4944550" y="2366363"/>
            <a:ext cx="5751911" cy="14071953"/>
          </a:xfrm>
          <a:custGeom>
            <a:avLst/>
            <a:gdLst/>
            <a:ahLst/>
            <a:cxnLst/>
            <a:rect l="l" t="t" r="r" b="b"/>
            <a:pathLst>
              <a:path w="5751911" h="14071953">
                <a:moveTo>
                  <a:pt x="0" y="0"/>
                </a:moveTo>
                <a:lnTo>
                  <a:pt x="5751911" y="0"/>
                </a:lnTo>
                <a:lnTo>
                  <a:pt x="5751911" y="14071954"/>
                </a:lnTo>
                <a:lnTo>
                  <a:pt x="0" y="14071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flipH="1">
            <a:off x="792658" y="5143500"/>
            <a:ext cx="4946577" cy="5519194"/>
          </a:xfrm>
          <a:custGeom>
            <a:avLst/>
            <a:gdLst/>
            <a:ahLst/>
            <a:cxnLst/>
            <a:rect l="l" t="t" r="r" b="b"/>
            <a:pathLst>
              <a:path w="4946577" h="5519194">
                <a:moveTo>
                  <a:pt x="4946577" y="0"/>
                </a:moveTo>
                <a:lnTo>
                  <a:pt x="0" y="0"/>
                </a:lnTo>
                <a:lnTo>
                  <a:pt x="0" y="5519194"/>
                </a:lnTo>
                <a:lnTo>
                  <a:pt x="4946577" y="5519194"/>
                </a:lnTo>
                <a:lnTo>
                  <a:pt x="494657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flipH="1">
            <a:off x="11066058" y="4957733"/>
            <a:ext cx="6322410" cy="7438130"/>
          </a:xfrm>
          <a:custGeom>
            <a:avLst/>
            <a:gdLst/>
            <a:ahLst/>
            <a:cxnLst/>
            <a:rect l="l" t="t" r="r" b="b"/>
            <a:pathLst>
              <a:path w="6322410" h="7438130">
                <a:moveTo>
                  <a:pt x="6322410" y="0"/>
                </a:moveTo>
                <a:lnTo>
                  <a:pt x="0" y="0"/>
                </a:lnTo>
                <a:lnTo>
                  <a:pt x="0" y="7438130"/>
                </a:lnTo>
                <a:lnTo>
                  <a:pt x="6322410" y="7438130"/>
                </a:lnTo>
                <a:lnTo>
                  <a:pt x="632241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TextBox 8"/>
          <p:cNvSpPr txBox="1"/>
          <p:nvPr/>
        </p:nvSpPr>
        <p:spPr>
          <a:xfrm>
            <a:off x="4626842" y="3187376"/>
            <a:ext cx="9034317" cy="4264673"/>
          </a:xfrm>
          <a:prstGeom prst="rect">
            <a:avLst/>
          </a:prstGeom>
        </p:spPr>
        <p:txBody>
          <a:bodyPr lIns="0" tIns="0" rIns="0" bIns="0" rtlCol="0" anchor="t">
            <a:spAutoFit/>
          </a:bodyPr>
          <a:lstStyle/>
          <a:p>
            <a:pPr marL="0" lvl="0" indent="0" algn="ctr">
              <a:lnSpc>
                <a:spcPts val="16315"/>
              </a:lnSpc>
              <a:spcBef>
                <a:spcPct val="0"/>
              </a:spcBef>
            </a:pPr>
            <a:r>
              <a:rPr lang="en-US" sz="16819">
                <a:solidFill>
                  <a:srgbClr val="FFFFFF"/>
                </a:solidFill>
                <a:latin typeface="BM Hanna"/>
                <a:ea typeface="BM Hanna"/>
                <a:cs typeface="BM Hanna"/>
                <a:sym typeface="BM Hanna"/>
              </a:rPr>
              <a:t>THANK YOU</a:t>
            </a:r>
          </a:p>
        </p:txBody>
      </p:sp>
      <p:sp>
        <p:nvSpPr>
          <p:cNvPr id="9" name="Freeform 9"/>
          <p:cNvSpPr/>
          <p:nvPr/>
        </p:nvSpPr>
        <p:spPr>
          <a:xfrm>
            <a:off x="5976517" y="-809891"/>
            <a:ext cx="4294014" cy="3427404"/>
          </a:xfrm>
          <a:custGeom>
            <a:avLst/>
            <a:gdLst/>
            <a:ahLst/>
            <a:cxnLst/>
            <a:rect l="l" t="t" r="r" b="b"/>
            <a:pathLst>
              <a:path w="4294014" h="3427404">
                <a:moveTo>
                  <a:pt x="0" y="0"/>
                </a:moveTo>
                <a:lnTo>
                  <a:pt x="4294014" y="0"/>
                </a:lnTo>
                <a:lnTo>
                  <a:pt x="4294014" y="3427404"/>
                </a:lnTo>
                <a:lnTo>
                  <a:pt x="0" y="34274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rot="-526312">
            <a:off x="6081818" y="6805324"/>
            <a:ext cx="5385775" cy="4905951"/>
          </a:xfrm>
          <a:custGeom>
            <a:avLst/>
            <a:gdLst/>
            <a:ahLst/>
            <a:cxnLst/>
            <a:rect l="l" t="t" r="r" b="b"/>
            <a:pathLst>
              <a:path w="5385775" h="4905951">
                <a:moveTo>
                  <a:pt x="0" y="0"/>
                </a:moveTo>
                <a:lnTo>
                  <a:pt x="5385774" y="0"/>
                </a:lnTo>
                <a:lnTo>
                  <a:pt x="5385774" y="4905952"/>
                </a:lnTo>
                <a:lnTo>
                  <a:pt x="0" y="49059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35786" y="1558271"/>
            <a:ext cx="7599867"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ΟΠΤΙΚΟΣ ΓΡΑΜΜΑΤΙΣΜΟΣ</a:t>
            </a:r>
          </a:p>
        </p:txBody>
      </p:sp>
      <p:sp>
        <p:nvSpPr>
          <p:cNvPr id="11" name="TextBox 11"/>
          <p:cNvSpPr txBox="1"/>
          <p:nvPr/>
        </p:nvSpPr>
        <p:spPr>
          <a:xfrm>
            <a:off x="9335786" y="3111217"/>
            <a:ext cx="8460803" cy="6597015"/>
          </a:xfrm>
          <a:prstGeom prst="rect">
            <a:avLst/>
          </a:prstGeom>
        </p:spPr>
        <p:txBody>
          <a:bodyPr lIns="0" tIns="0" rIns="0" bIns="0" rtlCol="0" anchor="t">
            <a:spAutoFit/>
          </a:bodyPr>
          <a:lstStyle/>
          <a:p>
            <a:pPr algn="just">
              <a:lnSpc>
                <a:spcPts val="4049"/>
              </a:lnSpc>
            </a:pPr>
            <a:r>
              <a:rPr lang="en-US" sz="2699">
                <a:solidFill>
                  <a:srgbClr val="000000"/>
                </a:solidFill>
                <a:latin typeface="Canva Sans"/>
                <a:ea typeface="Canva Sans"/>
                <a:cs typeface="Canva Sans"/>
                <a:sym typeface="Canva Sans"/>
              </a:rPr>
              <a:t>Είναι ο αρχαιότερος γραμματισμός -&gt; ερμηνεία σχεδίων σπηλαίων</a:t>
            </a:r>
          </a:p>
          <a:p>
            <a:pPr algn="just">
              <a:lnSpc>
                <a:spcPts val="4049"/>
              </a:lnSpc>
            </a:pPr>
            <a:endParaRPr lang="en-US" sz="2699">
              <a:solidFill>
                <a:srgbClr val="000000"/>
              </a:solidFill>
              <a:latin typeface="Canva Sans"/>
              <a:ea typeface="Canva Sans"/>
              <a:cs typeface="Canva Sans"/>
              <a:sym typeface="Canva Sans"/>
            </a:endParaRPr>
          </a:p>
          <a:p>
            <a:pPr algn="just">
              <a:lnSpc>
                <a:spcPts val="4049"/>
              </a:lnSpc>
            </a:pPr>
            <a:r>
              <a:rPr lang="en-US" sz="2699">
                <a:solidFill>
                  <a:srgbClr val="000000"/>
                </a:solidFill>
                <a:latin typeface="Canva Sans"/>
                <a:ea typeface="Canva Sans"/>
                <a:cs typeface="Canva Sans"/>
                <a:sym typeface="Canva Sans"/>
              </a:rPr>
              <a:t>Ομάδα ικανοτήτων όρασης που μπορεί να αναπτύξει ένας άνθρωπος βλέποντας και ταυτόχρονα έχοντας και ενσωματώνοντας άλλες αισθητηριακές εμπειρίες. (Debes, 1969)</a:t>
            </a:r>
          </a:p>
          <a:p>
            <a:pPr algn="just">
              <a:lnSpc>
                <a:spcPts val="4049"/>
              </a:lnSpc>
            </a:pPr>
            <a:endParaRPr lang="en-US" sz="2699">
              <a:solidFill>
                <a:srgbClr val="000000"/>
              </a:solidFill>
              <a:latin typeface="Canva Sans"/>
              <a:ea typeface="Canva Sans"/>
              <a:cs typeface="Canva Sans"/>
              <a:sym typeface="Canva Sans"/>
            </a:endParaRPr>
          </a:p>
          <a:p>
            <a:pPr algn="just">
              <a:lnSpc>
                <a:spcPts val="4049"/>
              </a:lnSpc>
            </a:pPr>
            <a:r>
              <a:rPr lang="en-US" sz="2699">
                <a:solidFill>
                  <a:srgbClr val="000000"/>
                </a:solidFill>
                <a:latin typeface="Canva Sans"/>
                <a:ea typeface="Canva Sans"/>
                <a:cs typeface="Canva Sans"/>
                <a:sym typeface="Canva Sans"/>
              </a:rPr>
              <a:t>Ικανή αποκωδικοποίηση και κατανόηση των εικονιδίων στη γραμμή εργαλείων, στην πλοήγηση στον Παγκόσμιο Ιστό και στην κωδικοποίηση εικόνων σε έργα πολυμέσων.</a:t>
            </a:r>
          </a:p>
          <a:p>
            <a:pPr algn="just">
              <a:lnSpc>
                <a:spcPts val="4499"/>
              </a:lnSpc>
            </a:pPr>
            <a:endParaRPr lang="en-US" sz="2699">
              <a:solidFill>
                <a:srgbClr val="000000"/>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35786" y="1669113"/>
            <a:ext cx="6584403"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ΓΡΑΜΜΑΤΙΣΜΟΣ</a:t>
            </a:r>
          </a:p>
          <a:p>
            <a:pPr algn="l">
              <a:lnSpc>
                <a:spcPts val="5820"/>
              </a:lnSpc>
            </a:pPr>
            <a:r>
              <a:rPr lang="en-US" sz="6000">
                <a:solidFill>
                  <a:srgbClr val="000000"/>
                </a:solidFill>
                <a:latin typeface="BM Hanna"/>
                <a:ea typeface="BM Hanna"/>
                <a:cs typeface="BM Hanna"/>
                <a:sym typeface="BM Hanna"/>
              </a:rPr>
              <a:t> ΣΤΑ ΜΜΕ</a:t>
            </a:r>
          </a:p>
        </p:txBody>
      </p:sp>
      <p:sp>
        <p:nvSpPr>
          <p:cNvPr id="11" name="TextBox 11"/>
          <p:cNvSpPr txBox="1"/>
          <p:nvPr/>
        </p:nvSpPr>
        <p:spPr>
          <a:xfrm>
            <a:off x="9482831" y="3397028"/>
            <a:ext cx="8195899" cy="6057900"/>
          </a:xfrm>
          <a:prstGeom prst="rect">
            <a:avLst/>
          </a:prstGeom>
        </p:spPr>
        <p:txBody>
          <a:bodyPr lIns="0" tIns="0" rIns="0" bIns="0" rtlCol="0" anchor="t">
            <a:spAutoFit/>
          </a:bodyPr>
          <a:lstStyle/>
          <a:p>
            <a:pPr algn="just">
              <a:lnSpc>
                <a:spcPts val="4499"/>
              </a:lnSpc>
            </a:pPr>
            <a:r>
              <a:rPr lang="en-US" sz="2999">
                <a:solidFill>
                  <a:srgbClr val="000000"/>
                </a:solidFill>
                <a:latin typeface="Canva Sans"/>
                <a:ea typeface="Canva Sans"/>
                <a:cs typeface="Canva Sans"/>
                <a:sym typeface="Canva Sans"/>
              </a:rPr>
              <a:t>Δεξιότητες για την πρόσβαση, την αξιολόγηση και τη δημιουργία μηνυμάτων στον γραπτό και προφορικό λόγο, σε γραφικά και κινούμενες εικόνες και σε ήχο και μουσική.</a:t>
            </a:r>
          </a:p>
          <a:p>
            <a:pPr algn="just">
              <a:lnSpc>
                <a:spcPts val="4499"/>
              </a:lnSpc>
            </a:pPr>
            <a:endParaRPr lang="en-US" sz="2999">
              <a:solidFill>
                <a:srgbClr val="000000"/>
              </a:solidFill>
              <a:latin typeface="Canva Sans"/>
              <a:ea typeface="Canva Sans"/>
              <a:cs typeface="Canva Sans"/>
              <a:sym typeface="Canva Sans"/>
            </a:endParaRPr>
          </a:p>
          <a:p>
            <a:pPr algn="just">
              <a:lnSpc>
                <a:spcPts val="4499"/>
              </a:lnSpc>
            </a:pPr>
            <a:r>
              <a:rPr lang="en-US" sz="2999">
                <a:solidFill>
                  <a:srgbClr val="000000"/>
                </a:solidFill>
                <a:latin typeface="Canva Sans"/>
                <a:ea typeface="Canva Sans"/>
                <a:cs typeface="Canva Sans"/>
                <a:sym typeface="Canva Sans"/>
              </a:rPr>
              <a:t>Απαιτεί από τον συνθέτη πολλαπλών κειμένων να επιλέγει γραφικά, κινούμενες εικόνες, αφήγηση και μουσική που συμπληρώνουν το έργο των πολυμέσων.</a:t>
            </a:r>
          </a:p>
          <a:p>
            <a:pPr algn="just">
              <a:lnSpc>
                <a:spcPts val="3749"/>
              </a:lnSpc>
            </a:pPr>
            <a:endParaRPr lang="en-US" sz="2999">
              <a:solidFill>
                <a:srgbClr val="000000"/>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935861" y="3615671"/>
            <a:ext cx="7599867" cy="1527829"/>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ΠΛΗΡΟΦΟΡΙΑΚΟΣ ΓΡΑΜΜΑΤΙΣΜΟΣ</a:t>
            </a:r>
          </a:p>
        </p:txBody>
      </p:sp>
      <p:sp>
        <p:nvSpPr>
          <p:cNvPr id="11" name="TextBox 11"/>
          <p:cNvSpPr txBox="1"/>
          <p:nvPr/>
        </p:nvSpPr>
        <p:spPr>
          <a:xfrm>
            <a:off x="9902262" y="5957762"/>
            <a:ext cx="7599867" cy="1085851"/>
          </a:xfrm>
          <a:prstGeom prst="rect">
            <a:avLst/>
          </a:prstGeom>
        </p:spPr>
        <p:txBody>
          <a:bodyPr lIns="0" tIns="0" rIns="0" bIns="0" rtlCol="0" anchor="t">
            <a:spAutoFit/>
          </a:bodyPr>
          <a:lstStyle/>
          <a:p>
            <a:pPr algn="just">
              <a:lnSpc>
                <a:spcPts val="4499"/>
              </a:lnSpc>
            </a:pPr>
            <a:r>
              <a:rPr lang="en-US" sz="2999">
                <a:solidFill>
                  <a:srgbClr val="000000"/>
                </a:solidFill>
                <a:latin typeface="Canva Sans"/>
                <a:ea typeface="Canva Sans"/>
                <a:cs typeface="Canva Sans"/>
                <a:sym typeface="Canva Sans"/>
              </a:rPr>
              <a:t>Είναι η ικανότητα εύρεσης, αξιολόγησης, ανάλυσης και σύνθεσης πληροφοριών.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8899330" y="10287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196942"/>
            <a:ext cx="8002332" cy="8046221"/>
          </a:xfrm>
          <a:custGeom>
            <a:avLst/>
            <a:gdLst/>
            <a:ahLst/>
            <a:cxnLst/>
            <a:rect l="l" t="t" r="r" b="b"/>
            <a:pathLst>
              <a:path w="8002332" h="8046221">
                <a:moveTo>
                  <a:pt x="0" y="0"/>
                </a:moveTo>
                <a:lnTo>
                  <a:pt x="8002332" y="0"/>
                </a:lnTo>
                <a:lnTo>
                  <a:pt x="8002332" y="8046221"/>
                </a:lnTo>
                <a:lnTo>
                  <a:pt x="0" y="80462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9335786" y="1292903"/>
            <a:ext cx="6716855" cy="2261254"/>
          </a:xfrm>
          <a:prstGeom prst="rect">
            <a:avLst/>
          </a:prstGeom>
        </p:spPr>
        <p:txBody>
          <a:bodyPr lIns="0" tIns="0" rIns="0" bIns="0" rtlCol="0" anchor="t">
            <a:spAutoFit/>
          </a:bodyPr>
          <a:lstStyle/>
          <a:p>
            <a:pPr algn="l">
              <a:lnSpc>
                <a:spcPts val="5820"/>
              </a:lnSpc>
            </a:pPr>
            <a:r>
              <a:rPr lang="en-US" sz="6000">
                <a:solidFill>
                  <a:srgbClr val="000000"/>
                </a:solidFill>
                <a:latin typeface="BM Hanna"/>
                <a:ea typeface="BM Hanna"/>
                <a:cs typeface="BM Hanna"/>
                <a:sym typeface="BM Hanna"/>
              </a:rPr>
              <a:t>ΨΗΦΙΑΚΕΣ ΙΣΤΟΡΙΕΣ (DIGITAL STORIES)</a:t>
            </a:r>
          </a:p>
        </p:txBody>
      </p:sp>
      <p:sp>
        <p:nvSpPr>
          <p:cNvPr id="11" name="TextBox 11"/>
          <p:cNvSpPr txBox="1"/>
          <p:nvPr/>
        </p:nvSpPr>
        <p:spPr>
          <a:xfrm>
            <a:off x="9335786" y="3477957"/>
            <a:ext cx="8453321" cy="6313170"/>
          </a:xfrm>
          <a:prstGeom prst="rect">
            <a:avLst/>
          </a:prstGeom>
        </p:spPr>
        <p:txBody>
          <a:bodyPr lIns="0" tIns="0" rIns="0" bIns="0" rtlCol="0" anchor="t">
            <a:spAutoFit/>
          </a:bodyPr>
          <a:lstStyle/>
          <a:p>
            <a:pPr algn="just">
              <a:lnSpc>
                <a:spcPts val="3899"/>
              </a:lnSpc>
            </a:pPr>
            <a:r>
              <a:rPr lang="en-US" sz="2599">
                <a:solidFill>
                  <a:srgbClr val="000000"/>
                </a:solidFill>
                <a:latin typeface="Canva Sans"/>
                <a:ea typeface="Canva Sans"/>
                <a:cs typeface="Canva Sans"/>
                <a:sym typeface="Canva Sans"/>
              </a:rPr>
              <a:t>Είναι δημοφιλής εδώ και δεκαετίες εκτός της σχολικής τάξης, αλλά μόλις την τελευταία δεκαετία εισήχθη στην εκπαιδευτική κοινότητα.</a:t>
            </a:r>
          </a:p>
          <a:p>
            <a:pPr algn="just">
              <a:lnSpc>
                <a:spcPts val="4049"/>
              </a:lnSpc>
            </a:pPr>
            <a:endParaRPr lang="en-US" sz="2599">
              <a:solidFill>
                <a:srgbClr val="000000"/>
              </a:solidFill>
              <a:latin typeface="Canva Sans"/>
              <a:ea typeface="Canva Sans"/>
              <a:cs typeface="Canva Sans"/>
              <a:sym typeface="Canva Sans"/>
            </a:endParaRPr>
          </a:p>
          <a:p>
            <a:pPr algn="just">
              <a:lnSpc>
                <a:spcPts val="3899"/>
              </a:lnSpc>
            </a:pPr>
            <a:r>
              <a:rPr lang="en-US" sz="2599">
                <a:solidFill>
                  <a:srgbClr val="000000"/>
                </a:solidFill>
                <a:latin typeface="Canva Sans"/>
                <a:ea typeface="Canva Sans"/>
                <a:cs typeface="Canva Sans"/>
                <a:sym typeface="Canva Sans"/>
              </a:rPr>
              <a:t>Οτιδήποτε χρησιμοποιεί την ψηφιακή τεχνολογία για την κατασκευή αφηγήσεων.</a:t>
            </a:r>
          </a:p>
          <a:p>
            <a:pPr algn="just">
              <a:lnSpc>
                <a:spcPts val="4049"/>
              </a:lnSpc>
            </a:pPr>
            <a:endParaRPr lang="en-US" sz="2599">
              <a:solidFill>
                <a:srgbClr val="000000"/>
              </a:solidFill>
              <a:latin typeface="Canva Sans"/>
              <a:ea typeface="Canva Sans"/>
              <a:cs typeface="Canva Sans"/>
              <a:sym typeface="Canva Sans"/>
            </a:endParaRPr>
          </a:p>
          <a:p>
            <a:pPr algn="just">
              <a:lnSpc>
                <a:spcPts val="3899"/>
              </a:lnSpc>
            </a:pPr>
            <a:r>
              <a:rPr lang="en-US" sz="2599">
                <a:solidFill>
                  <a:srgbClr val="000000"/>
                </a:solidFill>
                <a:latin typeface="Canva Sans"/>
                <a:ea typeface="Canva Sans"/>
                <a:cs typeface="Canva Sans"/>
                <a:sym typeface="Canva Sans"/>
              </a:rPr>
              <a:t>Κείμενο πολυμέσων που αποτελείται από ακίνητες εικόνες που συμπληρώνονται από ένα αφηγηματικό soundtrack για την αφήγηση μιας ιστορίας ή την παρουσίαση ενός ντοκιμαντέρ’ μερικές φορές ενσωματώνονται βιντεοκλίπ μεταξύ των εικόνων.</a:t>
            </a:r>
          </a:p>
          <a:p>
            <a:pPr algn="just">
              <a:lnSpc>
                <a:spcPts val="3749"/>
              </a:lnSpc>
            </a:pPr>
            <a:endParaRPr lang="en-US" sz="2599">
              <a:solidFill>
                <a:srgbClr val="000000"/>
              </a:solidFill>
              <a:latin typeface="Canva Sans"/>
              <a:ea typeface="Canva Sans"/>
              <a:cs typeface="Canva Sans"/>
              <a:sym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2316</Words>
  <Application>Microsoft Office PowerPoint</Application>
  <PresentationFormat>Προσαρμογή</PresentationFormat>
  <Paragraphs>211</Paragraphs>
  <Slides>56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56</vt:i4>
      </vt:variant>
    </vt:vector>
  </HeadingPairs>
  <TitlesOfParts>
    <vt:vector size="62" baseType="lpstr">
      <vt:lpstr>BM Hanna</vt:lpstr>
      <vt:lpstr>Calibri</vt:lpstr>
      <vt:lpstr>Arial</vt:lpstr>
      <vt:lpstr>Canva Sans Bold</vt:lpstr>
      <vt:lpstr>Canva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Storytelling: Extending the Potential for Struggling Writers</dc:title>
  <cp:lastModifiedBy>ptea</cp:lastModifiedBy>
  <cp:revision>7</cp:revision>
  <dcterms:created xsi:type="dcterms:W3CDTF">2006-08-16T00:00:00Z</dcterms:created>
  <dcterms:modified xsi:type="dcterms:W3CDTF">2025-05-21T08:02:25Z</dcterms:modified>
  <dc:identifier>DAGl0-NBQgU</dc:identifier>
</cp:coreProperties>
</file>