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2" r:id="rId3"/>
    <p:sldId id="313" r:id="rId4"/>
    <p:sldId id="314" r:id="rId5"/>
    <p:sldId id="315" r:id="rId6"/>
    <p:sldId id="316" r:id="rId7"/>
    <p:sldId id="293" r:id="rId8"/>
    <p:sldId id="298" r:id="rId9"/>
    <p:sldId id="317" r:id="rId10"/>
    <p:sldId id="299" r:id="rId11"/>
    <p:sldId id="296" r:id="rId12"/>
    <p:sldId id="318" r:id="rId13"/>
    <p:sldId id="319" r:id="rId14"/>
    <p:sldId id="320" r:id="rId15"/>
    <p:sldId id="322" r:id="rId16"/>
    <p:sldId id="328" r:id="rId17"/>
    <p:sldId id="323" r:id="rId18"/>
    <p:sldId id="324" r:id="rId19"/>
    <p:sldId id="329" r:id="rId20"/>
    <p:sldId id="325" r:id="rId21"/>
    <p:sldId id="326" r:id="rId22"/>
    <p:sldId id="327" r:id="rId23"/>
    <p:sldId id="275" r:id="rId24"/>
    <p:sldId id="276" r:id="rId25"/>
    <p:sldId id="277" r:id="rId26"/>
    <p:sldId id="279" r:id="rId27"/>
    <p:sldId id="278" r:id="rId28"/>
    <p:sldId id="307" r:id="rId29"/>
    <p:sldId id="308" r:id="rId30"/>
    <p:sldId id="309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60022A2F-B8D7-4A20-A6E4-CC3925F5B88D}">
          <p14:sldIdLst>
            <p14:sldId id="256"/>
            <p14:sldId id="312"/>
            <p14:sldId id="313"/>
            <p14:sldId id="314"/>
            <p14:sldId id="315"/>
            <p14:sldId id="316"/>
            <p14:sldId id="293"/>
            <p14:sldId id="298"/>
            <p14:sldId id="317"/>
            <p14:sldId id="299"/>
            <p14:sldId id="296"/>
            <p14:sldId id="318"/>
            <p14:sldId id="319"/>
            <p14:sldId id="320"/>
            <p14:sldId id="322"/>
            <p14:sldId id="328"/>
            <p14:sldId id="323"/>
            <p14:sldId id="324"/>
            <p14:sldId id="329"/>
            <p14:sldId id="325"/>
            <p14:sldId id="326"/>
            <p14:sldId id="327"/>
            <p14:sldId id="275"/>
            <p14:sldId id="276"/>
            <p14:sldId id="277"/>
            <p14:sldId id="279"/>
            <p14:sldId id="278"/>
            <p14:sldId id="307"/>
            <p14:sldId id="308"/>
            <p14:sldId id="309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F01"/>
    <a:srgbClr val="94FFFF"/>
    <a:srgbClr val="E6A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88950" autoAdjust="0"/>
  </p:normalViewPr>
  <p:slideViewPr>
    <p:cSldViewPr snapToGrid="0">
      <p:cViewPr varScale="1">
        <p:scale>
          <a:sx n="80" d="100"/>
          <a:sy n="80" d="100"/>
        </p:scale>
        <p:origin x="11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D71FE0BF-9565-4DE4-B226-0517B0A032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7A960F4-B8AD-45CD-B4F9-E4ADC8C1C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10BB-1741-402B-B456-F553B09D3525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936B3CF-C919-44FB-988F-65CE46BB1A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/>
              <a:t>Χατζής Μανώλης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8A84E4D-90B9-4ADC-BCE3-2EE55CB8D2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377C-4624-4CBB-A301-3A09A492F8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6287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BF24D-8D1C-43B6-BE05-BDB05CA22692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/>
              <a:t>Χατζής Μανώλης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DB5EC-BC14-434F-9FD1-41876FF045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5746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Τις περισσότερες φορές, η </a:t>
            </a:r>
            <a:r>
              <a:rPr lang="el-GR" dirty="0" err="1"/>
              <a:t>λευκοπενία</a:t>
            </a:r>
            <a:r>
              <a:rPr lang="el-GR" dirty="0"/>
              <a:t> οφείλεται στην </a:t>
            </a:r>
            <a:r>
              <a:rPr lang="el-GR" dirty="0" err="1"/>
              <a:t>ουδετεροπενία</a:t>
            </a:r>
            <a:r>
              <a:rPr lang="el-GR" dirty="0"/>
              <a:t> (μείωση του απόλυτου αριθμού των ουδετερόφιλων).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C43FEA-BFE5-4EBA-AA66-0F2E8520C4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70227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444E09C-81F6-4066-A893-A13BDA3BC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207873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E5F9F75-85A4-41FC-BEFE-CE5D381582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199695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27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F4DD20-4B03-4FBE-95F0-78DE803F56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2143458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28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794FF1-CC83-4888-BDC9-F88B2DF017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3194790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29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BB2C9E-7401-49C1-B930-07057FD9B5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289103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30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FF1D23-EA55-4B22-A28F-E4853609F5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3635895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31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983F50-4DE5-4CD5-BEF5-301FFBC183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3053134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32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0CB11A-9198-4CEC-8B30-3B7B38908B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415035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Τις περισσότερες φορές, η </a:t>
            </a:r>
            <a:r>
              <a:rPr lang="el-GR" dirty="0" err="1"/>
              <a:t>λευκοπενία</a:t>
            </a:r>
            <a:r>
              <a:rPr lang="el-GR" dirty="0"/>
              <a:t> οφείλεται στην </a:t>
            </a:r>
            <a:r>
              <a:rPr lang="el-GR" dirty="0" err="1"/>
              <a:t>ουδετεροπενία</a:t>
            </a:r>
            <a:r>
              <a:rPr lang="el-GR" dirty="0"/>
              <a:t> (μείωση του απόλυτου αριθμού των ουδετερόφιλων).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0E52FB-70D3-4F66-8B7A-FD2DA1388B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354446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Τις περισσότερες φορές, η </a:t>
            </a:r>
            <a:r>
              <a:rPr lang="el-GR" dirty="0" err="1"/>
              <a:t>λευκοπενία</a:t>
            </a:r>
            <a:r>
              <a:rPr lang="el-GR" dirty="0"/>
              <a:t> οφείλεται στην </a:t>
            </a:r>
            <a:r>
              <a:rPr lang="el-GR" dirty="0" err="1"/>
              <a:t>ουδετεροπενία</a:t>
            </a:r>
            <a:r>
              <a:rPr lang="el-GR" dirty="0"/>
              <a:t> (μείωση του απόλυτου αριθμού των ουδετερόφιλων).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6702EE-3755-4C47-B9D0-A4A913E0DF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2008467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Τις περισσότερες φορές, η </a:t>
            </a:r>
            <a:r>
              <a:rPr lang="el-GR" dirty="0" err="1"/>
              <a:t>λευκοπενία</a:t>
            </a:r>
            <a:r>
              <a:rPr lang="el-GR" dirty="0"/>
              <a:t> οφείλεται στην </a:t>
            </a:r>
            <a:r>
              <a:rPr lang="el-GR" dirty="0" err="1"/>
              <a:t>ουδετεροπενία</a:t>
            </a:r>
            <a:r>
              <a:rPr lang="el-GR" dirty="0"/>
              <a:t> (μείωση του απόλυτου αριθμού των ουδετερόφιλων).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E7CD0CD-EFD6-45DF-931A-C726C25B78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301138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Τις περισσότερες φορές, η </a:t>
            </a:r>
            <a:r>
              <a:rPr lang="el-GR" dirty="0" err="1"/>
              <a:t>λευκοπενία</a:t>
            </a:r>
            <a:r>
              <a:rPr lang="el-GR" dirty="0"/>
              <a:t> οφείλεται στην </a:t>
            </a:r>
            <a:r>
              <a:rPr lang="el-GR" dirty="0" err="1"/>
              <a:t>ουδετεροπενία</a:t>
            </a:r>
            <a:r>
              <a:rPr lang="el-GR" dirty="0"/>
              <a:t> (μείωση του απόλυτου αριθμού των ουδετερόφιλων).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5756A4-0D46-423A-9AEE-AAB1A9E678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324247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Γιατί αντενδείκνυται ? Επειδή υπάρχει σοβαρός κίνδυνος σηψαιμίας. Σε πολύ χαμηλούς αριθμούς κοντά στο 2500/μ</a:t>
            </a:r>
            <a:r>
              <a:rPr lang="en-US" dirty="0"/>
              <a:t>l </a:t>
            </a:r>
            <a:r>
              <a:rPr lang="el-GR" dirty="0"/>
              <a:t>χορηγούμε μετά τη χημειοθεραπεία και αντιβιοτικά για τον κίνδυνο σηψαιμίας. Τα επίπεδα των ουδετερόφιλων που είναι επικίνδυνα για την εμφάνιση σηψαιμίας είναι 1000-1500/μ</a:t>
            </a:r>
            <a:r>
              <a:rPr lang="en-US" dirty="0"/>
              <a:t>l.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7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D98D8C-0EF4-45C3-9E10-9644CB42B1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60406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Εάν αποκλειστούν τα παραπάνω τότε ελέγχουμε για την πιθανότητα νεοπλασίας και διάφορα άλλα παρασιτικά και λοιμώδη νοσήματα.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F9736B-5406-41A9-A8EB-F558EE1517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363258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Εάν αποκλειστούν τα παραπάνω τότε ελέγχουμε για την πιθανότητα νεοπλασίας και διάφορα άλλα παρασιτικά και λοιμώδη νοσήματα.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66A578-85A4-4A95-BF30-DF0CB0A2BF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3105399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DB5EC-BC14-434F-9FD1-41876FF045C0}" type="slidenum">
              <a:rPr lang="el-GR" smtClean="0"/>
              <a:t>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EB19267-0C11-4818-B3D1-5EEEA1574C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</a:t>
            </a:r>
          </a:p>
        </p:txBody>
      </p:sp>
    </p:spTree>
    <p:extLst>
      <p:ext uri="{BB962C8B-B14F-4D97-AF65-F5344CB8AC3E}">
        <p14:creationId xmlns:p14="http://schemas.microsoft.com/office/powerpoint/2010/main" val="120394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341CB1-00BC-4595-8CEE-C01B3B247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740" y="1852923"/>
            <a:ext cx="9448800" cy="2422553"/>
          </a:xfrm>
        </p:spPr>
        <p:txBody>
          <a:bodyPr>
            <a:normAutofit fontScale="90000"/>
          </a:bodyPr>
          <a:lstStyle/>
          <a:p>
            <a:pPr algn="r"/>
            <a:r>
              <a:rPr lang="el-GR" cap="none" dirty="0"/>
              <a:t>Ιεράρχηση παθολογικών και μη ευρημάτων της γενικής αίματος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AB1B6A-8DF1-4723-BA6C-87BC81DC0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740" y="4891154"/>
            <a:ext cx="9448800" cy="1721677"/>
          </a:xfrm>
        </p:spPr>
        <p:txBody>
          <a:bodyPr>
            <a:noAutofit/>
          </a:bodyPr>
          <a:lstStyle/>
          <a:p>
            <a:pPr algn="r"/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Μανώλης Κ. Χατζής,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DVM, PhD </a:t>
            </a:r>
          </a:p>
          <a:p>
            <a:pPr algn="r"/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Παθολογική Κλινική, Τμήμα Κτηνιατρικής </a:t>
            </a:r>
          </a:p>
          <a:p>
            <a:pPr algn="r"/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Πανεπιστήμιο Θεσσαλίας</a:t>
            </a:r>
          </a:p>
          <a:p>
            <a:pPr algn="r"/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Μάρτιος 20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590655F-E53E-4B8B-AAA3-A0A3C9D26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63" y="245169"/>
            <a:ext cx="1721677" cy="17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8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Ιογενή νοσήματα της γάτας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Ιογενής λευχαιμία της γάτας (</a:t>
            </a:r>
            <a:r>
              <a:rPr lang="en-US" sz="2800" dirty="0">
                <a:solidFill>
                  <a:srgbClr val="FFFF00"/>
                </a:solidFill>
              </a:rPr>
              <a:t>FeLV) 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/>
              <a:t>Συνοδεύεται από </a:t>
            </a:r>
            <a:r>
              <a:rPr lang="el-GR" sz="2500" dirty="0" err="1"/>
              <a:t>ουδετεροπενία</a:t>
            </a:r>
            <a:r>
              <a:rPr lang="el-GR" sz="2500" dirty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Ιογενής </a:t>
            </a:r>
            <a:r>
              <a:rPr lang="el-GR" sz="2800" dirty="0" err="1">
                <a:solidFill>
                  <a:srgbClr val="FFFF00"/>
                </a:solidFill>
              </a:rPr>
              <a:t>ανοσοανεπάρκεια</a:t>
            </a:r>
            <a:r>
              <a:rPr lang="el-GR" sz="2800" dirty="0">
                <a:solidFill>
                  <a:srgbClr val="FFFF00"/>
                </a:solidFill>
              </a:rPr>
              <a:t> της γάτας (</a:t>
            </a:r>
            <a:r>
              <a:rPr lang="en-US" sz="2800" dirty="0">
                <a:solidFill>
                  <a:srgbClr val="FFFF00"/>
                </a:solidFill>
              </a:rPr>
              <a:t>FIV) 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/>
              <a:t>Συνοδεύεται από </a:t>
            </a:r>
            <a:r>
              <a:rPr lang="el-GR" sz="2500" dirty="0" err="1"/>
              <a:t>ουδετεροπενία</a:t>
            </a:r>
            <a:r>
              <a:rPr lang="en-US" sz="2500" dirty="0"/>
              <a:t>, </a:t>
            </a:r>
            <a:r>
              <a:rPr lang="el-GR" sz="2500" dirty="0"/>
              <a:t>αναιμία, </a:t>
            </a:r>
            <a:r>
              <a:rPr lang="el-GR" sz="2500" dirty="0" err="1"/>
              <a:t>θρομβοκυτταροπενία</a:t>
            </a:r>
            <a:r>
              <a:rPr lang="el-GR" sz="2500" dirty="0"/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4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Λευκά αιμοσφαίρια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 err="1">
                <a:solidFill>
                  <a:srgbClr val="FFFF00"/>
                </a:solidFill>
              </a:rPr>
              <a:t>Μονοκυττάρωση</a:t>
            </a:r>
            <a:endParaRPr lang="el-GR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/>
              <a:t>Αναμένεται συχνότερα σε χρόνιες φλεγμονές </a:t>
            </a:r>
            <a:endParaRPr lang="en-US" sz="2500" dirty="0"/>
          </a:p>
          <a:p>
            <a:pPr algn="just">
              <a:lnSpc>
                <a:spcPct val="150000"/>
              </a:lnSpc>
            </a:pPr>
            <a:r>
              <a:rPr lang="el-GR" sz="2500" dirty="0"/>
              <a:t>Παρατηρείται όμως και σε περιπτώσεις οξείας - έντονης φλεγμονής 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Στρες ή/και χορήγηση γλυκοκορτικοειδών (μόνο στο σκύλο)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Συνήθως συνυπάρχει λεμφοπενία και </a:t>
            </a:r>
            <a:r>
              <a:rPr lang="el-GR" sz="2300" dirty="0" err="1">
                <a:solidFill>
                  <a:srgbClr val="DF6F01"/>
                </a:solidFill>
              </a:rPr>
              <a:t>εωσινοπενία</a:t>
            </a:r>
            <a:r>
              <a:rPr lang="el-GR" sz="2300" dirty="0">
                <a:solidFill>
                  <a:srgbClr val="DF6F01"/>
                </a:solidFill>
              </a:rPr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0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Λευκά αιμοσφαίρια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 err="1">
                <a:solidFill>
                  <a:srgbClr val="FFFF00"/>
                </a:solidFill>
              </a:rPr>
              <a:t>Μονοκυτταροπενία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500" dirty="0"/>
              <a:t>Κλινικά και εργαστηριακά δεν αποτελεί ιδιαίτερα σημαντικό εύρημα  </a:t>
            </a:r>
            <a:endParaRPr lang="en-US" sz="25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7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Λευκά αιμοσφαίρια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466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Λεμφοκυττάρωση  </a:t>
            </a:r>
            <a:endParaRPr lang="el-GR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500" dirty="0"/>
              <a:t>Νεοπλάσματα λεμφικού ιστού (λέμφωμα) </a:t>
            </a:r>
          </a:p>
          <a:p>
            <a:pPr>
              <a:lnSpc>
                <a:spcPct val="150000"/>
              </a:lnSpc>
            </a:pPr>
            <a:r>
              <a:rPr lang="el-GR" sz="2500" dirty="0"/>
              <a:t>Χρόνια </a:t>
            </a:r>
            <a:r>
              <a:rPr lang="el-GR" sz="2500" dirty="0" err="1"/>
              <a:t>αντιγονική</a:t>
            </a:r>
            <a:r>
              <a:rPr lang="el-GR" sz="2500" dirty="0"/>
              <a:t> διέγερση των λεμφοκυττάρων</a:t>
            </a:r>
          </a:p>
          <a:p>
            <a:pPr lvl="1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Ενεργοποιημένα λεμφοκύτταρα  </a:t>
            </a:r>
          </a:p>
          <a:p>
            <a:pPr lvl="1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Χρόνιες παθολογικές καταστάσεις </a:t>
            </a:r>
          </a:p>
          <a:p>
            <a:pPr lvl="1">
              <a:lnSpc>
                <a:spcPct val="150000"/>
              </a:lnSpc>
            </a:pPr>
            <a:r>
              <a:rPr lang="el-GR" sz="2300" dirty="0" err="1">
                <a:solidFill>
                  <a:srgbClr val="DF6F01"/>
                </a:solidFill>
              </a:rPr>
              <a:t>Αυτοάνοσα</a:t>
            </a:r>
            <a:r>
              <a:rPr lang="el-GR" sz="2300" dirty="0">
                <a:solidFill>
                  <a:srgbClr val="DF6F01"/>
                </a:solidFill>
              </a:rPr>
              <a:t> νοσήματα </a:t>
            </a:r>
          </a:p>
          <a:p>
            <a:pPr lvl="1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Πρόσφατος εμβολιασμός </a:t>
            </a:r>
            <a:endParaRPr lang="en-US" sz="2300" dirty="0">
              <a:solidFill>
                <a:srgbClr val="DF6F0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8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Λευκά αιμοσφαίρια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46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Λεμφοκυττάρωση  </a:t>
            </a:r>
            <a:endParaRPr lang="el-GR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500" dirty="0"/>
              <a:t>Λοιμώδη αίτια (έντονη λεμφοκυττάρωση συνήθως) </a:t>
            </a:r>
          </a:p>
          <a:p>
            <a:pPr lvl="1">
              <a:lnSpc>
                <a:spcPct val="150000"/>
              </a:lnSpc>
            </a:pPr>
            <a:r>
              <a:rPr lang="el-GR" sz="2300" dirty="0" err="1">
                <a:solidFill>
                  <a:srgbClr val="DF6F01"/>
                </a:solidFill>
              </a:rPr>
              <a:t>Ερλιχίωση</a:t>
            </a:r>
            <a:r>
              <a:rPr lang="en-US" sz="2300" dirty="0">
                <a:solidFill>
                  <a:srgbClr val="DF6F01"/>
                </a:solidFill>
              </a:rPr>
              <a:t> </a:t>
            </a:r>
            <a:r>
              <a:rPr lang="el-GR" sz="2300" dirty="0">
                <a:solidFill>
                  <a:srgbClr val="DF6F01"/>
                </a:solidFill>
              </a:rPr>
              <a:t>στο σκύλο (17.000-30.000/μ</a:t>
            </a:r>
            <a:r>
              <a:rPr lang="en-US" sz="2300" dirty="0">
                <a:solidFill>
                  <a:srgbClr val="DF6F01"/>
                </a:solidFill>
              </a:rPr>
              <a:t>l) </a:t>
            </a:r>
            <a:endParaRPr lang="el-GR" sz="2300" dirty="0">
              <a:solidFill>
                <a:srgbClr val="DF6F0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Τοξοπλάσμωση στη γάτα (9.000/μ</a:t>
            </a:r>
            <a:r>
              <a:rPr lang="en-US" sz="2300" dirty="0">
                <a:solidFill>
                  <a:srgbClr val="DF6F01"/>
                </a:solidFill>
              </a:rPr>
              <a:t>l) </a:t>
            </a:r>
            <a:endParaRPr lang="el-GR" sz="2300" dirty="0">
              <a:solidFill>
                <a:srgbClr val="DF6F0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7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Λευκά αιμοσφαίρια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46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Ενεργοποιημένα λεμφοκύτταρα   </a:t>
            </a:r>
            <a:endParaRPr lang="el-GR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500" dirty="0"/>
              <a:t>Συχνά μεγαλύτερα σε μέγεθος  </a:t>
            </a:r>
          </a:p>
          <a:p>
            <a:pPr lvl="1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Ακανόνιστο σχήμα του πυρήνα (μερικές φορές) </a:t>
            </a:r>
            <a:r>
              <a:rPr lang="en-US" sz="2300" dirty="0">
                <a:solidFill>
                  <a:srgbClr val="DF6F01"/>
                </a:solidFill>
              </a:rPr>
              <a:t> </a:t>
            </a:r>
            <a:endParaRPr lang="el-GR" sz="2300" dirty="0">
              <a:solidFill>
                <a:srgbClr val="DF6F0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Σκουρόχρωμο (</a:t>
            </a:r>
            <a:r>
              <a:rPr lang="el-GR" sz="2300" dirty="0" err="1">
                <a:solidFill>
                  <a:srgbClr val="DF6F01"/>
                </a:solidFill>
              </a:rPr>
              <a:t>βασίφιλο</a:t>
            </a:r>
            <a:r>
              <a:rPr lang="el-GR" sz="2300" dirty="0">
                <a:solidFill>
                  <a:srgbClr val="DF6F01"/>
                </a:solidFill>
              </a:rPr>
              <a:t>) κυτταρόπλασμα  </a:t>
            </a:r>
          </a:p>
          <a:p>
            <a:pPr>
              <a:lnSpc>
                <a:spcPct val="150000"/>
              </a:lnSpc>
            </a:pPr>
            <a:r>
              <a:rPr lang="el-GR" sz="2500" dirty="0"/>
              <a:t>Σπάνια παρατηρούνται σε επιχρίσματα αίματος υγιών ζώων </a:t>
            </a:r>
          </a:p>
          <a:p>
            <a:pPr lvl="1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Μερικές φορές μετά από πρόσφατο εμβολιασμό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2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1C8C-B9C7-8588-472A-E7D2718F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cap="none" dirty="0">
                <a:solidFill>
                  <a:srgbClr val="94FFFF"/>
                </a:solidFill>
                <a:cs typeface="Arial" panose="020B0604020202020204" pitchFamily="34" charset="0"/>
              </a:rPr>
              <a:t>Λευκά αιμοσφαίρια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E26D9-8E4F-8D58-8E79-CEEE85A66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>
                <a:solidFill>
                  <a:srgbClr val="FFFF00"/>
                </a:solidFill>
              </a:rPr>
              <a:t>Ενεργοποιημένα λεμφοκύτταρα   </a:t>
            </a:r>
            <a:endParaRPr lang="el-GR" dirty="0">
              <a:solidFill>
                <a:srgbClr val="FFFF00"/>
              </a:solidFill>
            </a:endParaRPr>
          </a:p>
          <a:p>
            <a:endParaRPr lang="el-GR" dirty="0"/>
          </a:p>
        </p:txBody>
      </p:sp>
      <p:pic>
        <p:nvPicPr>
          <p:cNvPr id="5" name="Picture 4" descr="A collage of blood cells&#10;&#10;Description automatically generated">
            <a:extLst>
              <a:ext uri="{FF2B5EF4-FFF2-40B4-BE49-F238E27FC236}">
                <a16:creationId xmlns:a16="http://schemas.microsoft.com/office/drawing/2014/main" id="{A90A88A8-9261-1CCE-8FC6-4C587CDC4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028" y="2571750"/>
            <a:ext cx="3143250" cy="4286250"/>
          </a:xfrm>
          <a:prstGeom prst="rect">
            <a:avLst/>
          </a:prstGeom>
        </p:spPr>
      </p:pic>
      <p:pic>
        <p:nvPicPr>
          <p:cNvPr id="7" name="Picture 6" descr="A collage of blood cells&#10;&#10;Description automatically generated">
            <a:extLst>
              <a:ext uri="{FF2B5EF4-FFF2-40B4-BE49-F238E27FC236}">
                <a16:creationId xmlns:a16="http://schemas.microsoft.com/office/drawing/2014/main" id="{4A844099-7AF6-E3BC-F0E4-EE3770745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723" y="2571750"/>
            <a:ext cx="2105023" cy="42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8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Λευκά αιμοσφαίρια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46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Λεμφοπενία και </a:t>
            </a:r>
            <a:r>
              <a:rPr lang="el-GR" sz="2800" dirty="0" err="1">
                <a:solidFill>
                  <a:srgbClr val="FFFF00"/>
                </a:solidFill>
              </a:rPr>
              <a:t>εωσινοπενία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500" dirty="0"/>
              <a:t>Ο συνδυασμός αυτός παρατηρείται πιο συχνά σε περιπτώσεις στρες ή/και χορήγηση γλυκοκορτικοειδών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Λεμφοπενία</a:t>
            </a:r>
          </a:p>
          <a:p>
            <a:pPr>
              <a:lnSpc>
                <a:spcPct val="150000"/>
              </a:lnSpc>
            </a:pPr>
            <a:r>
              <a:rPr lang="el-GR" sz="2500" dirty="0"/>
              <a:t>Ιογενείς λοιμώξεις (</a:t>
            </a:r>
            <a:r>
              <a:rPr lang="el-GR" sz="2500" dirty="0" err="1"/>
              <a:t>παρβοεντερίτιδα</a:t>
            </a:r>
            <a:r>
              <a:rPr lang="el-GR" sz="2500" dirty="0"/>
              <a:t> στο σκύλο, </a:t>
            </a:r>
            <a:r>
              <a:rPr lang="en-US" sz="2500" dirty="0"/>
              <a:t>FeLV </a:t>
            </a:r>
            <a:r>
              <a:rPr lang="el-GR" sz="2500" dirty="0"/>
              <a:t>στη γάτα) </a:t>
            </a:r>
          </a:p>
          <a:p>
            <a:pPr>
              <a:lnSpc>
                <a:spcPct val="150000"/>
              </a:lnSpc>
            </a:pPr>
            <a:r>
              <a:rPr lang="el-GR" sz="2500" dirty="0" err="1"/>
              <a:t>Χυλοθώρακας</a:t>
            </a:r>
            <a:r>
              <a:rPr lang="el-GR" sz="2500" dirty="0"/>
              <a:t> (Γ) και </a:t>
            </a:r>
            <a:r>
              <a:rPr lang="el-GR" sz="2500" dirty="0" err="1"/>
              <a:t>λεμφαγγειεκτασία</a:t>
            </a:r>
            <a:r>
              <a:rPr lang="el-GR" sz="2500" dirty="0"/>
              <a:t> (Σ)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1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Λευκά αιμοσφαίρια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46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 err="1">
                <a:solidFill>
                  <a:srgbClr val="FFFF00"/>
                </a:solidFill>
              </a:rPr>
              <a:t>Εωσινοφιλία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500" dirty="0"/>
              <a:t>Συνήθως υποδηλώνει χρόνια φλεγμονή </a:t>
            </a:r>
          </a:p>
          <a:p>
            <a:pPr>
              <a:lnSpc>
                <a:spcPct val="150000"/>
              </a:lnSpc>
            </a:pPr>
            <a:r>
              <a:rPr lang="el-GR" sz="2500" dirty="0"/>
              <a:t>Μπορεί να μην ανιχνευτεί στη γενική αίματος ή/και στον λευκοκυτταρικό τύπο </a:t>
            </a:r>
          </a:p>
          <a:p>
            <a:pPr lvl="1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Πολύ μικρός χρόνος ημίσειας ζωής των </a:t>
            </a:r>
            <a:r>
              <a:rPr lang="el-GR" sz="2300" dirty="0" err="1">
                <a:solidFill>
                  <a:srgbClr val="DF6F01"/>
                </a:solidFill>
              </a:rPr>
              <a:t>εωσινόφιλων</a:t>
            </a:r>
            <a:r>
              <a:rPr lang="el-GR" sz="2300" dirty="0">
                <a:solidFill>
                  <a:srgbClr val="DF6F01"/>
                </a:solidFill>
              </a:rPr>
              <a:t> στο περιφερικό αίμα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4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A527-F349-5B8F-F26E-E32C2E52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cap="none" dirty="0">
                <a:solidFill>
                  <a:srgbClr val="94FFFF"/>
                </a:solidFill>
                <a:cs typeface="Arial" panose="020B0604020202020204" pitchFamily="34" charset="0"/>
              </a:rPr>
              <a:t>Λευκά αιμοσφαίρια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C02E0-1B14-4F3A-BAE5-934BB1D46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 err="1">
                <a:solidFill>
                  <a:srgbClr val="FFFF00"/>
                </a:solidFill>
              </a:rPr>
              <a:t>Εωσινοφιλία</a:t>
            </a:r>
            <a:endParaRPr lang="el-GR" sz="2400" dirty="0">
              <a:solidFill>
                <a:srgbClr val="FFFF00"/>
              </a:solidFill>
            </a:endParaRPr>
          </a:p>
          <a:p>
            <a:r>
              <a:rPr lang="el-GR" sz="2400" dirty="0"/>
              <a:t>Παρασίτωση (</a:t>
            </a:r>
            <a:r>
              <a:rPr lang="el-GR" sz="2400" dirty="0" err="1"/>
              <a:t>ένδο</a:t>
            </a:r>
            <a:r>
              <a:rPr lang="el-GR" sz="2400" dirty="0"/>
              <a:t>- και </a:t>
            </a:r>
            <a:r>
              <a:rPr lang="el-GR" sz="2400" dirty="0" err="1"/>
              <a:t>εξωπαράσιτα</a:t>
            </a:r>
            <a:r>
              <a:rPr lang="el-GR" sz="2400" dirty="0"/>
              <a:t>)</a:t>
            </a:r>
          </a:p>
          <a:p>
            <a:r>
              <a:rPr lang="el-GR" sz="2400" dirty="0"/>
              <a:t>Αντιδράσεις υπερευαισθησίας (</a:t>
            </a:r>
            <a:r>
              <a:rPr lang="el-GR" sz="2400" dirty="0" err="1"/>
              <a:t>ατοπική</a:t>
            </a:r>
            <a:r>
              <a:rPr lang="el-GR" sz="2400" dirty="0"/>
              <a:t> δερματίτιδα, τροφική </a:t>
            </a:r>
            <a:r>
              <a:rPr lang="el-GR" sz="2400" dirty="0" err="1"/>
              <a:t>αλλέργία</a:t>
            </a:r>
            <a:r>
              <a:rPr lang="el-GR" sz="2400" dirty="0"/>
              <a:t> κλπ.)</a:t>
            </a:r>
          </a:p>
          <a:p>
            <a:r>
              <a:rPr lang="el-GR" sz="2400" dirty="0"/>
              <a:t>Φλεγμονή ιστών πλούσιων σε </a:t>
            </a:r>
            <a:r>
              <a:rPr lang="el-GR" sz="2400" dirty="0" err="1"/>
              <a:t>μαστοκύτταρα</a:t>
            </a:r>
            <a:r>
              <a:rPr lang="el-GR" sz="2400" dirty="0"/>
              <a:t> (αναπνευστικό, πεπτικό, γεννητικό, δέρμα)</a:t>
            </a:r>
          </a:p>
          <a:p>
            <a:r>
              <a:rPr lang="el-GR" sz="2400" dirty="0"/>
              <a:t>Ιδιοπαθής ( </a:t>
            </a:r>
            <a:r>
              <a:rPr lang="el-GR" sz="2400" dirty="0" err="1"/>
              <a:t>υπερεωσινοφιλικό</a:t>
            </a:r>
            <a:r>
              <a:rPr lang="el-GR" sz="2400" dirty="0"/>
              <a:t> σύνδρομο)</a:t>
            </a:r>
          </a:p>
          <a:p>
            <a:r>
              <a:rPr lang="el-GR" sz="2400" dirty="0"/>
              <a:t>Νεοπλασίες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848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Λευκά αιμοσφαίρια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6523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 err="1">
                <a:solidFill>
                  <a:srgbClr val="FFFF00"/>
                </a:solidFill>
              </a:rPr>
              <a:t>Λευκοπενία</a:t>
            </a:r>
            <a:endParaRPr lang="el-GR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/>
              <a:t>Πιο σπάνια σε σχέση με τη </a:t>
            </a:r>
            <a:r>
              <a:rPr lang="el-GR" sz="2500" dirty="0" err="1"/>
              <a:t>λευκοκυττάρωση</a:t>
            </a:r>
            <a:r>
              <a:rPr lang="el-GR" sz="2500" dirty="0"/>
              <a:t>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Εξαιρετικά μεγάλα τα αποθέματα ουδετερόφιλων στο μυελό των οστών 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Συχνότερα λόγω </a:t>
            </a:r>
            <a:r>
              <a:rPr lang="el-GR" sz="2500" dirty="0" err="1"/>
              <a:t>ουδετεροπενίας</a:t>
            </a:r>
            <a:r>
              <a:rPr lang="el-GR" sz="2500" dirty="0"/>
              <a:t>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Μειωμένη παραγωγή ουδετερόφιλων από το μυελό των οστών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Υπερβολική κατανάλωση ουδετερόφιλων από τους ιστούς κατά τη διάρκεια έντονης και εκτεταμένης φλεγμονής (σηψαιμία, εντερίτιδες)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55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Λευκά αιμοσφαίρια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466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 err="1">
                <a:solidFill>
                  <a:srgbClr val="FFFF00"/>
                </a:solidFill>
              </a:rPr>
              <a:t>Εωσινοφιλία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500" dirty="0"/>
              <a:t>Γερμανικός ποιμενικός και </a:t>
            </a:r>
            <a:r>
              <a:rPr lang="en-US" sz="2500" dirty="0"/>
              <a:t>Rottweiler </a:t>
            </a:r>
            <a:endParaRPr lang="el-GR" sz="2500" dirty="0"/>
          </a:p>
          <a:p>
            <a:pPr lvl="1">
              <a:lnSpc>
                <a:spcPct val="150000"/>
              </a:lnSpc>
            </a:pPr>
            <a:r>
              <a:rPr lang="el-GR" sz="2300" dirty="0" err="1">
                <a:solidFill>
                  <a:srgbClr val="DF6F01"/>
                </a:solidFill>
              </a:rPr>
              <a:t>Υπερεωσινοφιλικό</a:t>
            </a:r>
            <a:r>
              <a:rPr lang="el-GR" sz="2300" dirty="0">
                <a:solidFill>
                  <a:srgbClr val="DF6F01"/>
                </a:solidFill>
              </a:rPr>
              <a:t> σύνδρομο, </a:t>
            </a:r>
            <a:r>
              <a:rPr lang="el-GR" sz="2300" dirty="0" err="1">
                <a:solidFill>
                  <a:srgbClr val="DF6F01"/>
                </a:solidFill>
              </a:rPr>
              <a:t>εωσινοφιλική</a:t>
            </a:r>
            <a:r>
              <a:rPr lang="el-GR" sz="2300" dirty="0">
                <a:solidFill>
                  <a:srgbClr val="DF6F01"/>
                </a:solidFill>
              </a:rPr>
              <a:t> </a:t>
            </a:r>
            <a:r>
              <a:rPr lang="el-GR" sz="2300" dirty="0" err="1">
                <a:solidFill>
                  <a:srgbClr val="DF6F01"/>
                </a:solidFill>
              </a:rPr>
              <a:t>μηνιγγοεγκεφαλίτιδα</a:t>
            </a:r>
            <a:r>
              <a:rPr lang="el-GR" sz="2300" dirty="0">
                <a:solidFill>
                  <a:srgbClr val="DF6F0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2500" dirty="0">
                <a:solidFill>
                  <a:prstClr val="white"/>
                </a:solidFill>
              </a:rPr>
              <a:t>Siberian Husky </a:t>
            </a:r>
            <a:r>
              <a:rPr lang="el-GR" sz="2500" dirty="0">
                <a:solidFill>
                  <a:prstClr val="white"/>
                </a:solidFill>
              </a:rPr>
              <a:t>και </a:t>
            </a:r>
            <a:r>
              <a:rPr lang="en-US" sz="2500" dirty="0">
                <a:solidFill>
                  <a:prstClr val="white"/>
                </a:solidFill>
              </a:rPr>
              <a:t>Alaskan Malamute  </a:t>
            </a:r>
            <a:endParaRPr lang="el-GR" sz="2500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Έντονη διήθηση </a:t>
            </a:r>
            <a:r>
              <a:rPr lang="el-GR" sz="2300" dirty="0" err="1">
                <a:solidFill>
                  <a:srgbClr val="DF6F01"/>
                </a:solidFill>
              </a:rPr>
              <a:t>εωσινόφιλων</a:t>
            </a:r>
            <a:r>
              <a:rPr lang="el-GR" sz="2300" dirty="0">
                <a:solidFill>
                  <a:srgbClr val="DF6F01"/>
                </a:solidFill>
              </a:rPr>
              <a:t> (</a:t>
            </a:r>
            <a:r>
              <a:rPr lang="el-GR" sz="2300" dirty="0" err="1">
                <a:solidFill>
                  <a:srgbClr val="DF6F01"/>
                </a:solidFill>
              </a:rPr>
              <a:t>εωσινοφιλική</a:t>
            </a:r>
            <a:r>
              <a:rPr lang="el-GR" sz="2300" dirty="0">
                <a:solidFill>
                  <a:srgbClr val="DF6F01"/>
                </a:solidFill>
              </a:rPr>
              <a:t> πνευμονία)</a:t>
            </a:r>
          </a:p>
          <a:p>
            <a:pPr lvl="0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 </a:t>
            </a:r>
            <a:r>
              <a:rPr lang="en-US" sz="2500" dirty="0">
                <a:solidFill>
                  <a:prstClr val="white"/>
                </a:solidFill>
              </a:rPr>
              <a:t>Cavalier King Charles Spaniel </a:t>
            </a:r>
            <a:endParaRPr lang="el-GR" sz="2500" dirty="0">
              <a:solidFill>
                <a:prstClr val="white"/>
              </a:solidFill>
            </a:endParaRPr>
          </a:p>
          <a:p>
            <a:pPr lvl="1">
              <a:lnSpc>
                <a:spcPct val="150000"/>
              </a:lnSpc>
            </a:pPr>
            <a:r>
              <a:rPr lang="el-GR" sz="2300" dirty="0" err="1">
                <a:solidFill>
                  <a:srgbClr val="DF6F01"/>
                </a:solidFill>
              </a:rPr>
              <a:t>Εωσινοφιλικό</a:t>
            </a:r>
            <a:r>
              <a:rPr lang="el-GR" sz="2300" dirty="0">
                <a:solidFill>
                  <a:srgbClr val="DF6F01"/>
                </a:solidFill>
              </a:rPr>
              <a:t> κοκκίωμα και </a:t>
            </a:r>
            <a:r>
              <a:rPr lang="el-GR" sz="2300" dirty="0" err="1">
                <a:solidFill>
                  <a:srgbClr val="DF6F01"/>
                </a:solidFill>
              </a:rPr>
              <a:t>εωσινοφιλική</a:t>
            </a:r>
            <a:r>
              <a:rPr lang="el-GR" sz="2300" dirty="0">
                <a:solidFill>
                  <a:srgbClr val="DF6F01"/>
                </a:solidFill>
              </a:rPr>
              <a:t> στοματίτιδα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9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Εωσινοφιλία</a:t>
            </a:r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 στη γάτα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32066D-78B8-4E7B-B125-597C8C85A074}"/>
              </a:ext>
            </a:extLst>
          </p:cNvPr>
          <p:cNvSpPr txBox="1"/>
          <p:nvPr/>
        </p:nvSpPr>
        <p:spPr>
          <a:xfrm>
            <a:off x="319757" y="2026223"/>
            <a:ext cx="57390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/>
              <a:t>Έντονη </a:t>
            </a:r>
            <a:r>
              <a:rPr lang="el-GR" sz="2500" dirty="0" err="1"/>
              <a:t>εωσινοφιλία</a:t>
            </a:r>
            <a:r>
              <a:rPr lang="el-GR" sz="2500" dirty="0"/>
              <a:t> ( &gt; 750-1500/μ</a:t>
            </a:r>
            <a:r>
              <a:rPr lang="en-US" sz="2500" dirty="0"/>
              <a:t>l)</a:t>
            </a:r>
            <a:r>
              <a:rPr lang="el-GR" sz="25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C0D5B-230E-47F7-9A28-810502AEFAC7}"/>
              </a:ext>
            </a:extLst>
          </p:cNvPr>
          <p:cNvSpPr txBox="1"/>
          <p:nvPr/>
        </p:nvSpPr>
        <p:spPr>
          <a:xfrm>
            <a:off x="737623" y="3080724"/>
            <a:ext cx="37882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/>
              <a:t>Δερματολογική εξέταση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FBC0B-C494-4C27-9902-A0713AD3CFA3}"/>
              </a:ext>
            </a:extLst>
          </p:cNvPr>
          <p:cNvSpPr txBox="1"/>
          <p:nvPr/>
        </p:nvSpPr>
        <p:spPr>
          <a:xfrm>
            <a:off x="5618140" y="2998113"/>
            <a:ext cx="6441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/>
              <a:t>ΑΨΔ, </a:t>
            </a:r>
            <a:r>
              <a:rPr lang="el-GR" sz="2500" dirty="0" err="1"/>
              <a:t>Εωσινοφιλική</a:t>
            </a:r>
            <a:r>
              <a:rPr lang="el-GR" sz="2500" dirty="0"/>
              <a:t> πλάκα, Γραμμοειδές κοκκίωμα, Αλλεργική δερματίτιδα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59E32-26F0-4352-B263-BF9CB264456C}"/>
              </a:ext>
            </a:extLst>
          </p:cNvPr>
          <p:cNvSpPr txBox="1"/>
          <p:nvPr/>
        </p:nvSpPr>
        <p:spPr>
          <a:xfrm>
            <a:off x="737622" y="4253536"/>
            <a:ext cx="39100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/>
              <a:t>Εξέταση αναπνευστικού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901B6-A4BE-4E63-89DD-6030F8A2DE3C}"/>
              </a:ext>
            </a:extLst>
          </p:cNvPr>
          <p:cNvSpPr txBox="1"/>
          <p:nvPr/>
        </p:nvSpPr>
        <p:spPr>
          <a:xfrm>
            <a:off x="5618140" y="4290146"/>
            <a:ext cx="61879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/>
              <a:t>Αλλεργικό άσθμα, παράσιτα πνεύμονα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84454-8C91-4B72-9711-D6F4BC1FBB3F}"/>
              </a:ext>
            </a:extLst>
          </p:cNvPr>
          <p:cNvSpPr txBox="1"/>
          <p:nvPr/>
        </p:nvSpPr>
        <p:spPr>
          <a:xfrm>
            <a:off x="737622" y="5405436"/>
            <a:ext cx="38908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/>
              <a:t>Εξέταση γαστρεντερικού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38A3C-14A7-4D16-B5AD-19B73A139410}"/>
              </a:ext>
            </a:extLst>
          </p:cNvPr>
          <p:cNvSpPr txBox="1"/>
          <p:nvPr/>
        </p:nvSpPr>
        <p:spPr>
          <a:xfrm>
            <a:off x="5623460" y="5231853"/>
            <a:ext cx="58827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/>
              <a:t>Παρασιτικές εντερίτιδες, </a:t>
            </a:r>
            <a:r>
              <a:rPr lang="el-GR" sz="2500" dirty="0" err="1"/>
              <a:t>Υπερεωσινοφιλικό</a:t>
            </a:r>
            <a:r>
              <a:rPr lang="el-GR" sz="2500" dirty="0"/>
              <a:t> σύνδρομο</a:t>
            </a:r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CA647851-DF85-428A-81E2-A4BBB6EE0A4C}"/>
              </a:ext>
            </a:extLst>
          </p:cNvPr>
          <p:cNvCxnSpPr/>
          <p:nvPr/>
        </p:nvCxnSpPr>
        <p:spPr>
          <a:xfrm>
            <a:off x="2579077" y="2503277"/>
            <a:ext cx="0" cy="6341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206286EC-EC68-47B4-8258-3FAA6C9D901A}"/>
              </a:ext>
            </a:extLst>
          </p:cNvPr>
          <p:cNvCxnSpPr/>
          <p:nvPr/>
        </p:nvCxnSpPr>
        <p:spPr>
          <a:xfrm>
            <a:off x="2567354" y="3655965"/>
            <a:ext cx="0" cy="6341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9ED3316C-EADD-4D85-8A92-F19D5BE5C67A}"/>
              </a:ext>
            </a:extLst>
          </p:cNvPr>
          <p:cNvCxnSpPr/>
          <p:nvPr/>
        </p:nvCxnSpPr>
        <p:spPr>
          <a:xfrm>
            <a:off x="2567354" y="4806705"/>
            <a:ext cx="0" cy="6341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4A7807BE-4ADA-4D7F-B566-ADC185164A14}"/>
              </a:ext>
            </a:extLst>
          </p:cNvPr>
          <p:cNvCxnSpPr>
            <a:stCxn id="8" idx="3"/>
          </p:cNvCxnSpPr>
          <p:nvPr/>
        </p:nvCxnSpPr>
        <p:spPr>
          <a:xfrm>
            <a:off x="4525840" y="3319251"/>
            <a:ext cx="988695" cy="7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DBE86CB7-8CD3-44BE-AEFF-F9D761E42E9D}"/>
              </a:ext>
            </a:extLst>
          </p:cNvPr>
          <p:cNvCxnSpPr/>
          <p:nvPr/>
        </p:nvCxnSpPr>
        <p:spPr>
          <a:xfrm>
            <a:off x="4525840" y="4527949"/>
            <a:ext cx="988695" cy="7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724DD9FE-4C49-4EDB-B402-8FE8CB3D7D24}"/>
              </a:ext>
            </a:extLst>
          </p:cNvPr>
          <p:cNvCxnSpPr/>
          <p:nvPr/>
        </p:nvCxnSpPr>
        <p:spPr>
          <a:xfrm>
            <a:off x="4669355" y="5641567"/>
            <a:ext cx="988695" cy="7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6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Εωσινοφιλία</a:t>
            </a:r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 στο σκύλο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32066D-78B8-4E7B-B125-597C8C85A074}"/>
              </a:ext>
            </a:extLst>
          </p:cNvPr>
          <p:cNvSpPr txBox="1"/>
          <p:nvPr/>
        </p:nvSpPr>
        <p:spPr>
          <a:xfrm>
            <a:off x="319757" y="2026223"/>
            <a:ext cx="57390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/>
              <a:t>Έντονη </a:t>
            </a:r>
            <a:r>
              <a:rPr lang="el-GR" sz="2500" dirty="0" err="1"/>
              <a:t>εωσινοφιλία</a:t>
            </a:r>
            <a:r>
              <a:rPr lang="el-GR" sz="2500" dirty="0"/>
              <a:t> ( &gt; 750-1250/μ</a:t>
            </a:r>
            <a:r>
              <a:rPr lang="en-US" sz="2500" dirty="0"/>
              <a:t>l)</a:t>
            </a:r>
            <a:r>
              <a:rPr lang="el-GR" sz="25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C0D5B-230E-47F7-9A28-810502AEFAC7}"/>
              </a:ext>
            </a:extLst>
          </p:cNvPr>
          <p:cNvSpPr txBox="1"/>
          <p:nvPr/>
        </p:nvSpPr>
        <p:spPr>
          <a:xfrm>
            <a:off x="737623" y="3080724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/>
              <a:t>Καρδιαγγειακό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FBC0B-C494-4C27-9902-A0713AD3CFA3}"/>
              </a:ext>
            </a:extLst>
          </p:cNvPr>
          <p:cNvSpPr txBox="1"/>
          <p:nvPr/>
        </p:nvSpPr>
        <p:spPr>
          <a:xfrm>
            <a:off x="5618140" y="2998113"/>
            <a:ext cx="64413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 err="1"/>
              <a:t>Διροφιλαρίωση</a:t>
            </a:r>
            <a:r>
              <a:rPr lang="el-GR" sz="2500" dirty="0"/>
              <a:t> (κυρίως)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59E32-26F0-4352-B263-BF9CB264456C}"/>
              </a:ext>
            </a:extLst>
          </p:cNvPr>
          <p:cNvSpPr txBox="1"/>
          <p:nvPr/>
        </p:nvSpPr>
        <p:spPr>
          <a:xfrm>
            <a:off x="737622" y="4253536"/>
            <a:ext cx="39100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/>
              <a:t>Εξέταση αναπνευστικού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901B6-A4BE-4E63-89DD-6030F8A2DE3C}"/>
              </a:ext>
            </a:extLst>
          </p:cNvPr>
          <p:cNvSpPr txBox="1"/>
          <p:nvPr/>
        </p:nvSpPr>
        <p:spPr>
          <a:xfrm>
            <a:off x="5618140" y="4290146"/>
            <a:ext cx="56621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 err="1"/>
              <a:t>Εωσινοφιλική</a:t>
            </a:r>
            <a:r>
              <a:rPr lang="el-GR" sz="2500" dirty="0"/>
              <a:t> πνευμονία, παράσιτα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84454-8C91-4B72-9711-D6F4BC1FBB3F}"/>
              </a:ext>
            </a:extLst>
          </p:cNvPr>
          <p:cNvSpPr txBox="1"/>
          <p:nvPr/>
        </p:nvSpPr>
        <p:spPr>
          <a:xfrm>
            <a:off x="737622" y="5405436"/>
            <a:ext cx="29754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500" dirty="0"/>
              <a:t>Εξέταση δέρματος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38A3C-14A7-4D16-B5AD-19B73A139410}"/>
              </a:ext>
            </a:extLst>
          </p:cNvPr>
          <p:cNvSpPr txBox="1"/>
          <p:nvPr/>
        </p:nvSpPr>
        <p:spPr>
          <a:xfrm>
            <a:off x="5623460" y="5405436"/>
            <a:ext cx="58827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/>
              <a:t>ΑΨΔ, Αλλεργική δερματίτιδα</a:t>
            </a:r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CA647851-DF85-428A-81E2-A4BBB6EE0A4C}"/>
              </a:ext>
            </a:extLst>
          </p:cNvPr>
          <p:cNvCxnSpPr/>
          <p:nvPr/>
        </p:nvCxnSpPr>
        <p:spPr>
          <a:xfrm>
            <a:off x="2579077" y="2503277"/>
            <a:ext cx="0" cy="6341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206286EC-EC68-47B4-8258-3FAA6C9D901A}"/>
              </a:ext>
            </a:extLst>
          </p:cNvPr>
          <p:cNvCxnSpPr/>
          <p:nvPr/>
        </p:nvCxnSpPr>
        <p:spPr>
          <a:xfrm>
            <a:off x="2567354" y="3655965"/>
            <a:ext cx="0" cy="6341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9ED3316C-EADD-4D85-8A92-F19D5BE5C67A}"/>
              </a:ext>
            </a:extLst>
          </p:cNvPr>
          <p:cNvCxnSpPr/>
          <p:nvPr/>
        </p:nvCxnSpPr>
        <p:spPr>
          <a:xfrm>
            <a:off x="2567354" y="4806705"/>
            <a:ext cx="0" cy="6341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4A7807BE-4ADA-4D7F-B566-ADC185164A14}"/>
              </a:ext>
            </a:extLst>
          </p:cNvPr>
          <p:cNvCxnSpPr>
            <a:stCxn id="8" idx="3"/>
          </p:cNvCxnSpPr>
          <p:nvPr/>
        </p:nvCxnSpPr>
        <p:spPr>
          <a:xfrm>
            <a:off x="3158479" y="3319251"/>
            <a:ext cx="2356056" cy="7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DBE86CB7-8CD3-44BE-AEFF-F9D761E42E9D}"/>
              </a:ext>
            </a:extLst>
          </p:cNvPr>
          <p:cNvCxnSpPr/>
          <p:nvPr/>
        </p:nvCxnSpPr>
        <p:spPr>
          <a:xfrm>
            <a:off x="4525840" y="4527949"/>
            <a:ext cx="988695" cy="7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724DD9FE-4C49-4EDB-B402-8FE8CB3D7D24}"/>
              </a:ext>
            </a:extLst>
          </p:cNvPr>
          <p:cNvCxnSpPr/>
          <p:nvPr/>
        </p:nvCxnSpPr>
        <p:spPr>
          <a:xfrm>
            <a:off x="4153319" y="5643239"/>
            <a:ext cx="988695" cy="7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3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89EAE0-D5A7-4FEB-85F9-12420873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311367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l-GR" sz="4800" cap="none" dirty="0">
                <a:solidFill>
                  <a:srgbClr val="94FFFF"/>
                </a:solidFill>
              </a:rPr>
              <a:t>Κλινικό 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414207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Στοιχεία ταυτότητας ασθενή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2194560"/>
            <a:ext cx="11516139" cy="44305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Σκύλος</a:t>
            </a:r>
          </a:p>
          <a:p>
            <a:pPr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Φυλή: </a:t>
            </a:r>
            <a:r>
              <a:rPr lang="en-US" sz="2500" dirty="0">
                <a:solidFill>
                  <a:srgbClr val="94FFFF"/>
                </a:solidFill>
              </a:rPr>
              <a:t>Rottweiler </a:t>
            </a:r>
            <a:endParaRPr lang="el-GR" sz="2500" dirty="0">
              <a:solidFill>
                <a:srgbClr val="94FFFF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Φύλο: </a:t>
            </a:r>
            <a:r>
              <a:rPr lang="el-GR" sz="2500" dirty="0">
                <a:solidFill>
                  <a:srgbClr val="94FFFF"/>
                </a:solidFill>
              </a:rPr>
              <a:t>Θηλυκό μη στειρωμένο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Ηλικία: </a:t>
            </a:r>
            <a:r>
              <a:rPr lang="el-GR" sz="2500" dirty="0">
                <a:solidFill>
                  <a:srgbClr val="94FFFF"/>
                </a:solidFill>
              </a:rPr>
              <a:t>7,5 μηνών 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Χώρος διαβίωσης: </a:t>
            </a:r>
            <a:r>
              <a:rPr lang="el-GR" sz="2500" dirty="0">
                <a:solidFill>
                  <a:srgbClr val="94FFFF"/>
                </a:solidFill>
              </a:rPr>
              <a:t>εξωτερικός χώρος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F5BD8BF-6B2A-4554-B014-265BD0CFC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28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Ιστορικό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2194560"/>
            <a:ext cx="11516139" cy="44305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Εμετοί </a:t>
            </a:r>
            <a:endParaRPr lang="el-GR" sz="2500" dirty="0">
              <a:solidFill>
                <a:srgbClr val="94FFFF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Προοδευτική μείωση της όρεξης και τελικά πλήρης ανορεξία  </a:t>
            </a:r>
            <a:endParaRPr lang="el-GR" sz="2500" dirty="0">
              <a:solidFill>
                <a:srgbClr val="94FFFF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Εμβολιασμοί πλήρεις (τελευταίος πριν περίπου 2 εβδομάδες)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Παρατηρήσεις του ιδιοκτήτη: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Κόπρανα υδαρούς σύστασης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F5BD8BF-6B2A-4554-B014-265BD0CFC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2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Ευρήματα κλινικής εξέτασης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2194560"/>
            <a:ext cx="11516139" cy="44305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Θερμοκρασία: </a:t>
            </a:r>
            <a:r>
              <a:rPr lang="el-GR" sz="2500" dirty="0">
                <a:solidFill>
                  <a:srgbClr val="FFFF00"/>
                </a:solidFill>
              </a:rPr>
              <a:t>36,8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l-GR" sz="2500" dirty="0">
                <a:solidFill>
                  <a:srgbClr val="FFFF00"/>
                </a:solidFill>
              </a:rPr>
              <a:t>°</a:t>
            </a:r>
            <a:r>
              <a:rPr lang="en-US" sz="2500" dirty="0">
                <a:solidFill>
                  <a:srgbClr val="FFFF00"/>
                </a:solidFill>
              </a:rPr>
              <a:t>C</a:t>
            </a:r>
            <a:r>
              <a:rPr lang="el-GR" sz="2500" dirty="0">
                <a:solidFill>
                  <a:prstClr val="white"/>
                </a:solidFill>
              </a:rPr>
              <a:t> </a:t>
            </a:r>
            <a:endParaRPr lang="el-GR" sz="2500" dirty="0">
              <a:solidFill>
                <a:srgbClr val="94FFFF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Καρδιακός ρυθμός: </a:t>
            </a:r>
            <a:r>
              <a:rPr lang="el-GR" sz="2500" dirty="0" err="1">
                <a:solidFill>
                  <a:srgbClr val="FFFF00"/>
                </a:solidFill>
              </a:rPr>
              <a:t>πνευμονογαστρική</a:t>
            </a:r>
            <a:r>
              <a:rPr lang="el-GR" sz="2500" dirty="0">
                <a:solidFill>
                  <a:srgbClr val="FFFF00"/>
                </a:solidFill>
              </a:rPr>
              <a:t> αρρυθμία 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Καρδιακή συχνότητα: </a:t>
            </a:r>
            <a:r>
              <a:rPr lang="el-GR" sz="2500" dirty="0">
                <a:solidFill>
                  <a:srgbClr val="FFFF00"/>
                </a:solidFill>
              </a:rPr>
              <a:t>100 παλμοί / λεπτό 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Συχνότητα αναπνοής: </a:t>
            </a:r>
            <a:r>
              <a:rPr lang="el-GR" sz="2500" dirty="0">
                <a:solidFill>
                  <a:srgbClr val="FFFF00"/>
                </a:solidFill>
              </a:rPr>
              <a:t>32 αναπνοές / λεπτό 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Σιελόρροια 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/>
              <a:t>Αφυδάτωση (εκτιμήθηκε ως </a:t>
            </a:r>
            <a:r>
              <a:rPr lang="el-GR" sz="2500" dirty="0">
                <a:solidFill>
                  <a:srgbClr val="FFFF00"/>
                </a:solidFill>
              </a:rPr>
              <a:t>7-10%</a:t>
            </a:r>
            <a:r>
              <a:rPr lang="el-GR" sz="2500" dirty="0"/>
              <a:t>)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F5BD8BF-6B2A-4554-B014-265BD0CFC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84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Διαγνωστική προσέγγιση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2194560"/>
            <a:ext cx="11516139" cy="44305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Αιματολογική εξέταση </a:t>
            </a:r>
          </a:p>
          <a:p>
            <a:pPr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Αιματοκρίτης</a:t>
            </a:r>
            <a:r>
              <a:rPr lang="en-US" sz="2500" dirty="0">
                <a:solidFill>
                  <a:prstClr val="white"/>
                </a:solidFill>
              </a:rPr>
              <a:t> (PCV)</a:t>
            </a:r>
            <a:r>
              <a:rPr lang="el-GR" sz="2500" dirty="0">
                <a:solidFill>
                  <a:prstClr val="white"/>
                </a:solidFill>
              </a:rPr>
              <a:t>: </a:t>
            </a:r>
            <a:r>
              <a:rPr lang="el-GR" sz="2500" dirty="0">
                <a:solidFill>
                  <a:srgbClr val="94FFFF"/>
                </a:solidFill>
              </a:rPr>
              <a:t>49</a:t>
            </a:r>
            <a:r>
              <a:rPr lang="en-US" sz="2500" dirty="0">
                <a:solidFill>
                  <a:srgbClr val="94FFFF"/>
                </a:solidFill>
              </a:rPr>
              <a:t>% </a:t>
            </a:r>
            <a:r>
              <a:rPr lang="el-GR" sz="2500" dirty="0">
                <a:solidFill>
                  <a:srgbClr val="94FFFF"/>
                </a:solidFill>
              </a:rPr>
              <a:t>  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Αιμοσφαιρίνη </a:t>
            </a:r>
            <a:r>
              <a:rPr lang="en-US" sz="2500" dirty="0">
                <a:solidFill>
                  <a:prstClr val="white"/>
                </a:solidFill>
              </a:rPr>
              <a:t>(Hb)</a:t>
            </a:r>
            <a:r>
              <a:rPr lang="el-GR" sz="2500" dirty="0">
                <a:solidFill>
                  <a:prstClr val="white"/>
                </a:solidFill>
              </a:rPr>
              <a:t>: </a:t>
            </a:r>
            <a:r>
              <a:rPr lang="el-GR" sz="2500" dirty="0">
                <a:solidFill>
                  <a:srgbClr val="94FFFF"/>
                </a:solidFill>
              </a:rPr>
              <a:t>14,5</a:t>
            </a:r>
            <a:r>
              <a:rPr lang="en-US" sz="2500" dirty="0">
                <a:solidFill>
                  <a:srgbClr val="94FFFF"/>
                </a:solidFill>
              </a:rPr>
              <a:t>g/dl</a:t>
            </a:r>
            <a:r>
              <a:rPr lang="en-US" sz="2500" dirty="0">
                <a:solidFill>
                  <a:prstClr val="white"/>
                </a:solidFill>
              </a:rPr>
              <a:t> </a:t>
            </a:r>
            <a:endParaRPr lang="el-GR" sz="2500" dirty="0">
              <a:solidFill>
                <a:srgbClr val="94FFFF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Αριθμός λευκών αιμοσφαιρίων (</a:t>
            </a:r>
            <a:r>
              <a:rPr lang="en-US" sz="2500" dirty="0">
                <a:solidFill>
                  <a:prstClr val="white"/>
                </a:solidFill>
              </a:rPr>
              <a:t>WBC)</a:t>
            </a:r>
            <a:r>
              <a:rPr lang="el-GR" sz="2500" dirty="0">
                <a:solidFill>
                  <a:prstClr val="white"/>
                </a:solidFill>
              </a:rPr>
              <a:t>: </a:t>
            </a:r>
            <a:r>
              <a:rPr lang="el-GR" sz="2500" dirty="0">
                <a:solidFill>
                  <a:srgbClr val="94FFFF"/>
                </a:solidFill>
              </a:rPr>
              <a:t>3</a:t>
            </a:r>
            <a:r>
              <a:rPr lang="en-US" sz="2500" dirty="0">
                <a:solidFill>
                  <a:srgbClr val="94FFFF"/>
                </a:solidFill>
              </a:rPr>
              <a:t>.000/</a:t>
            </a:r>
            <a:r>
              <a:rPr lang="el-GR" sz="2500" dirty="0">
                <a:solidFill>
                  <a:srgbClr val="94FFFF"/>
                </a:solidFill>
              </a:rPr>
              <a:t>μ</a:t>
            </a:r>
            <a:r>
              <a:rPr lang="en-US" sz="2500" dirty="0">
                <a:solidFill>
                  <a:srgbClr val="94FFFF"/>
                </a:solidFill>
              </a:rPr>
              <a:t>l</a:t>
            </a:r>
            <a:endParaRPr lang="el-GR" sz="2500" dirty="0">
              <a:solidFill>
                <a:srgbClr val="94FFFF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Αριθμός αιμοπεταλίων</a:t>
            </a:r>
            <a:r>
              <a:rPr lang="en-US" sz="2500" dirty="0">
                <a:solidFill>
                  <a:prstClr val="white"/>
                </a:solidFill>
              </a:rPr>
              <a:t> (PLT)</a:t>
            </a:r>
            <a:r>
              <a:rPr lang="el-GR" sz="2500" dirty="0">
                <a:solidFill>
                  <a:prstClr val="white"/>
                </a:solidFill>
              </a:rPr>
              <a:t>: </a:t>
            </a:r>
            <a:r>
              <a:rPr lang="el-GR" sz="2500" dirty="0">
                <a:solidFill>
                  <a:srgbClr val="94FFFF"/>
                </a:solidFill>
              </a:rPr>
              <a:t>260.000/μ</a:t>
            </a:r>
            <a:r>
              <a:rPr lang="en-US" sz="2500" dirty="0">
                <a:solidFill>
                  <a:srgbClr val="94FFFF"/>
                </a:solidFill>
              </a:rPr>
              <a:t>l </a:t>
            </a:r>
            <a:r>
              <a:rPr lang="el-GR" sz="2500" dirty="0">
                <a:solidFill>
                  <a:srgbClr val="94FFFF"/>
                </a:solidFill>
              </a:rPr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F5BD8BF-6B2A-4554-B014-265BD0CFC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93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Διαγνωστική προσέγγιση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2194560"/>
            <a:ext cx="11516139" cy="44305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Λευκοκυτταρικός τύπος </a:t>
            </a:r>
          </a:p>
          <a:p>
            <a:pPr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Ουδετερόφιλα: </a:t>
            </a:r>
            <a:r>
              <a:rPr lang="el-GR" sz="2500" dirty="0">
                <a:solidFill>
                  <a:srgbClr val="94FFFF"/>
                </a:solidFill>
              </a:rPr>
              <a:t>76</a:t>
            </a:r>
            <a:r>
              <a:rPr lang="en-US" sz="2500" dirty="0">
                <a:solidFill>
                  <a:srgbClr val="94FFFF"/>
                </a:solidFill>
              </a:rPr>
              <a:t>%</a:t>
            </a:r>
            <a:r>
              <a:rPr lang="el-GR" sz="2500" dirty="0">
                <a:solidFill>
                  <a:srgbClr val="94FFFF"/>
                </a:solidFill>
              </a:rPr>
              <a:t> (2.280/μ</a:t>
            </a:r>
            <a:r>
              <a:rPr lang="en-US" sz="2500" dirty="0">
                <a:solidFill>
                  <a:srgbClr val="94FFFF"/>
                </a:solidFill>
              </a:rPr>
              <a:t>l)  </a:t>
            </a:r>
            <a:r>
              <a:rPr lang="el-GR" sz="2500" dirty="0">
                <a:solidFill>
                  <a:srgbClr val="94FFFF"/>
                </a:solidFill>
              </a:rPr>
              <a:t>  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 err="1">
                <a:solidFill>
                  <a:prstClr val="white"/>
                </a:solidFill>
              </a:rPr>
              <a:t>Άωρα</a:t>
            </a:r>
            <a:r>
              <a:rPr lang="el-GR" sz="2500" dirty="0">
                <a:solidFill>
                  <a:prstClr val="white"/>
                </a:solidFill>
              </a:rPr>
              <a:t> ουδετερόφιλα: </a:t>
            </a:r>
            <a:r>
              <a:rPr lang="el-GR" sz="2500" dirty="0">
                <a:solidFill>
                  <a:srgbClr val="94FFFF"/>
                </a:solidFill>
              </a:rPr>
              <a:t>0% </a:t>
            </a:r>
            <a:r>
              <a:rPr lang="en-US" sz="2500" dirty="0">
                <a:solidFill>
                  <a:srgbClr val="94FFFF"/>
                </a:solidFill>
              </a:rPr>
              <a:t> </a:t>
            </a:r>
            <a:endParaRPr lang="el-GR" sz="2500" dirty="0">
              <a:solidFill>
                <a:srgbClr val="94FFFF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Λεμφοκύτταρα: </a:t>
            </a:r>
            <a:r>
              <a:rPr lang="el-GR" sz="2500" dirty="0">
                <a:solidFill>
                  <a:srgbClr val="94FFFF"/>
                </a:solidFill>
              </a:rPr>
              <a:t>19% (570</a:t>
            </a:r>
            <a:r>
              <a:rPr lang="en-US" sz="2500" dirty="0">
                <a:solidFill>
                  <a:srgbClr val="94FFFF"/>
                </a:solidFill>
              </a:rPr>
              <a:t>/</a:t>
            </a:r>
            <a:r>
              <a:rPr lang="el-GR" sz="2500" dirty="0">
                <a:solidFill>
                  <a:srgbClr val="94FFFF"/>
                </a:solidFill>
              </a:rPr>
              <a:t>μ</a:t>
            </a:r>
            <a:r>
              <a:rPr lang="en-US" sz="2500" dirty="0">
                <a:solidFill>
                  <a:srgbClr val="94FFFF"/>
                </a:solidFill>
              </a:rPr>
              <a:t>l</a:t>
            </a:r>
            <a:r>
              <a:rPr lang="el-GR" sz="2500" dirty="0">
                <a:solidFill>
                  <a:srgbClr val="94FFFF"/>
                </a:solidFill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Μονοπύρηνα: </a:t>
            </a:r>
            <a:r>
              <a:rPr lang="el-GR" sz="2500" dirty="0">
                <a:solidFill>
                  <a:srgbClr val="94FFFF"/>
                </a:solidFill>
              </a:rPr>
              <a:t>3% (90/μ</a:t>
            </a:r>
            <a:r>
              <a:rPr lang="en-US" sz="2500" dirty="0">
                <a:solidFill>
                  <a:srgbClr val="94FFFF"/>
                </a:solidFill>
              </a:rPr>
              <a:t>l) 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 err="1"/>
              <a:t>Εωσινόφιλα</a:t>
            </a:r>
            <a:r>
              <a:rPr lang="el-GR" sz="2500" dirty="0"/>
              <a:t>:</a:t>
            </a:r>
            <a:r>
              <a:rPr lang="el-GR" sz="2500" dirty="0">
                <a:solidFill>
                  <a:srgbClr val="94FFFF"/>
                </a:solidFill>
              </a:rPr>
              <a:t> 2% (60/μ</a:t>
            </a:r>
            <a:r>
              <a:rPr lang="en-US" sz="2500" dirty="0">
                <a:solidFill>
                  <a:srgbClr val="94FFFF"/>
                </a:solidFill>
              </a:rPr>
              <a:t>l) </a:t>
            </a:r>
            <a:r>
              <a:rPr lang="el-GR" sz="2500" dirty="0">
                <a:solidFill>
                  <a:srgbClr val="94FFFF"/>
                </a:solidFill>
              </a:rPr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F5BD8BF-6B2A-4554-B014-265BD0CFC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10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Διαγνωστική προσέγγιση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2194560"/>
            <a:ext cx="11516139" cy="4430527"/>
          </a:xfrm>
        </p:spPr>
        <p:txBody>
          <a:bodyPr numCol="2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Βιοχημικές εξετάσεις </a:t>
            </a:r>
          </a:p>
          <a:p>
            <a:pPr algn="just">
              <a:lnSpc>
                <a:spcPct val="150000"/>
              </a:lnSpc>
            </a:pPr>
            <a:r>
              <a:rPr lang="en-US" sz="2500" dirty="0">
                <a:solidFill>
                  <a:prstClr val="white"/>
                </a:solidFill>
              </a:rPr>
              <a:t>TS</a:t>
            </a:r>
            <a:r>
              <a:rPr lang="el-GR" sz="2500" dirty="0">
                <a:solidFill>
                  <a:prstClr val="white"/>
                </a:solidFill>
              </a:rPr>
              <a:t>: </a:t>
            </a:r>
            <a:r>
              <a:rPr lang="en-US" sz="2500" dirty="0">
                <a:solidFill>
                  <a:srgbClr val="94FFFF"/>
                </a:solidFill>
              </a:rPr>
              <a:t>8g/dl   </a:t>
            </a:r>
            <a:r>
              <a:rPr lang="el-GR" sz="2500" dirty="0">
                <a:solidFill>
                  <a:srgbClr val="94FFFF"/>
                </a:solidFill>
              </a:rPr>
              <a:t>  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>
                <a:solidFill>
                  <a:prstClr val="white"/>
                </a:solidFill>
              </a:rPr>
              <a:t>ALB</a:t>
            </a:r>
            <a:r>
              <a:rPr lang="el-GR" sz="2500" dirty="0">
                <a:solidFill>
                  <a:prstClr val="white"/>
                </a:solidFill>
              </a:rPr>
              <a:t>: </a:t>
            </a:r>
            <a:r>
              <a:rPr lang="en-US" sz="2500" dirty="0">
                <a:solidFill>
                  <a:srgbClr val="94FFFF"/>
                </a:solidFill>
              </a:rPr>
              <a:t>1,9g/dl </a:t>
            </a:r>
            <a:r>
              <a:rPr lang="el-GR" sz="2500" dirty="0">
                <a:solidFill>
                  <a:srgbClr val="94FFFF"/>
                </a:solidFill>
              </a:rPr>
              <a:t> </a:t>
            </a:r>
            <a:r>
              <a:rPr lang="en-US" sz="2500" dirty="0">
                <a:solidFill>
                  <a:srgbClr val="94FFFF"/>
                </a:solidFill>
              </a:rPr>
              <a:t> </a:t>
            </a:r>
            <a:endParaRPr lang="el-GR" sz="2500" dirty="0">
              <a:solidFill>
                <a:srgbClr val="94FFFF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sz="2500" dirty="0">
                <a:solidFill>
                  <a:prstClr val="white"/>
                </a:solidFill>
              </a:rPr>
              <a:t>BUN</a:t>
            </a:r>
            <a:r>
              <a:rPr lang="el-GR" sz="2500" dirty="0">
                <a:solidFill>
                  <a:prstClr val="white"/>
                </a:solidFill>
              </a:rPr>
              <a:t>: </a:t>
            </a:r>
            <a:r>
              <a:rPr lang="en-US" sz="2500" dirty="0">
                <a:solidFill>
                  <a:srgbClr val="94FFFF"/>
                </a:solidFill>
              </a:rPr>
              <a:t>17mg/dl</a:t>
            </a:r>
            <a:endParaRPr lang="el-GR" sz="2500" dirty="0">
              <a:solidFill>
                <a:srgbClr val="94FFFF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sz="2500" dirty="0">
                <a:solidFill>
                  <a:prstClr val="white"/>
                </a:solidFill>
              </a:rPr>
              <a:t>CREA</a:t>
            </a:r>
            <a:r>
              <a:rPr lang="el-GR" sz="2500" dirty="0">
                <a:solidFill>
                  <a:prstClr val="white"/>
                </a:solidFill>
              </a:rPr>
              <a:t>: </a:t>
            </a:r>
            <a:r>
              <a:rPr lang="en-US" sz="2500" dirty="0">
                <a:solidFill>
                  <a:srgbClr val="94FFFF"/>
                </a:solidFill>
              </a:rPr>
              <a:t>0,8mg/dl  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/>
              <a:t>ALP</a:t>
            </a:r>
            <a:r>
              <a:rPr lang="el-GR" sz="2500" dirty="0"/>
              <a:t>:</a:t>
            </a:r>
            <a:r>
              <a:rPr lang="el-GR" sz="2500" dirty="0">
                <a:solidFill>
                  <a:srgbClr val="94FFFF"/>
                </a:solidFill>
              </a:rPr>
              <a:t> </a:t>
            </a:r>
            <a:r>
              <a:rPr lang="en-US" sz="2500" dirty="0">
                <a:solidFill>
                  <a:srgbClr val="94FFFF"/>
                </a:solidFill>
              </a:rPr>
              <a:t>180 U/L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/>
              <a:t>ALT:</a:t>
            </a:r>
            <a:r>
              <a:rPr lang="en-US" sz="2500" dirty="0">
                <a:solidFill>
                  <a:srgbClr val="94FFFF"/>
                </a:solidFill>
              </a:rPr>
              <a:t> 72 U/L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/>
              <a:t>Ca:</a:t>
            </a:r>
            <a:r>
              <a:rPr lang="en-US" sz="2500" dirty="0">
                <a:solidFill>
                  <a:srgbClr val="94FFFF"/>
                </a:solidFill>
              </a:rPr>
              <a:t> 8,2mg/dl 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/>
              <a:t>PHOS: </a:t>
            </a:r>
            <a:r>
              <a:rPr lang="en-US" sz="2500" dirty="0">
                <a:solidFill>
                  <a:srgbClr val="94FFFF"/>
                </a:solidFill>
              </a:rPr>
              <a:t>6mg/dl 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/>
              <a:t>K:</a:t>
            </a:r>
            <a:r>
              <a:rPr lang="en-US" sz="2500" dirty="0">
                <a:solidFill>
                  <a:srgbClr val="94FFFF"/>
                </a:solidFill>
              </a:rPr>
              <a:t> 3mmol/L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/>
              <a:t>Na: </a:t>
            </a:r>
            <a:r>
              <a:rPr lang="en-US" sz="2500" dirty="0">
                <a:solidFill>
                  <a:srgbClr val="94FFFF"/>
                </a:solidFill>
              </a:rPr>
              <a:t>122mmol/L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/>
              <a:t>Cl</a:t>
            </a:r>
            <a:r>
              <a:rPr lang="en-US" sz="2500" dirty="0">
                <a:solidFill>
                  <a:srgbClr val="94FFFF"/>
                </a:solidFill>
              </a:rPr>
              <a:t>: 95mmol/L </a:t>
            </a:r>
            <a:r>
              <a:rPr lang="el-GR" sz="2500" dirty="0">
                <a:solidFill>
                  <a:srgbClr val="94FFFF"/>
                </a:solidFill>
              </a:rPr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F5BD8BF-6B2A-4554-B014-265BD0CFC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4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Λευκοπενία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652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Υπερβολική κατανάλωση ουδετερόφιλων </a:t>
            </a:r>
            <a:endParaRPr lang="el-GR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/>
              <a:t>Απελευθέρωση περισσότερων άωρων ουδετερόφιλων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Μερικές φορές ακόμα πιο πρόδρομες μορφές ουδετερόφιλων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Μυελοκύτταρα και προ-μυελοκύτταρα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Μειωμένη παραγωγή ουδετερόφιλων </a:t>
            </a:r>
            <a:endParaRPr lang="el-GR" dirty="0">
              <a:solidFill>
                <a:srgbClr val="FFFF0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Παθήσεις του μυελού των οστών 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95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Διαγνωστική προσέγγιση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2194560"/>
            <a:ext cx="11516139" cy="4430527"/>
          </a:xfrm>
        </p:spPr>
        <p:txBody>
          <a:bodyPr numCol="2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Βιοχημικές εξετάσεις </a:t>
            </a:r>
          </a:p>
          <a:p>
            <a:pPr algn="just">
              <a:lnSpc>
                <a:spcPct val="150000"/>
              </a:lnSpc>
            </a:pPr>
            <a:r>
              <a:rPr lang="en-US" sz="2500" dirty="0">
                <a:solidFill>
                  <a:prstClr val="white"/>
                </a:solidFill>
              </a:rPr>
              <a:t>TS</a:t>
            </a:r>
            <a:r>
              <a:rPr lang="el-GR" sz="2500" dirty="0">
                <a:solidFill>
                  <a:prstClr val="white"/>
                </a:solidFill>
              </a:rPr>
              <a:t>: </a:t>
            </a:r>
            <a:r>
              <a:rPr lang="en-US" sz="2500" dirty="0">
                <a:solidFill>
                  <a:srgbClr val="94FFFF"/>
                </a:solidFill>
              </a:rPr>
              <a:t>8g/dl   </a:t>
            </a:r>
            <a:r>
              <a:rPr lang="el-GR" sz="2500" dirty="0">
                <a:solidFill>
                  <a:srgbClr val="94FFFF"/>
                </a:solidFill>
              </a:rPr>
              <a:t>  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>
                <a:solidFill>
                  <a:srgbClr val="FF0000"/>
                </a:solidFill>
              </a:rPr>
              <a:t>ALB</a:t>
            </a:r>
            <a:r>
              <a:rPr lang="el-GR" sz="2500" dirty="0">
                <a:solidFill>
                  <a:srgbClr val="FF0000"/>
                </a:solidFill>
              </a:rPr>
              <a:t>: </a:t>
            </a:r>
            <a:r>
              <a:rPr lang="en-US" sz="2500" dirty="0">
                <a:solidFill>
                  <a:srgbClr val="FF0000"/>
                </a:solidFill>
              </a:rPr>
              <a:t>1,9g/dl </a:t>
            </a:r>
            <a:r>
              <a:rPr lang="el-GR" sz="2500" dirty="0">
                <a:solidFill>
                  <a:srgbClr val="FF0000"/>
                </a:solidFill>
              </a:rPr>
              <a:t> 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endParaRPr lang="el-GR" sz="2500" dirty="0">
              <a:solidFill>
                <a:srgbClr val="FF0000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sz="2500" dirty="0">
                <a:solidFill>
                  <a:prstClr val="white"/>
                </a:solidFill>
              </a:rPr>
              <a:t>BUN</a:t>
            </a:r>
            <a:r>
              <a:rPr lang="el-GR" sz="2500" dirty="0">
                <a:solidFill>
                  <a:prstClr val="white"/>
                </a:solidFill>
              </a:rPr>
              <a:t>: </a:t>
            </a:r>
            <a:r>
              <a:rPr lang="en-US" sz="2500" dirty="0">
                <a:solidFill>
                  <a:srgbClr val="94FFFF"/>
                </a:solidFill>
              </a:rPr>
              <a:t>17mg/dl</a:t>
            </a:r>
            <a:endParaRPr lang="el-GR" sz="2500" dirty="0">
              <a:solidFill>
                <a:srgbClr val="94FFFF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n-US" sz="2500" dirty="0">
                <a:solidFill>
                  <a:prstClr val="white"/>
                </a:solidFill>
              </a:rPr>
              <a:t>CREA</a:t>
            </a:r>
            <a:r>
              <a:rPr lang="el-GR" sz="2500" dirty="0">
                <a:solidFill>
                  <a:prstClr val="white"/>
                </a:solidFill>
              </a:rPr>
              <a:t>: </a:t>
            </a:r>
            <a:r>
              <a:rPr lang="en-US" sz="2500" dirty="0">
                <a:solidFill>
                  <a:srgbClr val="94FFFF"/>
                </a:solidFill>
              </a:rPr>
              <a:t>0,8mg/dl  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/>
              <a:t>ALP</a:t>
            </a:r>
            <a:r>
              <a:rPr lang="el-GR" sz="2500" dirty="0"/>
              <a:t>:</a:t>
            </a:r>
            <a:r>
              <a:rPr lang="el-GR" sz="2500" dirty="0">
                <a:solidFill>
                  <a:srgbClr val="94FFFF"/>
                </a:solidFill>
              </a:rPr>
              <a:t> </a:t>
            </a:r>
            <a:r>
              <a:rPr lang="en-US" sz="2500" dirty="0">
                <a:solidFill>
                  <a:srgbClr val="94FFFF"/>
                </a:solidFill>
              </a:rPr>
              <a:t>180 U/L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/>
              <a:t>ALT:</a:t>
            </a:r>
            <a:r>
              <a:rPr lang="en-US" sz="2500" dirty="0">
                <a:solidFill>
                  <a:srgbClr val="94FFFF"/>
                </a:solidFill>
              </a:rPr>
              <a:t> 72 U/L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/>
              <a:t>Ca:</a:t>
            </a:r>
            <a:r>
              <a:rPr lang="en-US" sz="2500" dirty="0">
                <a:solidFill>
                  <a:srgbClr val="94FFFF"/>
                </a:solidFill>
              </a:rPr>
              <a:t> 8,2mg/dl 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/>
              <a:t>PHOS: </a:t>
            </a:r>
            <a:r>
              <a:rPr lang="en-US" sz="2500" dirty="0">
                <a:solidFill>
                  <a:srgbClr val="94FFFF"/>
                </a:solidFill>
              </a:rPr>
              <a:t>6mg/dl 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>
                <a:solidFill>
                  <a:srgbClr val="FF0000"/>
                </a:solidFill>
              </a:rPr>
              <a:t>K: 3mmol/L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/>
              <a:t>Na: </a:t>
            </a:r>
            <a:r>
              <a:rPr lang="en-US" sz="2500" dirty="0">
                <a:solidFill>
                  <a:srgbClr val="94FFFF"/>
                </a:solidFill>
              </a:rPr>
              <a:t>122mmol/L</a:t>
            </a:r>
          </a:p>
          <a:p>
            <a:pPr lvl="0" algn="just">
              <a:lnSpc>
                <a:spcPct val="150000"/>
              </a:lnSpc>
            </a:pPr>
            <a:r>
              <a:rPr lang="en-US" sz="2500" dirty="0"/>
              <a:t>Cl:</a:t>
            </a:r>
            <a:r>
              <a:rPr lang="en-US" sz="2500" dirty="0">
                <a:solidFill>
                  <a:srgbClr val="94FFFF"/>
                </a:solidFill>
              </a:rPr>
              <a:t> 95mmol/L </a:t>
            </a:r>
            <a:r>
              <a:rPr lang="el-GR" sz="2500" dirty="0">
                <a:solidFill>
                  <a:srgbClr val="94FFFF"/>
                </a:solidFill>
              </a:rPr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F5BD8BF-6B2A-4554-B014-265BD0CFC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73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11" y="356407"/>
            <a:ext cx="9986889" cy="1293028"/>
          </a:xfrm>
        </p:spPr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Σύνολο εργαστηριακών ευρημάτων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649436"/>
            <a:ext cx="11516139" cy="497565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 err="1">
                <a:solidFill>
                  <a:srgbClr val="FFFF00"/>
                </a:solidFill>
              </a:rPr>
              <a:t>Λευκοπενία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Μικρού βαθμού </a:t>
            </a:r>
            <a:r>
              <a:rPr lang="el-GR" sz="2500" dirty="0" err="1">
                <a:solidFill>
                  <a:prstClr val="white"/>
                </a:solidFill>
              </a:rPr>
              <a:t>ουδετεροπενία</a:t>
            </a:r>
            <a:r>
              <a:rPr lang="el-GR" sz="2500" dirty="0">
                <a:solidFill>
                  <a:prstClr val="white"/>
                </a:solidFill>
              </a:rPr>
              <a:t> (2,280/μ</a:t>
            </a:r>
            <a:r>
              <a:rPr lang="en-US" sz="2500" dirty="0">
                <a:solidFill>
                  <a:prstClr val="white"/>
                </a:solidFill>
              </a:rPr>
              <a:t>l)</a:t>
            </a:r>
            <a:endParaRPr lang="el-GR" sz="2500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500" dirty="0"/>
              <a:t>Σοβαρή λεμφοπενία </a:t>
            </a:r>
            <a:r>
              <a:rPr lang="en-US" sz="2500" dirty="0"/>
              <a:t>(570/</a:t>
            </a:r>
            <a:r>
              <a:rPr lang="el-GR" sz="2500" dirty="0"/>
              <a:t>μ</a:t>
            </a:r>
            <a:r>
              <a:rPr lang="en-US" sz="2500" dirty="0"/>
              <a:t>l) </a:t>
            </a:r>
            <a:endParaRPr lang="el-GR" sz="25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el-GR" sz="2800" dirty="0" err="1">
                <a:solidFill>
                  <a:srgbClr val="FFFF00"/>
                </a:solidFill>
              </a:rPr>
              <a:t>Υπολευκωματιναιμία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Ήπια </a:t>
            </a:r>
            <a:r>
              <a:rPr lang="el-GR" sz="2800" dirty="0" err="1">
                <a:solidFill>
                  <a:srgbClr val="FFFF00"/>
                </a:solidFill>
              </a:rPr>
              <a:t>υποκαλιαιμία</a:t>
            </a:r>
            <a:endParaRPr lang="el-GR" sz="2800" dirty="0">
              <a:solidFill>
                <a:srgbClr val="FFFF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Αιματοκρίτης ?  </a:t>
            </a:r>
          </a:p>
          <a:p>
            <a:pPr>
              <a:lnSpc>
                <a:spcPct val="150000"/>
              </a:lnSpc>
            </a:pPr>
            <a:r>
              <a:rPr lang="el-GR" sz="2500" dirty="0"/>
              <a:t>Τιμή </a:t>
            </a:r>
            <a:r>
              <a:rPr lang="en-US" sz="2500" dirty="0"/>
              <a:t>PCV = </a:t>
            </a:r>
            <a:r>
              <a:rPr lang="el-GR" sz="2500" dirty="0"/>
              <a:t>49%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F5BD8BF-6B2A-4554-B014-265BD0CFC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8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Διαγνωστική προσέγγιση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2194560"/>
            <a:ext cx="11516139" cy="44305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Ερωτήματα που προκύπτουν: </a:t>
            </a:r>
          </a:p>
          <a:p>
            <a:pPr algn="just">
              <a:lnSpc>
                <a:spcPct val="150000"/>
              </a:lnSpc>
            </a:pPr>
            <a:r>
              <a:rPr lang="el-GR" sz="2500" dirty="0">
                <a:solidFill>
                  <a:prstClr val="white"/>
                </a:solidFill>
              </a:rPr>
              <a:t>Είναι φυσιολογικός ο αιματοκρίτης ? </a:t>
            </a:r>
            <a:r>
              <a:rPr lang="en-US" sz="2500" dirty="0">
                <a:solidFill>
                  <a:srgbClr val="94FFFF"/>
                </a:solidFill>
              </a:rPr>
              <a:t> </a:t>
            </a:r>
            <a:r>
              <a:rPr lang="el-GR" sz="2500" dirty="0">
                <a:solidFill>
                  <a:srgbClr val="94FFFF"/>
                </a:solidFill>
              </a:rPr>
              <a:t>  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 err="1">
                <a:solidFill>
                  <a:prstClr val="white"/>
                </a:solidFill>
              </a:rPr>
              <a:t>Υπολευκωματιναιμία</a:t>
            </a:r>
            <a:r>
              <a:rPr lang="el-GR" sz="2500" dirty="0">
                <a:solidFill>
                  <a:prstClr val="white"/>
                </a:solidFill>
              </a:rPr>
              <a:t>: </a:t>
            </a:r>
            <a:r>
              <a:rPr lang="el-GR" sz="2500" dirty="0">
                <a:solidFill>
                  <a:srgbClr val="94FFFF"/>
                </a:solidFill>
              </a:rPr>
              <a:t>που μπορεί να οφείλεται ? 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 err="1">
                <a:solidFill>
                  <a:prstClr val="white"/>
                </a:solidFill>
              </a:rPr>
              <a:t>Λευκοπενία</a:t>
            </a:r>
            <a:r>
              <a:rPr lang="el-GR" sz="2500" dirty="0">
                <a:solidFill>
                  <a:prstClr val="white"/>
                </a:solidFill>
              </a:rPr>
              <a:t>: </a:t>
            </a:r>
            <a:r>
              <a:rPr lang="el-GR" sz="2500" dirty="0">
                <a:solidFill>
                  <a:srgbClr val="94FFFF"/>
                </a:solidFill>
              </a:rPr>
              <a:t>που μπορεί να οφείλεται ? 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 err="1"/>
              <a:t>Υποκαλιαμία</a:t>
            </a:r>
            <a:r>
              <a:rPr lang="el-GR" sz="2500" dirty="0">
                <a:solidFill>
                  <a:srgbClr val="94FFFF"/>
                </a:solidFill>
              </a:rPr>
              <a:t>: που μπορεί να οφείλεται ?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F5BD8BF-6B2A-4554-B014-265BD0CFC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6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Ουδετεροπενία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652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Διαφοροποίηση προέλευσης της </a:t>
            </a:r>
            <a:r>
              <a:rPr lang="el-GR" sz="2800" dirty="0" err="1">
                <a:solidFill>
                  <a:srgbClr val="FFFF00"/>
                </a:solidFill>
              </a:rPr>
              <a:t>ουδετεροπενίας</a:t>
            </a:r>
            <a:r>
              <a:rPr lang="el-GR" sz="2800" dirty="0">
                <a:solidFill>
                  <a:srgbClr val="FFFF00"/>
                </a:solidFill>
              </a:rPr>
              <a:t> ? </a:t>
            </a:r>
            <a:endParaRPr lang="el-GR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/>
              <a:t>Πολλές φορές είναι δύσκολος ο διαχωρισμός</a:t>
            </a:r>
          </a:p>
          <a:p>
            <a:pPr algn="just">
              <a:lnSpc>
                <a:spcPct val="150000"/>
              </a:lnSpc>
            </a:pPr>
            <a:r>
              <a:rPr lang="el-GR" sz="2500" dirty="0" err="1"/>
              <a:t>Ουδετεροπενία</a:t>
            </a:r>
            <a:r>
              <a:rPr lang="el-GR" sz="2500" dirty="0"/>
              <a:t> λόγω αυξημένης καταστροφής των ουδετερόφιλων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Προηγείται της </a:t>
            </a:r>
            <a:r>
              <a:rPr lang="el-GR" sz="2300" dirty="0" err="1">
                <a:solidFill>
                  <a:srgbClr val="DF6F01"/>
                </a:solidFill>
              </a:rPr>
              <a:t>θρομβοκυτταροπενίας</a:t>
            </a:r>
            <a:r>
              <a:rPr lang="el-GR" sz="2300" dirty="0">
                <a:solidFill>
                  <a:srgbClr val="DF6F01"/>
                </a:solidFill>
              </a:rPr>
              <a:t> ή/και αναιμίας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Υποδηλώνει συχνότερα πολύ σοβαρή φλεγμονή </a:t>
            </a:r>
          </a:p>
          <a:p>
            <a:pPr lvl="1" algn="just">
              <a:lnSpc>
                <a:spcPct val="150000"/>
              </a:lnSpc>
            </a:pPr>
            <a:endParaRPr lang="el-GR" sz="2300" dirty="0">
              <a:solidFill>
                <a:srgbClr val="DF6F0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Ουδετεροπενία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6523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Διαφοροποίηση προέλευσης της </a:t>
            </a:r>
            <a:r>
              <a:rPr lang="el-GR" sz="2800" dirty="0" err="1">
                <a:solidFill>
                  <a:srgbClr val="FFFF00"/>
                </a:solidFill>
              </a:rPr>
              <a:t>ουδετεροπενίας</a:t>
            </a:r>
            <a:r>
              <a:rPr lang="el-GR" sz="2800" dirty="0">
                <a:solidFill>
                  <a:srgbClr val="FFFF00"/>
                </a:solidFill>
              </a:rPr>
              <a:t> ? </a:t>
            </a:r>
            <a:endParaRPr lang="el-GR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 err="1"/>
              <a:t>Ουδετεροπενία</a:t>
            </a:r>
            <a:r>
              <a:rPr lang="el-GR" sz="2500" dirty="0"/>
              <a:t> λόγω μειωμένης παραγωγής ή/και καταστροφής ουδετερόφιλων μέσα στο μυελό των οστών 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Συνήθως συνοδεύεται από </a:t>
            </a:r>
            <a:r>
              <a:rPr lang="el-GR" sz="2300" dirty="0" err="1">
                <a:solidFill>
                  <a:srgbClr val="DF6F01"/>
                </a:solidFill>
              </a:rPr>
              <a:t>θρομβοκυτταροπενία</a:t>
            </a:r>
            <a:r>
              <a:rPr lang="el-GR" sz="2300" dirty="0">
                <a:solidFill>
                  <a:srgbClr val="DF6F01"/>
                </a:solidFill>
              </a:rPr>
              <a:t> ή/και αναιμία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Πρωτογενής μυελοπάθεια, Ιογενής λευχαιμία της γάτας (</a:t>
            </a:r>
            <a:r>
              <a:rPr lang="en-US" sz="2300" dirty="0">
                <a:solidFill>
                  <a:srgbClr val="DF6F01"/>
                </a:solidFill>
              </a:rPr>
              <a:t>FeLV) </a:t>
            </a:r>
            <a:endParaRPr lang="el-GR" sz="2300" dirty="0">
              <a:solidFill>
                <a:srgbClr val="DF6F0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300" dirty="0" err="1">
                <a:solidFill>
                  <a:srgbClr val="DF6F01"/>
                </a:solidFill>
              </a:rPr>
              <a:t>Παρβοεντερίτιδα</a:t>
            </a:r>
            <a:r>
              <a:rPr lang="el-GR" sz="2300" dirty="0">
                <a:solidFill>
                  <a:srgbClr val="DF6F01"/>
                </a:solidFill>
              </a:rPr>
              <a:t>, </a:t>
            </a:r>
            <a:r>
              <a:rPr lang="el-GR" sz="2300" dirty="0" err="1">
                <a:solidFill>
                  <a:srgbClr val="DF6F01"/>
                </a:solidFill>
              </a:rPr>
              <a:t>Ερλιχίωση</a:t>
            </a:r>
            <a:r>
              <a:rPr lang="el-GR" sz="2300" dirty="0">
                <a:solidFill>
                  <a:srgbClr val="DF6F01"/>
                </a:solidFill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 err="1">
                <a:solidFill>
                  <a:srgbClr val="DF6F01"/>
                </a:solidFill>
              </a:rPr>
              <a:t>Χημειοθεραπευτικά</a:t>
            </a:r>
            <a:r>
              <a:rPr lang="el-GR" sz="2300" dirty="0">
                <a:solidFill>
                  <a:srgbClr val="DF6F01"/>
                </a:solidFill>
              </a:rPr>
              <a:t> φάρμακα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9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Ουδετεροπενία</a:t>
            </a:r>
            <a:endParaRPr lang="el-GR" sz="4400" cap="none" dirty="0">
              <a:solidFill>
                <a:srgbClr val="94FFFF"/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652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Διαφοροποίηση προέλευσης της </a:t>
            </a:r>
            <a:r>
              <a:rPr lang="el-GR" sz="2800" dirty="0" err="1">
                <a:solidFill>
                  <a:srgbClr val="FFFF00"/>
                </a:solidFill>
              </a:rPr>
              <a:t>ουδετεροπενίας</a:t>
            </a:r>
            <a:r>
              <a:rPr lang="el-GR" sz="2800" dirty="0">
                <a:solidFill>
                  <a:srgbClr val="FFFF00"/>
                </a:solidFill>
              </a:rPr>
              <a:t> ? </a:t>
            </a:r>
            <a:endParaRPr lang="el-GR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/>
              <a:t>Πρωτογενείς </a:t>
            </a:r>
            <a:r>
              <a:rPr lang="el-GR" sz="2500" dirty="0"/>
              <a:t>μυελοπάθειες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Συνήθως δε συνοδεύονται από συμπτώματα αρχικά </a:t>
            </a:r>
          </a:p>
          <a:p>
            <a:pPr lvl="0" algn="just">
              <a:lnSpc>
                <a:spcPct val="150000"/>
              </a:lnSpc>
            </a:pPr>
            <a:r>
              <a:rPr lang="el-GR" sz="2500" dirty="0" err="1">
                <a:solidFill>
                  <a:prstClr val="white"/>
                </a:solidFill>
              </a:rPr>
              <a:t>Ουδετεροπενία</a:t>
            </a:r>
            <a:r>
              <a:rPr lang="el-GR" sz="2500" dirty="0">
                <a:solidFill>
                  <a:prstClr val="white"/>
                </a:solidFill>
              </a:rPr>
              <a:t> λόγω αυξημένης καταστροφής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Συνήθως υπάρχουν συμπτώματα από την αρχή (λόγω φλεγμονής)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4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Λευκά αιμοσφαίρια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652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 err="1">
                <a:solidFill>
                  <a:srgbClr val="FFFF00"/>
                </a:solidFill>
              </a:rPr>
              <a:t>Χημειοθεραπευτικά</a:t>
            </a:r>
            <a:r>
              <a:rPr lang="el-GR" sz="2800" dirty="0">
                <a:solidFill>
                  <a:srgbClr val="FFFF00"/>
                </a:solidFill>
              </a:rPr>
              <a:t> φάρμακα </a:t>
            </a:r>
            <a:endParaRPr lang="el-GR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/>
              <a:t>Η χορήγησή τους συνήθως οδηγεί σε </a:t>
            </a:r>
            <a:r>
              <a:rPr lang="el-GR" sz="2500" dirty="0" err="1"/>
              <a:t>λευκοπενία</a:t>
            </a:r>
            <a:r>
              <a:rPr lang="el-GR" sz="25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Δραματική μείωση του αριθμού των ουδετερόφιλων 5-7 ημέρες μετά την έναρξη της χημειοθεραπείας </a:t>
            </a:r>
            <a:endParaRPr lang="en-US" sz="2500" dirty="0"/>
          </a:p>
          <a:p>
            <a:pPr algn="just">
              <a:lnSpc>
                <a:spcPct val="150000"/>
              </a:lnSpc>
            </a:pPr>
            <a:r>
              <a:rPr lang="el-GR" sz="2500" dirty="0"/>
              <a:t>Αντενδείκνυται η χημειοθεραπεία σε σοβαρή </a:t>
            </a:r>
            <a:r>
              <a:rPr lang="el-GR" sz="2500" dirty="0" err="1"/>
              <a:t>λευκοπενία</a:t>
            </a:r>
            <a:r>
              <a:rPr lang="el-GR" sz="2500" dirty="0"/>
              <a:t> ?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Απόλυτος αριθμός λευκών ουδετερόφιλων &lt; 2500/μ</a:t>
            </a:r>
            <a:r>
              <a:rPr lang="en-US" sz="2300" dirty="0">
                <a:solidFill>
                  <a:srgbClr val="DF6F01"/>
                </a:solidFill>
              </a:rPr>
              <a:t>l </a:t>
            </a:r>
            <a:endParaRPr lang="el-GR" sz="2300" dirty="0">
              <a:solidFill>
                <a:srgbClr val="DF6F0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5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Παρβοεντερίτιδα</a:t>
            </a:r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 του σκύλου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FFFF00"/>
                </a:solidFill>
              </a:rPr>
              <a:t>Ιογενής γαστρεντερίτιδα (</a:t>
            </a:r>
            <a:r>
              <a:rPr lang="en-US" sz="2800" dirty="0">
                <a:solidFill>
                  <a:srgbClr val="FFFF00"/>
                </a:solidFill>
              </a:rPr>
              <a:t>canine parvovirus) </a:t>
            </a:r>
            <a:endParaRPr lang="el-GR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500" dirty="0" err="1"/>
              <a:t>Ουδετεροπενία</a:t>
            </a:r>
            <a:r>
              <a:rPr lang="el-GR" sz="2500" dirty="0"/>
              <a:t> </a:t>
            </a:r>
          </a:p>
          <a:p>
            <a:pPr lvl="1" algn="just">
              <a:lnSpc>
                <a:spcPct val="150000"/>
              </a:lnSpc>
            </a:pPr>
            <a:r>
              <a:rPr lang="el-GR" sz="2300" dirty="0">
                <a:solidFill>
                  <a:srgbClr val="DF6F01"/>
                </a:solidFill>
              </a:rPr>
              <a:t>Αυξημένη καταστροφή και μειωμένη παραγωγή ουδετερόφιλων 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Τοξικές μεταβολές στα ουδετερόφιλα </a:t>
            </a:r>
          </a:p>
          <a:p>
            <a:pPr algn="just">
              <a:lnSpc>
                <a:spcPct val="150000"/>
              </a:lnSpc>
            </a:pPr>
            <a:r>
              <a:rPr lang="el-GR" sz="2500" dirty="0"/>
              <a:t>Αρκετές φορές συνοδεύεται και από λεμφοπενία</a:t>
            </a:r>
            <a:endParaRPr lang="el-GR" sz="2300" dirty="0">
              <a:solidFill>
                <a:srgbClr val="DF6F0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1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F2C89-9313-4EA8-AF3A-781F5C7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err="1">
                <a:solidFill>
                  <a:srgbClr val="94FFFF"/>
                </a:solidFill>
                <a:cs typeface="Arial" panose="020B0604020202020204" pitchFamily="34" charset="0"/>
              </a:rPr>
              <a:t>Παρβοεντερίτιδα</a:t>
            </a:r>
            <a:r>
              <a:rPr lang="el-GR" sz="4400" cap="none" dirty="0">
                <a:solidFill>
                  <a:srgbClr val="94FFFF"/>
                </a:solidFill>
                <a:cs typeface="Arial" panose="020B0604020202020204" pitchFamily="34" charset="0"/>
              </a:rPr>
              <a:t> του σκύλου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6DB1B9-3CBC-435F-9CE1-3E5B2254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3000" dirty="0">
                <a:solidFill>
                  <a:srgbClr val="FFFF00"/>
                </a:solidFill>
              </a:rPr>
              <a:t>«Παροδική» </a:t>
            </a:r>
            <a:r>
              <a:rPr lang="el-GR" sz="3000" dirty="0" err="1">
                <a:solidFill>
                  <a:srgbClr val="FFFF00"/>
                </a:solidFill>
              </a:rPr>
              <a:t>λευκοπενία</a:t>
            </a:r>
            <a:endParaRPr lang="el-GR" sz="3000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700" dirty="0"/>
              <a:t>Επανέρχεται ο αριθμός των ουδετερόφιλων καθώς βελτιώνεται η κλινική εικόνα </a:t>
            </a:r>
          </a:p>
          <a:p>
            <a:pPr lvl="1" algn="just">
              <a:lnSpc>
                <a:spcPct val="150000"/>
              </a:lnSpc>
            </a:pPr>
            <a:r>
              <a:rPr lang="el-GR" sz="2500" dirty="0">
                <a:solidFill>
                  <a:srgbClr val="DF6F01"/>
                </a:solidFill>
              </a:rPr>
              <a:t>Μερικές φορές μπορεί να έχουμε ήπια </a:t>
            </a:r>
            <a:r>
              <a:rPr lang="el-GR" sz="2500" dirty="0" err="1">
                <a:solidFill>
                  <a:srgbClr val="DF6F01"/>
                </a:solidFill>
              </a:rPr>
              <a:t>λευκοκυττάρωση</a:t>
            </a:r>
            <a:r>
              <a:rPr lang="el-GR" sz="2500" dirty="0">
                <a:solidFill>
                  <a:srgbClr val="DF6F01"/>
                </a:solidFill>
              </a:rPr>
              <a:t> για μικρό χρονικό διάστημα </a:t>
            </a:r>
          </a:p>
          <a:p>
            <a:pPr lvl="1" algn="just">
              <a:lnSpc>
                <a:spcPct val="150000"/>
              </a:lnSpc>
            </a:pPr>
            <a:r>
              <a:rPr lang="el-GR" sz="2500" dirty="0">
                <a:solidFill>
                  <a:srgbClr val="DF6F01"/>
                </a:solidFill>
              </a:rPr>
              <a:t>Αποτελεί καλό προγνωστικό σημάδι </a:t>
            </a:r>
          </a:p>
          <a:p>
            <a:pPr algn="just">
              <a:lnSpc>
                <a:spcPct val="150000"/>
              </a:lnSpc>
            </a:pPr>
            <a:r>
              <a:rPr lang="el-GR" sz="2700" dirty="0"/>
              <a:t>Κατάλληλη θεραπευτική αντιμετώπιση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E76E857-802C-4563-8B86-C28B63955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16" y="5874130"/>
            <a:ext cx="930862" cy="9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98923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TM04033937[[fn=Ίχνος ατμού]]</Template>
  <TotalTime>932</TotalTime>
  <Words>1252</Words>
  <Application>Microsoft Office PowerPoint</Application>
  <PresentationFormat>Widescreen</PresentationFormat>
  <Paragraphs>250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Century Gothic</vt:lpstr>
      <vt:lpstr>ΙΧΝΟΣ ΑΤΜΟΥ</vt:lpstr>
      <vt:lpstr>Ιεράρχηση παθολογικών και μη ευρημάτων της γενικής αίματος </vt:lpstr>
      <vt:lpstr>Λευκά αιμοσφαίρια</vt:lpstr>
      <vt:lpstr>Λευκοπενία</vt:lpstr>
      <vt:lpstr>Ουδετεροπενία</vt:lpstr>
      <vt:lpstr>Ουδετεροπενία</vt:lpstr>
      <vt:lpstr>Ουδετεροπενία</vt:lpstr>
      <vt:lpstr>Λευκά αιμοσφαίρια</vt:lpstr>
      <vt:lpstr>Παρβοεντερίτιδα του σκύλου</vt:lpstr>
      <vt:lpstr>Παρβοεντερίτιδα του σκύλου</vt:lpstr>
      <vt:lpstr>Ιογενή νοσήματα της γάτας</vt:lpstr>
      <vt:lpstr>Λευκά αιμοσφαίρια</vt:lpstr>
      <vt:lpstr>Λευκά αιμοσφαίρια</vt:lpstr>
      <vt:lpstr>Λευκά αιμοσφαίρια</vt:lpstr>
      <vt:lpstr>Λευκά αιμοσφαίρια</vt:lpstr>
      <vt:lpstr>Λευκά αιμοσφαίρια</vt:lpstr>
      <vt:lpstr>Λευκά αιμοσφαίρια</vt:lpstr>
      <vt:lpstr>Λευκά αιμοσφαίρια</vt:lpstr>
      <vt:lpstr>Λευκά αιμοσφαίρια</vt:lpstr>
      <vt:lpstr>Λευκά αιμοσφαίρια</vt:lpstr>
      <vt:lpstr>Λευκά αιμοσφαίρια</vt:lpstr>
      <vt:lpstr>Εωσινοφιλία στη γάτα</vt:lpstr>
      <vt:lpstr>Εωσινοφιλία στο σκύλο</vt:lpstr>
      <vt:lpstr>Κλινικό παράδειγμα</vt:lpstr>
      <vt:lpstr>Στοιχεία ταυτότητας ασθενή</vt:lpstr>
      <vt:lpstr>Ιστορικό</vt:lpstr>
      <vt:lpstr>Ευρήματα κλινικής εξέτασης</vt:lpstr>
      <vt:lpstr>Διαγνωστική προσέγγιση</vt:lpstr>
      <vt:lpstr>Διαγνωστική προσέγγιση</vt:lpstr>
      <vt:lpstr>Διαγνωστική προσέγγιση</vt:lpstr>
      <vt:lpstr>Διαγνωστική προσέγγιση</vt:lpstr>
      <vt:lpstr>Σύνολο εργαστηριακών ευρημάτων</vt:lpstr>
      <vt:lpstr>Διαγνωστική προσέγγιση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Ιερ</dc:title>
  <dc:creator>Μανώλης Χατζής</dc:creator>
  <cp:lastModifiedBy>Babis Kostakis</cp:lastModifiedBy>
  <cp:revision>111</cp:revision>
  <cp:lastPrinted>2019-03-14T18:16:03Z</cp:lastPrinted>
  <dcterms:created xsi:type="dcterms:W3CDTF">2019-02-20T17:53:37Z</dcterms:created>
  <dcterms:modified xsi:type="dcterms:W3CDTF">2024-03-13T10:21:33Z</dcterms:modified>
</cp:coreProperties>
</file>