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31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4" r:id="rId16"/>
    <p:sldId id="296" r:id="rId17"/>
    <p:sldId id="297" r:id="rId18"/>
    <p:sldId id="298" r:id="rId19"/>
    <p:sldId id="299" r:id="rId20"/>
    <p:sldId id="300" r:id="rId21"/>
    <p:sldId id="302" r:id="rId22"/>
    <p:sldId id="306" r:id="rId23"/>
    <p:sldId id="307" r:id="rId24"/>
    <p:sldId id="308" r:id="rId25"/>
    <p:sldId id="309" r:id="rId26"/>
    <p:sldId id="310" r:id="rId27"/>
    <p:sldId id="311" r:id="rId28"/>
    <p:sldId id="312" r:id="rId29"/>
    <p:sldId id="315" r:id="rId30"/>
    <p:sldId id="301" r:id="rId31"/>
    <p:sldId id="293" r:id="rId32"/>
  </p:sldIdLst>
  <p:sldSz cx="12192000" cy="6858000"/>
  <p:notesSz cx="12192000" cy="6858000"/>
  <p:defaultTextStyle>
    <a:defPPr>
      <a:defRPr lang="el-G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1F9"/>
    <a:srgbClr val="EDF1F9"/>
    <a:srgbClr val="FF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D32D2C-4701-4854-B735-4BDCC7717A1F}" type="datetimeFigureOut">
              <a:rPr lang="el-GR"/>
              <a:t>01/Νοε/2025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818E8C-7DE5-406B-8DC2-B706D16350E7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shikisoft.com/iam-auth-to-amazon-rds-from-aws-lambda-python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ws.amazon.com/blogs/security/demystifying-kms-keys-operations-bring-your-own-key-byok-custom-key-store-and-ciphertext-portability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ryptomathic.com/blog/what-is-the-difference-between-byok-cyok-hyo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sql-server/data-security" TargetMode="External"/><Relationship Id="rId7" Type="http://schemas.openxmlformats.org/officeDocument/2006/relationships/hyperlink" Target="https://cheatsheetseries.owasp.org/cheatsheets/Database_Security_Cheat_Sheet.html" TargetMode="External"/><Relationship Id="rId2" Type="http://schemas.openxmlformats.org/officeDocument/2006/relationships/hyperlink" Target="https://learn.microsoft.com/en-us/azure/synapse-analytics/guidance/security-white-paper-introductio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1.awsstatic.com/Amazon%20Aurora%20MySQL%20and%20Amazon%20RDS%20for%20MySQL%20Security%20Whitepaper.pdf" TargetMode="External"/><Relationship Id="rId5" Type="http://schemas.openxmlformats.org/officeDocument/2006/relationships/hyperlink" Target="https://public.dhe.ibm.com/ps/products/db2/info/vr95/pdf/en_US/db2sece950.pdf" TargetMode="External"/><Relationship Id="rId4" Type="http://schemas.openxmlformats.org/officeDocument/2006/relationships/hyperlink" Target="https://www.oracle.com/a/tech/docs/wp-risk-driven-dbsec.pdf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m.com/reports/threat-intelligence" TargetMode="External"/><Relationship Id="rId2" Type="http://schemas.openxmlformats.org/officeDocument/2006/relationships/hyperlink" Target="https://www.verizon.com/business/resources/Ta5a/reports/2023-dbir-public-sector-snapshot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https://www.ibm.com/think/insights/cost-of-a-data-breach-2024-financial-industry" TargetMode="External"/><Relationship Id="rId4" Type="http://schemas.openxmlformats.org/officeDocument/2006/relationships/hyperlink" Target="https://www.microsoft.com/en-us/security/security-insider/threat-landscape/microsoft-digital-defense-report-202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088706" y="646837"/>
            <a:ext cx="1639164" cy="1639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2014434" y="2963492"/>
            <a:ext cx="80420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l-GR" sz="4400"/>
              <a:t>Ασφάλεια Συστημάτων &amp; Δικτύων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4579213" y="4134864"/>
            <a:ext cx="2483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l-GR" sz="4000"/>
              <a:t>Διάλεξη 0</a:t>
            </a:r>
            <a:r>
              <a:rPr lang="en-US" sz="4000"/>
              <a:t>5</a:t>
            </a:r>
            <a:endParaRPr lang="el-GR" sz="4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Iconic DB attacks (as of 2025) – part 1</a:t>
            </a:r>
            <a:endParaRPr lang="el-GR" sz="2800" b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0186" y="1008995"/>
          <a:ext cx="11511625" cy="3716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2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2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1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07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Attack Name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Year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Type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Impact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Technical Details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Yahoo Data Breach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2013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3 billion accounts </a:t>
                      </a:r>
                      <a:r>
                        <a:rPr lang="en-US" sz="1400"/>
                        <a:t>compromised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Exploited </a:t>
                      </a:r>
                      <a:r>
                        <a:rPr lang="en-US" sz="1400" b="1"/>
                        <a:t>weak MD5 hashing</a:t>
                      </a:r>
                      <a:r>
                        <a:rPr lang="en-US" sz="1400"/>
                        <a:t>; attackers gained access to user credentials, including security questions and answers.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Microsoft Exchange Server Exploit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2021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Over </a:t>
                      </a:r>
                      <a:r>
                        <a:rPr lang="en-US" sz="1400" b="1"/>
                        <a:t>30,000 organizations </a:t>
                      </a:r>
                      <a:r>
                        <a:rPr lang="en-US" sz="1400"/>
                        <a:t>affected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Attackers exploited </a:t>
                      </a:r>
                      <a:r>
                        <a:rPr lang="en-US" sz="1400" b="1"/>
                        <a:t>four zero-day vulnerabilities in Microsoft Exchange</a:t>
                      </a:r>
                      <a:r>
                        <a:rPr lang="en-US" sz="1400"/>
                        <a:t>, allowing remote code execution and unauthorized access to email systems.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Real Estate Wealth Network Leak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2023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Misconfiguration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Over </a:t>
                      </a:r>
                      <a:r>
                        <a:rPr lang="en-US" sz="1400" b="1"/>
                        <a:t>1.5 billion records </a:t>
                      </a:r>
                      <a:r>
                        <a:rPr lang="en-US" sz="1400"/>
                        <a:t>exposed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Exposed </a:t>
                      </a:r>
                      <a:r>
                        <a:rPr lang="en-US" sz="1400" b="1"/>
                        <a:t>database</a:t>
                      </a:r>
                      <a:r>
                        <a:rPr lang="en-US" sz="1400"/>
                        <a:t> due to </a:t>
                      </a:r>
                      <a:r>
                        <a:rPr lang="en-US" sz="1400" b="1"/>
                        <a:t>non-password-protected folders</a:t>
                      </a:r>
                      <a:r>
                        <a:rPr lang="en-US" sz="1400"/>
                        <a:t>; contained sensitive information, including property ownership data of public figures.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23andMe Data Breach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2023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Credential Stuffing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7 million users </a:t>
                      </a:r>
                      <a:r>
                        <a:rPr lang="en-US" sz="1400"/>
                        <a:t>affected globally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Stolen credentials </a:t>
                      </a:r>
                      <a:r>
                        <a:rPr lang="en-US" sz="1400"/>
                        <a:t>from other breaches used to access accounts; exposed genetic and personal data.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Qantas Data Breach via Salesforce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2024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Personal customer information of </a:t>
                      </a:r>
                      <a:r>
                        <a:rPr lang="en-US" sz="1400" b="1"/>
                        <a:t>millions</a:t>
                      </a:r>
                      <a:r>
                        <a:rPr lang="en-US" sz="1400"/>
                        <a:t> exposed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Hackers exploited </a:t>
                      </a:r>
                      <a:r>
                        <a:rPr lang="en-US" sz="1400" b="1"/>
                        <a:t>data stored with Salesforce</a:t>
                      </a:r>
                      <a:r>
                        <a:rPr lang="en-US" sz="1400"/>
                        <a:t>, affecting Qantas and other companies; included names, emails, and frequent flyer data.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Iconic DB attacks (as of 2025) – part 2</a:t>
            </a:r>
            <a:endParaRPr lang="el-GR" sz="2800" b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0186" y="1008995"/>
          <a:ext cx="11511625" cy="3595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2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2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1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07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Attack Name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Year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Type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Impact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Technical Details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71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Gucci &amp; Balenciaga Data Theft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2025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56 million records </a:t>
                      </a:r>
                      <a:r>
                        <a:rPr lang="en-US" sz="1400"/>
                        <a:t>stolen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Hackers accessed </a:t>
                      </a:r>
                      <a:r>
                        <a:rPr lang="en-US" sz="1400" b="1"/>
                        <a:t>customer data </a:t>
                      </a:r>
                      <a:r>
                        <a:rPr lang="en-US" sz="1400"/>
                        <a:t>from Kering's brands; exposed names, contact details, and purchase histories.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National Public Data Leak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2024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Misconfiguration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Nearly </a:t>
                      </a:r>
                      <a:r>
                        <a:rPr lang="en-US" sz="1400" b="1"/>
                        <a:t>3 billion U.S. citizens' </a:t>
                      </a:r>
                      <a:r>
                        <a:rPr lang="en-US" sz="1400"/>
                        <a:t>personal data exposed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Misconfigured database </a:t>
                      </a:r>
                      <a:r>
                        <a:rPr lang="en-US" sz="1400"/>
                        <a:t>led to massive data leak; included sensitive information accessible on the dark web.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Salesforce Data Breach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2024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Over </a:t>
                      </a:r>
                      <a:r>
                        <a:rPr lang="en-US" sz="1400" b="1"/>
                        <a:t>1 billion records </a:t>
                      </a:r>
                      <a:r>
                        <a:rPr lang="en-US" sz="1400"/>
                        <a:t>from 39 companies exposed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Hackers exploited vulnerabilities in </a:t>
                      </a:r>
                      <a:r>
                        <a:rPr lang="en-US" sz="1400" b="1"/>
                        <a:t>Salesforce's platform</a:t>
                      </a:r>
                      <a:r>
                        <a:rPr lang="en-US" sz="1400"/>
                        <a:t>, affecting multiple organizations; data included personal and financial information.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ShinyHunters Data Theft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2025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Millions of customer records </a:t>
                      </a:r>
                      <a:r>
                        <a:rPr lang="en-US" sz="1400"/>
                        <a:t>stolen from luxury brands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Hackers accessed </a:t>
                      </a:r>
                      <a:r>
                        <a:rPr lang="en-US" sz="1400" b="1"/>
                        <a:t>customer data from brands like Gucci and Balenciaga</a:t>
                      </a:r>
                      <a:r>
                        <a:rPr lang="en-US" sz="1400"/>
                        <a:t>; exposed personal details and purchase histories.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Google &amp; Facebook Credential Leak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l-GR" sz="1400"/>
                        <a:t>2025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External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16 billion login credentials </a:t>
                      </a:r>
                      <a:r>
                        <a:rPr lang="en-US" sz="1400"/>
                        <a:t>exposed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Massive </a:t>
                      </a:r>
                      <a:r>
                        <a:rPr lang="en-US" sz="1400" b="1"/>
                        <a:t>leak of login credentials from major platforms</a:t>
                      </a:r>
                      <a:r>
                        <a:rPr lang="en-US" sz="1400"/>
                        <a:t>; data structured for easy exploitation in </a:t>
                      </a:r>
                      <a:r>
                        <a:rPr lang="en-US" sz="1400" b="1"/>
                        <a:t>phishing</a:t>
                      </a:r>
                      <a:r>
                        <a:rPr lang="en-US" sz="1400"/>
                        <a:t> and account takeover attacks.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Case Study: MongoDB “Ransom” Attacks (2016-2017)</a:t>
            </a:r>
            <a:endParaRPr lang="el-GR" sz="2800" b="1"/>
          </a:p>
        </p:txBody>
      </p:sp>
      <p:sp>
        <p:nvSpPr>
          <p:cNvPr id="3" name="Rectangle 2"/>
          <p:cNvSpPr/>
          <p:nvPr/>
        </p:nvSpPr>
        <p:spPr bwMode="auto">
          <a:xfrm>
            <a:off x="1333500" y="5091410"/>
            <a:ext cx="9105900" cy="1015663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/>
              <a:t>Group Discussion</a:t>
            </a:r>
          </a:p>
          <a:p>
            <a:pPr>
              <a:defRPr/>
            </a:pPr>
            <a:r>
              <a:rPr lang="en-US" dirty="0"/>
              <a:t>If you were the admin of one of those exposed MongoDB servers, what’s the one setting you would change to stop the breach?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562851" y="1699554"/>
            <a:ext cx="4210049" cy="29281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14300" y="853291"/>
            <a:ext cx="70389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en-US" b="1"/>
              <a:t>Attack timeline</a:t>
            </a:r>
            <a:r>
              <a:rPr lang="en-US"/>
              <a:t>: Late Dec 2016 - early 2017,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b="1"/>
              <a:t>Method</a:t>
            </a:r>
            <a:r>
              <a:rPr lang="en-US"/>
              <a:t>: Scan for publicly-accessible MongoDB servers </a:t>
            </a:r>
            <a:r>
              <a:rPr lang="en-US" b="1">
                <a:solidFill>
                  <a:srgbClr val="FF0000"/>
                </a:solidFill>
              </a:rPr>
              <a:t>with no authentication</a:t>
            </a:r>
            <a:endParaRPr lang="en-US"/>
          </a:p>
          <a:p>
            <a:pPr marL="285750" indent="-285750">
              <a:buFont typeface="Arial"/>
              <a:buChar char="•"/>
              <a:defRPr/>
            </a:pPr>
            <a:r>
              <a:rPr lang="en-US" b="1"/>
              <a:t>Impact</a:t>
            </a:r>
            <a:r>
              <a:rPr lang="en-US"/>
              <a:t>: Over </a:t>
            </a:r>
            <a:r>
              <a:rPr lang="en-US" b="1">
                <a:solidFill>
                  <a:srgbClr val="FF0000"/>
                </a:solidFill>
              </a:rPr>
              <a:t>27,000</a:t>
            </a:r>
            <a:r>
              <a:rPr lang="en-US"/>
              <a:t> servers reportedly compromised within </a:t>
            </a:r>
            <a:r>
              <a:rPr lang="en-US" b="1">
                <a:solidFill>
                  <a:srgbClr val="FF0000"/>
                </a:solidFill>
              </a:rPr>
              <a:t>12 hours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b="1"/>
              <a:t>Attack type</a:t>
            </a:r>
            <a:r>
              <a:rPr lang="en-US"/>
              <a:t>: External misconfiguration exploit (deployment error)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b="1"/>
              <a:t>Technical modus operandi</a:t>
            </a:r>
            <a:r>
              <a:rPr lang="en-US"/>
              <a:t>: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en-US"/>
              <a:t>Servers left open (no username/password) or bound to 0.0.0.0. </a:t>
            </a:r>
          </a:p>
          <a:p>
            <a:pPr marL="742950" lvl="1" indent="-285750">
              <a:buFont typeface="Arial"/>
              <a:buChar char="•"/>
              <a:defRPr/>
            </a:pPr>
            <a:r>
              <a:rPr lang="en-US"/>
              <a:t>Attacker(s) connected, exported or not, deleted data and replaced it with a “ransom note” requesting Bitcoins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 b="1"/>
              <a:t>Damage</a:t>
            </a:r>
            <a:r>
              <a:rPr lang="en-US"/>
              <a:t>: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en-US"/>
              <a:t>Data loss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en-US"/>
              <a:t>Service unavailability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en-US"/>
              <a:t>Economic impact on victims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Case Study: Counter-Measures &amp; Lessons Applied</a:t>
            </a:r>
            <a:endParaRPr lang="el-GR" sz="2800" b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36793" y="751817"/>
          <a:ext cx="11318412" cy="5591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5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9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4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24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800" b="1"/>
                        <a:t>Focus Area</a:t>
                      </a:r>
                      <a:endParaRPr lang="en-US" sz="18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800" b="1"/>
                        <a:t>After the Attack</a:t>
                      </a:r>
                      <a:endParaRPr lang="en-US" sz="18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800" b="1"/>
                        <a:t>Lesson Learned</a:t>
                      </a:r>
                      <a:endParaRPr lang="en-US" sz="18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Authentication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MongoDB enabled </a:t>
                      </a:r>
                      <a:r>
                        <a:rPr lang="en-US" sz="1400" b="1"/>
                        <a:t>authentication</a:t>
                      </a:r>
                      <a:r>
                        <a:rPr lang="en-US" sz="1400"/>
                        <a:t> </a:t>
                      </a:r>
                      <a:r>
                        <a:rPr lang="en-US" sz="1400" b="1"/>
                        <a:t>by default</a:t>
                      </a:r>
                      <a:r>
                        <a:rPr lang="en-US" sz="1400"/>
                        <a:t> in later versions.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Always enforce auth; never deploy DBs with open access.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Network Exposure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Default binding changed from 0.0.0.0 to </a:t>
                      </a:r>
                      <a:r>
                        <a:rPr lang="en-US" sz="1400" b="1"/>
                        <a:t>localhost only</a:t>
                      </a:r>
                      <a:r>
                        <a:rPr lang="en-US" sz="1400"/>
                        <a:t>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Isolate databases</a:t>
                      </a:r>
                      <a:r>
                        <a:rPr lang="en-US" sz="1400"/>
                        <a:t>; expose only via trusted networks or VPN.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Configuration Management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Security guides and </a:t>
                      </a:r>
                      <a:r>
                        <a:rPr lang="en-US" sz="1400" b="1"/>
                        <a:t>config checklists</a:t>
                      </a:r>
                      <a:r>
                        <a:rPr lang="en-US" sz="1400"/>
                        <a:t> published by MongoDB Inc.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Apply secure-by-default templates; audit configs regularly.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Backups &amp; Recovery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Organizations implemented </a:t>
                      </a:r>
                      <a:r>
                        <a:rPr lang="en-US" sz="1400" b="1"/>
                        <a:t>regular automated backups</a:t>
                      </a:r>
                      <a:r>
                        <a:rPr lang="en-US" sz="1400"/>
                        <a:t>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Keep </a:t>
                      </a:r>
                      <a:r>
                        <a:rPr lang="en-US" sz="1400" b="1"/>
                        <a:t>offline copies</a:t>
                      </a:r>
                      <a:r>
                        <a:rPr lang="en-US" sz="1400"/>
                        <a:t> to recover from deletions or ransom events.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Monitoring &amp; Alerts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Added </a:t>
                      </a:r>
                      <a:r>
                        <a:rPr lang="en-US" sz="1400" b="1"/>
                        <a:t>access logs</a:t>
                      </a:r>
                      <a:r>
                        <a:rPr lang="en-US" sz="1400"/>
                        <a:t> and tools for suspicious activity detection.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Continuous monitoring enables early incident response.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24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Privilege Control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Adoption of </a:t>
                      </a:r>
                      <a:r>
                        <a:rPr lang="en-US" sz="1400" b="1"/>
                        <a:t>role-based access</a:t>
                      </a:r>
                      <a:r>
                        <a:rPr lang="en-US" sz="1400"/>
                        <a:t> and minimal admin privileges.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Implement </a:t>
                      </a:r>
                      <a:r>
                        <a:rPr lang="en-US" sz="1400" b="1"/>
                        <a:t>least-privilege</a:t>
                      </a:r>
                      <a:r>
                        <a:rPr lang="en-US" sz="1400"/>
                        <a:t> for all DB users and apps.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Vendor &amp; Admin Practices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Vendors and cloud providers improved </a:t>
                      </a:r>
                      <a:r>
                        <a:rPr lang="en-US" sz="1400" b="1"/>
                        <a:t>default hardening</a:t>
                      </a:r>
                      <a:r>
                        <a:rPr lang="en-US" sz="1400"/>
                        <a:t>; admins trained.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Security = shared responsibility between </a:t>
                      </a:r>
                      <a:r>
                        <a:rPr lang="en-US" sz="1400" b="1"/>
                        <a:t>vendor</a:t>
                      </a:r>
                      <a:r>
                        <a:rPr lang="en-US" sz="1400"/>
                        <a:t> and </a:t>
                      </a:r>
                      <a:r>
                        <a:rPr lang="en-US" sz="1400" b="1"/>
                        <a:t>operator</a:t>
                      </a:r>
                      <a:r>
                        <a:rPr lang="en-US" sz="1400"/>
                        <a:t>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 b="1"/>
                        <a:t>Overall Strategy</a:t>
                      </a:r>
                      <a:endParaRPr lang="en-US" sz="1400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Moved toward </a:t>
                      </a:r>
                      <a:r>
                        <a:rPr lang="en-US" sz="1400" b="1"/>
                        <a:t>defense-in-depth</a:t>
                      </a:r>
                      <a:r>
                        <a:rPr lang="en-US" sz="1400"/>
                        <a:t> deployment models.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400"/>
                        <a:t>Layered security (network + config + auth + backup) is essential.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47" y="2812439"/>
            <a:ext cx="3023821" cy="38943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DB Access Control</a:t>
            </a:r>
            <a:endParaRPr lang="el-GR" sz="2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291" y="589820"/>
            <a:ext cx="4547991" cy="186940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 bwMode="auto">
          <a:xfrm>
            <a:off x="8329245" y="2447193"/>
            <a:ext cx="3074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dirty="0" smtClean="0"/>
              <a:t>Access Control Models (see previous lecture)</a:t>
            </a:r>
            <a:endParaRPr lang="el-GR" sz="1200" dirty="0"/>
          </a:p>
        </p:txBody>
      </p:sp>
      <p:sp>
        <p:nvSpPr>
          <p:cNvPr id="23" name="Rectangle 22"/>
          <p:cNvSpPr/>
          <p:nvPr/>
        </p:nvSpPr>
        <p:spPr>
          <a:xfrm>
            <a:off x="211016" y="648873"/>
            <a:ext cx="68843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b="1" dirty="0" err="1" smtClean="0"/>
              <a:t>Discretionary</a:t>
            </a:r>
            <a:r>
              <a:rPr lang="el-GR" sz="1200" b="1" dirty="0" smtClean="0"/>
              <a:t> </a:t>
            </a:r>
            <a:r>
              <a:rPr lang="el-GR" sz="1200" b="1" dirty="0"/>
              <a:t>Access </a:t>
            </a:r>
            <a:r>
              <a:rPr lang="el-GR" sz="1200" b="1" dirty="0" err="1"/>
              <a:t>Control</a:t>
            </a:r>
            <a:r>
              <a:rPr lang="el-GR" sz="1200" b="1" dirty="0"/>
              <a:t> (DAC)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smtClean="0"/>
              <a:t>Access </a:t>
            </a:r>
            <a:r>
              <a:rPr lang="el-GR" sz="1200" dirty="0" err="1"/>
              <a:t>rights</a:t>
            </a:r>
            <a:r>
              <a:rPr lang="el-GR" sz="1200" dirty="0"/>
              <a:t> </a:t>
            </a:r>
            <a:r>
              <a:rPr lang="en-US" sz="1200" dirty="0" smtClean="0"/>
              <a:t>by the </a:t>
            </a:r>
            <a:r>
              <a:rPr lang="el-GR" sz="1200" b="1" dirty="0" err="1" smtClean="0"/>
              <a:t>data</a:t>
            </a:r>
            <a:r>
              <a:rPr lang="el-GR" sz="1200" b="1" dirty="0" smtClean="0"/>
              <a:t> </a:t>
            </a:r>
            <a:r>
              <a:rPr lang="el-GR" sz="1200" b="1" dirty="0" err="1"/>
              <a:t>owner</a:t>
            </a:r>
            <a:r>
              <a:rPr lang="el-GR" sz="1200" b="1" dirty="0"/>
              <a:t> </a:t>
            </a:r>
            <a:r>
              <a:rPr lang="el-GR" sz="1200" dirty="0" err="1"/>
              <a:t>or</a:t>
            </a:r>
            <a:r>
              <a:rPr lang="el-GR" sz="1200" dirty="0"/>
              <a:t> </a:t>
            </a:r>
            <a:r>
              <a:rPr lang="el-GR" sz="1200" b="1" dirty="0"/>
              <a:t>DBA</a:t>
            </a:r>
            <a:r>
              <a:rPr lang="el-GR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/>
              <a:t>Privileges</a:t>
            </a:r>
            <a:r>
              <a:rPr lang="el-GR" sz="1200" dirty="0"/>
              <a:t> </a:t>
            </a:r>
            <a:r>
              <a:rPr lang="el-GR" sz="1200" dirty="0" err="1" smtClean="0"/>
              <a:t>granted</a:t>
            </a:r>
            <a:r>
              <a:rPr lang="el-GR" sz="1200" dirty="0" smtClean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dirty="0" err="1"/>
              <a:t>users</a:t>
            </a:r>
            <a:r>
              <a:rPr lang="el-GR" sz="1200" dirty="0"/>
              <a:t> </a:t>
            </a:r>
            <a:r>
              <a:rPr lang="el-GR" sz="1200" dirty="0" err="1"/>
              <a:t>or</a:t>
            </a:r>
            <a:r>
              <a:rPr lang="el-GR" sz="1200" dirty="0"/>
              <a:t> </a:t>
            </a:r>
            <a:r>
              <a:rPr lang="el-GR" sz="1200" dirty="0" err="1" smtClean="0"/>
              <a:t>roles</a:t>
            </a:r>
            <a:r>
              <a:rPr lang="el-GR" sz="1200" dirty="0" smtClean="0"/>
              <a:t> </a:t>
            </a:r>
            <a:r>
              <a:rPr lang="en-US" sz="1200" dirty="0" smtClean="0"/>
              <a:t>- </a:t>
            </a:r>
            <a:r>
              <a:rPr lang="el-GR" sz="1200" dirty="0" err="1" smtClean="0"/>
              <a:t>propagate</a:t>
            </a:r>
            <a:r>
              <a:rPr lang="el-GR" sz="1200" dirty="0" smtClean="0"/>
              <a:t> </a:t>
            </a:r>
            <a:r>
              <a:rPr lang="el-GR" sz="1200" dirty="0" err="1"/>
              <a:t>via</a:t>
            </a:r>
            <a:r>
              <a:rPr lang="el-GR" sz="1200" dirty="0"/>
              <a:t> GRANT OPTION.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E.g.,</a:t>
            </a:r>
            <a:r>
              <a:rPr lang="el-GR" sz="1200" dirty="0" smtClean="0"/>
              <a:t> </a:t>
            </a:r>
            <a:r>
              <a:rPr lang="el-GR" sz="1200" dirty="0"/>
              <a:t>SQL </a:t>
            </a:r>
            <a:r>
              <a:rPr lang="el-GR" sz="1200" dirty="0" err="1"/>
              <a:t>commands</a:t>
            </a:r>
            <a:r>
              <a:rPr lang="el-GR" sz="1200" dirty="0"/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200" dirty="0" smtClean="0"/>
              <a:t>GRANT </a:t>
            </a:r>
            <a:r>
              <a:rPr lang="el-GR" sz="1200" dirty="0"/>
              <a:t>SELECT, INSERT ON </a:t>
            </a:r>
            <a:r>
              <a:rPr lang="el-GR" sz="1200" dirty="0" err="1"/>
              <a:t>sales</a:t>
            </a:r>
            <a:r>
              <a:rPr lang="el-GR" sz="1200" dirty="0"/>
              <a:t> TO </a:t>
            </a:r>
            <a:r>
              <a:rPr lang="el-GR" sz="1200" dirty="0" err="1"/>
              <a:t>analyst</a:t>
            </a:r>
            <a:r>
              <a:rPr lang="el-GR" sz="1200" dirty="0"/>
              <a:t>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200" dirty="0"/>
              <a:t>REVOKE INSERT ON </a:t>
            </a:r>
            <a:r>
              <a:rPr lang="el-GR" sz="1200" dirty="0" err="1"/>
              <a:t>sales</a:t>
            </a:r>
            <a:r>
              <a:rPr lang="el-GR" sz="1200" dirty="0"/>
              <a:t> FROM </a:t>
            </a:r>
            <a:r>
              <a:rPr lang="el-GR" sz="1200" dirty="0" err="1"/>
              <a:t>analyst</a:t>
            </a:r>
            <a:r>
              <a:rPr lang="el-GR" sz="1200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Pros: </a:t>
            </a:r>
            <a:r>
              <a:rPr lang="el-GR" sz="1200" dirty="0" err="1" smtClean="0"/>
              <a:t>Flexible</a:t>
            </a:r>
            <a:r>
              <a:rPr lang="el-GR" sz="1200" dirty="0" smtClean="0"/>
              <a:t> 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Cons: C</a:t>
            </a:r>
            <a:r>
              <a:rPr lang="el-GR" sz="1200" dirty="0" err="1" smtClean="0"/>
              <a:t>omplex</a:t>
            </a:r>
            <a:r>
              <a:rPr lang="el-GR" sz="1200" dirty="0" smtClean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dirty="0" err="1" smtClean="0"/>
              <a:t>maintain</a:t>
            </a:r>
            <a:endParaRPr lang="el-G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smtClean="0"/>
              <a:t>Common </a:t>
            </a:r>
            <a:r>
              <a:rPr lang="el-GR" sz="1200" dirty="0"/>
              <a:t>in: </a:t>
            </a:r>
            <a:r>
              <a:rPr lang="el-GR" sz="1200" dirty="0" err="1"/>
              <a:t>PostgreSQL</a:t>
            </a:r>
            <a:r>
              <a:rPr lang="el-GR" sz="1200" dirty="0"/>
              <a:t>, </a:t>
            </a:r>
            <a:r>
              <a:rPr lang="el-GR" sz="1200" dirty="0" err="1"/>
              <a:t>MySQL</a:t>
            </a:r>
            <a:r>
              <a:rPr lang="el-GR" sz="1200" dirty="0"/>
              <a:t>, SQL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l-GR" sz="1200" dirty="0"/>
          </a:p>
          <a:p>
            <a:r>
              <a:rPr lang="el-GR" sz="1200" b="1" dirty="0" err="1" smtClean="0"/>
              <a:t>Mandatory</a:t>
            </a:r>
            <a:r>
              <a:rPr lang="el-GR" sz="1200" b="1" dirty="0" smtClean="0"/>
              <a:t> </a:t>
            </a:r>
            <a:r>
              <a:rPr lang="el-GR" sz="1200" b="1" dirty="0"/>
              <a:t>Access </a:t>
            </a:r>
            <a:r>
              <a:rPr lang="el-GR" sz="1200" b="1" dirty="0" err="1"/>
              <a:t>Control</a:t>
            </a:r>
            <a:r>
              <a:rPr lang="el-GR" sz="1200" b="1" dirty="0"/>
              <a:t> (MAC)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smtClean="0"/>
              <a:t>Access </a:t>
            </a:r>
            <a:r>
              <a:rPr lang="el-GR" sz="1200" dirty="0" err="1"/>
              <a:t>based</a:t>
            </a:r>
            <a:r>
              <a:rPr lang="el-GR" sz="1200" dirty="0"/>
              <a:t> on </a:t>
            </a:r>
            <a:r>
              <a:rPr lang="el-GR" sz="1200" dirty="0" err="1"/>
              <a:t>security</a:t>
            </a:r>
            <a:r>
              <a:rPr lang="el-GR" sz="1200" dirty="0"/>
              <a:t> </a:t>
            </a:r>
            <a:r>
              <a:rPr lang="el-GR" sz="1200" dirty="0" err="1"/>
              <a:t>labels</a:t>
            </a:r>
            <a:r>
              <a:rPr lang="el-GR" sz="1200" dirty="0"/>
              <a:t> </a:t>
            </a:r>
            <a:r>
              <a:rPr lang="el-GR" sz="1200" dirty="0" err="1"/>
              <a:t>assigned</a:t>
            </a:r>
            <a:r>
              <a:rPr lang="el-GR" sz="1200" dirty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dirty="0" err="1"/>
              <a:t>data</a:t>
            </a:r>
            <a:r>
              <a:rPr lang="el-GR" sz="1200" dirty="0"/>
              <a:t> and </a:t>
            </a:r>
            <a:r>
              <a:rPr lang="el-GR" sz="1200" dirty="0" err="1"/>
              <a:t>users</a:t>
            </a:r>
            <a:r>
              <a:rPr lang="el-GR" sz="1200" dirty="0"/>
              <a:t> (</a:t>
            </a:r>
            <a:r>
              <a:rPr lang="el-GR" sz="1200" dirty="0" err="1"/>
              <a:t>e.g</a:t>
            </a:r>
            <a:r>
              <a:rPr lang="el-GR" sz="1200" dirty="0"/>
              <a:t>., Top </a:t>
            </a:r>
            <a:r>
              <a:rPr lang="el-GR" sz="1200" dirty="0" err="1"/>
              <a:t>Secret</a:t>
            </a:r>
            <a:r>
              <a:rPr lang="el-GR" sz="1200" dirty="0"/>
              <a:t>, </a:t>
            </a:r>
            <a:r>
              <a:rPr lang="el-GR" sz="1200" dirty="0" err="1"/>
              <a:t>Secret</a:t>
            </a:r>
            <a:r>
              <a:rPr lang="el-GR" sz="1200" dirty="0"/>
              <a:t>, </a:t>
            </a:r>
            <a:r>
              <a:rPr lang="el-GR" sz="1200" dirty="0" err="1"/>
              <a:t>Confidential</a:t>
            </a:r>
            <a:r>
              <a:rPr lang="el-GR" sz="1200" dirty="0" smtClean="0"/>
              <a:t>).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b="1" dirty="0" err="1" smtClean="0"/>
              <a:t>Enforced</a:t>
            </a:r>
            <a:r>
              <a:rPr lang="el-GR" sz="1200" b="1" dirty="0" smtClean="0"/>
              <a:t> </a:t>
            </a:r>
            <a:r>
              <a:rPr lang="el-GR" sz="1200" b="1" dirty="0" err="1"/>
              <a:t>by</a:t>
            </a:r>
            <a:r>
              <a:rPr lang="el-GR" sz="1200" b="1" dirty="0"/>
              <a:t> </a:t>
            </a:r>
            <a:r>
              <a:rPr lang="el-GR" sz="1200" b="1" dirty="0" err="1"/>
              <a:t>system</a:t>
            </a:r>
            <a:r>
              <a:rPr lang="el-GR" sz="1200" b="1" dirty="0"/>
              <a:t> </a:t>
            </a:r>
            <a:r>
              <a:rPr lang="en-US" sz="1200" dirty="0" smtClean="0"/>
              <a:t>- </a:t>
            </a:r>
            <a:r>
              <a:rPr lang="el-GR" sz="1200" dirty="0" smtClean="0"/>
              <a:t> </a:t>
            </a:r>
            <a:r>
              <a:rPr lang="el-GR" sz="1200" dirty="0" err="1"/>
              <a:t>users</a:t>
            </a:r>
            <a:r>
              <a:rPr lang="el-GR" sz="1200" dirty="0"/>
              <a:t> </a:t>
            </a:r>
            <a:r>
              <a:rPr lang="el-GR" sz="1200" dirty="0" err="1"/>
              <a:t>cannot</a:t>
            </a:r>
            <a:r>
              <a:rPr lang="el-GR" sz="1200" dirty="0"/>
              <a:t> </a:t>
            </a:r>
            <a:r>
              <a:rPr lang="el-GR" sz="1200" dirty="0" err="1"/>
              <a:t>change</a:t>
            </a:r>
            <a:r>
              <a:rPr lang="el-GR" sz="1200" dirty="0"/>
              <a:t> </a:t>
            </a:r>
            <a:r>
              <a:rPr lang="el-GR" sz="1200" dirty="0" err="1"/>
              <a:t>labels</a:t>
            </a:r>
            <a:r>
              <a:rPr lang="el-GR" sz="1200" dirty="0"/>
              <a:t> </a:t>
            </a:r>
            <a:r>
              <a:rPr lang="el-GR" sz="1200" dirty="0" err="1"/>
              <a:t>or</a:t>
            </a:r>
            <a:r>
              <a:rPr lang="el-GR" sz="1200" dirty="0"/>
              <a:t> </a:t>
            </a:r>
            <a:r>
              <a:rPr lang="el-GR" sz="1200" dirty="0" err="1"/>
              <a:t>grant</a:t>
            </a:r>
            <a:r>
              <a:rPr lang="el-GR" sz="1200" dirty="0"/>
              <a:t> </a:t>
            </a:r>
            <a:r>
              <a:rPr lang="el-GR" sz="1200" dirty="0" err="1" smtClean="0"/>
              <a:t>access</a:t>
            </a:r>
            <a:r>
              <a:rPr lang="el-GR" sz="1200" dirty="0" smtClean="0"/>
              <a:t>.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Pros</a:t>
            </a:r>
            <a:r>
              <a:rPr lang="el-GR" sz="1200" dirty="0"/>
              <a:t>: </a:t>
            </a:r>
            <a:r>
              <a:rPr lang="el-GR" sz="1200" dirty="0" err="1"/>
              <a:t>strict</a:t>
            </a:r>
            <a:r>
              <a:rPr lang="el-GR" sz="1200" dirty="0"/>
              <a:t> </a:t>
            </a:r>
            <a:r>
              <a:rPr lang="el-GR" sz="1200" dirty="0" err="1"/>
              <a:t>policy</a:t>
            </a:r>
            <a:r>
              <a:rPr lang="el-GR" sz="1200" dirty="0"/>
              <a:t> </a:t>
            </a:r>
            <a:r>
              <a:rPr lang="el-GR" sz="1200" dirty="0" err="1" smtClean="0"/>
              <a:t>enforcement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Cons</a:t>
            </a:r>
            <a:r>
              <a:rPr lang="el-GR" sz="1200" dirty="0"/>
              <a:t>: </a:t>
            </a:r>
            <a:r>
              <a:rPr lang="el-GR" sz="1200" dirty="0" err="1"/>
              <a:t>low</a:t>
            </a:r>
            <a:r>
              <a:rPr lang="el-GR" sz="1200" dirty="0"/>
              <a:t> </a:t>
            </a:r>
            <a:r>
              <a:rPr lang="el-GR" sz="1200" dirty="0" err="1"/>
              <a:t>flexibility</a:t>
            </a:r>
            <a:r>
              <a:rPr lang="el-GR" sz="1200" dirty="0"/>
              <a:t>, </a:t>
            </a:r>
            <a:r>
              <a:rPr lang="el-GR" sz="1200" dirty="0" err="1"/>
              <a:t>complex</a:t>
            </a:r>
            <a:r>
              <a:rPr lang="el-GR" sz="1200" dirty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dirty="0" err="1"/>
              <a:t>manage</a:t>
            </a:r>
            <a:r>
              <a:rPr lang="el-GR" sz="1200" dirty="0" smtClean="0"/>
              <a:t>.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Common in: High-assurance DBMS and government/military</a:t>
            </a:r>
            <a:endParaRPr lang="el-G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l-GR" sz="1200" b="1" dirty="0" err="1" smtClean="0"/>
              <a:t>Role-Based</a:t>
            </a:r>
            <a:r>
              <a:rPr lang="el-GR" sz="1200" b="1" dirty="0" smtClean="0"/>
              <a:t> </a:t>
            </a:r>
            <a:r>
              <a:rPr lang="el-GR" sz="1200" b="1" dirty="0"/>
              <a:t>Access </a:t>
            </a:r>
            <a:r>
              <a:rPr lang="el-GR" sz="1200" b="1" dirty="0" err="1"/>
              <a:t>Control</a:t>
            </a:r>
            <a:r>
              <a:rPr lang="el-GR" sz="1200" b="1" dirty="0"/>
              <a:t> (RBAC)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Users</a:t>
            </a:r>
            <a:r>
              <a:rPr lang="el-GR" sz="1200" dirty="0" smtClean="0"/>
              <a:t> </a:t>
            </a:r>
            <a:r>
              <a:rPr lang="el-GR" sz="1200" dirty="0" err="1"/>
              <a:t>assigned</a:t>
            </a:r>
            <a:r>
              <a:rPr lang="el-GR" sz="1200" dirty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b="1" dirty="0" err="1"/>
              <a:t>roles</a:t>
            </a:r>
            <a:r>
              <a:rPr lang="el-GR" sz="1200" dirty="0"/>
              <a:t>, </a:t>
            </a:r>
            <a:r>
              <a:rPr lang="el-GR" sz="1200" dirty="0" err="1"/>
              <a:t>roles</a:t>
            </a:r>
            <a:r>
              <a:rPr lang="el-GR" sz="1200" dirty="0"/>
              <a:t> </a:t>
            </a:r>
            <a:r>
              <a:rPr lang="el-GR" sz="1200" dirty="0" err="1"/>
              <a:t>own</a:t>
            </a:r>
            <a:r>
              <a:rPr lang="el-GR" sz="1200" dirty="0"/>
              <a:t> </a:t>
            </a:r>
            <a:r>
              <a:rPr lang="el-GR" sz="1200" dirty="0" err="1"/>
              <a:t>privileges</a:t>
            </a:r>
            <a:r>
              <a:rPr lang="el-GR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Easier</a:t>
            </a:r>
            <a:r>
              <a:rPr lang="el-GR" sz="1200" dirty="0" smtClean="0"/>
              <a:t> </a:t>
            </a:r>
            <a:r>
              <a:rPr lang="el-GR" sz="1200" dirty="0" err="1"/>
              <a:t>to</a:t>
            </a:r>
            <a:r>
              <a:rPr lang="el-GR" sz="1200" dirty="0"/>
              <a:t> </a:t>
            </a:r>
            <a:r>
              <a:rPr lang="el-GR" sz="1200" dirty="0" err="1"/>
              <a:t>manage</a:t>
            </a:r>
            <a:r>
              <a:rPr lang="el-GR" sz="1200" dirty="0"/>
              <a:t> </a:t>
            </a:r>
            <a:r>
              <a:rPr lang="el-GR" sz="1200" dirty="0" err="1"/>
              <a:t>large</a:t>
            </a:r>
            <a:r>
              <a:rPr lang="el-GR" sz="1200" dirty="0"/>
              <a:t> </a:t>
            </a:r>
            <a:r>
              <a:rPr lang="el-GR" sz="1200" dirty="0" err="1"/>
              <a:t>organizations</a:t>
            </a:r>
            <a:r>
              <a:rPr lang="el-GR" sz="1200" dirty="0"/>
              <a:t> </a:t>
            </a:r>
            <a:r>
              <a:rPr lang="el-GR" sz="1200" dirty="0" err="1"/>
              <a:t>than</a:t>
            </a:r>
            <a:r>
              <a:rPr lang="el-GR" sz="1200" dirty="0"/>
              <a:t> </a:t>
            </a:r>
            <a:r>
              <a:rPr lang="el-GR" sz="1200" dirty="0" err="1"/>
              <a:t>individual</a:t>
            </a:r>
            <a:r>
              <a:rPr lang="el-GR" sz="1200" dirty="0"/>
              <a:t> </a:t>
            </a:r>
            <a:r>
              <a:rPr lang="el-GR" sz="1200" dirty="0" err="1"/>
              <a:t>grants</a:t>
            </a:r>
            <a:r>
              <a:rPr lang="el-GR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Example</a:t>
            </a:r>
            <a:r>
              <a:rPr lang="el-GR" sz="1200" dirty="0"/>
              <a:t>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200" dirty="0" smtClean="0"/>
              <a:t>CREATE </a:t>
            </a:r>
            <a:r>
              <a:rPr lang="el-GR" sz="1200" dirty="0"/>
              <a:t>ROLE </a:t>
            </a:r>
            <a:r>
              <a:rPr lang="el-GR" sz="1200" dirty="0" err="1"/>
              <a:t>analyst</a:t>
            </a:r>
            <a:r>
              <a:rPr lang="el-GR" sz="1200" dirty="0"/>
              <a:t>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200" dirty="0"/>
              <a:t>GRANT SELECT ON </a:t>
            </a:r>
            <a:r>
              <a:rPr lang="el-GR" sz="1200" dirty="0" err="1"/>
              <a:t>sales</a:t>
            </a:r>
            <a:r>
              <a:rPr lang="el-GR" sz="1200" dirty="0"/>
              <a:t> TO </a:t>
            </a:r>
            <a:r>
              <a:rPr lang="el-GR" sz="1200" dirty="0" err="1"/>
              <a:t>analyst</a:t>
            </a:r>
            <a:r>
              <a:rPr lang="el-GR" sz="1200" dirty="0"/>
              <a:t>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200" dirty="0"/>
              <a:t>GRANT </a:t>
            </a:r>
            <a:r>
              <a:rPr lang="el-GR" sz="1200" dirty="0" err="1"/>
              <a:t>analyst</a:t>
            </a:r>
            <a:r>
              <a:rPr lang="el-GR" sz="1200" dirty="0"/>
              <a:t> TO </a:t>
            </a:r>
            <a:r>
              <a:rPr lang="el-GR" sz="1200" dirty="0" err="1"/>
              <a:t>alice</a:t>
            </a:r>
            <a:r>
              <a:rPr lang="el-GR" sz="1200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Pros: </a:t>
            </a:r>
            <a:r>
              <a:rPr lang="el-GR" sz="1200" dirty="0" err="1" smtClean="0"/>
              <a:t>Supports</a:t>
            </a:r>
            <a:r>
              <a:rPr lang="el-GR" sz="1200" dirty="0" smtClean="0"/>
              <a:t> </a:t>
            </a:r>
            <a:r>
              <a:rPr lang="el-GR" sz="1200" dirty="0" err="1"/>
              <a:t>separation</a:t>
            </a:r>
            <a:r>
              <a:rPr lang="el-GR" sz="1200" dirty="0"/>
              <a:t> of </a:t>
            </a:r>
            <a:r>
              <a:rPr lang="el-GR" sz="1200" dirty="0" err="1"/>
              <a:t>duties</a:t>
            </a:r>
            <a:r>
              <a:rPr lang="el-GR" sz="1200" dirty="0"/>
              <a:t> (</a:t>
            </a:r>
            <a:r>
              <a:rPr lang="el-GR" sz="1200" dirty="0" err="1"/>
              <a:t>e.g</a:t>
            </a:r>
            <a:r>
              <a:rPr lang="el-GR" sz="1200" dirty="0"/>
              <a:t>., </a:t>
            </a:r>
            <a:r>
              <a:rPr lang="el-GR" sz="1200" dirty="0" err="1"/>
              <a:t>auditor</a:t>
            </a:r>
            <a:r>
              <a:rPr lang="el-GR" sz="1200" dirty="0"/>
              <a:t>, </a:t>
            </a:r>
            <a:r>
              <a:rPr lang="el-GR" sz="1200" dirty="0" err="1"/>
              <a:t>developer</a:t>
            </a:r>
            <a:r>
              <a:rPr lang="el-GR" sz="1200" dirty="0"/>
              <a:t>, </a:t>
            </a:r>
            <a:r>
              <a:rPr lang="el-GR" sz="1200" dirty="0" err="1"/>
              <a:t>operator</a:t>
            </a:r>
            <a:r>
              <a:rPr lang="el-GR" sz="1200" dirty="0" smtClean="0"/>
              <a:t>)</a:t>
            </a:r>
            <a:endParaRPr lang="el-GR" sz="1200" dirty="0"/>
          </a:p>
          <a:p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l-GR" sz="1200" b="1" dirty="0" err="1" smtClean="0"/>
              <a:t>Fine-Grained</a:t>
            </a:r>
            <a:r>
              <a:rPr lang="el-GR" sz="1200" b="1" dirty="0" smtClean="0"/>
              <a:t> </a:t>
            </a:r>
            <a:r>
              <a:rPr lang="el-GR" sz="1200" b="1" dirty="0"/>
              <a:t>Access </a:t>
            </a:r>
            <a:r>
              <a:rPr lang="el-GR" sz="1200" b="1" dirty="0" err="1"/>
              <a:t>Control</a:t>
            </a:r>
            <a:r>
              <a:rPr lang="el-GR" sz="1200" b="1" dirty="0"/>
              <a:t> (FGAC)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Enforces</a:t>
            </a:r>
            <a:r>
              <a:rPr lang="el-GR" sz="1200" dirty="0" smtClean="0"/>
              <a:t> </a:t>
            </a:r>
            <a:r>
              <a:rPr lang="el-GR" sz="1200" b="1" dirty="0" err="1"/>
              <a:t>row</a:t>
            </a:r>
            <a:r>
              <a:rPr lang="el-GR" sz="1200" b="1" dirty="0"/>
              <a:t>- </a:t>
            </a:r>
            <a:r>
              <a:rPr lang="el-GR" sz="1200" b="1" dirty="0" err="1"/>
              <a:t>or</a:t>
            </a:r>
            <a:r>
              <a:rPr lang="el-GR" sz="1200" b="1" dirty="0"/>
              <a:t> </a:t>
            </a:r>
            <a:r>
              <a:rPr lang="el-GR" sz="1200" b="1" dirty="0" err="1"/>
              <a:t>column-level</a:t>
            </a:r>
            <a:r>
              <a:rPr lang="el-GR" sz="1200" b="1" dirty="0"/>
              <a:t> </a:t>
            </a:r>
            <a:r>
              <a:rPr lang="el-GR" sz="1200" b="1" dirty="0" err="1"/>
              <a:t>restrictions</a:t>
            </a:r>
            <a:r>
              <a:rPr lang="el-GR" sz="1200" b="1" dirty="0"/>
              <a:t> </a:t>
            </a:r>
            <a:r>
              <a:rPr lang="el-GR" sz="1200" dirty="0" err="1"/>
              <a:t>dynamically</a:t>
            </a:r>
            <a:r>
              <a:rPr lang="el-GR" sz="1200" dirty="0" smtClean="0"/>
              <a:t>.</a:t>
            </a:r>
            <a:endParaRPr lang="en-US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/>
              <a:t>Enables</a:t>
            </a:r>
            <a:r>
              <a:rPr lang="el-GR" sz="1200" dirty="0"/>
              <a:t> </a:t>
            </a:r>
            <a:r>
              <a:rPr lang="el-GR" sz="1200" dirty="0" err="1"/>
              <a:t>multi-tenant</a:t>
            </a:r>
            <a:r>
              <a:rPr lang="el-GR" sz="1200" dirty="0"/>
              <a:t> </a:t>
            </a:r>
            <a:r>
              <a:rPr lang="el-GR" sz="1200" dirty="0" err="1"/>
              <a:t>or</a:t>
            </a:r>
            <a:r>
              <a:rPr lang="el-GR" sz="1200" dirty="0"/>
              <a:t> </a:t>
            </a:r>
            <a:r>
              <a:rPr lang="el-GR" sz="1200" dirty="0" err="1"/>
              <a:t>privacy-sensitive</a:t>
            </a:r>
            <a:r>
              <a:rPr lang="el-GR" sz="1200" dirty="0"/>
              <a:t> </a:t>
            </a:r>
            <a:r>
              <a:rPr lang="el-GR" sz="1200" dirty="0" err="1"/>
              <a:t>deployments</a:t>
            </a:r>
            <a:r>
              <a:rPr lang="el-GR" sz="1200" dirty="0"/>
              <a:t>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 err="1" smtClean="0"/>
              <a:t>Example</a:t>
            </a:r>
            <a:r>
              <a:rPr lang="el-GR" sz="1200" dirty="0"/>
              <a:t>: </a:t>
            </a:r>
            <a:r>
              <a:rPr lang="en-US" sz="1200" dirty="0" smtClean="0"/>
              <a:t>A</a:t>
            </a:r>
            <a:r>
              <a:rPr lang="el-GR" sz="1200" dirty="0" smtClean="0"/>
              <a:t> </a:t>
            </a:r>
            <a:r>
              <a:rPr lang="el-GR" sz="1200" dirty="0" err="1"/>
              <a:t>policy</a:t>
            </a:r>
            <a:r>
              <a:rPr lang="el-GR" sz="1200" dirty="0"/>
              <a:t> </a:t>
            </a:r>
            <a:r>
              <a:rPr lang="el-GR" sz="1200" dirty="0" err="1"/>
              <a:t>function</a:t>
            </a:r>
            <a:r>
              <a:rPr lang="el-GR" sz="1200" dirty="0"/>
              <a:t> </a:t>
            </a:r>
            <a:r>
              <a:rPr lang="el-GR" sz="1200" dirty="0" err="1"/>
              <a:t>that</a:t>
            </a:r>
            <a:r>
              <a:rPr lang="el-GR" sz="1200" dirty="0"/>
              <a:t> </a:t>
            </a:r>
            <a:r>
              <a:rPr lang="el-GR" sz="1200" dirty="0" err="1"/>
              <a:t>appends</a:t>
            </a:r>
            <a:r>
              <a:rPr lang="el-GR" sz="1200" dirty="0"/>
              <a:t> a WHERE </a:t>
            </a:r>
            <a:r>
              <a:rPr lang="el-GR" sz="1200" dirty="0" err="1"/>
              <a:t>clause</a:t>
            </a:r>
            <a:r>
              <a:rPr lang="el-GR" sz="1200" dirty="0"/>
              <a:t> (</a:t>
            </a:r>
            <a:r>
              <a:rPr lang="el-GR" sz="1200" dirty="0" err="1"/>
              <a:t>e.g</a:t>
            </a:r>
            <a:r>
              <a:rPr lang="el-GR" sz="1200" dirty="0"/>
              <a:t>., </a:t>
            </a:r>
            <a:r>
              <a:rPr lang="el-GR" sz="1200" dirty="0" err="1"/>
              <a:t>only</a:t>
            </a:r>
            <a:r>
              <a:rPr lang="el-GR" sz="1200" dirty="0"/>
              <a:t> </a:t>
            </a:r>
            <a:r>
              <a:rPr lang="el-GR" sz="1200" dirty="0" err="1"/>
              <a:t>own</a:t>
            </a:r>
            <a:r>
              <a:rPr lang="el-GR" sz="1200" dirty="0"/>
              <a:t> </a:t>
            </a:r>
            <a:r>
              <a:rPr lang="el-GR" sz="1200" dirty="0" err="1"/>
              <a:t>department</a:t>
            </a:r>
            <a:r>
              <a:rPr lang="el-GR" sz="1200" dirty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Pros: </a:t>
            </a:r>
            <a:r>
              <a:rPr lang="el-GR" sz="1200" dirty="0" err="1"/>
              <a:t>powerful</a:t>
            </a:r>
            <a:r>
              <a:rPr lang="el-GR" sz="1200" dirty="0"/>
              <a:t> </a:t>
            </a:r>
            <a:r>
              <a:rPr lang="el-GR" sz="1200" dirty="0" err="1"/>
              <a:t>when</a:t>
            </a:r>
            <a:r>
              <a:rPr lang="el-GR" sz="1200" dirty="0"/>
              <a:t> </a:t>
            </a:r>
            <a:r>
              <a:rPr lang="el-GR" sz="1200" dirty="0" err="1"/>
              <a:t>data</a:t>
            </a:r>
            <a:r>
              <a:rPr lang="el-GR" sz="1200" dirty="0"/>
              <a:t> </a:t>
            </a:r>
            <a:r>
              <a:rPr lang="el-GR" sz="1200" dirty="0" err="1"/>
              <a:t>sensitivity</a:t>
            </a:r>
            <a:r>
              <a:rPr lang="el-GR" sz="1200" dirty="0"/>
              <a:t> </a:t>
            </a:r>
            <a:r>
              <a:rPr lang="el-GR" sz="1200" dirty="0" err="1"/>
              <a:t>varies</a:t>
            </a:r>
            <a:r>
              <a:rPr lang="el-GR" sz="1200" dirty="0"/>
              <a:t> per </a:t>
            </a:r>
            <a:r>
              <a:rPr lang="el-GR" sz="1200" dirty="0" err="1"/>
              <a:t>record</a:t>
            </a:r>
            <a:endParaRPr lang="el-G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Cons: </a:t>
            </a:r>
            <a:r>
              <a:rPr lang="el-GR" sz="1200" dirty="0" err="1" smtClean="0"/>
              <a:t>Complex</a:t>
            </a:r>
            <a:endParaRPr lang="el-GR" sz="1200" dirty="0"/>
          </a:p>
        </p:txBody>
      </p:sp>
      <p:sp>
        <p:nvSpPr>
          <p:cNvPr id="16" name="TextBox 15"/>
          <p:cNvSpPr txBox="1"/>
          <p:nvPr/>
        </p:nvSpPr>
        <p:spPr bwMode="auto">
          <a:xfrm>
            <a:off x="8792308" y="3988781"/>
            <a:ext cx="233875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 smtClean="0"/>
              <a:t>Always remember…</a:t>
            </a:r>
          </a:p>
          <a:p>
            <a:pPr>
              <a:defRPr/>
            </a:pPr>
            <a:endParaRPr lang="en-US" sz="2000" b="1" dirty="0" smtClean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000" b="1" dirty="0" smtClean="0"/>
              <a:t>the Least Privilege Principle!</a:t>
            </a:r>
            <a:endParaRPr lang="el-GR" sz="2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DB </a:t>
            </a:r>
            <a:r>
              <a:rPr lang="en-US" sz="2800" b="1" dirty="0" err="1" smtClean="0"/>
              <a:t>AuthN</a:t>
            </a:r>
            <a:r>
              <a:rPr lang="en-US" sz="2800" b="1" dirty="0" smtClean="0"/>
              <a:t>, Auditing and Logging</a:t>
            </a:r>
            <a:endParaRPr lang="el-GR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225669" y="757464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600" b="1" dirty="0" err="1" smtClean="0"/>
              <a:t>Authentication</a:t>
            </a:r>
            <a:r>
              <a:rPr lang="el-GR" sz="1600" b="1" dirty="0" smtClean="0"/>
              <a:t> </a:t>
            </a:r>
            <a:r>
              <a:rPr lang="el-GR" sz="1600" b="1" dirty="0" err="1"/>
              <a:t>Mechanisms</a:t>
            </a:r>
            <a:endParaRPr lang="el-GR" sz="16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b="1" dirty="0" err="1" smtClean="0"/>
              <a:t>Local</a:t>
            </a:r>
            <a:r>
              <a:rPr lang="el-GR" sz="1600" b="1" dirty="0" smtClean="0"/>
              <a:t> </a:t>
            </a:r>
            <a:r>
              <a:rPr lang="el-GR" sz="1600" b="1" dirty="0" err="1" smtClean="0"/>
              <a:t>authentication</a:t>
            </a:r>
            <a:endParaRPr lang="en-US" sz="1600" b="1" dirty="0" smtClean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username</a:t>
            </a:r>
            <a:r>
              <a:rPr lang="el-GR" sz="1600" dirty="0" smtClean="0"/>
              <a:t>/</a:t>
            </a:r>
            <a:r>
              <a:rPr lang="el-GR" sz="1600" dirty="0" err="1" smtClean="0"/>
              <a:t>password</a:t>
            </a:r>
            <a:r>
              <a:rPr lang="el-GR" sz="1600" dirty="0" smtClean="0"/>
              <a:t> </a:t>
            </a:r>
            <a:r>
              <a:rPr lang="el-GR" sz="1600" dirty="0" err="1"/>
              <a:t>stored</a:t>
            </a:r>
            <a:r>
              <a:rPr lang="el-GR" sz="1600" dirty="0"/>
              <a:t> in DB </a:t>
            </a:r>
            <a:endParaRPr lang="en-US" sz="1600" dirty="0" smtClean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e.g</a:t>
            </a:r>
            <a:r>
              <a:rPr lang="el-GR" sz="1600" dirty="0"/>
              <a:t>., CREATE USER in </a:t>
            </a:r>
            <a:r>
              <a:rPr lang="el-GR" sz="1600" dirty="0" err="1" smtClean="0"/>
              <a:t>PostgreSQL</a:t>
            </a:r>
            <a:endParaRPr lang="el-GR" sz="16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b="1" dirty="0" err="1" smtClean="0"/>
              <a:t>External</a:t>
            </a:r>
            <a:r>
              <a:rPr lang="el-GR" sz="1600" b="1" dirty="0" smtClean="0"/>
              <a:t> </a:t>
            </a:r>
            <a:r>
              <a:rPr lang="el-GR" sz="1600" b="1" dirty="0" err="1" smtClean="0"/>
              <a:t>authentication</a:t>
            </a:r>
            <a:endParaRPr lang="en-US" sz="1600" b="1" dirty="0" smtClean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600" dirty="0"/>
              <a:t>D</a:t>
            </a:r>
            <a:r>
              <a:rPr lang="el-GR" sz="1600" dirty="0" err="1" smtClean="0"/>
              <a:t>elegated</a:t>
            </a:r>
            <a:r>
              <a:rPr lang="el-GR" sz="1600" dirty="0" smtClean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 smtClean="0"/>
              <a:t>corporate</a:t>
            </a:r>
            <a:r>
              <a:rPr lang="en-US" sz="1600" dirty="0" smtClean="0"/>
              <a:t>/</a:t>
            </a:r>
            <a:r>
              <a:rPr lang="el-GR" sz="1600" dirty="0" err="1" smtClean="0"/>
              <a:t>centralized</a:t>
            </a:r>
            <a:r>
              <a:rPr lang="el-GR" sz="1600" dirty="0" smtClean="0"/>
              <a:t> </a:t>
            </a:r>
            <a:r>
              <a:rPr lang="el-GR" sz="1600" dirty="0" err="1"/>
              <a:t>identity</a:t>
            </a:r>
            <a:r>
              <a:rPr lang="el-GR" sz="1600" dirty="0"/>
              <a:t> </a:t>
            </a:r>
            <a:r>
              <a:rPr lang="el-GR" sz="1600" dirty="0" err="1" smtClean="0"/>
              <a:t>providers</a:t>
            </a:r>
            <a:r>
              <a:rPr lang="el-GR" sz="1600" dirty="0" smtClean="0"/>
              <a:t>.</a:t>
            </a:r>
            <a:endParaRPr lang="el-GR" sz="16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smtClean="0"/>
              <a:t>LDAP/</a:t>
            </a:r>
            <a:r>
              <a:rPr lang="el-GR" sz="1600" dirty="0" err="1" smtClean="0"/>
              <a:t>Active</a:t>
            </a:r>
            <a:r>
              <a:rPr lang="el-GR" sz="1600" dirty="0" smtClean="0"/>
              <a:t> </a:t>
            </a:r>
            <a:r>
              <a:rPr lang="el-GR" sz="1600" dirty="0" err="1" smtClean="0"/>
              <a:t>Directory</a:t>
            </a:r>
            <a:r>
              <a:rPr lang="en-US" sz="1600" dirty="0" smtClean="0"/>
              <a:t>:</a:t>
            </a:r>
            <a:r>
              <a:rPr lang="el-GR" sz="1600" dirty="0" smtClean="0"/>
              <a:t> </a:t>
            </a:r>
            <a:r>
              <a:rPr lang="el-GR" sz="1600" dirty="0" err="1"/>
              <a:t>integrates</a:t>
            </a:r>
            <a:r>
              <a:rPr lang="el-GR" sz="1600" dirty="0"/>
              <a:t> </a:t>
            </a:r>
            <a:r>
              <a:rPr lang="el-GR" sz="1600" dirty="0" err="1"/>
              <a:t>with</a:t>
            </a:r>
            <a:r>
              <a:rPr lang="el-GR" sz="1600" dirty="0"/>
              <a:t> </a:t>
            </a:r>
            <a:r>
              <a:rPr lang="el-GR" sz="1600" dirty="0" err="1"/>
              <a:t>enterprise</a:t>
            </a:r>
            <a:r>
              <a:rPr lang="el-GR" sz="1600" dirty="0"/>
              <a:t> </a:t>
            </a:r>
            <a:r>
              <a:rPr lang="el-GR" sz="1600" dirty="0" err="1"/>
              <a:t>login</a:t>
            </a:r>
            <a:r>
              <a:rPr lang="el-GR" sz="1600" dirty="0"/>
              <a:t>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Kerberos</a:t>
            </a:r>
            <a:r>
              <a:rPr lang="en-US" sz="1600" dirty="0"/>
              <a:t>:</a:t>
            </a:r>
            <a:r>
              <a:rPr lang="el-GR" sz="1600" dirty="0" smtClean="0"/>
              <a:t> </a:t>
            </a:r>
            <a:r>
              <a:rPr lang="el-GR" sz="1600" dirty="0" err="1"/>
              <a:t>ticket-based</a:t>
            </a:r>
            <a:r>
              <a:rPr lang="el-GR" sz="1600" dirty="0"/>
              <a:t>, </a:t>
            </a:r>
            <a:r>
              <a:rPr lang="el-GR" sz="1600" dirty="0" err="1"/>
              <a:t>strong</a:t>
            </a:r>
            <a:r>
              <a:rPr lang="el-GR" sz="1600" dirty="0"/>
              <a:t> </a:t>
            </a:r>
            <a:r>
              <a:rPr lang="el-GR" sz="1600" dirty="0" err="1"/>
              <a:t>mutual</a:t>
            </a:r>
            <a:r>
              <a:rPr lang="el-GR" sz="1600" dirty="0"/>
              <a:t> </a:t>
            </a:r>
            <a:r>
              <a:rPr lang="el-GR" sz="1600" dirty="0" err="1"/>
              <a:t>authentication</a:t>
            </a:r>
            <a:r>
              <a:rPr lang="el-GR" sz="1600" dirty="0"/>
              <a:t>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smtClean="0"/>
              <a:t>TLS </a:t>
            </a:r>
            <a:r>
              <a:rPr lang="el-GR" sz="1600" dirty="0" err="1" smtClean="0"/>
              <a:t>certificates</a:t>
            </a:r>
            <a:r>
              <a:rPr lang="en-US" sz="1600" dirty="0" smtClean="0"/>
              <a:t>:</a:t>
            </a:r>
            <a:r>
              <a:rPr lang="el-GR" sz="1600" dirty="0" smtClean="0"/>
              <a:t> </a:t>
            </a:r>
            <a:r>
              <a:rPr lang="el-GR" sz="1600" dirty="0" err="1"/>
              <a:t>client</a:t>
            </a:r>
            <a:r>
              <a:rPr lang="el-GR" sz="1600" dirty="0"/>
              <a:t> </a:t>
            </a:r>
            <a:r>
              <a:rPr lang="el-GR" sz="1600" dirty="0" err="1"/>
              <a:t>certs</a:t>
            </a:r>
            <a:r>
              <a:rPr lang="el-GR" sz="1600" dirty="0"/>
              <a:t> </a:t>
            </a:r>
            <a:r>
              <a:rPr lang="el-GR" sz="1600" dirty="0" err="1"/>
              <a:t>validate</a:t>
            </a:r>
            <a:r>
              <a:rPr lang="el-GR" sz="1600" dirty="0"/>
              <a:t> </a:t>
            </a:r>
            <a:r>
              <a:rPr lang="el-GR" sz="1600" dirty="0" err="1"/>
              <a:t>identity</a:t>
            </a:r>
            <a:r>
              <a:rPr lang="el-GR" sz="16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Modern</a:t>
            </a:r>
            <a:r>
              <a:rPr lang="el-GR" sz="1600" dirty="0" smtClean="0"/>
              <a:t> </a:t>
            </a:r>
            <a:r>
              <a:rPr lang="el-GR" sz="1600" dirty="0" err="1"/>
              <a:t>cloud</a:t>
            </a:r>
            <a:r>
              <a:rPr lang="el-GR" sz="1600" dirty="0"/>
              <a:t> </a:t>
            </a:r>
            <a:r>
              <a:rPr lang="el-GR" sz="1600" dirty="0" err="1" smtClean="0"/>
              <a:t>DBs</a:t>
            </a:r>
            <a:endParaRPr lang="en-US" sz="1600" dirty="0" smtClean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Identity and Access Management (</a:t>
            </a:r>
            <a:r>
              <a:rPr lang="el-GR" sz="1600" dirty="0" smtClean="0"/>
              <a:t>IAM</a:t>
            </a:r>
            <a:r>
              <a:rPr lang="en-US" sz="1600" dirty="0" smtClean="0"/>
              <a:t>)</a:t>
            </a:r>
            <a:r>
              <a:rPr lang="el-GR" sz="1600" dirty="0" smtClean="0"/>
              <a:t>-</a:t>
            </a:r>
            <a:r>
              <a:rPr lang="el-GR" sz="1600" dirty="0" err="1" smtClean="0"/>
              <a:t>based</a:t>
            </a:r>
            <a:r>
              <a:rPr lang="el-GR" sz="1600" dirty="0" smtClean="0"/>
              <a:t> </a:t>
            </a:r>
            <a:r>
              <a:rPr lang="en-US" sz="1600" dirty="0" err="1" smtClean="0"/>
              <a:t>AuthN</a:t>
            </a:r>
            <a:r>
              <a:rPr lang="el-GR" sz="1600" dirty="0" smtClean="0"/>
              <a:t> </a:t>
            </a:r>
            <a:r>
              <a:rPr lang="el-GR" sz="1600" dirty="0"/>
              <a:t>(AWS RDS, </a:t>
            </a:r>
            <a:r>
              <a:rPr lang="el-GR" sz="1600" dirty="0" err="1"/>
              <a:t>Azure</a:t>
            </a:r>
            <a:r>
              <a:rPr lang="el-GR" sz="1600" dirty="0"/>
              <a:t> SQL).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l-GR" sz="1600" dirty="0"/>
          </a:p>
          <a:p>
            <a:r>
              <a:rPr lang="el-GR" sz="1600" b="1" dirty="0" err="1" smtClean="0"/>
              <a:t>Database</a:t>
            </a:r>
            <a:r>
              <a:rPr lang="el-GR" sz="1600" b="1" dirty="0" smtClean="0"/>
              <a:t> </a:t>
            </a:r>
            <a:r>
              <a:rPr lang="el-GR" sz="1600" b="1" dirty="0" err="1"/>
              <a:t>Auditing</a:t>
            </a:r>
            <a:r>
              <a:rPr lang="el-GR" sz="1600" b="1" dirty="0"/>
              <a:t> and </a:t>
            </a:r>
            <a:r>
              <a:rPr lang="el-GR" sz="1600" b="1" dirty="0" err="1"/>
              <a:t>Logging</a:t>
            </a:r>
            <a:endParaRPr lang="el-GR" sz="16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Auditing</a:t>
            </a:r>
            <a:r>
              <a:rPr lang="el-GR" sz="1600" dirty="0"/>
              <a:t>: </a:t>
            </a:r>
            <a:r>
              <a:rPr lang="el-GR" sz="1600" dirty="0" err="1"/>
              <a:t>record</a:t>
            </a:r>
            <a:r>
              <a:rPr lang="el-GR" sz="1600" dirty="0"/>
              <a:t> </a:t>
            </a:r>
            <a:r>
              <a:rPr lang="el-GR" sz="1600" dirty="0" err="1"/>
              <a:t>who</a:t>
            </a:r>
            <a:r>
              <a:rPr lang="el-GR" sz="1600" dirty="0"/>
              <a:t> </a:t>
            </a:r>
            <a:r>
              <a:rPr lang="el-GR" sz="1600" dirty="0" err="1"/>
              <a:t>accessed</a:t>
            </a:r>
            <a:r>
              <a:rPr lang="el-GR" sz="1600" dirty="0"/>
              <a:t> </a:t>
            </a:r>
            <a:r>
              <a:rPr lang="el-GR" sz="1600" dirty="0" err="1"/>
              <a:t>what</a:t>
            </a:r>
            <a:r>
              <a:rPr lang="el-GR" sz="1600" dirty="0"/>
              <a:t> and </a:t>
            </a:r>
            <a:r>
              <a:rPr lang="el-GR" sz="1600" dirty="0" err="1"/>
              <a:t>when</a:t>
            </a:r>
            <a:r>
              <a:rPr lang="el-GR" sz="1600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Detects</a:t>
            </a:r>
            <a:r>
              <a:rPr lang="el-GR" sz="1600" dirty="0" smtClean="0"/>
              <a:t> </a:t>
            </a:r>
            <a:r>
              <a:rPr lang="el-GR" sz="1600" dirty="0" err="1"/>
              <a:t>misuse</a:t>
            </a:r>
            <a:r>
              <a:rPr lang="el-GR" sz="1600" dirty="0"/>
              <a:t> and </a:t>
            </a:r>
            <a:r>
              <a:rPr lang="el-GR" sz="1600" dirty="0" err="1"/>
              <a:t>supports</a:t>
            </a:r>
            <a:r>
              <a:rPr lang="el-GR" sz="1600" dirty="0"/>
              <a:t> </a:t>
            </a:r>
            <a:r>
              <a:rPr lang="el-GR" sz="1600" dirty="0" err="1"/>
              <a:t>compliance</a:t>
            </a:r>
            <a:r>
              <a:rPr lang="el-GR" sz="1600" dirty="0"/>
              <a:t> (GDPR, ISO 27001).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Two</a:t>
            </a:r>
            <a:r>
              <a:rPr lang="el-GR" sz="1600" dirty="0" smtClean="0"/>
              <a:t> </a:t>
            </a:r>
            <a:r>
              <a:rPr lang="el-GR" sz="1600" dirty="0" err="1"/>
              <a:t>levels</a:t>
            </a:r>
            <a:r>
              <a:rPr lang="el-GR" sz="1600" dirty="0"/>
              <a:t>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Statement</a:t>
            </a:r>
            <a:r>
              <a:rPr lang="el-GR" sz="1600" dirty="0" smtClean="0"/>
              <a:t> </a:t>
            </a:r>
            <a:r>
              <a:rPr lang="el-GR" sz="1600" dirty="0" err="1" smtClean="0"/>
              <a:t>auditing</a:t>
            </a:r>
            <a:endParaRPr lang="en-US" sz="1600" dirty="0" smtClean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L</a:t>
            </a:r>
            <a:r>
              <a:rPr lang="el-GR" sz="1600" dirty="0" err="1" smtClean="0"/>
              <a:t>ogs</a:t>
            </a:r>
            <a:r>
              <a:rPr lang="el-GR" sz="1600" dirty="0" smtClean="0"/>
              <a:t> </a:t>
            </a:r>
            <a:r>
              <a:rPr lang="el-GR" sz="1600" dirty="0" err="1"/>
              <a:t>every</a:t>
            </a:r>
            <a:r>
              <a:rPr lang="el-GR" sz="1600" dirty="0"/>
              <a:t> </a:t>
            </a:r>
            <a:r>
              <a:rPr lang="el-GR" sz="1600" b="1" dirty="0" err="1"/>
              <a:t>query</a:t>
            </a:r>
            <a:r>
              <a:rPr lang="el-GR" sz="1600" dirty="0"/>
              <a:t> </a:t>
            </a:r>
            <a:endParaRPr lang="en-US" sz="1600" dirty="0" smtClean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Logs</a:t>
            </a:r>
            <a:r>
              <a:rPr lang="el-GR" sz="1600" dirty="0" smtClean="0"/>
              <a:t> </a:t>
            </a:r>
            <a:r>
              <a:rPr lang="el-GR" sz="1600" dirty="0" err="1" smtClean="0"/>
              <a:t>change</a:t>
            </a:r>
            <a:r>
              <a:rPr lang="en-US" sz="1600" dirty="0" smtClean="0"/>
              <a:t>s on </a:t>
            </a:r>
            <a:r>
              <a:rPr lang="en-US" sz="1600" b="1" dirty="0" smtClean="0"/>
              <a:t>data structure </a:t>
            </a:r>
            <a:r>
              <a:rPr lang="en-US" sz="1600" dirty="0" smtClean="0"/>
              <a:t>or </a:t>
            </a:r>
            <a:r>
              <a:rPr lang="en-US" sz="1600" b="1" dirty="0" smtClean="0"/>
              <a:t>content</a:t>
            </a:r>
            <a:r>
              <a:rPr lang="el-GR" sz="1600" dirty="0" smtClean="0"/>
              <a:t>.</a:t>
            </a:r>
            <a:endParaRPr lang="el-GR" sz="16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l-GR" sz="1600" dirty="0" err="1" smtClean="0"/>
              <a:t>Object-level</a:t>
            </a:r>
            <a:r>
              <a:rPr lang="el-GR" sz="1600" dirty="0" smtClean="0"/>
              <a:t> </a:t>
            </a:r>
            <a:r>
              <a:rPr lang="el-GR" sz="1600" dirty="0" err="1" smtClean="0"/>
              <a:t>auditing</a:t>
            </a:r>
            <a:endParaRPr lang="en-US" sz="1600" dirty="0" smtClean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T</a:t>
            </a:r>
            <a:r>
              <a:rPr lang="el-GR" sz="1600" dirty="0" err="1" smtClean="0"/>
              <a:t>racks</a:t>
            </a:r>
            <a:r>
              <a:rPr lang="el-GR" sz="1600" dirty="0" smtClean="0"/>
              <a:t> </a:t>
            </a:r>
            <a:r>
              <a:rPr lang="el-GR" sz="1600" b="1" dirty="0" err="1"/>
              <a:t>access</a:t>
            </a:r>
            <a:r>
              <a:rPr lang="el-GR" sz="1600" dirty="0"/>
              <a:t> </a:t>
            </a:r>
            <a:r>
              <a:rPr lang="el-GR" sz="1600" dirty="0" err="1"/>
              <a:t>to</a:t>
            </a:r>
            <a:r>
              <a:rPr lang="el-GR" sz="1600" dirty="0"/>
              <a:t> </a:t>
            </a:r>
            <a:r>
              <a:rPr lang="el-GR" sz="1600" dirty="0" err="1"/>
              <a:t>specific</a:t>
            </a:r>
            <a:r>
              <a:rPr lang="el-GR" sz="1600" dirty="0"/>
              <a:t> </a:t>
            </a:r>
            <a:r>
              <a:rPr lang="el-GR" sz="1600" dirty="0" err="1"/>
              <a:t>tables</a:t>
            </a:r>
            <a:r>
              <a:rPr lang="el-GR" sz="1600" dirty="0"/>
              <a:t>/</a:t>
            </a:r>
            <a:r>
              <a:rPr lang="el-GR" sz="1600" dirty="0" err="1"/>
              <a:t>views</a:t>
            </a:r>
            <a:r>
              <a:rPr lang="el-GR" sz="1600" dirty="0" smtClean="0"/>
              <a:t>.</a:t>
            </a:r>
            <a:endParaRPr lang="el-GR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6" r="19148"/>
          <a:stretch/>
        </p:blipFill>
        <p:spPr>
          <a:xfrm>
            <a:off x="7860323" y="747288"/>
            <a:ext cx="3543300" cy="36656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7476392" y="4600527"/>
            <a:ext cx="471560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dirty="0">
                <a:hlinkClick r:id="rId3"/>
              </a:rPr>
              <a:t>https://blog.shikisoft.com/iam-auth-to-amazon-rds-from-aws-lambda-python</a:t>
            </a:r>
            <a:r>
              <a:rPr lang="el-GR" sz="1100" dirty="0" smtClean="0">
                <a:hlinkClick r:id="rId3"/>
              </a:rPr>
              <a:t>/</a:t>
            </a:r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90744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Encryption: </a:t>
            </a:r>
            <a:r>
              <a:rPr lang="en-US" sz="2800" b="1" dirty="0" smtClean="0"/>
              <a:t>The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last line of defense</a:t>
            </a:r>
            <a:r>
              <a:rPr lang="en-US" sz="2800" b="1" dirty="0"/>
              <a:t> in DB </a:t>
            </a:r>
            <a:r>
              <a:rPr lang="en-US" sz="2800" b="1" dirty="0" smtClean="0"/>
              <a:t>security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862146" y="959024"/>
            <a:ext cx="2280139" cy="954107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DB </a:t>
            </a:r>
          </a:p>
          <a:p>
            <a:pPr algn="ctr">
              <a:defRPr/>
            </a:pPr>
            <a:r>
              <a:rPr lang="en-US" sz="2800" b="1" dirty="0" smtClean="0"/>
              <a:t>Encryption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60129" y="3177617"/>
            <a:ext cx="2467710" cy="954107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Data at </a:t>
            </a:r>
          </a:p>
          <a:p>
            <a:pPr algn="ctr">
              <a:defRPr/>
            </a:pPr>
            <a:r>
              <a:rPr lang="en-US" sz="2800" b="1" dirty="0" smtClean="0"/>
              <a:t>rest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478819" y="3171758"/>
            <a:ext cx="2467710" cy="954107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Data in </a:t>
            </a:r>
            <a:br>
              <a:rPr lang="en-US" sz="2800" b="1" dirty="0" smtClean="0"/>
            </a:br>
            <a:r>
              <a:rPr lang="en-US" sz="2800" b="1" dirty="0" smtClean="0"/>
              <a:t>Transit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 bwMode="auto">
          <a:xfrm>
            <a:off x="6435967" y="3174686"/>
            <a:ext cx="2467710" cy="954107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Cloud Integration</a:t>
            </a:r>
            <a:endParaRPr lang="en-US" sz="2800" b="1" dirty="0"/>
          </a:p>
        </p:txBody>
      </p:sp>
      <p:cxnSp>
        <p:nvCxnSpPr>
          <p:cNvPr id="22" name="Elbow Connector 21"/>
          <p:cNvCxnSpPr>
            <a:stCxn id="4" idx="2"/>
            <a:endCxn id="6" idx="0"/>
          </p:cNvCxnSpPr>
          <p:nvPr/>
        </p:nvCxnSpPr>
        <p:spPr>
          <a:xfrm rot="5400000">
            <a:off x="3215857" y="391258"/>
            <a:ext cx="1264486" cy="4308232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" idx="2"/>
            <a:endCxn id="7" idx="0"/>
          </p:cNvCxnSpPr>
          <p:nvPr/>
        </p:nvCxnSpPr>
        <p:spPr bwMode="auto">
          <a:xfrm rot="5400000">
            <a:off x="4728132" y="1897673"/>
            <a:ext cx="1258627" cy="1289542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4" idx="2"/>
            <a:endCxn id="8" idx="0"/>
          </p:cNvCxnSpPr>
          <p:nvPr/>
        </p:nvCxnSpPr>
        <p:spPr bwMode="auto">
          <a:xfrm rot="16200000" flipH="1">
            <a:off x="6205242" y="1710105"/>
            <a:ext cx="1261555" cy="166760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272561" y="5350052"/>
            <a:ext cx="821891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DB </a:t>
            </a:r>
            <a:r>
              <a:rPr lang="en-US" dirty="0"/>
              <a:t>encryption protects data wherever it lives: on </a:t>
            </a:r>
            <a:r>
              <a:rPr lang="en-US" b="1" dirty="0"/>
              <a:t>disk</a:t>
            </a:r>
            <a:r>
              <a:rPr lang="en-US" dirty="0"/>
              <a:t>, on the </a:t>
            </a:r>
            <a:r>
              <a:rPr lang="en-US" b="1" dirty="0"/>
              <a:t>wire</a:t>
            </a:r>
            <a:r>
              <a:rPr lang="en-US" dirty="0"/>
              <a:t>, or in the </a:t>
            </a:r>
            <a:r>
              <a:rPr lang="en-US" b="1" dirty="0"/>
              <a:t>cloud</a:t>
            </a:r>
            <a:r>
              <a:rPr lang="en-US" dirty="0"/>
              <a:t>.</a:t>
            </a:r>
            <a:endParaRPr lang="el-GR" dirty="0"/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Protects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confidentiality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integrity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and </a:t>
            </a: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compliance</a:t>
            </a:r>
            <a:endParaRPr kumimoji="0" lang="el-GR" alt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Encryption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+ </a:t>
            </a: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key</a:t>
            </a:r>
            <a:r>
              <a:rPr kumimoji="0" lang="el-GR" altLang="el-G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</a:t>
            </a:r>
            <a:r>
              <a:rPr kumimoji="0" lang="el-GR" altLang="el-GR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management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=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foundation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of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modern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 DB </a:t>
            </a:r>
            <a:r>
              <a:rPr kumimoji="0" lang="el-GR" altLang="el-GR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</a:rPr>
              <a:t>security</a:t>
            </a:r>
            <a:endParaRPr lang="en-US" altLang="el-GR" dirty="0">
              <a:solidFill>
                <a:srgbClr val="FF0000"/>
              </a:solidFill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321" y="4431323"/>
            <a:ext cx="2254348" cy="2254348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 bwMode="auto">
          <a:xfrm>
            <a:off x="9296398" y="3177617"/>
            <a:ext cx="2467710" cy="954107"/>
          </a:xfrm>
          <a:prstGeom prst="rect">
            <a:avLst/>
          </a:prstGeom>
          <a:solidFill>
            <a:srgbClr val="EDF2F9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/>
              <a:t>Privacy Enhancements</a:t>
            </a:r>
            <a:endParaRPr lang="en-US" sz="2800" b="1" dirty="0"/>
          </a:p>
        </p:txBody>
      </p:sp>
      <p:cxnSp>
        <p:nvCxnSpPr>
          <p:cNvPr id="42" name="Elbow Connector 41"/>
          <p:cNvCxnSpPr>
            <a:stCxn id="4" idx="2"/>
            <a:endCxn id="38" idx="0"/>
          </p:cNvCxnSpPr>
          <p:nvPr/>
        </p:nvCxnSpPr>
        <p:spPr bwMode="auto">
          <a:xfrm rot="16200000" flipH="1">
            <a:off x="7633991" y="281355"/>
            <a:ext cx="1264486" cy="4528037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61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Encryption: </a:t>
            </a:r>
            <a:r>
              <a:rPr lang="en-US" sz="2800" b="1" dirty="0" smtClean="0"/>
              <a:t>Data at Rest</a:t>
            </a:r>
            <a:endParaRPr lang="en-US" sz="28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321" y="4431323"/>
            <a:ext cx="2254348" cy="22543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9969" y="652040"/>
            <a:ext cx="806547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1. Column-Level Encryption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Encrypt only sensitive fields (SSN, credit card, medical data).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PostgreSQL </a:t>
            </a:r>
            <a:r>
              <a:rPr lang="en-US" sz="1400" dirty="0" err="1"/>
              <a:t>pgcrypto</a:t>
            </a:r>
            <a:r>
              <a:rPr lang="en-US" sz="1400" dirty="0"/>
              <a:t>, MySQL AES_ENCRYPT(), SQL Server Always Encrypted.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Fine-grained control, minimal performance impact.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Querying/sorting on encrypted data limited; key management complex.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Best for </a:t>
            </a:r>
            <a:r>
              <a:rPr lang="en-US" sz="1400" u="sng" dirty="0"/>
              <a:t>selective </a:t>
            </a:r>
            <a:r>
              <a:rPr lang="en-US" sz="1400" u="sng" dirty="0" smtClean="0"/>
              <a:t>privacy</a:t>
            </a:r>
            <a:r>
              <a:rPr lang="en-US" sz="1400" dirty="0" smtClean="0"/>
              <a:t> - </a:t>
            </a:r>
            <a:r>
              <a:rPr lang="en-US" sz="1400" dirty="0"/>
              <a:t>requires careful identification of all sensitive columns.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 smtClean="0"/>
          </a:p>
          <a:p>
            <a:r>
              <a:rPr lang="en-US" sz="1400" b="1" dirty="0" smtClean="0"/>
              <a:t>2</a:t>
            </a:r>
            <a:r>
              <a:rPr lang="en-US" sz="1400" b="1" dirty="0"/>
              <a:t>. Transparent Data Encryption (TDE)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Encrypts entire </a:t>
            </a:r>
            <a:r>
              <a:rPr lang="en-US" sz="1400" dirty="0" err="1"/>
              <a:t>tablespaces</a:t>
            </a:r>
            <a:r>
              <a:rPr lang="en-US" sz="1400" dirty="0"/>
              <a:t> or database files automatically.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Oracle TDE, SQL Server TDE, MySQL </a:t>
            </a:r>
            <a:r>
              <a:rPr lang="en-US" sz="1400" dirty="0" err="1"/>
              <a:t>InnoDB</a:t>
            </a:r>
            <a:r>
              <a:rPr lang="en-US" sz="1400" dirty="0"/>
              <a:t>, PostgreSQL </a:t>
            </a:r>
            <a:r>
              <a:rPr lang="en-US" sz="1400" dirty="0" err="1"/>
              <a:t>pg_tde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Full coverage, minimal app changes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No protection if DB engine is compromised; key storage critical.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Ideal for </a:t>
            </a:r>
            <a:r>
              <a:rPr lang="en-US" sz="1400" u="sng" dirty="0"/>
              <a:t>regulatory compliance</a:t>
            </a:r>
            <a:r>
              <a:rPr lang="en-US" sz="1400" dirty="0"/>
              <a:t>; complements access control.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3</a:t>
            </a:r>
            <a:r>
              <a:rPr lang="en-US" sz="1400" b="1" dirty="0"/>
              <a:t>. Backup Encryption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Encrypt database dumps, snapshots, offline copies.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OpenSSL, GPG, Oracle RMAN, </a:t>
            </a:r>
            <a:r>
              <a:rPr lang="en-US" sz="1400" dirty="0" err="1"/>
              <a:t>pg_dump</a:t>
            </a:r>
            <a:r>
              <a:rPr lang="en-US" sz="1400" dirty="0"/>
              <a:t> + GPG, Cloud KMS.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Protects backups from theft or cloud misconfigurations.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Extra operational steps; must ensure restore works.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</a:t>
            </a:r>
            <a:r>
              <a:rPr lang="en-US" sz="1400" u="sng" dirty="0"/>
              <a:t>Often </a:t>
            </a:r>
            <a:r>
              <a:rPr lang="en-US" sz="1400" u="sng" dirty="0" smtClean="0"/>
              <a:t>overlooked</a:t>
            </a:r>
            <a:r>
              <a:rPr lang="en-US" sz="1400" dirty="0" smtClean="0"/>
              <a:t> - </a:t>
            </a:r>
            <a:r>
              <a:rPr lang="en-US" sz="1400" dirty="0"/>
              <a:t>a common attack vector if ignored.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4</a:t>
            </a:r>
            <a:r>
              <a:rPr lang="en-US" sz="1400" b="1" dirty="0"/>
              <a:t>. Key Management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Secure lifecycle management of encryption keys.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AWS KMS, Azure Key Vault, GCP KMS, HSM, Vault.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Centralized control, rotation, auditability.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Operational </a:t>
            </a:r>
            <a:r>
              <a:rPr lang="en-US" sz="1400" dirty="0" smtClean="0"/>
              <a:t>overhead - </a:t>
            </a:r>
            <a:r>
              <a:rPr lang="en-US" sz="1400" dirty="0"/>
              <a:t>improper storage undermines encryption.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Encryption is only as strong as key </a:t>
            </a:r>
            <a:r>
              <a:rPr lang="en-US" sz="1400" dirty="0" smtClean="0"/>
              <a:t>security - </a:t>
            </a:r>
            <a:r>
              <a:rPr lang="en-US" sz="1400" dirty="0"/>
              <a:t>critical for compliance.</a:t>
            </a:r>
          </a:p>
        </p:txBody>
      </p:sp>
    </p:spTree>
    <p:extLst>
      <p:ext uri="{BB962C8B-B14F-4D97-AF65-F5344CB8AC3E}">
        <p14:creationId xmlns:p14="http://schemas.microsoft.com/office/powerpoint/2010/main" val="402680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Encryption: </a:t>
            </a:r>
            <a:r>
              <a:rPr lang="en-US" sz="2800" b="1" dirty="0" smtClean="0"/>
              <a:t>Data in Transit</a:t>
            </a:r>
            <a:endParaRPr lang="en-US" sz="28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321" y="4431323"/>
            <a:ext cx="2254348" cy="22543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8422" y="597355"/>
            <a:ext cx="88216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1. </a:t>
            </a:r>
            <a:r>
              <a:rPr lang="en-US" b="1" dirty="0" smtClean="0"/>
              <a:t>TLS/SSL </a:t>
            </a:r>
            <a:r>
              <a:rPr lang="en-US" b="1" dirty="0"/>
              <a:t>Encryption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Encrypts all client–server connections.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PostgreSQL SSL, MySQL TLS, Oracle Net Services SSL.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Prevents interception, MITM; low performance impact.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Certificates must be managed correctly; legacy clients may fail.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Mandatory for sensitive data; must be combined with proper session and network security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2. Session Security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Protect authentication tokens, prevent hijacking.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Kerberos, LDAP over TLS, IAM tokens.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Strong identity verification; reduces password theft risk.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More complex setup; requires centralized </a:t>
            </a:r>
            <a:r>
              <a:rPr lang="en-US" dirty="0" err="1"/>
              <a:t>auth</a:t>
            </a:r>
            <a:r>
              <a:rPr lang="en-US" dirty="0"/>
              <a:t> infrastructure.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Strengthens access control and auditing; critical for multi-user environments.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r>
              <a:rPr lang="en-US" b="1" dirty="0" smtClean="0"/>
              <a:t>3</a:t>
            </a:r>
            <a:r>
              <a:rPr lang="en-US" b="1" dirty="0"/>
              <a:t>. Network </a:t>
            </a:r>
            <a:r>
              <a:rPr lang="en-US" b="1" dirty="0" smtClean="0"/>
              <a:t>Hardening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Restrict DB ports; enforce firewall or VPN.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OS firewall, cloud security groups, VPN tunnels.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Reduces attack surface; limits exposure.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Requires network management discipline; misconfigurations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Encryption alone isn’t enough; combine with access control and monitoring.</a:t>
            </a:r>
          </a:p>
        </p:txBody>
      </p:sp>
    </p:spTree>
    <p:extLst>
      <p:ext uri="{BB962C8B-B14F-4D97-AF65-F5344CB8AC3E}">
        <p14:creationId xmlns:p14="http://schemas.microsoft.com/office/powerpoint/2010/main" val="193863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Encryption: </a:t>
            </a:r>
            <a:r>
              <a:rPr lang="en-US" sz="2800" b="1" dirty="0" smtClean="0"/>
              <a:t>Cloud Integration</a:t>
            </a:r>
            <a:endParaRPr lang="en-US" sz="28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321" y="4431323"/>
            <a:ext cx="2254348" cy="22543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1853" y="634784"/>
            <a:ext cx="84787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1. Built-In Encryption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Automatic TDE + TLS for DB instances.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AWS RDS, Azure SQL, GCP Cloud SQL.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Minimal admin effort; full coverage.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Provider controls default keys unless BYOK/CMK used.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Convenient, regulatory-friendly; consider CMK for full control.</a:t>
            </a:r>
          </a:p>
          <a:p>
            <a:endParaRPr lang="en-US" b="1" dirty="0" smtClean="0"/>
          </a:p>
          <a:p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smtClean="0"/>
              <a:t>KMS/BYOK </a:t>
            </a:r>
            <a:r>
              <a:rPr lang="en-US" b="1" dirty="0"/>
              <a:t>(Bring Your Own Key)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Customer controls encryption keys lifecycle.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AWS KMS, Azure Key Vault, GCP KMS.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Auditable, regulatory compliance, revocable keys.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Operational complexity; must secure key storage.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Needed when compliance requires control; trade-off with simplicity.</a:t>
            </a:r>
          </a:p>
          <a:p>
            <a:endParaRPr lang="en-US" b="1" dirty="0" smtClean="0"/>
          </a:p>
          <a:p>
            <a:r>
              <a:rPr lang="en-US" b="1" dirty="0" smtClean="0"/>
              <a:t>3</a:t>
            </a:r>
            <a:r>
              <a:rPr lang="en-US" b="1" dirty="0"/>
              <a:t>. Encrypted Backups/Snapshots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Functionality:</a:t>
            </a:r>
            <a:r>
              <a:rPr lang="en-US" dirty="0"/>
              <a:t> Cloud backups automatically encrypted.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Tools:</a:t>
            </a:r>
            <a:r>
              <a:rPr lang="en-US" dirty="0"/>
              <a:t> RDS snapshot encryption, Azure Blob encrypted snapshots.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Pros:</a:t>
            </a:r>
            <a:r>
              <a:rPr lang="en-US" dirty="0"/>
              <a:t> Protects offsite replicas; easy with cloud-native features.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Cons:</a:t>
            </a:r>
            <a:r>
              <a:rPr lang="en-US" dirty="0"/>
              <a:t> Must ensure all replication regions follow same policy.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Analysis:</a:t>
            </a:r>
            <a:r>
              <a:rPr lang="en-US" dirty="0"/>
              <a:t> Often overlooked; crucial for disaster recovery and compliance.</a:t>
            </a:r>
          </a:p>
        </p:txBody>
      </p:sp>
      <p:sp>
        <p:nvSpPr>
          <p:cNvPr id="2" name="Rectangle 1"/>
          <p:cNvSpPr/>
          <p:nvPr/>
        </p:nvSpPr>
        <p:spPr>
          <a:xfrm>
            <a:off x="182880" y="6267095"/>
            <a:ext cx="112064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3"/>
              </a:rPr>
              <a:t>https://aws.amazon.com/blogs/security/demystifying-kms-keys-operations-bring-your-own-key-byok-custom-key-store-and-ciphertext-portability</a:t>
            </a:r>
            <a:r>
              <a:rPr lang="el-GR" sz="1200" dirty="0" smtClean="0">
                <a:hlinkClick r:id="rId3"/>
              </a:rPr>
              <a:t>/</a:t>
            </a:r>
            <a:endParaRPr lang="el-GR" sz="1200" dirty="0"/>
          </a:p>
        </p:txBody>
      </p:sp>
      <p:sp>
        <p:nvSpPr>
          <p:cNvPr id="4" name="Rectangle 3"/>
          <p:cNvSpPr/>
          <p:nvPr/>
        </p:nvSpPr>
        <p:spPr>
          <a:xfrm>
            <a:off x="182880" y="6544094"/>
            <a:ext cx="9997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4"/>
              </a:rPr>
              <a:t>https://</a:t>
            </a:r>
            <a:r>
              <a:rPr lang="el-GR" sz="1200" dirty="0" smtClean="0">
                <a:hlinkClick r:id="rId4"/>
              </a:rPr>
              <a:t>www.cryptomathic.com/blog/what-is-the-difference-between-byok-cyok-hyok</a:t>
            </a:r>
            <a:endParaRPr lang="en-US" sz="1200" dirty="0" smtClean="0"/>
          </a:p>
          <a:p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3441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819150"/>
            <a:ext cx="6667500" cy="38481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Switch or No Switch?</a:t>
            </a:r>
            <a:endParaRPr lang="el-GR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1476375" y="5001279"/>
            <a:ext cx="9344025" cy="923330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You </a:t>
            </a:r>
            <a:r>
              <a:rPr lang="en-US" dirty="0"/>
              <a:t>are on a game show. There are 3 doors: behind one is a car, behind the others are </a:t>
            </a:r>
            <a:r>
              <a:rPr lang="en-US" dirty="0" smtClean="0"/>
              <a:t>goats. You </a:t>
            </a:r>
            <a:r>
              <a:rPr lang="en-US" dirty="0"/>
              <a:t>pick a door. The host, who knows what’s behind the doors, opens another door showing a </a:t>
            </a:r>
            <a:r>
              <a:rPr lang="en-US" dirty="0" smtClean="0"/>
              <a:t>goat. He </a:t>
            </a:r>
            <a:r>
              <a:rPr lang="en-US" dirty="0"/>
              <a:t>asks: </a:t>
            </a:r>
            <a:r>
              <a:rPr lang="en-US" dirty="0" smtClean="0"/>
              <a:t>Do </a:t>
            </a:r>
            <a:r>
              <a:rPr lang="en-US" dirty="0"/>
              <a:t>you want to switch to the remaining door</a:t>
            </a:r>
            <a:r>
              <a:rPr lang="en-US" dirty="0" smtClean="0"/>
              <a:t>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011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Encryption: Privacy Enhancements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321" y="4431323"/>
            <a:ext cx="2254348" cy="22543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7054" y="572990"/>
            <a:ext cx="87219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1. Data Masking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Replace sensitive data with realistic dummy values.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Oracle Data Masking, SQL scripts, custom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Safe for dev/test; prevents accidental leaks.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Doesn’t protect production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Reduces exposure risk in non-production environments.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</a:t>
            </a:r>
            <a:r>
              <a:rPr lang="en-US" sz="1400" b="1" dirty="0"/>
              <a:t>. Tokenization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Substitute sensitive data with tokens; mapping stored securely.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Payment tokenization systems, Vault-based solutions.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Format-preserving; lowers PCI-DSS compliance burden.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Requires secure mapping vault; adds operational complexity.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Strong privacy control; must integrate with key management.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3</a:t>
            </a:r>
            <a:r>
              <a:rPr lang="en-US" sz="1400" b="1" dirty="0"/>
              <a:t>. </a:t>
            </a:r>
            <a:r>
              <a:rPr lang="en-US" sz="1400" b="1" dirty="0" err="1"/>
              <a:t>Pseudonymization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Functionality:</a:t>
            </a:r>
            <a:r>
              <a:rPr lang="en-US" sz="1400" dirty="0"/>
              <a:t> Hide identity while preserving analytical value.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Tools:</a:t>
            </a:r>
            <a:r>
              <a:rPr lang="en-US" sz="1400" dirty="0"/>
              <a:t> Application-level mapping, anonymization frameworks.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Compliant with GDPR; enables safe analytics.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Residual re-identification risk; mapping must be protected.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Useful for data-sharing and research; not a replacement for encryption.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4</a:t>
            </a:r>
            <a:r>
              <a:rPr lang="en-US" sz="1400" b="1" dirty="0"/>
              <a:t>. Advanced Techniques (Conceptual)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Differential Privacy:</a:t>
            </a:r>
            <a:r>
              <a:rPr lang="en-US" sz="1400" dirty="0"/>
              <a:t> Add statistical noise to query results to prevent individual identification.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Homomorphic Encryption:</a:t>
            </a:r>
            <a:r>
              <a:rPr lang="en-US" sz="1400" dirty="0"/>
              <a:t> Compute on encrypted data without decrypting.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Pros:</a:t>
            </a:r>
            <a:r>
              <a:rPr lang="en-US" sz="1400" dirty="0"/>
              <a:t> Strong privacy guarantees.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Cons:</a:t>
            </a:r>
            <a:r>
              <a:rPr lang="en-US" sz="1400" dirty="0"/>
              <a:t> High computational cost; mostly research-level.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Analysis:</a:t>
            </a:r>
            <a:r>
              <a:rPr lang="en-US" sz="1400" dirty="0"/>
              <a:t> Emerging tools for privacy-preserving analytics; not yet mainstream in production.</a:t>
            </a:r>
          </a:p>
        </p:txBody>
      </p:sp>
    </p:spTree>
    <p:extLst>
      <p:ext uri="{BB962C8B-B14F-4D97-AF65-F5344CB8AC3E}">
        <p14:creationId xmlns:p14="http://schemas.microsoft.com/office/powerpoint/2010/main" val="12234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Study: Company DB Security Analysis</a:t>
            </a:r>
            <a:endParaRPr lang="el-GR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1475" y="980832"/>
            <a:ext cx="10648950" cy="29751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01568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Technical Stack</a:t>
            </a: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lvl="1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Backend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: Python Flask server</a:t>
            </a:r>
          </a:p>
          <a:p>
            <a:pPr marL="628650" lvl="1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Frontend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: HTML/CSS/JavaScript interface</a:t>
            </a:r>
          </a:p>
          <a:p>
            <a:pPr marL="628650" lvl="1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Database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: In-memory data structure with encrypted fields</a:t>
            </a:r>
          </a:p>
          <a:p>
            <a:pPr marL="628650" lvl="1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l-GR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Network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: Accessible </a:t>
            </a:r>
            <a:r>
              <a:rPr lang="en-US" altLang="el-GR" sz="2000" dirty="0" smtClean="0">
                <a:solidFill>
                  <a:srgbClr val="0F1115"/>
                </a:solidFill>
              </a:rPr>
              <a:t>within the company</a:t>
            </a:r>
          </a:p>
          <a:p>
            <a:pPr marL="171450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kumimoji="0" lang="en-US" altLang="el-GR" sz="2000" b="1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</a:endParaRPr>
          </a:p>
          <a:p>
            <a:pPr marL="171450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2 Security Teams assigned to find leaks</a:t>
            </a:r>
          </a:p>
          <a:p>
            <a:pPr marL="171450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l-GR" sz="2000" b="1" dirty="0">
              <a:solidFill>
                <a:srgbClr val="0F1115"/>
              </a:solidFill>
            </a:endParaRPr>
          </a:p>
          <a:p>
            <a:pPr marL="171450" indent="-171450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l-GR" sz="2000" b="1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Provide</a:t>
            </a:r>
            <a:r>
              <a:rPr kumimoji="0" lang="en-US" altLang="el-GR" sz="2000" b="1" i="0" u="none" strike="noStrike" cap="none" normalizeH="0" dirty="0" smtClean="0">
                <a:ln>
                  <a:noFill/>
                </a:ln>
                <a:solidFill>
                  <a:srgbClr val="0F1115"/>
                </a:solidFill>
                <a:effectLst/>
              </a:rPr>
              <a:t> suggestions to ADMIN</a:t>
            </a:r>
            <a:endParaRPr kumimoji="0" lang="el-GR" altLang="el-G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916" t="16222" r="7000" b="9555"/>
          <a:stretch/>
        </p:blipFill>
        <p:spPr>
          <a:xfrm>
            <a:off x="5425988" y="3590592"/>
            <a:ext cx="6583132" cy="301752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36792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1 - DB Vulnerability </a:t>
            </a:r>
            <a:r>
              <a:rPr lang="en-US" sz="2800" b="1" dirty="0" smtClean="0"/>
              <a:t>Attack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754326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Direct DB Access</a:t>
            </a:r>
          </a:p>
          <a:p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Unprotected </a:t>
            </a: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endpoints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exposed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Direct database schema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Raw data exposure bypassing application logic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43463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1 - DB Vulnerability </a:t>
            </a:r>
            <a:r>
              <a:rPr lang="en-US" sz="2800" b="1" dirty="0" smtClean="0"/>
              <a:t>Attack</a:t>
            </a:r>
            <a:endParaRPr lang="el-GR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000249" y="4042886"/>
            <a:ext cx="9039225" cy="1938992"/>
          </a:xfrm>
          <a:prstGeom prst="rect">
            <a:avLst/>
          </a:prstGeom>
          <a:solidFill>
            <a:srgbClr val="EDF1F9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F1115"/>
                </a:solidFill>
                <a:latin typeface="quote-cjk-patch"/>
              </a:rPr>
              <a:t>Key Security Principles:</a:t>
            </a:r>
            <a:endParaRPr lang="en-US" sz="2400" dirty="0">
              <a:solidFill>
                <a:srgbClr val="0F1115"/>
              </a:solidFill>
              <a:latin typeface="quote-cjk-patch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F1115"/>
                </a:solidFill>
                <a:latin typeface="quote-cjk-patch"/>
              </a:rPr>
              <a:t>Never expose debug endpoints in production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F1115"/>
                </a:solidFill>
                <a:latin typeface="quote-cjk-patch"/>
              </a:rPr>
              <a:t>Implement proper authentication/authorization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F1115"/>
                </a:solidFill>
                <a:latin typeface="quote-cjk-patch"/>
              </a:rPr>
              <a:t>Use environment-based access controls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F1115"/>
                </a:solidFill>
                <a:latin typeface="quote-cjk-patch"/>
              </a:rPr>
              <a:t>Apply principle of least privilege</a:t>
            </a:r>
            <a:endParaRPr lang="en-US" sz="24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754326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Direct DB Access</a:t>
            </a:r>
          </a:p>
          <a:p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Unprotected </a:t>
            </a: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endpoints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exposed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Direct database schema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Raw data exposure bypassing application logic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5669280" y="2956560"/>
            <a:ext cx="670560" cy="9042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151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</a:t>
            </a:r>
            <a:r>
              <a:rPr lang="en-US" sz="2800" b="1" dirty="0" smtClean="0"/>
              <a:t>2 </a:t>
            </a:r>
            <a:r>
              <a:rPr lang="en-US" sz="2800" b="1" dirty="0"/>
              <a:t>- SQL Injection Attack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754326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Application-layer Injection</a:t>
            </a:r>
          </a:p>
          <a:p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F1115"/>
                </a:solidFill>
                <a:latin typeface="quote-cjk-patch"/>
              </a:rPr>
              <a:t>Unsanitized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 user input in </a:t>
            </a: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WHERE/IF/Filter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Direct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string concatenation in query 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No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parameterized query validation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539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</a:t>
            </a:r>
            <a:r>
              <a:rPr lang="en-US" sz="2800" b="1" dirty="0" smtClean="0"/>
              <a:t>2 </a:t>
            </a:r>
            <a:r>
              <a:rPr lang="en-US" sz="2800" b="1" dirty="0"/>
              <a:t>- SQL Injection Attack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754326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Application-layer Injection</a:t>
            </a:r>
          </a:p>
          <a:p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F1115"/>
                </a:solidFill>
                <a:latin typeface="quote-cjk-patch"/>
              </a:rPr>
              <a:t>Unsanitized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 user input in WHERE clauses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Direct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string concatenation in query 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No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parameterized query validation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11530" y="4080303"/>
            <a:ext cx="2795637" cy="830997"/>
          </a:xfrm>
          <a:prstGeom prst="rect">
            <a:avLst/>
          </a:prstGeom>
          <a:solidFill>
            <a:srgbClr val="ECF1F9"/>
          </a:solidFill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Menlo"/>
              </a:rPr>
              <a:t>-- Normal query: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Menlo"/>
              </a:rPr>
              <a:t>age&gt;30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endParaRPr kumimoji="0" lang="en-US" altLang="el-GR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Menl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b="0" i="1" u="none" strike="noStrike" cap="none" normalizeH="0" baseline="0" dirty="0" smtClean="0">
              <a:ln>
                <a:noFill/>
              </a:ln>
              <a:solidFill>
                <a:srgbClr val="A0A1A7"/>
              </a:solidFill>
              <a:effectLst/>
              <a:latin typeface="Menl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Menlo"/>
              </a:rPr>
              <a:t>-- Injection attacks:</a:t>
            </a:r>
            <a:r>
              <a:rPr kumimoji="0" lang="el-GR" altLang="el-G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r>
              <a:rPr kumimoji="0" lang="en-US" altLang="el-GR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if true, *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5669280" y="2956560"/>
            <a:ext cx="670560" cy="9042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782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</a:t>
            </a:r>
            <a:r>
              <a:rPr lang="en-US" sz="2800" b="1" dirty="0" smtClean="0"/>
              <a:t>3 </a:t>
            </a:r>
            <a:r>
              <a:rPr lang="en-US" sz="2800" b="1" dirty="0"/>
              <a:t>- Aggregation Inference Attack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477328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Statistical Inference</a:t>
            </a:r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Individual data </a:t>
            </a: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encrypted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Statistical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patterns reveal sensitive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No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differential privacy mechanisms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91479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Part </a:t>
            </a:r>
            <a:r>
              <a:rPr lang="en-US" sz="2800" b="1" dirty="0" smtClean="0"/>
              <a:t>3 </a:t>
            </a:r>
            <a:r>
              <a:rPr lang="en-US" sz="2800" b="1" dirty="0"/>
              <a:t>- Aggregation Inference Attack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000249" y="1013936"/>
            <a:ext cx="8963025" cy="1477328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F1115"/>
                </a:solidFill>
                <a:latin typeface="quote-cjk-patch"/>
              </a:rPr>
              <a:t>Attack Vector: Statistical Inference</a:t>
            </a:r>
            <a:endParaRPr lang="en-US" b="1" dirty="0" smtClean="0">
              <a:solidFill>
                <a:srgbClr val="0F1115"/>
              </a:solidFill>
              <a:latin typeface="quote-cjk-patch"/>
            </a:endParaRPr>
          </a:p>
          <a:p>
            <a:r>
              <a:rPr lang="en-US" b="1" dirty="0" smtClean="0">
                <a:solidFill>
                  <a:srgbClr val="0F1115"/>
                </a:solidFill>
                <a:latin typeface="quote-cjk-patch"/>
              </a:rPr>
              <a:t>Vulnerability</a:t>
            </a:r>
            <a:r>
              <a:rPr lang="en-US" b="1" dirty="0">
                <a:solidFill>
                  <a:srgbClr val="0F1115"/>
                </a:solidFill>
                <a:latin typeface="quote-cjk-patch"/>
              </a:rPr>
              <a:t>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Individual data </a:t>
            </a: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encrypted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Statistical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patterns reveal sensitive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F1115"/>
                </a:solidFill>
                <a:latin typeface="quote-cjk-patch"/>
              </a:rPr>
              <a:t>No </a:t>
            </a:r>
            <a:r>
              <a:rPr lang="en-US" dirty="0">
                <a:solidFill>
                  <a:srgbClr val="0F1115"/>
                </a:solidFill>
                <a:latin typeface="quote-cjk-patch"/>
              </a:rPr>
              <a:t>differential privacy mechanisms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841" y="4326096"/>
            <a:ext cx="5405439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Menlo"/>
              </a:rPr>
              <a:t>-- Aggregation attacks that bypass encryption:</a:t>
            </a:r>
            <a:endParaRPr kumimoji="0" lang="en-US" altLang="el-GR" sz="2000" b="0" i="1" u="none" strike="noStrike" cap="none" normalizeH="0" baseline="0" dirty="0" smtClean="0">
              <a:ln>
                <a:noFill/>
              </a:ln>
              <a:solidFill>
                <a:srgbClr val="A0A1A7"/>
              </a:solidFill>
              <a:effectLst/>
              <a:latin typeface="Menl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l-GR" sz="2000" i="1" dirty="0" smtClean="0">
                <a:solidFill>
                  <a:srgbClr val="A0A1A7"/>
                </a:solidFill>
                <a:latin typeface="Menlo"/>
              </a:rPr>
              <a:t>Total salary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Menlo"/>
              </a:rPr>
              <a:t>Count salary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F1115"/>
                </a:solidFill>
                <a:effectLst/>
                <a:latin typeface="Menlo"/>
              </a:rPr>
              <a:t> </a:t>
            </a: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Menl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l-GR" sz="2000" b="0" i="0" u="none" strike="noStrike" cap="none" normalizeH="0" baseline="0" dirty="0" smtClean="0">
              <a:ln>
                <a:noFill/>
              </a:ln>
              <a:solidFill>
                <a:srgbClr val="0F1115"/>
              </a:solidFill>
              <a:effectLst/>
              <a:latin typeface="Menl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11201" y="432609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F1115"/>
                </a:solidFill>
                <a:latin typeface="quote-cjk-patch"/>
              </a:rPr>
              <a:t>Advanced Protections:</a:t>
            </a:r>
            <a:endParaRPr lang="en-US" dirty="0">
              <a:solidFill>
                <a:srgbClr val="0F1115"/>
              </a:solidFill>
              <a:latin typeface="quote-cjk-patch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Differential privacy algorithms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Minimum group size thresholds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Noise injection in results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Query budget limits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F1115"/>
                </a:solidFill>
                <a:latin typeface="quote-cjk-patch"/>
              </a:rPr>
              <a:t>Synthetic data generation</a:t>
            </a:r>
            <a:endParaRPr 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8" name="Down Arrow 7"/>
          <p:cNvSpPr/>
          <p:nvPr/>
        </p:nvSpPr>
        <p:spPr bwMode="auto">
          <a:xfrm>
            <a:off x="5669280" y="2956560"/>
            <a:ext cx="670560" cy="9042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4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Case Study</a:t>
            </a:r>
            <a:r>
              <a:rPr lang="en-US" sz="2800" b="1" dirty="0"/>
              <a:t>: </a:t>
            </a:r>
            <a:r>
              <a:rPr lang="en-US" sz="2800" b="1" dirty="0" smtClean="0"/>
              <a:t>Discussion</a:t>
            </a:r>
            <a:endParaRPr lang="el-GR" sz="2800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11200" y="1956276"/>
            <a:ext cx="10505439" cy="2554545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dirty="0"/>
              <a:t>Even though SQL injection and data leakage are well-known problems, they still appear in modern systems. Which part of the security process do you think organizations most often skip or </a:t>
            </a:r>
            <a:r>
              <a:rPr lang="en-US" sz="3200" b="1" dirty="0" smtClean="0"/>
              <a:t>rush (secure </a:t>
            </a:r>
            <a:r>
              <a:rPr lang="en-US" sz="3200" b="1" dirty="0"/>
              <a:t>coding, testing, encryption, or access </a:t>
            </a:r>
            <a:r>
              <a:rPr lang="en-US" sz="3200" b="1" dirty="0" smtClean="0"/>
              <a:t>control) and </a:t>
            </a:r>
            <a:r>
              <a:rPr lang="en-US" sz="3200" b="1" dirty="0"/>
              <a:t>why?</a:t>
            </a:r>
            <a:endParaRPr lang="en-US" sz="32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08023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40011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 smtClean="0"/>
              <a:t>Case Study</a:t>
            </a:r>
            <a:r>
              <a:rPr lang="en-US" sz="2000" b="1" dirty="0"/>
              <a:t>: </a:t>
            </a:r>
            <a:r>
              <a:rPr lang="en-US" sz="2000" b="1" dirty="0" smtClean="0"/>
              <a:t>Discussion</a:t>
            </a:r>
            <a:endParaRPr lang="el-GR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466725" y="671036"/>
            <a:ext cx="93916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Secure Coding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Rushed development cycles → skip input validation &amp; safe query practices.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Developers often lack security training.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Over-reliance on frameworks to “handle security.”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725" y="1706423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Testing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Focus on functional testing, not security testing.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Security tests seen as costly or optional.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Vulnerabilities slip through CI/CD pipelines.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725" y="2684579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Encryption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Implemented for compliance, not real protection.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Poor key management or automatic decryption in apps.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False sense of safety — logic flaws still leak data.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66725" y="3752332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smtClean="0"/>
              <a:t>Access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smtClean="0"/>
              <a:t>Roles/permissions poorly defined or too broad.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smtClean="0"/>
              <a:t>Debug/admin endpoints left exposed.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smtClean="0"/>
              <a:t>Convenience often outweighs “least privilege.”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466725" y="4871381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Overall </a:t>
            </a:r>
            <a:r>
              <a:rPr lang="en-US" sz="1600" b="1" dirty="0"/>
              <a:t>/ Cultural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Security treated as an afterthought.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Pressure to deliver features fast.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Weak security culture and accountability.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6972" y="2102196"/>
            <a:ext cx="3023821" cy="389431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8332379" y="3551808"/>
            <a:ext cx="22213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Don’t trust </a:t>
            </a:r>
            <a:r>
              <a:rPr lang="en-US" sz="2800" b="1" dirty="0" smtClean="0"/>
              <a:t>user input</a:t>
            </a:r>
            <a:r>
              <a:rPr lang="en-US" sz="2800" b="1" dirty="0"/>
              <a:t>. </a:t>
            </a:r>
            <a:r>
              <a:rPr lang="en-US" sz="2800" b="1" dirty="0" smtClean="0"/>
              <a:t>Ever!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191171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smtClean="0"/>
              <a:t>Switch or No Switch?</a:t>
            </a:r>
            <a:endParaRPr lang="el-GR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2409826" y="1915179"/>
            <a:ext cx="6791323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Information Value</a:t>
            </a:r>
            <a:endParaRPr lang="el-GR" sz="4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409825" y="3352112"/>
            <a:ext cx="6791324" cy="830997"/>
          </a:xfrm>
          <a:prstGeom prst="rect">
            <a:avLst/>
          </a:prstGeom>
          <a:solidFill>
            <a:srgbClr val="ECF1F9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Indirect Information</a:t>
            </a:r>
            <a:endParaRPr lang="el-GR" sz="4800" dirty="0"/>
          </a:p>
        </p:txBody>
      </p:sp>
    </p:spTree>
    <p:extLst>
      <p:ext uri="{BB962C8B-B14F-4D97-AF65-F5344CB8AC3E}">
        <p14:creationId xmlns:p14="http://schemas.microsoft.com/office/powerpoint/2010/main" val="270850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0" y="0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References</a:t>
            </a:r>
            <a:endParaRPr lang="el-GR" sz="2800" b="1"/>
          </a:p>
        </p:txBody>
      </p:sp>
      <p:sp>
        <p:nvSpPr>
          <p:cNvPr id="11" name="Rectangle 10"/>
          <p:cNvSpPr/>
          <p:nvPr/>
        </p:nvSpPr>
        <p:spPr bwMode="auto">
          <a:xfrm>
            <a:off x="286326" y="641612"/>
            <a:ext cx="117239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/>
              <a:buChar char="•"/>
              <a:defRPr/>
            </a:pPr>
            <a:r>
              <a:rPr lang="en-US" i="1" dirty="0" smtClean="0"/>
              <a:t>Iqbal</a:t>
            </a:r>
            <a:r>
              <a:rPr lang="en-US" i="1" dirty="0"/>
              <a:t>, Asif, et al. "Advancing database security: a comprehensive </a:t>
            </a:r>
            <a:r>
              <a:rPr lang="en-US" b="1" i="1" dirty="0"/>
              <a:t>systematic mapping study </a:t>
            </a:r>
            <a:r>
              <a:rPr lang="en-US" i="1" dirty="0"/>
              <a:t>of potential challenges." Wireless Networks 30.7 (2024): 6399-6426</a:t>
            </a:r>
            <a:r>
              <a:rPr lang="en-US" i="1" dirty="0" smtClean="0"/>
              <a:t>.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 err="1"/>
              <a:t>Fleiner</a:t>
            </a:r>
            <a:r>
              <a:rPr lang="en-US" i="1" dirty="0"/>
              <a:t>, Rita, et al. "Security </a:t>
            </a:r>
            <a:r>
              <a:rPr lang="en-US" b="1" i="1" dirty="0"/>
              <a:t>threats</a:t>
            </a:r>
            <a:r>
              <a:rPr lang="en-US" i="1" dirty="0"/>
              <a:t> based on critical database system privileges." 2022 IEEE 10th Jubilee International Conference on Computational Cybernetics and Cyber-Medical Systems (ICCC). IEEE, 2022</a:t>
            </a:r>
            <a:r>
              <a:rPr lang="en-US" i="1" dirty="0" smtClean="0"/>
              <a:t>.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/>
              <a:t>Microsoft. (2022). </a:t>
            </a:r>
            <a:r>
              <a:rPr lang="en-US" b="1" i="1" dirty="0"/>
              <a:t>Azure</a:t>
            </a:r>
            <a:r>
              <a:rPr lang="en-US" i="1" dirty="0"/>
              <a:t> Synapse Analytics </a:t>
            </a:r>
            <a:r>
              <a:rPr lang="en-US" b="1" i="1" dirty="0"/>
              <a:t>security white paper</a:t>
            </a:r>
            <a:r>
              <a:rPr lang="en-US" i="1" dirty="0"/>
              <a:t>: Introduction (V. </a:t>
            </a:r>
            <a:r>
              <a:rPr lang="en-US" i="1" dirty="0" err="1"/>
              <a:t>Parasuraman</a:t>
            </a:r>
            <a:r>
              <a:rPr lang="en-US" i="1" dirty="0"/>
              <a:t>, F. </a:t>
            </a:r>
            <a:r>
              <a:rPr lang="en-US" i="1" dirty="0" err="1"/>
              <a:t>Nuson</a:t>
            </a:r>
            <a:r>
              <a:rPr lang="en-US" i="1" dirty="0"/>
              <a:t>, R. Dunn, K. Reid, J. Hoang, N. </a:t>
            </a:r>
            <a:r>
              <a:rPr lang="en-US" i="1" dirty="0" err="1"/>
              <a:t>Krishnappa</a:t>
            </a:r>
            <a:r>
              <a:rPr lang="en-US" i="1" dirty="0"/>
              <a:t>, M. </a:t>
            </a:r>
            <a:r>
              <a:rPr lang="en-US" i="1" dirty="0" err="1"/>
              <a:t>Kovalenko</a:t>
            </a:r>
            <a:r>
              <a:rPr lang="en-US" i="1" dirty="0"/>
              <a:t>, B. Schacht, P. Martinez, M. Pryce‑Maher, &amp; A. Ali, Authors). </a:t>
            </a:r>
            <a:r>
              <a:rPr lang="en-US" b="1" i="1" dirty="0"/>
              <a:t>Microsoft</a:t>
            </a:r>
            <a:r>
              <a:rPr lang="en-US" i="1" dirty="0" smtClean="0"/>
              <a:t>.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learn.microsoft.com/en-us/azure/synapse-analytics/guidance/security-white-paper-introduction</a:t>
            </a:r>
            <a:endParaRPr lang="en-US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 smtClean="0"/>
              <a:t>Microsoft</a:t>
            </a:r>
            <a:r>
              <a:rPr lang="en-US" i="1" dirty="0"/>
              <a:t>. </a:t>
            </a:r>
            <a:r>
              <a:rPr lang="en-US" i="1" dirty="0" smtClean="0"/>
              <a:t>Data </a:t>
            </a:r>
            <a:r>
              <a:rPr lang="en-US" i="1" dirty="0"/>
              <a:t>security — </a:t>
            </a:r>
            <a:r>
              <a:rPr lang="en-US" b="1" i="1" dirty="0"/>
              <a:t>SQL Server encryption</a:t>
            </a:r>
            <a:r>
              <a:rPr lang="en-US" i="1" dirty="0"/>
              <a:t>. Microsoft. </a:t>
            </a:r>
            <a:r>
              <a:rPr lang="en-US" i="1" dirty="0">
                <a:hlinkClick r:id="rId3"/>
              </a:rPr>
              <a:t>https://</a:t>
            </a:r>
            <a:r>
              <a:rPr lang="en-US" i="1" dirty="0" smtClean="0">
                <a:hlinkClick r:id="rId3"/>
              </a:rPr>
              <a:t>www.microsoft.com/en-us/sql-server/data-security</a:t>
            </a:r>
            <a:endParaRPr lang="en-US" i="1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/>
              <a:t>Oracle Corporation. (2025, March). Risk‑Driven Database Security: A practical approach to securing the </a:t>
            </a:r>
            <a:r>
              <a:rPr lang="en-US" b="1" i="1" dirty="0"/>
              <a:t>Oracle Database</a:t>
            </a:r>
            <a:r>
              <a:rPr lang="en-US" i="1" dirty="0"/>
              <a:t> (Version 23.1). Oracle. </a:t>
            </a:r>
            <a:r>
              <a:rPr lang="en-US" i="1" dirty="0">
                <a:hlinkClick r:id="rId4"/>
              </a:rPr>
              <a:t>https://</a:t>
            </a:r>
            <a:r>
              <a:rPr lang="en-US" i="1" dirty="0" smtClean="0">
                <a:hlinkClick r:id="rId4"/>
              </a:rPr>
              <a:t>www.oracle.com/a/tech/docs/wp-risk-driven-dbsec.pdf</a:t>
            </a:r>
            <a:endParaRPr lang="en-US" i="1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b="1" i="1" dirty="0"/>
              <a:t>IBM Corporation</a:t>
            </a:r>
            <a:r>
              <a:rPr lang="en-US" i="1" dirty="0"/>
              <a:t>. </a:t>
            </a:r>
            <a:r>
              <a:rPr lang="en-US" i="1" dirty="0" smtClean="0"/>
              <a:t>Database </a:t>
            </a:r>
            <a:r>
              <a:rPr lang="en-US" i="1" dirty="0"/>
              <a:t>Security Guide (IBM Db2 Version 9.5) [PDF]. IBM. </a:t>
            </a:r>
            <a:r>
              <a:rPr lang="en-US" i="1" dirty="0">
                <a:hlinkClick r:id="rId5"/>
              </a:rPr>
              <a:t>https://</a:t>
            </a:r>
            <a:r>
              <a:rPr lang="en-US" i="1" dirty="0" smtClean="0">
                <a:hlinkClick r:id="rId5"/>
              </a:rPr>
              <a:t>public.dhe.ibm.com/ps/products/db2/info/vr95/pdf/en_US/db2sece950.pdf</a:t>
            </a:r>
            <a:endParaRPr lang="en-US" i="1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/>
              <a:t>Amazon Web Services, Inc. (2024, August 28). MySQL security best practices: </a:t>
            </a:r>
            <a:r>
              <a:rPr lang="en-US" b="1" i="1" dirty="0"/>
              <a:t>Securing Amazon Aurora MySQL </a:t>
            </a:r>
            <a:r>
              <a:rPr lang="en-US" i="1" dirty="0"/>
              <a:t>and Amazon RDS for MySQL [White paper]. Amazon Web Services. </a:t>
            </a:r>
            <a:r>
              <a:rPr lang="en-US" i="1" dirty="0">
                <a:hlinkClick r:id="rId6"/>
              </a:rPr>
              <a:t>https://</a:t>
            </a:r>
            <a:r>
              <a:rPr lang="en-US" i="1" dirty="0" smtClean="0">
                <a:hlinkClick r:id="rId6"/>
              </a:rPr>
              <a:t>d1.awsstatic.com/Amazon%20Aurora%20MySQL%20and%20Amazon%20RDS%20for%20MySQL%20Security%20Whitepaper.pdf</a:t>
            </a:r>
            <a:endParaRPr lang="en-US" i="1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 smtClean="0"/>
              <a:t>Diaz</a:t>
            </a:r>
            <a:r>
              <a:rPr lang="en-US" i="1" dirty="0"/>
              <a:t>, C. (2022). </a:t>
            </a:r>
            <a:r>
              <a:rPr lang="en-US" b="1" i="1" dirty="0"/>
              <a:t>Database Security</a:t>
            </a:r>
            <a:r>
              <a:rPr lang="en-US" i="1" dirty="0"/>
              <a:t>: Problems and Solutions. Mercury Learning &amp; Information. </a:t>
            </a:r>
            <a:endParaRPr lang="en-US" i="1" dirty="0" smtClean="0"/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 err="1" smtClean="0"/>
              <a:t>Danturthi</a:t>
            </a:r>
            <a:r>
              <a:rPr lang="en-US" i="1" dirty="0"/>
              <a:t>, R. S. (2024). Database and </a:t>
            </a:r>
            <a:r>
              <a:rPr lang="en-US" b="1" i="1" dirty="0"/>
              <a:t>Application Security</a:t>
            </a:r>
            <a:r>
              <a:rPr lang="en-US" i="1" dirty="0"/>
              <a:t>: A Practitioner’s Guide. Addison‑Wesley Professional</a:t>
            </a:r>
            <a:r>
              <a:rPr lang="en-US" i="1" dirty="0" smtClean="0"/>
              <a:t>.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i="1" dirty="0"/>
              <a:t>OWASP Foundation. </a:t>
            </a:r>
            <a:r>
              <a:rPr lang="en-US" i="1" dirty="0" smtClean="0"/>
              <a:t>Database </a:t>
            </a:r>
            <a:r>
              <a:rPr lang="en-US" i="1" dirty="0"/>
              <a:t>Security Cheat Sheet. OWASP. </a:t>
            </a:r>
            <a:r>
              <a:rPr lang="en-US" i="1" dirty="0">
                <a:hlinkClick r:id="rId7"/>
              </a:rPr>
              <a:t>https://</a:t>
            </a:r>
            <a:r>
              <a:rPr lang="en-US" i="1" dirty="0" smtClean="0">
                <a:hlinkClick r:id="rId7"/>
              </a:rPr>
              <a:t>cheatsheetseries.owasp.org/cheatsheets/Database_Security_Cheat_Sheet.html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287168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2492941" y="1764837"/>
            <a:ext cx="73311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5400">
                <a:solidFill>
                  <a:prstClr val="black"/>
                </a:solidFill>
                <a:latin typeface="Calibri"/>
              </a:rPr>
              <a:t>Questions and Discussion</a:t>
            </a:r>
            <a:endParaRPr lang="el-GR" sz="5400" b="0" i="0" u="none" strike="noStrike" cap="none" spc="0">
              <a:ln>
                <a:noFill/>
              </a:ln>
              <a:solidFill>
                <a:prstClr val="black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 bwMode="auto">
          <a:xfrm rot="687603">
            <a:off x="5648594" y="2644625"/>
            <a:ext cx="132867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3800" b="1"/>
              <a:t>?</a:t>
            </a:r>
            <a:endParaRPr lang="el-GR" sz="138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38000">
              <a:schemeClr val="accent5">
                <a:alpha val="15000"/>
              </a:schemeClr>
            </a:gs>
            <a:gs pos="60000">
              <a:schemeClr val="accent5">
                <a:alpha val="10000"/>
              </a:schemeClr>
            </a:gs>
            <a:gs pos="96000">
              <a:schemeClr val="accent5">
                <a:alpha val="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2216229" y="2386396"/>
            <a:ext cx="7892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l-GR" sz="4400">
                <a:solidFill>
                  <a:prstClr val="black"/>
                </a:solidFill>
              </a:rPr>
              <a:t>Ασφάλεια βάσεων δεδομένων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/>
              <a:t>DB Cybersecurity: Motivation</a:t>
            </a:r>
            <a:endParaRPr lang="el-GR" sz="2800" b="1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80975" y="844328"/>
            <a:ext cx="5191125" cy="44012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en-US" sz="1400" b="1">
                <a:latin typeface="Arial"/>
              </a:rPr>
              <a:t>High-value data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Personally Identifiable Information (PII)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Protected Health Information (PHI)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Intellectual Property (IP)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Financials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Verizon DBIR 2023: </a:t>
            </a:r>
            <a:r>
              <a:rPr lang="en-US" sz="1400">
                <a:solidFill>
                  <a:srgbClr val="FF0000"/>
                </a:solidFill>
                <a:latin typeface="Arial"/>
              </a:rPr>
              <a:t>Data stores remain the primary target for financially motivated breaches </a:t>
            </a:r>
            <a:r>
              <a:rPr lang="en-US" sz="1400">
                <a:latin typeface="Arial"/>
              </a:rPr>
              <a:t>[1] </a:t>
            </a:r>
            <a:endParaRPr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b="1">
                <a:latin typeface="Arial"/>
              </a:rPr>
              <a:t>Quiet but catastrophic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Adversaries use legitimate queries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Stay undetectable for longer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IBM X-Force Threat Intelligence Index 2023: </a:t>
            </a:r>
            <a:r>
              <a:rPr lang="en-US" sz="1400">
                <a:solidFill>
                  <a:srgbClr val="FF0000"/>
                </a:solidFill>
                <a:latin typeface="Arial"/>
              </a:rPr>
              <a:t>Median dwell time for data exfiltration via DB compromise exceeds other vectors </a:t>
            </a:r>
            <a:r>
              <a:rPr lang="en-US" sz="1400">
                <a:latin typeface="Arial"/>
              </a:rPr>
              <a:t>[2]</a:t>
            </a:r>
            <a:endParaRPr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b="1">
                <a:latin typeface="Arial"/>
              </a:rPr>
              <a:t>High misconfiguration risk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Due to cloud migrations, DevOps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E.g., open ports, default passwords, excessive privileges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Microsoft Digital Defense Report 2023: </a:t>
            </a:r>
            <a:r>
              <a:rPr lang="en-US" sz="1400">
                <a:solidFill>
                  <a:srgbClr val="FF0000"/>
                </a:solidFill>
                <a:latin typeface="Arial"/>
              </a:rPr>
              <a:t>Exposed cloud databases remain a leading cause of data exfiltration</a:t>
            </a:r>
            <a:r>
              <a:rPr lang="en-US" sz="1400">
                <a:latin typeface="Arial"/>
              </a:rPr>
              <a:t>.</a:t>
            </a:r>
            <a:endParaRPr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l-GR" sz="140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0" y="6004061"/>
            <a:ext cx="7258050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>
                <a:latin typeface="Arial"/>
              </a:rPr>
              <a:t>[1] </a:t>
            </a:r>
            <a:r>
              <a:rPr lang="en-US" sz="1050" u="sng">
                <a:latin typeface="Arial"/>
                <a:hlinkClick r:id="rId2" tooltip="https://www.verizon.com/business/resources/Ta5a/reports/2023-dbir-public-sector-snapshot.pdf"/>
              </a:rPr>
              <a:t>https://www.verizon.com/business/resources/Ta5a/reports/2023-dbir-public-sector-snapshot.pdf</a:t>
            </a:r>
            <a:endParaRPr lang="en-US" sz="1050">
              <a:latin typeface="Arial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  <a:t>[</a:t>
            </a:r>
            <a:r>
              <a:rPr lang="en-US" sz="1050">
                <a:latin typeface="Arial"/>
              </a:rPr>
              <a:t>2] </a:t>
            </a:r>
            <a:r>
              <a:rPr lang="en-US" sz="1050" u="sng">
                <a:latin typeface="Arial"/>
                <a:hlinkClick r:id="rId3" tooltip="https://www.ibm.com/reports/threat-intelligence"/>
              </a:rPr>
              <a:t>https://www.ibm.com/reports/threat-intelligence</a:t>
            </a:r>
            <a:endParaRPr lang="en-US" sz="1050">
              <a:latin typeface="Arial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>
                <a:latin typeface="Arial"/>
              </a:rPr>
              <a:t>[3] </a:t>
            </a:r>
            <a:r>
              <a:rPr lang="en-US" sz="1050" u="sng">
                <a:latin typeface="Arial"/>
                <a:hlinkClick r:id="rId4" tooltip="https://www.microsoft.com/en-us/security/security-insider/threat-landscape/microsoft-digital-defense-report-2023"/>
              </a:rPr>
              <a:t>https://www.microsoft.com/en-us/security/security-insider/threat-landscape/microsoft-digital-defense-report-2023</a:t>
            </a:r>
            <a:endParaRPr lang="en-US" sz="1050">
              <a:latin typeface="Arial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>
                <a:latin typeface="Arial"/>
              </a:rPr>
              <a:t>[4] </a:t>
            </a:r>
            <a:r>
              <a:rPr lang="en-US" sz="1050" u="sng">
                <a:latin typeface="Arial"/>
                <a:hlinkClick r:id="rId5" tooltip="https://www.ibm.com/think/insights/cost-of-a-data-breach-2024-financial-industry"/>
              </a:rPr>
              <a:t>https://www.ibm.com/think/insights/cost-of-a-data-breach-2024-financial-industry</a:t>
            </a:r>
            <a:endParaRPr lang="el-GR" sz="105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015037" y="874685"/>
            <a:ext cx="6024563" cy="26776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defRPr/>
            </a:pPr>
            <a:r>
              <a:rPr lang="en-US" sz="1400" b="1">
                <a:latin typeface="Arial"/>
              </a:rPr>
              <a:t>High regulatory exposure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DBs store regulated data (GDPR, HIPAA)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Breaches and leaks trigger larger fines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IBM Data Breach Report 2024: </a:t>
            </a:r>
            <a:r>
              <a:rPr lang="en-US" sz="1400">
                <a:solidFill>
                  <a:srgbClr val="FF0000"/>
                </a:solidFill>
                <a:latin typeface="Arial"/>
              </a:rPr>
              <a:t>Regulated industries with large databases (healthcare, finance) had breach costs 2x higher than average [4]</a:t>
            </a:r>
            <a:endParaRPr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 b="1">
                <a:latin typeface="Arial"/>
              </a:rPr>
              <a:t>Insider &amp; privilege abuse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Unlike network attacks DB compromises involve legit users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Access abuse of escalating privileges</a:t>
            </a:r>
            <a:endParaRPr/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400">
                <a:latin typeface="Arial"/>
              </a:rPr>
              <a:t>Verizon DBIR 2023: </a:t>
            </a:r>
            <a:r>
              <a:rPr lang="en-US" sz="1400">
                <a:solidFill>
                  <a:srgbClr val="FF0000"/>
                </a:solidFill>
                <a:latin typeface="Arial"/>
              </a:rPr>
              <a:t>Privilege misuse is top internal cause of data breaches, particularly in DB systems </a:t>
            </a:r>
            <a:r>
              <a:rPr lang="en-US" sz="1400">
                <a:latin typeface="Arial"/>
              </a:rPr>
              <a:t>[1]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l-GR" sz="1400" b="0" i="0" u="none" strike="noStrike" cap="none">
              <a:ln>
                <a:noFill/>
              </a:ln>
              <a:solidFill>
                <a:schemeClr val="tx1"/>
              </a:solidFill>
              <a:latin typeface="Arial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6126" y="5433101"/>
            <a:ext cx="4629150" cy="369332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b="1"/>
              <a:t>DBs are the attackers’ crown jewel</a:t>
            </a:r>
            <a:endParaRPr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rcRect t="13036" b="22512"/>
          <a:stretch/>
        </p:blipFill>
        <p:spPr bwMode="auto">
          <a:xfrm>
            <a:off x="8296274" y="3843091"/>
            <a:ext cx="2466975" cy="1590010"/>
          </a:xfrm>
          <a:prstGeom prst="rect">
            <a:avLst/>
          </a:prstGeom>
          <a:solidFill>
            <a:srgbClr val="EDF2FA"/>
          </a:solidFill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DB Preliminaries: Key Terms</a:t>
            </a:r>
            <a:endParaRPr lang="el-GR" sz="2800" b="1"/>
          </a:p>
        </p:txBody>
      </p:sp>
      <p:sp>
        <p:nvSpPr>
          <p:cNvPr id="2" name="Rectangle 1"/>
          <p:cNvSpPr/>
          <p:nvPr/>
        </p:nvSpPr>
        <p:spPr bwMode="auto">
          <a:xfrm>
            <a:off x="171450" y="637521"/>
            <a:ext cx="741045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/>
              <a:t>Database Management System (DBMS)</a:t>
            </a:r>
            <a:r>
              <a:rPr lang="en-US"/>
              <a:t>: Software that stores and retrieves data (</a:t>
            </a:r>
            <a:r>
              <a:rPr lang="en-US" i="1"/>
              <a:t>MySQL, PostgreSQL, Oracle)</a:t>
            </a:r>
            <a:endParaRPr lang="en-US"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User (Account)</a:t>
            </a:r>
            <a:r>
              <a:rPr lang="en-US"/>
              <a:t>: Identity recognized by the DBMS</a:t>
            </a:r>
            <a:endParaRPr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Privilege</a:t>
            </a:r>
            <a:r>
              <a:rPr lang="en-US"/>
              <a:t>: Right to perform an action (SELECT, INSERT, UPDATE, DELETE)</a:t>
            </a:r>
            <a:endParaRPr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Role</a:t>
            </a:r>
            <a:r>
              <a:rPr lang="en-US"/>
              <a:t>: Collection of privileges assigned to users</a:t>
            </a:r>
            <a:endParaRPr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Database</a:t>
            </a:r>
            <a:r>
              <a:rPr lang="en-US"/>
              <a:t>: Structured collection of inter-related data (tables, indexes, metadata)</a:t>
            </a:r>
            <a:endParaRPr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 b="1"/>
              <a:t>Schema:</a:t>
            </a:r>
            <a:r>
              <a:rPr lang="en-US"/>
              <a:t> Logical grouping of database objects</a:t>
            </a:r>
            <a:endParaRPr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Table (Relation): </a:t>
            </a:r>
            <a:r>
              <a:rPr lang="en-US"/>
              <a:t> A representation of data as rows (records) and columns (attributes)</a:t>
            </a:r>
            <a:endParaRPr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b="1"/>
              <a:t>View</a:t>
            </a:r>
            <a:r>
              <a:rPr lang="en-US"/>
              <a:t>: Virtual table showing a filtered subset of data</a:t>
            </a:r>
            <a:endParaRPr/>
          </a:p>
          <a:p>
            <a:pPr>
              <a:defRPr/>
            </a:pPr>
            <a:endParaRPr lang="en-US" b="1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706162" y="1323974"/>
            <a:ext cx="4164181" cy="35623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DB Preliminaries: DB types</a:t>
            </a:r>
            <a:endParaRPr lang="el-GR" sz="2800" b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0349" y="961371"/>
          <a:ext cx="11321126" cy="3622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4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0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DB Type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Description / Use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Examples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Relational (RDBMS)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Data stored in structured tables; supports SQL queries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MySQL, PostgreSQL, Oracle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NoSQL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Flexible schema; handles unstructured/semi-structured data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MongoDB, Cassandra, Couchbase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3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NewSQL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Combines relational structure + high scalability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Google Spanner, CockroachDB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Time-series DB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Optimized for timestamped data (metrics, logs)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InfluxDB, TimescaleDB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Graph DB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Stores data as nodes &amp; edges; good for relationships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Neo4j, Amazon Neptune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7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b="1"/>
                        <a:t>Key-Value DB</a:t>
                      </a:r>
                      <a:endParaRPr lang="en-US"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Simple key → value storage for fast lookups</a:t>
                      </a:r>
                      <a:endParaRPr/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/>
                        <a:t>Redis, DynamoDB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743323" y="2330716"/>
            <a:ext cx="4162426" cy="358609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DB Cybersecurity &amp; CIA Triad</a:t>
            </a:r>
            <a:endParaRPr lang="el-GR" sz="2800" b="1"/>
          </a:p>
        </p:txBody>
      </p:sp>
      <p:sp>
        <p:nvSpPr>
          <p:cNvPr id="2" name="Rectangle 1"/>
          <p:cNvSpPr/>
          <p:nvPr/>
        </p:nvSpPr>
        <p:spPr bwMode="auto">
          <a:xfrm>
            <a:off x="95250" y="670961"/>
            <a:ext cx="11830050" cy="646331"/>
          </a:xfrm>
          <a:prstGeom prst="rect">
            <a:avLst/>
          </a:prstGeom>
          <a:solidFill>
            <a:srgbClr val="ECF0F9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/>
              <a:t>DB Cybersecurity: The set of </a:t>
            </a:r>
            <a:r>
              <a:rPr lang="en-US" b="1"/>
              <a:t>policies, mechanisms and controls</a:t>
            </a:r>
            <a:r>
              <a:rPr lang="en-US"/>
              <a:t> that protect a database against </a:t>
            </a:r>
            <a:r>
              <a:rPr lang="en-US" b="1"/>
              <a:t>confidentiality, integrity and availability</a:t>
            </a:r>
            <a:r>
              <a:rPr lang="en-US"/>
              <a:t> violations.</a:t>
            </a:r>
            <a:endParaRPr lang="el-GR"/>
          </a:p>
        </p:txBody>
      </p:sp>
      <p:sp>
        <p:nvSpPr>
          <p:cNvPr id="7" name="Rectangle 6"/>
          <p:cNvSpPr/>
          <p:nvPr/>
        </p:nvSpPr>
        <p:spPr bwMode="auto">
          <a:xfrm>
            <a:off x="1765699" y="2335509"/>
            <a:ext cx="1819269" cy="628650"/>
          </a:xfrm>
          <a:prstGeom prst="rect">
            <a:avLst/>
          </a:prstGeom>
          <a:solidFill>
            <a:srgbClr val="1A8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Access control &amp; authentication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14901" y="1564254"/>
            <a:ext cx="1819269" cy="628650"/>
          </a:xfrm>
          <a:prstGeom prst="rect">
            <a:avLst/>
          </a:prstGeom>
          <a:solidFill>
            <a:srgbClr val="1A8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Encryption &amp; key management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86724" y="3710174"/>
            <a:ext cx="1819269" cy="628650"/>
          </a:xfrm>
          <a:prstGeom prst="rect">
            <a:avLst/>
          </a:prstGeom>
          <a:solidFill>
            <a:srgbClr val="1CB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Backup &amp; recovery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743078" y="3710174"/>
            <a:ext cx="1819269" cy="628650"/>
          </a:xfrm>
          <a:prstGeom prst="rect">
            <a:avLst/>
          </a:prstGeom>
          <a:solidFill>
            <a:srgbClr val="855C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Auditing &amp; monitoring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086480" y="6118833"/>
            <a:ext cx="1819269" cy="628650"/>
          </a:xfrm>
          <a:prstGeom prst="rect">
            <a:avLst/>
          </a:prstGeom>
          <a:solidFill>
            <a:srgbClr val="1CB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Secure configuration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64104" y="2328079"/>
            <a:ext cx="1819269" cy="628650"/>
          </a:xfrm>
          <a:prstGeom prst="rect">
            <a:avLst/>
          </a:prstGeom>
          <a:solidFill>
            <a:srgbClr val="1A83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Data masking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743079" y="5177347"/>
            <a:ext cx="1819269" cy="628650"/>
          </a:xfrm>
          <a:prstGeom prst="rect">
            <a:avLst/>
          </a:prstGeom>
          <a:solidFill>
            <a:srgbClr val="855C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Checksums &amp; Hashing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86724" y="5191202"/>
            <a:ext cx="1819269" cy="628650"/>
          </a:xfrm>
          <a:prstGeom prst="rect">
            <a:avLst/>
          </a:prstGeom>
          <a:solidFill>
            <a:srgbClr val="1CB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Replication</a:t>
            </a:r>
            <a:endParaRPr lang="el-GR" b="1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743323" y="6118833"/>
            <a:ext cx="1819269" cy="628650"/>
          </a:xfrm>
          <a:prstGeom prst="rect">
            <a:avLst/>
          </a:prstGeom>
          <a:solidFill>
            <a:srgbClr val="1CB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>
                <a:solidFill>
                  <a:srgbClr val="002060"/>
                </a:solidFill>
              </a:rPr>
              <a:t>Patching</a:t>
            </a:r>
            <a:endParaRPr lang="el-GR" b="1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732271" y="1362696"/>
            <a:ext cx="384019" cy="3840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0" y="1"/>
            <a:ext cx="12192000" cy="523220"/>
          </a:xfrm>
          <a:prstGeom prst="rect">
            <a:avLst/>
          </a:prstGeom>
          <a:gradFill>
            <a:gsLst>
              <a:gs pos="26000">
                <a:schemeClr val="accent5">
                  <a:alpha val="10000"/>
                </a:schemeClr>
              </a:gs>
              <a:gs pos="76000">
                <a:schemeClr val="accent5">
                  <a:alpha val="5000"/>
                </a:schemeClr>
              </a:gs>
            </a:gsLst>
            <a:path path="circle"/>
          </a:gra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/>
              <a:t>DB Cybersecurity: Threat Model</a:t>
            </a:r>
            <a:endParaRPr lang="el-GR" sz="2800" b="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760628" y="2366390"/>
            <a:ext cx="2446991" cy="244699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auto">
          <a:xfrm>
            <a:off x="452780" y="1051790"/>
            <a:ext cx="3182964" cy="1418442"/>
          </a:xfrm>
          <a:prstGeom prst="rect">
            <a:avLst/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>
                <a:solidFill>
                  <a:srgbClr val="002060"/>
                </a:solidFill>
              </a:rPr>
              <a:t>Insider Threat &amp; Privilege abuse</a:t>
            </a:r>
            <a:endParaRPr lang="el-GR" sz="2400" b="1">
              <a:solidFill>
                <a:srgbClr val="00206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52780" y="2880665"/>
            <a:ext cx="3182964" cy="1418442"/>
          </a:xfrm>
          <a:prstGeom prst="rect">
            <a:avLst/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>
                <a:solidFill>
                  <a:srgbClr val="002060"/>
                </a:solidFill>
              </a:rPr>
              <a:t>External Attacker (DB vulnerabilities)</a:t>
            </a:r>
            <a:endParaRPr lang="el-GR" sz="2400" b="1">
              <a:solidFill>
                <a:srgbClr val="00206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49974" y="4736926"/>
            <a:ext cx="3182964" cy="1418442"/>
          </a:xfrm>
          <a:prstGeom prst="rect">
            <a:avLst/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>
                <a:solidFill>
                  <a:srgbClr val="002060"/>
                </a:solidFill>
              </a:rPr>
              <a:t>Application-Layer Threat – Interaction with DB</a:t>
            </a:r>
            <a:endParaRPr lang="el-GR" sz="2400" b="1">
              <a:solidFill>
                <a:srgbClr val="00206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8338115" y="1051790"/>
            <a:ext cx="3182964" cy="1418442"/>
          </a:xfrm>
          <a:prstGeom prst="rect">
            <a:avLst/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Infrastructure Threat (DBMS, software, network, storage)</a:t>
            </a:r>
            <a:endParaRPr lang="el-GR" sz="2400" b="1" dirty="0">
              <a:solidFill>
                <a:srgbClr val="002060"/>
              </a:soli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338115" y="2894358"/>
            <a:ext cx="3182964" cy="1418442"/>
          </a:xfrm>
          <a:prstGeom prst="rect">
            <a:avLst/>
          </a:prstGeom>
          <a:solidFill>
            <a:srgbClr val="EDF2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Cloud/Deployment </a:t>
            </a:r>
            <a:r>
              <a:rPr lang="en-US" sz="2400" b="1" dirty="0" err="1">
                <a:solidFill>
                  <a:srgbClr val="002060"/>
                </a:solidFill>
              </a:rPr>
              <a:t>misconfig</a:t>
            </a:r>
            <a:endParaRPr lang="el-GR" sz="24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8338115" y="4736926"/>
            <a:ext cx="3182964" cy="141844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Data Inference &amp; Aggregation (legit queries)</a:t>
            </a:r>
            <a:endParaRPr lang="el-GR" sz="2400" b="1" dirty="0">
              <a:solidFill>
                <a:srgbClr val="002060"/>
              </a:solidFill>
            </a:endParaRPr>
          </a:p>
        </p:txBody>
      </p:sp>
      <p:cxnSp>
        <p:nvCxnSpPr>
          <p:cNvPr id="28" name="Straight Arrow Connector 27"/>
          <p:cNvCxnSpPr>
            <a:cxnSpLocks/>
            <a:stCxn id="17" idx="3"/>
            <a:endCxn id="4" idx="0"/>
          </p:cNvCxnSpPr>
          <p:nvPr/>
        </p:nvCxnSpPr>
        <p:spPr bwMode="auto">
          <a:xfrm>
            <a:off x="3635744" y="1761011"/>
            <a:ext cx="2348380" cy="605379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cxnSpLocks/>
            <a:stCxn id="18" idx="3"/>
            <a:endCxn id="4" idx="1"/>
          </p:cNvCxnSpPr>
          <p:nvPr/>
        </p:nvCxnSpPr>
        <p:spPr bwMode="auto">
          <a:xfrm>
            <a:off x="3635744" y="3589886"/>
            <a:ext cx="1124884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cxnSpLocks/>
            <a:stCxn id="19" idx="3"/>
            <a:endCxn id="4" idx="2"/>
          </p:cNvCxnSpPr>
          <p:nvPr/>
        </p:nvCxnSpPr>
        <p:spPr bwMode="auto">
          <a:xfrm flipV="1">
            <a:off x="3632938" y="4813381"/>
            <a:ext cx="2351186" cy="63276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  <a:stCxn id="20" idx="1"/>
            <a:endCxn id="4" idx="0"/>
          </p:cNvCxnSpPr>
          <p:nvPr/>
        </p:nvCxnSpPr>
        <p:spPr bwMode="auto">
          <a:xfrm flipH="1">
            <a:off x="5984124" y="1761011"/>
            <a:ext cx="2353991" cy="605379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21" idx="1"/>
            <a:endCxn id="4" idx="3"/>
          </p:cNvCxnSpPr>
          <p:nvPr/>
        </p:nvCxnSpPr>
        <p:spPr bwMode="auto">
          <a:xfrm flipH="1" flipV="1">
            <a:off x="7207619" y="3589886"/>
            <a:ext cx="1130496" cy="13693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cxnSpLocks/>
            <a:stCxn id="22" idx="1"/>
            <a:endCxn id="4" idx="2"/>
          </p:cNvCxnSpPr>
          <p:nvPr/>
        </p:nvCxnSpPr>
        <p:spPr bwMode="auto">
          <a:xfrm flipH="1" flipV="1">
            <a:off x="5984124" y="4813381"/>
            <a:ext cx="2353991" cy="632766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732271" y="3106340"/>
            <a:ext cx="384019" cy="384019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732270" y="4937754"/>
            <a:ext cx="384019" cy="38401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903026" y="1362696"/>
            <a:ext cx="384019" cy="38401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903026" y="3106340"/>
            <a:ext cx="384019" cy="38401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903025" y="4937754"/>
            <a:ext cx="384019" cy="3840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2598</TotalTime>
  <Words>3017</Words>
  <Application>Microsoft Office PowerPoint</Application>
  <DocSecurity>0</DocSecurity>
  <PresentationFormat>Widescreen</PresentationFormat>
  <Paragraphs>471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Menlo</vt:lpstr>
      <vt:lpstr>quote-cjk-patch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/>
  <cp:lastModifiedBy>User</cp:lastModifiedBy>
  <cp:revision>564</cp:revision>
  <dcterms:created xsi:type="dcterms:W3CDTF">2025-09-25T14:53:19Z</dcterms:created>
  <dcterms:modified xsi:type="dcterms:W3CDTF">2025-11-01T10:28:10Z</dcterms:modified>
  <cp:category/>
  <dc:identifier/>
  <cp:contentStatus/>
  <dc:language/>
  <cp:version/>
</cp:coreProperties>
</file>