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72" r:id="rId3"/>
    <p:sldId id="273" r:id="rId4"/>
    <p:sldId id="274" r:id="rId5"/>
    <p:sldId id="275" r:id="rId6"/>
    <p:sldId id="276" r:id="rId7"/>
    <p:sldId id="277" r:id="rId8"/>
    <p:sldId id="278" r:id="rId9"/>
    <p:sldId id="279" r:id="rId10"/>
    <p:sldId id="280" r:id="rId11"/>
    <p:sldId id="282" r:id="rId12"/>
    <p:sldId id="283" r:id="rId13"/>
    <p:sldId id="281" r:id="rId14"/>
    <p:sldId id="284" r:id="rId15"/>
    <p:sldId id="285" r:id="rId16"/>
    <p:sldId id="286"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FD4443E-F989-4FC4-A0C8-D5A2AF1F390B}" styleName="Σκούρο στυλ 1 - Έμφαση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Σκούρο στυλ 1 - Έμφαση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Σκούρο στυλ 2 - Έμφαση 5/Έμφαση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Σκούρο στυλ 2 - Έμφαση 3/Έμφαση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Σκούρο στυλ 2 - Έμφαση 1/Έμφαση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083E6E3-FA7D-4D7B-A595-EF9225AFEA82}" styleName="Φωτεινό στυλ 1 - Έμφαση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Φωτεινό στυλ 2 - Έμφαση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Μεσαίο στυλ 3 - Έμφαση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03447BB-5D67-496B-8E87-E561075AD55C}" styleName="Σκούρο στυλ 1 - Έμφαση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Σκούρο στυλ 1 - Έμφαση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25E5076-3810-47DD-B79F-674D7AD40C01}" styleName="Σκούρο στυλ 1 - Έμφαση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Μεσαίο στυλ 1 - Έμφαση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Φωτεινό στυλ 3 - Έμφαση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Φωτεινό στυλ 1 - Έμφαση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Μεσαίο στυλ 1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326" y="-41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17/05/2025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5/17/2025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602037"/>
            <a:ext cx="8791575" cy="2759851"/>
          </a:xfrm>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a:t>
            </a: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6</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Χρήσεις γης</a:t>
            </a:r>
            <a:endParaRPr lang="el-GR" sz="1800" i="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2"/>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38C99A-D127-AE5C-660C-E48491A85A0A}"/>
              </a:ext>
            </a:extLst>
          </p:cNvPr>
          <p:cNvSpPr>
            <a:spLocks noGrp="1"/>
          </p:cNvSpPr>
          <p:nvPr>
            <p:ph type="title"/>
          </p:nvPr>
        </p:nvSpPr>
        <p:spPr>
          <a:xfrm>
            <a:off x="1141413" y="618518"/>
            <a:ext cx="9905998" cy="1335788"/>
          </a:xfrm>
        </p:spPr>
        <p:txBody>
          <a:bodyPr>
            <a:normAutofit/>
          </a:bodyPr>
          <a:lstStyle/>
          <a:p>
            <a:pPr algn="ctr"/>
            <a:r>
              <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rPr>
              <a:t>VIII. </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Κύρια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χαρακτηριστικΑ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του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συστΗματος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χρΗσεων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γης του Π.Δ. 59/2018 και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διαφοροποΙΗσεις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απΟ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προγενΕστερες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διατΑξεις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(1)</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0900442-C2CE-3E81-AFB3-ECC329D3F0BD}"/>
              </a:ext>
            </a:extLst>
          </p:cNvPr>
          <p:cNvSpPr>
            <a:spLocks noGrp="1"/>
          </p:cNvSpPr>
          <p:nvPr>
            <p:ph idx="1"/>
          </p:nvPr>
        </p:nvSpPr>
        <p:spPr>
          <a:xfrm>
            <a:off x="1141412" y="2249486"/>
            <a:ext cx="9905999" cy="4500938"/>
          </a:xfrm>
        </p:spPr>
        <p:txBody>
          <a:bodyPr>
            <a:normAutofit fontScale="25000" lnSpcReduction="20000"/>
          </a:bodyPr>
          <a:lstStyle/>
          <a:p>
            <a:pPr algn="just"/>
            <a:r>
              <a:rPr lang="el-GR" sz="4300" b="1" dirty="0">
                <a:solidFill>
                  <a:schemeClr val="bg2"/>
                </a:solidFill>
                <a:latin typeface="Calibri" panose="020F0502020204030204" pitchFamily="34" charset="0"/>
                <a:ea typeface="Calibri" panose="020F0502020204030204" pitchFamily="34" charset="0"/>
                <a:cs typeface="Calibri" panose="020F0502020204030204" pitchFamily="34" charset="0"/>
              </a:rPr>
              <a:t>Χρήσεις γης που έχουν καθοριστεί με εγκεκριμένα ΓΠΣ/ΣΧΟΟΑΠ πριν την έναρξη ισχύος του Π.Δ. 59/2018 </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βάσει των διατάξεων των Π.Δ. 81/1980 και Π.Δ. 23.2/6.3.1987 </a:t>
            </a:r>
            <a:r>
              <a:rPr lang="el-GR" sz="4300" b="1" dirty="0">
                <a:solidFill>
                  <a:schemeClr val="bg2"/>
                </a:solidFill>
                <a:latin typeface="Calibri" panose="020F0502020204030204" pitchFamily="34" charset="0"/>
                <a:ea typeface="Calibri" panose="020F0502020204030204" pitchFamily="34" charset="0"/>
                <a:cs typeface="Calibri" panose="020F0502020204030204" pitchFamily="34" charset="0"/>
              </a:rPr>
              <a:t>εξακολουθούν να ισχύουν όπως καθορίστηκαν</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r>
              <a:rPr lang="el-GR" sz="4300" b="1" dirty="0">
                <a:solidFill>
                  <a:schemeClr val="bg2"/>
                </a:solidFill>
                <a:latin typeface="Calibri" panose="020F0502020204030204" pitchFamily="34" charset="0"/>
                <a:ea typeface="Calibri" panose="020F0502020204030204" pitchFamily="34" charset="0"/>
                <a:cs typeface="Calibri" panose="020F0502020204030204" pitchFamily="34" charset="0"/>
              </a:rPr>
              <a:t>Οι νέες κατηγορίες χρήσεων γης εφαρμόζονται κατά την εφεξής άσκηση του πολεοδομικού σχεδιασμού</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4300" b="1" dirty="0">
                <a:solidFill>
                  <a:schemeClr val="bg2"/>
                </a:solidFill>
                <a:latin typeface="Calibri" panose="020F0502020204030204" pitchFamily="34" charset="0"/>
                <a:ea typeface="Calibri" panose="020F0502020204030204" pitchFamily="34" charset="0"/>
                <a:cs typeface="Calibri" panose="020F0502020204030204" pitchFamily="34" charset="0"/>
              </a:rPr>
              <a:t>δηλαδή κατά την έγκριση ΤΠΣ/ΕΠΣ, καθώς και κατά την αναθεώρηση/τροποποίηση εγκεκριμένων πολεοδομικών σχεδίων (ΓΠΣ, ΣΧΟΟΑΠ), </a:t>
            </a:r>
            <a:r>
              <a:rPr lang="el-GR" sz="4300" u="sng" dirty="0">
                <a:solidFill>
                  <a:schemeClr val="bg2"/>
                </a:solidFill>
                <a:latin typeface="Calibri" panose="020F0502020204030204" pitchFamily="34" charset="0"/>
                <a:ea typeface="Calibri" panose="020F0502020204030204" pitchFamily="34" charset="0"/>
                <a:cs typeface="Calibri" panose="020F0502020204030204" pitchFamily="34" charset="0"/>
              </a:rPr>
              <a:t>εκτός εάν έχει γνωμοδοτήσει το οικείο ΣΥΠΟΘΑ ή Συμβούλιο Μητροπολιτικού Σχεδιασμού, οπότε εφαρμόζονται οι προγενέστερες διατάξεις. Όπως έχει κριθεί, η μεταβατική αυτή διάταξη εφαρμόζεται και στην έγκριση ή αναθεώρηση σχεδίων που συνιστούν το δεύτερο επίπεδο πολεοδομικού σχεδιασμού, όπως πολεοδομικών μελετών, τούτο δε ακόμη και στην περίπτωση που ο πολεοδομικός σχεδιασμός πρώτου επιπέδου (ΓΠΣ) έχει εγκριθεί πριν από τη θέση σε ισχύ του </a:t>
            </a:r>
            <a:r>
              <a:rPr lang="el-GR" sz="43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π.δ</a:t>
            </a:r>
            <a:r>
              <a:rPr lang="el-GR" sz="4300" u="sng" dirty="0">
                <a:solidFill>
                  <a:schemeClr val="bg2"/>
                </a:solidFill>
                <a:latin typeface="Calibri" panose="020F0502020204030204" pitchFamily="34" charset="0"/>
                <a:ea typeface="Calibri" panose="020F0502020204030204" pitchFamily="34" charset="0"/>
                <a:cs typeface="Calibri" panose="020F0502020204030204" pitchFamily="34" charset="0"/>
              </a:rPr>
              <a:t>/τος 59/2018 (ΠΕ 25/2019 παρ. 4, ΠΕ 28/2022 παρ. 9).</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 Πάντως μετά από αιτιολογημένη εισήγηση της αρμόδιας υπηρεσίας και σύμφωνη γνώμη του αρμοδίου οργάνου (ΣΥ.ΠΟ.Θ.Α. / Συμβούλιο Μητροπολιτικού Σχεδιασμού) μπορούν να ισχύσουν οι διατάξεις του Π.Δ. 59/2018. </a:t>
            </a:r>
          </a:p>
          <a:p>
            <a:pPr algn="just"/>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Εξαιρούνται από το πεδίο εφαρμογής του Π.Δ. τα ειδικά σχέδια του άρθρου 8 παρ. 9 του ν. 4447/2016 (ΠΟΤΑ, ΠΟΑΠΔ, ΕΣΧΑΔΑ, ΕΣΧΑΣΕ) που </a:t>
            </a:r>
            <a:r>
              <a:rPr lang="el-GR" sz="4300" dirty="0" err="1">
                <a:solidFill>
                  <a:schemeClr val="bg2"/>
                </a:solidFill>
                <a:latin typeface="Calibri" panose="020F0502020204030204" pitchFamily="34" charset="0"/>
                <a:ea typeface="Calibri" panose="020F0502020204030204" pitchFamily="34" charset="0"/>
                <a:cs typeface="Calibri" panose="020F0502020204030204" pitchFamily="34" charset="0"/>
              </a:rPr>
              <a:t>διέπονται</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 από ειδικές διατάξεις (ΠΕ </a:t>
            </a:r>
            <a:r>
              <a:rPr lang="el-GR" sz="43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 37/2018 παρατ. 11). Ειδικά για τις ΠΟΤΑ, με το άρθρο 18 του ν. 4688/2020 προβλέφθηκε ότι μπορούν να περιλαμβάνονται όλες οι κατηγορίες και το περιεχόμενο των χρήσεων γης της κατηγορίας τουρισμός – αναψυχή από το εκάστοτε ισχύον κανονιστικό πλαίσιο. Συνεπώς, μπορούν να τύχουν εφαρμογής και οι διατάξεις του Π.Δ. 59/2018.</a:t>
            </a:r>
          </a:p>
          <a:p>
            <a:pPr algn="just"/>
            <a:r>
              <a:rPr lang="el-GR" sz="4300" b="1" dirty="0">
                <a:solidFill>
                  <a:schemeClr val="bg2"/>
                </a:solidFill>
                <a:latin typeface="Calibri" panose="020F0502020204030204" pitchFamily="34" charset="0"/>
                <a:ea typeface="Calibri" panose="020F0502020204030204" pitchFamily="34" charset="0"/>
                <a:cs typeface="Calibri" panose="020F0502020204030204" pitchFamily="34" charset="0"/>
              </a:rPr>
              <a:t>Δεν υπάγονται στο πεδίο εφαρμογής οι προϋφιστάμενοι του 1923 οικισμοί, καθώς και οι παραδοσιακοί οικισμοί</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 ενώ για οικισμούς με πληθυσμό μικρότερο των 2000 κατοίκων που έχουν </a:t>
            </a:r>
            <a:r>
              <a:rPr lang="el-GR" sz="4300" dirty="0" err="1">
                <a:solidFill>
                  <a:schemeClr val="bg2"/>
                </a:solidFill>
                <a:latin typeface="Calibri" panose="020F0502020204030204" pitchFamily="34" charset="0"/>
                <a:ea typeface="Calibri" panose="020F0502020204030204" pitchFamily="34" charset="0"/>
                <a:cs typeface="Calibri" panose="020F0502020204030204" pitchFamily="34" charset="0"/>
              </a:rPr>
              <a:t>οριοθετηθεί</a:t>
            </a:r>
            <a:r>
              <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rPr>
              <a:t> με ισχύουσα διοικητική πράξη στους οποίους δεν έχει ολοκληρωθεί ο πολεοδομικός σχεδιασμός, επιτρέπονται οι ειδικές χρήσεις του άρθρου 16 του Π.Δ. 59/2018 μέχρι την ολοκλήρωση του πολεοδομικού σχεδιασμού. Με το νέο από 11/15.4.2025 Π.Δ. (ΦΕΚ Δ’ 194/15.4.2025) για την οριοθέτηση οικισμών μπορούν να καθορίζονται </a:t>
            </a:r>
            <a:r>
              <a:rPr lang="el-GR" sz="4400" dirty="0">
                <a:solidFill>
                  <a:schemeClr val="bg2"/>
                </a:solidFill>
                <a:latin typeface="Calibri" panose="020F0502020204030204" pitchFamily="34" charset="0"/>
                <a:ea typeface="Calibri" panose="020F0502020204030204" pitchFamily="34" charset="0"/>
                <a:cs typeface="Calibri" panose="020F0502020204030204" pitchFamily="34" charset="0"/>
              </a:rPr>
              <a:t>χρήσεις γης κατά ζώνες (Ζώνες Α, Β και Β1) από το άρθρο 16 του ΠΔ 59/2018 τόσο για οικισμούς προϋφιστάμενους του 1923 όσο και για οικισμούς κάτω των 2000 κατοίκων, καθώς και για παραδοσιακούς οικισμούς.</a:t>
            </a:r>
          </a:p>
          <a:p>
            <a:pPr algn="just"/>
            <a:r>
              <a:rPr lang="el-GR" sz="4400" b="1" dirty="0">
                <a:solidFill>
                  <a:schemeClr val="bg2"/>
                </a:solidFill>
                <a:latin typeface="Calibri" panose="020F0502020204030204" pitchFamily="34" charset="0"/>
                <a:ea typeface="Calibri" panose="020F0502020204030204" pitchFamily="34" charset="0"/>
                <a:cs typeface="Calibri" panose="020F0502020204030204" pitchFamily="34" charset="0"/>
              </a:rPr>
              <a:t>Δραστική αύξηση των ειδικών κατηγοριών χρήσεων γης </a:t>
            </a:r>
            <a:r>
              <a:rPr lang="el-GR" sz="4400" dirty="0">
                <a:solidFill>
                  <a:schemeClr val="bg2"/>
                </a:solidFill>
                <a:latin typeface="Calibri" panose="020F0502020204030204" pitchFamily="34" charset="0"/>
                <a:ea typeface="Calibri" panose="020F0502020204030204" pitchFamily="34" charset="0"/>
                <a:cs typeface="Calibri" panose="020F0502020204030204" pitchFamily="34" charset="0"/>
              </a:rPr>
              <a:t>οι οποίες ανέρχονται πλέον σε 57. Ορισμένες από τις ειδικές κατηγορίες διαιρούνται περαιτέρω σε υποκατηγορίες.</a:t>
            </a:r>
          </a:p>
          <a:p>
            <a:pPr algn="just"/>
            <a:r>
              <a:rPr lang="el-GR" sz="4400" b="1" dirty="0">
                <a:solidFill>
                  <a:schemeClr val="bg2"/>
                </a:solidFill>
                <a:latin typeface="Calibri" panose="020F0502020204030204" pitchFamily="34" charset="0"/>
                <a:ea typeface="Calibri" panose="020F0502020204030204" pitchFamily="34" charset="0"/>
                <a:cs typeface="Calibri" panose="020F0502020204030204" pitchFamily="34" charset="0"/>
              </a:rPr>
              <a:t>Λεπτομερής εξειδίκευση </a:t>
            </a:r>
            <a:r>
              <a:rPr lang="el-GR" sz="4400" dirty="0">
                <a:solidFill>
                  <a:schemeClr val="bg2"/>
                </a:solidFill>
                <a:latin typeface="Calibri" panose="020F0502020204030204" pitchFamily="34" charset="0"/>
                <a:ea typeface="Calibri" panose="020F0502020204030204" pitchFamily="34" charset="0"/>
                <a:cs typeface="Calibri" panose="020F0502020204030204" pitchFamily="34" charset="0"/>
              </a:rPr>
              <a:t>με σκοπό την ενσωμάτωση των νέων τεχνολογικών και οικονομικών δεδομένων</a:t>
            </a:r>
            <a:r>
              <a:rPr lang="en-US" sz="4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4400" dirty="0">
                <a:solidFill>
                  <a:schemeClr val="bg2"/>
                </a:solidFill>
                <a:latin typeface="Calibri" panose="020F0502020204030204" pitchFamily="34" charset="0"/>
                <a:ea typeface="Calibri" panose="020F0502020204030204" pitchFamily="34" charset="0"/>
                <a:cs typeface="Calibri" panose="020F0502020204030204" pitchFamily="34" charset="0"/>
              </a:rPr>
              <a:t>αδυναμία προσέγγισης των χρήσεων με αναγκαία εννοιολογική </a:t>
            </a:r>
            <a:r>
              <a:rPr lang="el-GR" sz="4400" dirty="0" err="1">
                <a:solidFill>
                  <a:schemeClr val="bg2"/>
                </a:solidFill>
                <a:latin typeface="Calibri" panose="020F0502020204030204" pitchFamily="34" charset="0"/>
                <a:ea typeface="Calibri" panose="020F0502020204030204" pitchFamily="34" charset="0"/>
                <a:cs typeface="Calibri" panose="020F0502020204030204" pitchFamily="34" charset="0"/>
              </a:rPr>
              <a:t>αφαιρετικότητα</a:t>
            </a:r>
            <a:r>
              <a:rPr lang="el-GR" sz="4400" dirty="0">
                <a:solidFill>
                  <a:schemeClr val="bg2"/>
                </a:solidFill>
                <a:latin typeface="Calibri" panose="020F0502020204030204" pitchFamily="34" charset="0"/>
                <a:ea typeface="Calibri" panose="020F0502020204030204" pitchFamily="34" charset="0"/>
                <a:cs typeface="Calibri" panose="020F0502020204030204" pitchFamily="34" charset="0"/>
              </a:rPr>
              <a:t>, ώστε οι κατηγορίες να μπορούν να προσαρμοσθούν σε μέλλουσες εξελίξεις και ανάγκες.</a:t>
            </a:r>
          </a:p>
          <a:p>
            <a:pPr algn="just"/>
            <a:endParaRPr lang="el-GR" sz="43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681520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988F71-C529-1FCD-5F0F-696F5C8761E0}"/>
              </a:ext>
            </a:extLst>
          </p:cNvPr>
          <p:cNvSpPr>
            <a:spLocks noGrp="1"/>
          </p:cNvSpPr>
          <p:nvPr>
            <p:ph type="title"/>
          </p:nvPr>
        </p:nvSpPr>
        <p:spPr>
          <a:xfrm>
            <a:off x="1141413" y="618518"/>
            <a:ext cx="9905998" cy="1004094"/>
          </a:xfrm>
        </p:spPr>
        <p:txBody>
          <a:bodyPr>
            <a:normAutofit/>
          </a:bodyPr>
          <a:lstStyle/>
          <a:p>
            <a:pPr algn="ct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ΚΥρια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χαρακτηριστικΑ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του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συστΗματος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χρΗσεων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γης του Π.Δ. 59/2018 και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διαφοροποΙΗσεις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απΟ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προγενΕστερες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διατΑξεις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rPr>
              <a:t>2</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7FB21905-BAAB-55E0-FAC4-DC181A52EF69}"/>
              </a:ext>
            </a:extLst>
          </p:cNvPr>
          <p:cNvSpPr>
            <a:spLocks noGrp="1"/>
          </p:cNvSpPr>
          <p:nvPr>
            <p:ph idx="1"/>
          </p:nvPr>
        </p:nvSpPr>
        <p:spPr>
          <a:xfrm>
            <a:off x="1141412" y="1810870"/>
            <a:ext cx="9905999" cy="4361329"/>
          </a:xfrm>
        </p:spPr>
        <p:txBody>
          <a:bodyPr>
            <a:normAutofit lnSpcReduction="10000"/>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Γενικές κατηγορίες:</a:t>
            </a:r>
          </a:p>
          <a:p>
            <a:pPr marL="400050" marR="0" lvl="0" indent="-171450" algn="just" defTabSz="914400" rtl="0" eaLnBrk="1" fontAlgn="auto" latinLnBrk="0" hangingPunct="1">
              <a:lnSpc>
                <a:spcPct val="100000"/>
              </a:lnSpc>
              <a:spcBef>
                <a:spcPct val="20000"/>
              </a:spcBef>
              <a:spcAft>
                <a:spcPts val="0"/>
              </a:spcAft>
              <a:buClrTx/>
              <a:buSzTx/>
              <a:buFont typeface="Wingdings" panose="05000000000000000000" pitchFamily="2" charset="2"/>
              <a:buChar char="v"/>
              <a:tabLst/>
              <a:defRPr/>
            </a:pP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Προβλέπονται πρόσθετες γενικές κατηγορίες </a:t>
            </a: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σε σχέση με εκείνες του από 23.2/6.3.1987 Π.Δ. (17 έναντι 9), όπως η «</a:t>
            </a:r>
            <a:r>
              <a:rPr kumimoji="0" lang="el-GR" sz="1200" b="0"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Τεχνόπολη</a:t>
            </a: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-Τεχνολογικό Πάρκο», οι «Εγκαταστάσεις αστικών υποδομών κοινής ωφέλειας», η «Αγροτική Χρήση», καθώς και οι κατηγορίες που συνδέονται με προστατευόμενες περιοχές.</a:t>
            </a:r>
          </a:p>
          <a:p>
            <a:pPr marL="400050" marR="0" lvl="0" indent="-171450" algn="just" defTabSz="914400" rtl="0" eaLnBrk="1" fontAlgn="auto" latinLnBrk="0" hangingPunct="1">
              <a:lnSpc>
                <a:spcPct val="100000"/>
              </a:lnSpc>
              <a:spcBef>
                <a:spcPct val="20000"/>
              </a:spcBef>
              <a:spcAft>
                <a:spcPts val="0"/>
              </a:spcAft>
              <a:buClrTx/>
              <a:buSzTx/>
              <a:buFont typeface="Wingdings" panose="05000000000000000000" pitchFamily="2" charset="2"/>
              <a:buChar char="v"/>
              <a:tabLst/>
              <a:defRPr/>
            </a:pP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Σε κάθε γενική κατηγορία επιτρέπονται συγκεκριμένες ειδικές χρήσεις ή υποκατηγορίες αυτών, στις οποίες μπορεί να τίθενται και περαιτέρω ποιοτικά ή ποσοτικά όρια</a:t>
            </a: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Π.χ. στην αμιγή κατοικία επιτρέπονται μόνο εμπορικά καταστήματα που εξυπηρετούν τις καθημερινές ανάγκες των κατοίκων με μέγιστη συνολική επιφάνεια καταστημάτων ανά οικόπεδο 150 τ.μ. συνολικής επιφάνειας δόμησης. Στη γενική κατοικία επιτρέπονται υπεραγορές τροφίμων μέγιστης συνολικής επιφάνειας δόμησης 1.500 τ.μ.</a:t>
            </a:r>
          </a:p>
          <a:p>
            <a:pPr marL="400050" marR="0" lvl="0" indent="-171450" algn="just" defTabSz="914400" rtl="0" eaLnBrk="1" fontAlgn="auto" latinLnBrk="0" hangingPunct="1">
              <a:lnSpc>
                <a:spcPct val="100000"/>
              </a:lnSpc>
              <a:spcBef>
                <a:spcPct val="20000"/>
              </a:spcBef>
              <a:spcAft>
                <a:spcPts val="0"/>
              </a:spcAft>
              <a:buClrTx/>
              <a:buSzTx/>
              <a:buFont typeface="Wingdings" panose="05000000000000000000" pitchFamily="2" charset="2"/>
              <a:buChar char="v"/>
              <a:tabLst/>
              <a:defRPr/>
            </a:pP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Κατά τον πολεοδομικό σχεδιασμό και τον καθορισμό των γενικών κατηγοριών χρήσεων γης μπορεί να απαγορεύονται ή να επιτρέπονται μόνο υπό όρους, περιορισμούς ή προϋποθέσεις ορισμένες από τις ειδικές κατηγορίες χρήσεων που κατ’ αρχήν επιτρέπονται σε αυτές</a:t>
            </a: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Η απαγόρευση, οι όροι, οι περιορισμοί ή οι προϋποθέσεις μπορεί να αφορούν και τμήματα οικοδομικών τετραγώνων ή οικοπέδων ή και ορόφους κτιρίων.</a:t>
            </a:r>
          </a:p>
          <a:p>
            <a:pPr marL="400050" marR="0" lvl="0" indent="-171450" algn="just" defTabSz="914400" rtl="0" eaLnBrk="1" fontAlgn="auto" latinLnBrk="0" hangingPunct="1">
              <a:lnSpc>
                <a:spcPct val="100000"/>
              </a:lnSpc>
              <a:spcBef>
                <a:spcPct val="20000"/>
              </a:spcBef>
              <a:spcAft>
                <a:spcPts val="0"/>
              </a:spcAft>
              <a:buClrTx/>
              <a:buSzTx/>
              <a:buFont typeface="Wingdings" panose="05000000000000000000" pitchFamily="2" charset="2"/>
              <a:buChar char="v"/>
              <a:tabLst/>
              <a:defRPr/>
            </a:pP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Οι γενικές κατηγορίες χρήσεων γης καλύπτουν τόσο τον αστικό όσο και τον </a:t>
            </a:r>
            <a:r>
              <a:rPr kumimoji="0" lang="el-GR" sz="1200" b="1"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εξωαστικό</a:t>
            </a: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χώρο.</a:t>
            </a:r>
          </a:p>
          <a:p>
            <a:pPr marL="400050" marR="0" lvl="0" indent="-1588" algn="just"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Έτσι για πρώτη φορά προβλέπεται </a:t>
            </a: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γενική κατηγορία «Αγροτική Χρήση» που προσιδιάζει στον </a:t>
            </a:r>
            <a:r>
              <a:rPr kumimoji="0" lang="el-GR" sz="1200" b="1"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εξωαστικό</a:t>
            </a: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εκτός σχεδίου χώρο </a:t>
            </a: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(χωρίς άλλα ειδικότερα κριτήρια, ώστε  δυνητικά μπορεί να συμπεριλαμβάνει συλλήβδην τον εκτός σχεδίου χώρο, εφόσον σύμφωνα με τον πολεοδομικό σχεδιασμό δεν προορίζεται προς πολεοδόμηση ή άσκηση παραγωγικών δραστηριοτήτων ή εάν δεν χρήζει προστασίας).</a:t>
            </a:r>
          </a:p>
          <a:p>
            <a:pPr marL="400050" marR="0" lvl="0" indent="-1588" algn="just" defTabSz="914400" rtl="0" eaLnBrk="1" fontAlgn="auto" latinLnBrk="0" hangingPunct="1">
              <a:lnSpc>
                <a:spcPct val="100000"/>
              </a:lnSpc>
              <a:spcBef>
                <a:spcPct val="20000"/>
              </a:spcBef>
              <a:spcAft>
                <a:spcPts val="0"/>
              </a:spcAft>
              <a:buClrTx/>
              <a:buSzTx/>
              <a:buFont typeface="Wingdings" panose="05000000000000000000" pitchFamily="2" charset="2"/>
              <a:buChar char="§"/>
              <a:tabLst/>
              <a:defRPr/>
            </a:pP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κατηγορία «Αγροτική Χρήση» διαφοροποιείται κατ’ αρχήν από τη Γη υψηλής Παραγωγικότητας. Εντός της κατηγορίας Αγροτική Χρήση επιτρέπονται και άλλες συναφείς προς την αγροτική εκμετάλλευση δραστηριότητες, όπως τουριστικά καταλύματα έως 30 κλίνες, κατοικία για την εξυπηρέτηση αγροτικής χρήσης, βιομηχανικές και βιοτεχνικές εγκαταστάσεις χαμηλής και μέσης όχλησης, συσκευασίας και μεταποίησης τοπικά παραγόμενων αγροτικών προϊόντων, καθώς και εγκαταστάσεις ΑΠΕ.</a:t>
            </a:r>
          </a:p>
          <a:p>
            <a:pPr marL="400050" marR="0" lvl="0" indent="-171450" algn="just" defTabSz="914400" rtl="0" eaLnBrk="1" fontAlgn="auto" latinLnBrk="0" hangingPunct="1">
              <a:lnSpc>
                <a:spcPct val="100000"/>
              </a:lnSpc>
              <a:spcBef>
                <a:spcPct val="20000"/>
              </a:spcBef>
              <a:spcAft>
                <a:spcPts val="0"/>
              </a:spcAft>
              <a:buClrTx/>
              <a:buSzTx/>
              <a:buFont typeface="Wingdings" panose="05000000000000000000" pitchFamily="2" charset="2"/>
              <a:buChar char="v"/>
              <a:tabLst/>
              <a:defRPr/>
            </a:pPr>
            <a:r>
              <a:rPr kumimoji="0" lang="el-GR" sz="1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Ιδιαίτερη ομάδα γενικών χρήσεων φαίνεται ότι αποτελούν οι περιοχές παραγωγικών δραστηριοτήτων χαμηλής, μέσης και υψηλής όχλησης, οι περιοχές χονδρεμπορίου και τα τεχνολογικά πάρκα </a:t>
            </a:r>
            <a:r>
              <a:rPr kumimoji="0" lang="el-GR" sz="12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(άρθρα 8-11), στις οποίες επιτρέπεται η άσκηση και άλλων ειδικών χρήσεων πέραν της κύριας πολεοδομικής λειτουργίας τους, όπως η κατοικία προσωπικού ασφαλείας, καθώς και ορισμένες δραστηριότητες του τριτογενούς τομέα, όπως εμπορικές εκθέσεις, εκθεσιακά κέντρα, εμπορικά καταστήματα, τουριστικά καταλύματα, γραφεία - κέντρα έρευνας - θερμοκοιτίδες επιχειρήσεων, οι οποίες λειτουργούν συνοδευτικά προς την κύρια πολεοδομική λειτουργία των περιοχών ως υποδοχέων παραγωγικών δραστηριοτήτων.</a:t>
            </a:r>
          </a:p>
          <a:p>
            <a:endParaRPr lang="en-US" dirty="0"/>
          </a:p>
        </p:txBody>
      </p:sp>
    </p:spTree>
    <p:extLst>
      <p:ext uri="{BB962C8B-B14F-4D97-AF65-F5344CB8AC3E}">
        <p14:creationId xmlns:p14="http://schemas.microsoft.com/office/powerpoint/2010/main" val="2431559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D19A6B-514F-07F4-8BB3-EC41AC250C4C}"/>
              </a:ext>
            </a:extLst>
          </p:cNvPr>
          <p:cNvSpPr>
            <a:spLocks noGrp="1"/>
          </p:cNvSpPr>
          <p:nvPr>
            <p:ph type="title"/>
          </p:nvPr>
        </p:nvSpPr>
        <p:spPr>
          <a:xfrm>
            <a:off x="1141413" y="618518"/>
            <a:ext cx="9905998" cy="977200"/>
          </a:xfrm>
        </p:spPr>
        <p:txBody>
          <a:bodyPr>
            <a:normAutofit/>
          </a:bodyPr>
          <a:lstStyle/>
          <a:p>
            <a:pPr algn="ctr"/>
            <a:r>
              <a:rPr lang="el-GR" sz="2400" b="1" dirty="0">
                <a:solidFill>
                  <a:schemeClr val="bg2"/>
                </a:solidFill>
              </a:rPr>
              <a:t>ΙΧ. </a:t>
            </a:r>
            <a:r>
              <a:rPr lang="el-GR" sz="2400" b="1" dirty="0" err="1">
                <a:solidFill>
                  <a:schemeClr val="bg2"/>
                </a:solidFill>
              </a:rPr>
              <a:t>ΕπιτρεπΟμενες</a:t>
            </a:r>
            <a:r>
              <a:rPr lang="el-GR" sz="2400" b="1" dirty="0">
                <a:solidFill>
                  <a:schemeClr val="bg2"/>
                </a:solidFill>
              </a:rPr>
              <a:t> </a:t>
            </a:r>
            <a:r>
              <a:rPr lang="el-GR" sz="2400" b="1" dirty="0" err="1">
                <a:solidFill>
                  <a:schemeClr val="bg2"/>
                </a:solidFill>
              </a:rPr>
              <a:t>χρΗσεις</a:t>
            </a:r>
            <a:r>
              <a:rPr lang="el-GR" sz="2400" b="1" dirty="0">
                <a:solidFill>
                  <a:schemeClr val="bg2"/>
                </a:solidFill>
              </a:rPr>
              <a:t> γης σε </a:t>
            </a:r>
            <a:r>
              <a:rPr lang="el-GR" sz="2400" b="1" dirty="0" err="1">
                <a:solidFill>
                  <a:schemeClr val="bg2"/>
                </a:solidFill>
              </a:rPr>
              <a:t>περιοχΕς</a:t>
            </a:r>
            <a:r>
              <a:rPr lang="el-GR" sz="2400" b="1" dirty="0">
                <a:solidFill>
                  <a:schemeClr val="bg2"/>
                </a:solidFill>
              </a:rPr>
              <a:t> </a:t>
            </a:r>
            <a:r>
              <a:rPr lang="el-GR" sz="2400" b="1" dirty="0" err="1">
                <a:solidFill>
                  <a:schemeClr val="bg2"/>
                </a:solidFill>
              </a:rPr>
              <a:t>προστασΙας</a:t>
            </a:r>
            <a:r>
              <a:rPr lang="el-GR" sz="2400" b="1" dirty="0">
                <a:solidFill>
                  <a:schemeClr val="bg2"/>
                </a:solidFill>
              </a:rPr>
              <a:t> της </a:t>
            </a:r>
            <a:r>
              <a:rPr lang="el-GR" sz="2400" b="1" dirty="0" err="1">
                <a:solidFill>
                  <a:schemeClr val="bg2"/>
                </a:solidFill>
              </a:rPr>
              <a:t>φΥσης</a:t>
            </a:r>
            <a:br>
              <a:rPr lang="el-GR" sz="2400" b="1" dirty="0">
                <a:solidFill>
                  <a:schemeClr val="bg2"/>
                </a:solidFill>
              </a:rPr>
            </a:br>
            <a:r>
              <a:rPr lang="el-GR" sz="2400" b="1" dirty="0">
                <a:solidFill>
                  <a:schemeClr val="bg2"/>
                </a:solidFill>
              </a:rPr>
              <a:t> και του </a:t>
            </a:r>
            <a:r>
              <a:rPr lang="el-GR" sz="2400" b="1" dirty="0" err="1">
                <a:solidFill>
                  <a:schemeClr val="bg2"/>
                </a:solidFill>
              </a:rPr>
              <a:t>τοπΙου</a:t>
            </a:r>
            <a:endParaRPr lang="en-US" sz="2400" dirty="0">
              <a:solidFill>
                <a:schemeClr val="bg2"/>
              </a:solidFill>
            </a:endParaRPr>
          </a:p>
        </p:txBody>
      </p:sp>
      <p:sp>
        <p:nvSpPr>
          <p:cNvPr id="3" name="Θέση περιεχομένου 2">
            <a:extLst>
              <a:ext uri="{FF2B5EF4-FFF2-40B4-BE49-F238E27FC236}">
                <a16:creationId xmlns:a16="http://schemas.microsoft.com/office/drawing/2014/main" id="{11880AC7-E924-42C7-B02F-089DF0F44D6A}"/>
              </a:ext>
            </a:extLst>
          </p:cNvPr>
          <p:cNvSpPr>
            <a:spLocks noGrp="1"/>
          </p:cNvSpPr>
          <p:nvPr>
            <p:ph idx="1"/>
          </p:nvPr>
        </p:nvSpPr>
        <p:spPr>
          <a:xfrm>
            <a:off x="1141412" y="1595718"/>
            <a:ext cx="10110788" cy="5050615"/>
          </a:xfrm>
        </p:spPr>
        <p:txBody>
          <a:bodyPr>
            <a:normAutofit fontScale="25000" lnSpcReduction="20000"/>
          </a:bodyPr>
          <a:lstStyle/>
          <a:p>
            <a:pPr algn="just">
              <a:buFont typeface="Wingdings" panose="05000000000000000000" pitchFamily="2" charset="2"/>
              <a:buChar char="Ø"/>
            </a:pP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Το πεδίο εφαρμογής του Π.Δ. 59/2018 καταλαμβάνει και τις χρήσεις γης που περιλαμβάνονται στις ειδικές περιβαλλοντικές μελέτες του άρθρου 21 παρ. 2 του ν. 1650/1986, </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δηλαδή στις επιστημονικές μελέτες τεκμηρίωσης των Π.Δ/των που εκδίδονται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κατ΄εξουσιοδότηση</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του άρθρου 21 παρ. 4 του ν. 1650/1986, με τα οποία γίνεται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ο χαρακτηρισμός των περιοχών προστασίας της βιοποικιλότητας και των εθνικών πάρκων</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η οριοθέτησή τους, καθώς και ο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καθορισμός χρήσεων γης και δραστηριοτήτων μέσα στις ανωτέρω προστατευόμενες περιοχές, ανά ζώνη.</a:t>
            </a:r>
          </a:p>
          <a:p>
            <a:pPr algn="just">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Έτσι </a:t>
            </a:r>
            <a:r>
              <a:rPr lang="el-GR" sz="5200" b="1" dirty="0">
                <a:solidFill>
                  <a:schemeClr val="bg2"/>
                </a:solidFill>
                <a:latin typeface="Calibri" panose="020F0502020204030204" pitchFamily="34" charset="0"/>
                <a:ea typeface="Calibri" panose="020F0502020204030204" pitchFamily="34" charset="0"/>
                <a:cs typeface="Calibri" panose="020F0502020204030204" pitchFamily="34" charset="0"/>
              </a:rPr>
              <a:t>στις τέσσερις (4) ζώνες προστασίας και διαχείριση</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ς που προβλέπονται στο άρθρο 19  παρ. 4 του ν. 1650/1986, με βάση την κλιμάκωση του βαθμού προστασίας, αντιστοιχούν σύμφωνα με τα άρθρα 14α, 14β, 14γ και 14δ του Π.Δ. 59/2018 </a:t>
            </a: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τέσσερις (4) γενικές κατηγορίες χρήσεων: </a:t>
            </a:r>
          </a:p>
          <a:p>
            <a:pPr marL="571500" indent="-342900" algn="just">
              <a:buFont typeface="Wingdings" panose="05000000000000000000" pitchFamily="2" charset="2"/>
              <a:buChar char="v"/>
            </a:pP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Ζώνη Απόλυτης Προστασίας της Φύσης, </a:t>
            </a:r>
          </a:p>
          <a:p>
            <a:pPr marL="571500" indent="-342900" algn="just">
              <a:buFont typeface="Wingdings" panose="05000000000000000000" pitchFamily="2" charset="2"/>
              <a:buChar char="v"/>
            </a:pP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Ζώνη Προστασίας της Φύσης, </a:t>
            </a:r>
          </a:p>
          <a:p>
            <a:pPr marL="571500" indent="-342900" algn="just">
              <a:buFont typeface="Wingdings" panose="05000000000000000000" pitchFamily="2" charset="2"/>
              <a:buChar char="v"/>
            </a:pP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Ζώνη Διατήρησης </a:t>
            </a:r>
            <a:r>
              <a:rPr lang="el-GR" sz="52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Οικοτόπων</a:t>
            </a: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και Ειδών και </a:t>
            </a:r>
          </a:p>
          <a:p>
            <a:pPr marL="571500" indent="-342900" algn="just">
              <a:buFont typeface="Wingdings" panose="05000000000000000000" pitchFamily="2" charset="2"/>
              <a:buChar char="v"/>
            </a:pP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Ζώνη Βιώσιμης Διαχείρισης Φυσικών Πόρων</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endPar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Στις περιοχές που καθορίζονται ως μία από τις παραπάνω Ζώνες επιτρέπονται μόνο ορισμένες ή/και όλες από τις ειδικές κατηγορίες χρήσεων του, οι οποίες επιλέγονται και εξειδικεύονται, κατά περίπτωση, για κάθε προστατευόμενη περιοχή, βάσει της ειδικής περιβαλλοντικής μελέτης.</a:t>
            </a:r>
          </a:p>
          <a:p>
            <a:pPr algn="just">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Ήδη από το 2019 εκπονούνται ειδικές περιβαλλοντικές μελέτες για ομάδες προστατευόμενων περιοχών, με τις οποίες προτείνεται ο καθορισμός χρήσεων γης κατά ζώνη.</a:t>
            </a:r>
          </a:p>
          <a:p>
            <a:endParaRPr lang="en-US" dirty="0"/>
          </a:p>
        </p:txBody>
      </p:sp>
    </p:spTree>
    <p:extLst>
      <p:ext uri="{BB962C8B-B14F-4D97-AF65-F5344CB8AC3E}">
        <p14:creationId xmlns:p14="http://schemas.microsoft.com/office/powerpoint/2010/main" val="2702706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EF2CBC-1275-7A85-8769-54AD42E70481}"/>
              </a:ext>
            </a:extLst>
          </p:cNvPr>
          <p:cNvSpPr>
            <a:spLocks noGrp="1"/>
          </p:cNvSpPr>
          <p:nvPr>
            <p:ph type="title"/>
          </p:nvPr>
        </p:nvSpPr>
        <p:spPr/>
        <p:txBody>
          <a:bodyPr>
            <a:normAutofit/>
          </a:bodyPr>
          <a:lstStyle/>
          <a:p>
            <a:pPr algn="ct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ΓενικΕς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ειδικΕς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κατηγορΙες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χρΗσεων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σε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περιοχΕς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προστασΙας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φΥσης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του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τοπΙου</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Θέση περιεχομένου 3">
            <a:extLst>
              <a:ext uri="{FF2B5EF4-FFF2-40B4-BE49-F238E27FC236}">
                <a16:creationId xmlns:a16="http://schemas.microsoft.com/office/drawing/2014/main" id="{7D5BB361-E244-030E-8345-61A5547A9BD4}"/>
              </a:ext>
            </a:extLst>
          </p:cNvPr>
          <p:cNvGraphicFramePr>
            <a:graphicFrameLocks noGrp="1"/>
          </p:cNvGraphicFramePr>
          <p:nvPr>
            <p:ph idx="1"/>
            <p:extLst>
              <p:ext uri="{D42A27DB-BD31-4B8C-83A1-F6EECF244321}">
                <p14:modId xmlns:p14="http://schemas.microsoft.com/office/powerpoint/2010/main" val="2057731185"/>
              </p:ext>
            </p:extLst>
          </p:nvPr>
        </p:nvGraphicFramePr>
        <p:xfrm>
          <a:off x="1141413" y="2249488"/>
          <a:ext cx="9906000" cy="4053840"/>
        </p:xfrm>
        <a:graphic>
          <a:graphicData uri="http://schemas.openxmlformats.org/drawingml/2006/table">
            <a:tbl>
              <a:tblPr firstRow="1" bandRow="1">
                <a:tableStyleId>{22838BEF-8BB2-4498-84A7-C5851F593DF1}</a:tableStyleId>
              </a:tblPr>
              <a:tblGrid>
                <a:gridCol w="4953000">
                  <a:extLst>
                    <a:ext uri="{9D8B030D-6E8A-4147-A177-3AD203B41FA5}">
                      <a16:colId xmlns:a16="http://schemas.microsoft.com/office/drawing/2014/main" val="3679884157"/>
                    </a:ext>
                  </a:extLst>
                </a:gridCol>
                <a:gridCol w="4953000">
                  <a:extLst>
                    <a:ext uri="{9D8B030D-6E8A-4147-A177-3AD203B41FA5}">
                      <a16:colId xmlns:a16="http://schemas.microsoft.com/office/drawing/2014/main" val="3085165"/>
                    </a:ext>
                  </a:extLst>
                </a:gridCol>
              </a:tblGrid>
              <a:tr h="1788869">
                <a:tc>
                  <a:txBody>
                    <a:bodyPr/>
                    <a:lstStyle/>
                    <a:p>
                      <a:pPr algn="ctr"/>
                      <a:r>
                        <a:rPr lang="el-GR" sz="800" u="sng" dirty="0"/>
                        <a:t>Ζώνη Απόλυτης Προστασίας της Φύσης</a:t>
                      </a:r>
                    </a:p>
                    <a:p>
                      <a:pPr algn="ctr"/>
                      <a:endParaRPr lang="el-GR" sz="800" u="sng" dirty="0"/>
                    </a:p>
                    <a:p>
                      <a:pPr algn="just"/>
                      <a:r>
                        <a:rPr lang="el-GR" sz="800" b="0" u="none" dirty="0"/>
                        <a:t>-Κατοικία για προσωπικό ασφαλείας και εργαζομένους</a:t>
                      </a:r>
                    </a:p>
                    <a:p>
                      <a:pPr algn="just"/>
                      <a:r>
                        <a:rPr lang="el-GR" sz="800" b="0" u="none" dirty="0"/>
                        <a:t>- Μόνο επιστημονική έρευνα για τη Ζώνη.</a:t>
                      </a:r>
                    </a:p>
                    <a:p>
                      <a:pPr algn="just"/>
                      <a:r>
                        <a:rPr lang="el-GR" sz="800" b="0" u="none" dirty="0"/>
                        <a:t>- Οδοί, Ποδηλατόδρομοι, Μονοπάτια</a:t>
                      </a:r>
                    </a:p>
                    <a:p>
                      <a:pPr algn="just"/>
                      <a:r>
                        <a:rPr lang="el-GR" sz="800" b="0" u="none" dirty="0"/>
                        <a:t>- Θαλάσσιοι διάδρομοι κίνησης σκαφών</a:t>
                      </a:r>
                    </a:p>
                    <a:p>
                      <a:pPr algn="just"/>
                      <a:r>
                        <a:rPr lang="el-GR" sz="800" b="0" u="none" dirty="0"/>
                        <a:t>- Εγκαταστάσεις (δίκτυα υποδομής και εγκαταστάσεις κοινής ωφέλειας, εγκατάσταση σταθμών μέτρησης ατμοσφαιρικής ρύπανσης, θορύβου και μετεωρολογικών παραμέτρων)</a:t>
                      </a:r>
                    </a:p>
                    <a:p>
                      <a:pPr algn="just"/>
                      <a:r>
                        <a:rPr lang="el-GR" sz="800" b="0" u="none" dirty="0"/>
                        <a:t>- Έργα πρόληψης ή αντιμετώπισης της υφαλμύρωσης των υπογείων υδάτων ή εδαφών, έργα προστασίας από διάβρωση, κατολισθήσεις και στήριξη εδαφών, έργα που αφορούν την αποκατάσταση και βελτίωση των </a:t>
                      </a:r>
                      <a:r>
                        <a:rPr lang="el-GR" sz="800" b="0" u="none" dirty="0" err="1"/>
                        <a:t>υδατοαποθεμάτων</a:t>
                      </a:r>
                      <a:r>
                        <a:rPr lang="el-GR" sz="800" b="0" u="none" dirty="0"/>
                        <a:t>,</a:t>
                      </a:r>
                    </a:p>
                    <a:p>
                      <a:pPr algn="just"/>
                      <a:r>
                        <a:rPr lang="el-GR" sz="800" b="0" u="none" dirty="0"/>
                        <a:t>-  Φάροι</a:t>
                      </a:r>
                      <a:endParaRPr lang="en-US" sz="800" b="0" u="none" dirty="0"/>
                    </a:p>
                    <a:p>
                      <a:endParaRPr lang="en-US" dirty="0"/>
                    </a:p>
                  </a:txBody>
                  <a:tcPr/>
                </a:tc>
                <a:tc>
                  <a:txBody>
                    <a:bodyPr/>
                    <a:lstStyle/>
                    <a:p>
                      <a:pPr algn="ctr"/>
                      <a:r>
                        <a:rPr lang="el-GR" sz="800" b="1" u="sng" dirty="0">
                          <a:latin typeface="Calibri" panose="020F0502020204030204" pitchFamily="34" charset="0"/>
                          <a:ea typeface="Calibri" panose="020F0502020204030204" pitchFamily="34" charset="0"/>
                          <a:cs typeface="Calibri" panose="020F0502020204030204" pitchFamily="34" charset="0"/>
                        </a:rPr>
                        <a:t>Ζώνη Προστασίας της Φύσης</a:t>
                      </a:r>
                    </a:p>
                    <a:p>
                      <a:pPr algn="ctr"/>
                      <a:endParaRPr lang="el-GR" sz="800" b="1" u="sng" dirty="0">
                        <a:latin typeface="Calibri" panose="020F0502020204030204" pitchFamily="34" charset="0"/>
                        <a:ea typeface="Calibri" panose="020F0502020204030204" pitchFamily="34" charset="0"/>
                        <a:cs typeface="Calibri" panose="020F0502020204030204" pitchFamily="34" charset="0"/>
                      </a:endParaRPr>
                    </a:p>
                    <a:p>
                      <a:pPr algn="just"/>
                      <a:r>
                        <a:rPr lang="el-GR" sz="800" b="0" u="sng" dirty="0">
                          <a:latin typeface="Calibri" panose="020F0502020204030204" pitchFamily="34" charset="0"/>
                          <a:ea typeface="Calibri" panose="020F0502020204030204" pitchFamily="34" charset="0"/>
                          <a:cs typeface="Calibri" panose="020F0502020204030204" pitchFamily="34" charset="0"/>
                        </a:rPr>
                        <a:t>- </a:t>
                      </a:r>
                      <a:r>
                        <a:rPr lang="el-GR" sz="800" b="0" u="none" dirty="0">
                          <a:latin typeface="Calibri" panose="020F0502020204030204" pitchFamily="34" charset="0"/>
                          <a:ea typeface="Calibri" panose="020F0502020204030204" pitchFamily="34" charset="0"/>
                          <a:cs typeface="Calibri" panose="020F0502020204030204" pitchFamily="34" charset="0"/>
                        </a:rPr>
                        <a:t>Κατοικία για προσωπικό ασφαλείας και εργαζομένους</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Διοίκηση για τις ανάγκες της Ζώνης </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Κέντρα έρευνας και επιστημονική έρευνα</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Αναψυκτήρια μέχρι 50 τ.μ.</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Στάθμευση μόνο για τη ζώνη, υπαίθρια</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Αγροτικές εκμεταλλεύσεις – εγκαταστάσεις</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Εγκαταστάσεις ΜΜΜ</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Κατασκευές και εγκαταστάσεις (διαμόρφωση εδάφους, εξωραϊσμός, αισθητική αναβάθμιση, </a:t>
                      </a:r>
                      <a:r>
                        <a:rPr lang="el-GR" sz="800" b="0" u="none" dirty="0" err="1">
                          <a:latin typeface="Calibri" panose="020F0502020204030204" pitchFamily="34" charset="0"/>
                          <a:ea typeface="Calibri" panose="020F0502020204030204" pitchFamily="34" charset="0"/>
                          <a:cs typeface="Calibri" panose="020F0502020204030204" pitchFamily="34" charset="0"/>
                        </a:rPr>
                        <a:t>λυόμενες</a:t>
                      </a:r>
                      <a:r>
                        <a:rPr lang="el-GR" sz="800" b="0" u="none" dirty="0">
                          <a:latin typeface="Calibri" panose="020F0502020204030204" pitchFamily="34" charset="0"/>
                          <a:ea typeface="Calibri" panose="020F0502020204030204" pitchFamily="34" charset="0"/>
                          <a:cs typeface="Calibri" panose="020F0502020204030204" pitchFamily="34" charset="0"/>
                        </a:rPr>
                        <a:t> και προσωρινές κατασκευές, δίκτυα υποδομής, εγκαταστάσεις κοινής ωφέλειας, σταθμοί μέτρησης ατμοσφαιρικής ρύπανσης , μονάδες αφαλάτωσης κ.λπ.) </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Πλωτές υποδομές και εγκαταστάσεις θαλάσσιας αναψυχής</a:t>
                      </a:r>
                    </a:p>
                    <a:p>
                      <a:pPr algn="just"/>
                      <a:r>
                        <a:rPr lang="el-GR" sz="800" b="0" u="none" dirty="0">
                          <a:latin typeface="Calibri" panose="020F0502020204030204" pitchFamily="34" charset="0"/>
                          <a:ea typeface="Calibri" panose="020F0502020204030204" pitchFamily="34" charset="0"/>
                          <a:cs typeface="Calibri" panose="020F0502020204030204" pitchFamily="34" charset="0"/>
                        </a:rPr>
                        <a:t>-  Φάροι</a:t>
                      </a:r>
                      <a:endParaRPr lang="en-US" sz="800" b="0" u="none" dirty="0">
                        <a:latin typeface="Calibri" panose="020F0502020204030204" pitchFamily="34" charset="0"/>
                        <a:ea typeface="Calibri" panose="020F0502020204030204" pitchFamily="34" charset="0"/>
                        <a:cs typeface="Calibri" panose="020F0502020204030204" pitchFamily="34" charset="0"/>
                      </a:endParaRPr>
                    </a:p>
                    <a:p>
                      <a:endParaRPr lang="en-US" dirty="0"/>
                    </a:p>
                  </a:txBody>
                  <a:tcPr/>
                </a:tc>
                <a:extLst>
                  <a:ext uri="{0D108BD9-81ED-4DB2-BD59-A6C34878D82A}">
                    <a16:rowId xmlns:a16="http://schemas.microsoft.com/office/drawing/2014/main" val="3012058578"/>
                  </a:ext>
                </a:extLst>
              </a:tr>
              <a:tr h="803346">
                <a:tc>
                  <a:txBody>
                    <a:bodyPr/>
                    <a:lstStyle/>
                    <a:p>
                      <a:pPr algn="ctr"/>
                      <a:r>
                        <a:rPr lang="el-GR" sz="800" b="1" u="sng" dirty="0">
                          <a:latin typeface="Calibri" panose="020F0502020204030204" pitchFamily="34" charset="0"/>
                          <a:ea typeface="Calibri" panose="020F0502020204030204" pitchFamily="34" charset="0"/>
                          <a:cs typeface="Calibri" panose="020F0502020204030204" pitchFamily="34" charset="0"/>
                        </a:rPr>
                        <a:t>Ζώνη Διατήρησης </a:t>
                      </a:r>
                      <a:r>
                        <a:rPr lang="el-GR" sz="800" b="1" u="sng" dirty="0" err="1">
                          <a:latin typeface="Calibri" panose="020F0502020204030204" pitchFamily="34" charset="0"/>
                          <a:ea typeface="Calibri" panose="020F0502020204030204" pitchFamily="34" charset="0"/>
                          <a:cs typeface="Calibri" panose="020F0502020204030204" pitchFamily="34" charset="0"/>
                        </a:rPr>
                        <a:t>Οικοτόπων</a:t>
                      </a:r>
                      <a:r>
                        <a:rPr lang="el-GR" sz="800" b="1" u="sng" dirty="0">
                          <a:latin typeface="Calibri" panose="020F0502020204030204" pitchFamily="34" charset="0"/>
                          <a:ea typeface="Calibri" panose="020F0502020204030204" pitchFamily="34" charset="0"/>
                          <a:cs typeface="Calibri" panose="020F0502020204030204" pitchFamily="34" charset="0"/>
                        </a:rPr>
                        <a:t> και Ειδών</a:t>
                      </a:r>
                    </a:p>
                    <a:p>
                      <a:pPr algn="ctr"/>
                      <a:endParaRPr lang="el-GR" sz="800" b="1" u="sng" dirty="0">
                        <a:latin typeface="Calibri" panose="020F0502020204030204" pitchFamily="34" charset="0"/>
                        <a:ea typeface="Calibri" panose="020F0502020204030204" pitchFamily="34" charset="0"/>
                        <a:cs typeface="Calibri" panose="020F0502020204030204" pitchFamily="34" charset="0"/>
                      </a:endParaRPr>
                    </a:p>
                    <a:p>
                      <a:pPr algn="just"/>
                      <a:r>
                        <a:rPr lang="el-GR" sz="800" u="none" dirty="0">
                          <a:latin typeface="Calibri" panose="020F0502020204030204" pitchFamily="34" charset="0"/>
                          <a:ea typeface="Calibri" panose="020F0502020204030204" pitchFamily="34" charset="0"/>
                          <a:cs typeface="Calibri" panose="020F0502020204030204" pitchFamily="34" charset="0"/>
                        </a:rPr>
                        <a:t>Κατοικία, Κοινωνική πρόνοια, Εκπαίδευση, Μικρές και ειδικές Αθλητικές Εγκαταστάσεις, Θρησκευτικοί χώροι, Πολιτιστικές εγκαταστάσεις έως 1200 </a:t>
                      </a:r>
                      <a:r>
                        <a:rPr lang="el-GR" sz="800" u="none" dirty="0" err="1">
                          <a:latin typeface="Calibri" panose="020F0502020204030204" pitchFamily="34" charset="0"/>
                          <a:ea typeface="Calibri" panose="020F0502020204030204" pitchFamily="34" charset="0"/>
                          <a:cs typeface="Calibri" panose="020F0502020204030204" pitchFamily="34" charset="0"/>
                        </a:rPr>
                        <a:t>τμ</a:t>
                      </a:r>
                      <a:r>
                        <a:rPr lang="el-GR" sz="800" u="none" dirty="0">
                          <a:latin typeface="Calibri" panose="020F0502020204030204" pitchFamily="34" charset="0"/>
                          <a:ea typeface="Calibri" panose="020F0502020204030204" pitchFamily="34" charset="0"/>
                          <a:cs typeface="Calibri" panose="020F0502020204030204" pitchFamily="34" charset="0"/>
                        </a:rPr>
                        <a:t>., Διοίκηση τοπικής κλίμακας,  </a:t>
                      </a:r>
                      <a:r>
                        <a:rPr lang="el-GR" sz="800" u="none" dirty="0" err="1">
                          <a:latin typeface="Calibri" panose="020F0502020204030204" pitchFamily="34" charset="0"/>
                          <a:ea typeface="Calibri" panose="020F0502020204030204" pitchFamily="34" charset="0"/>
                          <a:cs typeface="Calibri" panose="020F0502020204030204" pitchFamily="34" charset="0"/>
                        </a:rPr>
                        <a:t>Εξωνοσοκομειακές</a:t>
                      </a:r>
                      <a:r>
                        <a:rPr lang="el-GR" sz="800" u="none" dirty="0">
                          <a:latin typeface="Calibri" panose="020F0502020204030204" pitchFamily="34" charset="0"/>
                          <a:ea typeface="Calibri" panose="020F0502020204030204" pitchFamily="34" charset="0"/>
                          <a:cs typeface="Calibri" panose="020F0502020204030204" pitchFamily="34" charset="0"/>
                        </a:rPr>
                        <a:t> Μονάδες Ψυχικής Υγείας, Μονάδες Πρόληψης και Καταπολέμησης Εξαρτήσεων, Εμπορικά καταστήματα, Καταστήματα παροχής προσωπικών υπηρεσιών, Υπεραγορές τροφίμων μέχρι 1500 </a:t>
                      </a:r>
                      <a:r>
                        <a:rPr lang="el-GR" sz="800" u="none" dirty="0" err="1">
                          <a:latin typeface="Calibri" panose="020F0502020204030204" pitchFamily="34" charset="0"/>
                          <a:ea typeface="Calibri" panose="020F0502020204030204" pitchFamily="34" charset="0"/>
                          <a:cs typeface="Calibri" panose="020F0502020204030204" pitchFamily="34" charset="0"/>
                        </a:rPr>
                        <a:t>τμ</a:t>
                      </a:r>
                      <a:r>
                        <a:rPr lang="el-GR" sz="800" u="none" dirty="0">
                          <a:latin typeface="Calibri" panose="020F0502020204030204" pitchFamily="34" charset="0"/>
                          <a:ea typeface="Calibri" panose="020F0502020204030204" pitchFamily="34" charset="0"/>
                          <a:cs typeface="Calibri" panose="020F0502020204030204" pitchFamily="34" charset="0"/>
                        </a:rPr>
                        <a:t>, Γραφεία/Κέντρα έρευνας, Εστίασης μέχρι 200 </a:t>
                      </a:r>
                      <a:r>
                        <a:rPr lang="el-GR" sz="800" u="none" dirty="0" err="1">
                          <a:latin typeface="Calibri" panose="020F0502020204030204" pitchFamily="34" charset="0"/>
                          <a:ea typeface="Calibri" panose="020F0502020204030204" pitchFamily="34" charset="0"/>
                          <a:cs typeface="Calibri" panose="020F0502020204030204" pitchFamily="34" charset="0"/>
                        </a:rPr>
                        <a:t>τμ</a:t>
                      </a:r>
                      <a:r>
                        <a:rPr lang="el-GR" sz="800" u="none" dirty="0">
                          <a:latin typeface="Calibri" panose="020F0502020204030204" pitchFamily="34" charset="0"/>
                          <a:ea typeface="Calibri" panose="020F0502020204030204" pitchFamily="34" charset="0"/>
                          <a:cs typeface="Calibri" panose="020F0502020204030204" pitchFamily="34" charset="0"/>
                        </a:rPr>
                        <a:t>, Αναψυκτήρια μέχρι 100 </a:t>
                      </a:r>
                      <a:r>
                        <a:rPr lang="el-GR" sz="800" u="none" dirty="0" err="1">
                          <a:latin typeface="Calibri" panose="020F0502020204030204" pitchFamily="34" charset="0"/>
                          <a:ea typeface="Calibri" panose="020F0502020204030204" pitchFamily="34" charset="0"/>
                          <a:cs typeface="Calibri" panose="020F0502020204030204" pitchFamily="34" charset="0"/>
                        </a:rPr>
                        <a:t>τμ</a:t>
                      </a:r>
                      <a:r>
                        <a:rPr lang="el-GR" sz="800" u="none" dirty="0">
                          <a:latin typeface="Calibri" panose="020F0502020204030204" pitchFamily="34" charset="0"/>
                          <a:ea typeface="Calibri" panose="020F0502020204030204" pitchFamily="34" charset="0"/>
                          <a:cs typeface="Calibri" panose="020F0502020204030204" pitchFamily="34" charset="0"/>
                        </a:rPr>
                        <a:t>, Τουριστικά καταλύματα μέχρι 150 κλίνες, εξορυκτικές δραστηριότητες, αγροτικές εκμεταλλεύσεις κλπ. </a:t>
                      </a:r>
                    </a:p>
                    <a:p>
                      <a:pPr algn="just"/>
                      <a:r>
                        <a:rPr lang="el-GR" sz="800" u="none" dirty="0">
                          <a:latin typeface="Calibri" panose="020F0502020204030204" pitchFamily="34" charset="0"/>
                          <a:ea typeface="Calibri" panose="020F0502020204030204" pitchFamily="34" charset="0"/>
                          <a:cs typeface="Calibri" panose="020F0502020204030204" pitchFamily="34" charset="0"/>
                        </a:rPr>
                        <a:t>Εξ αυτών οι χρήσεις κατοικία, κοινωνική πρόνοια, εκπαίδευση, ειδικές αθλητικές εγκαταστάσεις, πολιτιστικές εγκαταστάσεις, διοίκηση, εμπορικά καταστήματα, καταστήματα παροχής προσωπικών υπηρεσιών και υπεραγορές τροφίμων επιτρέπονται μόνο σε εντός σχεδίου και εντός ορίων οικισμών περιοχές.</a:t>
                      </a:r>
                    </a:p>
                    <a:p>
                      <a:pPr algn="just"/>
                      <a:endParaRPr lang="el-GR" sz="1800" u="sng" dirty="0"/>
                    </a:p>
                    <a:p>
                      <a:endParaRPr lang="en-US" dirty="0"/>
                    </a:p>
                  </a:txBody>
                  <a:tcPr/>
                </a:tc>
                <a:tc>
                  <a:txBody>
                    <a:bodyPr/>
                    <a:lstStyle/>
                    <a:p>
                      <a:pPr algn="ctr"/>
                      <a:r>
                        <a:rPr lang="el-GR" sz="800" b="1" i="0" u="sng" dirty="0">
                          <a:latin typeface="Calibri" panose="020F0502020204030204" pitchFamily="34" charset="0"/>
                          <a:ea typeface="Calibri" panose="020F0502020204030204" pitchFamily="34" charset="0"/>
                          <a:cs typeface="Calibri" panose="020F0502020204030204" pitchFamily="34" charset="0"/>
                        </a:rPr>
                        <a:t>Ζώνη Βιώσιμης Διαχείρισης Φυσικών Πόρων</a:t>
                      </a:r>
                    </a:p>
                    <a:p>
                      <a:pPr algn="ctr"/>
                      <a:endParaRPr lang="el-GR" sz="800" b="1" i="0" u="sng" dirty="0">
                        <a:latin typeface="Calibri" panose="020F0502020204030204" pitchFamily="34" charset="0"/>
                        <a:ea typeface="Calibri" panose="020F0502020204030204" pitchFamily="34" charset="0"/>
                        <a:cs typeface="Calibri" panose="020F0502020204030204" pitchFamily="34" charset="0"/>
                      </a:endParaRPr>
                    </a:p>
                    <a:p>
                      <a:pPr algn="just"/>
                      <a:r>
                        <a:rPr lang="el-GR" sz="800" u="none" dirty="0">
                          <a:latin typeface="Calibri" panose="020F0502020204030204" pitchFamily="34" charset="0"/>
                          <a:ea typeface="Calibri" panose="020F0502020204030204" pitchFamily="34" charset="0"/>
                          <a:cs typeface="Calibri" panose="020F0502020204030204" pitchFamily="34" charset="0"/>
                        </a:rPr>
                        <a:t>Επιτρέπονται οι ειδικές χρήσεις του άρθρου του Π.Δ. 59/2018 πλην βιοτεχνικών και βιομηχανικών εγκαταστάσεων υψηλής όχλησης, πιστών αγώνων αυτοκινήτων και μοτοποδηλάτων, μεγάλων αθλητικών εγκαταστάσεων, χώρων συνάθροισης κοινού/συνεδριακών κέντρων, εμπορικών κέντρων,  εγκαταστάσεων εμπορικών εκθέσεων – εκθεσιακών κέντρων, αεροδρομίων, ιππόδρομου, καζίνο, χώρων τεχνικών - ψυχαγωγικών και τυχερών παιγνίων, χώρων επεξεργασίας, αποθήκευσης και διάθεσης στερεών αποβλήτων, στερεών  τοξικών αποβλήτων.</a:t>
                      </a:r>
                      <a:endParaRPr lang="en-US" sz="800" u="none" dirty="0">
                        <a:latin typeface="Calibri" panose="020F0502020204030204" pitchFamily="34" charset="0"/>
                        <a:ea typeface="Calibri" panose="020F0502020204030204" pitchFamily="34" charset="0"/>
                        <a:cs typeface="Calibri" panose="020F0502020204030204" pitchFamily="34" charset="0"/>
                      </a:endParaRPr>
                    </a:p>
                    <a:p>
                      <a:endParaRPr lang="en-US" dirty="0"/>
                    </a:p>
                  </a:txBody>
                  <a:tcPr/>
                </a:tc>
                <a:extLst>
                  <a:ext uri="{0D108BD9-81ED-4DB2-BD59-A6C34878D82A}">
                    <a16:rowId xmlns:a16="http://schemas.microsoft.com/office/drawing/2014/main" val="2248278097"/>
                  </a:ext>
                </a:extLst>
              </a:tr>
            </a:tbl>
          </a:graphicData>
        </a:graphic>
      </p:graphicFrame>
    </p:spTree>
    <p:extLst>
      <p:ext uri="{BB962C8B-B14F-4D97-AF65-F5344CB8AC3E}">
        <p14:creationId xmlns:p14="http://schemas.microsoft.com/office/powerpoint/2010/main" val="4062240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B9359B-E8AA-69CA-BD24-C7F70C029FD1}"/>
              </a:ext>
            </a:extLst>
          </p:cNvPr>
          <p:cNvSpPr>
            <a:spLocks noGrp="1"/>
          </p:cNvSpPr>
          <p:nvPr>
            <p:ph type="title"/>
          </p:nvPr>
        </p:nvSpPr>
        <p:spPr>
          <a:xfrm>
            <a:off x="1141413" y="618518"/>
            <a:ext cx="9905998" cy="887553"/>
          </a:xfrm>
        </p:spPr>
        <p:txBody>
          <a:bodyPr>
            <a:normAutofit/>
          </a:bodyPr>
          <a:lstStyle/>
          <a:p>
            <a:pPr algn="ctr"/>
            <a:r>
              <a:rPr lang="el-GR" sz="2400" b="1" dirty="0">
                <a:solidFill>
                  <a:schemeClr val="bg2"/>
                </a:solidFill>
              </a:rPr>
              <a:t>Χ. ΝομολογιακοΙ </a:t>
            </a:r>
            <a:r>
              <a:rPr lang="el-GR" sz="2400" b="1" dirty="0" err="1">
                <a:solidFill>
                  <a:schemeClr val="bg2"/>
                </a:solidFill>
              </a:rPr>
              <a:t>περιορισμοΙ</a:t>
            </a:r>
            <a:r>
              <a:rPr lang="el-GR" sz="2400" b="1" dirty="0">
                <a:solidFill>
                  <a:schemeClr val="bg2"/>
                </a:solidFill>
              </a:rPr>
              <a:t> στην </a:t>
            </a:r>
            <a:r>
              <a:rPr lang="el-GR" sz="2400" b="1" dirty="0" err="1">
                <a:solidFill>
                  <a:schemeClr val="bg2"/>
                </a:solidFill>
              </a:rPr>
              <a:t>ανΑμειξη</a:t>
            </a:r>
            <a:r>
              <a:rPr lang="el-GR" sz="2400" b="1" dirty="0">
                <a:solidFill>
                  <a:schemeClr val="bg2"/>
                </a:solidFill>
              </a:rPr>
              <a:t> και </a:t>
            </a:r>
            <a:r>
              <a:rPr lang="el-GR" sz="2400" b="1" dirty="0" err="1">
                <a:solidFill>
                  <a:schemeClr val="bg2"/>
                </a:solidFill>
              </a:rPr>
              <a:t>μεταβολΗ</a:t>
            </a:r>
            <a:r>
              <a:rPr lang="el-GR" sz="2400" b="1" dirty="0">
                <a:solidFill>
                  <a:schemeClr val="bg2"/>
                </a:solidFill>
              </a:rPr>
              <a:t> των </a:t>
            </a:r>
            <a:r>
              <a:rPr lang="el-GR" sz="2400" b="1" dirty="0" err="1">
                <a:solidFill>
                  <a:schemeClr val="bg2"/>
                </a:solidFill>
              </a:rPr>
              <a:t>χρΗσεων</a:t>
            </a:r>
            <a:r>
              <a:rPr lang="el-GR" sz="2400" b="1" dirty="0">
                <a:solidFill>
                  <a:schemeClr val="bg2"/>
                </a:solidFill>
              </a:rPr>
              <a:t> γης (1) </a:t>
            </a:r>
            <a:endParaRPr lang="en-US" sz="2400" dirty="0">
              <a:solidFill>
                <a:schemeClr val="bg2"/>
              </a:solidFill>
            </a:endParaRPr>
          </a:p>
        </p:txBody>
      </p:sp>
      <p:sp>
        <p:nvSpPr>
          <p:cNvPr id="3" name="Θέση περιεχομένου 2">
            <a:extLst>
              <a:ext uri="{FF2B5EF4-FFF2-40B4-BE49-F238E27FC236}">
                <a16:creationId xmlns:a16="http://schemas.microsoft.com/office/drawing/2014/main" id="{78E8AB9B-3AF8-F169-87E2-E0D217CDA6FE}"/>
              </a:ext>
            </a:extLst>
          </p:cNvPr>
          <p:cNvSpPr>
            <a:spLocks noGrp="1"/>
          </p:cNvSpPr>
          <p:nvPr>
            <p:ph idx="1"/>
          </p:nvPr>
        </p:nvSpPr>
        <p:spPr>
          <a:xfrm>
            <a:off x="1141412" y="1506070"/>
            <a:ext cx="9905999" cy="4733411"/>
          </a:xfrm>
        </p:spPr>
        <p:txBody>
          <a:bodyPr>
            <a:normAutofit fontScale="55000" lnSpcReduction="20000"/>
          </a:bodyPr>
          <a:lstStyle/>
          <a:p>
            <a:pPr marL="0" indent="0">
              <a:buNone/>
            </a:pPr>
            <a:r>
              <a:rPr lang="el-GR" sz="2800" b="1" dirty="0">
                <a:solidFill>
                  <a:schemeClr val="bg2"/>
                </a:solidFill>
                <a:latin typeface="Calibri" panose="020F0502020204030204" pitchFamily="34" charset="0"/>
                <a:ea typeface="Calibri" panose="020F0502020204030204" pitchFamily="34" charset="0"/>
                <a:cs typeface="Calibri" panose="020F0502020204030204" pitchFamily="34" charset="0"/>
              </a:rPr>
              <a:t>Α. Ο κανόνας της τυποποίησης των χρήσεων γης (απορρέει από το άρθρο 24 παρ. 2 Συντ.)</a:t>
            </a:r>
          </a:p>
          <a:p>
            <a:pPr algn="just">
              <a:buFont typeface="Wingdings" panose="05000000000000000000" pitchFamily="2" charset="2"/>
              <a:buChar char="Ø"/>
            </a:pP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τον πολεοδομικό σχεδιασμό δεν επιτρέπεται η ανάμειξη χρήσεων γης κατά τρόπο ώστε να «νοθεύονται» οι θεσπιζόμενες γενικές κατηγορίες.</a:t>
            </a:r>
            <a:r>
              <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Η απαγόρευση αυτή απορρέει, κατά τη νομολογία, από το περιεχόμενο των γενικών χρήσεων, το οποίο προσδιορίζεται με την περιοριστική απαρίθμηση των ειδικών χρήσεων που επιτρέπονται σε κάθε γενική κατηγορία.</a:t>
            </a:r>
          </a:p>
          <a:p>
            <a:pPr algn="just">
              <a:buFont typeface="Wingdings" panose="05000000000000000000" pitchFamily="2" charset="2"/>
              <a:buChar char="Ø"/>
            </a:pP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Η Διοίκηση οφείλει να επιλέγει για κάθε περιοχή μία κατηγορία χρήσεων γης με το περιεχόμενο που έχει διαμορφωθεί σύμφωνα με το οικείο Π.Δ. Λόγω της περιοριστικής αυτής απαρίθμησης, </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η Διοίκηση δεν δικαιούται να επεκτείνει τις υφιστάμενες ειδικές χρήσεις μιας γενικής κατηγορίας πέραν όσων προβλέπονται σε αυτήν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(προσθέτοντας, δηλαδή, ειδικές χρήσεις που αντιστοιχούν σε άλλη γενική κατηγορία) δύναται όμως να αποκλείει ορισμένες από τις επιτρεπόμενες ειδικές χρήσεις της γενικής λειτουργίας, εφόσον δεν παραβλάπτεται η λειτουργία της κατηγορίας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123/2007,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384/2002 7μ.,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451/2003, ΠΕ 121/2011, 182/2012). </a:t>
            </a:r>
          </a:p>
          <a:p>
            <a:pPr algn="just">
              <a:buFont typeface="Wingdings" panose="05000000000000000000" pitchFamily="2" charset="2"/>
              <a:buChar char="Ø"/>
            </a:pP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Έτσι, το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έκρινε ότι η πρόβλεψη σε περιοχή αστικού πρασίνου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ειδικοτέρων</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χρήσεων που δεν περιλαμβάνονται μεταξύ των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επιτρεπομένων</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στη γενική αυτή κατηγορία χρήσης, όπως π.χ. οι παιδικοί σταθμοί, συνιστά περίπτωση νόθευσης των χρήσεων γης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 238/2018, 2384/2005, 451/2003, 384/2002, 3756/2000).</a:t>
            </a:r>
          </a:p>
          <a:p>
            <a:pPr algn="just">
              <a:buFont typeface="Wingdings" panose="05000000000000000000" pitchFamily="2" charset="2"/>
              <a:buChar char="Ø"/>
            </a:pP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Επιπλέον, </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δεν επιτρέπεται η μεταβολή της δευτερεύουσας χρήσης σε κύρια, δηλαδή δεν επιτρέπεται να αναιρείται η βασική πολεοδομική λειτουργία της κύριας χρήσης μέσω της πρόβλεψης δευτερευουσών χρήσεων σε τέτοια αναλογία (ένταση των χρήσεων), ώστε να ανατρέπεται η κύρια χρήση </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(πχ η χρήση «τουρισμός» στην κατηγορία «Τουρισμός-αναψυχή», η χρήση «κατοικία» στην κατηγορία «Γενική Κατοικία»)</a:t>
            </a:r>
            <a:r>
              <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Έτσι, κρίθηκε ότι ειδικότερες χρήσεις, όπως χώροι συνάθροισης κοινού και πολιτιστικές εγκαταστάσεις, εντός της γενικής κατηγορίας «ελεύθεροι χώροι - αστικό πράσινο» επιτρέπονται μόνο στον βαθμό και στην έκταση, που δεν αναιρούν τη βασική πολεοδομική λειτουργία του κοινόχρηστου πρασίνου (</a:t>
            </a:r>
            <a:r>
              <a:rPr lang="el-GR" sz="2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rPr>
              <a:t>O</a:t>
            </a:r>
            <a:r>
              <a:rPr lang="el-GR" sz="2400" dirty="0">
                <a:solidFill>
                  <a:schemeClr val="bg2"/>
                </a:solidFill>
                <a:latin typeface="Calibri" panose="020F0502020204030204" pitchFamily="34" charset="0"/>
                <a:ea typeface="Calibri" panose="020F0502020204030204" pitchFamily="34" charset="0"/>
                <a:cs typeface="Calibri" panose="020F0502020204030204" pitchFamily="34" charset="0"/>
              </a:rPr>
              <a:t>λ 3144/2004, 604/2002) </a:t>
            </a:r>
          </a:p>
          <a:p>
            <a:pPr algn="just"/>
            <a:endParaRPr lang="el-GR" sz="2800" dirty="0"/>
          </a:p>
          <a:p>
            <a:endParaRPr lang="en-US" dirty="0"/>
          </a:p>
        </p:txBody>
      </p:sp>
    </p:spTree>
    <p:extLst>
      <p:ext uri="{BB962C8B-B14F-4D97-AF65-F5344CB8AC3E}">
        <p14:creationId xmlns:p14="http://schemas.microsoft.com/office/powerpoint/2010/main" val="198340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E02871-B903-0F72-475D-D4C12D290210}"/>
              </a:ext>
            </a:extLst>
          </p:cNvPr>
          <p:cNvSpPr>
            <a:spLocks noGrp="1"/>
          </p:cNvSpPr>
          <p:nvPr>
            <p:ph type="title"/>
          </p:nvPr>
        </p:nvSpPr>
        <p:spPr>
          <a:xfrm>
            <a:off x="1141413" y="618518"/>
            <a:ext cx="9905998" cy="1048917"/>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ΝομολογιακοΙ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περιορισμοΙ</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στην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ανΑμειξη</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μεταβολΗ</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χρΗσεων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γης (2)</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CE04EFF8-DE4A-E690-A721-B31CCEC2BE27}"/>
              </a:ext>
            </a:extLst>
          </p:cNvPr>
          <p:cNvSpPr>
            <a:spLocks noGrp="1"/>
          </p:cNvSpPr>
          <p:nvPr>
            <p:ph idx="1"/>
          </p:nvPr>
        </p:nvSpPr>
        <p:spPr>
          <a:xfrm>
            <a:off x="1141412" y="1559859"/>
            <a:ext cx="9905999" cy="5137274"/>
          </a:xfrm>
        </p:spPr>
        <p:txBody>
          <a:bodyPr>
            <a:normAutofit fontScale="55000" lnSpcReduction="20000"/>
          </a:bodyPr>
          <a:lstStyle/>
          <a:p>
            <a:pPr marL="0" indent="0" algn="just">
              <a:buNone/>
            </a:pP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Β. Ο κανόνας της μη επιδείνωσης των χρήσεων γης</a:t>
            </a:r>
          </a:p>
          <a:p>
            <a:pPr algn="just">
              <a:buFont typeface="Wingdings" panose="05000000000000000000" pitchFamily="2" charset="2"/>
              <a:buChar char="Ø"/>
            </a:pP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τον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νομολογιακό</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αυτόν κανόνα, που απορρέει από την ερμηνεία των διατάξεων του άρθρου 24 παρ. 2 Συντ., </a:t>
            </a: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απαγορεύεται κατ’ αρχήν η επί το δυσμενέστερο μεταβολή των χρήσεων γης σε μία περιοχή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(π.χ. η διά νόμου μετατροπή της χρήσης αμιγούς κατοικίας μιας περιοχής σε χρήση πολεοδομικού κέντρου στον Δήμο Αμαρουσίου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1528/2003], η μετατροπή χρήσης αμιγούς κατοικίας σε γενική κατοικία στο ΓΠΣ Λάρισας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2411/2016] ή η προσθήκη χρήσεων γενικής κατοικίας σε τμήμα οικισμού στο οποίο ισχύει ο κανόνας της αποκλειστικής χρήσης κατοικίας, η μείωση κοινοχρήστων χώρων πρασίνου λόγω μετατροπής σε κοινωφελείς χωρίς αντικατάσταση από ΚΧ αντίστοιχης έκτασης στους Δήμου Αγ. Ιωάννη Ρέντη και Ταύρου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1251/2003]) </a:t>
            </a:r>
          </a:p>
          <a:p>
            <a:pPr algn="just">
              <a:buFont typeface="Wingdings" panose="05000000000000000000" pitchFamily="2" charset="2"/>
              <a:buChar char="Ø"/>
            </a:pPr>
            <a:endParaRPr lang="el-GR"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b="1" dirty="0">
                <a:solidFill>
                  <a:schemeClr val="bg2"/>
                </a:solidFill>
                <a:latin typeface="Calibri" panose="020F0502020204030204" pitchFamily="34" charset="0"/>
                <a:ea typeface="Calibri" panose="020F0502020204030204" pitchFamily="34" charset="0"/>
                <a:cs typeface="Calibri" panose="020F0502020204030204" pitchFamily="34" charset="0"/>
              </a:rPr>
              <a:t>Θεμιτές κατά το άρθρο 24 Συντ. παρεκκλίσεις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από τον ανωτέρω κανόνα, μπορεί να δικαιολογηθούν, </a:t>
            </a: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αν συντρέχουν ειδικοί λόγοι δημοσίου συμφέροντος</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η συνδρομή των οποίων πρέπει να τεκμηριώνεται από </a:t>
            </a: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ειδική επιστημονική μελέτη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(από την οποία να προκύπτει και η επίδραση της νέας πολεοδομικής οργάνωσης στο περιβάλλον) με βάση τα πορίσματα των επιστημών της χωροταξίας και της πολεοδομίας και πάντα εντός των πλαισίων που χαράσσει </a:t>
            </a: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ο υπερκείμενος χωροταξικός και πολεοδομικός σχεδιασμός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936/2017, 914/2017, 3500/2009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Ολομ</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123/2007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Ολομ</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374/2014)</a:t>
            </a:r>
          </a:p>
          <a:p>
            <a:pPr algn="just">
              <a:buFont typeface="Wingdings" panose="05000000000000000000" pitchFamily="2" charset="2"/>
              <a:buChar char="Ø"/>
            </a:pPr>
            <a:endParaRPr lang="el-GR"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b="1" u="sng" dirty="0">
                <a:solidFill>
                  <a:schemeClr val="bg2"/>
                </a:solidFill>
                <a:latin typeface="Calibri" panose="020F0502020204030204" pitchFamily="34" charset="0"/>
                <a:ea typeface="Calibri" panose="020F0502020204030204" pitchFamily="34" charset="0"/>
                <a:cs typeface="Calibri" panose="020F0502020204030204" pitchFamily="34" charset="0"/>
              </a:rPr>
              <a:t>Ο κανόνας της μη επιδείνωσης των χρήσεων γης αποτελεί ειδικότερη έκφανση της αρχής του πολεοδομικού κεκτημένου </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που έχει διαπλασθεί από τη νομολογία του </a:t>
            </a:r>
            <a:r>
              <a:rPr lang="el-GR"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dirty="0">
                <a:solidFill>
                  <a:schemeClr val="bg2"/>
                </a:solidFill>
                <a:latin typeface="Calibri" panose="020F0502020204030204" pitchFamily="34" charset="0"/>
                <a:ea typeface="Calibri" panose="020F0502020204030204" pitchFamily="34" charset="0"/>
                <a:cs typeface="Calibri" panose="020F0502020204030204" pitchFamily="34" charset="0"/>
              </a:rPr>
              <a:t>, στηριζόμενη στα κριτήρια της εξυπηρέτησης της λειτουργικότητας και της ανάπτυξης των πόλεων και των οικισμών και της εξασφάλισης των καλύτερων δυνατών όρων διαβιώσεως των κατοίκων (άρθρο 24 παρ. 2 Συντ.). </a:t>
            </a:r>
          </a:p>
          <a:p>
            <a:endParaRPr lang="en-US" dirty="0"/>
          </a:p>
        </p:txBody>
      </p:sp>
    </p:spTree>
    <p:extLst>
      <p:ext uri="{BB962C8B-B14F-4D97-AF65-F5344CB8AC3E}">
        <p14:creationId xmlns:p14="http://schemas.microsoft.com/office/powerpoint/2010/main" val="3161695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DB7CE4-F41D-6819-CEA7-7E1A6FA0FB90}"/>
              </a:ext>
            </a:extLst>
          </p:cNvPr>
          <p:cNvSpPr>
            <a:spLocks noGrp="1"/>
          </p:cNvSpPr>
          <p:nvPr>
            <p:ph type="title"/>
          </p:nvPr>
        </p:nvSpPr>
        <p:spPr/>
        <p:txBody>
          <a:bodyPr>
            <a:normAutofit/>
          </a:bodyPr>
          <a:lstStyle/>
          <a:p>
            <a:pPr algn="ctr"/>
            <a:r>
              <a:rPr lang="en-US" sz="2400" b="1" dirty="0">
                <a:solidFill>
                  <a:schemeClr val="bg2"/>
                </a:solidFill>
              </a:rPr>
              <a:t>V. </a:t>
            </a:r>
            <a:r>
              <a:rPr lang="el-GR" sz="2400" b="1" dirty="0">
                <a:solidFill>
                  <a:schemeClr val="bg2"/>
                </a:solidFill>
              </a:rPr>
              <a:t>ΝομολογιακοΙ </a:t>
            </a:r>
            <a:r>
              <a:rPr lang="el-GR" sz="2400" b="1" dirty="0" err="1">
                <a:solidFill>
                  <a:schemeClr val="bg2"/>
                </a:solidFill>
              </a:rPr>
              <a:t>περιορισμοΙ</a:t>
            </a:r>
            <a:r>
              <a:rPr lang="el-GR" sz="2400" b="1" dirty="0">
                <a:solidFill>
                  <a:schemeClr val="bg2"/>
                </a:solidFill>
              </a:rPr>
              <a:t> στην </a:t>
            </a:r>
            <a:r>
              <a:rPr lang="el-GR" sz="2400" b="1" dirty="0" err="1">
                <a:solidFill>
                  <a:schemeClr val="bg2"/>
                </a:solidFill>
              </a:rPr>
              <a:t>ανΑμειξη</a:t>
            </a:r>
            <a:r>
              <a:rPr lang="el-GR" sz="2400" b="1" dirty="0">
                <a:solidFill>
                  <a:schemeClr val="bg2"/>
                </a:solidFill>
              </a:rPr>
              <a:t> και </a:t>
            </a:r>
            <a:r>
              <a:rPr lang="el-GR" sz="2400" b="1" dirty="0" err="1">
                <a:solidFill>
                  <a:schemeClr val="bg2"/>
                </a:solidFill>
              </a:rPr>
              <a:t>μεταβολΗ</a:t>
            </a:r>
            <a:r>
              <a:rPr lang="el-GR" sz="2400" b="1" dirty="0">
                <a:solidFill>
                  <a:schemeClr val="bg2"/>
                </a:solidFill>
              </a:rPr>
              <a:t> των </a:t>
            </a:r>
            <a:r>
              <a:rPr lang="el-GR" sz="2400" b="1" dirty="0" err="1">
                <a:solidFill>
                  <a:schemeClr val="bg2"/>
                </a:solidFill>
              </a:rPr>
              <a:t>χρΗσεων</a:t>
            </a:r>
            <a:r>
              <a:rPr lang="el-GR" sz="2400" b="1" dirty="0">
                <a:solidFill>
                  <a:schemeClr val="bg2"/>
                </a:solidFill>
              </a:rPr>
              <a:t> γης  (3) </a:t>
            </a:r>
            <a:endParaRPr lang="en-US" sz="2400" dirty="0">
              <a:solidFill>
                <a:schemeClr val="bg2"/>
              </a:solidFill>
            </a:endParaRPr>
          </a:p>
        </p:txBody>
      </p:sp>
      <p:sp>
        <p:nvSpPr>
          <p:cNvPr id="3" name="Θέση περιεχομένου 2">
            <a:extLst>
              <a:ext uri="{FF2B5EF4-FFF2-40B4-BE49-F238E27FC236}">
                <a16:creationId xmlns:a16="http://schemas.microsoft.com/office/drawing/2014/main" id="{29BEC878-1355-AF80-98C6-29D2D32EC924}"/>
              </a:ext>
            </a:extLst>
          </p:cNvPr>
          <p:cNvSpPr>
            <a:spLocks noGrp="1"/>
          </p:cNvSpPr>
          <p:nvPr>
            <p:ph idx="1"/>
          </p:nvPr>
        </p:nvSpPr>
        <p:spPr>
          <a:xfrm>
            <a:off x="1141412" y="1810870"/>
            <a:ext cx="9905999" cy="4428611"/>
          </a:xfrm>
        </p:spPr>
        <p:txBody>
          <a:bodyPr>
            <a:normAutofit fontScale="85000" lnSpcReduction="10000"/>
          </a:bodyPr>
          <a:lstStyle/>
          <a:p>
            <a:pPr algn="just">
              <a:lnSpc>
                <a:spcPts val="1600"/>
              </a:lnSpc>
              <a:spcBef>
                <a:spcPts val="1200"/>
              </a:spcBef>
              <a:buFont typeface="Wingdings" panose="05000000000000000000" pitchFamily="2" charset="2"/>
              <a:buChar char="Ø"/>
            </a:pPr>
            <a:r>
              <a:rPr lang="el-GR" sz="1800" b="1" dirty="0">
                <a:solidFill>
                  <a:srgbClr val="002060"/>
                </a:solidFill>
                <a:latin typeface="Calibri" panose="020F0502020204030204" pitchFamily="34" charset="0"/>
                <a:ea typeface="Calibri" panose="020F0502020204030204" pitchFamily="34" charset="0"/>
                <a:cs typeface="Calibri" panose="020F0502020204030204" pitchFamily="34" charset="0"/>
              </a:rPr>
              <a:t>Δεν</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800" u="sng" dirty="0">
                <a:solidFill>
                  <a:srgbClr val="002060"/>
                </a:solidFill>
                <a:latin typeface="Calibri" panose="020F0502020204030204" pitchFamily="34" charset="0"/>
                <a:ea typeface="Calibri" panose="020F0502020204030204" pitchFamily="34" charset="0"/>
                <a:cs typeface="Calibri" panose="020F0502020204030204" pitchFamily="34" charset="0"/>
              </a:rPr>
              <a:t>αποτελεί</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πάντως </a:t>
            </a:r>
            <a:r>
              <a:rPr lang="el-GR" sz="1800" u="sng" dirty="0">
                <a:solidFill>
                  <a:srgbClr val="002060"/>
                </a:solidFill>
                <a:latin typeface="Calibri" panose="020F0502020204030204" pitchFamily="34" charset="0"/>
                <a:ea typeface="Calibri" panose="020F0502020204030204" pitchFamily="34" charset="0"/>
                <a:cs typeface="Calibri" panose="020F0502020204030204" pitchFamily="34" charset="0"/>
              </a:rPr>
              <a:t>επιδείνωση του οικιστικού περιβάλλοντος</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η τροποποίηση των χρήσεων γης προς την κατεύθυνση του </a:t>
            </a:r>
            <a:r>
              <a:rPr lang="el-GR" sz="1800" u="sng" dirty="0" err="1">
                <a:solidFill>
                  <a:srgbClr val="002060"/>
                </a:solidFill>
                <a:latin typeface="Calibri" panose="020F0502020204030204" pitchFamily="34" charset="0"/>
                <a:ea typeface="Calibri" panose="020F0502020204030204" pitchFamily="34" charset="0"/>
                <a:cs typeface="Calibri" panose="020F0502020204030204" pitchFamily="34" charset="0"/>
              </a:rPr>
              <a:t>εξορθολογισμού</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τους και, ιδίως, της </a:t>
            </a:r>
            <a:r>
              <a:rPr lang="el-GR" sz="1800" u="sng" dirty="0">
                <a:solidFill>
                  <a:srgbClr val="002060"/>
                </a:solidFill>
                <a:latin typeface="Calibri" panose="020F0502020204030204" pitchFamily="34" charset="0"/>
                <a:ea typeface="Calibri" panose="020F0502020204030204" pitchFamily="34" charset="0"/>
                <a:cs typeface="Calibri" panose="020F0502020204030204" pitchFamily="34" charset="0"/>
              </a:rPr>
              <a:t>εναρμόνισής τους με τα υπερκείμενα επίπεδα σχεδιασμού</a:t>
            </a:r>
          </a:p>
          <a:p>
            <a:pPr algn="just">
              <a:lnSpc>
                <a:spcPts val="1600"/>
              </a:lnSpc>
              <a:spcBef>
                <a:spcPts val="1200"/>
              </a:spcBef>
              <a:buFont typeface="Wingdings" panose="05000000000000000000" pitchFamily="2" charset="2"/>
              <a:buChar char="Ø"/>
            </a:pP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Έτσι, επί παραδείγματι κρίθηκε ότι </a:t>
            </a:r>
            <a:r>
              <a:rPr lang="el-GR" sz="1800" u="sng" dirty="0">
                <a:solidFill>
                  <a:srgbClr val="002060"/>
                </a:solidFill>
                <a:latin typeface="Calibri" panose="020F0502020204030204" pitchFamily="34" charset="0"/>
                <a:ea typeface="Calibri" panose="020F0502020204030204" pitchFamily="34" charset="0"/>
                <a:cs typeface="Calibri" panose="020F0502020204030204" pitchFamily="34" charset="0"/>
              </a:rPr>
              <a:t>η θεσμοθέτηση ακόμη και βαρύτερων σε ορισμένα σημεία χρήσεων γης από αυτές που προέβλεπε το προηγούμενο πολεοδομικό καθεστώς</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στα οικόπεδα που βρίσκονται επί του βασικού οδικού δικτύου και επί σημαντικών οδικών αξόνων του Δήμου Αμαρουσίου Αττικής, δεν συνιστά ανεπίτρεπτη κατά το Σύνταγμα μεταβολή των χρήσεων γης καθόσον τεκμηριώνεται με αντικειμενικά κριτήρια και με την προσήκουσα επιστημονική μελέτη, επιδιώκει δε την εναρμόνιση του καθεστώτος χρήσεων γης της περιοχής με τις κατευθύνσεις και ρυθμίσεις του ισχύοντος Ρυθμιστικού Σχεδίου της Αθήνας (</a:t>
            </a:r>
            <a:r>
              <a:rPr lang="el-GR"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936/2017, 914/2017)</a:t>
            </a:r>
          </a:p>
          <a:p>
            <a:pPr algn="just">
              <a:lnSpc>
                <a:spcPts val="1600"/>
              </a:lnSpc>
              <a:spcBef>
                <a:spcPts val="1200"/>
              </a:spcBef>
              <a:buFont typeface="Wingdings" panose="05000000000000000000" pitchFamily="2" charset="2"/>
              <a:buChar char="Ø"/>
            </a:pP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Σε ανάλογη κατεύθυνση βλ. και την </a:t>
            </a:r>
            <a:r>
              <a:rPr lang="el-GR"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ΣτΕ</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Ολομ</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1761/2019 για το Σχέδιο Ολοκληρωμένης Ανάπτυξης (ΣΟΑ) του Μητροπολιτικού Πόλου Ελληνικού-Αγίου Κοσμά (ΜΠΕΑ), σύμφωνα με την οποία το ΣΟΑ δεν μπορεί να θεωρηθεί ότι επιφέρει υποβάθμιση του περιβάλλοντος και “επιδείνωση” των οικιστικών συνθηκών στην περιοχή καθώς: </a:t>
            </a:r>
          </a:p>
          <a:p>
            <a:pPr lvl="1" algn="just">
              <a:lnSpc>
                <a:spcPts val="1400"/>
              </a:lnSpc>
              <a:spcBef>
                <a:spcPts val="1200"/>
              </a:spcBef>
              <a:buFont typeface="Wingdings" panose="05000000000000000000" pitchFamily="2" charset="2"/>
              <a:buChar char="v"/>
            </a:pP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το χωροταξικό καθεστώς που ίσχυε στην περιοχή του Μητροπολιτικού Πόλου πριν από την έγκριση του ΣΟΑ ήταν αποσπασματικό και ασυνεχές, καλύπτοντας δε μικρό τμήμα της έκτασης του μετέπειτα ΜΠΕΑ, δεν</a:t>
            </a:r>
            <a:b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αποτελεί σημείο αναφοράς     και </a:t>
            </a:r>
          </a:p>
          <a:p>
            <a:pPr lvl="1" algn="just">
              <a:lnSpc>
                <a:spcPts val="1400"/>
              </a:lnSpc>
              <a:spcBef>
                <a:spcPts val="1200"/>
              </a:spcBef>
              <a:buFont typeface="Wingdings" panose="05000000000000000000" pitchFamily="2" charset="2"/>
              <a:buChar char="v"/>
            </a:pP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με την έγκριση του ΣΟΑ επιχειρήθηκε η υλοποίηση του</a:t>
            </a:r>
            <a:b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υπέρτερου, στρατηγικής σημασίας, σχεδιασμού που περιέχει το ήδη ισχύον νέο ΡΣΑ (ν. 4277/2014), τυχόν</a:t>
            </a:r>
            <a:b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δε διατήρηση του </a:t>
            </a:r>
            <a:r>
              <a:rPr lang="el-GR"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προϊσχύσαντος</a:t>
            </a: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 χωροταξικού καθεστώτος της έκτασης θα δημιουργούσε συνθήκες</a:t>
            </a:r>
            <a:b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δυσαρμονίας μεταξύ των επιπέδων σχεδιασμού και θα καθιστούσε ανεφάρμοστο τον υπερκείμενο</a:t>
            </a:r>
            <a:b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l-GR" sz="1800" dirty="0">
                <a:solidFill>
                  <a:srgbClr val="002060"/>
                </a:solidFill>
                <a:latin typeface="Calibri" panose="020F0502020204030204" pitchFamily="34" charset="0"/>
                <a:ea typeface="Calibri" panose="020F0502020204030204" pitchFamily="34" charset="0"/>
                <a:cs typeface="Calibri" panose="020F0502020204030204" pitchFamily="34" charset="0"/>
              </a:rPr>
              <a:t>σχεδιασμό του νέου ΡΣΑ</a:t>
            </a:r>
          </a:p>
          <a:p>
            <a:endParaRPr lang="en-US" dirty="0"/>
          </a:p>
        </p:txBody>
      </p:sp>
    </p:spTree>
    <p:extLst>
      <p:ext uri="{BB962C8B-B14F-4D97-AF65-F5344CB8AC3E}">
        <p14:creationId xmlns:p14="http://schemas.microsoft.com/office/powerpoint/2010/main" val="1530176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45F074-279F-0C97-7DA3-EF216079E5A5}"/>
              </a:ext>
            </a:extLst>
          </p:cNvPr>
          <p:cNvSpPr>
            <a:spLocks noGrp="1"/>
          </p:cNvSpPr>
          <p:nvPr>
            <p:ph type="title"/>
          </p:nvPr>
        </p:nvSpPr>
        <p:spPr>
          <a:xfrm>
            <a:off x="1141413" y="618518"/>
            <a:ext cx="9905998" cy="850359"/>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 Η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Εννοια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χρΗσης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γης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C970C81B-C7EB-8D5B-47E5-75380C413FBB}"/>
              </a:ext>
            </a:extLst>
          </p:cNvPr>
          <p:cNvSpPr>
            <a:spLocks noGrp="1"/>
          </p:cNvSpPr>
          <p:nvPr>
            <p:ph idx="1"/>
          </p:nvPr>
        </p:nvSpPr>
        <p:spPr>
          <a:xfrm>
            <a:off x="1141412" y="1468876"/>
            <a:ext cx="9905999" cy="4883285"/>
          </a:xfrm>
        </p:spPr>
        <p:txBody>
          <a:bodyPr>
            <a:normAutofit/>
          </a:bodyPr>
          <a:lstStyle/>
          <a:p>
            <a:pPr algn="just">
              <a:tabLst>
                <a:tab pos="685800" algn="l"/>
              </a:tabLst>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Ως χρήση γης νοείται η λειτουργική χρησιμοποίηση του εδάφους, βάσει του εκάστοτε σχεδιασμού της Πολιτείας,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οι διάφορες μορφές αξιοποίησης και εκμετάλλευσης της γης για την ικανοποίηση ανθρώπινων αναγκών (κατοικία, αναψυχή, οικονομικές, πολιτιστικές, εκπαιδευτικές δραστηριότητες κ.ά.)</a:t>
            </a:r>
          </a:p>
          <a:p>
            <a:pPr algn="just">
              <a:tabLst>
                <a:tab pos="685800" algn="l"/>
              </a:tabLst>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έννοια της χρήσης γης δεν πρέπει να συγχέεται με εκείνη της κάλυψης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land cover)</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Η χρήση γης αναφέρεται πάντα στη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λειτουργική χρησιμοποίηση</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του εδάφους</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κατόπιν ανθρώπινης παρέμβασης, ενώ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κάλυψη αφορά την φυσική κατάσταση και τα φυσικά χαρακτηριστικά του εδάφους, όπως διαμορφώνεται με φυσικό τρόπο, ανεξαρτήτως ανθρώπινων επεμβάσεων,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και εξαρτάται από τη γεωμορφολογία, τη γεωλογική δομή και την εδαφολογική κατάσταση μιας περιοχής.</a:t>
            </a:r>
          </a:p>
          <a:p>
            <a:pPr algn="just">
              <a:tabLst>
                <a:tab pos="685800" algn="l"/>
              </a:tabLst>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Αποτελεί κοινή τάση η χρησιμοποίηση συστημάτων ταξινόμησης σε γενικές και ειδικές κατηγορίες χρήσεων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land use classes, land use classification)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ανάλογα προς τη φύση των δραστηριοτήτων και την πολεοδομική τους λειτουργία</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endParaRPr lang="en-US" dirty="0"/>
          </a:p>
        </p:txBody>
      </p:sp>
      <p:graphicFrame>
        <p:nvGraphicFramePr>
          <p:cNvPr id="4" name="Πίνακας 3">
            <a:extLst>
              <a:ext uri="{FF2B5EF4-FFF2-40B4-BE49-F238E27FC236}">
                <a16:creationId xmlns:a16="http://schemas.microsoft.com/office/drawing/2014/main" id="{BDFF4331-1D60-041D-66F4-48D9C20BC460}"/>
              </a:ext>
            </a:extLst>
          </p:cNvPr>
          <p:cNvGraphicFramePr>
            <a:graphicFrameLocks noGrp="1"/>
          </p:cNvGraphicFramePr>
          <p:nvPr>
            <p:extLst>
              <p:ext uri="{D42A27DB-BD31-4B8C-83A1-F6EECF244321}">
                <p14:modId xmlns:p14="http://schemas.microsoft.com/office/powerpoint/2010/main" val="3238844043"/>
              </p:ext>
            </p:extLst>
          </p:nvPr>
        </p:nvGraphicFramePr>
        <p:xfrm>
          <a:off x="1766047" y="4154684"/>
          <a:ext cx="8946778" cy="2468880"/>
        </p:xfrm>
        <a:graphic>
          <a:graphicData uri="http://schemas.openxmlformats.org/drawingml/2006/table">
            <a:tbl>
              <a:tblPr firstRow="1" bandRow="1">
                <a:tableStyleId>{FABFCF23-3B69-468F-B69F-88F6DE6A72F2}</a:tableStyleId>
              </a:tblPr>
              <a:tblGrid>
                <a:gridCol w="4473389">
                  <a:extLst>
                    <a:ext uri="{9D8B030D-6E8A-4147-A177-3AD203B41FA5}">
                      <a16:colId xmlns:a16="http://schemas.microsoft.com/office/drawing/2014/main" val="2564569303"/>
                    </a:ext>
                  </a:extLst>
                </a:gridCol>
                <a:gridCol w="4473389">
                  <a:extLst>
                    <a:ext uri="{9D8B030D-6E8A-4147-A177-3AD203B41FA5}">
                      <a16:colId xmlns:a16="http://schemas.microsoft.com/office/drawing/2014/main" val="2850989147"/>
                    </a:ext>
                  </a:extLst>
                </a:gridCol>
              </a:tblGrid>
              <a:tr h="5558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b="1" dirty="0"/>
                        <a:t>Βασικές κατηγορίες χρήσεων γης (παραδείγματα)</a:t>
                      </a:r>
                      <a:endParaRPr lang="en-US" sz="1400" b="1" dirty="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b="1" kern="1200" dirty="0">
                          <a:solidFill>
                            <a:schemeClr val="lt1"/>
                          </a:solidFill>
                          <a:latin typeface="+mn-lt"/>
                          <a:ea typeface="+mn-ea"/>
                          <a:cs typeface="+mn-cs"/>
                        </a:rPr>
                        <a:t>Βασικές κατηγορίες κάλυψης (παραδείγματα)</a:t>
                      </a:r>
                      <a:endParaRPr lang="en-US" sz="1400" b="1" kern="1200" dirty="0">
                        <a:solidFill>
                          <a:schemeClr val="lt1"/>
                        </a:solidFill>
                        <a:latin typeface="+mn-lt"/>
                        <a:ea typeface="+mn-ea"/>
                        <a:cs typeface="+mn-cs"/>
                      </a:endParaRPr>
                    </a:p>
                    <a:p>
                      <a:endParaRPr lang="en-US" dirty="0"/>
                    </a:p>
                  </a:txBody>
                  <a:tcPr/>
                </a:tc>
                <a:extLst>
                  <a:ext uri="{0D108BD9-81ED-4DB2-BD59-A6C34878D82A}">
                    <a16:rowId xmlns:a16="http://schemas.microsoft.com/office/drawing/2014/main" val="2643413871"/>
                  </a:ext>
                </a:extLst>
              </a:tr>
              <a:tr h="1756849">
                <a:tc>
                  <a:txBody>
                    <a:bodyPr/>
                    <a:lstStyle/>
                    <a:p>
                      <a:pPr marL="171450" indent="-171450">
                        <a:buFont typeface="Arial" panose="020B0604020202020204" pitchFamily="34" charset="0"/>
                        <a:buChar char="•"/>
                      </a:pPr>
                      <a:r>
                        <a:rPr lang="el-GR" sz="1000" b="0" kern="1200" dirty="0">
                          <a:solidFill>
                            <a:schemeClr val="bg2"/>
                          </a:solidFill>
                          <a:latin typeface="+mn-lt"/>
                          <a:ea typeface="+mn-ea"/>
                          <a:cs typeface="+mn-cs"/>
                        </a:rPr>
                        <a:t>Χρήσεις κατοικίας (αμιγής, γενική, αποκλειστική)</a:t>
                      </a:r>
                    </a:p>
                    <a:p>
                      <a:pPr marL="171450" indent="-171450">
                        <a:buFont typeface="Arial" panose="020B0604020202020204" pitchFamily="34" charset="0"/>
                        <a:buChar char="•"/>
                      </a:pPr>
                      <a:r>
                        <a:rPr lang="el-GR" sz="1000" b="0" kern="1200" dirty="0">
                          <a:solidFill>
                            <a:schemeClr val="bg2"/>
                          </a:solidFill>
                          <a:latin typeface="+mn-lt"/>
                          <a:ea typeface="+mn-ea"/>
                          <a:cs typeface="+mn-cs"/>
                        </a:rPr>
                        <a:t>Χρήσεις μεταποίησης (βιομηχανία, βιοτεχνία χαμηλής, μέσης ή υψηλής όχλησης)</a:t>
                      </a:r>
                    </a:p>
                    <a:p>
                      <a:pPr marL="171450" indent="-171450">
                        <a:buFont typeface="Arial" panose="020B0604020202020204" pitchFamily="34" charset="0"/>
                        <a:buChar char="•"/>
                      </a:pPr>
                      <a:r>
                        <a:rPr lang="el-GR" sz="1000" b="0" kern="1200" dirty="0">
                          <a:solidFill>
                            <a:schemeClr val="bg2"/>
                          </a:solidFill>
                          <a:latin typeface="+mn-lt"/>
                          <a:ea typeface="+mn-ea"/>
                          <a:cs typeface="+mn-cs"/>
                        </a:rPr>
                        <a:t>Χρήσεις πρωτογενούς τομέα παραγωγής (γεωργία, αλιεία, </a:t>
                      </a:r>
                      <a:r>
                        <a:rPr lang="el-GR" sz="1000" b="0" kern="1200" dirty="0" err="1">
                          <a:solidFill>
                            <a:schemeClr val="bg2"/>
                          </a:solidFill>
                          <a:latin typeface="+mn-lt"/>
                          <a:ea typeface="+mn-ea"/>
                          <a:cs typeface="+mn-cs"/>
                        </a:rPr>
                        <a:t>ζωϊκή</a:t>
                      </a:r>
                      <a:r>
                        <a:rPr lang="el-GR" sz="1000" b="0" kern="1200" dirty="0">
                          <a:solidFill>
                            <a:schemeClr val="bg2"/>
                          </a:solidFill>
                          <a:latin typeface="+mn-lt"/>
                          <a:ea typeface="+mn-ea"/>
                          <a:cs typeface="+mn-cs"/>
                        </a:rPr>
                        <a:t> παραγωγή, δασοκομία κ.ά.) </a:t>
                      </a:r>
                    </a:p>
                    <a:p>
                      <a:pPr marL="171450" indent="-171450">
                        <a:buFont typeface="Arial" panose="020B0604020202020204" pitchFamily="34" charset="0"/>
                        <a:buChar char="•"/>
                      </a:pPr>
                      <a:r>
                        <a:rPr lang="el-GR" sz="1000" b="0" kern="1200" dirty="0">
                          <a:solidFill>
                            <a:schemeClr val="bg2"/>
                          </a:solidFill>
                          <a:latin typeface="+mn-lt"/>
                          <a:ea typeface="+mn-ea"/>
                          <a:cs typeface="+mn-cs"/>
                        </a:rPr>
                        <a:t>Εμπορικές χρήσεις (χονδρεμπόριο, λιανικό εμπόριο)</a:t>
                      </a:r>
                    </a:p>
                    <a:p>
                      <a:pPr marL="171450" indent="-171450">
                        <a:buFont typeface="Arial" panose="020B0604020202020204" pitchFamily="34" charset="0"/>
                        <a:buChar char="•"/>
                      </a:pPr>
                      <a:r>
                        <a:rPr lang="el-GR" sz="1000" b="0" kern="1200" dirty="0">
                          <a:solidFill>
                            <a:schemeClr val="bg2"/>
                          </a:solidFill>
                          <a:latin typeface="+mn-lt"/>
                          <a:ea typeface="+mn-ea"/>
                          <a:cs typeface="+mn-cs"/>
                        </a:rPr>
                        <a:t>Χρήσεις αναψυχής, τουρισμού, πολιτισμού</a:t>
                      </a:r>
                    </a:p>
                    <a:p>
                      <a:pPr marL="171450" indent="-171450">
                        <a:buFont typeface="Arial" panose="020B0604020202020204" pitchFamily="34" charset="0"/>
                        <a:buChar char="•"/>
                      </a:pPr>
                      <a:r>
                        <a:rPr lang="el-GR" sz="1000" b="0" kern="1200" dirty="0">
                          <a:solidFill>
                            <a:schemeClr val="bg2"/>
                          </a:solidFill>
                          <a:latin typeface="+mn-lt"/>
                          <a:ea typeface="+mn-ea"/>
                          <a:cs typeface="+mn-cs"/>
                        </a:rPr>
                        <a:t>χρήσεις κοινωνικών υποδομών (περίθαλψη, εκπαίδευση κ.λπ.) </a:t>
                      </a:r>
                    </a:p>
                    <a:p>
                      <a:pPr marL="171450" indent="-171450">
                        <a:buFont typeface="Arial" panose="020B0604020202020204" pitchFamily="34" charset="0"/>
                        <a:buChar char="•"/>
                      </a:pPr>
                      <a:r>
                        <a:rPr lang="el-GR" sz="1000" b="0" kern="1200" dirty="0">
                          <a:solidFill>
                            <a:schemeClr val="bg2"/>
                          </a:solidFill>
                          <a:latin typeface="+mn-lt"/>
                          <a:ea typeface="+mn-ea"/>
                          <a:cs typeface="+mn-cs"/>
                        </a:rPr>
                        <a:t>χρήσεις ελεύθερων χώρων και αστικού πρασίνου (πάρκα, άλση, βοτανικοί και ζωολογικοί κήποι κ.λπ.)</a:t>
                      </a:r>
                    </a:p>
                    <a:p>
                      <a:endParaRPr lang="en-US" dirty="0"/>
                    </a:p>
                  </a:txBody>
                  <a:tcPr/>
                </a:tc>
                <a:tc>
                  <a:txBody>
                    <a:bodyPr/>
                    <a:lstStyle/>
                    <a:p>
                      <a:pPr marL="171450" indent="-171450">
                        <a:buFont typeface="Arial" panose="020B0604020202020204" pitchFamily="34" charset="0"/>
                        <a:buChar char="•"/>
                      </a:pPr>
                      <a:r>
                        <a:rPr lang="el-GR" sz="1000" b="0" kern="1200" dirty="0">
                          <a:solidFill>
                            <a:schemeClr val="bg2"/>
                          </a:solidFill>
                          <a:latin typeface="+mn-lt"/>
                          <a:ea typeface="+mn-ea"/>
                          <a:cs typeface="+mn-cs"/>
                        </a:rPr>
                        <a:t>Δάση - δασικές εκτάσεις </a:t>
                      </a:r>
                    </a:p>
                    <a:p>
                      <a:pPr marL="171450" indent="-171450">
                        <a:buFont typeface="Arial" panose="020B0604020202020204" pitchFamily="34" charset="0"/>
                        <a:buChar char="•"/>
                      </a:pPr>
                      <a:r>
                        <a:rPr lang="el-GR" sz="1000" b="0" kern="1200" dirty="0">
                          <a:solidFill>
                            <a:schemeClr val="bg2"/>
                          </a:solidFill>
                          <a:latin typeface="+mn-lt"/>
                          <a:ea typeface="+mn-ea"/>
                          <a:cs typeface="+mn-cs"/>
                        </a:rPr>
                        <a:t>Υγρότοποι</a:t>
                      </a:r>
                    </a:p>
                    <a:p>
                      <a:pPr marL="171450" indent="-171450">
                        <a:buFont typeface="Arial" panose="020B0604020202020204" pitchFamily="34" charset="0"/>
                        <a:buChar char="•"/>
                      </a:pPr>
                      <a:r>
                        <a:rPr lang="el-GR" sz="1000" b="0" kern="1200" dirty="0">
                          <a:solidFill>
                            <a:schemeClr val="bg2"/>
                          </a:solidFill>
                          <a:latin typeface="+mn-lt"/>
                          <a:ea typeface="+mn-ea"/>
                          <a:cs typeface="+mn-cs"/>
                        </a:rPr>
                        <a:t>Ποταμοί - λίμνες </a:t>
                      </a:r>
                    </a:p>
                    <a:p>
                      <a:pPr marL="171450" indent="-171450">
                        <a:buFont typeface="Arial" panose="020B0604020202020204" pitchFamily="34" charset="0"/>
                        <a:buChar char="•"/>
                      </a:pPr>
                      <a:r>
                        <a:rPr lang="el-GR" sz="1000" b="0" kern="1200" dirty="0">
                          <a:solidFill>
                            <a:schemeClr val="bg2"/>
                          </a:solidFill>
                          <a:latin typeface="+mn-lt"/>
                          <a:ea typeface="+mn-ea"/>
                          <a:cs typeface="+mn-cs"/>
                        </a:rPr>
                        <a:t>Ρέματα </a:t>
                      </a:r>
                    </a:p>
                    <a:p>
                      <a:pPr marL="171450" indent="-171450">
                        <a:buFont typeface="Arial" panose="020B0604020202020204" pitchFamily="34" charset="0"/>
                        <a:buChar char="•"/>
                      </a:pPr>
                      <a:r>
                        <a:rPr lang="el-GR" sz="1000" b="0" kern="1200" dirty="0">
                          <a:solidFill>
                            <a:schemeClr val="bg2"/>
                          </a:solidFill>
                          <a:latin typeface="+mn-lt"/>
                          <a:ea typeface="+mn-ea"/>
                          <a:cs typeface="+mn-cs"/>
                        </a:rPr>
                        <a:t>Άγονες &amp; βραχώδεις εκτάσεις</a:t>
                      </a:r>
                    </a:p>
                    <a:p>
                      <a:endParaRPr lang="en-US" sz="1000" b="0" kern="1200" dirty="0">
                        <a:solidFill>
                          <a:schemeClr val="bg2"/>
                        </a:solidFill>
                        <a:latin typeface="+mn-lt"/>
                        <a:ea typeface="+mn-ea"/>
                        <a:cs typeface="+mn-cs"/>
                      </a:endParaRPr>
                    </a:p>
                  </a:txBody>
                  <a:tcPr/>
                </a:tc>
                <a:extLst>
                  <a:ext uri="{0D108BD9-81ED-4DB2-BD59-A6C34878D82A}">
                    <a16:rowId xmlns:a16="http://schemas.microsoft.com/office/drawing/2014/main" val="2888795030"/>
                  </a:ext>
                </a:extLst>
              </a:tr>
            </a:tbl>
          </a:graphicData>
        </a:graphic>
      </p:graphicFrame>
    </p:spTree>
    <p:extLst>
      <p:ext uri="{BB962C8B-B14F-4D97-AF65-F5344CB8AC3E}">
        <p14:creationId xmlns:p14="http://schemas.microsoft.com/office/powerpoint/2010/main" val="1418130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835FCF-023E-6E27-4FE8-D99D205E69D1}"/>
              </a:ext>
            </a:extLst>
          </p:cNvPr>
          <p:cNvSpPr>
            <a:spLocks noGrp="1"/>
          </p:cNvSpPr>
          <p:nvPr>
            <p:ph type="title"/>
          </p:nvPr>
        </p:nvSpPr>
        <p:spPr>
          <a:xfrm>
            <a:off x="1141413" y="618518"/>
            <a:ext cx="9905998" cy="878588"/>
          </a:xfrm>
        </p:spPr>
        <p:txBody>
          <a:bodyPr>
            <a:normAutofit/>
          </a:bodyPr>
          <a:lstStyle/>
          <a:p>
            <a:pPr algn="ctr"/>
            <a:r>
              <a:rPr lang="el-GR" sz="2400" b="1" dirty="0">
                <a:solidFill>
                  <a:schemeClr val="bg2"/>
                </a:solidFill>
              </a:rPr>
              <a:t>ΙΙ. </a:t>
            </a:r>
            <a:r>
              <a:rPr lang="el-GR" sz="2400" b="1" dirty="0" err="1">
                <a:solidFill>
                  <a:schemeClr val="bg2"/>
                </a:solidFill>
              </a:rPr>
              <a:t>ΣυνεισφορΑ</a:t>
            </a:r>
            <a:r>
              <a:rPr lang="el-GR" sz="2400" b="1" dirty="0">
                <a:solidFill>
                  <a:schemeClr val="bg2"/>
                </a:solidFill>
              </a:rPr>
              <a:t> των </a:t>
            </a:r>
            <a:r>
              <a:rPr lang="el-GR" sz="2400" b="1" dirty="0" err="1">
                <a:solidFill>
                  <a:schemeClr val="bg2"/>
                </a:solidFill>
              </a:rPr>
              <a:t>χρΗσεων</a:t>
            </a:r>
            <a:r>
              <a:rPr lang="el-GR" sz="2400" b="1" dirty="0">
                <a:solidFill>
                  <a:schemeClr val="bg2"/>
                </a:solidFill>
              </a:rPr>
              <a:t> γης στον </a:t>
            </a:r>
            <a:r>
              <a:rPr lang="el-GR" sz="2400" b="1" dirty="0" err="1">
                <a:solidFill>
                  <a:schemeClr val="bg2"/>
                </a:solidFill>
              </a:rPr>
              <a:t>πολεοδομικΟ</a:t>
            </a:r>
            <a:r>
              <a:rPr lang="el-GR" sz="2400" b="1" dirty="0">
                <a:solidFill>
                  <a:schemeClr val="bg2"/>
                </a:solidFill>
              </a:rPr>
              <a:t> </a:t>
            </a:r>
            <a:r>
              <a:rPr lang="el-GR" sz="2400" b="1" dirty="0" err="1">
                <a:solidFill>
                  <a:schemeClr val="bg2"/>
                </a:solidFill>
              </a:rPr>
              <a:t>σχεδιασμΟ</a:t>
            </a:r>
            <a:r>
              <a:rPr lang="el-GR" sz="2400" b="1" dirty="0">
                <a:solidFill>
                  <a:schemeClr val="bg2"/>
                </a:solidFill>
              </a:rPr>
              <a:t> </a:t>
            </a:r>
            <a:endParaRPr lang="en-US" sz="2400" dirty="0">
              <a:solidFill>
                <a:schemeClr val="bg2"/>
              </a:solidFill>
            </a:endParaRPr>
          </a:p>
        </p:txBody>
      </p:sp>
      <p:sp>
        <p:nvSpPr>
          <p:cNvPr id="3" name="Θέση περιεχομένου 2">
            <a:extLst>
              <a:ext uri="{FF2B5EF4-FFF2-40B4-BE49-F238E27FC236}">
                <a16:creationId xmlns:a16="http://schemas.microsoft.com/office/drawing/2014/main" id="{01EA52C9-2264-3B0F-16EC-FF6977A103C3}"/>
              </a:ext>
            </a:extLst>
          </p:cNvPr>
          <p:cNvSpPr>
            <a:spLocks noGrp="1"/>
          </p:cNvSpPr>
          <p:nvPr>
            <p:ph idx="1"/>
          </p:nvPr>
        </p:nvSpPr>
        <p:spPr>
          <a:xfrm>
            <a:off x="1141412" y="1497106"/>
            <a:ext cx="9905999" cy="4294095"/>
          </a:xfrm>
        </p:spPr>
        <p:txBody>
          <a:bodyPr>
            <a:normAutofit/>
          </a:bodyPr>
          <a:lstStyle/>
          <a:p>
            <a:pPr marL="228600" marR="0" lvl="0" indent="-228600" algn="just" defTabSz="914400" rtl="0" eaLnBrk="1" fontAlgn="auto" latinLnBrk="0" hangingPunct="1">
              <a:lnSpc>
                <a:spcPct val="100000"/>
              </a:lnSpc>
              <a:spcBef>
                <a:spcPts val="1000"/>
              </a:spcBef>
              <a:spcAft>
                <a:spcPts val="0"/>
              </a:spcAft>
              <a:buClrTx/>
              <a:buSzPct val="125000"/>
              <a:buFont typeface="Arial" pitchFamily="34" charset="0"/>
              <a:buChar char="•"/>
              <a:tabLst/>
              <a:defRPr/>
            </a:pPr>
            <a:r>
              <a:rPr kumimoji="0" lang="el-GR" sz="1300" b="1"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χρήση γης αποτελεί έννοια άρρηκτα συνυφασμένη με τον πολεοδομικό σχεδιασμό</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καθώς συνδέεται με την αναγκαιότητα επιλογής του πλέον ενδεδειγμένου τρόπου χρησιμοποίησης των περιοχών που ρυθμίζονται από πολεοδομικά σχέδια. Μέσω των χρήσεων γης συντίθεται η πολεοδομική φυσιογνωμία και ταυτότητα περιοχών και οικισμών, καθώς και η «πολεοδομική» και «οικονομική» ταυτότητα των ακινήτων. </a:t>
            </a:r>
          </a:p>
          <a:p>
            <a:pPr marL="228600" marR="0" lvl="0" indent="-228600" algn="just" defTabSz="914400" rtl="0" eaLnBrk="1" fontAlgn="auto" latinLnBrk="0" hangingPunct="1">
              <a:lnSpc>
                <a:spcPct val="100000"/>
              </a:lnSpc>
              <a:spcBef>
                <a:spcPts val="1000"/>
              </a:spcBef>
              <a:spcAft>
                <a:spcPts val="0"/>
              </a:spcAft>
              <a:buClrTx/>
              <a:buSzPct val="125000"/>
              <a:buFont typeface="Arial" pitchFamily="34" charset="0"/>
              <a:buChar char="•"/>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Σύμφωνα με τη νομολογία, </a:t>
            </a:r>
            <a:r>
              <a:rPr kumimoji="0" lang="el-GR" sz="1300" b="1"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 καθορισμός ή η τροποποίηση των χρήσεων γης αποτελεί ουσιώδες στοιχείο της κατά το άρθρο 24 Συντ. επιβαλλομένης ορθολογικής πολεοδομίας</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καθώς οι χρήσεις γης καθορίζουν την πολεοδομική φυσιογνωμία κάθε οικισμού από την οποία εξαρτάται η ποιότητα ζωής σε αυτόν και η λειτουργικότητά του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ΣτΕΟλ</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415/2011,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ΣτΕ</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56/2018, 238/2018, 1121/2018 κ.ά.) </a:t>
            </a:r>
          </a:p>
          <a:p>
            <a:pPr marL="228600" marR="0" lvl="0" indent="-228600" algn="just" defTabSz="914400" rtl="0" eaLnBrk="1" fontAlgn="auto" latinLnBrk="0" hangingPunct="1">
              <a:lnSpc>
                <a:spcPct val="100000"/>
              </a:lnSpc>
              <a:spcBef>
                <a:spcPts val="1000"/>
              </a:spcBef>
              <a:spcAft>
                <a:spcPts val="0"/>
              </a:spcAft>
              <a:buClrTx/>
              <a:buSzPct val="125000"/>
              <a:buFont typeface="Arial" pitchFamily="34" charset="0"/>
              <a:buChar char="•"/>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 καθορισμός χρήσεων γης εξυπηρετεί πολλαπλούς πολεοδομικούς σκοπούς, όπως:</a:t>
            </a:r>
          </a:p>
          <a:p>
            <a:pPr marL="690563" marR="0" lvl="1" indent="-233363" algn="just" defTabSz="457200" rtl="0" eaLnBrk="1" fontAlgn="auto" latinLnBrk="0" hangingPunct="1">
              <a:lnSpc>
                <a:spcPct val="100000"/>
              </a:lnSpc>
              <a:spcBef>
                <a:spcPts val="1200"/>
              </a:spcBef>
              <a:spcAft>
                <a:spcPts val="0"/>
              </a:spcAft>
              <a:buClr>
                <a:srgbClr val="353535"/>
              </a:buClr>
              <a:buSzTx/>
              <a:buFont typeface="Wingdings" panose="05000000000000000000" pitchFamily="2" charset="2"/>
              <a:buChar char="Ø"/>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την πολεοδομική οργάνωση χωρικών ενοτήτων σε περιοχές και ζώνες σε συνάρτηση προς τον προορισμό και τη λειτουργία εκάστης περιοχής/ζώνης για την εξυπηρέτηση της διαβίωσης, της παραγωγικής δραστηριότητας, της αναψυχής και εν γένει της οργανωμένης κοινωνικής ζωής του ανθρώπου. </a:t>
            </a:r>
          </a:p>
          <a:p>
            <a:pPr marL="685800" marR="0" lvl="1" indent="-228600" algn="just" defTabSz="914400" rtl="0" eaLnBrk="1" fontAlgn="auto" latinLnBrk="0" hangingPunct="1">
              <a:lnSpc>
                <a:spcPct val="100000"/>
              </a:lnSpc>
              <a:spcBef>
                <a:spcPts val="500"/>
              </a:spcBef>
              <a:spcAft>
                <a:spcPts val="0"/>
              </a:spcAft>
              <a:buClrTx/>
              <a:buSzPct val="125000"/>
              <a:buFont typeface="Wingdings" panose="05000000000000000000" pitchFamily="2" charset="2"/>
              <a:buChar char="Ø"/>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την επίλυση και εναρμόνιση συγκρούσεων και ανταγωνισμών μεταξύ χρήσεων γης, που εκφράζουν διαφορετικές και συχνά ανταγωνιζόμενες ή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αλληλοαποκρουόμενες</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ανάγκες για ανάπτυξη οικονομικών δραστηριοτήτων  και συμφερόντων σε διάφορες αστικές ή μη περιοχές (π.χ. μεταξύ βιομηχανίας και τουρισμού ή μεταξύ κατοικίας και βιομηχανίας).</a:t>
            </a:r>
          </a:p>
          <a:p>
            <a:pPr marL="685800" marR="0" lvl="1" indent="-228600" algn="just" defTabSz="914400" rtl="0" eaLnBrk="1" fontAlgn="auto" latinLnBrk="0" hangingPunct="1">
              <a:lnSpc>
                <a:spcPct val="100000"/>
              </a:lnSpc>
              <a:spcBef>
                <a:spcPts val="500"/>
              </a:spcBef>
              <a:spcAft>
                <a:spcPts val="0"/>
              </a:spcAft>
              <a:buClrTx/>
              <a:buSzPct val="125000"/>
              <a:buFont typeface="Wingdings" panose="05000000000000000000" pitchFamily="2" charset="2"/>
              <a:buChar char="Ø"/>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την προστασία περιοχών με ευπαθή οικοσυστήματα (ακτές, ορεινούς όγκους,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παραρεμάτιες</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ή παρόχθιες περιοχές) ή με διατηρητέα στοιχεία της αρχιτεκτονικής και πολιτιστικής κληρονομιάς (παραδοσιακούς οικισμούς, αρχαιολογικούς χώρους, ιστορικούς τόπους) </a:t>
            </a:r>
          </a:p>
          <a:p>
            <a:pPr marL="742950" marR="0" lvl="1" indent="-285750" algn="just" defTabSz="457200" rtl="0" eaLnBrk="1" fontAlgn="auto" latinLnBrk="0" hangingPunct="1">
              <a:lnSpc>
                <a:spcPct val="100000"/>
              </a:lnSpc>
              <a:spcBef>
                <a:spcPts val="1200"/>
              </a:spcBef>
              <a:spcAft>
                <a:spcPts val="0"/>
              </a:spcAft>
              <a:buClr>
                <a:srgbClr val="353535"/>
              </a:buClr>
              <a:buSzTx/>
              <a:buFont typeface="Wingdings" panose="05000000000000000000" pitchFamily="2" charset="2"/>
              <a:buChar char="Ø"/>
              <a:tabLst/>
              <a:defRPr/>
            </a:pP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τον έλεγχο αστικής διάχυσης και αστικοποίησης </a:t>
            </a:r>
            <a:r>
              <a:rPr kumimoji="0" lang="el-GR" sz="1300" b="0"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περιαστικών</a:t>
            </a:r>
            <a:r>
              <a:rPr kumimoji="0" lang="el-GR" sz="13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και αγροτικών περιοχών</a:t>
            </a:r>
          </a:p>
          <a:p>
            <a:endParaRPr lang="en-US" dirty="0"/>
          </a:p>
        </p:txBody>
      </p:sp>
    </p:spTree>
    <p:extLst>
      <p:ext uri="{BB962C8B-B14F-4D97-AF65-F5344CB8AC3E}">
        <p14:creationId xmlns:p14="http://schemas.microsoft.com/office/powerpoint/2010/main" val="192706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BBD224-66C2-47A6-8DBF-BA40AAE299E5}"/>
              </a:ext>
            </a:extLst>
          </p:cNvPr>
          <p:cNvSpPr>
            <a:spLocks noGrp="1"/>
          </p:cNvSpPr>
          <p:nvPr>
            <p:ph type="title"/>
          </p:nvPr>
        </p:nvSpPr>
        <p:spPr>
          <a:xfrm>
            <a:off x="1141413" y="618518"/>
            <a:ext cx="9905998" cy="923411"/>
          </a:xfrm>
        </p:spPr>
        <p:txBody>
          <a:bodyPr>
            <a:normAutofit/>
          </a:bodyPr>
          <a:lstStyle/>
          <a:p>
            <a:pPr algn="ctr"/>
            <a:r>
              <a:rPr lang="el-GR" sz="2400" b="1" dirty="0">
                <a:solidFill>
                  <a:schemeClr val="bg2"/>
                </a:solidFill>
                <a:latin typeface="+mn-lt"/>
              </a:rPr>
              <a:t>ΙΙΙ. </a:t>
            </a:r>
            <a:r>
              <a:rPr lang="el-GR" sz="2400" b="1" dirty="0" err="1">
                <a:solidFill>
                  <a:schemeClr val="bg2"/>
                </a:solidFill>
                <a:latin typeface="+mn-lt"/>
              </a:rPr>
              <a:t>ΧρΗσεις</a:t>
            </a:r>
            <a:r>
              <a:rPr lang="el-GR" sz="2400" b="1" dirty="0">
                <a:solidFill>
                  <a:schemeClr val="bg2"/>
                </a:solidFill>
                <a:latin typeface="+mn-lt"/>
              </a:rPr>
              <a:t> γης και </a:t>
            </a:r>
            <a:r>
              <a:rPr lang="el-GR" sz="2400" b="1" dirty="0" err="1">
                <a:solidFill>
                  <a:schemeClr val="bg2"/>
                </a:solidFill>
                <a:latin typeface="+mn-lt"/>
              </a:rPr>
              <a:t>χωροταξικΟς</a:t>
            </a:r>
            <a:r>
              <a:rPr lang="el-GR" sz="2400" b="1" dirty="0">
                <a:solidFill>
                  <a:schemeClr val="bg2"/>
                </a:solidFill>
                <a:latin typeface="+mn-lt"/>
              </a:rPr>
              <a:t> </a:t>
            </a:r>
            <a:r>
              <a:rPr lang="el-GR" sz="2400" b="1" dirty="0" err="1">
                <a:solidFill>
                  <a:schemeClr val="bg2"/>
                </a:solidFill>
                <a:latin typeface="+mn-lt"/>
              </a:rPr>
              <a:t>σχεδιασμΟς</a:t>
            </a:r>
            <a:endParaRPr lang="en-US" sz="2400" dirty="0">
              <a:solidFill>
                <a:schemeClr val="bg2"/>
              </a:solidFill>
            </a:endParaRPr>
          </a:p>
        </p:txBody>
      </p:sp>
      <p:sp>
        <p:nvSpPr>
          <p:cNvPr id="3" name="Θέση περιεχομένου 2">
            <a:extLst>
              <a:ext uri="{FF2B5EF4-FFF2-40B4-BE49-F238E27FC236}">
                <a16:creationId xmlns:a16="http://schemas.microsoft.com/office/drawing/2014/main" id="{437FF18E-0657-5941-9833-9FC9D5B01A23}"/>
              </a:ext>
            </a:extLst>
          </p:cNvPr>
          <p:cNvSpPr>
            <a:spLocks noGrp="1"/>
          </p:cNvSpPr>
          <p:nvPr>
            <p:ph idx="1"/>
          </p:nvPr>
        </p:nvSpPr>
        <p:spPr>
          <a:xfrm>
            <a:off x="1141412" y="1541929"/>
            <a:ext cx="9905999" cy="5111790"/>
          </a:xfrm>
        </p:spPr>
        <p:txBody>
          <a:bodyPr>
            <a:normAutofit fontScale="47500" lnSpcReduction="20000"/>
          </a:bodyPr>
          <a:lstStyle/>
          <a:p>
            <a:pPr algn="just">
              <a:buFont typeface="Wingdings" panose="05000000000000000000" pitchFamily="2" charset="2"/>
              <a:buChar char="Ø"/>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Πέραν των πολεοδομικών σχεδίων, χρήσεις μπορεί να περιέχονται και στα χωροταξικά σχέδια.</a:t>
            </a:r>
          </a:p>
          <a:p>
            <a:pPr algn="just">
              <a:buFont typeface="Wingdings" panose="05000000000000000000" pitchFamily="2" charset="2"/>
              <a:buChar char="Ø"/>
            </a:pPr>
            <a:endPar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Ωστόσο δεν μπορεί να γίνει λόγος κατά κυριολεξία για χρήσεις γης, δηλαδή για χρήσεις του εδάφους, αλλά για κατανομή λειτουργιών στον χώρο, δηλαδή για έναν </a:t>
            </a:r>
            <a:r>
              <a:rPr lang="el-GR" sz="2900" b="1" dirty="0">
                <a:solidFill>
                  <a:schemeClr val="bg2"/>
                </a:solidFill>
                <a:latin typeface="Calibri" panose="020F0502020204030204" pitchFamily="34" charset="0"/>
                <a:ea typeface="Calibri" panose="020F0502020204030204" pitchFamily="34" charset="0"/>
                <a:cs typeface="Calibri" panose="020F0502020204030204" pitchFamily="34" charset="0"/>
              </a:rPr>
              <a:t>τρόπο ενδεδειγμένης λειτουργικής χρησιμοποίησης του χερσαίου και θαλάσσιου χώρου, των φυσικών πόρων και των έργων, δραστηριοτήτων και έργων υποδομής που εγκαθίστανται στον χώρο</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endPar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Τούτο διότι ο χωροταξικός σχεδιασμός έχει κατεξοχήν </a:t>
            </a:r>
            <a:r>
              <a:rPr lang="el-GR" sz="2900" b="1" dirty="0">
                <a:solidFill>
                  <a:schemeClr val="bg2"/>
                </a:solidFill>
                <a:latin typeface="Calibri" panose="020F0502020204030204" pitchFamily="34" charset="0"/>
                <a:ea typeface="Calibri" panose="020F0502020204030204" pitchFamily="34" charset="0"/>
                <a:cs typeface="Calibri" panose="020F0502020204030204" pitchFamily="34" charset="0"/>
              </a:rPr>
              <a:t>στρατηγικό, κατευθυντήριο και συντονιστικό χαρακτήρα</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Αποτελεί σχεδιασμό μεγάλης κλίμακας, όπως ο σχεδιασμός του οικιστικού δικτύου, μεγάλων δικτύων υποδομής, παραγωγικών δραστηριοτήτων και αναφέρεται σε επίπεδο μεγάλων γεωγραφικών ενοτήτων περιφερειακής ή ευρύτερης κλίμακας.</a:t>
            </a:r>
          </a:p>
          <a:p>
            <a:pPr algn="just">
              <a:buFont typeface="Wingdings" panose="05000000000000000000" pitchFamily="2" charset="2"/>
              <a:buChar char="Ø"/>
            </a:pPr>
            <a:endPar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Ως εκ τούτου τα χωροταξικά σχέδια μπορεί να περιλαμβάνουν χάρτες και σχέδια με αναφορά σε περιοχές με ενδεδειγμένες χρήσεις και δραστηριότητες, οι οποίες όμως αποτυπώνουν τις στρατηγικές επιλογές της </a:t>
            </a:r>
            <a:r>
              <a:rPr lang="el-GR" sz="2900" dirty="0" err="1">
                <a:solidFill>
                  <a:schemeClr val="bg2"/>
                </a:solidFill>
                <a:latin typeface="Calibri" panose="020F0502020204030204" pitchFamily="34" charset="0"/>
                <a:ea typeface="Calibri" panose="020F0502020204030204" pitchFamily="34" charset="0"/>
                <a:cs typeface="Calibri" panose="020F0502020204030204" pitchFamily="34" charset="0"/>
              </a:rPr>
              <a:t>σχεδιάζουσας</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Διοίκησης για τον παραγωγικό και εν γένει χωρικό προσανατολισμό ευρύτερων χωρικών ενοτήτων για το μέλλον.</a:t>
            </a:r>
          </a:p>
          <a:p>
            <a:pPr algn="just">
              <a:buFont typeface="Wingdings" panose="05000000000000000000" pitchFamily="2" charset="2"/>
              <a:buChar char="Ø"/>
            </a:pPr>
            <a:endPar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Κατόπιν αυτών ο χωροταξικός σχεδιασμός δεν φθάνει μέχρι του σημείου να καθορίζει χρήσεις γης σε συγκεκριμένες περιοχές ή ακίνητα (εκτός εξαιρέσεων).</a:t>
            </a:r>
          </a:p>
          <a:p>
            <a:endParaRPr lang="en-US" dirty="0"/>
          </a:p>
        </p:txBody>
      </p:sp>
    </p:spTree>
    <p:extLst>
      <p:ext uri="{BB962C8B-B14F-4D97-AF65-F5344CB8AC3E}">
        <p14:creationId xmlns:p14="http://schemas.microsoft.com/office/powerpoint/2010/main" val="2711080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7A24AF-7776-159B-986E-4A96E65A8332}"/>
              </a:ext>
            </a:extLst>
          </p:cNvPr>
          <p:cNvSpPr>
            <a:spLocks noGrp="1"/>
          </p:cNvSpPr>
          <p:nvPr>
            <p:ph type="title"/>
          </p:nvPr>
        </p:nvSpPr>
        <p:spPr>
          <a:xfrm>
            <a:off x="1141413" y="618518"/>
            <a:ext cx="9905998" cy="959270"/>
          </a:xfrm>
        </p:spPr>
        <p:txBody>
          <a:bodyPr>
            <a:normAutofit/>
          </a:bodyPr>
          <a:lstStyle/>
          <a:p>
            <a:pPr algn="ctr"/>
            <a:r>
              <a:rPr lang="en-US" sz="2400" b="1" dirty="0">
                <a:solidFill>
                  <a:schemeClr val="bg2"/>
                </a:solidFill>
              </a:rPr>
              <a:t>IV. </a:t>
            </a:r>
            <a:r>
              <a:rPr lang="el-GR" sz="2400" b="1" dirty="0">
                <a:solidFill>
                  <a:schemeClr val="bg2"/>
                </a:solidFill>
              </a:rPr>
              <a:t>Οι </a:t>
            </a:r>
            <a:r>
              <a:rPr lang="el-GR" sz="2400" b="1" dirty="0" err="1">
                <a:solidFill>
                  <a:schemeClr val="bg2"/>
                </a:solidFill>
              </a:rPr>
              <a:t>χρΗσεις</a:t>
            </a:r>
            <a:r>
              <a:rPr lang="el-GR" sz="2400" b="1" dirty="0">
                <a:solidFill>
                  <a:schemeClr val="bg2"/>
                </a:solidFill>
              </a:rPr>
              <a:t> γης στην </a:t>
            </a:r>
            <a:r>
              <a:rPr lang="el-GR" sz="2400" b="1" dirty="0" err="1">
                <a:solidFill>
                  <a:schemeClr val="bg2"/>
                </a:solidFill>
              </a:rPr>
              <a:t>εθνικΗ</a:t>
            </a:r>
            <a:r>
              <a:rPr lang="el-GR" sz="2400" b="1" dirty="0">
                <a:solidFill>
                  <a:schemeClr val="bg2"/>
                </a:solidFill>
              </a:rPr>
              <a:t> </a:t>
            </a:r>
            <a:r>
              <a:rPr lang="el-GR" sz="2400" b="1" dirty="0" err="1">
                <a:solidFill>
                  <a:schemeClr val="bg2"/>
                </a:solidFill>
              </a:rPr>
              <a:t>πολεοδομικΗ</a:t>
            </a:r>
            <a:r>
              <a:rPr lang="el-GR" sz="2400" b="1" dirty="0">
                <a:solidFill>
                  <a:schemeClr val="bg2"/>
                </a:solidFill>
              </a:rPr>
              <a:t> </a:t>
            </a:r>
            <a:r>
              <a:rPr lang="el-GR" sz="2400" b="1" dirty="0" err="1">
                <a:solidFill>
                  <a:schemeClr val="bg2"/>
                </a:solidFill>
              </a:rPr>
              <a:t>νομοθεσΙα</a:t>
            </a:r>
            <a:r>
              <a:rPr lang="en-US" sz="2400" b="1" dirty="0">
                <a:solidFill>
                  <a:schemeClr val="bg2"/>
                </a:solidFill>
              </a:rPr>
              <a:t> (1)</a:t>
            </a:r>
            <a:endParaRPr lang="en-US" sz="2400" dirty="0">
              <a:solidFill>
                <a:schemeClr val="bg2"/>
              </a:solidFill>
            </a:endParaRPr>
          </a:p>
        </p:txBody>
      </p:sp>
      <p:sp>
        <p:nvSpPr>
          <p:cNvPr id="3" name="Θέση περιεχομένου 2">
            <a:extLst>
              <a:ext uri="{FF2B5EF4-FFF2-40B4-BE49-F238E27FC236}">
                <a16:creationId xmlns:a16="http://schemas.microsoft.com/office/drawing/2014/main" id="{E860C78D-B53A-1A23-4684-138DBC86469A}"/>
              </a:ext>
            </a:extLst>
          </p:cNvPr>
          <p:cNvSpPr>
            <a:spLocks noGrp="1"/>
          </p:cNvSpPr>
          <p:nvPr>
            <p:ph idx="1"/>
          </p:nvPr>
        </p:nvSpPr>
        <p:spPr>
          <a:xfrm>
            <a:off x="1141412" y="1577788"/>
            <a:ext cx="9905999" cy="5066203"/>
          </a:xfrm>
        </p:spPr>
        <p:txBody>
          <a:bodyPr>
            <a:normAutofit fontScale="25000" lnSpcReduction="20000"/>
          </a:bodyPr>
          <a:lstStyle/>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Ο όρος «χρήση γης» απαντάται πρώτη φορά στην ελληνική πολεοδομική νομοθεσία στο άρθρο 2 παρ. 5 του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ν. 1262/1972</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«περί Ρυθμιστικών Σχεδίων Αστικών Κέντρων», όπου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ως «χρήση γης» νοείται ο  τρόπος  λειτουργικής  χρησιμοποιήσεως τμήματος εδάφους, ή κτισμάτων ή έργων υποδομής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Στο άρθρο 1 παρ. 4 του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ν. 360/1976</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ως </a:t>
            </a:r>
            <a:r>
              <a:rPr lang="el-GR" sz="48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χ</a:t>
            </a:r>
            <a:r>
              <a:rPr lang="el-GR" sz="4800" b="1" dirty="0" err="1">
                <a:solidFill>
                  <a:schemeClr val="bg2"/>
                </a:solidFill>
                <a:latin typeface="Calibri" panose="020F0502020204030204" pitchFamily="34" charset="0"/>
                <a:ea typeface="Calibri" panose="020F0502020204030204" pitchFamily="34" charset="0"/>
                <a:cs typeface="Calibri" panose="020F0502020204030204" pitchFamily="34" charset="0"/>
              </a:rPr>
              <a:t>ρήσις</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 χώρου νοείται ο τρόπος της ενδεδειγμένης λειτουργικής χρησιμοποιήσεως ζώνης, περιοχής ή τμήματος του χερσαίου και θαλασσίου χώρου, μετά των εν αυτοίς φυσικών πόρων, υδάτων, κτισμάτων και έργων υποδομής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Στον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ν. 947/1979 οι χρήσεις γης συνδέονται με την έννοια της οικιστικής περιοχής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Ειδικότερα, ως οικιστική περιοχή νοείται εδαφική έκταση που λόγω της θέσης, της διαμόρφωσης και των επικρατουσών συνθηκών μπορεί να χρησιμοποιηθεί προς οικοδόμηση και την μέσω αυτής εξυπηρέτηση της διαβίωσης και της οργανωμένης κοινωνικής ζωής και παραγωγικής δραστηριότητας του ανθρώπου. </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Η οικιστική περιοχή μπορεί να περιλαμβάνει και να εξυπηρετεί μία ή περισσότερες χρήσεις γης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2 ν. 947/1979).</a:t>
            </a:r>
          </a:p>
          <a:p>
            <a:pPr algn="just"/>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Την υποχρέωση συμπερίληψης των χρήσεων γης μεταξύ των ρυθμίσεων των ΓΠΣ προέβλεψαν και ο μεταγενέστερος οικιστικός νόμος 1337/1983, αλλά και ο νεότερος οικιστικός νόμος 2508/1997</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Ειδικότερα, τα ΓΠΣ/ΣΧΟΟΑΠ του ν. 2508/1997 που καλύπτουν το σύνολο της εδαφικής έκτασης των Δήμων ή των γειτονικών οικισμών μη αστικού χώρου,  περιέχουν για τις προς </a:t>
            </a:r>
            <a:r>
              <a:rPr lang="el-GR" sz="4800"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πολεδόμηση</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περιοχές τη γενική πρόταση πολεοδομικής οργάνωσης που αναφέρεται </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στις χρήσεις γης,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στα πολεοδομικά κέντρα, στο κύριο δίκτυο κυκλοφορίας, την πυκνότητα και τον μέσο συντελεστή δόμησης. Χρήσεις γης προβλέπονται επίσης για περιοχές ελέγχου και περιορισμού δόμησης καθώς και για περιοχές προστασίας.</a:t>
            </a:r>
          </a:p>
          <a:p>
            <a:pPr algn="just"/>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Η πολεοδομική μελέτη του ν. 1337/1983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που εναρμονίζεται με τις κατευθύνσεις του ΓΠΣ,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εξειδικεύει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τις προτάσεις και τα σχετικά προγράμματά του, ορίζει μεταξύ άλλων κατά πολεοδομική ενότητα </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τις επιτρεπτές χρήσεις γης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καθώς και τους σχετικούς περιορισμούς, απαγορεύσεις και υποχρεώσεις (άρθρο 6 ν. 1337/1983).</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Τέλος,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η υποχρέωση καθορισμού χρήσεων γης σε επίπεδο μιας τουλάχιστον δημοτικής ενότητας, μέσω της κατάρτισης Τοπικού Πολεοδομικού Σχεδίου</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ή σε περιοχές ανεξαρτήτως διοικητικών ορίων που εντάσσονται σε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Ειδικό Πολεοδομικό Σχέδιο</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προβλέπεται επίσης στον ισχύοντα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ν. 4447/2016</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όπως τροποποιήθηκε με τον ν. 4759/2020 (άρθρα 7 και 8 ν. 4447/2016)</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Για όσες περιοχές </a:t>
            </a:r>
            <a:r>
              <a:rPr lang="el-GR" sz="4800"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πολεοδομούνται</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οι χρήσεις που καθορίζονται με τα ΤΠΣ ή τα ΕΠΣ εξειδικεύονται, ανά πολεοδομική ενότητα, στο επόμενο στάδιο πολεοδομικού σχεδιασμού, δηλαδή στα Ρυμοτομικά Σχέδια Εφαρμογής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10 παρ. 1 ν. 4447/2016).</a:t>
            </a:r>
          </a:p>
          <a:p>
            <a:pPr algn="just"/>
            <a:endParaRPr lang="el-GR" dirty="0"/>
          </a:p>
          <a:p>
            <a:pPr algn="just"/>
            <a:endParaRPr lang="el-GR" dirty="0"/>
          </a:p>
          <a:p>
            <a:pPr algn="just"/>
            <a:endParaRPr lang="el-GR" dirty="0"/>
          </a:p>
          <a:p>
            <a:endParaRPr lang="en-US" dirty="0"/>
          </a:p>
        </p:txBody>
      </p:sp>
    </p:spTree>
    <p:extLst>
      <p:ext uri="{BB962C8B-B14F-4D97-AF65-F5344CB8AC3E}">
        <p14:creationId xmlns:p14="http://schemas.microsoft.com/office/powerpoint/2010/main" val="2664810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BC474B-EBA0-3B41-1B4E-116614AEEB34}"/>
              </a:ext>
            </a:extLst>
          </p:cNvPr>
          <p:cNvSpPr>
            <a:spLocks noGrp="1"/>
          </p:cNvSpPr>
          <p:nvPr>
            <p:ph type="title"/>
          </p:nvPr>
        </p:nvSpPr>
        <p:spPr>
          <a:xfrm>
            <a:off x="1141413" y="618518"/>
            <a:ext cx="9905998" cy="905482"/>
          </a:xfrm>
        </p:spPr>
        <p:txBody>
          <a:bodyPr>
            <a:normAutofit/>
          </a:bodyPr>
          <a:lstStyle/>
          <a:p>
            <a:pPr algn="ctr"/>
            <a:r>
              <a:rPr lang="en-US" sz="2400" b="1" dirty="0">
                <a:solidFill>
                  <a:schemeClr val="bg2"/>
                </a:solidFill>
              </a:rPr>
              <a:t>V</a:t>
            </a:r>
            <a:r>
              <a:rPr lang="el-GR" sz="2400" b="1" dirty="0">
                <a:solidFill>
                  <a:schemeClr val="bg2"/>
                </a:solidFill>
              </a:rPr>
              <a:t>. Η </a:t>
            </a:r>
            <a:r>
              <a:rPr lang="el-GR" sz="2400" b="1" dirty="0" err="1">
                <a:solidFill>
                  <a:schemeClr val="bg2"/>
                </a:solidFill>
              </a:rPr>
              <a:t>ρΥθμιση</a:t>
            </a:r>
            <a:r>
              <a:rPr lang="el-GR" sz="2400" b="1" dirty="0">
                <a:solidFill>
                  <a:schemeClr val="bg2"/>
                </a:solidFill>
              </a:rPr>
              <a:t> των </a:t>
            </a:r>
            <a:r>
              <a:rPr lang="el-GR" sz="2400" b="1" dirty="0" err="1">
                <a:solidFill>
                  <a:schemeClr val="bg2"/>
                </a:solidFill>
              </a:rPr>
              <a:t>χρΗσεων</a:t>
            </a:r>
            <a:r>
              <a:rPr lang="el-GR" sz="2400" b="1" dirty="0">
                <a:solidFill>
                  <a:schemeClr val="bg2"/>
                </a:solidFill>
              </a:rPr>
              <a:t> γης </a:t>
            </a:r>
            <a:br>
              <a:rPr lang="en-US" sz="2400" b="1" dirty="0">
                <a:solidFill>
                  <a:schemeClr val="bg2"/>
                </a:solidFill>
              </a:rPr>
            </a:br>
            <a:r>
              <a:rPr lang="el-GR" sz="2400" b="1" dirty="0">
                <a:solidFill>
                  <a:schemeClr val="bg2"/>
                </a:solidFill>
              </a:rPr>
              <a:t>στην </a:t>
            </a:r>
            <a:r>
              <a:rPr lang="el-GR" sz="2400" b="1" dirty="0" err="1">
                <a:solidFill>
                  <a:schemeClr val="bg2"/>
                </a:solidFill>
              </a:rPr>
              <a:t>ελληνικΗ</a:t>
            </a:r>
            <a:r>
              <a:rPr lang="el-GR" sz="2400" b="1" dirty="0">
                <a:solidFill>
                  <a:schemeClr val="bg2"/>
                </a:solidFill>
              </a:rPr>
              <a:t> </a:t>
            </a:r>
            <a:r>
              <a:rPr lang="el-GR" sz="2400" b="1" dirty="0" err="1">
                <a:solidFill>
                  <a:schemeClr val="bg2"/>
                </a:solidFill>
              </a:rPr>
              <a:t>πολεοδομικΗ</a:t>
            </a:r>
            <a:r>
              <a:rPr lang="el-GR" sz="2400" b="1" dirty="0">
                <a:solidFill>
                  <a:schemeClr val="bg2"/>
                </a:solidFill>
              </a:rPr>
              <a:t> </a:t>
            </a:r>
            <a:r>
              <a:rPr lang="el-GR" sz="2400" b="1" dirty="0" err="1">
                <a:solidFill>
                  <a:schemeClr val="bg2"/>
                </a:solidFill>
              </a:rPr>
              <a:t>νομοθεσΙα</a:t>
            </a:r>
            <a:r>
              <a:rPr lang="el-GR" sz="2400" b="1" dirty="0">
                <a:solidFill>
                  <a:schemeClr val="bg2"/>
                </a:solidFill>
              </a:rPr>
              <a:t> (2) </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05895747-D2AC-FC04-7F88-1E9EE6B5B058}"/>
              </a:ext>
            </a:extLst>
          </p:cNvPr>
          <p:cNvSpPr>
            <a:spLocks noGrp="1"/>
          </p:cNvSpPr>
          <p:nvPr>
            <p:ph idx="1"/>
          </p:nvPr>
        </p:nvSpPr>
        <p:spPr>
          <a:xfrm>
            <a:off x="1141412" y="1649506"/>
            <a:ext cx="9905999" cy="4141695"/>
          </a:xfrm>
        </p:spPr>
        <p:txBody>
          <a:bodyPr>
            <a:normAutofit fontScale="25000" lnSpcReduction="20000"/>
          </a:bodyPr>
          <a:lstStyle/>
          <a:p>
            <a:pPr marL="0" indent="0" algn="just">
              <a:spcBef>
                <a:spcPts val="1200"/>
              </a:spcBef>
              <a:buNone/>
            </a:pPr>
            <a:r>
              <a:rPr lang="el-GR" sz="4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 Η κατηγοριοποίηση των χρήσεων γης</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Ο </a:t>
            </a:r>
            <a:r>
              <a:rPr lang="el-GR" sz="4800" dirty="0" err="1">
                <a:solidFill>
                  <a:schemeClr val="bg2"/>
                </a:solidFill>
                <a:latin typeface="Calibri" panose="020F0502020204030204" pitchFamily="34" charset="0"/>
                <a:ea typeface="Calibri" panose="020F0502020204030204" pitchFamily="34" charset="0"/>
                <a:cs typeface="Calibri" panose="020F0502020204030204" pitchFamily="34" charset="0"/>
              </a:rPr>
              <a:t>έλληνας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νομοθέτης έχει υιοθετήσει, ήδη από το 1980, </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σύστημα ταξινόμησης των χρήσεων γης σε κατηγορίες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ανάλογα με τη γενική και ειδική πολεοδομική λειτουργία τους</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Έτσι, οι χρήσεις γης που μπορούν να καθορίζονται με τα διάφορα πολεοδομικά σχέδια, </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διακρίνονται σε γενικές και ειδικές</a:t>
            </a:r>
          </a:p>
          <a:p>
            <a:pPr algn="just"/>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Το πρώτο σύστημα ταξινόμησης χρήσεων γης στην εθνική πολεοδομική νομοθεσία εισάγεται με το Π.Δ. 81/1980 (Α’ 27) που εκδόθηκε κατ’ εξουσιοδότηση του ν. 947/1979.  </a:t>
            </a:r>
          </a:p>
          <a:p>
            <a:pPr algn="just"/>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Βραχύβια πορεία λόγω αντικατάστασης από το μεταγενέστερο από 23.2/6.3.1987 Π.Δ. </a:t>
            </a:r>
          </a:p>
          <a:p>
            <a:pPr marL="0" indent="0" algn="just">
              <a:buNone/>
            </a:pPr>
            <a:endParaRPr lang="el-GR" sz="48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l-GR" sz="4800" b="1" u="sng" dirty="0">
                <a:solidFill>
                  <a:schemeClr val="bg2"/>
                </a:solidFill>
                <a:latin typeface="Calibri" panose="020F0502020204030204" pitchFamily="34" charset="0"/>
                <a:ea typeface="Calibri" panose="020F0502020204030204" pitchFamily="34" charset="0"/>
                <a:cs typeface="Calibri" panose="020F0502020204030204" pitchFamily="34" charset="0"/>
              </a:rPr>
              <a:t>Β. Οι κατηγορίες χρήσεων γης κατά το </a:t>
            </a:r>
            <a:r>
              <a:rPr lang="el-GR" sz="48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π.δ.</a:t>
            </a:r>
            <a:r>
              <a:rPr lang="el-GR" sz="4800" b="1" u="sng" dirty="0">
                <a:solidFill>
                  <a:schemeClr val="bg2"/>
                </a:solidFill>
                <a:latin typeface="Calibri" panose="020F0502020204030204" pitchFamily="34" charset="0"/>
                <a:ea typeface="Calibri" panose="020F0502020204030204" pitchFamily="34" charset="0"/>
                <a:cs typeface="Calibri" panose="020F0502020204030204" pitchFamily="34" charset="0"/>
              </a:rPr>
              <a:t> 59/2018 </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Οι κατηγορίες των γενικών και ειδικών χρήσεων γης ρυθμίζονται σήμερα από το </a:t>
            </a:r>
            <a:r>
              <a:rPr lang="el-GR" sz="4800" dirty="0" err="1">
                <a:solidFill>
                  <a:schemeClr val="bg2"/>
                </a:solidFill>
                <a:latin typeface="Calibri" panose="020F0502020204030204" pitchFamily="34" charset="0"/>
                <a:ea typeface="Calibri" panose="020F0502020204030204" pitchFamily="34" charset="0"/>
                <a:cs typeface="Calibri" panose="020F0502020204030204" pitchFamily="34" charset="0"/>
              </a:rPr>
              <a:t>π.δ.</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59/2018 (Α΄ 114)</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Συγκεκριμένα, με το διάταγμα αυτό, όπως τροποποιήθηκε* και ισχύει, θεσπίζονται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1</a:t>
            </a:r>
            <a:r>
              <a:rPr lang="en-US" sz="4800" b="1" dirty="0">
                <a:solidFill>
                  <a:schemeClr val="bg2"/>
                </a:solidFill>
                <a:latin typeface="Calibri" panose="020F0502020204030204" pitchFamily="34" charset="0"/>
                <a:ea typeface="Calibri" panose="020F0502020204030204" pitchFamily="34" charset="0"/>
                <a:cs typeface="Calibri" panose="020F0502020204030204" pitchFamily="34" charset="0"/>
              </a:rPr>
              <a:t>7</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 κατηγορίες γενικών χρήσεων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και </a:t>
            </a:r>
            <a:r>
              <a:rPr lang="en-US" sz="4800" b="1" dirty="0">
                <a:solidFill>
                  <a:schemeClr val="bg2"/>
                </a:solidFill>
                <a:latin typeface="Calibri" panose="020F0502020204030204" pitchFamily="34" charset="0"/>
                <a:ea typeface="Calibri" panose="020F0502020204030204" pitchFamily="34" charset="0"/>
                <a:cs typeface="Calibri" panose="020F0502020204030204" pitchFamily="34" charset="0"/>
              </a:rPr>
              <a:t>58</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 κατηγορίες ειδικών χρήσεων,</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ορισμένες εκ των οποίων υποδιαιρούνται περαιτέρω σε υποκατηγορίες. </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Κάθε γενική κατηγορία χρήσεων περιλαμβάνει έναν αριθμό ειδικών κατηγοριών χρήσεων γης, οι οποίες είναι λειτουργικά συμβατές μεταξύ τους. </a:t>
            </a:r>
          </a:p>
          <a:p>
            <a:pPr algn="just"/>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Οι νέες κατηγορίες χρήσεων γης εφαρμόζονται κατά την </a:t>
            </a: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εφεξής άσκηση του πολεοδομικού σχεδιασμού</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κατά την έγκριση ΤΠΣ/ΕΠΣ και κατά την αναθεώρηση/τροποποίηση εγκεκριμένων πολεοδομικών σχεδίων (ΓΠΣ, ΣΧΟΟΑΠ)</a:t>
            </a:r>
          </a:p>
          <a:p>
            <a:pPr marL="0" indent="0" algn="just">
              <a:spcBef>
                <a:spcPts val="600"/>
              </a:spcBef>
              <a:buNone/>
            </a:pPr>
            <a:endPar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lvl="0" indent="0" algn="just">
              <a:spcBef>
                <a:spcPts val="1800"/>
              </a:spcBef>
              <a:buClr>
                <a:srgbClr val="353535"/>
              </a:buClr>
              <a:buNone/>
            </a:pPr>
            <a:r>
              <a:rPr lang="el-GR" sz="4800"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Με τον ν. 4685/2020 (Α΄ 92), τον ν. 4759/2020 (Α΄ 245) και τον ν. 5006/2022 (Α΄ 239) </a:t>
            </a:r>
          </a:p>
          <a:p>
            <a:endParaRPr lang="en-US" dirty="0"/>
          </a:p>
        </p:txBody>
      </p:sp>
    </p:spTree>
    <p:extLst>
      <p:ext uri="{BB962C8B-B14F-4D97-AF65-F5344CB8AC3E}">
        <p14:creationId xmlns:p14="http://schemas.microsoft.com/office/powerpoint/2010/main" val="854592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DC7722-3607-A671-D0DD-F51F5E21E0AD}"/>
              </a:ext>
            </a:extLst>
          </p:cNvPr>
          <p:cNvSpPr>
            <a:spLocks noGrp="1"/>
          </p:cNvSpPr>
          <p:nvPr>
            <p:ph type="title"/>
          </p:nvPr>
        </p:nvSpPr>
        <p:spPr>
          <a:xfrm>
            <a:off x="1141413" y="618518"/>
            <a:ext cx="9905998" cy="1004094"/>
          </a:xfrm>
        </p:spPr>
        <p:txBody>
          <a:bodyPr>
            <a:normAutofit/>
          </a:bodyPr>
          <a:lstStyle/>
          <a:p>
            <a:pPr algn="ctr"/>
            <a:r>
              <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rPr>
              <a:t>VI.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ΣΥστημα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χρΗσεων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γης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κατΑ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το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απΟ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23.2/6.3.1987 Π.Δ. (Δ’ 166)</a:t>
            </a:r>
            <a:endParaRPr lang="en-US" sz="2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24C2198-EBE5-BE91-2D6E-5389184E4010}"/>
              </a:ext>
            </a:extLst>
          </p:cNvPr>
          <p:cNvSpPr>
            <a:spLocks noGrp="1"/>
          </p:cNvSpPr>
          <p:nvPr>
            <p:ph idx="1"/>
          </p:nvPr>
        </p:nvSpPr>
        <p:spPr>
          <a:xfrm>
            <a:off x="1141412" y="1434352"/>
            <a:ext cx="9905999" cy="5423647"/>
          </a:xfrm>
        </p:spPr>
        <p:txBody>
          <a:bodyPr/>
          <a:lstStyle/>
          <a:p>
            <a:pPr marL="457200" marR="0" lvl="1" indent="-457200" algn="just" defTabSz="914400" rtl="0" eaLnBrk="1" fontAlgn="auto" latinLnBrk="0" hangingPunct="1">
              <a:spcBef>
                <a:spcPts val="500"/>
              </a:spcBef>
              <a:spcAft>
                <a:spcPts val="0"/>
              </a:spcAft>
              <a:buClrTx/>
              <a:buSzPct val="125000"/>
              <a:buFont typeface="Arial" panose="020B0604020202020204" pitchFamily="34" charset="0"/>
              <a:buChar char="•"/>
              <a:tabLst/>
              <a:defRPr/>
            </a:pPr>
            <a:r>
              <a:rPr kumimoji="0" lang="el-GR" altLang="en-US"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Μετά την έκδοση του ν. 1337/1983 προβλέφθηκε με το άρθρο 15 παρ. 1 του ν. 1561/1985 η έκδοση Π.</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Δ</a:t>
            </a:r>
            <a:r>
              <a:rPr kumimoji="0" lang="el-GR" altLang="en-US"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/των, με τα οποία θα καθορίζονταν οι κατηγορίες και το περιεχόμενο των χρήσεων γης ανάλογα προς την γενική ή ειδική  πολεοδομική τους λειτουργία, όπως αυτή καθορίζεται από τον χωροταξικό και πολεοδομικό σχεδιασμό οποιουδήποτε επιπέδου. </a:t>
            </a:r>
          </a:p>
          <a:p>
            <a:pPr marL="457200" marR="0" lvl="1" indent="-457200" algn="just" defTabSz="914400" rtl="0" eaLnBrk="1" fontAlgn="auto" latinLnBrk="0" hangingPunct="1">
              <a:spcBef>
                <a:spcPts val="500"/>
              </a:spcBef>
              <a:spcAft>
                <a:spcPts val="0"/>
              </a:spcAft>
              <a:buClrTx/>
              <a:buSzPct val="125000"/>
              <a:buFont typeface="Arial" panose="020B0604020202020204" pitchFamily="34" charset="0"/>
              <a:buChar char="•"/>
              <a:tabLst/>
              <a:defRPr/>
            </a:pPr>
            <a:r>
              <a:rPr kumimoji="0" lang="el-GR" altLang="en-US" sz="14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 το από 23.2/6.3.1987 Π.Δ. (ΦΕΚ Α’ 166) καθορίσθηκαν σύμφωνα με την γενική και ειδική πολεοδομική λειτουργία τους εννέα (9) κατηγορίες γενικών χρήσεων και είκοσι επτά (27) ειδικές χρήσεις. </a:t>
            </a:r>
          </a:p>
          <a:p>
            <a:pPr marL="457200" marR="0" lvl="1" indent="-457200" algn="just" defTabSz="914400" rtl="0" eaLnBrk="1" fontAlgn="auto" latinLnBrk="0" hangingPunct="1">
              <a:spcBef>
                <a:spcPts val="500"/>
              </a:spcBef>
              <a:spcAft>
                <a:spcPts val="0"/>
              </a:spcAft>
              <a:buClrTx/>
              <a:buSzPct val="125000"/>
              <a:buFont typeface="Arial" panose="020B0604020202020204" pitchFamily="34" charset="0"/>
              <a:buChar char="•"/>
              <a:tabLst/>
              <a:defRPr/>
            </a:pPr>
            <a:endPar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endParaRPr lang="en-US" dirty="0"/>
          </a:p>
        </p:txBody>
      </p:sp>
      <p:graphicFrame>
        <p:nvGraphicFramePr>
          <p:cNvPr id="4" name="Πίνακας 3">
            <a:extLst>
              <a:ext uri="{FF2B5EF4-FFF2-40B4-BE49-F238E27FC236}">
                <a16:creationId xmlns:a16="http://schemas.microsoft.com/office/drawing/2014/main" id="{498F4879-313D-0CB0-6D5C-D2B859CC18E1}"/>
              </a:ext>
            </a:extLst>
          </p:cNvPr>
          <p:cNvGraphicFramePr>
            <a:graphicFrameLocks noGrp="1"/>
          </p:cNvGraphicFramePr>
          <p:nvPr>
            <p:extLst>
              <p:ext uri="{D42A27DB-BD31-4B8C-83A1-F6EECF244321}">
                <p14:modId xmlns:p14="http://schemas.microsoft.com/office/powerpoint/2010/main" val="4097282782"/>
              </p:ext>
            </p:extLst>
          </p:nvPr>
        </p:nvGraphicFramePr>
        <p:xfrm>
          <a:off x="1398494" y="2834640"/>
          <a:ext cx="9648917" cy="4023360"/>
        </p:xfrm>
        <a:graphic>
          <a:graphicData uri="http://schemas.openxmlformats.org/drawingml/2006/table">
            <a:tbl>
              <a:tblPr firstRow="1" bandRow="1">
                <a:tableStyleId>{7DF18680-E054-41AD-8BC1-D1AEF772440D}</a:tableStyleId>
              </a:tblPr>
              <a:tblGrid>
                <a:gridCol w="4320885">
                  <a:extLst>
                    <a:ext uri="{9D8B030D-6E8A-4147-A177-3AD203B41FA5}">
                      <a16:colId xmlns:a16="http://schemas.microsoft.com/office/drawing/2014/main" val="53101191"/>
                    </a:ext>
                  </a:extLst>
                </a:gridCol>
                <a:gridCol w="5328032">
                  <a:extLst>
                    <a:ext uri="{9D8B030D-6E8A-4147-A177-3AD203B41FA5}">
                      <a16:colId xmlns:a16="http://schemas.microsoft.com/office/drawing/2014/main" val="1357271458"/>
                    </a:ext>
                  </a:extLst>
                </a:gridCol>
              </a:tblGrid>
              <a:tr h="3768762">
                <a:tc>
                  <a:txBody>
                    <a:bodyPr/>
                    <a:lstStyle/>
                    <a:p>
                      <a:pPr marL="0" marR="0">
                        <a:lnSpc>
                          <a:spcPct val="107000"/>
                        </a:lnSpc>
                        <a:spcBef>
                          <a:spcPts val="0"/>
                        </a:spcBef>
                        <a:spcAft>
                          <a:spcPts val="800"/>
                        </a:spcAft>
                      </a:pPr>
                      <a:r>
                        <a:rPr lang="el-GR" sz="800" b="1" u="sng" kern="1200" dirty="0">
                          <a:solidFill>
                            <a:schemeClr val="tx1"/>
                          </a:solidFill>
                          <a:effectLst/>
                        </a:rPr>
                        <a:t>Γενικές κατηγορίες χρήσης:</a:t>
                      </a:r>
                      <a:endParaRPr lang="en-US" sz="800" b="1" u="sng" kern="100" dirty="0">
                        <a:solidFill>
                          <a:schemeClr val="tx1"/>
                        </a:solidFill>
                        <a:effectLst/>
                      </a:endParaRPr>
                    </a:p>
                    <a:p>
                      <a:pPr marL="0" marR="0" algn="just">
                        <a:lnSpc>
                          <a:spcPct val="107000"/>
                        </a:lnSpc>
                        <a:spcBef>
                          <a:spcPts val="0"/>
                        </a:spcBef>
                        <a:spcAft>
                          <a:spcPts val="800"/>
                        </a:spcAft>
                      </a:pPr>
                      <a:r>
                        <a:rPr lang="el-GR" sz="800" b="0" kern="1200" dirty="0">
                          <a:solidFill>
                            <a:schemeClr val="tx1"/>
                          </a:solidFill>
                          <a:effectLst/>
                        </a:rPr>
                        <a:t>Αμιγής κατοικία</a:t>
                      </a:r>
                      <a:endParaRPr lang="en-US" sz="800" b="0" kern="100" dirty="0">
                        <a:solidFill>
                          <a:schemeClr val="tx1"/>
                        </a:solidFill>
                        <a:effectLst/>
                      </a:endParaRPr>
                    </a:p>
                    <a:p>
                      <a:pPr marL="0" marR="0" algn="just">
                        <a:lnSpc>
                          <a:spcPct val="107000"/>
                        </a:lnSpc>
                        <a:spcBef>
                          <a:spcPts val="0"/>
                        </a:spcBef>
                        <a:spcAft>
                          <a:spcPts val="800"/>
                        </a:spcAft>
                      </a:pPr>
                      <a:r>
                        <a:rPr lang="el-GR" sz="800" b="0" kern="1200" dirty="0">
                          <a:solidFill>
                            <a:schemeClr val="tx1"/>
                          </a:solidFill>
                          <a:effectLst/>
                        </a:rPr>
                        <a:t>Γενική κατοικία</a:t>
                      </a:r>
                      <a:endParaRPr lang="en-US" sz="800" b="0" kern="100" dirty="0">
                        <a:solidFill>
                          <a:schemeClr val="tx1"/>
                        </a:solidFill>
                        <a:effectLst/>
                      </a:endParaRPr>
                    </a:p>
                    <a:p>
                      <a:pPr marL="0" marR="0" algn="just">
                        <a:lnSpc>
                          <a:spcPct val="107000"/>
                        </a:lnSpc>
                        <a:spcBef>
                          <a:spcPts val="0"/>
                        </a:spcBef>
                        <a:spcAft>
                          <a:spcPts val="800"/>
                        </a:spcAft>
                      </a:pPr>
                      <a:r>
                        <a:rPr lang="el-GR" sz="800" b="0" kern="1200" dirty="0">
                          <a:solidFill>
                            <a:schemeClr val="tx1"/>
                          </a:solidFill>
                          <a:effectLst/>
                        </a:rPr>
                        <a:t>Πολεοδομικά κέντρα - κεντρικές λειτουργίες πόλης - τοπικό κέντρο συνοικίας – γειτονιάς</a:t>
                      </a:r>
                      <a:endParaRPr lang="en-US" sz="800" b="0" kern="100" dirty="0">
                        <a:solidFill>
                          <a:schemeClr val="tx1"/>
                        </a:solidFill>
                        <a:effectLst/>
                      </a:endParaRPr>
                    </a:p>
                    <a:p>
                      <a:pPr marL="0" marR="0" algn="just">
                        <a:lnSpc>
                          <a:spcPct val="107000"/>
                        </a:lnSpc>
                        <a:spcBef>
                          <a:spcPts val="0"/>
                        </a:spcBef>
                        <a:spcAft>
                          <a:spcPts val="800"/>
                        </a:spcAft>
                      </a:pPr>
                      <a:r>
                        <a:rPr lang="el-GR" sz="800" b="0" kern="1200" dirty="0">
                          <a:solidFill>
                            <a:schemeClr val="tx1"/>
                          </a:solidFill>
                          <a:effectLst/>
                        </a:rPr>
                        <a:t>Μη </a:t>
                      </a:r>
                      <a:r>
                        <a:rPr lang="el-GR" sz="800" b="0" kern="1200" dirty="0" err="1">
                          <a:solidFill>
                            <a:schemeClr val="tx1"/>
                          </a:solidFill>
                          <a:effectLst/>
                        </a:rPr>
                        <a:t>οχλούσα</a:t>
                      </a:r>
                      <a:r>
                        <a:rPr lang="el-GR" sz="800" b="0" kern="1200" dirty="0">
                          <a:solidFill>
                            <a:schemeClr val="tx1"/>
                          </a:solidFill>
                          <a:effectLst/>
                        </a:rPr>
                        <a:t> βιομηχανία - βιοτεχνία - βιοτεχνία, βιομηχανικό και βιοτεχνικό πάρκο (χαμηλή - μέση όχληση), Βιομηχανικό Πάρκο ((ΒΙΠΑ) - Βιοτεχνικό Πάρκο (ΒΙΟΠΑ) προς εξυγίανση</a:t>
                      </a:r>
                      <a:endParaRPr lang="en-US" sz="800" b="0" kern="100" dirty="0">
                        <a:solidFill>
                          <a:schemeClr val="tx1"/>
                        </a:solidFill>
                        <a:effectLst/>
                      </a:endParaRPr>
                    </a:p>
                    <a:p>
                      <a:pPr marL="0" marR="0" algn="just">
                        <a:lnSpc>
                          <a:spcPct val="107000"/>
                        </a:lnSpc>
                        <a:spcBef>
                          <a:spcPts val="0"/>
                        </a:spcBef>
                        <a:spcAft>
                          <a:spcPts val="800"/>
                        </a:spcAft>
                      </a:pPr>
                      <a:r>
                        <a:rPr lang="el-GR" sz="800" b="0" kern="1200" dirty="0" err="1">
                          <a:solidFill>
                            <a:schemeClr val="tx1"/>
                          </a:solidFill>
                          <a:effectLst/>
                        </a:rPr>
                        <a:t>Οχλούσα</a:t>
                      </a:r>
                      <a:r>
                        <a:rPr lang="el-GR" sz="800" b="0" kern="1200" dirty="0">
                          <a:solidFill>
                            <a:schemeClr val="tx1"/>
                          </a:solidFill>
                          <a:effectLst/>
                        </a:rPr>
                        <a:t> βιομηχανία - βιοτεχνία (υψηλή όχληση), </a:t>
                      </a:r>
                    </a:p>
                    <a:p>
                      <a:pPr marL="0" marR="0" algn="just">
                        <a:lnSpc>
                          <a:spcPct val="107000"/>
                        </a:lnSpc>
                        <a:spcBef>
                          <a:spcPts val="0"/>
                        </a:spcBef>
                        <a:spcAft>
                          <a:spcPts val="800"/>
                        </a:spcAft>
                      </a:pPr>
                      <a:r>
                        <a:rPr lang="el-GR" sz="800" b="0" kern="1200" dirty="0" err="1">
                          <a:solidFill>
                            <a:schemeClr val="tx1"/>
                          </a:solidFill>
                          <a:effectLst/>
                        </a:rPr>
                        <a:t>Χονδεμπόριο</a:t>
                      </a:r>
                      <a:r>
                        <a:rPr lang="el-GR" sz="800" b="0" kern="1200" dirty="0">
                          <a:solidFill>
                            <a:schemeClr val="tx1"/>
                          </a:solidFill>
                          <a:effectLst/>
                        </a:rPr>
                        <a:t>,</a:t>
                      </a:r>
                      <a:endParaRPr lang="en-US" sz="800" b="0" kern="100" dirty="0">
                        <a:solidFill>
                          <a:schemeClr val="tx1"/>
                        </a:solidFill>
                        <a:effectLst/>
                      </a:endParaRPr>
                    </a:p>
                    <a:p>
                      <a:pPr marL="0" marR="0" algn="just">
                        <a:lnSpc>
                          <a:spcPct val="107000"/>
                        </a:lnSpc>
                        <a:spcBef>
                          <a:spcPts val="0"/>
                        </a:spcBef>
                        <a:spcAft>
                          <a:spcPts val="800"/>
                        </a:spcAft>
                      </a:pPr>
                      <a:r>
                        <a:rPr lang="el-GR" sz="800" b="0" kern="1200" dirty="0">
                          <a:solidFill>
                            <a:schemeClr val="tx1"/>
                          </a:solidFill>
                          <a:effectLst/>
                        </a:rPr>
                        <a:t>Τουρισμός-αναψυχή</a:t>
                      </a:r>
                      <a:endParaRPr lang="en-US" sz="800" b="0" kern="100" dirty="0">
                        <a:solidFill>
                          <a:schemeClr val="tx1"/>
                        </a:solidFill>
                        <a:effectLst/>
                      </a:endParaRPr>
                    </a:p>
                    <a:p>
                      <a:pPr marL="0" marR="0" algn="just">
                        <a:lnSpc>
                          <a:spcPct val="107000"/>
                        </a:lnSpc>
                        <a:spcBef>
                          <a:spcPts val="0"/>
                        </a:spcBef>
                        <a:spcAft>
                          <a:spcPts val="800"/>
                        </a:spcAft>
                      </a:pPr>
                      <a:r>
                        <a:rPr lang="el-GR" sz="800" b="0" kern="1200" dirty="0">
                          <a:solidFill>
                            <a:schemeClr val="tx1"/>
                          </a:solidFill>
                          <a:effectLst/>
                        </a:rPr>
                        <a:t> Ελεύθεροι χώροι-αστικό πράσινο </a:t>
                      </a:r>
                      <a:endParaRPr lang="en-US" sz="800" b="0" kern="100" dirty="0">
                        <a:solidFill>
                          <a:schemeClr val="tx1"/>
                        </a:solidFill>
                        <a:effectLst/>
                      </a:endParaRPr>
                    </a:p>
                    <a:p>
                      <a:pPr marL="0" marR="0" algn="just">
                        <a:lnSpc>
                          <a:spcPct val="107000"/>
                        </a:lnSpc>
                        <a:spcBef>
                          <a:spcPts val="0"/>
                        </a:spcBef>
                        <a:spcAft>
                          <a:spcPts val="0"/>
                        </a:spcAft>
                      </a:pPr>
                      <a:r>
                        <a:rPr lang="el-GR" sz="800" b="0" kern="1200" dirty="0">
                          <a:solidFill>
                            <a:schemeClr val="tx1"/>
                          </a:solidFill>
                          <a:effectLst/>
                        </a:rPr>
                        <a:t> Κοινωνικές εξυπηρετήσεις</a:t>
                      </a:r>
                      <a:endParaRPr lang="en-US" sz="800" b="0" kern="100" dirty="0">
                        <a:solidFill>
                          <a:schemeClr val="tx1"/>
                        </a:solidFill>
                        <a:effectLst/>
                      </a:endParaRPr>
                    </a:p>
                    <a:p>
                      <a:pPr marL="0" marR="0">
                        <a:lnSpc>
                          <a:spcPct val="107000"/>
                        </a:lnSpc>
                        <a:spcBef>
                          <a:spcPts val="0"/>
                        </a:spcBef>
                        <a:spcAft>
                          <a:spcPts val="0"/>
                        </a:spcAft>
                      </a:pPr>
                      <a:r>
                        <a:rPr lang="el-GR" sz="1800" b="0" kern="100" dirty="0">
                          <a:solidFill>
                            <a:schemeClr val="tx1"/>
                          </a:solidFill>
                          <a:effectLst/>
                        </a:rPr>
                        <a:t> </a:t>
                      </a:r>
                      <a:endParaRPr lang="en-US" sz="1800" b="0" kern="100" dirty="0">
                        <a:solidFill>
                          <a:schemeClr val="tx1"/>
                        </a:solidFill>
                        <a:effectLst/>
                      </a:endParaRPr>
                    </a:p>
                    <a:p>
                      <a:endParaRPr lang="en-US" dirty="0"/>
                    </a:p>
                  </a:txBody>
                  <a:tcPr/>
                </a:tc>
                <a:tc>
                  <a:txBody>
                    <a:bodyPr/>
                    <a:lstStyle/>
                    <a:p>
                      <a:pPr marL="0" marR="0">
                        <a:lnSpc>
                          <a:spcPct val="100000"/>
                        </a:lnSpc>
                        <a:spcBef>
                          <a:spcPts val="0"/>
                        </a:spcBef>
                        <a:spcAft>
                          <a:spcPts val="0"/>
                        </a:spcAft>
                      </a:pPr>
                      <a:r>
                        <a:rPr lang="el-GR" sz="800" b="1" u="sng" kern="100" dirty="0">
                          <a:solidFill>
                            <a:schemeClr val="tx1"/>
                          </a:solidFill>
                          <a:effectLst/>
                        </a:rPr>
                        <a:t>Ειδικές κατηγορίες χρήσης:</a:t>
                      </a:r>
                      <a:endParaRPr lang="en-US" sz="800" b="1" u="sng" kern="100" dirty="0">
                        <a:solidFill>
                          <a:schemeClr val="tx1"/>
                        </a:solidFill>
                        <a:effectLst/>
                      </a:endParaRPr>
                    </a:p>
                    <a:p>
                      <a:pPr marL="0" marR="0">
                        <a:lnSpc>
                          <a:spcPct val="100000"/>
                        </a:lnSpc>
                        <a:spcBef>
                          <a:spcPts val="0"/>
                        </a:spcBef>
                        <a:spcAft>
                          <a:spcPts val="0"/>
                        </a:spcAft>
                      </a:pPr>
                      <a:endParaRPr lang="el-GR"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Κατοικία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Ξενώνες μικρού δυναμικού [περί τις 20 κλίνες]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Εμπορικά καταστήματα, καταστήματα παροχής προσωπικών υπηρεσιών,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Γραφεία, Τράπεζα, Ασφάλειες, Κοινωφελείς οργανισμοί</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Διοίκηση,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Εστιατόρια,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Αναψυκτήρια,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Κέντρα διασκέδασης αναψυχής,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Ξενοδοχεία και λοιπές τουριστικές εγκαταστάσεις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Χώροι συνάθροισης κοινού [θέατρα κινηματογράφοι, αίθουσες συγκέντρωσης κλπ.]</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Πολιτιστικά κτίρια και εν γένει πολιτιστικές εγκαταστάσεις  [βιβλιοθήκες, αίθουσες εκθέσεων κλπ.]</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Κτίρια εκπαίδευσης [πρωτοβάθμιας,  δευτεροβάθμιας,  τριτοβάθμιας, ειδικής εκπαίδευσης]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Θρησκευτικοί χώροι</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Κτίρια κοινωνικής πρόνοιας [Υγειονομικά κέντρα, παιδικοί σταθμοί, οίκοι ευγηρίας κλπ.]</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Κτίρια περίθαλψης (νοσοκομεία, κλινικές)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Βιομηχανικές εγκαταστάσεις [(χαμηλής, μέσης, υψηλής όχλησης]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Βιοτεχνικές εγκαταστάσεις [χαμηλής μέσης υψηλής όχλησης], Επαγγελματικά εργαστήρια (χαμηλής μέσης υψηλής όχλησης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Κτίρια γήπεδα αποθήκευσης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Κτίρια  γήπεδα στάθμευσης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Πρατήρια βενζίνης υγραερίου</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Εγκαταστάσεις χονδρικού  εμπορίου</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Εγκαταστάσεις γεωργικών δασικών κτηνοτροφικών αλιευτικών και λοιπών αγροτικών εκμεταλλεύσεων,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Εγκαταστάσεις εμπορικών εκθέσεων-εκθεσιακά κέντρα, </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Αθλητικές εγκαταστάσεις</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Ελεύθεροι κοινόχρηστοι χώροι (πλατείες, πάρκα, άλση, οδοί, παιδικές χαρές, κλπ.)</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Εγκαταστάσεις μέσων μαζικών μεταφορών</a:t>
                      </a:r>
                      <a:endParaRPr lang="en-US" sz="800" b="0" kern="100" dirty="0">
                        <a:solidFill>
                          <a:schemeClr val="tx1"/>
                        </a:solidFill>
                        <a:effectLst/>
                      </a:endParaRPr>
                    </a:p>
                    <a:p>
                      <a:pPr marL="0" marR="0">
                        <a:lnSpc>
                          <a:spcPct val="100000"/>
                        </a:lnSpc>
                        <a:spcBef>
                          <a:spcPts val="0"/>
                        </a:spcBef>
                        <a:spcAft>
                          <a:spcPts val="0"/>
                        </a:spcAft>
                      </a:pPr>
                      <a:r>
                        <a:rPr lang="el-GR" sz="800" b="0" kern="100" dirty="0">
                          <a:solidFill>
                            <a:schemeClr val="tx1"/>
                          </a:solidFill>
                          <a:effectLst/>
                        </a:rPr>
                        <a:t>Άλλες ειδικές χρήσεις (στρατιωτικές εγκαταστάσεις, νεκροταφεία κλπ.).</a:t>
                      </a:r>
                      <a:endParaRPr lang="en-US" sz="800" b="0" kern="100" dirty="0">
                        <a:solidFill>
                          <a:schemeClr val="tx1"/>
                        </a:solidFill>
                        <a:effectLst/>
                      </a:endParaRPr>
                    </a:p>
                    <a:p>
                      <a:endParaRPr lang="en-US" dirty="0"/>
                    </a:p>
                  </a:txBody>
                  <a:tcPr/>
                </a:tc>
                <a:extLst>
                  <a:ext uri="{0D108BD9-81ED-4DB2-BD59-A6C34878D82A}">
                    <a16:rowId xmlns:a16="http://schemas.microsoft.com/office/drawing/2014/main" val="3855098911"/>
                  </a:ext>
                </a:extLst>
              </a:tr>
            </a:tbl>
          </a:graphicData>
        </a:graphic>
      </p:graphicFrame>
    </p:spTree>
    <p:extLst>
      <p:ext uri="{BB962C8B-B14F-4D97-AF65-F5344CB8AC3E}">
        <p14:creationId xmlns:p14="http://schemas.microsoft.com/office/powerpoint/2010/main" val="2177488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24B488-F1A1-6F55-21BB-424602F721EC}"/>
              </a:ext>
            </a:extLst>
          </p:cNvPr>
          <p:cNvSpPr>
            <a:spLocks noGrp="1"/>
          </p:cNvSpPr>
          <p:nvPr>
            <p:ph type="title"/>
          </p:nvPr>
        </p:nvSpPr>
        <p:spPr>
          <a:xfrm>
            <a:off x="1141413" y="502024"/>
            <a:ext cx="9905998" cy="887505"/>
          </a:xfrm>
        </p:spPr>
        <p:txBody>
          <a:bodyPr>
            <a:normAutofit fontScale="90000"/>
          </a:bodyPr>
          <a:lstStyle/>
          <a:p>
            <a:pPr algn="ctr"/>
            <a:r>
              <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rPr>
              <a:t>VII. </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μεταρρΥθμιση</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χρΗσεων</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γης με το Π.Δ. 59/2018 (Α’ 114) </a:t>
            </a:r>
            <a:br>
              <a:rPr lang="el-GR" dirty="0"/>
            </a:br>
            <a:endParaRPr lang="en-US" dirty="0"/>
          </a:p>
        </p:txBody>
      </p:sp>
      <p:pic>
        <p:nvPicPr>
          <p:cNvPr id="4" name="Θέση περιεχομένου 3">
            <a:extLst>
              <a:ext uri="{FF2B5EF4-FFF2-40B4-BE49-F238E27FC236}">
                <a16:creationId xmlns:a16="http://schemas.microsoft.com/office/drawing/2014/main" id="{A7198AA6-664F-8826-2433-D01599A07D2D}"/>
              </a:ext>
            </a:extLst>
          </p:cNvPr>
          <p:cNvPicPr>
            <a:picLocks noGrp="1" noChangeAspect="1"/>
          </p:cNvPicPr>
          <p:nvPr>
            <p:ph idx="1"/>
          </p:nvPr>
        </p:nvPicPr>
        <p:blipFill>
          <a:blip r:embed="rId2"/>
          <a:stretch>
            <a:fillRect/>
          </a:stretch>
        </p:blipFill>
        <p:spPr>
          <a:xfrm>
            <a:off x="1797947" y="3301615"/>
            <a:ext cx="8596105" cy="305436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6" name="TextBox 5">
            <a:extLst>
              <a:ext uri="{FF2B5EF4-FFF2-40B4-BE49-F238E27FC236}">
                <a16:creationId xmlns:a16="http://schemas.microsoft.com/office/drawing/2014/main" id="{DF6C84FD-6CCE-1165-28F5-B0BEA629EA11}"/>
              </a:ext>
            </a:extLst>
          </p:cNvPr>
          <p:cNvSpPr txBox="1"/>
          <p:nvPr/>
        </p:nvSpPr>
        <p:spPr>
          <a:xfrm>
            <a:off x="1797947" y="1389529"/>
            <a:ext cx="8596105" cy="1384995"/>
          </a:xfrm>
          <a:prstGeom prst="rect">
            <a:avLst/>
          </a:prstGeom>
          <a:noFill/>
        </p:spPr>
        <p:txBody>
          <a:bodyPr wrap="square">
            <a:spAutoFit/>
          </a:bodyPr>
          <a:lstStyle/>
          <a:p>
            <a:pPr marL="285750" indent="-285750"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κατηγορίες των γενικών και ειδικών χρήσεων γης ρυθμίζονται σήμερα από το Π.Δ. 59/2018 </a:t>
            </a:r>
          </a:p>
          <a:p>
            <a:pPr marL="285750" indent="-285750"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Συγκεκριμένα, στο Π.Δ. 59/2018, όπως ισχύει, θεσπίζονται 17 κατηγορίες γενικών χρήσεων και 58 κατηγορίες ειδικών χρήσεων, ορισμένες εκ των οποίων υποδιαιρούνται περαιτέρω σε υποκατηγορίες. </a:t>
            </a:r>
          </a:p>
          <a:p>
            <a:pPr marL="285750" indent="-285750"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Κάθε γενική κατηγορία χρήσεων περιλαμβάνει έναν αριθμό ειδικών κατηγοριών χρήσεων γης, οι οποίες είναι λειτουργικά συμβατές μεταξύ τους. </a:t>
            </a:r>
          </a:p>
          <a:p>
            <a:pPr marL="285750" indent="-285750" algn="just">
              <a:buFont typeface="Wingdings" panose="05000000000000000000" pitchFamily="2" charset="2"/>
              <a:buChar char="§"/>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Γενικές κατηγορίες χρήσεων στο Π.Δ. 59/2018:</a:t>
            </a:r>
            <a:endParaRPr 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7812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D192EC48-5BD0-643D-FF86-D49F85FF5396}"/>
              </a:ext>
            </a:extLst>
          </p:cNvPr>
          <p:cNvGraphicFramePr>
            <a:graphicFrameLocks noGrp="1"/>
          </p:cNvGraphicFramePr>
          <p:nvPr>
            <p:ph idx="1"/>
            <p:extLst>
              <p:ext uri="{D42A27DB-BD31-4B8C-83A1-F6EECF244321}">
                <p14:modId xmlns:p14="http://schemas.microsoft.com/office/powerpoint/2010/main" val="2996647186"/>
              </p:ext>
            </p:extLst>
          </p:nvPr>
        </p:nvGraphicFramePr>
        <p:xfrm>
          <a:off x="1006943" y="438616"/>
          <a:ext cx="9906000" cy="5863571"/>
        </p:xfrm>
        <a:graphic>
          <a:graphicData uri="http://schemas.openxmlformats.org/drawingml/2006/table">
            <a:tbl>
              <a:tblPr firstRow="1" bandRow="1">
                <a:tableStyleId>{7DF18680-E054-41AD-8BC1-D1AEF772440D}</a:tableStyleId>
              </a:tblPr>
              <a:tblGrid>
                <a:gridCol w="4953000">
                  <a:extLst>
                    <a:ext uri="{9D8B030D-6E8A-4147-A177-3AD203B41FA5}">
                      <a16:colId xmlns:a16="http://schemas.microsoft.com/office/drawing/2014/main" val="824500735"/>
                    </a:ext>
                  </a:extLst>
                </a:gridCol>
                <a:gridCol w="4953000">
                  <a:extLst>
                    <a:ext uri="{9D8B030D-6E8A-4147-A177-3AD203B41FA5}">
                      <a16:colId xmlns:a16="http://schemas.microsoft.com/office/drawing/2014/main" val="1286795520"/>
                    </a:ext>
                  </a:extLst>
                </a:gridCol>
              </a:tblGrid>
              <a:tr h="413167">
                <a:tc>
                  <a:txBody>
                    <a:bodyPr/>
                    <a:lstStyle/>
                    <a:p>
                      <a:r>
                        <a:rPr lang="el-GR" dirty="0"/>
                        <a:t>Ειδικές κατηγορίες χρήσεων γης</a:t>
                      </a:r>
                      <a:endParaRPr lang="en-US" dirty="0"/>
                    </a:p>
                  </a:txBody>
                  <a:tcPr/>
                </a:tc>
                <a:tc>
                  <a:txBody>
                    <a:bodyPr/>
                    <a:lstStyle/>
                    <a:p>
                      <a:endParaRPr lang="en-US" dirty="0"/>
                    </a:p>
                  </a:txBody>
                  <a:tcPr/>
                </a:tc>
                <a:extLst>
                  <a:ext uri="{0D108BD9-81ED-4DB2-BD59-A6C34878D82A}">
                    <a16:rowId xmlns:a16="http://schemas.microsoft.com/office/drawing/2014/main" val="2785159407"/>
                  </a:ext>
                </a:extLst>
              </a:tr>
              <a:tr h="5450404">
                <a:tc>
                  <a:txBody>
                    <a:bodyPr/>
                    <a:lstStyle/>
                    <a:p>
                      <a:pPr marL="228600" indent="-228600">
                        <a:buAutoNum type="arabicPeriod"/>
                      </a:pPr>
                      <a:r>
                        <a:rPr lang="el-GR" sz="900" kern="1200" dirty="0">
                          <a:solidFill>
                            <a:srgbClr val="002060"/>
                          </a:solidFill>
                          <a:effectLst/>
                          <a:latin typeface="+mn-lt"/>
                          <a:ea typeface="+mn-ea"/>
                          <a:cs typeface="+mn-cs"/>
                        </a:rPr>
                        <a:t>Κατοικία</a:t>
                      </a:r>
                    </a:p>
                    <a:p>
                      <a:pPr marL="0" indent="0">
                        <a:buNone/>
                      </a:pPr>
                      <a:r>
                        <a:rPr lang="el-GR" sz="900" kern="1200" dirty="0">
                          <a:solidFill>
                            <a:srgbClr val="002060"/>
                          </a:solidFill>
                          <a:effectLst/>
                          <a:latin typeface="+mn-lt"/>
                          <a:ea typeface="+mn-ea"/>
                          <a:cs typeface="+mn-cs"/>
                        </a:rPr>
                        <a:t>1α. Κοινωνική κατοικία</a:t>
                      </a:r>
                    </a:p>
                    <a:p>
                      <a:r>
                        <a:rPr lang="el-GR" sz="900" kern="1200" dirty="0">
                          <a:solidFill>
                            <a:srgbClr val="002060"/>
                          </a:solidFill>
                          <a:effectLst/>
                          <a:latin typeface="+mn-lt"/>
                          <a:ea typeface="+mn-ea"/>
                          <a:cs typeface="+mn-cs"/>
                        </a:rPr>
                        <a:t>2. Κοινωνική πρόνοια</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3. Εκπαίδευση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4. Αθλητικές εγκαταστάσεις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5. Θρησκευτικοί χώροι</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6. Πολιτιστικές εγκαταστάσεις</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7. Διοίκηση</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8. Περίθαλψη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9. Χώροι συνάθροισης κοινού/Συνεδριακά κέντρα</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10. Εμπόριο και παροχή προσωπικών υπηρεσιών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11. Γραφεία/Κέντρα έρευνας/Θερμοκοιτίδες επιχειρήσεων</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12. Εστίαση.</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13. Αναψυκτήρια.</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14. Αναψυχή - κέντρα διασκέδασης</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15.Τουριστικά καταλύματα, εγκαταστάσεις ειδικής τουριστικής υποδομής και λοιπές τουριστικές επιχειρήσεις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16. Στάθμευση (κτίριο - γήπεδο)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17. Πρατήρια παροχής καυσίμων και ενέργειας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18. Πλυντήρια, </a:t>
                      </a:r>
                      <a:r>
                        <a:rPr lang="el-GR" sz="900" kern="1200" dirty="0" err="1">
                          <a:solidFill>
                            <a:srgbClr val="002060"/>
                          </a:solidFill>
                          <a:effectLst/>
                          <a:latin typeface="+mn-lt"/>
                          <a:ea typeface="+mn-ea"/>
                          <a:cs typeface="+mn-cs"/>
                        </a:rPr>
                        <a:t>λιπαντήρια</a:t>
                      </a:r>
                      <a:r>
                        <a:rPr lang="el-GR" sz="900" kern="1200" dirty="0">
                          <a:solidFill>
                            <a:srgbClr val="002060"/>
                          </a:solidFill>
                          <a:effectLst/>
                          <a:latin typeface="+mn-lt"/>
                          <a:ea typeface="+mn-ea"/>
                          <a:cs typeface="+mn-cs"/>
                        </a:rPr>
                        <a:t> αυτοκινήτων</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19. Συνεργεία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20. Αποθήκες (χαμηλής, μέσης, υψηλής όχλησης)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21. Εγκαταστάσεις Εφοδιαστικής</a:t>
                      </a:r>
                    </a:p>
                    <a:p>
                      <a:r>
                        <a:rPr lang="el-GR" sz="900" kern="1200" dirty="0">
                          <a:solidFill>
                            <a:srgbClr val="002060"/>
                          </a:solidFill>
                          <a:effectLst/>
                          <a:latin typeface="+mn-lt"/>
                          <a:ea typeface="+mn-ea"/>
                          <a:cs typeface="+mn-cs"/>
                        </a:rPr>
                        <a:t>21.Α Κέντρα Δεδομένων και τεχνολογικής υποστήριξης επιχειρήσεων και λοιπές συνοδευτικές δραστηριότητες (</a:t>
                      </a:r>
                      <a:r>
                        <a:rPr lang="el-GR" sz="900" kern="1200" dirty="0" err="1">
                          <a:solidFill>
                            <a:srgbClr val="002060"/>
                          </a:solidFill>
                          <a:effectLst/>
                          <a:latin typeface="+mn-lt"/>
                          <a:ea typeface="+mn-ea"/>
                          <a:cs typeface="+mn-cs"/>
                        </a:rPr>
                        <a:t>Data</a:t>
                      </a:r>
                      <a:r>
                        <a:rPr lang="el-GR" sz="900" kern="1200" dirty="0">
                          <a:solidFill>
                            <a:srgbClr val="002060"/>
                          </a:solidFill>
                          <a:effectLst/>
                          <a:latin typeface="+mn-lt"/>
                          <a:ea typeface="+mn-ea"/>
                          <a:cs typeface="+mn-cs"/>
                        </a:rPr>
                        <a:t> Centre</a:t>
                      </a:r>
                      <a:r>
                        <a:rPr lang="en-US" sz="900" kern="1200" dirty="0">
                          <a:solidFill>
                            <a:srgbClr val="002060"/>
                          </a:solidFill>
                          <a:effectLst/>
                          <a:latin typeface="+mn-lt"/>
                          <a:ea typeface="+mn-ea"/>
                          <a:cs typeface="+mn-cs"/>
                        </a:rPr>
                        <a:t>s</a:t>
                      </a:r>
                      <a:r>
                        <a:rPr lang="el-GR" sz="900" kern="1200" dirty="0">
                          <a:solidFill>
                            <a:srgbClr val="002060"/>
                          </a:solidFill>
                          <a:effectLst/>
                          <a:latin typeface="+mn-lt"/>
                          <a:ea typeface="+mn-ea"/>
                          <a:cs typeface="+mn-cs"/>
                        </a:rPr>
                        <a:t>)</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22. Επαγγελματικά εργαστήρια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23. Βιοτεχνικές και βιομηχανικές εγκαταστάσεις (χαμηλής, μέσης και υψηλής όχλησης)</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24. Αγροτικές εκμεταλλεύσεις - εγκαταστάσεις και δραστηριότητες </a:t>
                      </a:r>
                      <a:endParaRPr lang="en-US" sz="900" kern="1200" dirty="0">
                        <a:solidFill>
                          <a:srgbClr val="002060"/>
                        </a:solidFill>
                        <a:effectLst/>
                        <a:latin typeface="+mn-lt"/>
                        <a:ea typeface="+mn-ea"/>
                        <a:cs typeface="+mn-cs"/>
                      </a:endParaRPr>
                    </a:p>
                    <a:p>
                      <a:pPr algn="just"/>
                      <a:r>
                        <a:rPr lang="el-GR" sz="900" kern="1200" dirty="0">
                          <a:solidFill>
                            <a:srgbClr val="002060"/>
                          </a:solidFill>
                          <a:effectLst/>
                          <a:latin typeface="+mn-lt"/>
                          <a:ea typeface="+mn-ea"/>
                          <a:cs typeface="+mn-cs"/>
                        </a:rPr>
                        <a:t>25. Εξορυκτικές δραστηριότητες (Ορυχεία, Λατομεία, Μεταλλεία, Αμμοληψία, Ζώνες αναζήτησης, έρευνας και εκμετάλλευσης υδρογονανθράκων)</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26. Εγκαταστάσεις Μέσων Μαζικής Μεταφοράς </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27. Κέντρα τεχνικού ελέγχου οχημάτων (Κ.Τ.Ε.Ο., Ι.Κ.Τ.Ε.Ο.)</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28. Σταθμοί μεταφόρτωσης απορριμμάτων</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29. Εγκαταστάσεις ανακύκλωσης συσκευασιών και υλικών</a:t>
                      </a:r>
                      <a:endParaRPr lang="en-US" sz="900" kern="1200" dirty="0">
                        <a:solidFill>
                          <a:srgbClr val="002060"/>
                        </a:solidFill>
                        <a:effectLst/>
                        <a:latin typeface="+mn-lt"/>
                        <a:ea typeface="+mn-ea"/>
                        <a:cs typeface="+mn-cs"/>
                      </a:endParaRPr>
                    </a:p>
                    <a:p>
                      <a:r>
                        <a:rPr lang="el-GR" sz="900" kern="1200" dirty="0">
                          <a:solidFill>
                            <a:srgbClr val="002060"/>
                          </a:solidFill>
                          <a:effectLst/>
                          <a:latin typeface="+mn-lt"/>
                          <a:ea typeface="+mn-ea"/>
                          <a:cs typeface="+mn-cs"/>
                        </a:rPr>
                        <a:t>30. Γωνιές ανακύκλωσης και πράσινα σημεία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31. Χώρος επεξεργασίας, αποθήκευσης και διάθεσης στερεών αποβλήτων/ή στερεών τοξικών αποβλήτων</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32. Χώρος επεξεργασίας και διάθεσης λυμάτων (βιολογικός καθορισμός)</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33. Εγκαταστάσεις παραγωγής ηλεκτρικής ενέργειας «πλην των εγκαταστάσεων της κατηγορίας 34, εγκαταστάσεις αποθήκευσης και μεταφοράς ηλεκτρικής ενέργειας και φυσικού αερίου, εγκαταστάσεις ύδρευσης, εγκαταστάσεις τηλεπικοινωνιών και συναφείς εγκαταστάσεις» («…» ΦΕΚ Α’ 193/28.11.2023) </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34. Εγκαταστάσεις Ανανεώσιμων Πηγών Ενέργειας «και Εγκαταστάσεις ΑΠΕ με αποθήκευση» («..» ΦΕΚ Α’ 193/28.11.2023)</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35. Πάρκα κεραιών τηλεπικοινωνιών, ραδιοφωνικών και τηλεοπτικών σταθμών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36. Στρατιωτικές εγκαταστάσεις</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36.Α Κέντρα Περίθαλψης Ειδών Άγριας Πανίδας (ΚΕΠΕΑΠ)</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37. Εγκαταστάσεις οχημάτων τέλους κύκλου ζωής (Ο.Τ.Κ.Ζ.)</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38. Κοιμητήρια</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39. Κέντρα αποτέφρωσης νεκρών (Κ.Α.Ν.) και οστών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40. Σωφρονιστικά καταστήματα - φυλακές – κέντρα κράτησης</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41.Εγκαταστάσεις προσωρινής υποδοχής και φιλοξενίας μεταναστών/προσφύγων και ευάλωτων ομάδων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42. Ιππόδρομος</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43. Πίστες αγώνων αυτοκινήτων και μοτοποδηλάτων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44. Καζίνο</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45. Χώροι διεξαγωγής τεχνικών - ψυχαγωγικών και τυχερών παιγνίων (ν. 4002/2011)</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46. Αστική γεωργία - Λαχανόκηποι</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47. Κατασκηνώσεις - Παιδικές εξοχές</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48. Κατασκευές</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49. Περίπτερα ενημέρωσης/έργα ερμηνείας περιβάλλοντος (πινακίδες, αποχωρητήρια, περίπτερα, στέγαστρα κ.λπ.)</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50. Έργα πρόληψης ή αντιμετώπισης της </a:t>
                      </a:r>
                      <a:r>
                        <a:rPr kumimoji="0" lang="el-GR" sz="900" b="0" i="0" u="none" strike="noStrike" kern="1200" cap="none" spc="0" normalizeH="0" baseline="0" noProof="0" dirty="0" err="1">
                          <a:ln>
                            <a:noFill/>
                          </a:ln>
                          <a:solidFill>
                            <a:srgbClr val="002060"/>
                          </a:solidFill>
                          <a:effectLst/>
                          <a:uLnTx/>
                          <a:uFillTx/>
                          <a:latin typeface="+mn-lt"/>
                          <a:ea typeface="+mn-ea"/>
                          <a:cs typeface="+mn-cs"/>
                        </a:rPr>
                        <a:t>υφαλμύρωσης</a:t>
                      </a:r>
                      <a:r>
                        <a:rPr kumimoji="0" lang="el-GR" sz="900" b="0" i="0" u="none" strike="noStrike" kern="1200" cap="none" spc="0" normalizeH="0" baseline="0" noProof="0" dirty="0">
                          <a:ln>
                            <a:noFill/>
                          </a:ln>
                          <a:solidFill>
                            <a:srgbClr val="002060"/>
                          </a:solidFill>
                          <a:effectLst/>
                          <a:uLnTx/>
                          <a:uFillTx/>
                          <a:latin typeface="+mn-lt"/>
                          <a:ea typeface="+mn-ea"/>
                          <a:cs typeface="+mn-cs"/>
                        </a:rPr>
                        <a:t> των υπογείων υδάτων ή εδαφών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51. Έργα προστασίας από διάβρωση, κατολισθήσεις και στήριξη εδαφών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52. Ήπια θαλάσσια αναψυχή (κολύμβηση, ιστιοσανίδα, καταδύσεις, υποβρύχια φωτογράφηση κ.λπ.)</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53. Έργα που αφορούν την αποκατάσταση και βελτίωση των </a:t>
                      </a:r>
                      <a:r>
                        <a:rPr kumimoji="0" lang="el-GR" sz="900" b="0" i="0" u="none" strike="noStrike" kern="1200" cap="none" spc="0" normalizeH="0" baseline="0" noProof="0" dirty="0" err="1">
                          <a:ln>
                            <a:noFill/>
                          </a:ln>
                          <a:solidFill>
                            <a:srgbClr val="002060"/>
                          </a:solidFill>
                          <a:effectLst/>
                          <a:uLnTx/>
                          <a:uFillTx/>
                          <a:latin typeface="+mn-lt"/>
                          <a:ea typeface="+mn-ea"/>
                          <a:cs typeface="+mn-cs"/>
                        </a:rPr>
                        <a:t>υδατοαποθεμάτων</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54. Πλωτές υποδομές και εγκαταστάσεις θαλάσσιας αναψυχής</a:t>
                      </a:r>
                      <a:endParaRPr kumimoji="0" lang="en-US" sz="900" b="0" i="0" u="none" strike="noStrike" kern="1200" cap="none" spc="0" normalizeH="0" baseline="0" noProof="0" dirty="0">
                        <a:ln>
                          <a:noFill/>
                        </a:ln>
                        <a:solidFill>
                          <a:srgbClr val="002060"/>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900" b="0" i="0" u="none" strike="noStrike" kern="1200" cap="none" spc="0" normalizeH="0" baseline="0" noProof="0" dirty="0">
                          <a:ln>
                            <a:noFill/>
                          </a:ln>
                          <a:solidFill>
                            <a:srgbClr val="002060"/>
                          </a:solidFill>
                          <a:effectLst/>
                          <a:uLnTx/>
                          <a:uFillTx/>
                          <a:latin typeface="+mn-lt"/>
                          <a:ea typeface="+mn-ea"/>
                          <a:cs typeface="+mn-cs"/>
                        </a:rPr>
                        <a:t>55. Φάροι</a:t>
                      </a:r>
                    </a:p>
                  </a:txBody>
                  <a:tcPr/>
                </a:tc>
                <a:extLst>
                  <a:ext uri="{0D108BD9-81ED-4DB2-BD59-A6C34878D82A}">
                    <a16:rowId xmlns:a16="http://schemas.microsoft.com/office/drawing/2014/main" val="444700362"/>
                  </a:ext>
                </a:extLst>
              </a:tr>
            </a:tbl>
          </a:graphicData>
        </a:graphic>
      </p:graphicFrame>
    </p:spTree>
    <p:extLst>
      <p:ext uri="{BB962C8B-B14F-4D97-AF65-F5344CB8AC3E}">
        <p14:creationId xmlns:p14="http://schemas.microsoft.com/office/powerpoint/2010/main" val="7538590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2364</TotalTime>
  <Words>5040</Words>
  <Application>Microsoft Office PowerPoint</Application>
  <PresentationFormat>Ευρεία οθόνη</PresentationFormat>
  <Paragraphs>248</Paragraphs>
  <Slides>17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17</vt:i4>
      </vt:variant>
    </vt:vector>
  </HeadingPairs>
  <TitlesOfParts>
    <vt:vector size="23" baseType="lpstr">
      <vt:lpstr>Arial</vt:lpstr>
      <vt:lpstr>Calibri</vt:lpstr>
      <vt:lpstr>Tw Cen MT</vt:lpstr>
      <vt:lpstr>Wingdings</vt:lpstr>
      <vt:lpstr>Wingdings 3</vt:lpstr>
      <vt:lpstr>Κύκλωμα</vt:lpstr>
      <vt:lpstr>ΔΙΚΑΙΟ ΠΟΛΕΟΔΟΜΙΑΣ ΧΩΡΟΤΑΞΙΑΣ &amp; ΠΕΡΙΒΑΛΛΟΝΤΟΣ Ι </vt:lpstr>
      <vt:lpstr>Ι. Η Εννοια της χρΗσης γης</vt:lpstr>
      <vt:lpstr>ΙΙ. ΣυνεισφορΑ των χρΗσεων γης στον πολεοδομικΟ σχεδιασμΟ </vt:lpstr>
      <vt:lpstr>ΙΙΙ. ΧρΗσεις γης και χωροταξικΟς σχεδιασμΟς</vt:lpstr>
      <vt:lpstr>IV. Οι χρΗσεις γης στην εθνικΗ πολεοδομικΗ νομοθεσΙα (1)</vt:lpstr>
      <vt:lpstr>V. Η ρΥθμιση των χρΗσεων γης  στην ελληνικΗ πολεοδομικΗ νομοθεσΙα (2) </vt:lpstr>
      <vt:lpstr>VI. ΣΥστημα χρΗσεων γης κατΑ το απΟ 23.2/6.3.1987 Π.Δ. (Δ’ 166)</vt:lpstr>
      <vt:lpstr>VII. Η μεταρρΥθμιση των χρΗσεων γης με το Π.Δ. 59/2018 (Α’ 114)  </vt:lpstr>
      <vt:lpstr>Παρουσίαση του PowerPoint</vt:lpstr>
      <vt:lpstr>VIII. Κύρια χαρακτηριστικΑ του συστΗματος χρΗσεων γης του Π.Δ. 59/2018 και διαφοροποΙΗσεις απΟ προγενΕστερες διατΑξεις (1)</vt:lpstr>
      <vt:lpstr>ΚΥρια χαρακτηριστικΑ του συστΗματος χρΗσεων γης του Π.Δ. 59/2018 και διαφοροποΙΗσεις απΟ προγενΕστερες διατΑξεις (2)</vt:lpstr>
      <vt:lpstr>ΙΧ. ΕπιτρεπΟμενες χρΗσεις γης σε περιοχΕς προστασΙας της φΥσης  και του τοπΙου</vt:lpstr>
      <vt:lpstr>ΓενικΕς και ειδικΕς κατηγορΙες χρΗσεων  σε περιοχΕς προστασΙας της φΥσης και του τοπΙου</vt:lpstr>
      <vt:lpstr>Χ. ΝομολογιακοΙ περιορισμοΙ στην ανΑμειξη και μεταβολΗ των χρΗσεων γης (1) </vt:lpstr>
      <vt:lpstr>ΝομολογιακοΙ περιορισμοΙ στην ανΑμειξη και μεταβολΗ των χρΗσεων γης (2)</vt:lpstr>
      <vt:lpstr>V. ΝομολογιακοΙ περιορισμοΙ στην ανΑμειξη και μεταβολΗ των χρΗσεων γης  (3)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243</cp:revision>
  <dcterms:created xsi:type="dcterms:W3CDTF">2023-11-01T21:01:17Z</dcterms:created>
  <dcterms:modified xsi:type="dcterms:W3CDTF">2025-05-17T12:30:44Z</dcterms:modified>
</cp:coreProperties>
</file>