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57" r:id="rId3"/>
    <p:sldId id="258" r:id="rId4"/>
    <p:sldId id="259" r:id="rId5"/>
    <p:sldId id="261" r:id="rId6"/>
    <p:sldId id="262" r:id="rId7"/>
    <p:sldId id="260" r:id="rId8"/>
    <p:sldId id="263" r:id="rId9"/>
    <p:sldId id="264" r:id="rId10"/>
    <p:sldId id="268" r:id="rId11"/>
    <p:sldId id="265" r:id="rId12"/>
    <p:sldId id="388" r:id="rId13"/>
    <p:sldId id="266" r:id="rId14"/>
    <p:sldId id="267" r:id="rId15"/>
    <p:sldId id="384" r:id="rId16"/>
    <p:sldId id="385" r:id="rId17"/>
    <p:sldId id="386" r:id="rId18"/>
    <p:sldId id="389" r:id="rId19"/>
    <p:sldId id="387" r:id="rId20"/>
    <p:sldId id="390" r:id="rId21"/>
    <p:sldId id="269" r:id="rId22"/>
    <p:sldId id="270" r:id="rId23"/>
    <p:sldId id="271" r:id="rId24"/>
    <p:sldId id="272" r:id="rId25"/>
    <p:sldId id="273" r:id="rId26"/>
    <p:sldId id="274" r:id="rId27"/>
    <p:sldId id="275" r:id="rId28"/>
    <p:sldId id="276" r:id="rId29"/>
    <p:sldId id="409" r:id="rId30"/>
    <p:sldId id="408" r:id="rId31"/>
    <p:sldId id="278" r:id="rId32"/>
    <p:sldId id="377" r:id="rId33"/>
    <p:sldId id="376" r:id="rId34"/>
    <p:sldId id="373" r:id="rId35"/>
    <p:sldId id="379" r:id="rId36"/>
    <p:sldId id="381" r:id="rId37"/>
    <p:sldId id="382" r:id="rId38"/>
    <p:sldId id="383" r:id="rId39"/>
    <p:sldId id="391" r:id="rId40"/>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4CD968-4F1A-414A-AB33-5FD4FFD4F2FB}" type="doc">
      <dgm:prSet loTypeId="urn:microsoft.com/office/officeart/2005/8/layout/gear1" loCatId="process" qsTypeId="urn:microsoft.com/office/officeart/2005/8/quickstyle/simple1" qsCatId="simple" csTypeId="urn:microsoft.com/office/officeart/2005/8/colors/colorful3" csCatId="colorful" phldr="1"/>
      <dgm:spPr/>
    </dgm:pt>
    <dgm:pt modelId="{2B3E8C99-629D-4FF9-9ED7-824A21B20CA6}">
      <dgm:prSet phldrT="[Κείμενο]" custT="1"/>
      <dgm:spPr/>
      <dgm:t>
        <a:bodyPr/>
        <a:lstStyle/>
        <a:p>
          <a:r>
            <a:rPr lang="el-GR" sz="1400" b="1">
              <a:solidFill>
                <a:schemeClr val="tx1"/>
              </a:solidFill>
              <a:latin typeface="Comic Sans MS" pitchFamily="66" charset="0"/>
            </a:rPr>
            <a:t>Συνδυασμός και των δύο </a:t>
          </a:r>
        </a:p>
      </dgm:t>
    </dgm:pt>
    <dgm:pt modelId="{A91FDDB8-DE9D-4552-A594-636D3C48E37E}" type="parTrans" cxnId="{33367597-BBD5-48AB-8132-A6B8504DE80C}">
      <dgm:prSet/>
      <dgm:spPr/>
      <dgm:t>
        <a:bodyPr/>
        <a:lstStyle/>
        <a:p>
          <a:endParaRPr lang="el-GR"/>
        </a:p>
      </dgm:t>
    </dgm:pt>
    <dgm:pt modelId="{AD022B5A-8455-4FB6-91A3-8E1351C25785}" type="sibTrans" cxnId="{33367597-BBD5-48AB-8132-A6B8504DE80C}">
      <dgm:prSet/>
      <dgm:spPr/>
      <dgm:t>
        <a:bodyPr/>
        <a:lstStyle/>
        <a:p>
          <a:endParaRPr lang="el-GR"/>
        </a:p>
      </dgm:t>
    </dgm:pt>
    <dgm:pt modelId="{9B2A964C-696A-4AAD-8D29-47C1FC7CA58E}">
      <dgm:prSet phldrT="[Κείμενο]" custT="1"/>
      <dgm:spPr/>
      <dgm:t>
        <a:bodyPr/>
        <a:lstStyle/>
        <a:p>
          <a:r>
            <a:rPr lang="el-GR" sz="1200" b="1" dirty="0">
              <a:solidFill>
                <a:schemeClr val="tx1"/>
              </a:solidFill>
              <a:latin typeface="Comic Sans MS" pitchFamily="66" charset="0"/>
            </a:rPr>
            <a:t>Ψυχοθεραπευτικές παρεμβάσεις </a:t>
          </a:r>
        </a:p>
      </dgm:t>
    </dgm:pt>
    <dgm:pt modelId="{7762DC32-6EE7-4C54-A475-57831DA4BE3F}" type="parTrans" cxnId="{2E3DDEB9-578B-438F-96E8-5038B88772C6}">
      <dgm:prSet/>
      <dgm:spPr/>
      <dgm:t>
        <a:bodyPr/>
        <a:lstStyle/>
        <a:p>
          <a:endParaRPr lang="el-GR"/>
        </a:p>
      </dgm:t>
    </dgm:pt>
    <dgm:pt modelId="{E0A94342-1286-47C0-B7CC-1DA329CD9B41}" type="sibTrans" cxnId="{2E3DDEB9-578B-438F-96E8-5038B88772C6}">
      <dgm:prSet/>
      <dgm:spPr/>
      <dgm:t>
        <a:bodyPr/>
        <a:lstStyle/>
        <a:p>
          <a:endParaRPr lang="el-GR" sz="2000" b="1">
            <a:solidFill>
              <a:schemeClr val="tx1"/>
            </a:solidFill>
            <a:latin typeface="Comic Sans MS" pitchFamily="66" charset="0"/>
          </a:endParaRPr>
        </a:p>
      </dgm:t>
    </dgm:pt>
    <dgm:pt modelId="{55BC6D54-5C3E-4EB2-9FCF-9569DE25675C}">
      <dgm:prSet phldrT="[Κείμενο]" custT="1"/>
      <dgm:spPr/>
      <dgm:t>
        <a:bodyPr/>
        <a:lstStyle/>
        <a:p>
          <a:r>
            <a:rPr lang="el-GR" sz="1400" b="1" dirty="0">
              <a:solidFill>
                <a:schemeClr val="tx1"/>
              </a:solidFill>
              <a:latin typeface="Comic Sans MS" pitchFamily="66" charset="0"/>
            </a:rPr>
            <a:t>Βιολογικές / φαρμακευτικές θεραπείες </a:t>
          </a:r>
        </a:p>
      </dgm:t>
    </dgm:pt>
    <dgm:pt modelId="{8015089E-208B-4332-8C36-DC38E447FB4C}" type="parTrans" cxnId="{540572AF-B5A4-4E8C-9208-1C79CFB8A83C}">
      <dgm:prSet/>
      <dgm:spPr/>
      <dgm:t>
        <a:bodyPr/>
        <a:lstStyle/>
        <a:p>
          <a:endParaRPr lang="el-GR"/>
        </a:p>
      </dgm:t>
    </dgm:pt>
    <dgm:pt modelId="{AD90917E-E64A-445F-AAB8-C8CBADCC528D}" type="sibTrans" cxnId="{540572AF-B5A4-4E8C-9208-1C79CFB8A83C}">
      <dgm:prSet/>
      <dgm:spPr/>
      <dgm:t>
        <a:bodyPr/>
        <a:lstStyle/>
        <a:p>
          <a:endParaRPr lang="el-GR"/>
        </a:p>
      </dgm:t>
    </dgm:pt>
    <dgm:pt modelId="{FAFD80F8-80B6-45ED-AD62-915A32B5C3B8}" type="pres">
      <dgm:prSet presAssocID="{304CD968-4F1A-414A-AB33-5FD4FFD4F2FB}" presName="composite" presStyleCnt="0">
        <dgm:presLayoutVars>
          <dgm:chMax val="3"/>
          <dgm:animLvl val="lvl"/>
          <dgm:resizeHandles val="exact"/>
        </dgm:presLayoutVars>
      </dgm:prSet>
      <dgm:spPr/>
    </dgm:pt>
    <dgm:pt modelId="{369BCF72-330C-4AB2-A448-FB3A4249B93E}" type="pres">
      <dgm:prSet presAssocID="{2B3E8C99-629D-4FF9-9ED7-824A21B20CA6}" presName="gear1" presStyleLbl="node1" presStyleIdx="0" presStyleCnt="3">
        <dgm:presLayoutVars>
          <dgm:chMax val="1"/>
          <dgm:bulletEnabled val="1"/>
        </dgm:presLayoutVars>
      </dgm:prSet>
      <dgm:spPr/>
    </dgm:pt>
    <dgm:pt modelId="{A9213DB3-9767-4104-AEE0-6E326F830A85}" type="pres">
      <dgm:prSet presAssocID="{2B3E8C99-629D-4FF9-9ED7-824A21B20CA6}" presName="gear1srcNode" presStyleLbl="node1" presStyleIdx="0" presStyleCnt="3"/>
      <dgm:spPr/>
    </dgm:pt>
    <dgm:pt modelId="{53C50449-D8BB-4F13-A9B4-02C4CF1B0EBF}" type="pres">
      <dgm:prSet presAssocID="{2B3E8C99-629D-4FF9-9ED7-824A21B20CA6}" presName="gear1dstNode" presStyleLbl="node1" presStyleIdx="0" presStyleCnt="3"/>
      <dgm:spPr/>
    </dgm:pt>
    <dgm:pt modelId="{C762AF4F-3729-4353-A553-F4FC59099C73}" type="pres">
      <dgm:prSet presAssocID="{9B2A964C-696A-4AAD-8D29-47C1FC7CA58E}" presName="gear2" presStyleLbl="node1" presStyleIdx="1" presStyleCnt="3" custScaleX="113335">
        <dgm:presLayoutVars>
          <dgm:chMax val="1"/>
          <dgm:bulletEnabled val="1"/>
        </dgm:presLayoutVars>
      </dgm:prSet>
      <dgm:spPr/>
    </dgm:pt>
    <dgm:pt modelId="{1CE72F55-E9AE-4A82-9E9A-CEC636889D72}" type="pres">
      <dgm:prSet presAssocID="{9B2A964C-696A-4AAD-8D29-47C1FC7CA58E}" presName="gear2srcNode" presStyleLbl="node1" presStyleIdx="1" presStyleCnt="3"/>
      <dgm:spPr/>
    </dgm:pt>
    <dgm:pt modelId="{02FB4691-4474-464F-99FC-81EC100631A9}" type="pres">
      <dgm:prSet presAssocID="{9B2A964C-696A-4AAD-8D29-47C1FC7CA58E}" presName="gear2dstNode" presStyleLbl="node1" presStyleIdx="1" presStyleCnt="3"/>
      <dgm:spPr/>
    </dgm:pt>
    <dgm:pt modelId="{8ADE4E83-5488-4EA4-BA33-B091D98D42CB}" type="pres">
      <dgm:prSet presAssocID="{55BC6D54-5C3E-4EB2-9FCF-9569DE25675C}" presName="gear3" presStyleLbl="node1" presStyleIdx="2" presStyleCnt="3"/>
      <dgm:spPr/>
    </dgm:pt>
    <dgm:pt modelId="{322F2A2F-78FC-458B-8A87-4DE8BCDA36CC}" type="pres">
      <dgm:prSet presAssocID="{55BC6D54-5C3E-4EB2-9FCF-9569DE25675C}" presName="gear3tx" presStyleLbl="node1" presStyleIdx="2" presStyleCnt="3">
        <dgm:presLayoutVars>
          <dgm:chMax val="1"/>
          <dgm:bulletEnabled val="1"/>
        </dgm:presLayoutVars>
      </dgm:prSet>
      <dgm:spPr/>
    </dgm:pt>
    <dgm:pt modelId="{B17F58FD-7D1E-44ED-A2AE-BA528BD4757F}" type="pres">
      <dgm:prSet presAssocID="{55BC6D54-5C3E-4EB2-9FCF-9569DE25675C}" presName="gear3srcNode" presStyleLbl="node1" presStyleIdx="2" presStyleCnt="3"/>
      <dgm:spPr/>
    </dgm:pt>
    <dgm:pt modelId="{2992F8AB-6215-4621-948D-337AD72D0700}" type="pres">
      <dgm:prSet presAssocID="{55BC6D54-5C3E-4EB2-9FCF-9569DE25675C}" presName="gear3dstNode" presStyleLbl="node1" presStyleIdx="2" presStyleCnt="3"/>
      <dgm:spPr/>
    </dgm:pt>
    <dgm:pt modelId="{CB9E6DA6-F8B7-43FA-98BB-A038D4DD81F1}" type="pres">
      <dgm:prSet presAssocID="{AD022B5A-8455-4FB6-91A3-8E1351C25785}" presName="connector1" presStyleLbl="sibTrans2D1" presStyleIdx="0" presStyleCnt="3"/>
      <dgm:spPr/>
    </dgm:pt>
    <dgm:pt modelId="{2C7A553F-BBA1-4556-9FAD-1C0AAC6C4C6F}" type="pres">
      <dgm:prSet presAssocID="{E0A94342-1286-47C0-B7CC-1DA329CD9B41}" presName="connector2" presStyleLbl="sibTrans2D1" presStyleIdx="1" presStyleCnt="3"/>
      <dgm:spPr/>
    </dgm:pt>
    <dgm:pt modelId="{20118F57-58D0-4319-B464-1858D8207E10}" type="pres">
      <dgm:prSet presAssocID="{AD90917E-E64A-445F-AAB8-C8CBADCC528D}" presName="connector3" presStyleLbl="sibTrans2D1" presStyleIdx="2" presStyleCnt="3"/>
      <dgm:spPr/>
    </dgm:pt>
  </dgm:ptLst>
  <dgm:cxnLst>
    <dgm:cxn modelId="{2C096209-40EB-47CF-9BE6-0F0A8A92520C}" type="presOf" srcId="{55BC6D54-5C3E-4EB2-9FCF-9569DE25675C}" destId="{B17F58FD-7D1E-44ED-A2AE-BA528BD4757F}" srcOrd="2" destOrd="0" presId="urn:microsoft.com/office/officeart/2005/8/layout/gear1"/>
    <dgm:cxn modelId="{305FF60E-4BB5-4F60-A24B-E00789570D25}" type="presOf" srcId="{9B2A964C-696A-4AAD-8D29-47C1FC7CA58E}" destId="{1CE72F55-E9AE-4A82-9E9A-CEC636889D72}" srcOrd="1" destOrd="0" presId="urn:microsoft.com/office/officeart/2005/8/layout/gear1"/>
    <dgm:cxn modelId="{6CFA2320-5FA9-44C2-AF43-CF2BFF252D18}" type="presOf" srcId="{55BC6D54-5C3E-4EB2-9FCF-9569DE25675C}" destId="{8ADE4E83-5488-4EA4-BA33-B091D98D42CB}" srcOrd="0" destOrd="0" presId="urn:microsoft.com/office/officeart/2005/8/layout/gear1"/>
    <dgm:cxn modelId="{153A2521-0A0C-48D7-B233-3DC7F363FF61}" type="presOf" srcId="{AD90917E-E64A-445F-AAB8-C8CBADCC528D}" destId="{20118F57-58D0-4319-B464-1858D8207E10}" srcOrd="0" destOrd="0" presId="urn:microsoft.com/office/officeart/2005/8/layout/gear1"/>
    <dgm:cxn modelId="{7F426D4C-9F87-4481-90EA-EC7E7082598B}" type="presOf" srcId="{9B2A964C-696A-4AAD-8D29-47C1FC7CA58E}" destId="{C762AF4F-3729-4353-A553-F4FC59099C73}" srcOrd="0" destOrd="0" presId="urn:microsoft.com/office/officeart/2005/8/layout/gear1"/>
    <dgm:cxn modelId="{5742944E-F8A0-47EF-B79E-59B33C70CF6C}" type="presOf" srcId="{2B3E8C99-629D-4FF9-9ED7-824A21B20CA6}" destId="{A9213DB3-9767-4104-AEE0-6E326F830A85}" srcOrd="1" destOrd="0" presId="urn:microsoft.com/office/officeart/2005/8/layout/gear1"/>
    <dgm:cxn modelId="{6D691E76-31B0-4173-9E63-73C5E4087A8A}" type="presOf" srcId="{304CD968-4F1A-414A-AB33-5FD4FFD4F2FB}" destId="{FAFD80F8-80B6-45ED-AD62-915A32B5C3B8}" srcOrd="0" destOrd="0" presId="urn:microsoft.com/office/officeart/2005/8/layout/gear1"/>
    <dgm:cxn modelId="{48C54079-EA89-47F2-BB9A-371324D1B8F0}" type="presOf" srcId="{55BC6D54-5C3E-4EB2-9FCF-9569DE25675C}" destId="{322F2A2F-78FC-458B-8A87-4DE8BCDA36CC}" srcOrd="1" destOrd="0" presId="urn:microsoft.com/office/officeart/2005/8/layout/gear1"/>
    <dgm:cxn modelId="{35ADD17E-85B1-4F68-B29A-FD4D802DE6DD}" type="presOf" srcId="{9B2A964C-696A-4AAD-8D29-47C1FC7CA58E}" destId="{02FB4691-4474-464F-99FC-81EC100631A9}" srcOrd="2" destOrd="0" presId="urn:microsoft.com/office/officeart/2005/8/layout/gear1"/>
    <dgm:cxn modelId="{33367597-BBD5-48AB-8132-A6B8504DE80C}" srcId="{304CD968-4F1A-414A-AB33-5FD4FFD4F2FB}" destId="{2B3E8C99-629D-4FF9-9ED7-824A21B20CA6}" srcOrd="0" destOrd="0" parTransId="{A91FDDB8-DE9D-4552-A594-636D3C48E37E}" sibTransId="{AD022B5A-8455-4FB6-91A3-8E1351C25785}"/>
    <dgm:cxn modelId="{540572AF-B5A4-4E8C-9208-1C79CFB8A83C}" srcId="{304CD968-4F1A-414A-AB33-5FD4FFD4F2FB}" destId="{55BC6D54-5C3E-4EB2-9FCF-9569DE25675C}" srcOrd="2" destOrd="0" parTransId="{8015089E-208B-4332-8C36-DC38E447FB4C}" sibTransId="{AD90917E-E64A-445F-AAB8-C8CBADCC528D}"/>
    <dgm:cxn modelId="{39AC55B7-05FF-4A18-B1EC-9CF14ADFB309}" type="presOf" srcId="{2B3E8C99-629D-4FF9-9ED7-824A21B20CA6}" destId="{369BCF72-330C-4AB2-A448-FB3A4249B93E}" srcOrd="0" destOrd="0" presId="urn:microsoft.com/office/officeart/2005/8/layout/gear1"/>
    <dgm:cxn modelId="{2E3DDEB9-578B-438F-96E8-5038B88772C6}" srcId="{304CD968-4F1A-414A-AB33-5FD4FFD4F2FB}" destId="{9B2A964C-696A-4AAD-8D29-47C1FC7CA58E}" srcOrd="1" destOrd="0" parTransId="{7762DC32-6EE7-4C54-A475-57831DA4BE3F}" sibTransId="{E0A94342-1286-47C0-B7CC-1DA329CD9B41}"/>
    <dgm:cxn modelId="{3BA577D2-8416-461B-A326-6A982B77CE59}" type="presOf" srcId="{55BC6D54-5C3E-4EB2-9FCF-9569DE25675C}" destId="{2992F8AB-6215-4621-948D-337AD72D0700}" srcOrd="3" destOrd="0" presId="urn:microsoft.com/office/officeart/2005/8/layout/gear1"/>
    <dgm:cxn modelId="{47BFECE4-F6B1-4809-907A-5A5EA8133A52}" type="presOf" srcId="{AD022B5A-8455-4FB6-91A3-8E1351C25785}" destId="{CB9E6DA6-F8B7-43FA-98BB-A038D4DD81F1}" srcOrd="0" destOrd="0" presId="urn:microsoft.com/office/officeart/2005/8/layout/gear1"/>
    <dgm:cxn modelId="{475D48E7-DDC1-4CC7-87F0-4C737E21AF37}" type="presOf" srcId="{E0A94342-1286-47C0-B7CC-1DA329CD9B41}" destId="{2C7A553F-BBA1-4556-9FAD-1C0AAC6C4C6F}" srcOrd="0" destOrd="0" presId="urn:microsoft.com/office/officeart/2005/8/layout/gear1"/>
    <dgm:cxn modelId="{BB7711EE-FB37-4C4C-A5BD-18A1A096991B}" type="presOf" srcId="{2B3E8C99-629D-4FF9-9ED7-824A21B20CA6}" destId="{53C50449-D8BB-4F13-A9B4-02C4CF1B0EBF}" srcOrd="2" destOrd="0" presId="urn:microsoft.com/office/officeart/2005/8/layout/gear1"/>
    <dgm:cxn modelId="{9E1C9210-12C8-4AD3-BBAD-C2A87CF455F1}" type="presParOf" srcId="{FAFD80F8-80B6-45ED-AD62-915A32B5C3B8}" destId="{369BCF72-330C-4AB2-A448-FB3A4249B93E}" srcOrd="0" destOrd="0" presId="urn:microsoft.com/office/officeart/2005/8/layout/gear1"/>
    <dgm:cxn modelId="{4095836A-B769-4557-8811-2AB2C930D17A}" type="presParOf" srcId="{FAFD80F8-80B6-45ED-AD62-915A32B5C3B8}" destId="{A9213DB3-9767-4104-AEE0-6E326F830A85}" srcOrd="1" destOrd="0" presId="urn:microsoft.com/office/officeart/2005/8/layout/gear1"/>
    <dgm:cxn modelId="{088F9161-5814-4E40-B10E-D3ABD6391086}" type="presParOf" srcId="{FAFD80F8-80B6-45ED-AD62-915A32B5C3B8}" destId="{53C50449-D8BB-4F13-A9B4-02C4CF1B0EBF}" srcOrd="2" destOrd="0" presId="urn:microsoft.com/office/officeart/2005/8/layout/gear1"/>
    <dgm:cxn modelId="{8B0DBED6-4537-4489-9D4D-1B764244289C}" type="presParOf" srcId="{FAFD80F8-80B6-45ED-AD62-915A32B5C3B8}" destId="{C762AF4F-3729-4353-A553-F4FC59099C73}" srcOrd="3" destOrd="0" presId="urn:microsoft.com/office/officeart/2005/8/layout/gear1"/>
    <dgm:cxn modelId="{57610E42-BB62-4FB8-9285-11CBF38B25ED}" type="presParOf" srcId="{FAFD80F8-80B6-45ED-AD62-915A32B5C3B8}" destId="{1CE72F55-E9AE-4A82-9E9A-CEC636889D72}" srcOrd="4" destOrd="0" presId="urn:microsoft.com/office/officeart/2005/8/layout/gear1"/>
    <dgm:cxn modelId="{41CB1F1F-6610-46CD-B364-14CCD049A848}" type="presParOf" srcId="{FAFD80F8-80B6-45ED-AD62-915A32B5C3B8}" destId="{02FB4691-4474-464F-99FC-81EC100631A9}" srcOrd="5" destOrd="0" presId="urn:microsoft.com/office/officeart/2005/8/layout/gear1"/>
    <dgm:cxn modelId="{C9345F05-D2E7-4479-86F0-20DF05A94B8A}" type="presParOf" srcId="{FAFD80F8-80B6-45ED-AD62-915A32B5C3B8}" destId="{8ADE4E83-5488-4EA4-BA33-B091D98D42CB}" srcOrd="6" destOrd="0" presId="urn:microsoft.com/office/officeart/2005/8/layout/gear1"/>
    <dgm:cxn modelId="{A69BC95E-F751-419F-90B1-9D7EA3065BFB}" type="presParOf" srcId="{FAFD80F8-80B6-45ED-AD62-915A32B5C3B8}" destId="{322F2A2F-78FC-458B-8A87-4DE8BCDA36CC}" srcOrd="7" destOrd="0" presId="urn:microsoft.com/office/officeart/2005/8/layout/gear1"/>
    <dgm:cxn modelId="{64A1C1E5-B252-46AC-80A0-C242C32A8FC8}" type="presParOf" srcId="{FAFD80F8-80B6-45ED-AD62-915A32B5C3B8}" destId="{B17F58FD-7D1E-44ED-A2AE-BA528BD4757F}" srcOrd="8" destOrd="0" presId="urn:microsoft.com/office/officeart/2005/8/layout/gear1"/>
    <dgm:cxn modelId="{AD7159CE-0BD8-47C6-B49E-A6FE7D9E4A1B}" type="presParOf" srcId="{FAFD80F8-80B6-45ED-AD62-915A32B5C3B8}" destId="{2992F8AB-6215-4621-948D-337AD72D0700}" srcOrd="9" destOrd="0" presId="urn:microsoft.com/office/officeart/2005/8/layout/gear1"/>
    <dgm:cxn modelId="{62954F60-58AB-4C63-9F60-CC69477E8948}" type="presParOf" srcId="{FAFD80F8-80B6-45ED-AD62-915A32B5C3B8}" destId="{CB9E6DA6-F8B7-43FA-98BB-A038D4DD81F1}" srcOrd="10" destOrd="0" presId="urn:microsoft.com/office/officeart/2005/8/layout/gear1"/>
    <dgm:cxn modelId="{3E5AEC6B-317D-456D-856B-D65CAA400707}" type="presParOf" srcId="{FAFD80F8-80B6-45ED-AD62-915A32B5C3B8}" destId="{2C7A553F-BBA1-4556-9FAD-1C0AAC6C4C6F}" srcOrd="11" destOrd="0" presId="urn:microsoft.com/office/officeart/2005/8/layout/gear1"/>
    <dgm:cxn modelId="{1D301B03-8C59-4E37-91A2-735A1F77DE07}" type="presParOf" srcId="{FAFD80F8-80B6-45ED-AD62-915A32B5C3B8}" destId="{20118F57-58D0-4319-B464-1858D8207E10}"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9BCF72-330C-4AB2-A448-FB3A4249B93E}">
      <dsp:nvSpPr>
        <dsp:cNvPr id="0" name=""/>
        <dsp:cNvSpPr/>
      </dsp:nvSpPr>
      <dsp:spPr>
        <a:xfrm>
          <a:off x="6230827" y="2573064"/>
          <a:ext cx="3144857" cy="3144857"/>
        </a:xfrm>
        <a:prstGeom prst="gear9">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l-GR" sz="1400" b="1" kern="1200">
              <a:solidFill>
                <a:schemeClr val="tx1"/>
              </a:solidFill>
              <a:latin typeface="Comic Sans MS" pitchFamily="66" charset="0"/>
            </a:rPr>
            <a:t>Συνδυασμός και των δύο </a:t>
          </a:r>
        </a:p>
      </dsp:txBody>
      <dsp:txXfrm>
        <a:off x="6863083" y="3309732"/>
        <a:ext cx="1880345" cy="1616521"/>
      </dsp:txXfrm>
    </dsp:sp>
    <dsp:sp modelId="{C762AF4F-3729-4353-A553-F4FC59099C73}">
      <dsp:nvSpPr>
        <dsp:cNvPr id="0" name=""/>
        <dsp:cNvSpPr/>
      </dsp:nvSpPr>
      <dsp:spPr>
        <a:xfrm>
          <a:off x="4248595" y="1829735"/>
          <a:ext cx="2592162" cy="2287168"/>
        </a:xfrm>
        <a:prstGeom prst="gear6">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l-GR" sz="1200" b="1" kern="1200" dirty="0">
              <a:solidFill>
                <a:schemeClr val="tx1"/>
              </a:solidFill>
              <a:latin typeface="Comic Sans MS" pitchFamily="66" charset="0"/>
            </a:rPr>
            <a:t>Ψυχοθεραπευτικές παρεμβάσεις </a:t>
          </a:r>
        </a:p>
      </dsp:txBody>
      <dsp:txXfrm>
        <a:off x="4868731" y="2409017"/>
        <a:ext cx="1351890" cy="1128604"/>
      </dsp:txXfrm>
    </dsp:sp>
    <dsp:sp modelId="{8ADE4E83-5488-4EA4-BA33-B091D98D42CB}">
      <dsp:nvSpPr>
        <dsp:cNvPr id="0" name=""/>
        <dsp:cNvSpPr/>
      </dsp:nvSpPr>
      <dsp:spPr>
        <a:xfrm rot="20700000">
          <a:off x="5682140" y="251821"/>
          <a:ext cx="2240958" cy="2240958"/>
        </a:xfrm>
        <a:prstGeom prst="gear6">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l-GR" sz="1400" b="1" kern="1200" dirty="0">
              <a:solidFill>
                <a:schemeClr val="tx1"/>
              </a:solidFill>
              <a:latin typeface="Comic Sans MS" pitchFamily="66" charset="0"/>
            </a:rPr>
            <a:t>Βιολογικές / φαρμακευτικές θεραπείες </a:t>
          </a:r>
        </a:p>
      </dsp:txBody>
      <dsp:txXfrm rot="-20700000">
        <a:off x="6173648" y="743329"/>
        <a:ext cx="1257942" cy="1257942"/>
      </dsp:txXfrm>
    </dsp:sp>
    <dsp:sp modelId="{CB9E6DA6-F8B7-43FA-98BB-A038D4DD81F1}">
      <dsp:nvSpPr>
        <dsp:cNvPr id="0" name=""/>
        <dsp:cNvSpPr/>
      </dsp:nvSpPr>
      <dsp:spPr>
        <a:xfrm>
          <a:off x="6006087" y="2088735"/>
          <a:ext cx="4025417" cy="4025417"/>
        </a:xfrm>
        <a:prstGeom prst="circularArrow">
          <a:avLst>
            <a:gd name="adj1" fmla="val 4687"/>
            <a:gd name="adj2" fmla="val 299029"/>
            <a:gd name="adj3" fmla="val 2543575"/>
            <a:gd name="adj4" fmla="val 15803447"/>
            <a:gd name="adj5" fmla="val 5469"/>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C7A553F-BBA1-4556-9FAD-1C0AAC6C4C6F}">
      <dsp:nvSpPr>
        <dsp:cNvPr id="0" name=""/>
        <dsp:cNvSpPr/>
      </dsp:nvSpPr>
      <dsp:spPr>
        <a:xfrm>
          <a:off x="3996039" y="1317132"/>
          <a:ext cx="2924717" cy="2924717"/>
        </a:xfrm>
        <a:prstGeom prst="leftCircularArrow">
          <a:avLst>
            <a:gd name="adj1" fmla="val 6452"/>
            <a:gd name="adj2" fmla="val 429999"/>
            <a:gd name="adj3" fmla="val 10489124"/>
            <a:gd name="adj4" fmla="val 14837806"/>
            <a:gd name="adj5" fmla="val 7527"/>
          </a:avLst>
        </a:prstGeom>
        <a:solidFill>
          <a:schemeClr val="accent3">
            <a:hueOff val="1355300"/>
            <a:satOff val="50000"/>
            <a:lumOff val="-735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0118F57-58D0-4319-B464-1858D8207E10}">
      <dsp:nvSpPr>
        <dsp:cNvPr id="0" name=""/>
        <dsp:cNvSpPr/>
      </dsp:nvSpPr>
      <dsp:spPr>
        <a:xfrm>
          <a:off x="5163783" y="-245570"/>
          <a:ext cx="3153433" cy="3153433"/>
        </a:xfrm>
        <a:prstGeom prst="circularArrow">
          <a:avLst>
            <a:gd name="adj1" fmla="val 5984"/>
            <a:gd name="adj2" fmla="val 394124"/>
            <a:gd name="adj3" fmla="val 13313824"/>
            <a:gd name="adj4" fmla="val 10508221"/>
            <a:gd name="adj5" fmla="val 6981"/>
          </a:avLst>
        </a:prstGeom>
        <a:solidFill>
          <a:schemeClr val="accent3">
            <a:hueOff val="2710599"/>
            <a:satOff val="100000"/>
            <a:lumOff val="-14706"/>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E900D3-BEC2-4AA1-90A0-E9E803D7DC37}" type="datetimeFigureOut">
              <a:rPr lang="el-GR" smtClean="0"/>
              <a:t>3/6/2022</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32FBE3-683A-456E-925A-E6E4B5BE58A4}" type="slidenum">
              <a:rPr lang="el-GR" smtClean="0"/>
              <a:t>‹#›</a:t>
            </a:fld>
            <a:endParaRPr lang="el-GR"/>
          </a:p>
        </p:txBody>
      </p:sp>
    </p:spTree>
    <p:extLst>
      <p:ext uri="{BB962C8B-B14F-4D97-AF65-F5344CB8AC3E}">
        <p14:creationId xmlns:p14="http://schemas.microsoft.com/office/powerpoint/2010/main" val="1156223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b="1" dirty="0"/>
              <a:t>NOTES FOR PRESENTERS:</a:t>
            </a:r>
          </a:p>
          <a:p>
            <a:r>
              <a:rPr lang="en-US" dirty="0"/>
              <a:t>This is not a key priority for implementation, however it is an important feature for holistic care for people with chronic physical health problems and depression.</a:t>
            </a:r>
          </a:p>
          <a:p>
            <a:r>
              <a:rPr lang="en-GB" dirty="0"/>
              <a:t>Colour code denotes intensity of intervention, with orange (Step 4) being the most intense, and light yellow (Step 1) being the least.</a:t>
            </a:r>
          </a:p>
          <a:p>
            <a:endParaRPr lang="en-US" dirty="0"/>
          </a:p>
          <a:p>
            <a:r>
              <a:rPr lang="en-GB" b="1" dirty="0"/>
              <a:t>Additional information </a:t>
            </a:r>
            <a:r>
              <a:rPr lang="en-GB" dirty="0"/>
              <a:t>from section 1.2 of NICE guideline: </a:t>
            </a:r>
          </a:p>
          <a:p>
            <a:r>
              <a:rPr lang="en-GB" dirty="0"/>
              <a:t>The stepped-care model provides a framework in which to organise the provision of services, and supports patients, carers and practitioners in identifying and accessing the most effective interventions (see figure 1). In stepped care the least intrusive, most effective intervention is provided first; if a patient does not benefit from the intervention initially offered, or declines an intervention, they should be offered an appropriate intervention from the next step.</a:t>
            </a:r>
            <a:endParaRPr lang="en-GB" b="1" dirty="0"/>
          </a:p>
          <a:p>
            <a:r>
              <a:rPr lang="en-GB" baseline="30000" dirty="0"/>
              <a:t>1</a:t>
            </a:r>
            <a:r>
              <a:rPr lang="en-GB" dirty="0"/>
              <a:t> Complex depression includes depression that shows an inadequate response to multiple treatments, is complicated by psychotic symptoms, and/or is associated with significant psychiatric comorbidity or psychosocial factors.</a:t>
            </a:r>
          </a:p>
          <a:p>
            <a:r>
              <a:rPr lang="en-GB" baseline="30000" dirty="0"/>
              <a:t>2</a:t>
            </a:r>
            <a:r>
              <a:rPr lang="en-GB" dirty="0"/>
              <a:t> Only for depression where the patient also has a chronic physical health problem and associated functional impairment (see ‘Depression in adults with a chronic physical health problem: treatment and management’ NICE clinical guideline 91).</a:t>
            </a:r>
          </a:p>
          <a:p>
            <a:endParaRPr lang="en-GB" b="1" dirty="0"/>
          </a:p>
          <a:p>
            <a:br>
              <a:rPr lang="en-GB" dirty="0"/>
            </a:br>
            <a:endParaRPr lang="en-US" dirty="0"/>
          </a:p>
          <a:p>
            <a:endParaRPr lang="en-GB"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b="1" dirty="0"/>
              <a:t>NOTES FOR PRESENTERS:</a:t>
            </a:r>
          </a:p>
          <a:p>
            <a:r>
              <a:rPr lang="en-US" dirty="0"/>
              <a:t>This is not a key priority for implementation, however it is an important feature for holistic care for people with chronic physical health problems and depression.</a:t>
            </a:r>
          </a:p>
          <a:p>
            <a:r>
              <a:rPr lang="en-GB" dirty="0"/>
              <a:t>Colour code denotes intensity of intervention, with orange (Step 4) being the most intense, and light yellow (Step 1) being the least.</a:t>
            </a:r>
          </a:p>
          <a:p>
            <a:endParaRPr lang="en-US" dirty="0"/>
          </a:p>
          <a:p>
            <a:r>
              <a:rPr lang="en-GB" b="1" dirty="0"/>
              <a:t>Additional information </a:t>
            </a:r>
            <a:r>
              <a:rPr lang="en-GB" dirty="0"/>
              <a:t>from section 1.2 of NICE guideline: </a:t>
            </a:r>
          </a:p>
          <a:p>
            <a:r>
              <a:rPr lang="en-GB" dirty="0"/>
              <a:t>The stepped-care model provides a framework in which to organise the provision of services, and supports patients, carers and practitioners in identifying and accessing the most effective interventions (see figure 1). In stepped care the least intrusive, most effective intervention is provided first; if a patient does not benefit from the intervention initially offered, or declines an intervention, they should be offered an appropriate intervention from the next step.</a:t>
            </a:r>
            <a:endParaRPr lang="en-GB" b="1" dirty="0"/>
          </a:p>
          <a:p>
            <a:r>
              <a:rPr lang="en-GB" baseline="30000" dirty="0"/>
              <a:t>1</a:t>
            </a:r>
            <a:r>
              <a:rPr lang="en-GB" dirty="0"/>
              <a:t> Complex depression includes depression that shows an inadequate response to multiple treatments, is complicated by psychotic symptoms, and/or is associated with significant psychiatric comorbidity or psychosocial factors.</a:t>
            </a:r>
          </a:p>
          <a:p>
            <a:r>
              <a:rPr lang="en-GB" baseline="30000" dirty="0"/>
              <a:t>2</a:t>
            </a:r>
            <a:r>
              <a:rPr lang="en-GB" dirty="0"/>
              <a:t> Only for depression where the patient also has a chronic physical health problem and associated functional impairment (see ‘Depression in adults with a chronic physical health problem: treatment and management’ NICE clinical guideline 91).</a:t>
            </a:r>
          </a:p>
          <a:p>
            <a:endParaRPr lang="en-GB" b="1" dirty="0"/>
          </a:p>
          <a:p>
            <a:br>
              <a:rPr lang="en-GB" dirty="0"/>
            </a:br>
            <a:endParaRPr lang="en-US" dirty="0"/>
          </a:p>
          <a:p>
            <a:endParaRPr lang="en-GB" dirty="0"/>
          </a:p>
        </p:txBody>
      </p:sp>
    </p:spTree>
    <p:extLst>
      <p:ext uri="{BB962C8B-B14F-4D97-AF65-F5344CB8AC3E}">
        <p14:creationId xmlns:p14="http://schemas.microsoft.com/office/powerpoint/2010/main" val="3144693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B667F7D-95F1-4951-8B72-F1E74D342FE9}"/>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8BE1E036-4761-4C26-BC34-E10CBDAB2A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24920124-892C-4233-A78B-B64E0A54FE6C}"/>
              </a:ext>
            </a:extLst>
          </p:cNvPr>
          <p:cNvSpPr>
            <a:spLocks noGrp="1"/>
          </p:cNvSpPr>
          <p:nvPr>
            <p:ph type="dt" sz="half" idx="10"/>
          </p:nvPr>
        </p:nvSpPr>
        <p:spPr/>
        <p:txBody>
          <a:bodyPr/>
          <a:lstStyle/>
          <a:p>
            <a:fld id="{0CB3BBF0-FE2E-4E0B-BBB5-8E12B72C94AD}" type="datetimeFigureOut">
              <a:rPr lang="el-GR" smtClean="0"/>
              <a:t>3/6/2022</a:t>
            </a:fld>
            <a:endParaRPr lang="el-GR"/>
          </a:p>
        </p:txBody>
      </p:sp>
      <p:sp>
        <p:nvSpPr>
          <p:cNvPr id="5" name="Θέση υποσέλιδου 4">
            <a:extLst>
              <a:ext uri="{FF2B5EF4-FFF2-40B4-BE49-F238E27FC236}">
                <a16:creationId xmlns:a16="http://schemas.microsoft.com/office/drawing/2014/main" id="{4C48A71C-62A8-4170-B529-732377AB9ABB}"/>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47F363DE-9B67-4757-80C3-5E0846FEAFC6}"/>
              </a:ext>
            </a:extLst>
          </p:cNvPr>
          <p:cNvSpPr>
            <a:spLocks noGrp="1"/>
          </p:cNvSpPr>
          <p:nvPr>
            <p:ph type="sldNum" sz="quarter" idx="12"/>
          </p:nvPr>
        </p:nvSpPr>
        <p:spPr/>
        <p:txBody>
          <a:bodyPr/>
          <a:lstStyle/>
          <a:p>
            <a:fld id="{057DEDF2-E3D9-43D6-81F5-D1813EBE603D}" type="slidenum">
              <a:rPr lang="el-GR" smtClean="0"/>
              <a:t>‹#›</a:t>
            </a:fld>
            <a:endParaRPr lang="el-GR"/>
          </a:p>
        </p:txBody>
      </p:sp>
    </p:spTree>
    <p:extLst>
      <p:ext uri="{BB962C8B-B14F-4D97-AF65-F5344CB8AC3E}">
        <p14:creationId xmlns:p14="http://schemas.microsoft.com/office/powerpoint/2010/main" val="555780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1E4D102-0C35-4F15-A625-106C6127066B}"/>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EC8D30B1-1663-43A5-A79D-7691CADC4C57}"/>
              </a:ext>
            </a:extLst>
          </p:cNvPr>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E7468D01-62D4-4E09-9BD2-7C872619A47B}"/>
              </a:ext>
            </a:extLst>
          </p:cNvPr>
          <p:cNvSpPr>
            <a:spLocks noGrp="1"/>
          </p:cNvSpPr>
          <p:nvPr>
            <p:ph type="dt" sz="half" idx="10"/>
          </p:nvPr>
        </p:nvSpPr>
        <p:spPr/>
        <p:txBody>
          <a:bodyPr/>
          <a:lstStyle/>
          <a:p>
            <a:fld id="{0CB3BBF0-FE2E-4E0B-BBB5-8E12B72C94AD}" type="datetimeFigureOut">
              <a:rPr lang="el-GR" smtClean="0"/>
              <a:t>3/6/2022</a:t>
            </a:fld>
            <a:endParaRPr lang="el-GR"/>
          </a:p>
        </p:txBody>
      </p:sp>
      <p:sp>
        <p:nvSpPr>
          <p:cNvPr id="5" name="Θέση υποσέλιδου 4">
            <a:extLst>
              <a:ext uri="{FF2B5EF4-FFF2-40B4-BE49-F238E27FC236}">
                <a16:creationId xmlns:a16="http://schemas.microsoft.com/office/drawing/2014/main" id="{7C8D0F5D-AA73-424A-9086-23675B5164B4}"/>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8AD681B-B093-404D-B0CA-671B2F6F8856}"/>
              </a:ext>
            </a:extLst>
          </p:cNvPr>
          <p:cNvSpPr>
            <a:spLocks noGrp="1"/>
          </p:cNvSpPr>
          <p:nvPr>
            <p:ph type="sldNum" sz="quarter" idx="12"/>
          </p:nvPr>
        </p:nvSpPr>
        <p:spPr/>
        <p:txBody>
          <a:bodyPr/>
          <a:lstStyle/>
          <a:p>
            <a:fld id="{057DEDF2-E3D9-43D6-81F5-D1813EBE603D}" type="slidenum">
              <a:rPr lang="el-GR" smtClean="0"/>
              <a:t>‹#›</a:t>
            </a:fld>
            <a:endParaRPr lang="el-GR"/>
          </a:p>
        </p:txBody>
      </p:sp>
    </p:spTree>
    <p:extLst>
      <p:ext uri="{BB962C8B-B14F-4D97-AF65-F5344CB8AC3E}">
        <p14:creationId xmlns:p14="http://schemas.microsoft.com/office/powerpoint/2010/main" val="4096135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56343EE0-4DC9-4FE4-A6CC-62AE6F75B12E}"/>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898673BB-2ECE-4A5C-A667-AA7AD01CFC5C}"/>
              </a:ext>
            </a:extLst>
          </p:cNvPr>
          <p:cNvSpPr>
            <a:spLocks noGrp="1"/>
          </p:cNvSpPr>
          <p:nvPr>
            <p:ph type="body" orient="vert" idx="1"/>
          </p:nvPr>
        </p:nvSpPr>
        <p:spPr>
          <a:xfrm>
            <a:off x="838200" y="365125"/>
            <a:ext cx="7734300" cy="5811838"/>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D3720037-C9AC-4E36-8171-C70721B0D895}"/>
              </a:ext>
            </a:extLst>
          </p:cNvPr>
          <p:cNvSpPr>
            <a:spLocks noGrp="1"/>
          </p:cNvSpPr>
          <p:nvPr>
            <p:ph type="dt" sz="half" idx="10"/>
          </p:nvPr>
        </p:nvSpPr>
        <p:spPr/>
        <p:txBody>
          <a:bodyPr/>
          <a:lstStyle/>
          <a:p>
            <a:fld id="{0CB3BBF0-FE2E-4E0B-BBB5-8E12B72C94AD}" type="datetimeFigureOut">
              <a:rPr lang="el-GR" smtClean="0"/>
              <a:t>3/6/2022</a:t>
            </a:fld>
            <a:endParaRPr lang="el-GR"/>
          </a:p>
        </p:txBody>
      </p:sp>
      <p:sp>
        <p:nvSpPr>
          <p:cNvPr id="5" name="Θέση υποσέλιδου 4">
            <a:extLst>
              <a:ext uri="{FF2B5EF4-FFF2-40B4-BE49-F238E27FC236}">
                <a16:creationId xmlns:a16="http://schemas.microsoft.com/office/drawing/2014/main" id="{21C1D4F5-8FFA-4CFA-BBDF-D1445BF6583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F60CD1C5-EB2C-40A3-8284-6207AF2F4FCF}"/>
              </a:ext>
            </a:extLst>
          </p:cNvPr>
          <p:cNvSpPr>
            <a:spLocks noGrp="1"/>
          </p:cNvSpPr>
          <p:nvPr>
            <p:ph type="sldNum" sz="quarter" idx="12"/>
          </p:nvPr>
        </p:nvSpPr>
        <p:spPr/>
        <p:txBody>
          <a:bodyPr/>
          <a:lstStyle/>
          <a:p>
            <a:fld id="{057DEDF2-E3D9-43D6-81F5-D1813EBE603D}" type="slidenum">
              <a:rPr lang="el-GR" smtClean="0"/>
              <a:t>‹#›</a:t>
            </a:fld>
            <a:endParaRPr lang="el-GR"/>
          </a:p>
        </p:txBody>
      </p:sp>
    </p:spTree>
    <p:extLst>
      <p:ext uri="{BB962C8B-B14F-4D97-AF65-F5344CB8AC3E}">
        <p14:creationId xmlns:p14="http://schemas.microsoft.com/office/powerpoint/2010/main" val="3698144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5A40CC3-0D20-4D48-B7B3-E8DFD43F0392}"/>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07A904C4-0BAA-4811-BD78-C4731F41CAB2}"/>
              </a:ext>
            </a:extLst>
          </p:cNvPr>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955C1438-26DC-442C-AEEA-01A4A3BCE451}"/>
              </a:ext>
            </a:extLst>
          </p:cNvPr>
          <p:cNvSpPr>
            <a:spLocks noGrp="1"/>
          </p:cNvSpPr>
          <p:nvPr>
            <p:ph type="dt" sz="half" idx="10"/>
          </p:nvPr>
        </p:nvSpPr>
        <p:spPr/>
        <p:txBody>
          <a:bodyPr/>
          <a:lstStyle/>
          <a:p>
            <a:fld id="{0CB3BBF0-FE2E-4E0B-BBB5-8E12B72C94AD}" type="datetimeFigureOut">
              <a:rPr lang="el-GR" smtClean="0"/>
              <a:t>3/6/2022</a:t>
            </a:fld>
            <a:endParaRPr lang="el-GR"/>
          </a:p>
        </p:txBody>
      </p:sp>
      <p:sp>
        <p:nvSpPr>
          <p:cNvPr id="5" name="Θέση υποσέλιδου 4">
            <a:extLst>
              <a:ext uri="{FF2B5EF4-FFF2-40B4-BE49-F238E27FC236}">
                <a16:creationId xmlns:a16="http://schemas.microsoft.com/office/drawing/2014/main" id="{CB9EBFB2-78E1-486E-81DF-C9E8C3F5A07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99405D3-4CDF-467F-BA81-4E5CDB353E6C}"/>
              </a:ext>
            </a:extLst>
          </p:cNvPr>
          <p:cNvSpPr>
            <a:spLocks noGrp="1"/>
          </p:cNvSpPr>
          <p:nvPr>
            <p:ph type="sldNum" sz="quarter" idx="12"/>
          </p:nvPr>
        </p:nvSpPr>
        <p:spPr/>
        <p:txBody>
          <a:bodyPr/>
          <a:lstStyle/>
          <a:p>
            <a:fld id="{057DEDF2-E3D9-43D6-81F5-D1813EBE603D}" type="slidenum">
              <a:rPr lang="el-GR" smtClean="0"/>
              <a:t>‹#›</a:t>
            </a:fld>
            <a:endParaRPr lang="el-GR"/>
          </a:p>
        </p:txBody>
      </p:sp>
    </p:spTree>
    <p:extLst>
      <p:ext uri="{BB962C8B-B14F-4D97-AF65-F5344CB8AC3E}">
        <p14:creationId xmlns:p14="http://schemas.microsoft.com/office/powerpoint/2010/main" val="2137442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9C7D480-6FB3-49B0-9A73-EB8417C34E5F}"/>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6F2EF89E-B15A-49CE-8130-0587754B17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a:t>
            </a:r>
          </a:p>
        </p:txBody>
      </p:sp>
      <p:sp>
        <p:nvSpPr>
          <p:cNvPr id="4" name="Θέση ημερομηνίας 3">
            <a:extLst>
              <a:ext uri="{FF2B5EF4-FFF2-40B4-BE49-F238E27FC236}">
                <a16:creationId xmlns:a16="http://schemas.microsoft.com/office/drawing/2014/main" id="{4C5B64F4-651A-4EF1-90C7-908D9FECF75A}"/>
              </a:ext>
            </a:extLst>
          </p:cNvPr>
          <p:cNvSpPr>
            <a:spLocks noGrp="1"/>
          </p:cNvSpPr>
          <p:nvPr>
            <p:ph type="dt" sz="half" idx="10"/>
          </p:nvPr>
        </p:nvSpPr>
        <p:spPr/>
        <p:txBody>
          <a:bodyPr/>
          <a:lstStyle/>
          <a:p>
            <a:fld id="{0CB3BBF0-FE2E-4E0B-BBB5-8E12B72C94AD}" type="datetimeFigureOut">
              <a:rPr lang="el-GR" smtClean="0"/>
              <a:t>3/6/2022</a:t>
            </a:fld>
            <a:endParaRPr lang="el-GR"/>
          </a:p>
        </p:txBody>
      </p:sp>
      <p:sp>
        <p:nvSpPr>
          <p:cNvPr id="5" name="Θέση υποσέλιδου 4">
            <a:extLst>
              <a:ext uri="{FF2B5EF4-FFF2-40B4-BE49-F238E27FC236}">
                <a16:creationId xmlns:a16="http://schemas.microsoft.com/office/drawing/2014/main" id="{31F77122-D992-4C40-B51B-8F456B29FC2B}"/>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F3DB6C22-9142-4921-A67B-27802CF50165}"/>
              </a:ext>
            </a:extLst>
          </p:cNvPr>
          <p:cNvSpPr>
            <a:spLocks noGrp="1"/>
          </p:cNvSpPr>
          <p:nvPr>
            <p:ph type="sldNum" sz="quarter" idx="12"/>
          </p:nvPr>
        </p:nvSpPr>
        <p:spPr/>
        <p:txBody>
          <a:bodyPr/>
          <a:lstStyle/>
          <a:p>
            <a:fld id="{057DEDF2-E3D9-43D6-81F5-D1813EBE603D}" type="slidenum">
              <a:rPr lang="el-GR" smtClean="0"/>
              <a:t>‹#›</a:t>
            </a:fld>
            <a:endParaRPr lang="el-GR"/>
          </a:p>
        </p:txBody>
      </p:sp>
    </p:spTree>
    <p:extLst>
      <p:ext uri="{BB962C8B-B14F-4D97-AF65-F5344CB8AC3E}">
        <p14:creationId xmlns:p14="http://schemas.microsoft.com/office/powerpoint/2010/main" val="746110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3DDD8D5-3EAE-4B50-A352-7D9C7F7E50BC}"/>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6B3F8E2B-1B95-4F53-AE1B-75E7A97F2FE3}"/>
              </a:ext>
            </a:extLst>
          </p:cNvPr>
          <p:cNvSpPr>
            <a:spLocks noGrp="1"/>
          </p:cNvSpPr>
          <p:nvPr>
            <p:ph sz="half" idx="1"/>
          </p:nvPr>
        </p:nvSpPr>
        <p:spPr>
          <a:xfrm>
            <a:off x="838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a:extLst>
              <a:ext uri="{FF2B5EF4-FFF2-40B4-BE49-F238E27FC236}">
                <a16:creationId xmlns:a16="http://schemas.microsoft.com/office/drawing/2014/main" id="{C9FC3178-3598-44C0-BF47-11BA8EF02F68}"/>
              </a:ext>
            </a:extLst>
          </p:cNvPr>
          <p:cNvSpPr>
            <a:spLocks noGrp="1"/>
          </p:cNvSpPr>
          <p:nvPr>
            <p:ph sz="half" idx="2"/>
          </p:nvPr>
        </p:nvSpPr>
        <p:spPr>
          <a:xfrm>
            <a:off x="6172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a:extLst>
              <a:ext uri="{FF2B5EF4-FFF2-40B4-BE49-F238E27FC236}">
                <a16:creationId xmlns:a16="http://schemas.microsoft.com/office/drawing/2014/main" id="{76A0C507-A2B9-4675-A1C6-CC367C71FA5F}"/>
              </a:ext>
            </a:extLst>
          </p:cNvPr>
          <p:cNvSpPr>
            <a:spLocks noGrp="1"/>
          </p:cNvSpPr>
          <p:nvPr>
            <p:ph type="dt" sz="half" idx="10"/>
          </p:nvPr>
        </p:nvSpPr>
        <p:spPr/>
        <p:txBody>
          <a:bodyPr/>
          <a:lstStyle/>
          <a:p>
            <a:fld id="{0CB3BBF0-FE2E-4E0B-BBB5-8E12B72C94AD}" type="datetimeFigureOut">
              <a:rPr lang="el-GR" smtClean="0"/>
              <a:t>3/6/2022</a:t>
            </a:fld>
            <a:endParaRPr lang="el-GR"/>
          </a:p>
        </p:txBody>
      </p:sp>
      <p:sp>
        <p:nvSpPr>
          <p:cNvPr id="6" name="Θέση υποσέλιδου 5">
            <a:extLst>
              <a:ext uri="{FF2B5EF4-FFF2-40B4-BE49-F238E27FC236}">
                <a16:creationId xmlns:a16="http://schemas.microsoft.com/office/drawing/2014/main" id="{F243B440-FFFA-48F3-B3B4-E23010213A8D}"/>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7934814-9A5A-4C5B-8B99-946915058ADC}"/>
              </a:ext>
            </a:extLst>
          </p:cNvPr>
          <p:cNvSpPr>
            <a:spLocks noGrp="1"/>
          </p:cNvSpPr>
          <p:nvPr>
            <p:ph type="sldNum" sz="quarter" idx="12"/>
          </p:nvPr>
        </p:nvSpPr>
        <p:spPr/>
        <p:txBody>
          <a:bodyPr/>
          <a:lstStyle/>
          <a:p>
            <a:fld id="{057DEDF2-E3D9-43D6-81F5-D1813EBE603D}" type="slidenum">
              <a:rPr lang="el-GR" smtClean="0"/>
              <a:t>‹#›</a:t>
            </a:fld>
            <a:endParaRPr lang="el-GR"/>
          </a:p>
        </p:txBody>
      </p:sp>
    </p:spTree>
    <p:extLst>
      <p:ext uri="{BB962C8B-B14F-4D97-AF65-F5344CB8AC3E}">
        <p14:creationId xmlns:p14="http://schemas.microsoft.com/office/powerpoint/2010/main" val="1277773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0E4E6E8-1BB9-456A-BD99-C71881DE36B9}"/>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91473F6-385C-4115-894C-E8A2743EB7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a:extLst>
              <a:ext uri="{FF2B5EF4-FFF2-40B4-BE49-F238E27FC236}">
                <a16:creationId xmlns:a16="http://schemas.microsoft.com/office/drawing/2014/main" id="{2D65F458-54E9-4EA8-860E-DD53B5DC12D3}"/>
              </a:ext>
            </a:extLst>
          </p:cNvPr>
          <p:cNvSpPr>
            <a:spLocks noGrp="1"/>
          </p:cNvSpPr>
          <p:nvPr>
            <p:ph sz="half" idx="2"/>
          </p:nvPr>
        </p:nvSpPr>
        <p:spPr>
          <a:xfrm>
            <a:off x="839788" y="2505075"/>
            <a:ext cx="515778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a:extLst>
              <a:ext uri="{FF2B5EF4-FFF2-40B4-BE49-F238E27FC236}">
                <a16:creationId xmlns:a16="http://schemas.microsoft.com/office/drawing/2014/main" id="{162F8B86-0A4C-4B09-BC38-8E55AB3A19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a:extLst>
              <a:ext uri="{FF2B5EF4-FFF2-40B4-BE49-F238E27FC236}">
                <a16:creationId xmlns:a16="http://schemas.microsoft.com/office/drawing/2014/main" id="{EAC8C777-3F55-459E-BC00-066920BC62A5}"/>
              </a:ext>
            </a:extLst>
          </p:cNvPr>
          <p:cNvSpPr>
            <a:spLocks noGrp="1"/>
          </p:cNvSpPr>
          <p:nvPr>
            <p:ph sz="quarter" idx="4"/>
          </p:nvPr>
        </p:nvSpPr>
        <p:spPr>
          <a:xfrm>
            <a:off x="6172200" y="2505075"/>
            <a:ext cx="5183188"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a:extLst>
              <a:ext uri="{FF2B5EF4-FFF2-40B4-BE49-F238E27FC236}">
                <a16:creationId xmlns:a16="http://schemas.microsoft.com/office/drawing/2014/main" id="{D84D770F-01BC-4883-88C9-B41A8BCDABB4}"/>
              </a:ext>
            </a:extLst>
          </p:cNvPr>
          <p:cNvSpPr>
            <a:spLocks noGrp="1"/>
          </p:cNvSpPr>
          <p:nvPr>
            <p:ph type="dt" sz="half" idx="10"/>
          </p:nvPr>
        </p:nvSpPr>
        <p:spPr/>
        <p:txBody>
          <a:bodyPr/>
          <a:lstStyle/>
          <a:p>
            <a:fld id="{0CB3BBF0-FE2E-4E0B-BBB5-8E12B72C94AD}" type="datetimeFigureOut">
              <a:rPr lang="el-GR" smtClean="0"/>
              <a:t>3/6/2022</a:t>
            </a:fld>
            <a:endParaRPr lang="el-GR"/>
          </a:p>
        </p:txBody>
      </p:sp>
      <p:sp>
        <p:nvSpPr>
          <p:cNvPr id="8" name="Θέση υποσέλιδου 7">
            <a:extLst>
              <a:ext uri="{FF2B5EF4-FFF2-40B4-BE49-F238E27FC236}">
                <a16:creationId xmlns:a16="http://schemas.microsoft.com/office/drawing/2014/main" id="{7F2B2C2C-64A7-41F9-A8E1-3D6764E091F3}"/>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B2EF50C8-BF14-4408-9598-511BD3E563AE}"/>
              </a:ext>
            </a:extLst>
          </p:cNvPr>
          <p:cNvSpPr>
            <a:spLocks noGrp="1"/>
          </p:cNvSpPr>
          <p:nvPr>
            <p:ph type="sldNum" sz="quarter" idx="12"/>
          </p:nvPr>
        </p:nvSpPr>
        <p:spPr/>
        <p:txBody>
          <a:bodyPr/>
          <a:lstStyle/>
          <a:p>
            <a:fld id="{057DEDF2-E3D9-43D6-81F5-D1813EBE603D}" type="slidenum">
              <a:rPr lang="el-GR" smtClean="0"/>
              <a:t>‹#›</a:t>
            </a:fld>
            <a:endParaRPr lang="el-GR"/>
          </a:p>
        </p:txBody>
      </p:sp>
    </p:spTree>
    <p:extLst>
      <p:ext uri="{BB962C8B-B14F-4D97-AF65-F5344CB8AC3E}">
        <p14:creationId xmlns:p14="http://schemas.microsoft.com/office/powerpoint/2010/main" val="247386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D221BE1-E0F0-48A1-9192-4AF51ECEBD17}"/>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602DCE81-B62C-4F4A-A926-FCF5593A7B37}"/>
              </a:ext>
            </a:extLst>
          </p:cNvPr>
          <p:cNvSpPr>
            <a:spLocks noGrp="1"/>
          </p:cNvSpPr>
          <p:nvPr>
            <p:ph type="dt" sz="half" idx="10"/>
          </p:nvPr>
        </p:nvSpPr>
        <p:spPr/>
        <p:txBody>
          <a:bodyPr/>
          <a:lstStyle/>
          <a:p>
            <a:fld id="{0CB3BBF0-FE2E-4E0B-BBB5-8E12B72C94AD}" type="datetimeFigureOut">
              <a:rPr lang="el-GR" smtClean="0"/>
              <a:t>3/6/2022</a:t>
            </a:fld>
            <a:endParaRPr lang="el-GR"/>
          </a:p>
        </p:txBody>
      </p:sp>
      <p:sp>
        <p:nvSpPr>
          <p:cNvPr id="4" name="Θέση υποσέλιδου 3">
            <a:extLst>
              <a:ext uri="{FF2B5EF4-FFF2-40B4-BE49-F238E27FC236}">
                <a16:creationId xmlns:a16="http://schemas.microsoft.com/office/drawing/2014/main" id="{D605BAF5-9A70-4112-8654-5C23CB90D2D1}"/>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444C8077-B9F3-44E0-A70C-F02522705EFD}"/>
              </a:ext>
            </a:extLst>
          </p:cNvPr>
          <p:cNvSpPr>
            <a:spLocks noGrp="1"/>
          </p:cNvSpPr>
          <p:nvPr>
            <p:ph type="sldNum" sz="quarter" idx="12"/>
          </p:nvPr>
        </p:nvSpPr>
        <p:spPr/>
        <p:txBody>
          <a:bodyPr/>
          <a:lstStyle/>
          <a:p>
            <a:fld id="{057DEDF2-E3D9-43D6-81F5-D1813EBE603D}" type="slidenum">
              <a:rPr lang="el-GR" smtClean="0"/>
              <a:t>‹#›</a:t>
            </a:fld>
            <a:endParaRPr lang="el-GR"/>
          </a:p>
        </p:txBody>
      </p:sp>
    </p:spTree>
    <p:extLst>
      <p:ext uri="{BB962C8B-B14F-4D97-AF65-F5344CB8AC3E}">
        <p14:creationId xmlns:p14="http://schemas.microsoft.com/office/powerpoint/2010/main" val="2247829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4145E283-80F8-4920-A0F5-0E6475D41E21}"/>
              </a:ext>
            </a:extLst>
          </p:cNvPr>
          <p:cNvSpPr>
            <a:spLocks noGrp="1"/>
          </p:cNvSpPr>
          <p:nvPr>
            <p:ph type="dt" sz="half" idx="10"/>
          </p:nvPr>
        </p:nvSpPr>
        <p:spPr/>
        <p:txBody>
          <a:bodyPr/>
          <a:lstStyle/>
          <a:p>
            <a:fld id="{0CB3BBF0-FE2E-4E0B-BBB5-8E12B72C94AD}" type="datetimeFigureOut">
              <a:rPr lang="el-GR" smtClean="0"/>
              <a:t>3/6/2022</a:t>
            </a:fld>
            <a:endParaRPr lang="el-GR"/>
          </a:p>
        </p:txBody>
      </p:sp>
      <p:sp>
        <p:nvSpPr>
          <p:cNvPr id="3" name="Θέση υποσέλιδου 2">
            <a:extLst>
              <a:ext uri="{FF2B5EF4-FFF2-40B4-BE49-F238E27FC236}">
                <a16:creationId xmlns:a16="http://schemas.microsoft.com/office/drawing/2014/main" id="{885A6360-2381-43AA-B813-A7A9BB57C97D}"/>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391859FF-BEC8-4948-8134-2C803D2F5801}"/>
              </a:ext>
            </a:extLst>
          </p:cNvPr>
          <p:cNvSpPr>
            <a:spLocks noGrp="1"/>
          </p:cNvSpPr>
          <p:nvPr>
            <p:ph type="sldNum" sz="quarter" idx="12"/>
          </p:nvPr>
        </p:nvSpPr>
        <p:spPr/>
        <p:txBody>
          <a:bodyPr/>
          <a:lstStyle/>
          <a:p>
            <a:fld id="{057DEDF2-E3D9-43D6-81F5-D1813EBE603D}" type="slidenum">
              <a:rPr lang="el-GR" smtClean="0"/>
              <a:t>‹#›</a:t>
            </a:fld>
            <a:endParaRPr lang="el-GR"/>
          </a:p>
        </p:txBody>
      </p:sp>
    </p:spTree>
    <p:extLst>
      <p:ext uri="{BB962C8B-B14F-4D97-AF65-F5344CB8AC3E}">
        <p14:creationId xmlns:p14="http://schemas.microsoft.com/office/powerpoint/2010/main" val="2791320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F8657DD-AD2B-4E44-9AF7-D4142DA98F3D}"/>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FD0A77A1-28B0-408E-933A-F2CF6AEE23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a:extLst>
              <a:ext uri="{FF2B5EF4-FFF2-40B4-BE49-F238E27FC236}">
                <a16:creationId xmlns:a16="http://schemas.microsoft.com/office/drawing/2014/main" id="{85BD3D0B-6ADC-43AD-BF46-75E25AD266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a:extLst>
              <a:ext uri="{FF2B5EF4-FFF2-40B4-BE49-F238E27FC236}">
                <a16:creationId xmlns:a16="http://schemas.microsoft.com/office/drawing/2014/main" id="{DEDE0110-811C-4FF6-916E-7CA06964EF52}"/>
              </a:ext>
            </a:extLst>
          </p:cNvPr>
          <p:cNvSpPr>
            <a:spLocks noGrp="1"/>
          </p:cNvSpPr>
          <p:nvPr>
            <p:ph type="dt" sz="half" idx="10"/>
          </p:nvPr>
        </p:nvSpPr>
        <p:spPr/>
        <p:txBody>
          <a:bodyPr/>
          <a:lstStyle/>
          <a:p>
            <a:fld id="{0CB3BBF0-FE2E-4E0B-BBB5-8E12B72C94AD}" type="datetimeFigureOut">
              <a:rPr lang="el-GR" smtClean="0"/>
              <a:t>3/6/2022</a:t>
            </a:fld>
            <a:endParaRPr lang="el-GR"/>
          </a:p>
        </p:txBody>
      </p:sp>
      <p:sp>
        <p:nvSpPr>
          <p:cNvPr id="6" name="Θέση υποσέλιδου 5">
            <a:extLst>
              <a:ext uri="{FF2B5EF4-FFF2-40B4-BE49-F238E27FC236}">
                <a16:creationId xmlns:a16="http://schemas.microsoft.com/office/drawing/2014/main" id="{8BFDD442-05F6-472E-AF1D-E2D8333AF0C4}"/>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75470272-AC76-46A6-BE9B-9A446C744517}"/>
              </a:ext>
            </a:extLst>
          </p:cNvPr>
          <p:cNvSpPr>
            <a:spLocks noGrp="1"/>
          </p:cNvSpPr>
          <p:nvPr>
            <p:ph type="sldNum" sz="quarter" idx="12"/>
          </p:nvPr>
        </p:nvSpPr>
        <p:spPr/>
        <p:txBody>
          <a:bodyPr/>
          <a:lstStyle/>
          <a:p>
            <a:fld id="{057DEDF2-E3D9-43D6-81F5-D1813EBE603D}" type="slidenum">
              <a:rPr lang="el-GR" smtClean="0"/>
              <a:t>‹#›</a:t>
            </a:fld>
            <a:endParaRPr lang="el-GR"/>
          </a:p>
        </p:txBody>
      </p:sp>
    </p:spTree>
    <p:extLst>
      <p:ext uri="{BB962C8B-B14F-4D97-AF65-F5344CB8AC3E}">
        <p14:creationId xmlns:p14="http://schemas.microsoft.com/office/powerpoint/2010/main" val="3975272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522BD18-9102-40B1-931A-D25E62881474}"/>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1B0581DF-3E45-4299-9815-8181CFC38A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68934A02-F3F2-4B6C-8DD2-23073E9D7C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a:extLst>
              <a:ext uri="{FF2B5EF4-FFF2-40B4-BE49-F238E27FC236}">
                <a16:creationId xmlns:a16="http://schemas.microsoft.com/office/drawing/2014/main" id="{3BA4399C-EF3F-4AD2-9A8C-C274FD7B7E1E}"/>
              </a:ext>
            </a:extLst>
          </p:cNvPr>
          <p:cNvSpPr>
            <a:spLocks noGrp="1"/>
          </p:cNvSpPr>
          <p:nvPr>
            <p:ph type="dt" sz="half" idx="10"/>
          </p:nvPr>
        </p:nvSpPr>
        <p:spPr/>
        <p:txBody>
          <a:bodyPr/>
          <a:lstStyle/>
          <a:p>
            <a:fld id="{0CB3BBF0-FE2E-4E0B-BBB5-8E12B72C94AD}" type="datetimeFigureOut">
              <a:rPr lang="el-GR" smtClean="0"/>
              <a:t>3/6/2022</a:t>
            </a:fld>
            <a:endParaRPr lang="el-GR"/>
          </a:p>
        </p:txBody>
      </p:sp>
      <p:sp>
        <p:nvSpPr>
          <p:cNvPr id="6" name="Θέση υποσέλιδου 5">
            <a:extLst>
              <a:ext uri="{FF2B5EF4-FFF2-40B4-BE49-F238E27FC236}">
                <a16:creationId xmlns:a16="http://schemas.microsoft.com/office/drawing/2014/main" id="{31096B2F-2B67-47F2-9241-95B38567625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2C4047EB-55A0-4FCB-98B3-08732E013EEF}"/>
              </a:ext>
            </a:extLst>
          </p:cNvPr>
          <p:cNvSpPr>
            <a:spLocks noGrp="1"/>
          </p:cNvSpPr>
          <p:nvPr>
            <p:ph type="sldNum" sz="quarter" idx="12"/>
          </p:nvPr>
        </p:nvSpPr>
        <p:spPr/>
        <p:txBody>
          <a:bodyPr/>
          <a:lstStyle/>
          <a:p>
            <a:fld id="{057DEDF2-E3D9-43D6-81F5-D1813EBE603D}" type="slidenum">
              <a:rPr lang="el-GR" smtClean="0"/>
              <a:t>‹#›</a:t>
            </a:fld>
            <a:endParaRPr lang="el-GR"/>
          </a:p>
        </p:txBody>
      </p:sp>
    </p:spTree>
    <p:extLst>
      <p:ext uri="{BB962C8B-B14F-4D97-AF65-F5344CB8AC3E}">
        <p14:creationId xmlns:p14="http://schemas.microsoft.com/office/powerpoint/2010/main" val="3628105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0A54988E-2C50-423F-AF06-2DB3EF4828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547FE905-0B64-4CC7-A5E7-80A3038DE6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0BFA8FCC-8E21-44BA-8972-6200D38F8D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B3BBF0-FE2E-4E0B-BBB5-8E12B72C94AD}" type="datetimeFigureOut">
              <a:rPr lang="el-GR" smtClean="0"/>
              <a:t>3/6/2022</a:t>
            </a:fld>
            <a:endParaRPr lang="el-GR"/>
          </a:p>
        </p:txBody>
      </p:sp>
      <p:sp>
        <p:nvSpPr>
          <p:cNvPr id="5" name="Θέση υποσέλιδου 4">
            <a:extLst>
              <a:ext uri="{FF2B5EF4-FFF2-40B4-BE49-F238E27FC236}">
                <a16:creationId xmlns:a16="http://schemas.microsoft.com/office/drawing/2014/main" id="{B1E9D427-8443-406E-8019-0DA3DB8D5B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68F5B8DD-8782-4154-87DE-431B72088D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DEDF2-E3D9-43D6-81F5-D1813EBE603D}" type="slidenum">
              <a:rPr lang="el-GR" smtClean="0"/>
              <a:t>‹#›</a:t>
            </a:fld>
            <a:endParaRPr lang="el-GR"/>
          </a:p>
        </p:txBody>
      </p:sp>
    </p:spTree>
    <p:extLst>
      <p:ext uri="{BB962C8B-B14F-4D97-AF65-F5344CB8AC3E}">
        <p14:creationId xmlns:p14="http://schemas.microsoft.com/office/powerpoint/2010/main" val="40541827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emf"/><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emf"/><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gif"/><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68F6EB5-D23F-446D-A1EB-C38FC3E986EB}"/>
              </a:ext>
            </a:extLst>
          </p:cNvPr>
          <p:cNvSpPr>
            <a:spLocks noGrp="1"/>
          </p:cNvSpPr>
          <p:nvPr>
            <p:ph type="ctrTitle"/>
          </p:nvPr>
        </p:nvSpPr>
        <p:spPr/>
        <p:txBody>
          <a:bodyPr>
            <a:noAutofit/>
          </a:bodyPr>
          <a:lstStyle/>
          <a:p>
            <a:r>
              <a:rPr lang="el-GR" sz="3200" b="1" dirty="0">
                <a:solidFill>
                  <a:schemeClr val="accent1"/>
                </a:solidFill>
              </a:rPr>
              <a:t>Ανίχνευση, αξιολόγηση, και θεραπευτική αντιμετώπιση διαταραχών ψυχικής υγείας στην Π. Φ.Υ</a:t>
            </a:r>
            <a:br>
              <a:rPr lang="el-GR" sz="3200" b="1" dirty="0">
                <a:solidFill>
                  <a:schemeClr val="accent1"/>
                </a:solidFill>
              </a:rPr>
            </a:br>
            <a:endParaRPr lang="el-GR" sz="3200" b="1" dirty="0">
              <a:solidFill>
                <a:schemeClr val="accent1"/>
              </a:solidFill>
            </a:endParaRPr>
          </a:p>
        </p:txBody>
      </p:sp>
      <p:sp>
        <p:nvSpPr>
          <p:cNvPr id="3" name="Υπότιτλος 2">
            <a:extLst>
              <a:ext uri="{FF2B5EF4-FFF2-40B4-BE49-F238E27FC236}">
                <a16:creationId xmlns:a16="http://schemas.microsoft.com/office/drawing/2014/main" id="{C8F4A11E-39FB-41C0-825F-5A1D480B13F3}"/>
              </a:ext>
            </a:extLst>
          </p:cNvPr>
          <p:cNvSpPr>
            <a:spLocks noGrp="1"/>
          </p:cNvSpPr>
          <p:nvPr>
            <p:ph type="subTitle" idx="1"/>
          </p:nvPr>
        </p:nvSpPr>
        <p:spPr/>
        <p:txBody>
          <a:bodyPr/>
          <a:lstStyle/>
          <a:p>
            <a:r>
              <a:rPr lang="el-GR" dirty="0"/>
              <a:t>Φραδέλος Ευάγγελος,</a:t>
            </a:r>
          </a:p>
          <a:p>
            <a:r>
              <a:rPr lang="el-GR" dirty="0"/>
              <a:t> Επίκουρος Καθηγητής Κλινικής Νοσηλευτικής, Τμήμα</a:t>
            </a:r>
          </a:p>
          <a:p>
            <a:r>
              <a:rPr lang="el-GR" dirty="0"/>
              <a:t>Νοσηλευτικής Πανεπιστημίου Θεσσαλίας</a:t>
            </a:r>
          </a:p>
          <a:p>
            <a:endParaRPr lang="el-GR" dirty="0"/>
          </a:p>
        </p:txBody>
      </p:sp>
      <p:pic>
        <p:nvPicPr>
          <p:cNvPr id="4" name="Εικόνα 3">
            <a:extLst>
              <a:ext uri="{FF2B5EF4-FFF2-40B4-BE49-F238E27FC236}">
                <a16:creationId xmlns:a16="http://schemas.microsoft.com/office/drawing/2014/main" id="{341F0610-31FF-4204-AF3C-22CFB7381114}"/>
              </a:ext>
            </a:extLst>
          </p:cNvPr>
          <p:cNvPicPr>
            <a:picLocks noChangeAspect="1"/>
          </p:cNvPicPr>
          <p:nvPr/>
        </p:nvPicPr>
        <p:blipFill>
          <a:blip r:embed="rId2"/>
          <a:stretch>
            <a:fillRect/>
          </a:stretch>
        </p:blipFill>
        <p:spPr>
          <a:xfrm>
            <a:off x="10892558" y="62144"/>
            <a:ext cx="1203978" cy="1203978"/>
          </a:xfrm>
          <a:prstGeom prst="rect">
            <a:avLst/>
          </a:prstGeom>
        </p:spPr>
      </p:pic>
      <p:pic>
        <p:nvPicPr>
          <p:cNvPr id="5" name="Picture 2" descr="Τμήμα Νοσηλευτικής Πανεπιστημίου Θεσσαλίας, Λάρισα">
            <a:extLst>
              <a:ext uri="{FF2B5EF4-FFF2-40B4-BE49-F238E27FC236}">
                <a16:creationId xmlns:a16="http://schemas.microsoft.com/office/drawing/2014/main" id="{5FD5A290-1905-4A94-B647-945EF405F0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35" y="0"/>
            <a:ext cx="1203978" cy="120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938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9C226AF-6A87-4787-B1B0-C967C1D19A39}"/>
              </a:ext>
            </a:extLst>
          </p:cNvPr>
          <p:cNvSpPr>
            <a:spLocks noGrp="1"/>
          </p:cNvSpPr>
          <p:nvPr>
            <p:ph type="title"/>
          </p:nvPr>
        </p:nvSpPr>
        <p:spPr/>
        <p:txBody>
          <a:bodyPr/>
          <a:lstStyle/>
          <a:p>
            <a:pPr algn="ctr"/>
            <a:r>
              <a:rPr lang="el-GR" b="1" dirty="0">
                <a:solidFill>
                  <a:srgbClr val="4472C4"/>
                </a:solidFill>
              </a:rPr>
              <a:t>Συνήθεις  ψυχικές διαταραχές</a:t>
            </a:r>
            <a:endParaRPr lang="el-GR" dirty="0"/>
          </a:p>
        </p:txBody>
      </p:sp>
      <p:sp>
        <p:nvSpPr>
          <p:cNvPr id="3" name="Θέση περιεχομένου 2">
            <a:extLst>
              <a:ext uri="{FF2B5EF4-FFF2-40B4-BE49-F238E27FC236}">
                <a16:creationId xmlns:a16="http://schemas.microsoft.com/office/drawing/2014/main" id="{F124A748-99AC-49AD-84D3-03C2C56DBAD1}"/>
              </a:ext>
            </a:extLst>
          </p:cNvPr>
          <p:cNvSpPr>
            <a:spLocks noGrp="1"/>
          </p:cNvSpPr>
          <p:nvPr>
            <p:ph idx="1"/>
          </p:nvPr>
        </p:nvSpPr>
        <p:spPr>
          <a:xfrm>
            <a:off x="71021" y="1825625"/>
            <a:ext cx="11993732" cy="4351338"/>
          </a:xfrm>
        </p:spPr>
        <p:txBody>
          <a:bodyPr>
            <a:normAutofit fontScale="92500" lnSpcReduction="20000"/>
          </a:bodyPr>
          <a:lstStyle/>
          <a:p>
            <a:pPr algn="just"/>
            <a:r>
              <a:rPr lang="el-GR" dirty="0"/>
              <a:t>H κατάθλιψη και οι αγχώδεις διαταραχές είναι οι δύο πιο συχνές κατηγορίες ψυχικών διαταραχών που απαντώνται στο πλαίσιο της πρωτοβάθμιας περίθαλψης και του γενικού νοσοκομείου.</a:t>
            </a:r>
          </a:p>
          <a:p>
            <a:pPr algn="just"/>
            <a:r>
              <a:rPr lang="el-GR" dirty="0"/>
              <a:t> Υπολογίζεται ότι η κατάθλιψη αποτελεί την τρίτη πιο συχνή αιτία προσέλευσης σε υπηρεσίες πρωτοβάθμιας φροντίδας υγείας.</a:t>
            </a:r>
          </a:p>
          <a:p>
            <a:pPr algn="just"/>
            <a:r>
              <a:rPr lang="el-GR" dirty="0"/>
              <a:t> Επιπλέον, έχει βρεθεί ότι ανεξάρτητα από τη συνύπαρξη σωματικών προβλημάτων υγείας, η κατάθλιψη και το άγχος συνδέονται με σημαντική μείωση της λειτουργικότητας και της ποιότητας ζωής των ασθενών, συχνότερη χρήση των υπηρεσιών υγείας και αυξημένο κόστος θεραπείας.</a:t>
            </a:r>
          </a:p>
          <a:p>
            <a:pPr algn="just"/>
            <a:endParaRPr lang="el-GR" dirty="0"/>
          </a:p>
          <a:p>
            <a:pPr algn="just"/>
            <a:r>
              <a:rPr lang="el-GR" i="1" dirty="0"/>
              <a:t>Η συντριπτική πλειοψηφία (έως και 90%) των καταθλιπτικών και αγχωδών διαταραχών που διαγιγνώσκονται αντιμετωπίζονται στην πρωτοβάθμια περίθαλψη. </a:t>
            </a:r>
          </a:p>
          <a:p>
            <a:pPr algn="just"/>
            <a:endParaRPr lang="el-GR" dirty="0"/>
          </a:p>
        </p:txBody>
      </p:sp>
      <p:sp>
        <p:nvSpPr>
          <p:cNvPr id="4" name="Ορθογώνιο 3">
            <a:extLst>
              <a:ext uri="{FF2B5EF4-FFF2-40B4-BE49-F238E27FC236}">
                <a16:creationId xmlns:a16="http://schemas.microsoft.com/office/drawing/2014/main" id="{FBDBB9EC-B29D-4AD3-98D9-65E923E45728}"/>
              </a:ext>
            </a:extLst>
          </p:cNvPr>
          <p:cNvSpPr/>
          <p:nvPr/>
        </p:nvSpPr>
        <p:spPr>
          <a:xfrm>
            <a:off x="71021" y="6231265"/>
            <a:ext cx="11993732" cy="523220"/>
          </a:xfrm>
          <a:prstGeom prst="rect">
            <a:avLst/>
          </a:prstGeom>
        </p:spPr>
        <p:txBody>
          <a:bodyPr wrap="square">
            <a:spAutoFit/>
          </a:bodyPr>
          <a:lstStyle/>
          <a:p>
            <a:pPr algn="just"/>
            <a:r>
              <a:rPr lang="el-GR" sz="1400" i="1" dirty="0"/>
              <a:t>Κωνσταντακόπουλος, Γ., </a:t>
            </a:r>
            <a:r>
              <a:rPr lang="el-GR" sz="1400" i="1" dirty="0" err="1"/>
              <a:t>Σοφιανοπούλου</a:t>
            </a:r>
            <a:r>
              <a:rPr lang="el-GR" sz="1400" i="1" dirty="0"/>
              <a:t>, Ε., </a:t>
            </a:r>
            <a:r>
              <a:rPr lang="el-GR" sz="1400" i="1" dirty="0" err="1"/>
              <a:t>Τουλούμη</a:t>
            </a:r>
            <a:r>
              <a:rPr lang="el-GR" sz="1400" i="1" dirty="0"/>
              <a:t>, Γ., &amp; </a:t>
            </a:r>
            <a:r>
              <a:rPr lang="el-GR" sz="1400" i="1" dirty="0" err="1"/>
              <a:t>Πλουμπίδης</a:t>
            </a:r>
            <a:r>
              <a:rPr lang="el-GR" sz="1400" i="1" dirty="0"/>
              <a:t>, Δ. Σύντομα ερωτηματολόγια για την ανίχνευση της κατάθλιψης και του άγχους.  ΨΥΧΙΑΤΡΙΚΗ, 24 (4), 288-297, 2013-Eιδικό άρθρο.</a:t>
            </a:r>
          </a:p>
        </p:txBody>
      </p:sp>
      <p:pic>
        <p:nvPicPr>
          <p:cNvPr id="5" name="Εικόνα 4">
            <a:extLst>
              <a:ext uri="{FF2B5EF4-FFF2-40B4-BE49-F238E27FC236}">
                <a16:creationId xmlns:a16="http://schemas.microsoft.com/office/drawing/2014/main" id="{5678E772-CF27-4C65-86A2-45DAF24A5DEA}"/>
              </a:ext>
            </a:extLst>
          </p:cNvPr>
          <p:cNvPicPr>
            <a:picLocks noChangeAspect="1"/>
          </p:cNvPicPr>
          <p:nvPr/>
        </p:nvPicPr>
        <p:blipFill>
          <a:blip r:embed="rId2"/>
          <a:stretch>
            <a:fillRect/>
          </a:stretch>
        </p:blipFill>
        <p:spPr>
          <a:xfrm>
            <a:off x="10892558" y="62144"/>
            <a:ext cx="1203978" cy="1203978"/>
          </a:xfrm>
          <a:prstGeom prst="rect">
            <a:avLst/>
          </a:prstGeom>
        </p:spPr>
      </p:pic>
      <p:pic>
        <p:nvPicPr>
          <p:cNvPr id="6" name="Picture 2" descr="Τμήμα Νοσηλευτικής Πανεπιστημίου Θεσσαλίας, Λάρισα">
            <a:extLst>
              <a:ext uri="{FF2B5EF4-FFF2-40B4-BE49-F238E27FC236}">
                <a16:creationId xmlns:a16="http://schemas.microsoft.com/office/drawing/2014/main" id="{B10FE33A-317F-44AF-8781-119CE60697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35" y="0"/>
            <a:ext cx="1203978" cy="120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622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4331AF7-CB4D-42E6-A460-03E284876209}"/>
              </a:ext>
            </a:extLst>
          </p:cNvPr>
          <p:cNvSpPr>
            <a:spLocks noGrp="1"/>
          </p:cNvSpPr>
          <p:nvPr>
            <p:ph type="title"/>
          </p:nvPr>
        </p:nvSpPr>
        <p:spPr/>
        <p:txBody>
          <a:bodyPr/>
          <a:lstStyle/>
          <a:p>
            <a:pPr algn="ctr"/>
            <a:r>
              <a:rPr lang="el-GR" b="1" dirty="0">
                <a:solidFill>
                  <a:srgbClr val="4472C4"/>
                </a:solidFill>
              </a:rPr>
              <a:t>Συνήθεις  ψυχικές διαταραχές</a:t>
            </a:r>
            <a:endParaRPr lang="el-GR" dirty="0"/>
          </a:p>
        </p:txBody>
      </p:sp>
      <p:sp>
        <p:nvSpPr>
          <p:cNvPr id="3" name="Θέση περιεχομένου 2">
            <a:extLst>
              <a:ext uri="{FF2B5EF4-FFF2-40B4-BE49-F238E27FC236}">
                <a16:creationId xmlns:a16="http://schemas.microsoft.com/office/drawing/2014/main" id="{16815187-5844-4B25-9248-949626E2BF8C}"/>
              </a:ext>
            </a:extLst>
          </p:cNvPr>
          <p:cNvSpPr>
            <a:spLocks noGrp="1"/>
          </p:cNvSpPr>
          <p:nvPr>
            <p:ph idx="1"/>
          </p:nvPr>
        </p:nvSpPr>
        <p:spPr/>
        <p:txBody>
          <a:bodyPr>
            <a:normAutofit fontScale="85000" lnSpcReduction="20000"/>
          </a:bodyPr>
          <a:lstStyle/>
          <a:p>
            <a:pPr algn="just"/>
            <a:r>
              <a:rPr lang="el-GR" dirty="0"/>
              <a:t>Ωστόσο, πολλά άτομα δεν αναζητούν θεραπεία και τόσο το άγχος όσο και η κατάθλιψη συχνά μένουν αδιάγνωστα. </a:t>
            </a:r>
          </a:p>
          <a:p>
            <a:pPr algn="just"/>
            <a:endParaRPr lang="el-GR" dirty="0"/>
          </a:p>
          <a:p>
            <a:pPr algn="just"/>
            <a:r>
              <a:rPr lang="el-GR" dirty="0"/>
              <a:t>Αν και η </a:t>
            </a:r>
            <a:r>
              <a:rPr lang="el-GR" dirty="0" err="1"/>
              <a:t>υπο</a:t>
            </a:r>
            <a:r>
              <a:rPr lang="el-GR" dirty="0"/>
              <a:t>-διάγνωση είναι γενικά </a:t>
            </a:r>
            <a:r>
              <a:rPr lang="el-GR" b="1" dirty="0">
                <a:solidFill>
                  <a:schemeClr val="accent1"/>
                </a:solidFill>
              </a:rPr>
              <a:t>πιο συχνή σε ήπιες </a:t>
            </a:r>
            <a:r>
              <a:rPr lang="el-GR" dirty="0"/>
              <a:t>και όχι σοβαρές περιπτώσεις, οι ήπιες διαταραχές εξακολουθούν να αποτελούν πηγή ανησυχίας. Η αναγνώριση των αγχωδών διαταραχών στη ΠΦΥ είναι ιδιαίτερα ανεπαρκής και μόνο μια μικρή μειοψηφία ατόμων που εμφανίζουν αγχώδεις διαταραχές λαμβάνουν θεραπεία. </a:t>
            </a:r>
          </a:p>
          <a:p>
            <a:pPr algn="just"/>
            <a:endParaRPr lang="el-GR" dirty="0"/>
          </a:p>
          <a:p>
            <a:pPr algn="just"/>
            <a:r>
              <a:rPr lang="el-GR" dirty="0"/>
              <a:t>Εν μέρει, αυτό μπορεί να προέρχεται από τις δυσκολίες των επαγγελματιών στην αναγνώριση της διαταραχής, αλλά μπορεί επίσης να προκαλείται από τις ανησυχίες των ασθενών για το στίγμα και την αποφυγή εκ μέρους των μεμονωμένων ασθενών.</a:t>
            </a:r>
          </a:p>
        </p:txBody>
      </p:sp>
      <p:pic>
        <p:nvPicPr>
          <p:cNvPr id="4" name="Εικόνα 3">
            <a:extLst>
              <a:ext uri="{FF2B5EF4-FFF2-40B4-BE49-F238E27FC236}">
                <a16:creationId xmlns:a16="http://schemas.microsoft.com/office/drawing/2014/main" id="{C5C61A57-07B5-48C9-A23D-4AC2EF5D8815}"/>
              </a:ext>
            </a:extLst>
          </p:cNvPr>
          <p:cNvPicPr>
            <a:picLocks noChangeAspect="1"/>
          </p:cNvPicPr>
          <p:nvPr/>
        </p:nvPicPr>
        <p:blipFill rotWithShape="1">
          <a:blip r:embed="rId2"/>
          <a:srcRect t="28279" b="24261"/>
          <a:stretch/>
        </p:blipFill>
        <p:spPr>
          <a:xfrm>
            <a:off x="0" y="6010183"/>
            <a:ext cx="2952750" cy="736846"/>
          </a:xfrm>
          <a:prstGeom prst="rect">
            <a:avLst/>
          </a:prstGeom>
        </p:spPr>
      </p:pic>
      <p:pic>
        <p:nvPicPr>
          <p:cNvPr id="5" name="Εικόνα 4">
            <a:extLst>
              <a:ext uri="{FF2B5EF4-FFF2-40B4-BE49-F238E27FC236}">
                <a16:creationId xmlns:a16="http://schemas.microsoft.com/office/drawing/2014/main" id="{C2064687-0217-467B-B01D-422094E6B2EE}"/>
              </a:ext>
            </a:extLst>
          </p:cNvPr>
          <p:cNvPicPr>
            <a:picLocks noChangeAspect="1"/>
          </p:cNvPicPr>
          <p:nvPr/>
        </p:nvPicPr>
        <p:blipFill>
          <a:blip r:embed="rId3"/>
          <a:stretch>
            <a:fillRect/>
          </a:stretch>
        </p:blipFill>
        <p:spPr>
          <a:xfrm>
            <a:off x="10892558" y="62144"/>
            <a:ext cx="1203978" cy="1203978"/>
          </a:xfrm>
          <a:prstGeom prst="rect">
            <a:avLst/>
          </a:prstGeom>
        </p:spPr>
      </p:pic>
      <p:pic>
        <p:nvPicPr>
          <p:cNvPr id="6" name="Picture 2" descr="Τμήμα Νοσηλευτικής Πανεπιστημίου Θεσσαλίας, Λάρισα">
            <a:extLst>
              <a:ext uri="{FF2B5EF4-FFF2-40B4-BE49-F238E27FC236}">
                <a16:creationId xmlns:a16="http://schemas.microsoft.com/office/drawing/2014/main" id="{A8B6A828-19A4-430C-8F74-B9D984AEA7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35" y="0"/>
            <a:ext cx="1203978" cy="120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845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128">
            <a:extLst>
              <a:ext uri="{FF2B5EF4-FFF2-40B4-BE49-F238E27FC236}">
                <a16:creationId xmlns:a16="http://schemas.microsoft.com/office/drawing/2014/main" id="{B29350E9-B292-45D2-A967-31528A952452}"/>
              </a:ext>
            </a:extLst>
          </p:cNvPr>
          <p:cNvPicPr>
            <a:picLocks noGrp="1"/>
          </p:cNvPicPr>
          <p:nvPr>
            <p:ph idx="1"/>
          </p:nvPr>
        </p:nvPicPr>
        <p:blipFill>
          <a:blip r:embed="rId2"/>
          <a:stretch/>
        </p:blipFill>
        <p:spPr>
          <a:xfrm>
            <a:off x="665825" y="1825625"/>
            <a:ext cx="10821880" cy="4351338"/>
          </a:xfrm>
          <a:prstGeom prst="rect">
            <a:avLst/>
          </a:prstGeom>
        </p:spPr>
      </p:pic>
      <p:sp>
        <p:nvSpPr>
          <p:cNvPr id="5" name="Shape 123">
            <a:extLst>
              <a:ext uri="{FF2B5EF4-FFF2-40B4-BE49-F238E27FC236}">
                <a16:creationId xmlns:a16="http://schemas.microsoft.com/office/drawing/2014/main" id="{72DB7CFB-418B-4FA1-8E92-7DF7B6D54DB2}"/>
              </a:ext>
            </a:extLst>
          </p:cNvPr>
          <p:cNvSpPr txBox="1">
            <a:spLocks noGrp="1"/>
          </p:cNvSpPr>
          <p:nvPr>
            <p:ph type="title"/>
          </p:nvPr>
        </p:nvSpPr>
        <p:spPr>
          <a:xfrm>
            <a:off x="2523196" y="976053"/>
            <a:ext cx="7107138" cy="387798"/>
          </a:xfrm>
          <a:prstGeom prst="rect">
            <a:avLst/>
          </a:prstGeom>
          <a:noFill/>
        </p:spPr>
        <p:txBody>
          <a:bodyPr wrap="none" lIns="0" tIns="0" rIns="0" bIns="0">
            <a:spAutoFit/>
          </a:bodyPr>
          <a:lstStyle/>
          <a:p>
            <a:pPr algn="ctr">
              <a:spcAft>
                <a:spcPts val="0"/>
              </a:spcAft>
            </a:pPr>
            <a:r>
              <a:rPr lang="el-GR" sz="2800" b="1" u="sng" dirty="0">
                <a:solidFill>
                  <a:schemeClr val="accent1"/>
                </a:solidFill>
                <a:effectLst/>
                <a:latin typeface="Times New Roman" panose="02020603050405020304" pitchFamily="18" charset="0"/>
                <a:ea typeface="Times New Roman" panose="02020603050405020304" pitchFamily="18" charset="0"/>
              </a:rPr>
              <a:t>Το βέλτιστο μείγμα υπηρεσιών ψυχικής υγείας</a:t>
            </a:r>
            <a:endParaRPr lang="el-GR" sz="3200" b="1" dirty="0">
              <a:solidFill>
                <a:schemeClr val="accent1"/>
              </a:solidFill>
              <a:effectLst/>
              <a:latin typeface="Times New Roman" panose="02020603050405020304" pitchFamily="18" charset="0"/>
              <a:ea typeface="Times New Roman" panose="02020603050405020304" pitchFamily="18" charset="0"/>
            </a:endParaRPr>
          </a:p>
        </p:txBody>
      </p:sp>
      <p:pic>
        <p:nvPicPr>
          <p:cNvPr id="6" name="Εικόνα 5">
            <a:extLst>
              <a:ext uri="{FF2B5EF4-FFF2-40B4-BE49-F238E27FC236}">
                <a16:creationId xmlns:a16="http://schemas.microsoft.com/office/drawing/2014/main" id="{1D580327-1241-4AF2-8B2B-2FBDE63DE7F2}"/>
              </a:ext>
            </a:extLst>
          </p:cNvPr>
          <p:cNvPicPr>
            <a:picLocks noChangeAspect="1"/>
          </p:cNvPicPr>
          <p:nvPr/>
        </p:nvPicPr>
        <p:blipFill>
          <a:blip r:embed="rId3"/>
          <a:stretch>
            <a:fillRect/>
          </a:stretch>
        </p:blipFill>
        <p:spPr>
          <a:xfrm>
            <a:off x="10892558" y="62144"/>
            <a:ext cx="1203978" cy="1203978"/>
          </a:xfrm>
          <a:prstGeom prst="rect">
            <a:avLst/>
          </a:prstGeom>
        </p:spPr>
      </p:pic>
      <p:pic>
        <p:nvPicPr>
          <p:cNvPr id="7" name="Picture 2" descr="Τμήμα Νοσηλευτικής Πανεπιστημίου Θεσσαλίας, Λάρισα">
            <a:extLst>
              <a:ext uri="{FF2B5EF4-FFF2-40B4-BE49-F238E27FC236}">
                <a16:creationId xmlns:a16="http://schemas.microsoft.com/office/drawing/2014/main" id="{289B226A-CB01-4861-AEF9-8CEF119848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35" y="0"/>
            <a:ext cx="1203978" cy="120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1609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13063C7-F531-4FF9-9B87-8B559224ED6E}"/>
              </a:ext>
            </a:extLst>
          </p:cNvPr>
          <p:cNvSpPr>
            <a:spLocks noGrp="1"/>
          </p:cNvSpPr>
          <p:nvPr>
            <p:ph type="title"/>
          </p:nvPr>
        </p:nvSpPr>
        <p:spPr>
          <a:ln>
            <a:solidFill>
              <a:schemeClr val="tx2"/>
            </a:solidFill>
          </a:ln>
        </p:spPr>
        <p:txBody>
          <a:bodyPr/>
          <a:lstStyle/>
          <a:p>
            <a:pPr algn="ctr"/>
            <a:r>
              <a:rPr lang="el-GR" b="1" dirty="0">
                <a:solidFill>
                  <a:schemeClr val="accent1"/>
                </a:solidFill>
              </a:rPr>
              <a:t>Ψυχικές Διαταραχές στην ΠΦΥ</a:t>
            </a:r>
          </a:p>
        </p:txBody>
      </p:sp>
      <p:sp>
        <p:nvSpPr>
          <p:cNvPr id="4" name="Βέλος: Κάτω 3">
            <a:extLst>
              <a:ext uri="{FF2B5EF4-FFF2-40B4-BE49-F238E27FC236}">
                <a16:creationId xmlns:a16="http://schemas.microsoft.com/office/drawing/2014/main" id="{01914CD1-E7B5-4FE1-8334-ECA2DA093F8B}"/>
              </a:ext>
            </a:extLst>
          </p:cNvPr>
          <p:cNvSpPr/>
          <p:nvPr/>
        </p:nvSpPr>
        <p:spPr>
          <a:xfrm rot="3210579">
            <a:off x="3607763" y="782767"/>
            <a:ext cx="813047" cy="52148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Βέλος: Κάτω 4">
            <a:extLst>
              <a:ext uri="{FF2B5EF4-FFF2-40B4-BE49-F238E27FC236}">
                <a16:creationId xmlns:a16="http://schemas.microsoft.com/office/drawing/2014/main" id="{B0883B97-D009-4DAA-918B-281A387B0E6B}"/>
              </a:ext>
            </a:extLst>
          </p:cNvPr>
          <p:cNvSpPr/>
          <p:nvPr/>
        </p:nvSpPr>
        <p:spPr>
          <a:xfrm>
            <a:off x="5689476" y="1673308"/>
            <a:ext cx="813047" cy="31165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Βέλος: Κάτω 5">
            <a:extLst>
              <a:ext uri="{FF2B5EF4-FFF2-40B4-BE49-F238E27FC236}">
                <a16:creationId xmlns:a16="http://schemas.microsoft.com/office/drawing/2014/main" id="{60C2C202-717B-4E08-A15B-0F2381F9B32F}"/>
              </a:ext>
            </a:extLst>
          </p:cNvPr>
          <p:cNvSpPr/>
          <p:nvPr/>
        </p:nvSpPr>
        <p:spPr>
          <a:xfrm rot="18560196">
            <a:off x="7713699" y="889152"/>
            <a:ext cx="813047" cy="51449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Οβάλ 7">
            <a:extLst>
              <a:ext uri="{FF2B5EF4-FFF2-40B4-BE49-F238E27FC236}">
                <a16:creationId xmlns:a16="http://schemas.microsoft.com/office/drawing/2014/main" id="{C8BAD73D-D17D-4B6B-87A4-6B657585F2FB}"/>
              </a:ext>
            </a:extLst>
          </p:cNvPr>
          <p:cNvSpPr/>
          <p:nvPr/>
        </p:nvSpPr>
        <p:spPr>
          <a:xfrm>
            <a:off x="0" y="4807260"/>
            <a:ext cx="2432482" cy="19086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Βελτίωση της πρόσβασης στις υπηρεσίες</a:t>
            </a:r>
          </a:p>
        </p:txBody>
      </p:sp>
      <p:sp>
        <p:nvSpPr>
          <p:cNvPr id="9" name="Οβάλ 8">
            <a:extLst>
              <a:ext uri="{FF2B5EF4-FFF2-40B4-BE49-F238E27FC236}">
                <a16:creationId xmlns:a16="http://schemas.microsoft.com/office/drawing/2014/main" id="{7F979498-8E2F-4F8C-86D5-FD6855B644E5}"/>
              </a:ext>
            </a:extLst>
          </p:cNvPr>
          <p:cNvSpPr/>
          <p:nvPr/>
        </p:nvSpPr>
        <p:spPr>
          <a:xfrm>
            <a:off x="4879759" y="4807260"/>
            <a:ext cx="2432482" cy="19086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Αναγνώριση </a:t>
            </a:r>
          </a:p>
        </p:txBody>
      </p:sp>
      <p:sp>
        <p:nvSpPr>
          <p:cNvPr id="10" name="Οβάλ 9">
            <a:extLst>
              <a:ext uri="{FF2B5EF4-FFF2-40B4-BE49-F238E27FC236}">
                <a16:creationId xmlns:a16="http://schemas.microsoft.com/office/drawing/2014/main" id="{F338543B-0294-4945-AE3D-3A46F302D8F0}"/>
              </a:ext>
            </a:extLst>
          </p:cNvPr>
          <p:cNvSpPr/>
          <p:nvPr/>
        </p:nvSpPr>
        <p:spPr>
          <a:xfrm>
            <a:off x="9759518" y="4807260"/>
            <a:ext cx="2432482" cy="19086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Ανάπτυξη φροντίδας </a:t>
            </a:r>
            <a:endParaRPr lang="en-US" b="1" dirty="0"/>
          </a:p>
        </p:txBody>
      </p:sp>
      <p:pic>
        <p:nvPicPr>
          <p:cNvPr id="11" name="Εικόνα 10">
            <a:extLst>
              <a:ext uri="{FF2B5EF4-FFF2-40B4-BE49-F238E27FC236}">
                <a16:creationId xmlns:a16="http://schemas.microsoft.com/office/drawing/2014/main" id="{5BA8B68F-E52B-4124-80AF-2A0961FF6218}"/>
              </a:ext>
            </a:extLst>
          </p:cNvPr>
          <p:cNvPicPr>
            <a:picLocks noChangeAspect="1"/>
          </p:cNvPicPr>
          <p:nvPr/>
        </p:nvPicPr>
        <p:blipFill>
          <a:blip r:embed="rId2"/>
          <a:stretch>
            <a:fillRect/>
          </a:stretch>
        </p:blipFill>
        <p:spPr>
          <a:xfrm>
            <a:off x="10892558" y="62144"/>
            <a:ext cx="1203978" cy="1203978"/>
          </a:xfrm>
          <a:prstGeom prst="rect">
            <a:avLst/>
          </a:prstGeom>
        </p:spPr>
      </p:pic>
      <p:pic>
        <p:nvPicPr>
          <p:cNvPr id="12" name="Picture 2" descr="Τμήμα Νοσηλευτικής Πανεπιστημίου Θεσσαλίας, Λάρισα">
            <a:extLst>
              <a:ext uri="{FF2B5EF4-FFF2-40B4-BE49-F238E27FC236}">
                <a16:creationId xmlns:a16="http://schemas.microsoft.com/office/drawing/2014/main" id="{A2032D0F-97AD-4CD3-8D3D-D72FACB17C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35" y="0"/>
            <a:ext cx="1203978" cy="120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882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3F822F6-B6C1-4920-AF39-5CEDBD3F424B}"/>
              </a:ext>
            </a:extLst>
          </p:cNvPr>
          <p:cNvSpPr>
            <a:spLocks noGrp="1"/>
          </p:cNvSpPr>
          <p:nvPr>
            <p:ph type="title"/>
          </p:nvPr>
        </p:nvSpPr>
        <p:spPr/>
        <p:txBody>
          <a:bodyPr/>
          <a:lstStyle/>
          <a:p>
            <a:pPr algn="ctr"/>
            <a:r>
              <a:rPr lang="el-GR" b="1" dirty="0">
                <a:solidFill>
                  <a:schemeClr val="accent1"/>
                </a:solidFill>
              </a:rPr>
              <a:t>Βελτίωση της πρόσβασης στις υπηρεσίες</a:t>
            </a:r>
            <a:br>
              <a:rPr lang="el-GR" b="1" dirty="0">
                <a:solidFill>
                  <a:schemeClr val="accent1"/>
                </a:solidFill>
              </a:rPr>
            </a:br>
            <a:endParaRPr lang="el-GR" b="1" dirty="0">
              <a:solidFill>
                <a:schemeClr val="accent1"/>
              </a:solidFill>
            </a:endParaRPr>
          </a:p>
        </p:txBody>
      </p:sp>
      <p:sp>
        <p:nvSpPr>
          <p:cNvPr id="3" name="Θέση περιεχομένου 2">
            <a:extLst>
              <a:ext uri="{FF2B5EF4-FFF2-40B4-BE49-F238E27FC236}">
                <a16:creationId xmlns:a16="http://schemas.microsoft.com/office/drawing/2014/main" id="{A3F09FBE-CD12-4759-990B-022C4E20A6E3}"/>
              </a:ext>
            </a:extLst>
          </p:cNvPr>
          <p:cNvSpPr>
            <a:spLocks noGrp="1"/>
          </p:cNvSpPr>
          <p:nvPr>
            <p:ph idx="1"/>
          </p:nvPr>
        </p:nvSpPr>
        <p:spPr/>
        <p:txBody>
          <a:bodyPr>
            <a:normAutofit fontScale="92500" lnSpcReduction="20000"/>
          </a:bodyPr>
          <a:lstStyle/>
          <a:p>
            <a:pPr algn="just"/>
            <a:r>
              <a:rPr lang="el-GR" dirty="0"/>
              <a:t>Οι επαγγελματίες υγείας θα πρέπει να συνεργάζονται για την ανάπτυξη οδών φροντίδας προωθούν την πρόσβαση σε υπηρεσίες για άτομα με κοινές διαταραχές ψυχικής υγείας μέσω:</a:t>
            </a:r>
          </a:p>
          <a:p>
            <a:pPr algn="just"/>
            <a:r>
              <a:rPr lang="el-GR" dirty="0"/>
              <a:t>υποστήριξη της ολοκληρωμένης παροχής υπηρεσιών στην πρωτοβάθμια και δευτεροβάθμια περίθαλψης</a:t>
            </a:r>
          </a:p>
          <a:p>
            <a:pPr algn="just"/>
            <a:r>
              <a:rPr lang="el-GR" dirty="0"/>
              <a:t> έχοντας σαφή κριτήρια για την είσοδο στην υπηρεσία εστιάζοντας σε κριτήρια εισόδου και όχι αποκλεισμού </a:t>
            </a:r>
          </a:p>
          <a:p>
            <a:pPr algn="just"/>
            <a:r>
              <a:rPr lang="el-GR" dirty="0"/>
              <a:t>να διαθέτει πολλαπλά μέσα (συμπεριλαμβανομένης της </a:t>
            </a:r>
            <a:r>
              <a:rPr lang="el-GR" dirty="0" err="1"/>
              <a:t>αυτοπαραπομπής</a:t>
            </a:r>
            <a:r>
              <a:rPr lang="el-GR" dirty="0"/>
              <a:t>) για πρόσβαση στην υπηρεσία </a:t>
            </a:r>
          </a:p>
          <a:p>
            <a:pPr algn="just"/>
            <a:r>
              <a:rPr lang="el-GR" dirty="0"/>
              <a:t>παροχή πολλαπλών σημείων πρόσβασης που διευκολύνουν τους δεσμούς με το ευρύτερο σύστημα υγειονομικής περίθαλψης και την κοινότητα στην οποία βρίσκεται η υπηρεσία.</a:t>
            </a:r>
          </a:p>
        </p:txBody>
      </p:sp>
      <p:sp>
        <p:nvSpPr>
          <p:cNvPr id="4" name="Shape 1">
            <a:extLst>
              <a:ext uri="{FF2B5EF4-FFF2-40B4-BE49-F238E27FC236}">
                <a16:creationId xmlns:a16="http://schemas.microsoft.com/office/drawing/2014/main" id="{4936B960-CFF5-4373-9D5D-25D5BF9AD3F7}"/>
              </a:ext>
            </a:extLst>
          </p:cNvPr>
          <p:cNvSpPr txBox="1"/>
          <p:nvPr/>
        </p:nvSpPr>
        <p:spPr>
          <a:xfrm>
            <a:off x="375410" y="6423660"/>
            <a:ext cx="1947649" cy="146194"/>
          </a:xfrm>
          <a:prstGeom prst="rect">
            <a:avLst/>
          </a:prstGeom>
          <a:noFill/>
        </p:spPr>
        <p:txBody>
          <a:bodyPr wrap="none" lIns="0" tIns="0" rIns="0" bIns="0">
            <a:spAutoFit/>
          </a:bodyPr>
          <a:lstStyle/>
          <a:p>
            <a:pPr>
              <a:spcAft>
                <a:spcPts val="0"/>
              </a:spcAft>
            </a:pPr>
            <a:r>
              <a:rPr lang="el-GR" sz="950" b="1" dirty="0">
                <a:solidFill>
                  <a:srgbClr val="000000"/>
                </a:solidFill>
                <a:effectLst/>
                <a:latin typeface="Times New Roman" panose="02020603050405020304" pitchFamily="18" charset="0"/>
                <a:ea typeface="Times New Roman" panose="02020603050405020304" pitchFamily="18" charset="0"/>
              </a:rPr>
              <a:t>Παγκόσμιος Οργανισμός Υγείας 2003</a:t>
            </a:r>
            <a:endParaRPr lang="el-GR" sz="1000" dirty="0">
              <a:effectLst/>
              <a:latin typeface="Times New Roman" panose="02020603050405020304" pitchFamily="18" charset="0"/>
              <a:ea typeface="Times New Roman" panose="02020603050405020304" pitchFamily="18" charset="0"/>
            </a:endParaRPr>
          </a:p>
        </p:txBody>
      </p:sp>
      <p:pic>
        <p:nvPicPr>
          <p:cNvPr id="5" name="Εικόνα 4">
            <a:extLst>
              <a:ext uri="{FF2B5EF4-FFF2-40B4-BE49-F238E27FC236}">
                <a16:creationId xmlns:a16="http://schemas.microsoft.com/office/drawing/2014/main" id="{59508653-92D2-42EB-934C-409C82B9E00D}"/>
              </a:ext>
            </a:extLst>
          </p:cNvPr>
          <p:cNvPicPr>
            <a:picLocks noChangeAspect="1"/>
          </p:cNvPicPr>
          <p:nvPr/>
        </p:nvPicPr>
        <p:blipFill>
          <a:blip r:embed="rId2"/>
          <a:stretch>
            <a:fillRect/>
          </a:stretch>
        </p:blipFill>
        <p:spPr>
          <a:xfrm>
            <a:off x="10892558" y="62144"/>
            <a:ext cx="1203978" cy="1203978"/>
          </a:xfrm>
          <a:prstGeom prst="rect">
            <a:avLst/>
          </a:prstGeom>
        </p:spPr>
      </p:pic>
      <p:pic>
        <p:nvPicPr>
          <p:cNvPr id="6" name="Picture 2" descr="Τμήμα Νοσηλευτικής Πανεπιστημίου Θεσσαλίας, Λάρισα">
            <a:extLst>
              <a:ext uri="{FF2B5EF4-FFF2-40B4-BE49-F238E27FC236}">
                <a16:creationId xmlns:a16="http://schemas.microsoft.com/office/drawing/2014/main" id="{E5B7ABB1-3E26-4878-A308-83C1D274CB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35" y="0"/>
            <a:ext cx="1203978" cy="120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031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17B1244-C9EB-4D21-8FB0-4195CA49ED5D}"/>
              </a:ext>
            </a:extLst>
          </p:cNvPr>
          <p:cNvSpPr>
            <a:spLocks noGrp="1"/>
          </p:cNvSpPr>
          <p:nvPr>
            <p:ph type="title"/>
          </p:nvPr>
        </p:nvSpPr>
        <p:spPr/>
        <p:txBody>
          <a:bodyPr/>
          <a:lstStyle/>
          <a:p>
            <a:pPr algn="ctr"/>
            <a:r>
              <a:rPr lang="el-GR" b="1" dirty="0">
                <a:solidFill>
                  <a:schemeClr val="accent1"/>
                </a:solidFill>
              </a:rPr>
              <a:t>Βελτίωση της πρόσβασης στις υπηρεσίες</a:t>
            </a:r>
            <a:br>
              <a:rPr lang="el-GR" b="1" dirty="0">
                <a:solidFill>
                  <a:schemeClr val="accent1"/>
                </a:solidFill>
              </a:rPr>
            </a:br>
            <a:endParaRPr lang="el-GR" dirty="0"/>
          </a:p>
        </p:txBody>
      </p:sp>
      <p:sp>
        <p:nvSpPr>
          <p:cNvPr id="3" name="Θέση περιεχομένου 2">
            <a:extLst>
              <a:ext uri="{FF2B5EF4-FFF2-40B4-BE49-F238E27FC236}">
                <a16:creationId xmlns:a16="http://schemas.microsoft.com/office/drawing/2014/main" id="{A1750DCC-88F7-4A13-A8D8-2E98D7D51AA5}"/>
              </a:ext>
            </a:extLst>
          </p:cNvPr>
          <p:cNvSpPr>
            <a:spLocks noGrp="1"/>
          </p:cNvSpPr>
          <p:nvPr>
            <p:ph idx="1"/>
          </p:nvPr>
        </p:nvSpPr>
        <p:spPr/>
        <p:txBody>
          <a:bodyPr>
            <a:normAutofit fontScale="85000" lnSpcReduction="20000"/>
          </a:bodyPr>
          <a:lstStyle/>
          <a:p>
            <a:pPr marL="0" indent="0" algn="just">
              <a:buNone/>
            </a:pPr>
            <a:r>
              <a:rPr lang="el-GR" b="1" dirty="0">
                <a:solidFill>
                  <a:schemeClr val="accent1"/>
                </a:solidFill>
              </a:rPr>
              <a:t>Προσβασιμότητα</a:t>
            </a:r>
            <a:r>
              <a:rPr lang="el-GR" b="1" dirty="0"/>
              <a:t>: </a:t>
            </a:r>
            <a:r>
              <a:rPr lang="el-GR" dirty="0"/>
              <a:t>Η βασική φροντίδα ψυχικής υγείας πρέπει να είναι διαθέσιμη τοπικά, ώστε οι άνθρωποι να μην υποχρεώνονται να μετακινούνται σε μεγάλες αποστάσεις. </a:t>
            </a:r>
            <a:endParaRPr lang="en-US" dirty="0"/>
          </a:p>
          <a:p>
            <a:pPr marL="0" indent="0" algn="just">
              <a:buNone/>
            </a:pPr>
            <a:r>
              <a:rPr lang="el-GR" dirty="0"/>
              <a:t>Η φροντίδα αυτή πρέπει να αντιμετωπίζει τις ανάγκες εσωτερικών και εξωτερικών ασθενών, καθώς και να προσφέρει και άλλες υπηρεσίες, όπως είναι η αποκατάσταση. </a:t>
            </a:r>
            <a:endParaRPr lang="en-US" dirty="0"/>
          </a:p>
          <a:p>
            <a:pPr marL="0" indent="0" algn="just">
              <a:buNone/>
            </a:pPr>
            <a:r>
              <a:rPr lang="el-GR" dirty="0"/>
              <a:t>Η απουσία τοπικών υπηρεσιών ορθώνει σημαντικά εμπόδια στην πρόσβαση στη φροντίδα ψυχικής υγείας, ιδίως για τα άτομα που κατοικούν σε απομακρυσμένες αγροτικές περιοχές. </a:t>
            </a:r>
            <a:endParaRPr lang="en-US" dirty="0"/>
          </a:p>
          <a:p>
            <a:pPr marL="0" indent="0" algn="just">
              <a:buNone/>
            </a:pPr>
            <a:r>
              <a:rPr lang="el-GR" dirty="0"/>
              <a:t>Οι υπηρεσίες που βρίσκονται κοντά στα άτομα με ψυχικές διαταραχές είναι δυνατόν να παρέχουν συνεχή φροντίδα, με σχετικά ικανοποιητικό τρόπο. </a:t>
            </a:r>
            <a:endParaRPr lang="en-US" dirty="0"/>
          </a:p>
          <a:p>
            <a:pPr marL="0" indent="0" algn="just">
              <a:buNone/>
            </a:pPr>
            <a:r>
              <a:rPr lang="el-GR" dirty="0"/>
              <a:t>Πολλά κοινωνικά και ψυχολογικά προβλήματα είναι δύσκολο να αντιμετωπιστούν εφόσον τα άτομα είναι υποχρεωμένα να καλύπτουν μεγάλες αποστάσεις προκειμένου να έλθουν σε επαφή με τις υπηρεσίες ψυχικής υγείας.</a:t>
            </a:r>
          </a:p>
        </p:txBody>
      </p:sp>
      <p:sp>
        <p:nvSpPr>
          <p:cNvPr id="6" name="Shape 1">
            <a:extLst>
              <a:ext uri="{FF2B5EF4-FFF2-40B4-BE49-F238E27FC236}">
                <a16:creationId xmlns:a16="http://schemas.microsoft.com/office/drawing/2014/main" id="{1DD14665-DA87-45C1-BECD-A48DD6CAC85B}"/>
              </a:ext>
            </a:extLst>
          </p:cNvPr>
          <p:cNvSpPr txBox="1"/>
          <p:nvPr/>
        </p:nvSpPr>
        <p:spPr>
          <a:xfrm>
            <a:off x="375410" y="6423660"/>
            <a:ext cx="1947649" cy="146194"/>
          </a:xfrm>
          <a:prstGeom prst="rect">
            <a:avLst/>
          </a:prstGeom>
          <a:noFill/>
        </p:spPr>
        <p:txBody>
          <a:bodyPr wrap="none" lIns="0" tIns="0" rIns="0" bIns="0">
            <a:spAutoFit/>
          </a:bodyPr>
          <a:lstStyle/>
          <a:p>
            <a:pPr>
              <a:spcAft>
                <a:spcPts val="0"/>
              </a:spcAft>
            </a:pPr>
            <a:r>
              <a:rPr lang="el-GR" sz="950" b="1" dirty="0">
                <a:solidFill>
                  <a:srgbClr val="000000"/>
                </a:solidFill>
                <a:effectLst/>
                <a:latin typeface="Times New Roman" panose="02020603050405020304" pitchFamily="18" charset="0"/>
                <a:ea typeface="Times New Roman" panose="02020603050405020304" pitchFamily="18" charset="0"/>
              </a:rPr>
              <a:t>Παγκόσμιος Οργανισμός Υγείας 2003</a:t>
            </a:r>
            <a:endParaRPr lang="el-GR" sz="1000" dirty="0">
              <a:effectLst/>
              <a:latin typeface="Times New Roman" panose="02020603050405020304" pitchFamily="18" charset="0"/>
              <a:ea typeface="Times New Roman" panose="02020603050405020304" pitchFamily="18" charset="0"/>
            </a:endParaRPr>
          </a:p>
        </p:txBody>
      </p:sp>
      <p:pic>
        <p:nvPicPr>
          <p:cNvPr id="7" name="Εικόνα 6">
            <a:extLst>
              <a:ext uri="{FF2B5EF4-FFF2-40B4-BE49-F238E27FC236}">
                <a16:creationId xmlns:a16="http://schemas.microsoft.com/office/drawing/2014/main" id="{02EDBE43-1949-4AC5-BEF6-02DC6EDB726E}"/>
              </a:ext>
            </a:extLst>
          </p:cNvPr>
          <p:cNvPicPr>
            <a:picLocks noChangeAspect="1"/>
          </p:cNvPicPr>
          <p:nvPr/>
        </p:nvPicPr>
        <p:blipFill>
          <a:blip r:embed="rId2"/>
          <a:stretch>
            <a:fillRect/>
          </a:stretch>
        </p:blipFill>
        <p:spPr>
          <a:xfrm>
            <a:off x="10892558" y="62144"/>
            <a:ext cx="1203978" cy="1203978"/>
          </a:xfrm>
          <a:prstGeom prst="rect">
            <a:avLst/>
          </a:prstGeom>
        </p:spPr>
      </p:pic>
      <p:pic>
        <p:nvPicPr>
          <p:cNvPr id="8" name="Picture 2" descr="Τμήμα Νοσηλευτικής Πανεπιστημίου Θεσσαλίας, Λάρισα">
            <a:extLst>
              <a:ext uri="{FF2B5EF4-FFF2-40B4-BE49-F238E27FC236}">
                <a16:creationId xmlns:a16="http://schemas.microsoft.com/office/drawing/2014/main" id="{43D8D6CB-3DB0-48A0-A1DD-0D99F79BF3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35" y="0"/>
            <a:ext cx="1203978" cy="120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411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17B1244-C9EB-4D21-8FB0-4195CA49ED5D}"/>
              </a:ext>
            </a:extLst>
          </p:cNvPr>
          <p:cNvSpPr>
            <a:spLocks noGrp="1"/>
          </p:cNvSpPr>
          <p:nvPr>
            <p:ph type="title"/>
          </p:nvPr>
        </p:nvSpPr>
        <p:spPr/>
        <p:txBody>
          <a:bodyPr/>
          <a:lstStyle/>
          <a:p>
            <a:pPr algn="ctr"/>
            <a:r>
              <a:rPr lang="el-GR" b="1" dirty="0">
                <a:solidFill>
                  <a:schemeClr val="accent1"/>
                </a:solidFill>
              </a:rPr>
              <a:t>Βελτίωση της πρόσβασης στις υπηρεσίες</a:t>
            </a:r>
            <a:br>
              <a:rPr lang="el-GR" b="1" dirty="0">
                <a:solidFill>
                  <a:schemeClr val="accent1"/>
                </a:solidFill>
              </a:rPr>
            </a:br>
            <a:endParaRPr lang="el-GR" dirty="0"/>
          </a:p>
        </p:txBody>
      </p:sp>
      <p:sp>
        <p:nvSpPr>
          <p:cNvPr id="3" name="Θέση περιεχομένου 2">
            <a:extLst>
              <a:ext uri="{FF2B5EF4-FFF2-40B4-BE49-F238E27FC236}">
                <a16:creationId xmlns:a16="http://schemas.microsoft.com/office/drawing/2014/main" id="{A1750DCC-88F7-4A13-A8D8-2E98D7D51AA5}"/>
              </a:ext>
            </a:extLst>
          </p:cNvPr>
          <p:cNvSpPr>
            <a:spLocks noGrp="1"/>
          </p:cNvSpPr>
          <p:nvPr>
            <p:ph idx="1"/>
          </p:nvPr>
        </p:nvSpPr>
        <p:spPr/>
        <p:txBody>
          <a:bodyPr/>
          <a:lstStyle/>
          <a:p>
            <a:pPr marL="0" indent="0" algn="just">
              <a:buNone/>
            </a:pPr>
            <a:r>
              <a:rPr lang="el-GR" b="1" dirty="0">
                <a:solidFill>
                  <a:schemeClr val="accent1"/>
                </a:solidFill>
              </a:rPr>
              <a:t>Ολοκληρωμένη αντιμετώπιση: </a:t>
            </a:r>
            <a:r>
              <a:rPr lang="el-GR" dirty="0"/>
              <a:t>Οι υπηρεσίες ψυχικής υγείας πρέπει να περιλαμβάνουν όλες τις εγκαταστάσεις και τα προγράμματα που απαιτούνται για να αντιμετωπιστούν οι βασικές ανάγκες φροντίδας κάθε πληθυσμού. </a:t>
            </a:r>
            <a:endParaRPr lang="en-US" dirty="0"/>
          </a:p>
          <a:p>
            <a:pPr marL="0" indent="0" algn="just">
              <a:buNone/>
            </a:pPr>
            <a:r>
              <a:rPr lang="el-GR" dirty="0"/>
              <a:t>Το ακριβές μείγμα των απαιτούμενων υπηρεσιών ποικίλει κατά τόπους. Εξαρτάται από κοινωνικούς, οικονομικούς και πολιτισμικούς παράγοντες, από το είδος των διαταραχών και από τον τρόπο με τον οποίο χρηματοδοτούνται και οργανώνονται οι υπηρεσίες υγείας </a:t>
            </a:r>
          </a:p>
        </p:txBody>
      </p:sp>
      <p:sp>
        <p:nvSpPr>
          <p:cNvPr id="5" name="Shape 1">
            <a:extLst>
              <a:ext uri="{FF2B5EF4-FFF2-40B4-BE49-F238E27FC236}">
                <a16:creationId xmlns:a16="http://schemas.microsoft.com/office/drawing/2014/main" id="{81B70C6C-A704-4521-84E1-460F4C2E60C1}"/>
              </a:ext>
            </a:extLst>
          </p:cNvPr>
          <p:cNvSpPr txBox="1"/>
          <p:nvPr/>
        </p:nvSpPr>
        <p:spPr>
          <a:xfrm>
            <a:off x="375410" y="6423660"/>
            <a:ext cx="1947649" cy="146194"/>
          </a:xfrm>
          <a:prstGeom prst="rect">
            <a:avLst/>
          </a:prstGeom>
          <a:noFill/>
        </p:spPr>
        <p:txBody>
          <a:bodyPr wrap="none" lIns="0" tIns="0" rIns="0" bIns="0">
            <a:spAutoFit/>
          </a:bodyPr>
          <a:lstStyle/>
          <a:p>
            <a:pPr>
              <a:spcAft>
                <a:spcPts val="0"/>
              </a:spcAft>
            </a:pPr>
            <a:r>
              <a:rPr lang="el-GR" sz="950" b="1" dirty="0">
                <a:solidFill>
                  <a:srgbClr val="000000"/>
                </a:solidFill>
                <a:effectLst/>
                <a:latin typeface="Times New Roman" panose="02020603050405020304" pitchFamily="18" charset="0"/>
                <a:ea typeface="Times New Roman" panose="02020603050405020304" pitchFamily="18" charset="0"/>
              </a:rPr>
              <a:t>Παγκόσμιος Οργανισμός Υγείας 2003</a:t>
            </a:r>
            <a:endParaRPr lang="el-GR" sz="1000" dirty="0">
              <a:effectLst/>
              <a:latin typeface="Times New Roman" panose="02020603050405020304" pitchFamily="18" charset="0"/>
              <a:ea typeface="Times New Roman" panose="02020603050405020304" pitchFamily="18" charset="0"/>
            </a:endParaRPr>
          </a:p>
        </p:txBody>
      </p:sp>
      <p:pic>
        <p:nvPicPr>
          <p:cNvPr id="6" name="Εικόνα 5">
            <a:extLst>
              <a:ext uri="{FF2B5EF4-FFF2-40B4-BE49-F238E27FC236}">
                <a16:creationId xmlns:a16="http://schemas.microsoft.com/office/drawing/2014/main" id="{87A87686-88B5-4C82-BA02-D23AB3D24F0F}"/>
              </a:ext>
            </a:extLst>
          </p:cNvPr>
          <p:cNvPicPr>
            <a:picLocks noChangeAspect="1"/>
          </p:cNvPicPr>
          <p:nvPr/>
        </p:nvPicPr>
        <p:blipFill>
          <a:blip r:embed="rId2"/>
          <a:stretch>
            <a:fillRect/>
          </a:stretch>
        </p:blipFill>
        <p:spPr>
          <a:xfrm>
            <a:off x="10892558" y="62144"/>
            <a:ext cx="1203978" cy="1203978"/>
          </a:xfrm>
          <a:prstGeom prst="rect">
            <a:avLst/>
          </a:prstGeom>
        </p:spPr>
      </p:pic>
      <p:pic>
        <p:nvPicPr>
          <p:cNvPr id="7" name="Picture 2" descr="Τμήμα Νοσηλευτικής Πανεπιστημίου Θεσσαλίας, Λάρισα">
            <a:extLst>
              <a:ext uri="{FF2B5EF4-FFF2-40B4-BE49-F238E27FC236}">
                <a16:creationId xmlns:a16="http://schemas.microsoft.com/office/drawing/2014/main" id="{DB3C9170-C6AB-45AB-9D7C-BA53861612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35" y="0"/>
            <a:ext cx="1203978" cy="120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267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17B1244-C9EB-4D21-8FB0-4195CA49ED5D}"/>
              </a:ext>
            </a:extLst>
          </p:cNvPr>
          <p:cNvSpPr>
            <a:spLocks noGrp="1"/>
          </p:cNvSpPr>
          <p:nvPr>
            <p:ph type="title"/>
          </p:nvPr>
        </p:nvSpPr>
        <p:spPr/>
        <p:txBody>
          <a:bodyPr/>
          <a:lstStyle/>
          <a:p>
            <a:pPr algn="ctr"/>
            <a:r>
              <a:rPr lang="el-GR" b="1" dirty="0">
                <a:solidFill>
                  <a:schemeClr val="accent1"/>
                </a:solidFill>
              </a:rPr>
              <a:t>Βελτίωση της πρόσβασης στις υπηρεσίες</a:t>
            </a:r>
            <a:br>
              <a:rPr lang="el-GR" b="1" dirty="0">
                <a:solidFill>
                  <a:schemeClr val="accent1"/>
                </a:solidFill>
              </a:rPr>
            </a:br>
            <a:endParaRPr lang="el-GR" dirty="0"/>
          </a:p>
        </p:txBody>
      </p:sp>
      <p:sp>
        <p:nvSpPr>
          <p:cNvPr id="3" name="Θέση περιεχομένου 2">
            <a:extLst>
              <a:ext uri="{FF2B5EF4-FFF2-40B4-BE49-F238E27FC236}">
                <a16:creationId xmlns:a16="http://schemas.microsoft.com/office/drawing/2014/main" id="{A1750DCC-88F7-4A13-A8D8-2E98D7D51AA5}"/>
              </a:ext>
            </a:extLst>
          </p:cNvPr>
          <p:cNvSpPr>
            <a:spLocks noGrp="1"/>
          </p:cNvSpPr>
          <p:nvPr>
            <p:ph idx="1"/>
          </p:nvPr>
        </p:nvSpPr>
        <p:spPr/>
        <p:txBody>
          <a:bodyPr>
            <a:normAutofit fontScale="92500" lnSpcReduction="10000"/>
          </a:bodyPr>
          <a:lstStyle/>
          <a:p>
            <a:pPr marL="0" indent="0" algn="just">
              <a:buNone/>
            </a:pPr>
            <a:r>
              <a:rPr lang="el-GR" b="1" dirty="0">
                <a:solidFill>
                  <a:schemeClr val="accent1"/>
                </a:solidFill>
              </a:rPr>
              <a:t>Συντονισμένη και συνεχής φροντίδα. </a:t>
            </a:r>
            <a:r>
              <a:rPr lang="el-GR" dirty="0"/>
              <a:t>Είναι εξαιρετικά σημαντικό, και ιδίως για τη φροντίδα ατόμων με σοβαρές ψυχικές διαταραχές, οι υπηρεσίες να συντονίζονται και να επιδιώκουν να αντιμετωπίσουν όλο το φάσμα των κοινωνικών, ψυχολογικών και ιατρικών αναγκών των ατόμων αυτών. </a:t>
            </a:r>
            <a:endParaRPr lang="en-US" dirty="0"/>
          </a:p>
          <a:p>
            <a:pPr marL="0" indent="0" algn="just">
              <a:buNone/>
            </a:pPr>
            <a:r>
              <a:rPr lang="el-GR" dirty="0"/>
              <a:t>Προκειμένου να επιτευχθεί αυτό, απαιτούνται υπηρεσίες οι οποίες δεν έχουν άμεση σχέση με την υγεία, όπως είναι οι κοινωνικές και στεγαστικές υπηρεσίες. </a:t>
            </a:r>
            <a:endParaRPr lang="en-US" dirty="0"/>
          </a:p>
          <a:p>
            <a:pPr marL="0" indent="0" algn="just">
              <a:buNone/>
            </a:pPr>
            <a:r>
              <a:rPr lang="el-GR" dirty="0"/>
              <a:t>Τα άτομα με ψυχικές διαταραχές συχνά δυσκολεύονται εξαιρετικά να επιτύχουν πρόσβαση σε διάφορες βασικές υπηρεσίες, πράγμα που οδηγεί στην κακή έκβαση των ασθενειών τους. Επομένως, οι υπηρεσίες ψυχικής υγείας πρέπει να λειτουργούν συντονισμένα και να προλαμβάνουν τον κατακερματισμό της φροντίδας </a:t>
            </a:r>
          </a:p>
        </p:txBody>
      </p:sp>
      <p:sp>
        <p:nvSpPr>
          <p:cNvPr id="4" name="Shape 1">
            <a:extLst>
              <a:ext uri="{FF2B5EF4-FFF2-40B4-BE49-F238E27FC236}">
                <a16:creationId xmlns:a16="http://schemas.microsoft.com/office/drawing/2014/main" id="{9FE9DAF3-30F8-484E-8948-C8A3ED3A2952}"/>
              </a:ext>
            </a:extLst>
          </p:cNvPr>
          <p:cNvSpPr txBox="1"/>
          <p:nvPr/>
        </p:nvSpPr>
        <p:spPr>
          <a:xfrm>
            <a:off x="375410" y="6423660"/>
            <a:ext cx="1947649" cy="146194"/>
          </a:xfrm>
          <a:prstGeom prst="rect">
            <a:avLst/>
          </a:prstGeom>
          <a:noFill/>
        </p:spPr>
        <p:txBody>
          <a:bodyPr wrap="none" lIns="0" tIns="0" rIns="0" bIns="0">
            <a:spAutoFit/>
          </a:bodyPr>
          <a:lstStyle/>
          <a:p>
            <a:pPr>
              <a:spcAft>
                <a:spcPts val="0"/>
              </a:spcAft>
            </a:pPr>
            <a:r>
              <a:rPr lang="el-GR" sz="950" b="1" dirty="0">
                <a:solidFill>
                  <a:srgbClr val="000000"/>
                </a:solidFill>
                <a:effectLst/>
                <a:latin typeface="Times New Roman" panose="02020603050405020304" pitchFamily="18" charset="0"/>
                <a:ea typeface="Times New Roman" panose="02020603050405020304" pitchFamily="18" charset="0"/>
              </a:rPr>
              <a:t>Παγκόσμιος Οργανισμός Υγείας 2003</a:t>
            </a:r>
            <a:endParaRPr lang="el-GR" sz="1000" dirty="0">
              <a:effectLst/>
              <a:latin typeface="Times New Roman" panose="02020603050405020304" pitchFamily="18" charset="0"/>
              <a:ea typeface="Times New Roman" panose="02020603050405020304" pitchFamily="18" charset="0"/>
            </a:endParaRPr>
          </a:p>
        </p:txBody>
      </p:sp>
      <p:pic>
        <p:nvPicPr>
          <p:cNvPr id="5" name="Εικόνα 4">
            <a:extLst>
              <a:ext uri="{FF2B5EF4-FFF2-40B4-BE49-F238E27FC236}">
                <a16:creationId xmlns:a16="http://schemas.microsoft.com/office/drawing/2014/main" id="{676855BC-78C0-474B-9E49-A76E5299DC6C}"/>
              </a:ext>
            </a:extLst>
          </p:cNvPr>
          <p:cNvPicPr>
            <a:picLocks noChangeAspect="1"/>
          </p:cNvPicPr>
          <p:nvPr/>
        </p:nvPicPr>
        <p:blipFill>
          <a:blip r:embed="rId2"/>
          <a:stretch>
            <a:fillRect/>
          </a:stretch>
        </p:blipFill>
        <p:spPr>
          <a:xfrm>
            <a:off x="10892558" y="62144"/>
            <a:ext cx="1203978" cy="1203978"/>
          </a:xfrm>
          <a:prstGeom prst="rect">
            <a:avLst/>
          </a:prstGeom>
        </p:spPr>
      </p:pic>
      <p:pic>
        <p:nvPicPr>
          <p:cNvPr id="6" name="Picture 2" descr="Τμήμα Νοσηλευτικής Πανεπιστημίου Θεσσαλίας, Λάρισα">
            <a:extLst>
              <a:ext uri="{FF2B5EF4-FFF2-40B4-BE49-F238E27FC236}">
                <a16:creationId xmlns:a16="http://schemas.microsoft.com/office/drawing/2014/main" id="{71CC68F4-C683-44F8-98A3-8FC53DAFAA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35" y="0"/>
            <a:ext cx="1203978" cy="120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853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17B1244-C9EB-4D21-8FB0-4195CA49ED5D}"/>
              </a:ext>
            </a:extLst>
          </p:cNvPr>
          <p:cNvSpPr>
            <a:spLocks noGrp="1"/>
          </p:cNvSpPr>
          <p:nvPr>
            <p:ph type="title"/>
          </p:nvPr>
        </p:nvSpPr>
        <p:spPr/>
        <p:txBody>
          <a:bodyPr/>
          <a:lstStyle/>
          <a:p>
            <a:pPr algn="ctr"/>
            <a:r>
              <a:rPr lang="el-GR" b="1" dirty="0">
                <a:solidFill>
                  <a:schemeClr val="accent1"/>
                </a:solidFill>
              </a:rPr>
              <a:t>Βελτίωση της πρόσβασης στις υπηρεσίες</a:t>
            </a:r>
            <a:br>
              <a:rPr lang="el-GR" b="1" dirty="0">
                <a:solidFill>
                  <a:schemeClr val="accent1"/>
                </a:solidFill>
              </a:rPr>
            </a:br>
            <a:endParaRPr lang="el-GR" dirty="0"/>
          </a:p>
        </p:txBody>
      </p:sp>
      <p:sp>
        <p:nvSpPr>
          <p:cNvPr id="3" name="Θέση περιεχομένου 2">
            <a:extLst>
              <a:ext uri="{FF2B5EF4-FFF2-40B4-BE49-F238E27FC236}">
                <a16:creationId xmlns:a16="http://schemas.microsoft.com/office/drawing/2014/main" id="{A1750DCC-88F7-4A13-A8D8-2E98D7D51AA5}"/>
              </a:ext>
            </a:extLst>
          </p:cNvPr>
          <p:cNvSpPr>
            <a:spLocks noGrp="1"/>
          </p:cNvSpPr>
          <p:nvPr>
            <p:ph idx="1"/>
          </p:nvPr>
        </p:nvSpPr>
        <p:spPr/>
        <p:txBody>
          <a:bodyPr/>
          <a:lstStyle/>
          <a:p>
            <a:pPr marL="0" indent="0" algn="just">
              <a:buNone/>
            </a:pPr>
            <a:r>
              <a:rPr lang="el-GR" b="1" dirty="0">
                <a:solidFill>
                  <a:schemeClr val="accent1"/>
                </a:solidFill>
              </a:rPr>
              <a:t>Αποτελεσματικότητα: </a:t>
            </a:r>
            <a:r>
              <a:rPr lang="el-GR" dirty="0"/>
              <a:t>Η ανάπτυξη των υπηρεσιών πρέπει να στηρίζεται σε στοιχεία που αποδεικνύουν την αποτελεσματικότητα των συγκεκριμένων παρεμβάσεων. </a:t>
            </a:r>
            <a:endParaRPr lang="en-US" dirty="0"/>
          </a:p>
          <a:p>
            <a:pPr marL="0" indent="0" algn="just">
              <a:buNone/>
            </a:pPr>
            <a:r>
              <a:rPr lang="el-GR" dirty="0"/>
              <a:t>Για παράδειγμα, συγκεντρώνονται όλο και περισσότερα στοιχεία που αφορούν αποτελεσματικές παρεμβάσεις σε πολλές ψυχικές διαταραχές, μεταξύ των οποίων συγκαταλέγονται η κατάθλιψη, η σχιζοφρένεια και η εξάρτηση από το αλκοόλ. </a:t>
            </a:r>
          </a:p>
        </p:txBody>
      </p:sp>
      <p:sp>
        <p:nvSpPr>
          <p:cNvPr id="4" name="Shape 1">
            <a:extLst>
              <a:ext uri="{FF2B5EF4-FFF2-40B4-BE49-F238E27FC236}">
                <a16:creationId xmlns:a16="http://schemas.microsoft.com/office/drawing/2014/main" id="{CBD6D72A-CD98-44AD-8510-749A31C927D0}"/>
              </a:ext>
            </a:extLst>
          </p:cNvPr>
          <p:cNvSpPr txBox="1"/>
          <p:nvPr/>
        </p:nvSpPr>
        <p:spPr>
          <a:xfrm>
            <a:off x="375410" y="6423660"/>
            <a:ext cx="1947649" cy="146194"/>
          </a:xfrm>
          <a:prstGeom prst="rect">
            <a:avLst/>
          </a:prstGeom>
          <a:noFill/>
        </p:spPr>
        <p:txBody>
          <a:bodyPr wrap="none" lIns="0" tIns="0" rIns="0" bIns="0">
            <a:spAutoFit/>
          </a:bodyPr>
          <a:lstStyle/>
          <a:p>
            <a:pPr>
              <a:spcAft>
                <a:spcPts val="0"/>
              </a:spcAft>
            </a:pPr>
            <a:r>
              <a:rPr lang="el-GR" sz="950" b="1" dirty="0">
                <a:solidFill>
                  <a:srgbClr val="000000"/>
                </a:solidFill>
                <a:effectLst/>
                <a:latin typeface="Times New Roman" panose="02020603050405020304" pitchFamily="18" charset="0"/>
                <a:ea typeface="Times New Roman" panose="02020603050405020304" pitchFamily="18" charset="0"/>
              </a:rPr>
              <a:t>Παγκόσμιος Οργανισμός Υγείας 2003</a:t>
            </a:r>
            <a:endParaRPr lang="el-GR" sz="1000" dirty="0">
              <a:effectLst/>
              <a:latin typeface="Times New Roman" panose="02020603050405020304" pitchFamily="18" charset="0"/>
              <a:ea typeface="Times New Roman" panose="02020603050405020304" pitchFamily="18" charset="0"/>
            </a:endParaRPr>
          </a:p>
        </p:txBody>
      </p:sp>
      <p:pic>
        <p:nvPicPr>
          <p:cNvPr id="5" name="Εικόνα 4">
            <a:extLst>
              <a:ext uri="{FF2B5EF4-FFF2-40B4-BE49-F238E27FC236}">
                <a16:creationId xmlns:a16="http://schemas.microsoft.com/office/drawing/2014/main" id="{BF157C15-C638-4563-8E0A-00D7D6D1699E}"/>
              </a:ext>
            </a:extLst>
          </p:cNvPr>
          <p:cNvPicPr>
            <a:picLocks noChangeAspect="1"/>
          </p:cNvPicPr>
          <p:nvPr/>
        </p:nvPicPr>
        <p:blipFill>
          <a:blip r:embed="rId2"/>
          <a:stretch>
            <a:fillRect/>
          </a:stretch>
        </p:blipFill>
        <p:spPr>
          <a:xfrm>
            <a:off x="10892558" y="62144"/>
            <a:ext cx="1203978" cy="1203978"/>
          </a:xfrm>
          <a:prstGeom prst="rect">
            <a:avLst/>
          </a:prstGeom>
        </p:spPr>
      </p:pic>
      <p:pic>
        <p:nvPicPr>
          <p:cNvPr id="6" name="Picture 2" descr="Τμήμα Νοσηλευτικής Πανεπιστημίου Θεσσαλίας, Λάρισα">
            <a:extLst>
              <a:ext uri="{FF2B5EF4-FFF2-40B4-BE49-F238E27FC236}">
                <a16:creationId xmlns:a16="http://schemas.microsoft.com/office/drawing/2014/main" id="{8395FFA2-40E3-4880-975B-E661ADD275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35" y="0"/>
            <a:ext cx="1203978" cy="120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684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17B1244-C9EB-4D21-8FB0-4195CA49ED5D}"/>
              </a:ext>
            </a:extLst>
          </p:cNvPr>
          <p:cNvSpPr>
            <a:spLocks noGrp="1"/>
          </p:cNvSpPr>
          <p:nvPr>
            <p:ph type="title"/>
          </p:nvPr>
        </p:nvSpPr>
        <p:spPr/>
        <p:txBody>
          <a:bodyPr/>
          <a:lstStyle/>
          <a:p>
            <a:pPr algn="ctr"/>
            <a:r>
              <a:rPr lang="el-GR" b="1" dirty="0">
                <a:solidFill>
                  <a:schemeClr val="accent1"/>
                </a:solidFill>
              </a:rPr>
              <a:t>Βελτίωση της πρόσβασης στις υπηρεσίες</a:t>
            </a:r>
            <a:br>
              <a:rPr lang="el-GR" b="1" dirty="0">
                <a:solidFill>
                  <a:schemeClr val="accent1"/>
                </a:solidFill>
              </a:rPr>
            </a:br>
            <a:endParaRPr lang="el-GR" dirty="0"/>
          </a:p>
        </p:txBody>
      </p:sp>
      <p:sp>
        <p:nvSpPr>
          <p:cNvPr id="3" name="Θέση περιεχομένου 2">
            <a:extLst>
              <a:ext uri="{FF2B5EF4-FFF2-40B4-BE49-F238E27FC236}">
                <a16:creationId xmlns:a16="http://schemas.microsoft.com/office/drawing/2014/main" id="{A1750DCC-88F7-4A13-A8D8-2E98D7D51AA5}"/>
              </a:ext>
            </a:extLst>
          </p:cNvPr>
          <p:cNvSpPr>
            <a:spLocks noGrp="1"/>
          </p:cNvSpPr>
          <p:nvPr>
            <p:ph idx="1"/>
          </p:nvPr>
        </p:nvSpPr>
        <p:spPr>
          <a:xfrm>
            <a:off x="168676" y="1825625"/>
            <a:ext cx="11656380" cy="4877016"/>
          </a:xfrm>
        </p:spPr>
        <p:txBody>
          <a:bodyPr>
            <a:normAutofit/>
          </a:bodyPr>
          <a:lstStyle/>
          <a:p>
            <a:pPr marL="0" indent="0" algn="just">
              <a:buNone/>
            </a:pPr>
            <a:r>
              <a:rPr lang="el-GR" b="1" dirty="0">
                <a:solidFill>
                  <a:schemeClr val="accent1"/>
                </a:solidFill>
              </a:rPr>
              <a:t>Ισότιμη αντιμετώπιση: </a:t>
            </a:r>
            <a:r>
              <a:rPr lang="el-GR" dirty="0"/>
              <a:t>Η πρόσβαση των ατόμων σε υπηρεσίες καλής ποιότητας πρέπει να γίνεται βάσει των αναγκών τους. Για να διασφαλιστεί η ισότητα είναι ανάγκη να αντιμετωπιστούν θέματα που αφορούν την πρόσβαση, καθώς και τις ανισότητες που οφείλονται σε γεωγραφικούς αποκλεισμούς. </a:t>
            </a:r>
          </a:p>
          <a:p>
            <a:pPr marL="0" indent="0" algn="just">
              <a:buNone/>
            </a:pPr>
            <a:r>
              <a:rPr lang="el-GR" dirty="0"/>
              <a:t>Η δημιουργία ίσων ευκαιριών πρόσβασης στην παρεχόμενη φροντίδα πρέπει να λαμβάνεται υπόψη όταν τίθενται οι προτεραιότητες. Πολύ συχνά, τα άτομα με τις μεγαλύτερες ανάγκες σε υπηρεσίες έχουν τις λιγότερες ευκαιρίες πρόσβασης καθώς και τις λιγότερες δυνατότητες να διατυπώσουν σχετικά αιτήματα, οπότε είναι πιθανόν να αγνοηθεί η ύπαρξή τους όταν τίθενται οι προτεραιότητες.</a:t>
            </a:r>
          </a:p>
        </p:txBody>
      </p:sp>
      <p:sp>
        <p:nvSpPr>
          <p:cNvPr id="4" name="Shape 1">
            <a:extLst>
              <a:ext uri="{FF2B5EF4-FFF2-40B4-BE49-F238E27FC236}">
                <a16:creationId xmlns:a16="http://schemas.microsoft.com/office/drawing/2014/main" id="{0F12BF2E-97E3-49BC-9187-7B18A8E8479D}"/>
              </a:ext>
            </a:extLst>
          </p:cNvPr>
          <p:cNvSpPr txBox="1"/>
          <p:nvPr/>
        </p:nvSpPr>
        <p:spPr>
          <a:xfrm>
            <a:off x="375410" y="6423660"/>
            <a:ext cx="1947649" cy="146194"/>
          </a:xfrm>
          <a:prstGeom prst="rect">
            <a:avLst/>
          </a:prstGeom>
          <a:noFill/>
        </p:spPr>
        <p:txBody>
          <a:bodyPr wrap="none" lIns="0" tIns="0" rIns="0" bIns="0">
            <a:spAutoFit/>
          </a:bodyPr>
          <a:lstStyle/>
          <a:p>
            <a:pPr>
              <a:spcAft>
                <a:spcPts val="0"/>
              </a:spcAft>
            </a:pPr>
            <a:r>
              <a:rPr lang="el-GR" sz="950" b="1" dirty="0">
                <a:solidFill>
                  <a:srgbClr val="000000"/>
                </a:solidFill>
                <a:effectLst/>
                <a:latin typeface="Times New Roman" panose="02020603050405020304" pitchFamily="18" charset="0"/>
                <a:ea typeface="Times New Roman" panose="02020603050405020304" pitchFamily="18" charset="0"/>
              </a:rPr>
              <a:t>Παγκόσμιος Οργανισμός Υγείας 2003</a:t>
            </a:r>
            <a:endParaRPr lang="el-GR" sz="1000" dirty="0">
              <a:effectLst/>
              <a:latin typeface="Times New Roman" panose="02020603050405020304" pitchFamily="18" charset="0"/>
              <a:ea typeface="Times New Roman" panose="02020603050405020304" pitchFamily="18" charset="0"/>
            </a:endParaRPr>
          </a:p>
        </p:txBody>
      </p:sp>
      <p:pic>
        <p:nvPicPr>
          <p:cNvPr id="5" name="Εικόνα 4">
            <a:extLst>
              <a:ext uri="{FF2B5EF4-FFF2-40B4-BE49-F238E27FC236}">
                <a16:creationId xmlns:a16="http://schemas.microsoft.com/office/drawing/2014/main" id="{66E119D7-ED80-430E-900D-AD402E613231}"/>
              </a:ext>
            </a:extLst>
          </p:cNvPr>
          <p:cNvPicPr>
            <a:picLocks noChangeAspect="1"/>
          </p:cNvPicPr>
          <p:nvPr/>
        </p:nvPicPr>
        <p:blipFill>
          <a:blip r:embed="rId2"/>
          <a:stretch>
            <a:fillRect/>
          </a:stretch>
        </p:blipFill>
        <p:spPr>
          <a:xfrm>
            <a:off x="10892558" y="62144"/>
            <a:ext cx="1203978" cy="1203978"/>
          </a:xfrm>
          <a:prstGeom prst="rect">
            <a:avLst/>
          </a:prstGeom>
        </p:spPr>
      </p:pic>
      <p:pic>
        <p:nvPicPr>
          <p:cNvPr id="6" name="Picture 2" descr="Τμήμα Νοσηλευτικής Πανεπιστημίου Θεσσαλίας, Λάρισα">
            <a:extLst>
              <a:ext uri="{FF2B5EF4-FFF2-40B4-BE49-F238E27FC236}">
                <a16:creationId xmlns:a16="http://schemas.microsoft.com/office/drawing/2014/main" id="{92EAF28D-3CA6-465C-A421-5086D5B089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35" y="0"/>
            <a:ext cx="1203978" cy="120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986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56BC90F-B12A-427C-9544-8046D8917DFD}"/>
              </a:ext>
            </a:extLst>
          </p:cNvPr>
          <p:cNvSpPr>
            <a:spLocks noGrp="1"/>
          </p:cNvSpPr>
          <p:nvPr>
            <p:ph type="title"/>
          </p:nvPr>
        </p:nvSpPr>
        <p:spPr/>
        <p:txBody>
          <a:bodyPr/>
          <a:lstStyle/>
          <a:p>
            <a:pPr algn="ctr"/>
            <a:r>
              <a:rPr lang="el-GR" b="1" dirty="0">
                <a:solidFill>
                  <a:schemeClr val="accent1"/>
                </a:solidFill>
              </a:rPr>
              <a:t>Ψυχικές Διαταραχές</a:t>
            </a:r>
          </a:p>
        </p:txBody>
      </p:sp>
      <p:sp>
        <p:nvSpPr>
          <p:cNvPr id="3" name="Θέση περιεχομένου 2">
            <a:extLst>
              <a:ext uri="{FF2B5EF4-FFF2-40B4-BE49-F238E27FC236}">
                <a16:creationId xmlns:a16="http://schemas.microsoft.com/office/drawing/2014/main" id="{B2F486DC-3CAC-40B1-972B-88B576020E1A}"/>
              </a:ext>
            </a:extLst>
          </p:cNvPr>
          <p:cNvSpPr>
            <a:spLocks noGrp="1"/>
          </p:cNvSpPr>
          <p:nvPr>
            <p:ph idx="1"/>
          </p:nvPr>
        </p:nvSpPr>
        <p:spPr>
          <a:xfrm>
            <a:off x="204185" y="1825625"/>
            <a:ext cx="11825057" cy="4859260"/>
          </a:xfrm>
        </p:spPr>
        <p:txBody>
          <a:bodyPr>
            <a:normAutofit fontScale="92500" lnSpcReduction="20000"/>
          </a:bodyPr>
          <a:lstStyle/>
          <a:p>
            <a:pPr algn="just"/>
            <a:r>
              <a:rPr lang="el-GR" dirty="0"/>
              <a:t>Ο όρος που αναφέρεται σε μία ομάδα παθήσεων, κατά τον ίδιο τρόπο που η καρδιακή πάθηση αναφέρεται σε μία ομάδα ασθενειών και διαταραχών που επηρεάζουν την καρδιά. Οι ψυχικές παθήσεις είναι ένα πρόβλημα υγείας που επηρεάζει σημαντικά το πώς ένα άτομο αισθάνεται, σκέπτεται, συμπεριφέρεται και συναναστρέφεται με τους άλλους ανθρώπους. </a:t>
            </a:r>
          </a:p>
          <a:p>
            <a:pPr algn="just"/>
            <a:r>
              <a:rPr lang="el-GR" dirty="0"/>
              <a:t>Η διάγνωση γίνεται σύμφωνα με τυποποιημένα κριτήρια. </a:t>
            </a:r>
          </a:p>
          <a:p>
            <a:pPr algn="just"/>
            <a:r>
              <a:rPr lang="el-GR" dirty="0"/>
              <a:t>Ο όρος ψυχική διαταραχή είναι επίσης ένας όρος που χρησιμοποιείται όταν αναφερόμαστε σε αυτά τα προβλήματα υγείας.</a:t>
            </a:r>
          </a:p>
          <a:p>
            <a:pPr algn="just"/>
            <a:r>
              <a:rPr lang="el-GR" dirty="0"/>
              <a:t>Ένα πρόβλημα ψυχικής υγείας επίσης διαταράσσει το πώς σκέπτεται, αισθάνεται    και συμπεριφέρεται ένα άτομο, αλλά σε μικρότερο βαθμό από ότι η ψυχική πάθηση. </a:t>
            </a:r>
          </a:p>
          <a:p>
            <a:pPr algn="just"/>
            <a:r>
              <a:rPr lang="el-GR" dirty="0"/>
              <a:t>Τα προβλήματα ψυχικής υγείας είναι πιο συνηθισμένα και περιλαμβάνουν την κακή κατάσταση ψυχικής υγείας που μπορεί να δοκιμάσει κάποιος προσωρινά σαν αντίδραση των εντάσεων της ζωής.</a:t>
            </a:r>
          </a:p>
        </p:txBody>
      </p:sp>
      <p:pic>
        <p:nvPicPr>
          <p:cNvPr id="4" name="Εικόνα 3">
            <a:extLst>
              <a:ext uri="{FF2B5EF4-FFF2-40B4-BE49-F238E27FC236}">
                <a16:creationId xmlns:a16="http://schemas.microsoft.com/office/drawing/2014/main" id="{2E388EE2-9578-496B-AECA-1351FEA8A745}"/>
              </a:ext>
            </a:extLst>
          </p:cNvPr>
          <p:cNvPicPr>
            <a:picLocks noChangeAspect="1"/>
          </p:cNvPicPr>
          <p:nvPr/>
        </p:nvPicPr>
        <p:blipFill>
          <a:blip r:embed="rId2"/>
          <a:stretch>
            <a:fillRect/>
          </a:stretch>
        </p:blipFill>
        <p:spPr>
          <a:xfrm>
            <a:off x="10892558" y="62144"/>
            <a:ext cx="1203978" cy="1203978"/>
          </a:xfrm>
          <a:prstGeom prst="rect">
            <a:avLst/>
          </a:prstGeom>
        </p:spPr>
      </p:pic>
      <p:pic>
        <p:nvPicPr>
          <p:cNvPr id="5" name="Picture 2" descr="Τμήμα Νοσηλευτικής Πανεπιστημίου Θεσσαλίας, Λάρισα">
            <a:extLst>
              <a:ext uri="{FF2B5EF4-FFF2-40B4-BE49-F238E27FC236}">
                <a16:creationId xmlns:a16="http://schemas.microsoft.com/office/drawing/2014/main" id="{9D66345C-466C-4A80-BFD2-30DA96A953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35" y="0"/>
            <a:ext cx="1203978" cy="120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0416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17B1244-C9EB-4D21-8FB0-4195CA49ED5D}"/>
              </a:ext>
            </a:extLst>
          </p:cNvPr>
          <p:cNvSpPr>
            <a:spLocks noGrp="1"/>
          </p:cNvSpPr>
          <p:nvPr>
            <p:ph type="title"/>
          </p:nvPr>
        </p:nvSpPr>
        <p:spPr/>
        <p:txBody>
          <a:bodyPr/>
          <a:lstStyle/>
          <a:p>
            <a:pPr algn="ctr"/>
            <a:r>
              <a:rPr lang="el-GR" b="1" dirty="0">
                <a:solidFill>
                  <a:schemeClr val="accent1"/>
                </a:solidFill>
              </a:rPr>
              <a:t>Βελτίωση της πρόσβασης στις υπηρεσίες</a:t>
            </a:r>
            <a:br>
              <a:rPr lang="el-GR" b="1" dirty="0">
                <a:solidFill>
                  <a:schemeClr val="accent1"/>
                </a:solidFill>
              </a:rPr>
            </a:br>
            <a:endParaRPr lang="el-GR" dirty="0"/>
          </a:p>
        </p:txBody>
      </p:sp>
      <p:sp>
        <p:nvSpPr>
          <p:cNvPr id="3" name="Θέση περιεχομένου 2">
            <a:extLst>
              <a:ext uri="{FF2B5EF4-FFF2-40B4-BE49-F238E27FC236}">
                <a16:creationId xmlns:a16="http://schemas.microsoft.com/office/drawing/2014/main" id="{A1750DCC-88F7-4A13-A8D8-2E98D7D51AA5}"/>
              </a:ext>
            </a:extLst>
          </p:cNvPr>
          <p:cNvSpPr>
            <a:spLocks noGrp="1"/>
          </p:cNvSpPr>
          <p:nvPr>
            <p:ph idx="1"/>
          </p:nvPr>
        </p:nvSpPr>
        <p:spPr/>
        <p:txBody>
          <a:bodyPr/>
          <a:lstStyle/>
          <a:p>
            <a:pPr marL="0" indent="0" algn="just">
              <a:buNone/>
            </a:pPr>
            <a:r>
              <a:rPr lang="el-GR" dirty="0">
                <a:solidFill>
                  <a:schemeClr val="accent1"/>
                </a:solidFill>
              </a:rPr>
              <a:t>Σεβασμός των ανθρώπινων δικαιωμάτων</a:t>
            </a:r>
            <a:r>
              <a:rPr lang="el-GR" dirty="0"/>
              <a:t>: Οι υπηρεσίες πρέπει να σέβονται την αυτονομία των ατόμων με ψυχικές διαταραχές, να ενδυναμώνουν και να ενθαρρύνουν τα άτομα αυτά, ώστε να λαμβάνουν αποφάσεις σχετικά με την πορεία της ζωής τους. Οι υπηρεσίες οφείλουν να χρησιμοποιούν θεραπευτικές μεθόδους που περιορίζουν την αυτονομία όσο το δυνατόν λιγότερο.</a:t>
            </a:r>
          </a:p>
          <a:p>
            <a:endParaRPr lang="el-GR" dirty="0"/>
          </a:p>
        </p:txBody>
      </p:sp>
      <p:sp>
        <p:nvSpPr>
          <p:cNvPr id="4" name="Shape 1">
            <a:extLst>
              <a:ext uri="{FF2B5EF4-FFF2-40B4-BE49-F238E27FC236}">
                <a16:creationId xmlns:a16="http://schemas.microsoft.com/office/drawing/2014/main" id="{6C60C7FC-9123-4E42-8627-8D29245687D4}"/>
              </a:ext>
            </a:extLst>
          </p:cNvPr>
          <p:cNvSpPr txBox="1"/>
          <p:nvPr/>
        </p:nvSpPr>
        <p:spPr>
          <a:xfrm>
            <a:off x="375410" y="6423660"/>
            <a:ext cx="1947649" cy="146194"/>
          </a:xfrm>
          <a:prstGeom prst="rect">
            <a:avLst/>
          </a:prstGeom>
          <a:noFill/>
        </p:spPr>
        <p:txBody>
          <a:bodyPr wrap="none" lIns="0" tIns="0" rIns="0" bIns="0">
            <a:spAutoFit/>
          </a:bodyPr>
          <a:lstStyle/>
          <a:p>
            <a:pPr>
              <a:spcAft>
                <a:spcPts val="0"/>
              </a:spcAft>
            </a:pPr>
            <a:r>
              <a:rPr lang="el-GR" sz="950" b="1" dirty="0">
                <a:solidFill>
                  <a:srgbClr val="000000"/>
                </a:solidFill>
                <a:effectLst/>
                <a:latin typeface="Times New Roman" panose="02020603050405020304" pitchFamily="18" charset="0"/>
                <a:ea typeface="Times New Roman" panose="02020603050405020304" pitchFamily="18" charset="0"/>
              </a:rPr>
              <a:t>Παγκόσμιος Οργανισμός Υγείας 2003</a:t>
            </a:r>
            <a:endParaRPr lang="el-GR" sz="1000" dirty="0">
              <a:effectLst/>
              <a:latin typeface="Times New Roman" panose="02020603050405020304" pitchFamily="18" charset="0"/>
              <a:ea typeface="Times New Roman" panose="02020603050405020304" pitchFamily="18" charset="0"/>
            </a:endParaRPr>
          </a:p>
        </p:txBody>
      </p:sp>
      <p:pic>
        <p:nvPicPr>
          <p:cNvPr id="5" name="Εικόνα 4">
            <a:extLst>
              <a:ext uri="{FF2B5EF4-FFF2-40B4-BE49-F238E27FC236}">
                <a16:creationId xmlns:a16="http://schemas.microsoft.com/office/drawing/2014/main" id="{37F5C448-1187-4F31-BFB2-34D82C6B41F3}"/>
              </a:ext>
            </a:extLst>
          </p:cNvPr>
          <p:cNvPicPr>
            <a:picLocks noChangeAspect="1"/>
          </p:cNvPicPr>
          <p:nvPr/>
        </p:nvPicPr>
        <p:blipFill>
          <a:blip r:embed="rId2"/>
          <a:stretch>
            <a:fillRect/>
          </a:stretch>
        </p:blipFill>
        <p:spPr>
          <a:xfrm>
            <a:off x="10892558" y="62144"/>
            <a:ext cx="1203978" cy="1203978"/>
          </a:xfrm>
          <a:prstGeom prst="rect">
            <a:avLst/>
          </a:prstGeom>
        </p:spPr>
      </p:pic>
      <p:pic>
        <p:nvPicPr>
          <p:cNvPr id="6" name="Picture 2" descr="Τμήμα Νοσηλευτικής Πανεπιστημίου Θεσσαλίας, Λάρισα">
            <a:extLst>
              <a:ext uri="{FF2B5EF4-FFF2-40B4-BE49-F238E27FC236}">
                <a16:creationId xmlns:a16="http://schemas.microsoft.com/office/drawing/2014/main" id="{90EFC9E5-6352-46A5-BBB8-DE3ABC0039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35" y="0"/>
            <a:ext cx="1203978" cy="120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3365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A0C4E73-5FD7-4585-9F4B-AB3F4FE74291}"/>
              </a:ext>
            </a:extLst>
          </p:cNvPr>
          <p:cNvSpPr>
            <a:spLocks noGrp="1"/>
          </p:cNvSpPr>
          <p:nvPr>
            <p:ph type="title"/>
          </p:nvPr>
        </p:nvSpPr>
        <p:spPr>
          <a:xfrm>
            <a:off x="838200" y="365125"/>
            <a:ext cx="10515600" cy="922137"/>
          </a:xfrm>
        </p:spPr>
        <p:txBody>
          <a:bodyPr>
            <a:normAutofit fontScale="90000"/>
          </a:bodyPr>
          <a:lstStyle/>
          <a:p>
            <a:pPr algn="ctr"/>
            <a:r>
              <a:rPr lang="el-GR" b="1" dirty="0">
                <a:solidFill>
                  <a:schemeClr val="accent1"/>
                </a:solidFill>
              </a:rPr>
              <a:t>Αναγνώριση</a:t>
            </a:r>
            <a:r>
              <a:rPr lang="el-GR" dirty="0"/>
              <a:t> </a:t>
            </a:r>
            <a:br>
              <a:rPr lang="el-GR" dirty="0"/>
            </a:br>
            <a:endParaRPr lang="el-GR" dirty="0"/>
          </a:p>
        </p:txBody>
      </p:sp>
      <p:sp>
        <p:nvSpPr>
          <p:cNvPr id="3" name="Θέση περιεχομένου 2">
            <a:extLst>
              <a:ext uri="{FF2B5EF4-FFF2-40B4-BE49-F238E27FC236}">
                <a16:creationId xmlns:a16="http://schemas.microsoft.com/office/drawing/2014/main" id="{78AF66E5-F949-496D-8275-9D59A0E31AC5}"/>
              </a:ext>
            </a:extLst>
          </p:cNvPr>
          <p:cNvSpPr>
            <a:spLocks noGrp="1"/>
          </p:cNvSpPr>
          <p:nvPr>
            <p:ph idx="1"/>
          </p:nvPr>
        </p:nvSpPr>
        <p:spPr/>
        <p:txBody>
          <a:bodyPr/>
          <a:lstStyle/>
          <a:p>
            <a:pPr algn="just"/>
            <a:r>
              <a:rPr lang="el-GR" dirty="0"/>
              <a:t>Οι ασθενείς με μείζονα κατάθλιψη απευθύνονται σε υπηρεσίες υγείας αρχικά για σωματικά συμπτώματα σε ποσοστό 70–80%.</a:t>
            </a:r>
          </a:p>
          <a:p>
            <a:pPr algn="just"/>
            <a:r>
              <a:rPr lang="el-GR" dirty="0"/>
              <a:t> Ωστόσο, πληθώρα μελετών έχει καταδείξει τα χαμηλά ποσοστά αναγνώρισης της κατάθλιψης και του άγχους στην πρωτοβάθμια φροντίδα υγείας.</a:t>
            </a:r>
          </a:p>
          <a:p>
            <a:pPr algn="just"/>
            <a:r>
              <a:rPr lang="el-GR" dirty="0"/>
              <a:t> Ακόμα και οι πλέον ευαισθητοποιημένοι κλινικοί αναγνωρίζουν την κατάθλιψη σε ποσοστό 36–56% και το κλινικά σημαντικό άγχος σε ποσοστό 15–36%. </a:t>
            </a:r>
          </a:p>
        </p:txBody>
      </p:sp>
      <p:sp>
        <p:nvSpPr>
          <p:cNvPr id="4" name="Ορθογώνιο 3">
            <a:extLst>
              <a:ext uri="{FF2B5EF4-FFF2-40B4-BE49-F238E27FC236}">
                <a16:creationId xmlns:a16="http://schemas.microsoft.com/office/drawing/2014/main" id="{BA9D1689-0CEC-4EF5-80FE-03C597594111}"/>
              </a:ext>
            </a:extLst>
          </p:cNvPr>
          <p:cNvSpPr/>
          <p:nvPr/>
        </p:nvSpPr>
        <p:spPr>
          <a:xfrm>
            <a:off x="71021" y="6231265"/>
            <a:ext cx="11993732" cy="523220"/>
          </a:xfrm>
          <a:prstGeom prst="rect">
            <a:avLst/>
          </a:prstGeom>
        </p:spPr>
        <p:txBody>
          <a:bodyPr wrap="square">
            <a:spAutoFit/>
          </a:bodyPr>
          <a:lstStyle/>
          <a:p>
            <a:pPr algn="just"/>
            <a:r>
              <a:rPr lang="el-GR" sz="1400" i="1" dirty="0"/>
              <a:t>Κωνσταντακόπουλος, Γ., </a:t>
            </a:r>
            <a:r>
              <a:rPr lang="el-GR" sz="1400" i="1" dirty="0" err="1"/>
              <a:t>Σοφιανοπούλου</a:t>
            </a:r>
            <a:r>
              <a:rPr lang="el-GR" sz="1400" i="1" dirty="0"/>
              <a:t>, Ε., </a:t>
            </a:r>
            <a:r>
              <a:rPr lang="el-GR" sz="1400" i="1" dirty="0" err="1"/>
              <a:t>Τουλούμη</a:t>
            </a:r>
            <a:r>
              <a:rPr lang="el-GR" sz="1400" i="1" dirty="0"/>
              <a:t>, Γ., &amp; </a:t>
            </a:r>
            <a:r>
              <a:rPr lang="el-GR" sz="1400" i="1" dirty="0" err="1"/>
              <a:t>Πλουμπίδης</a:t>
            </a:r>
            <a:r>
              <a:rPr lang="el-GR" sz="1400" i="1" dirty="0"/>
              <a:t>, Δ. Σύντομα ερωτηματολόγια για την ανίχνευση της κατάθλιψης και του άγχους.  ΨΥΧΙΑΤΡΙΚΗ, 24 (4), 288-297, 2013-Eιδικό άρθρο.</a:t>
            </a:r>
          </a:p>
        </p:txBody>
      </p:sp>
      <p:pic>
        <p:nvPicPr>
          <p:cNvPr id="5" name="Εικόνα 4">
            <a:extLst>
              <a:ext uri="{FF2B5EF4-FFF2-40B4-BE49-F238E27FC236}">
                <a16:creationId xmlns:a16="http://schemas.microsoft.com/office/drawing/2014/main" id="{D1A833E9-D712-437E-BEA2-D2B2AE11F4D2}"/>
              </a:ext>
            </a:extLst>
          </p:cNvPr>
          <p:cNvPicPr>
            <a:picLocks noChangeAspect="1"/>
          </p:cNvPicPr>
          <p:nvPr/>
        </p:nvPicPr>
        <p:blipFill>
          <a:blip r:embed="rId2"/>
          <a:stretch>
            <a:fillRect/>
          </a:stretch>
        </p:blipFill>
        <p:spPr>
          <a:xfrm>
            <a:off x="10892558" y="62144"/>
            <a:ext cx="1203978" cy="1203978"/>
          </a:xfrm>
          <a:prstGeom prst="rect">
            <a:avLst/>
          </a:prstGeom>
        </p:spPr>
      </p:pic>
      <p:pic>
        <p:nvPicPr>
          <p:cNvPr id="6" name="Picture 2" descr="Τμήμα Νοσηλευτικής Πανεπιστημίου Θεσσαλίας, Λάρισα">
            <a:extLst>
              <a:ext uri="{FF2B5EF4-FFF2-40B4-BE49-F238E27FC236}">
                <a16:creationId xmlns:a16="http://schemas.microsoft.com/office/drawing/2014/main" id="{00961A71-1884-4FEA-A661-EB98DAB6B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35" y="0"/>
            <a:ext cx="1203978" cy="120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591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2C3EE17-DCD4-4CD8-A376-8D13FC6E510F}"/>
              </a:ext>
            </a:extLst>
          </p:cNvPr>
          <p:cNvSpPr>
            <a:spLocks noGrp="1"/>
          </p:cNvSpPr>
          <p:nvPr>
            <p:ph type="title"/>
          </p:nvPr>
        </p:nvSpPr>
        <p:spPr/>
        <p:txBody>
          <a:bodyPr>
            <a:normAutofit/>
          </a:bodyPr>
          <a:lstStyle/>
          <a:p>
            <a:pPr algn="ctr"/>
            <a:r>
              <a:rPr lang="el-GR" b="1" dirty="0">
                <a:solidFill>
                  <a:schemeClr val="accent1"/>
                </a:solidFill>
              </a:rPr>
              <a:t>Έγκυρα και αξιόπιστα ερωτηματολόγια κλινικής εκτίμησης</a:t>
            </a:r>
          </a:p>
        </p:txBody>
      </p:sp>
      <p:sp>
        <p:nvSpPr>
          <p:cNvPr id="3" name="Θέση περιεχομένου 2">
            <a:extLst>
              <a:ext uri="{FF2B5EF4-FFF2-40B4-BE49-F238E27FC236}">
                <a16:creationId xmlns:a16="http://schemas.microsoft.com/office/drawing/2014/main" id="{7A7C9D04-F6F2-4529-8CD4-E687334AA949}"/>
              </a:ext>
            </a:extLst>
          </p:cNvPr>
          <p:cNvSpPr>
            <a:spLocks noGrp="1"/>
          </p:cNvSpPr>
          <p:nvPr>
            <p:ph idx="1"/>
          </p:nvPr>
        </p:nvSpPr>
        <p:spPr>
          <a:xfrm>
            <a:off x="838200" y="2376041"/>
            <a:ext cx="10515600" cy="2906173"/>
          </a:xfrm>
        </p:spPr>
        <p:txBody>
          <a:bodyPr/>
          <a:lstStyle/>
          <a:p>
            <a:pPr algn="ctr"/>
            <a:r>
              <a:rPr lang="en-US" dirty="0"/>
              <a:t>Center for Epidemiologic Studies Depression Scale</a:t>
            </a:r>
            <a:r>
              <a:rPr lang="el-GR" dirty="0"/>
              <a:t> </a:t>
            </a:r>
            <a:r>
              <a:rPr lang="en-US" dirty="0"/>
              <a:t>– Revised,</a:t>
            </a:r>
            <a:endParaRPr lang="el-GR" dirty="0"/>
          </a:p>
          <a:p>
            <a:pPr algn="ctr"/>
            <a:r>
              <a:rPr lang="en-US" dirty="0"/>
              <a:t> </a:t>
            </a:r>
            <a:r>
              <a:rPr lang="en-US" dirty="0" err="1"/>
              <a:t>Zung</a:t>
            </a:r>
            <a:r>
              <a:rPr lang="en-US" dirty="0"/>
              <a:t> Self-Rating Depression Scale,</a:t>
            </a:r>
          </a:p>
          <a:p>
            <a:pPr algn="ctr"/>
            <a:r>
              <a:rPr lang="en-US" dirty="0"/>
              <a:t>Patient Health Questionnaire-9 (PHQ-9),</a:t>
            </a:r>
            <a:endParaRPr lang="el-GR" dirty="0"/>
          </a:p>
          <a:p>
            <a:pPr algn="ctr"/>
            <a:r>
              <a:rPr lang="en-US" dirty="0"/>
              <a:t> Hospital</a:t>
            </a:r>
            <a:r>
              <a:rPr lang="el-GR" dirty="0"/>
              <a:t> </a:t>
            </a:r>
            <a:r>
              <a:rPr lang="en-US" dirty="0"/>
              <a:t>Anxiety Depression Scale (HADS)</a:t>
            </a:r>
            <a:endParaRPr lang="el-GR" dirty="0"/>
          </a:p>
          <a:p>
            <a:pPr algn="ctr"/>
            <a:r>
              <a:rPr lang="en-US" dirty="0"/>
              <a:t>PHQ2 – GAD2 </a:t>
            </a:r>
            <a:endParaRPr lang="el-GR" dirty="0"/>
          </a:p>
        </p:txBody>
      </p:sp>
      <p:pic>
        <p:nvPicPr>
          <p:cNvPr id="4" name="Εικόνα 3">
            <a:extLst>
              <a:ext uri="{FF2B5EF4-FFF2-40B4-BE49-F238E27FC236}">
                <a16:creationId xmlns:a16="http://schemas.microsoft.com/office/drawing/2014/main" id="{5F63AD0C-54DB-433E-832C-A03CCCBC93FC}"/>
              </a:ext>
            </a:extLst>
          </p:cNvPr>
          <p:cNvPicPr>
            <a:picLocks noChangeAspect="1"/>
          </p:cNvPicPr>
          <p:nvPr/>
        </p:nvPicPr>
        <p:blipFill>
          <a:blip r:embed="rId2"/>
          <a:stretch>
            <a:fillRect/>
          </a:stretch>
        </p:blipFill>
        <p:spPr>
          <a:xfrm>
            <a:off x="10892558" y="62144"/>
            <a:ext cx="1203978" cy="1203978"/>
          </a:xfrm>
          <a:prstGeom prst="rect">
            <a:avLst/>
          </a:prstGeom>
        </p:spPr>
      </p:pic>
      <p:pic>
        <p:nvPicPr>
          <p:cNvPr id="5" name="Picture 2" descr="Τμήμα Νοσηλευτικής Πανεπιστημίου Θεσσαλίας, Λάρισα">
            <a:extLst>
              <a:ext uri="{FF2B5EF4-FFF2-40B4-BE49-F238E27FC236}">
                <a16:creationId xmlns:a16="http://schemas.microsoft.com/office/drawing/2014/main" id="{F86AAE4E-AC8B-4B77-AC80-77F4D1854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35" y="0"/>
            <a:ext cx="1203978" cy="120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8388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73482E9-1059-4702-8C4F-2C0B6A409FA1}"/>
              </a:ext>
            </a:extLst>
          </p:cNvPr>
          <p:cNvSpPr>
            <a:spLocks noGrp="1"/>
          </p:cNvSpPr>
          <p:nvPr>
            <p:ph type="title"/>
          </p:nvPr>
        </p:nvSpPr>
        <p:spPr/>
        <p:txBody>
          <a:bodyPr>
            <a:normAutofit fontScale="90000"/>
          </a:bodyPr>
          <a:lstStyle/>
          <a:p>
            <a:pPr algn="ctr"/>
            <a:r>
              <a:rPr lang="en-US" b="1" dirty="0">
                <a:solidFill>
                  <a:schemeClr val="accent1"/>
                </a:solidFill>
              </a:rPr>
              <a:t>Center for Epidemiologic Studies Depression Scale – Revised,</a:t>
            </a:r>
            <a:br>
              <a:rPr lang="en-US" b="1" dirty="0">
                <a:solidFill>
                  <a:schemeClr val="accent1"/>
                </a:solidFill>
              </a:rPr>
            </a:br>
            <a:endParaRPr lang="el-GR" b="1" dirty="0">
              <a:solidFill>
                <a:schemeClr val="accent1"/>
              </a:solidFill>
            </a:endParaRPr>
          </a:p>
        </p:txBody>
      </p:sp>
      <p:sp>
        <p:nvSpPr>
          <p:cNvPr id="3" name="Θέση περιεχομένου 2">
            <a:extLst>
              <a:ext uri="{FF2B5EF4-FFF2-40B4-BE49-F238E27FC236}">
                <a16:creationId xmlns:a16="http://schemas.microsoft.com/office/drawing/2014/main" id="{96D0B4BA-8E8D-4126-A6CE-972144158C15}"/>
              </a:ext>
            </a:extLst>
          </p:cNvPr>
          <p:cNvSpPr>
            <a:spLocks noGrp="1"/>
          </p:cNvSpPr>
          <p:nvPr>
            <p:ph idx="1"/>
          </p:nvPr>
        </p:nvSpPr>
        <p:spPr>
          <a:xfrm>
            <a:off x="5439792" y="2242877"/>
            <a:ext cx="6678227" cy="3829450"/>
          </a:xfrm>
        </p:spPr>
        <p:txBody>
          <a:bodyPr>
            <a:normAutofit fontScale="85000" lnSpcReduction="20000"/>
          </a:bodyPr>
          <a:lstStyle/>
          <a:p>
            <a:pPr algn="just"/>
            <a:r>
              <a:rPr lang="el-GR" dirty="0"/>
              <a:t>Πρόκειται για </a:t>
            </a:r>
            <a:r>
              <a:rPr lang="el-GR" dirty="0" err="1"/>
              <a:t>ερωτηµατολόγιο</a:t>
            </a:r>
            <a:r>
              <a:rPr lang="el-GR" dirty="0"/>
              <a:t> </a:t>
            </a:r>
            <a:r>
              <a:rPr lang="el-GR" dirty="0" err="1"/>
              <a:t>αυτοαναφοράς</a:t>
            </a:r>
            <a:r>
              <a:rPr lang="el-GR" dirty="0"/>
              <a:t> </a:t>
            </a:r>
            <a:r>
              <a:rPr lang="el-GR" dirty="0" err="1"/>
              <a:t>αποτελούµενο</a:t>
            </a:r>
            <a:r>
              <a:rPr lang="el-GR" dirty="0"/>
              <a:t> από 20 ερωτήσεις, το οποίο µ</a:t>
            </a:r>
            <a:r>
              <a:rPr lang="el-GR" dirty="0" err="1"/>
              <a:t>ετρά</a:t>
            </a:r>
            <a:r>
              <a:rPr lang="el-GR" dirty="0"/>
              <a:t> το επίπεδο της κατάθλιψης</a:t>
            </a:r>
          </a:p>
          <a:p>
            <a:pPr algn="just"/>
            <a:r>
              <a:rPr lang="el-GR" dirty="0"/>
              <a:t> Για τον ελληνικό </a:t>
            </a:r>
            <a:r>
              <a:rPr lang="el-GR" dirty="0" err="1"/>
              <a:t>πληθυσµό</a:t>
            </a:r>
            <a:r>
              <a:rPr lang="el-GR" dirty="0"/>
              <a:t>, µία </a:t>
            </a:r>
            <a:r>
              <a:rPr lang="el-GR" dirty="0" err="1"/>
              <a:t>τιµή</a:t>
            </a:r>
            <a:r>
              <a:rPr lang="el-GR" dirty="0"/>
              <a:t> µ</a:t>
            </a:r>
            <a:r>
              <a:rPr lang="el-GR" dirty="0" err="1"/>
              <a:t>εγαλύτερη</a:t>
            </a:r>
            <a:r>
              <a:rPr lang="el-GR" dirty="0"/>
              <a:t> του 9,03 είναι ενδεικτική της κατάθλιψης του </a:t>
            </a:r>
            <a:r>
              <a:rPr lang="el-GR" dirty="0" err="1"/>
              <a:t>ατόµου</a:t>
            </a:r>
            <a:r>
              <a:rPr lang="el-GR" dirty="0"/>
              <a:t> (</a:t>
            </a:r>
            <a:r>
              <a:rPr lang="el-GR" dirty="0" err="1"/>
              <a:t>Fountoulakis</a:t>
            </a:r>
            <a:r>
              <a:rPr lang="el-GR" dirty="0"/>
              <a:t> </a:t>
            </a:r>
            <a:r>
              <a:rPr lang="el-GR" dirty="0" err="1"/>
              <a:t>et</a:t>
            </a:r>
            <a:r>
              <a:rPr lang="el-GR" dirty="0"/>
              <a:t> </a:t>
            </a:r>
            <a:r>
              <a:rPr lang="el-GR" dirty="0" err="1"/>
              <a:t>al</a:t>
            </a:r>
            <a:r>
              <a:rPr lang="el-GR" dirty="0"/>
              <a:t>., 2001). Οι υψηλότερες </a:t>
            </a:r>
            <a:r>
              <a:rPr lang="el-GR" dirty="0" err="1"/>
              <a:t>βαθµολογίες</a:t>
            </a:r>
            <a:r>
              <a:rPr lang="el-GR" dirty="0"/>
              <a:t> αποτελούν ένδειξη υψηλότερου επιπέδου κατάθλιψης.</a:t>
            </a:r>
          </a:p>
          <a:p>
            <a:pPr algn="just"/>
            <a:r>
              <a:rPr lang="el-GR" dirty="0"/>
              <a:t> Το </a:t>
            </a:r>
            <a:r>
              <a:rPr lang="el-GR" dirty="0" err="1"/>
              <a:t>ερωτηµατολόγιο</a:t>
            </a:r>
            <a:r>
              <a:rPr lang="el-GR" dirty="0"/>
              <a:t> παρουσιάζει ικανοποιητική εγκυρότητα εννοιολογικής κατασκευής και εγκυρότητα κριτηρίου. Επιπρόσθετα, η αξιοπιστία εσωτερικής συνέπειας </a:t>
            </a:r>
            <a:r>
              <a:rPr lang="el-GR" dirty="0" err="1"/>
              <a:t>εµφανίζεται</a:t>
            </a:r>
            <a:r>
              <a:rPr lang="el-GR" dirty="0"/>
              <a:t> υψηλή (</a:t>
            </a:r>
            <a:r>
              <a:rPr lang="el-GR" dirty="0" err="1"/>
              <a:t>τιµές</a:t>
            </a:r>
            <a:r>
              <a:rPr lang="el-GR" dirty="0"/>
              <a:t> εύρους 0,84 έως 0,90) (</a:t>
            </a:r>
            <a:r>
              <a:rPr lang="el-GR" dirty="0" err="1"/>
              <a:t>Hann</a:t>
            </a:r>
            <a:r>
              <a:rPr lang="el-GR" dirty="0"/>
              <a:t> </a:t>
            </a:r>
            <a:r>
              <a:rPr lang="el-GR" dirty="0" err="1"/>
              <a:t>et</a:t>
            </a:r>
            <a:r>
              <a:rPr lang="el-GR" dirty="0"/>
              <a:t> </a:t>
            </a:r>
            <a:r>
              <a:rPr lang="el-GR" dirty="0" err="1"/>
              <a:t>al</a:t>
            </a:r>
            <a:r>
              <a:rPr lang="el-GR" dirty="0"/>
              <a:t>., 1999). </a:t>
            </a:r>
          </a:p>
        </p:txBody>
      </p:sp>
      <p:pic>
        <p:nvPicPr>
          <p:cNvPr id="4" name="Εικόνα 3">
            <a:extLst>
              <a:ext uri="{FF2B5EF4-FFF2-40B4-BE49-F238E27FC236}">
                <a16:creationId xmlns:a16="http://schemas.microsoft.com/office/drawing/2014/main" id="{084AADED-6338-4523-83D6-70F175F00F68}"/>
              </a:ext>
            </a:extLst>
          </p:cNvPr>
          <p:cNvPicPr>
            <a:picLocks noChangeAspect="1"/>
          </p:cNvPicPr>
          <p:nvPr/>
        </p:nvPicPr>
        <p:blipFill rotWithShape="1">
          <a:blip r:embed="rId2"/>
          <a:srcRect b="-114"/>
          <a:stretch/>
        </p:blipFill>
        <p:spPr>
          <a:xfrm>
            <a:off x="0" y="1027905"/>
            <a:ext cx="4993856" cy="5830095"/>
          </a:xfrm>
          <a:prstGeom prst="rect">
            <a:avLst/>
          </a:prstGeom>
        </p:spPr>
      </p:pic>
      <p:pic>
        <p:nvPicPr>
          <p:cNvPr id="5" name="Εικόνα 4">
            <a:extLst>
              <a:ext uri="{FF2B5EF4-FFF2-40B4-BE49-F238E27FC236}">
                <a16:creationId xmlns:a16="http://schemas.microsoft.com/office/drawing/2014/main" id="{438A59CC-FEE1-44ED-A515-E3483183D21F}"/>
              </a:ext>
            </a:extLst>
          </p:cNvPr>
          <p:cNvPicPr>
            <a:picLocks noChangeAspect="1"/>
          </p:cNvPicPr>
          <p:nvPr/>
        </p:nvPicPr>
        <p:blipFill>
          <a:blip r:embed="rId3"/>
          <a:stretch>
            <a:fillRect/>
          </a:stretch>
        </p:blipFill>
        <p:spPr>
          <a:xfrm>
            <a:off x="10892558" y="62144"/>
            <a:ext cx="1203978" cy="1203978"/>
          </a:xfrm>
          <a:prstGeom prst="rect">
            <a:avLst/>
          </a:prstGeom>
        </p:spPr>
      </p:pic>
      <p:pic>
        <p:nvPicPr>
          <p:cNvPr id="6" name="Picture 2" descr="Τμήμα Νοσηλευτικής Πανεπιστημίου Θεσσαλίας, Λάρισα">
            <a:extLst>
              <a:ext uri="{FF2B5EF4-FFF2-40B4-BE49-F238E27FC236}">
                <a16:creationId xmlns:a16="http://schemas.microsoft.com/office/drawing/2014/main" id="{B51779C6-930C-4350-A1B4-45B00163D5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35" y="0"/>
            <a:ext cx="1203978" cy="120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7585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080AB89-6C51-4761-9872-78C01A5A5E35}"/>
              </a:ext>
            </a:extLst>
          </p:cNvPr>
          <p:cNvSpPr>
            <a:spLocks noGrp="1"/>
          </p:cNvSpPr>
          <p:nvPr>
            <p:ph type="title"/>
          </p:nvPr>
        </p:nvSpPr>
        <p:spPr/>
        <p:txBody>
          <a:bodyPr/>
          <a:lstStyle/>
          <a:p>
            <a:pPr algn="ctr"/>
            <a:r>
              <a:rPr lang="en-US" b="1" dirty="0">
                <a:solidFill>
                  <a:schemeClr val="accent1"/>
                </a:solidFill>
              </a:rPr>
              <a:t> </a:t>
            </a:r>
            <a:r>
              <a:rPr lang="en-US" sz="3600" b="1" dirty="0" err="1">
                <a:solidFill>
                  <a:schemeClr val="accent1"/>
                </a:solidFill>
              </a:rPr>
              <a:t>Zung</a:t>
            </a:r>
            <a:r>
              <a:rPr lang="en-US" b="1" dirty="0">
                <a:solidFill>
                  <a:schemeClr val="accent1"/>
                </a:solidFill>
              </a:rPr>
              <a:t> Self-Rating Depression Scale,</a:t>
            </a:r>
            <a:br>
              <a:rPr lang="en-US" b="1" dirty="0">
                <a:solidFill>
                  <a:schemeClr val="accent1"/>
                </a:solidFill>
              </a:rPr>
            </a:br>
            <a:endParaRPr lang="el-GR" b="1" dirty="0">
              <a:solidFill>
                <a:schemeClr val="accent1"/>
              </a:solidFill>
            </a:endParaRPr>
          </a:p>
        </p:txBody>
      </p:sp>
      <p:sp>
        <p:nvSpPr>
          <p:cNvPr id="3" name="Θέση περιεχομένου 2">
            <a:extLst>
              <a:ext uri="{FF2B5EF4-FFF2-40B4-BE49-F238E27FC236}">
                <a16:creationId xmlns:a16="http://schemas.microsoft.com/office/drawing/2014/main" id="{1AE1FA18-2464-4B63-A4E1-0D8FFCEDF1E3}"/>
              </a:ext>
            </a:extLst>
          </p:cNvPr>
          <p:cNvSpPr>
            <a:spLocks noGrp="1"/>
          </p:cNvSpPr>
          <p:nvPr>
            <p:ph idx="1"/>
          </p:nvPr>
        </p:nvSpPr>
        <p:spPr>
          <a:xfrm>
            <a:off x="5921405" y="1825625"/>
            <a:ext cx="6161103" cy="4882842"/>
          </a:xfrm>
        </p:spPr>
        <p:txBody>
          <a:bodyPr>
            <a:normAutofit fontScale="77500" lnSpcReduction="20000"/>
          </a:bodyPr>
          <a:lstStyle/>
          <a:p>
            <a:pPr algn="just"/>
            <a:r>
              <a:rPr lang="el-GR" dirty="0"/>
              <a:t>Το ερωτηματολόγιο ZDRS, το οποίο έχει </a:t>
            </a:r>
            <a:r>
              <a:rPr lang="el-GR" dirty="0" err="1"/>
              <a:t>εγκυροποιηθεί</a:t>
            </a:r>
            <a:r>
              <a:rPr lang="el-GR" dirty="0"/>
              <a:t> στην ελληνική γλώσσα, απαρτίζεται από 20 ερωτήσεις και χρησιμοποιείται ευρέως ως εργαλείο διαλογής, ανιχνεύοντας συναισθηματικά, ψυχολογικά και σωματικά συμπτώματα που σχετίζονται με την κατάθλιψη.</a:t>
            </a:r>
          </a:p>
          <a:p>
            <a:pPr algn="just"/>
            <a:r>
              <a:rPr lang="el-GR" dirty="0"/>
              <a:t> Η συμπλήρωση του ερωτηματολογίου διαρκεί περίπου 10 </a:t>
            </a:r>
            <a:r>
              <a:rPr lang="el-GR" dirty="0" err="1"/>
              <a:t>min</a:t>
            </a:r>
            <a:r>
              <a:rPr lang="el-GR" dirty="0"/>
              <a:t> και μπορεί να χρησιμοποιηθεί αποτελεσματικά στην πρωτοβάθμια φροντίδα. Κάθε ερώτηση βαθμονομείται σε κλίμακα η οποία κυμαίνεται στο 1–4, που πολλαπλασιάζεται επί 1,25, έτσι ώστε η συνολική βαθμολογία (</a:t>
            </a:r>
            <a:r>
              <a:rPr lang="el-GR" dirty="0" err="1"/>
              <a:t>sds-zung</a:t>
            </a:r>
            <a:r>
              <a:rPr lang="el-GR" dirty="0"/>
              <a:t>) να κυμαίνεται μεταξύ 25–100. </a:t>
            </a:r>
          </a:p>
          <a:p>
            <a:pPr algn="just"/>
            <a:r>
              <a:rPr lang="el-GR" dirty="0"/>
              <a:t>Οι μικρότερες τιμές είναι καλύτερες, ενώ τιμές 50–59 υποδηλώνουν ήπια κατάθλιψη, 60–69 μέτρια και &gt;70 σοβαρή.</a:t>
            </a:r>
          </a:p>
        </p:txBody>
      </p:sp>
      <p:pic>
        <p:nvPicPr>
          <p:cNvPr id="4" name="Εικόνα 3">
            <a:extLst>
              <a:ext uri="{FF2B5EF4-FFF2-40B4-BE49-F238E27FC236}">
                <a16:creationId xmlns:a16="http://schemas.microsoft.com/office/drawing/2014/main" id="{B38DF14A-CB22-4C7F-BC37-BF05D3FE2CF1}"/>
              </a:ext>
            </a:extLst>
          </p:cNvPr>
          <p:cNvPicPr>
            <a:picLocks noChangeAspect="1"/>
          </p:cNvPicPr>
          <p:nvPr/>
        </p:nvPicPr>
        <p:blipFill>
          <a:blip r:embed="rId2"/>
          <a:stretch>
            <a:fillRect/>
          </a:stretch>
        </p:blipFill>
        <p:spPr>
          <a:xfrm>
            <a:off x="0" y="1690688"/>
            <a:ext cx="5744151" cy="5017779"/>
          </a:xfrm>
          <a:prstGeom prst="rect">
            <a:avLst/>
          </a:prstGeom>
        </p:spPr>
      </p:pic>
      <p:pic>
        <p:nvPicPr>
          <p:cNvPr id="5" name="Εικόνα 4">
            <a:extLst>
              <a:ext uri="{FF2B5EF4-FFF2-40B4-BE49-F238E27FC236}">
                <a16:creationId xmlns:a16="http://schemas.microsoft.com/office/drawing/2014/main" id="{E151E4FC-B755-4B05-AF85-B5F3B6F71247}"/>
              </a:ext>
            </a:extLst>
          </p:cNvPr>
          <p:cNvPicPr>
            <a:picLocks noChangeAspect="1"/>
          </p:cNvPicPr>
          <p:nvPr/>
        </p:nvPicPr>
        <p:blipFill>
          <a:blip r:embed="rId3"/>
          <a:stretch>
            <a:fillRect/>
          </a:stretch>
        </p:blipFill>
        <p:spPr>
          <a:xfrm>
            <a:off x="10892558" y="62144"/>
            <a:ext cx="1203978" cy="1203978"/>
          </a:xfrm>
          <a:prstGeom prst="rect">
            <a:avLst/>
          </a:prstGeom>
        </p:spPr>
      </p:pic>
      <p:pic>
        <p:nvPicPr>
          <p:cNvPr id="6" name="Picture 2" descr="Τμήμα Νοσηλευτικής Πανεπιστημίου Θεσσαλίας, Λάρισα">
            <a:extLst>
              <a:ext uri="{FF2B5EF4-FFF2-40B4-BE49-F238E27FC236}">
                <a16:creationId xmlns:a16="http://schemas.microsoft.com/office/drawing/2014/main" id="{19BEEC18-AD01-4201-B7F6-A9678AB563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35" y="0"/>
            <a:ext cx="1203978" cy="120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093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A66CFE3-062C-4EC2-83D0-1DE8441706C7}"/>
              </a:ext>
            </a:extLst>
          </p:cNvPr>
          <p:cNvSpPr>
            <a:spLocks noGrp="1"/>
          </p:cNvSpPr>
          <p:nvPr>
            <p:ph type="title"/>
          </p:nvPr>
        </p:nvSpPr>
        <p:spPr>
          <a:xfrm>
            <a:off x="838200" y="365126"/>
            <a:ext cx="10515600" cy="890434"/>
          </a:xfrm>
        </p:spPr>
        <p:txBody>
          <a:bodyPr vert="horz" lIns="91440" tIns="45720" rIns="91440" bIns="45720" rtlCol="0" anchor="ctr">
            <a:noAutofit/>
          </a:bodyPr>
          <a:lstStyle/>
          <a:p>
            <a:pPr algn="ctr"/>
            <a:r>
              <a:rPr lang="en-US" sz="3600" b="1" dirty="0">
                <a:solidFill>
                  <a:schemeClr val="accent1"/>
                </a:solidFill>
              </a:rPr>
              <a:t>Patient Health Questionnaire-9 (PHQ-9)</a:t>
            </a:r>
            <a:br>
              <a:rPr lang="en-US" sz="3600" b="1" dirty="0">
                <a:solidFill>
                  <a:schemeClr val="accent1"/>
                </a:solidFill>
              </a:rPr>
            </a:br>
            <a:endParaRPr lang="el-GR" sz="3600" b="1" dirty="0">
              <a:solidFill>
                <a:schemeClr val="accent1"/>
              </a:solidFill>
            </a:endParaRPr>
          </a:p>
        </p:txBody>
      </p:sp>
      <p:sp>
        <p:nvSpPr>
          <p:cNvPr id="3" name="Θέση περιεχομένου 2">
            <a:extLst>
              <a:ext uri="{FF2B5EF4-FFF2-40B4-BE49-F238E27FC236}">
                <a16:creationId xmlns:a16="http://schemas.microsoft.com/office/drawing/2014/main" id="{A3C39B52-12DF-4C8C-B4BB-20EE5B4BA01A}"/>
              </a:ext>
            </a:extLst>
          </p:cNvPr>
          <p:cNvSpPr>
            <a:spLocks noGrp="1"/>
          </p:cNvSpPr>
          <p:nvPr>
            <p:ph idx="1"/>
          </p:nvPr>
        </p:nvSpPr>
        <p:spPr>
          <a:xfrm>
            <a:off x="5504154" y="1255559"/>
            <a:ext cx="6687846" cy="5491470"/>
          </a:xfrm>
        </p:spPr>
        <p:txBody>
          <a:bodyPr>
            <a:normAutofit fontScale="47500" lnSpcReduction="20000"/>
          </a:bodyPr>
          <a:lstStyle/>
          <a:p>
            <a:pPr algn="just"/>
            <a:r>
              <a:rPr lang="el-GR" dirty="0"/>
              <a:t>Το Ερωτηματολόγιο για την Υγεία των Ασθενών (</a:t>
            </a:r>
            <a:r>
              <a:rPr lang="el-GR" dirty="0" err="1"/>
              <a:t>Patient</a:t>
            </a:r>
            <a:r>
              <a:rPr lang="el-GR" dirty="0"/>
              <a:t> Health </a:t>
            </a:r>
            <a:r>
              <a:rPr lang="el-GR" dirty="0" err="1"/>
              <a:t>Questionnaire</a:t>
            </a:r>
            <a:r>
              <a:rPr lang="el-GR" dirty="0"/>
              <a:t> [PHQ-9]) αναπτύχθηκε το 1999 από τον </a:t>
            </a:r>
            <a:r>
              <a:rPr lang="el-GR" dirty="0" err="1"/>
              <a:t>Spitzer</a:t>
            </a:r>
            <a:r>
              <a:rPr lang="el-GR" dirty="0"/>
              <a:t> και τους συναδέλφους του στο Πανεπιστήμιο της </a:t>
            </a:r>
            <a:r>
              <a:rPr lang="el-GR" dirty="0" err="1"/>
              <a:t>Columbia</a:t>
            </a:r>
            <a:r>
              <a:rPr lang="el-GR" dirty="0"/>
              <a:t>. Το PHQ-9 αποτελείται από  μία ενότητα ενός μεγαλύτερου ερωτηματολογίου για την υγεία των ασθενών, μία αξιολόγηση την οποία οι ασθενείς μπορούν να συμπληρώσουν, για να ελέγξουν τις συνθήκες της ψυχικής τους υγείας.</a:t>
            </a:r>
          </a:p>
          <a:p>
            <a:pPr algn="just"/>
            <a:r>
              <a:rPr lang="el-GR" dirty="0"/>
              <a:t>Το Ερωτηματολόγιο [PHQ-9] σχεδιάστηκε με σκοπό τον ακριβή εντοπισμό ύπαρξης ζητημάτων ψυχικής υγείας, όπως η κατάθλιψη και το άγχος και την μέτρηση της σοβαρότητάς τους.</a:t>
            </a:r>
          </a:p>
          <a:p>
            <a:pPr algn="just"/>
            <a:r>
              <a:rPr lang="el-GR" dirty="0"/>
              <a:t>Το Ερωτηματολόγιο για την Υγεία των Ασθενών αποτελείται από 9 προτάσεις, οι οποίες αναπτύσσονται από μια 4-βάθμια κλίμακα </a:t>
            </a:r>
            <a:r>
              <a:rPr lang="el-GR" dirty="0" err="1"/>
              <a:t>Likert</a:t>
            </a:r>
            <a:r>
              <a:rPr lang="el-GR" dirty="0"/>
              <a:t> σταθμισμένη από το 0 (Καθόλου) έως το 3 (Σχεδόν όλες τις ημέρες). Για κάθε πρόταση ο συμμετέχων ερωτάται πόσο συχνά έχει βιώσει αυτό το θέμα τις τελευταίες δύο εβδομάδες. Το Ερωτηματολόγιο περιλαμβάνει και μία 10η ερώτηση «Πόσο δύσκολο είναι για σας να κάνετε την εργασία σας, να φροντίσετε τα πράγματα στο σπίτι ή να τα κάνετε μαζί με άλλους;». Οι επιλογές απάντησης είναι: καθόλου, κάπως δύσκολες, πολύ δύσκολες ή εξαιρετικά δύσκολες.</a:t>
            </a:r>
          </a:p>
          <a:p>
            <a:pPr algn="just">
              <a:buFont typeface="Wingdings" panose="05000000000000000000" pitchFamily="2" charset="2"/>
              <a:buChar char="Ø"/>
            </a:pPr>
            <a:r>
              <a:rPr lang="el-GR" dirty="0"/>
              <a:t>Η συνολική βαθμολογία για τις 9 ερωτήσεις υπολογίζεται αθροιστικά και μπορεί να κυμαίνεται από 0 έως 27. </a:t>
            </a:r>
          </a:p>
          <a:p>
            <a:pPr algn="just">
              <a:buFont typeface="Wingdings" panose="05000000000000000000" pitchFamily="2" charset="2"/>
              <a:buChar char="Ø"/>
            </a:pPr>
            <a:r>
              <a:rPr lang="el-GR" dirty="0"/>
              <a:t>Για βαθμολογία ≤4 δεν υπάρχει εμφάνιση ζητημάτων κατάθλιψης. </a:t>
            </a:r>
          </a:p>
          <a:p>
            <a:pPr algn="just">
              <a:buFont typeface="Wingdings" panose="05000000000000000000" pitchFamily="2" charset="2"/>
              <a:buChar char="Ø"/>
            </a:pPr>
            <a:r>
              <a:rPr lang="el-GR" dirty="0"/>
              <a:t>Η βαθμολογία [5-9] δείχνει ήπια συμπτώματα κατάθλιψης, </a:t>
            </a:r>
          </a:p>
          <a:p>
            <a:pPr algn="just">
              <a:buFont typeface="Wingdings" panose="05000000000000000000" pitchFamily="2" charset="2"/>
              <a:buChar char="Ø"/>
            </a:pPr>
            <a:r>
              <a:rPr lang="el-GR" dirty="0"/>
              <a:t>ενώ [10-14] δείχνει μια σειρά δυνατοτήτων μεταξύ μικρής κατάθλιψης, δυσθυμίας και μείζονος κατάθλιψης. </a:t>
            </a:r>
          </a:p>
          <a:p>
            <a:pPr algn="just">
              <a:buFont typeface="Wingdings" panose="05000000000000000000" pitchFamily="2" charset="2"/>
              <a:buChar char="Ø"/>
            </a:pPr>
            <a:r>
              <a:rPr lang="el-GR" dirty="0"/>
              <a:t>Η βαθμολόγηση [15-19] δείχνει σημαντική κατάθλιψη, όπου πιθανώς θα ήταν σκόπιμο είτε τα αντικαταθλιπτικά φάρμακα είτε η ψυχοθεραπεία,</a:t>
            </a:r>
          </a:p>
          <a:p>
            <a:pPr algn="just">
              <a:buFont typeface="Wingdings" panose="05000000000000000000" pitchFamily="2" charset="2"/>
              <a:buChar char="Ø"/>
            </a:pPr>
            <a:r>
              <a:rPr lang="el-GR" dirty="0"/>
              <a:t> βαθμολογία ≥20 υποδηλώνει σημαντική κατάθλιψη, όπου θα υποδείχθηκε συνδυασμός αντικαταθλιπτικών φαρμάκων και ψυχοθεραπείας (θεραπευτική συμβουλευτική).</a:t>
            </a:r>
          </a:p>
          <a:p>
            <a:pPr algn="just"/>
            <a:r>
              <a:rPr lang="el-GR" dirty="0"/>
              <a:t>Η εσωτερική αξιοπιστία του Ερωτηματολογίου για την Υγεία των Ασθενών [PHQ-9] ήταν εξαιρετική με </a:t>
            </a:r>
            <a:r>
              <a:rPr lang="el-GR" dirty="0" err="1"/>
              <a:t>Cronbach’s</a:t>
            </a:r>
            <a:r>
              <a:rPr lang="el-GR" dirty="0"/>
              <a:t> α=0.89 και η αξιοπιστία δοκιμής του ήταν, επίσης, εξαιρετική. Επιβεβαιώνεται ότι το PHQ-9 είναι ένα εργαλείο, που εντοπίζει με ακρίβεια την ύπαρξη κατάθλιψης και μετρά τη σοβαρότητά της.</a:t>
            </a:r>
          </a:p>
        </p:txBody>
      </p:sp>
      <p:pic>
        <p:nvPicPr>
          <p:cNvPr id="4" name="Εικόνα 3">
            <a:extLst>
              <a:ext uri="{FF2B5EF4-FFF2-40B4-BE49-F238E27FC236}">
                <a16:creationId xmlns:a16="http://schemas.microsoft.com/office/drawing/2014/main" id="{54FC9AF6-4AE8-48DD-BC44-83207C5F1C87}"/>
              </a:ext>
            </a:extLst>
          </p:cNvPr>
          <p:cNvPicPr>
            <a:picLocks noChangeAspect="1"/>
          </p:cNvPicPr>
          <p:nvPr/>
        </p:nvPicPr>
        <p:blipFill rotWithShape="1">
          <a:blip r:embed="rId2"/>
          <a:srcRect l="23155" t="20324" r="53471" b="36551"/>
          <a:stretch/>
        </p:blipFill>
        <p:spPr>
          <a:xfrm>
            <a:off x="-1" y="1825625"/>
            <a:ext cx="5308847" cy="4921404"/>
          </a:xfrm>
          <a:prstGeom prst="rect">
            <a:avLst/>
          </a:prstGeom>
        </p:spPr>
      </p:pic>
      <p:pic>
        <p:nvPicPr>
          <p:cNvPr id="5" name="Εικόνα 4">
            <a:extLst>
              <a:ext uri="{FF2B5EF4-FFF2-40B4-BE49-F238E27FC236}">
                <a16:creationId xmlns:a16="http://schemas.microsoft.com/office/drawing/2014/main" id="{06A19F71-C3AD-499E-B0AC-78CEA48FC2E5}"/>
              </a:ext>
            </a:extLst>
          </p:cNvPr>
          <p:cNvPicPr>
            <a:picLocks noChangeAspect="1"/>
          </p:cNvPicPr>
          <p:nvPr/>
        </p:nvPicPr>
        <p:blipFill>
          <a:blip r:embed="rId3"/>
          <a:stretch>
            <a:fillRect/>
          </a:stretch>
        </p:blipFill>
        <p:spPr>
          <a:xfrm>
            <a:off x="10892558" y="62144"/>
            <a:ext cx="1203978" cy="1203978"/>
          </a:xfrm>
          <a:prstGeom prst="rect">
            <a:avLst/>
          </a:prstGeom>
        </p:spPr>
      </p:pic>
      <p:pic>
        <p:nvPicPr>
          <p:cNvPr id="6" name="Picture 2" descr="Τμήμα Νοσηλευτικής Πανεπιστημίου Θεσσαλίας, Λάρισα">
            <a:extLst>
              <a:ext uri="{FF2B5EF4-FFF2-40B4-BE49-F238E27FC236}">
                <a16:creationId xmlns:a16="http://schemas.microsoft.com/office/drawing/2014/main" id="{4C865E65-1A94-47D5-BA63-752BBEA475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35" y="0"/>
            <a:ext cx="1203978" cy="120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1001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760C299-1587-4A2A-AF2D-3F51494C64D7}"/>
              </a:ext>
            </a:extLst>
          </p:cNvPr>
          <p:cNvSpPr>
            <a:spLocks noGrp="1"/>
          </p:cNvSpPr>
          <p:nvPr>
            <p:ph type="title"/>
          </p:nvPr>
        </p:nvSpPr>
        <p:spPr>
          <a:xfrm>
            <a:off x="1254913" y="365126"/>
            <a:ext cx="9637646" cy="638052"/>
          </a:xfrm>
        </p:spPr>
        <p:txBody>
          <a:bodyPr>
            <a:noAutofit/>
          </a:bodyPr>
          <a:lstStyle/>
          <a:p>
            <a:pPr algn="ctr"/>
            <a:r>
              <a:rPr lang="en-US" sz="3200" b="1" dirty="0">
                <a:solidFill>
                  <a:schemeClr val="accent1"/>
                </a:solidFill>
              </a:rPr>
              <a:t> </a:t>
            </a:r>
            <a:r>
              <a:rPr lang="en-US" sz="3600" dirty="0">
                <a:solidFill>
                  <a:schemeClr val="accent1"/>
                </a:solidFill>
                <a:latin typeface="Comic Sans MS" pitchFamily="66" charset="0"/>
              </a:rPr>
              <a:t>Hospital Anxiety Depression Scale (HADS)</a:t>
            </a:r>
            <a:br>
              <a:rPr lang="en-US" sz="3200" b="1" dirty="0">
                <a:solidFill>
                  <a:schemeClr val="accent1"/>
                </a:solidFill>
              </a:rPr>
            </a:br>
            <a:endParaRPr lang="el-GR" sz="3200" b="1" dirty="0">
              <a:solidFill>
                <a:schemeClr val="accent1"/>
              </a:solidFill>
            </a:endParaRPr>
          </a:p>
        </p:txBody>
      </p:sp>
      <p:sp>
        <p:nvSpPr>
          <p:cNvPr id="3" name="Θέση περιεχομένου 2">
            <a:extLst>
              <a:ext uri="{FF2B5EF4-FFF2-40B4-BE49-F238E27FC236}">
                <a16:creationId xmlns:a16="http://schemas.microsoft.com/office/drawing/2014/main" id="{53F42A97-2F11-4942-8480-24FB48A1D3CC}"/>
              </a:ext>
            </a:extLst>
          </p:cNvPr>
          <p:cNvSpPr>
            <a:spLocks noGrp="1"/>
          </p:cNvSpPr>
          <p:nvPr>
            <p:ph idx="1"/>
          </p:nvPr>
        </p:nvSpPr>
        <p:spPr>
          <a:xfrm>
            <a:off x="5655075" y="1253330"/>
            <a:ext cx="6536925" cy="5529209"/>
          </a:xfrm>
        </p:spPr>
        <p:txBody>
          <a:bodyPr>
            <a:normAutofit fontScale="85000" lnSpcReduction="20000"/>
          </a:bodyPr>
          <a:lstStyle/>
          <a:p>
            <a:pPr algn="just"/>
            <a:r>
              <a:rPr lang="el-GR" dirty="0"/>
              <a:t>Η HADS είναι μια κλίμακα που συμπληρώνεται από τον εξεταζόμενο και αποτελείται από 14 λήμματα, καθένα από τα οποία έχει 4 δυνατές απαντήσεις (0–3).</a:t>
            </a:r>
            <a:endParaRPr lang="en-US" dirty="0"/>
          </a:p>
          <a:p>
            <a:pPr algn="just"/>
            <a:r>
              <a:rPr lang="el-GR" dirty="0"/>
              <a:t> Έχει σχεδιαστεί για να εκτιμά το άγχος (HADS-A) και την κατάθλιψη (HADS-D) (7 λήμματα για κάθε κατάσταση, με διακύμανση βαθμολογίας από 0 έως 21).</a:t>
            </a:r>
            <a:endParaRPr lang="en-US" dirty="0"/>
          </a:p>
          <a:p>
            <a:pPr algn="just"/>
            <a:r>
              <a:rPr lang="el-GR" dirty="0"/>
              <a:t> Είναι σημαντικό να αναφερθεί ότι τα λήμματα που διερευνούν την κατάθλιψη δεν περιλαμβάνουν ερωτήσεις για τα σωματικά συμπτώματα (όπως αϋπνία, ανορεξία, απώλεια βάρους, καταβολή), που είναι πολύ συχνά σε ασθενείς γενικού νοσοκομείου.</a:t>
            </a:r>
            <a:endParaRPr lang="en-US" dirty="0"/>
          </a:p>
          <a:p>
            <a:pPr algn="just"/>
            <a:r>
              <a:rPr lang="el-GR" dirty="0"/>
              <a:t>Σύμφωνα με τους </a:t>
            </a:r>
            <a:r>
              <a:rPr lang="el-GR" dirty="0" err="1"/>
              <a:t>Zigmond&amp;Snaith</a:t>
            </a:r>
            <a:r>
              <a:rPr lang="en-US" dirty="0"/>
              <a:t> </a:t>
            </a:r>
            <a:r>
              <a:rPr lang="el-GR" dirty="0"/>
              <a:t>(1983) η βαθμολογία από 0 </a:t>
            </a:r>
            <a:r>
              <a:rPr lang="el-GR" dirty="0" err="1"/>
              <a:t>εως</a:t>
            </a:r>
            <a:r>
              <a:rPr lang="el-GR" dirty="0"/>
              <a:t> 7 αναφέρεται σε φυσιολογικά επίπεδα άγχους και</a:t>
            </a:r>
            <a:r>
              <a:rPr lang="en-US" dirty="0"/>
              <a:t> </a:t>
            </a:r>
            <a:r>
              <a:rPr lang="el-GR" dirty="0"/>
              <a:t>κατάθλιψης, η βαθμολογία από 8 </a:t>
            </a:r>
            <a:r>
              <a:rPr lang="el-GR" dirty="0" err="1"/>
              <a:t>εως</a:t>
            </a:r>
            <a:r>
              <a:rPr lang="el-GR" dirty="0"/>
              <a:t> 10 υποδηλώνει οριακά μη φυσιολογικό επίπεδο άγχους</a:t>
            </a:r>
            <a:r>
              <a:rPr lang="en-US" dirty="0"/>
              <a:t> </a:t>
            </a:r>
            <a:r>
              <a:rPr lang="el-GR" dirty="0"/>
              <a:t>και κατάθλιψης. </a:t>
            </a:r>
            <a:endParaRPr lang="en-US" dirty="0"/>
          </a:p>
          <a:p>
            <a:pPr algn="just"/>
            <a:endParaRPr lang="el-GR" dirty="0"/>
          </a:p>
        </p:txBody>
      </p:sp>
      <p:pic>
        <p:nvPicPr>
          <p:cNvPr id="4" name="Εικόνα 3">
            <a:extLst>
              <a:ext uri="{FF2B5EF4-FFF2-40B4-BE49-F238E27FC236}">
                <a16:creationId xmlns:a16="http://schemas.microsoft.com/office/drawing/2014/main" id="{7D315D99-AEC0-4DB8-94E1-52F690C875FF}"/>
              </a:ext>
            </a:extLst>
          </p:cNvPr>
          <p:cNvPicPr>
            <a:picLocks noChangeAspect="1"/>
          </p:cNvPicPr>
          <p:nvPr/>
        </p:nvPicPr>
        <p:blipFill rotWithShape="1">
          <a:blip r:embed="rId2"/>
          <a:srcRect l="4377" r="4900"/>
          <a:stretch/>
        </p:blipFill>
        <p:spPr>
          <a:xfrm>
            <a:off x="177553" y="1162975"/>
            <a:ext cx="5149049" cy="5695025"/>
          </a:xfrm>
          <a:prstGeom prst="rect">
            <a:avLst/>
          </a:prstGeom>
        </p:spPr>
      </p:pic>
      <p:pic>
        <p:nvPicPr>
          <p:cNvPr id="5" name="Εικόνα 4">
            <a:extLst>
              <a:ext uri="{FF2B5EF4-FFF2-40B4-BE49-F238E27FC236}">
                <a16:creationId xmlns:a16="http://schemas.microsoft.com/office/drawing/2014/main" id="{1EF164F1-C878-4F8E-92AD-060AFC4BE481}"/>
              </a:ext>
            </a:extLst>
          </p:cNvPr>
          <p:cNvPicPr>
            <a:picLocks noChangeAspect="1"/>
          </p:cNvPicPr>
          <p:nvPr/>
        </p:nvPicPr>
        <p:blipFill>
          <a:blip r:embed="rId3"/>
          <a:stretch>
            <a:fillRect/>
          </a:stretch>
        </p:blipFill>
        <p:spPr>
          <a:xfrm>
            <a:off x="10892558" y="62144"/>
            <a:ext cx="1203978" cy="1203978"/>
          </a:xfrm>
          <a:prstGeom prst="rect">
            <a:avLst/>
          </a:prstGeom>
        </p:spPr>
      </p:pic>
      <p:pic>
        <p:nvPicPr>
          <p:cNvPr id="6" name="Picture 2" descr="Τμήμα Νοσηλευτικής Πανεπιστημίου Θεσσαλίας, Λάρισα">
            <a:extLst>
              <a:ext uri="{FF2B5EF4-FFF2-40B4-BE49-F238E27FC236}">
                <a16:creationId xmlns:a16="http://schemas.microsoft.com/office/drawing/2014/main" id="{D58DF75F-1DA1-4177-BA46-F321233E97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35" y="0"/>
            <a:ext cx="1203978" cy="120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7823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5DDF015F-AEC8-4F4F-AD89-A525A511E289}"/>
              </a:ext>
            </a:extLst>
          </p:cNvPr>
          <p:cNvPicPr>
            <a:picLocks noChangeAspect="1"/>
          </p:cNvPicPr>
          <p:nvPr/>
        </p:nvPicPr>
        <p:blipFill>
          <a:blip r:embed="rId2"/>
          <a:stretch>
            <a:fillRect/>
          </a:stretch>
        </p:blipFill>
        <p:spPr>
          <a:xfrm>
            <a:off x="3733697" y="0"/>
            <a:ext cx="4487040" cy="1121760"/>
          </a:xfrm>
          <a:prstGeom prst="rect">
            <a:avLst/>
          </a:prstGeom>
        </p:spPr>
      </p:pic>
      <p:sp>
        <p:nvSpPr>
          <p:cNvPr id="3" name="Θέση περιεχομένου 2">
            <a:extLst>
              <a:ext uri="{FF2B5EF4-FFF2-40B4-BE49-F238E27FC236}">
                <a16:creationId xmlns:a16="http://schemas.microsoft.com/office/drawing/2014/main" id="{8F266C7D-DABB-4AAE-B8E5-0B63C11DE52E}"/>
              </a:ext>
            </a:extLst>
          </p:cNvPr>
          <p:cNvSpPr>
            <a:spLocks noGrp="1"/>
          </p:cNvSpPr>
          <p:nvPr>
            <p:ph idx="1"/>
          </p:nvPr>
        </p:nvSpPr>
        <p:spPr>
          <a:xfrm>
            <a:off x="115409" y="1461641"/>
            <a:ext cx="11736279" cy="1121761"/>
          </a:xfrm>
        </p:spPr>
        <p:txBody>
          <a:bodyPr>
            <a:normAutofit fontScale="77500" lnSpcReduction="20000"/>
          </a:bodyPr>
          <a:lstStyle/>
          <a:p>
            <a:pPr algn="just"/>
            <a:r>
              <a:rPr lang="el-GR" dirty="0"/>
              <a:t>Όσον αφορά στην κλινική εφαρμογή των παραπάνω μεθόδων για την αναγνώριση της κατάθλιψης στις υπηρεσίες πρωτοβάθμιας φροντίδας υγείας, έχει αναγνωριστεί από τον οδηγό του </a:t>
            </a:r>
            <a:r>
              <a:rPr lang="el-GR" dirty="0" err="1"/>
              <a:t>National</a:t>
            </a:r>
            <a:r>
              <a:rPr lang="el-GR" dirty="0"/>
              <a:t> </a:t>
            </a:r>
            <a:r>
              <a:rPr lang="el-GR" dirty="0" err="1"/>
              <a:t>Institute</a:t>
            </a:r>
            <a:r>
              <a:rPr lang="el-GR" dirty="0"/>
              <a:t> for Health and </a:t>
            </a:r>
            <a:r>
              <a:rPr lang="el-GR" dirty="0" err="1"/>
              <a:t>Clinical</a:t>
            </a:r>
            <a:r>
              <a:rPr lang="el-GR" dirty="0"/>
              <a:t> </a:t>
            </a:r>
            <a:r>
              <a:rPr lang="el-GR" dirty="0" err="1"/>
              <a:t>Excellence</a:t>
            </a:r>
            <a:r>
              <a:rPr lang="el-GR" dirty="0"/>
              <a:t> στη Μ. Βρετανία</a:t>
            </a:r>
            <a:r>
              <a:rPr lang="en-US" dirty="0"/>
              <a:t> </a:t>
            </a:r>
            <a:r>
              <a:rPr lang="el-GR" dirty="0"/>
              <a:t>η</a:t>
            </a:r>
            <a:r>
              <a:rPr lang="en-US" dirty="0"/>
              <a:t> </a:t>
            </a:r>
            <a:r>
              <a:rPr lang="el-GR" dirty="0"/>
              <a:t>χρήση των δύο ερωτήσεων</a:t>
            </a:r>
          </a:p>
        </p:txBody>
      </p:sp>
      <p:pic>
        <p:nvPicPr>
          <p:cNvPr id="5" name="Εικόνα 4">
            <a:extLst>
              <a:ext uri="{FF2B5EF4-FFF2-40B4-BE49-F238E27FC236}">
                <a16:creationId xmlns:a16="http://schemas.microsoft.com/office/drawing/2014/main" id="{AB2AE782-7E82-491B-AFF0-E323AB4D5236}"/>
              </a:ext>
            </a:extLst>
          </p:cNvPr>
          <p:cNvPicPr>
            <a:picLocks noChangeAspect="1"/>
          </p:cNvPicPr>
          <p:nvPr/>
        </p:nvPicPr>
        <p:blipFill>
          <a:blip r:embed="rId3"/>
          <a:stretch>
            <a:fillRect/>
          </a:stretch>
        </p:blipFill>
        <p:spPr>
          <a:xfrm>
            <a:off x="0" y="2583402"/>
            <a:ext cx="12192000" cy="4128116"/>
          </a:xfrm>
          <a:prstGeom prst="rect">
            <a:avLst/>
          </a:prstGeom>
        </p:spPr>
      </p:pic>
      <p:sp>
        <p:nvSpPr>
          <p:cNvPr id="6" name="Ορθογώνιο 5">
            <a:extLst>
              <a:ext uri="{FF2B5EF4-FFF2-40B4-BE49-F238E27FC236}">
                <a16:creationId xmlns:a16="http://schemas.microsoft.com/office/drawing/2014/main" id="{5E99C35F-45F4-4CFB-9021-59F720213E10}"/>
              </a:ext>
            </a:extLst>
          </p:cNvPr>
          <p:cNvSpPr/>
          <p:nvPr/>
        </p:nvSpPr>
        <p:spPr>
          <a:xfrm>
            <a:off x="5977217" y="3244334"/>
            <a:ext cx="237566" cy="369332"/>
          </a:xfrm>
          <a:prstGeom prst="rect">
            <a:avLst/>
          </a:prstGeom>
        </p:spPr>
        <p:txBody>
          <a:bodyPr wrap="none">
            <a:spAutoFit/>
          </a:bodyPr>
          <a:lstStyle/>
          <a:p>
            <a:r>
              <a:rPr lang="el-GR" dirty="0"/>
              <a:t> </a:t>
            </a:r>
          </a:p>
        </p:txBody>
      </p:sp>
      <p:pic>
        <p:nvPicPr>
          <p:cNvPr id="7" name="Εικόνα 6">
            <a:extLst>
              <a:ext uri="{FF2B5EF4-FFF2-40B4-BE49-F238E27FC236}">
                <a16:creationId xmlns:a16="http://schemas.microsoft.com/office/drawing/2014/main" id="{950A0E8F-D010-4E33-AE63-F1FF03776FDC}"/>
              </a:ext>
            </a:extLst>
          </p:cNvPr>
          <p:cNvPicPr>
            <a:picLocks noChangeAspect="1"/>
          </p:cNvPicPr>
          <p:nvPr/>
        </p:nvPicPr>
        <p:blipFill>
          <a:blip r:embed="rId4"/>
          <a:stretch>
            <a:fillRect/>
          </a:stretch>
        </p:blipFill>
        <p:spPr>
          <a:xfrm>
            <a:off x="10892558" y="62144"/>
            <a:ext cx="1203978" cy="1203978"/>
          </a:xfrm>
          <a:prstGeom prst="rect">
            <a:avLst/>
          </a:prstGeom>
        </p:spPr>
      </p:pic>
      <p:pic>
        <p:nvPicPr>
          <p:cNvPr id="8" name="Picture 2" descr="Τμήμα Νοσηλευτικής Πανεπιστημίου Θεσσαλίας, Λάρισα">
            <a:extLst>
              <a:ext uri="{FF2B5EF4-FFF2-40B4-BE49-F238E27FC236}">
                <a16:creationId xmlns:a16="http://schemas.microsoft.com/office/drawing/2014/main" id="{71AFE2C9-1998-461F-8F7D-A3BA93DFA7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35" y="0"/>
            <a:ext cx="1203978" cy="120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0909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FFF74F0-CC00-4A38-A84F-73FBD34867BE}"/>
              </a:ext>
            </a:extLst>
          </p:cNvPr>
          <p:cNvSpPr>
            <a:spLocks noGrp="1"/>
          </p:cNvSpPr>
          <p:nvPr>
            <p:ph type="title"/>
          </p:nvPr>
        </p:nvSpPr>
        <p:spPr/>
        <p:txBody>
          <a:bodyPr>
            <a:normAutofit/>
          </a:bodyPr>
          <a:lstStyle/>
          <a:p>
            <a:pPr algn="ctr"/>
            <a:r>
              <a:rPr lang="el-GR" dirty="0">
                <a:solidFill>
                  <a:schemeClr val="accent1"/>
                </a:solidFill>
                <a:latin typeface="Comic Sans MS" pitchFamily="66" charset="0"/>
              </a:rPr>
              <a:t>Παραπομπή σε ειδικό: </a:t>
            </a:r>
          </a:p>
        </p:txBody>
      </p:sp>
      <p:sp>
        <p:nvSpPr>
          <p:cNvPr id="3" name="Θέση περιεχομένου 2">
            <a:extLst>
              <a:ext uri="{FF2B5EF4-FFF2-40B4-BE49-F238E27FC236}">
                <a16:creationId xmlns:a16="http://schemas.microsoft.com/office/drawing/2014/main" id="{F228E738-E0E0-4683-8C3B-BA0A1A8531CF}"/>
              </a:ext>
            </a:extLst>
          </p:cNvPr>
          <p:cNvSpPr>
            <a:spLocks noGrp="1"/>
          </p:cNvSpPr>
          <p:nvPr>
            <p:ph idx="1"/>
          </p:nvPr>
        </p:nvSpPr>
        <p:spPr>
          <a:xfrm>
            <a:off x="272248" y="2047567"/>
            <a:ext cx="11647503" cy="4351338"/>
          </a:xfrm>
        </p:spPr>
        <p:txBody>
          <a:bodyPr>
            <a:normAutofit fontScale="92500" lnSpcReduction="10000"/>
          </a:bodyPr>
          <a:lstStyle/>
          <a:p>
            <a:pPr algn="just"/>
            <a:r>
              <a:rPr lang="el-GR" dirty="0"/>
              <a:t>Αν υπάρχει περίπλοκη </a:t>
            </a:r>
            <a:r>
              <a:rPr lang="el-GR" dirty="0" err="1"/>
              <a:t>συννοσηρότητα</a:t>
            </a:r>
            <a:r>
              <a:rPr lang="el-GR" dirty="0"/>
              <a:t> (κατάχρηση ουσιών, σοβαρή αγχώδης διαταραχή)</a:t>
            </a:r>
          </a:p>
          <a:p>
            <a:pPr algn="just"/>
            <a:r>
              <a:rPr lang="el-GR" dirty="0"/>
              <a:t> Αν παρατηρούνται συμπτώματα αυξημένης βαρύτητας (π.χ. μέτρια έως σοβαρή </a:t>
            </a:r>
            <a:r>
              <a:rPr lang="el-GR" dirty="0" err="1"/>
              <a:t>αυτοκτονικότητα</a:t>
            </a:r>
            <a:r>
              <a:rPr lang="el-GR" dirty="0"/>
              <a:t>, ψυχωτικά συμπτώματα, πολύ μεγάλη έκπτωση λειτουργικότητας)</a:t>
            </a:r>
          </a:p>
          <a:p>
            <a:pPr algn="just"/>
            <a:r>
              <a:rPr lang="el-GR" dirty="0"/>
              <a:t>Αν χρειάζεται περαιτέρω διαγνωστική διευκρίνιση (για πιθανή διπολική διαταραχή, </a:t>
            </a:r>
            <a:r>
              <a:rPr lang="el-GR" dirty="0" err="1"/>
              <a:t>συννοσηρότητα</a:t>
            </a:r>
            <a:r>
              <a:rPr lang="el-GR" dirty="0"/>
              <a:t> με άλλη ψυχική διαταραχή κ.λπ.)</a:t>
            </a:r>
          </a:p>
          <a:p>
            <a:pPr algn="just"/>
            <a:r>
              <a:rPr lang="el-GR" dirty="0"/>
              <a:t>Αν εμφανιστεί ανθεκτικότητα στη συνήθη θεραπεία (δύο ή περισσότερες δοκιμές φαρμάκων)</a:t>
            </a:r>
          </a:p>
          <a:p>
            <a:pPr algn="just"/>
            <a:r>
              <a:rPr lang="el-GR" dirty="0"/>
              <a:t>Αν η κλινική εικόνα της κατάθλιψης και η προτίμηση του ασθενούς συνηγορούν υπέρ της ψυχοθεραπευτικής αντιμετώπισης</a:t>
            </a:r>
          </a:p>
        </p:txBody>
      </p:sp>
      <p:pic>
        <p:nvPicPr>
          <p:cNvPr id="4" name="Εικόνα 3">
            <a:extLst>
              <a:ext uri="{FF2B5EF4-FFF2-40B4-BE49-F238E27FC236}">
                <a16:creationId xmlns:a16="http://schemas.microsoft.com/office/drawing/2014/main" id="{C13ED20C-C925-493C-B39D-76D06A2A170A}"/>
              </a:ext>
            </a:extLst>
          </p:cNvPr>
          <p:cNvPicPr>
            <a:picLocks noChangeAspect="1"/>
          </p:cNvPicPr>
          <p:nvPr/>
        </p:nvPicPr>
        <p:blipFill>
          <a:blip r:embed="rId2"/>
          <a:stretch>
            <a:fillRect/>
          </a:stretch>
        </p:blipFill>
        <p:spPr>
          <a:xfrm>
            <a:off x="10892558" y="62144"/>
            <a:ext cx="1203978" cy="1203978"/>
          </a:xfrm>
          <a:prstGeom prst="rect">
            <a:avLst/>
          </a:prstGeom>
        </p:spPr>
      </p:pic>
      <p:pic>
        <p:nvPicPr>
          <p:cNvPr id="5" name="Picture 2" descr="Τμήμα Νοσηλευτικής Πανεπιστημίου Θεσσαλίας, Λάρισα">
            <a:extLst>
              <a:ext uri="{FF2B5EF4-FFF2-40B4-BE49-F238E27FC236}">
                <a16:creationId xmlns:a16="http://schemas.microsoft.com/office/drawing/2014/main" id="{DD83B0DE-DC96-41D9-BFD2-39387D70F3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35" y="0"/>
            <a:ext cx="1203978" cy="120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1047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A561FFB-D2A0-487E-9C83-58636E3DD48E}"/>
              </a:ext>
            </a:extLst>
          </p:cNvPr>
          <p:cNvSpPr>
            <a:spLocks noGrp="1"/>
          </p:cNvSpPr>
          <p:nvPr>
            <p:ph type="title"/>
          </p:nvPr>
        </p:nvSpPr>
        <p:spPr/>
        <p:txBody>
          <a:bodyPr/>
          <a:lstStyle/>
          <a:p>
            <a:pPr algn="ctr"/>
            <a:r>
              <a:rPr lang="el-GR" dirty="0">
                <a:solidFill>
                  <a:schemeClr val="accent1"/>
                </a:solidFill>
              </a:rPr>
              <a:t>Προσοχή !</a:t>
            </a:r>
          </a:p>
        </p:txBody>
      </p:sp>
      <p:sp>
        <p:nvSpPr>
          <p:cNvPr id="3" name="Θέση περιεχομένου 2">
            <a:extLst>
              <a:ext uri="{FF2B5EF4-FFF2-40B4-BE49-F238E27FC236}">
                <a16:creationId xmlns:a16="http://schemas.microsoft.com/office/drawing/2014/main" id="{65022C48-778E-46C8-990E-DB0EA94B3B62}"/>
              </a:ext>
            </a:extLst>
          </p:cNvPr>
          <p:cNvSpPr>
            <a:spLocks noGrp="1"/>
          </p:cNvSpPr>
          <p:nvPr>
            <p:ph idx="1"/>
          </p:nvPr>
        </p:nvSpPr>
        <p:spPr>
          <a:xfrm>
            <a:off x="909221" y="2970845"/>
            <a:ext cx="10515600" cy="2764130"/>
          </a:xfrm>
        </p:spPr>
        <p:txBody>
          <a:bodyPr/>
          <a:lstStyle/>
          <a:p>
            <a:r>
              <a:rPr lang="el-GR" dirty="0"/>
              <a:t>Κανένα εργαλείο αυτό-αναφοράς δεν μπορεί να αντικαταστήσει την δομημένη κλινική συνέντευξη. </a:t>
            </a:r>
          </a:p>
          <a:p>
            <a:endParaRPr lang="el-GR" dirty="0"/>
          </a:p>
          <a:p>
            <a:r>
              <a:rPr lang="el-GR" dirty="0"/>
              <a:t>Μπορούν  να λειτουργούν ως εργαλεία διαλογής αλλά όχι διάγνωσής.</a:t>
            </a:r>
          </a:p>
          <a:p>
            <a:endParaRPr lang="el-GR" dirty="0"/>
          </a:p>
          <a:p>
            <a:endParaRPr lang="el-GR" dirty="0"/>
          </a:p>
        </p:txBody>
      </p:sp>
      <p:pic>
        <p:nvPicPr>
          <p:cNvPr id="4" name="Εικόνα 3">
            <a:extLst>
              <a:ext uri="{FF2B5EF4-FFF2-40B4-BE49-F238E27FC236}">
                <a16:creationId xmlns:a16="http://schemas.microsoft.com/office/drawing/2014/main" id="{2185BF0F-9787-4842-A362-2E6CBFDA9939}"/>
              </a:ext>
            </a:extLst>
          </p:cNvPr>
          <p:cNvPicPr>
            <a:picLocks noChangeAspect="1"/>
          </p:cNvPicPr>
          <p:nvPr/>
        </p:nvPicPr>
        <p:blipFill>
          <a:blip r:embed="rId2"/>
          <a:stretch>
            <a:fillRect/>
          </a:stretch>
        </p:blipFill>
        <p:spPr>
          <a:xfrm>
            <a:off x="10892558" y="62144"/>
            <a:ext cx="1203978" cy="1203978"/>
          </a:xfrm>
          <a:prstGeom prst="rect">
            <a:avLst/>
          </a:prstGeom>
        </p:spPr>
      </p:pic>
      <p:pic>
        <p:nvPicPr>
          <p:cNvPr id="5" name="Picture 2" descr="Τμήμα Νοσηλευτικής Πανεπιστημίου Θεσσαλίας, Λάρισα">
            <a:extLst>
              <a:ext uri="{FF2B5EF4-FFF2-40B4-BE49-F238E27FC236}">
                <a16:creationId xmlns:a16="http://schemas.microsoft.com/office/drawing/2014/main" id="{EBD96A5E-AA6F-4F88-9D3E-9AB6B348FA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35" y="0"/>
            <a:ext cx="1203978" cy="120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995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8D37978-DBCF-441B-B3B0-E9A3F3057EDC}"/>
              </a:ext>
            </a:extLst>
          </p:cNvPr>
          <p:cNvSpPr>
            <a:spLocks noGrp="1"/>
          </p:cNvSpPr>
          <p:nvPr>
            <p:ph type="title"/>
          </p:nvPr>
        </p:nvSpPr>
        <p:spPr/>
        <p:txBody>
          <a:bodyPr/>
          <a:lstStyle/>
          <a:p>
            <a:pPr algn="ctr"/>
            <a:r>
              <a:rPr lang="el-GR" b="1" dirty="0">
                <a:solidFill>
                  <a:schemeClr val="accent1"/>
                </a:solidFill>
              </a:rPr>
              <a:t>Ψυχικές Διαταραχές</a:t>
            </a:r>
            <a:endParaRPr lang="el-GR" dirty="0"/>
          </a:p>
        </p:txBody>
      </p:sp>
      <p:sp>
        <p:nvSpPr>
          <p:cNvPr id="3" name="Θέση περιεχομένου 2">
            <a:extLst>
              <a:ext uri="{FF2B5EF4-FFF2-40B4-BE49-F238E27FC236}">
                <a16:creationId xmlns:a16="http://schemas.microsoft.com/office/drawing/2014/main" id="{2C2A3EF1-D2CE-4E66-B5D3-BDDE49AB28DB}"/>
              </a:ext>
            </a:extLst>
          </p:cNvPr>
          <p:cNvSpPr>
            <a:spLocks noGrp="1"/>
          </p:cNvSpPr>
          <p:nvPr>
            <p:ph idx="1"/>
          </p:nvPr>
        </p:nvSpPr>
        <p:spPr>
          <a:xfrm>
            <a:off x="749423" y="2624615"/>
            <a:ext cx="10515600" cy="2648721"/>
          </a:xfrm>
        </p:spPr>
        <p:txBody>
          <a:bodyPr/>
          <a:lstStyle/>
          <a:p>
            <a:pPr algn="just"/>
            <a:r>
              <a:rPr lang="el-GR" dirty="0"/>
              <a:t>Οι ψυχικές διαταραχές χαρακτηρίζονται από διαφορετικά συμπτώματα και ορίζονται λιγότερο από την εμφάνιση συγκεκριμένων συμπτωμάτων (υποκειμενικά παράπονα) ή σημείων (συμπεριφορές) και περισσότερο από τη σοβαρότητά τους για το βαθμό που προκαλεί διαταραχή ή σύγχυση με την προσωπική λειτουργία (WHO, 1992).</a:t>
            </a:r>
          </a:p>
        </p:txBody>
      </p:sp>
      <p:pic>
        <p:nvPicPr>
          <p:cNvPr id="4" name="Εικόνα 3">
            <a:extLst>
              <a:ext uri="{FF2B5EF4-FFF2-40B4-BE49-F238E27FC236}">
                <a16:creationId xmlns:a16="http://schemas.microsoft.com/office/drawing/2014/main" id="{A449F99F-374E-4C1B-932A-0318B397295A}"/>
              </a:ext>
            </a:extLst>
          </p:cNvPr>
          <p:cNvPicPr>
            <a:picLocks noChangeAspect="1"/>
          </p:cNvPicPr>
          <p:nvPr/>
        </p:nvPicPr>
        <p:blipFill>
          <a:blip r:embed="rId2"/>
          <a:stretch>
            <a:fillRect/>
          </a:stretch>
        </p:blipFill>
        <p:spPr>
          <a:xfrm>
            <a:off x="10892558" y="62144"/>
            <a:ext cx="1203978" cy="1203978"/>
          </a:xfrm>
          <a:prstGeom prst="rect">
            <a:avLst/>
          </a:prstGeom>
        </p:spPr>
      </p:pic>
      <p:pic>
        <p:nvPicPr>
          <p:cNvPr id="5" name="Picture 2" descr="Τμήμα Νοσηλευτικής Πανεπιστημίου Θεσσαλίας, Λάρισα">
            <a:extLst>
              <a:ext uri="{FF2B5EF4-FFF2-40B4-BE49-F238E27FC236}">
                <a16:creationId xmlns:a16="http://schemas.microsoft.com/office/drawing/2014/main" id="{39F122C3-FC3D-4458-946C-D76A3AFBD9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35" y="0"/>
            <a:ext cx="1203978" cy="120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2446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88778" y="0"/>
            <a:ext cx="12100263" cy="646331"/>
          </a:xfrm>
          <a:prstGeom prst="rect">
            <a:avLst/>
          </a:prstGeom>
        </p:spPr>
        <p:txBody>
          <a:bodyPr wrap="square">
            <a:spAutoFit/>
          </a:bodyPr>
          <a:lstStyle/>
          <a:p>
            <a:r>
              <a:rPr lang="en-US" dirty="0">
                <a:solidFill>
                  <a:schemeClr val="accent1"/>
                </a:solidFill>
                <a:latin typeface="Comic Sans MS" pitchFamily="66" charset="0"/>
              </a:rPr>
              <a:t>In collaboration with WHO to mark World Mental Health Day, writer and illustrator Matthew Johnstone tells the story of overcoming the "black dog of depression“ 2015</a:t>
            </a:r>
            <a:endParaRPr lang="el-GR" dirty="0">
              <a:solidFill>
                <a:schemeClr val="accent1"/>
              </a:solidFill>
              <a:latin typeface="Comic Sans MS" pitchFamily="66" charset="0"/>
            </a:endParaRPr>
          </a:p>
        </p:txBody>
      </p:sp>
      <p:pic>
        <p:nvPicPr>
          <p:cNvPr id="2" name="I Had A Black Do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97683"/>
            <a:ext cx="12100263" cy="5860317"/>
          </a:xfrm>
          <a:prstGeom prst="rect">
            <a:avLst/>
          </a:prstGeom>
        </p:spPr>
      </p:pic>
    </p:spTree>
    <p:extLst>
      <p:ext uri="{BB962C8B-B14F-4D97-AF65-F5344CB8AC3E}">
        <p14:creationId xmlns:p14="http://schemas.microsoft.com/office/powerpoint/2010/main" val="19366891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Θέση περιεχομένου 1"/>
          <p:cNvGraphicFramePr>
            <a:graphicFrameLocks noGrp="1"/>
          </p:cNvGraphicFramePr>
          <p:nvPr>
            <p:ph idx="1"/>
            <p:extLst/>
          </p:nvPr>
        </p:nvGraphicFramePr>
        <p:xfrm>
          <a:off x="-528736" y="868617"/>
          <a:ext cx="13033448" cy="57179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Τίτλος 3"/>
          <p:cNvSpPr>
            <a:spLocks noGrp="1"/>
          </p:cNvSpPr>
          <p:nvPr>
            <p:ph type="title"/>
          </p:nvPr>
        </p:nvSpPr>
        <p:spPr>
          <a:xfrm>
            <a:off x="1873188" y="297117"/>
            <a:ext cx="8229600" cy="1143000"/>
          </a:xfrm>
        </p:spPr>
        <p:txBody>
          <a:bodyPr>
            <a:noAutofit/>
          </a:bodyPr>
          <a:lstStyle/>
          <a:p>
            <a:pPr algn="ctr"/>
            <a:r>
              <a:rPr lang="el-GR" sz="4000" b="1" dirty="0">
                <a:solidFill>
                  <a:schemeClr val="accent1"/>
                </a:solidFill>
                <a:latin typeface="Comic Sans MS" pitchFamily="66" charset="0"/>
                <a:cs typeface="Times New Roman" pitchFamily="18" charset="0"/>
              </a:rPr>
              <a:t>Θεραπεία</a:t>
            </a:r>
            <a:br>
              <a:rPr lang="el-GR" sz="4000" dirty="0">
                <a:solidFill>
                  <a:schemeClr val="accent1"/>
                </a:solidFill>
                <a:cs typeface="Times New Roman" pitchFamily="18" charset="0"/>
              </a:rPr>
            </a:br>
            <a:endParaRPr lang="el-GR" dirty="0">
              <a:solidFill>
                <a:schemeClr val="accent1"/>
              </a:solidFill>
            </a:endParaRPr>
          </a:p>
        </p:txBody>
      </p:sp>
      <p:pic>
        <p:nvPicPr>
          <p:cNvPr id="5" name="Εικόνα 4">
            <a:extLst>
              <a:ext uri="{FF2B5EF4-FFF2-40B4-BE49-F238E27FC236}">
                <a16:creationId xmlns:a16="http://schemas.microsoft.com/office/drawing/2014/main" id="{995B9DA1-247D-40E8-8768-AA9BC4F23ABC}"/>
              </a:ext>
            </a:extLst>
          </p:cNvPr>
          <p:cNvPicPr>
            <a:picLocks noChangeAspect="1"/>
          </p:cNvPicPr>
          <p:nvPr/>
        </p:nvPicPr>
        <p:blipFill>
          <a:blip r:embed="rId7"/>
          <a:stretch>
            <a:fillRect/>
          </a:stretch>
        </p:blipFill>
        <p:spPr>
          <a:xfrm>
            <a:off x="10892558" y="62144"/>
            <a:ext cx="1203978" cy="1203978"/>
          </a:xfrm>
          <a:prstGeom prst="rect">
            <a:avLst/>
          </a:prstGeom>
        </p:spPr>
      </p:pic>
      <p:pic>
        <p:nvPicPr>
          <p:cNvPr id="6" name="Picture 2" descr="Τμήμα Νοσηλευτικής Πανεπιστημίου Θεσσαλίας, Λάρισα">
            <a:extLst>
              <a:ext uri="{FF2B5EF4-FFF2-40B4-BE49-F238E27FC236}">
                <a16:creationId xmlns:a16="http://schemas.microsoft.com/office/drawing/2014/main" id="{AFFB70E5-D563-4541-B74C-BEE693D558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935" y="0"/>
            <a:ext cx="1203978" cy="120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1493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1581150" y="868617"/>
            <a:ext cx="8850746" cy="879947"/>
          </a:xfrm>
        </p:spPr>
        <p:txBody>
          <a:bodyPr>
            <a:noAutofit/>
          </a:bodyPr>
          <a:lstStyle/>
          <a:p>
            <a:pPr algn="just"/>
            <a:r>
              <a:rPr lang="el-GR" sz="3600" b="1" dirty="0">
                <a:solidFill>
                  <a:schemeClr val="accent1"/>
                </a:solidFill>
                <a:latin typeface="Comic Sans MS" pitchFamily="66" charset="0"/>
              </a:rPr>
              <a:t>Μοντέλα Αποτελεσματικής Επικοινωνίας </a:t>
            </a:r>
          </a:p>
        </p:txBody>
      </p:sp>
      <p:pic>
        <p:nvPicPr>
          <p:cNvPr id="2" name="Θέση περιεχομένου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1" y="2348880"/>
            <a:ext cx="3359010" cy="2988332"/>
          </a:xfr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8089" y="2960948"/>
            <a:ext cx="3767544" cy="313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1150" y="6324600"/>
            <a:ext cx="45148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Εικόνα 5">
            <a:extLst>
              <a:ext uri="{FF2B5EF4-FFF2-40B4-BE49-F238E27FC236}">
                <a16:creationId xmlns:a16="http://schemas.microsoft.com/office/drawing/2014/main" id="{5540A859-D17D-4E1D-88F3-6EAFDCF94909}"/>
              </a:ext>
            </a:extLst>
          </p:cNvPr>
          <p:cNvPicPr>
            <a:picLocks noChangeAspect="1"/>
          </p:cNvPicPr>
          <p:nvPr/>
        </p:nvPicPr>
        <p:blipFill>
          <a:blip r:embed="rId5"/>
          <a:stretch>
            <a:fillRect/>
          </a:stretch>
        </p:blipFill>
        <p:spPr>
          <a:xfrm>
            <a:off x="10892558" y="62144"/>
            <a:ext cx="1203978" cy="1203978"/>
          </a:xfrm>
          <a:prstGeom prst="rect">
            <a:avLst/>
          </a:prstGeom>
        </p:spPr>
      </p:pic>
      <p:pic>
        <p:nvPicPr>
          <p:cNvPr id="7" name="Picture 2" descr="Τμήμα Νοσηλευτικής Πανεπιστημίου Θεσσαλίας, Λάρισα">
            <a:extLst>
              <a:ext uri="{FF2B5EF4-FFF2-40B4-BE49-F238E27FC236}">
                <a16:creationId xmlns:a16="http://schemas.microsoft.com/office/drawing/2014/main" id="{F372B87C-DC82-4F3A-AC4D-D772D09C25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35" y="0"/>
            <a:ext cx="1203978" cy="120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793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2202296" y="604837"/>
            <a:ext cx="8229600" cy="1143000"/>
          </a:xfrm>
        </p:spPr>
        <p:txBody>
          <a:bodyPr>
            <a:noAutofit/>
          </a:bodyPr>
          <a:lstStyle/>
          <a:p>
            <a:r>
              <a:rPr lang="el-GR" dirty="0">
                <a:solidFill>
                  <a:schemeClr val="accent1"/>
                </a:solidFill>
                <a:latin typeface="Comic Sans MS" pitchFamily="66" charset="0"/>
              </a:rPr>
              <a:t>Φροντίδα Κατάθλιψης </a:t>
            </a:r>
            <a:endParaRPr lang="el-GR" dirty="0">
              <a:solidFill>
                <a:schemeClr val="accent1"/>
              </a:solidFill>
            </a:endParaRPr>
          </a:p>
        </p:txBody>
      </p:sp>
      <p:pic>
        <p:nvPicPr>
          <p:cNvPr id="6" name="Θέση περιεχομένου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51785" y="2060848"/>
            <a:ext cx="3888431" cy="4320480"/>
          </a:xfrm>
        </p:spPr>
      </p:pic>
      <p:pic>
        <p:nvPicPr>
          <p:cNvPr id="5" name="Εικόνα 4">
            <a:extLst>
              <a:ext uri="{FF2B5EF4-FFF2-40B4-BE49-F238E27FC236}">
                <a16:creationId xmlns:a16="http://schemas.microsoft.com/office/drawing/2014/main" id="{2B6DFF45-C31E-47A3-9DC6-883E3857D0A0}"/>
              </a:ext>
            </a:extLst>
          </p:cNvPr>
          <p:cNvPicPr>
            <a:picLocks noChangeAspect="1"/>
          </p:cNvPicPr>
          <p:nvPr/>
        </p:nvPicPr>
        <p:blipFill>
          <a:blip r:embed="rId3"/>
          <a:stretch>
            <a:fillRect/>
          </a:stretch>
        </p:blipFill>
        <p:spPr>
          <a:xfrm>
            <a:off x="10892558" y="62144"/>
            <a:ext cx="1203978" cy="1203978"/>
          </a:xfrm>
          <a:prstGeom prst="rect">
            <a:avLst/>
          </a:prstGeom>
        </p:spPr>
      </p:pic>
      <p:pic>
        <p:nvPicPr>
          <p:cNvPr id="7" name="Picture 2" descr="Τμήμα Νοσηλευτικής Πανεπιστημίου Θεσσαλίας, Λάρισα">
            <a:extLst>
              <a:ext uri="{FF2B5EF4-FFF2-40B4-BE49-F238E27FC236}">
                <a16:creationId xmlns:a16="http://schemas.microsoft.com/office/drawing/2014/main" id="{132678F8-624C-4349-A42D-D199706E6D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35" y="0"/>
            <a:ext cx="1203978" cy="120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5488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2202296" y="604838"/>
            <a:ext cx="8229600" cy="735931"/>
          </a:xfrm>
        </p:spPr>
        <p:txBody>
          <a:bodyPr>
            <a:noAutofit/>
          </a:bodyPr>
          <a:lstStyle/>
          <a:p>
            <a:r>
              <a:rPr lang="el-GR" dirty="0">
                <a:solidFill>
                  <a:schemeClr val="accent1"/>
                </a:solidFill>
                <a:latin typeface="Comic Sans MS" pitchFamily="66" charset="0"/>
              </a:rPr>
              <a:t>Φροντίδα Κατάθλιψης </a:t>
            </a:r>
          </a:p>
        </p:txBody>
      </p:sp>
      <p:pic>
        <p:nvPicPr>
          <p:cNvPr id="7" name="Εικόνα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7432" y="1916832"/>
            <a:ext cx="2762250" cy="4762500"/>
          </a:xfrm>
          <a:prstGeom prst="rect">
            <a:avLst/>
          </a:prstGeom>
        </p:spPr>
      </p:pic>
      <p:pic>
        <p:nvPicPr>
          <p:cNvPr id="6" name="Θέση περιεχομένου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19095735">
            <a:off x="2655690" y="3120094"/>
            <a:ext cx="7067362" cy="795685"/>
          </a:xfrm>
        </p:spPr>
      </p:pic>
      <p:sp>
        <p:nvSpPr>
          <p:cNvPr id="8" name="Ορθογώνιο 7"/>
          <p:cNvSpPr/>
          <p:nvPr/>
        </p:nvSpPr>
        <p:spPr>
          <a:xfrm>
            <a:off x="1526557" y="6211669"/>
            <a:ext cx="9141443" cy="923330"/>
          </a:xfrm>
          <a:prstGeom prst="rect">
            <a:avLst/>
          </a:prstGeom>
        </p:spPr>
        <p:txBody>
          <a:bodyPr wrap="square">
            <a:spAutoFit/>
          </a:bodyPr>
          <a:lstStyle/>
          <a:p>
            <a:r>
              <a:rPr lang="en-US" b="1" dirty="0"/>
              <a:t>Depression</a:t>
            </a:r>
            <a:r>
              <a:rPr lang="en-US" dirty="0"/>
              <a:t> </a:t>
            </a:r>
            <a:r>
              <a:rPr lang="en-US" dirty="0">
                <a:latin typeface="Comic Sans MS" pitchFamily="66" charset="0"/>
              </a:rPr>
              <a:t>in adults: recognition and management. Published date: October 2009 Last updated: April 2018</a:t>
            </a:r>
          </a:p>
          <a:p>
            <a:endParaRPr lang="el-GR" dirty="0"/>
          </a:p>
        </p:txBody>
      </p:sp>
      <p:pic>
        <p:nvPicPr>
          <p:cNvPr id="9" name="Εικόνα 8">
            <a:extLst>
              <a:ext uri="{FF2B5EF4-FFF2-40B4-BE49-F238E27FC236}">
                <a16:creationId xmlns:a16="http://schemas.microsoft.com/office/drawing/2014/main" id="{C459F232-16CA-4370-AE3A-979904C529A8}"/>
              </a:ext>
            </a:extLst>
          </p:cNvPr>
          <p:cNvPicPr>
            <a:picLocks noChangeAspect="1"/>
          </p:cNvPicPr>
          <p:nvPr/>
        </p:nvPicPr>
        <p:blipFill>
          <a:blip r:embed="rId4"/>
          <a:stretch>
            <a:fillRect/>
          </a:stretch>
        </p:blipFill>
        <p:spPr>
          <a:xfrm>
            <a:off x="10892558" y="62144"/>
            <a:ext cx="1203978" cy="1203978"/>
          </a:xfrm>
          <a:prstGeom prst="rect">
            <a:avLst/>
          </a:prstGeom>
        </p:spPr>
      </p:pic>
      <p:pic>
        <p:nvPicPr>
          <p:cNvPr id="10" name="Picture 2" descr="Τμήμα Νοσηλευτικής Πανεπιστημίου Θεσσαλίας, Λάρισα">
            <a:extLst>
              <a:ext uri="{FF2B5EF4-FFF2-40B4-BE49-F238E27FC236}">
                <a16:creationId xmlns:a16="http://schemas.microsoft.com/office/drawing/2014/main" id="{91843CEB-068F-4862-9958-E206AB6453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35" y="0"/>
            <a:ext cx="1203978" cy="120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4322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80"/>
          <p:cNvSpPr txBox="1">
            <a:spLocks noChangeArrowheads="1"/>
          </p:cNvSpPr>
          <p:nvPr/>
        </p:nvSpPr>
        <p:spPr bwMode="auto">
          <a:xfrm>
            <a:off x="1524001" y="4938713"/>
            <a:ext cx="4017963" cy="482600"/>
          </a:xfrm>
          <a:prstGeom prst="rect">
            <a:avLst/>
          </a:prstGeom>
          <a:noFill/>
          <a:ln w="9525">
            <a:solidFill>
              <a:srgbClr val="009999"/>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l-GR" sz="1200" b="1" dirty="0">
                <a:latin typeface="Comic Sans MS" pitchFamily="66" charset="0"/>
              </a:rPr>
              <a:t>Στάδιο </a:t>
            </a:r>
            <a:r>
              <a:rPr lang="en-GB" sz="1200" b="1" dirty="0">
                <a:latin typeface="Comic Sans MS" pitchFamily="66" charset="0"/>
              </a:rPr>
              <a:t>1:</a:t>
            </a:r>
            <a:r>
              <a:rPr lang="en-GB" sz="1200" dirty="0">
                <a:latin typeface="Comic Sans MS" pitchFamily="66" charset="0"/>
              </a:rPr>
              <a:t> </a:t>
            </a:r>
            <a:r>
              <a:rPr lang="el-GR" sz="1200" dirty="0">
                <a:latin typeface="Comic Sans MS" pitchFamily="66" charset="0"/>
              </a:rPr>
              <a:t>Γνωστά και αναμενόμενα συμπτώματα κατάθλιψης </a:t>
            </a:r>
          </a:p>
        </p:txBody>
      </p:sp>
      <p:sp>
        <p:nvSpPr>
          <p:cNvPr id="13315" name="Text Box 81"/>
          <p:cNvSpPr txBox="1">
            <a:spLocks noChangeArrowheads="1"/>
          </p:cNvSpPr>
          <p:nvPr/>
        </p:nvSpPr>
        <p:spPr bwMode="auto">
          <a:xfrm>
            <a:off x="1703513" y="4152900"/>
            <a:ext cx="3836863" cy="630238"/>
          </a:xfrm>
          <a:prstGeom prst="rect">
            <a:avLst/>
          </a:prstGeom>
          <a:noFill/>
          <a:ln w="9525">
            <a:solidFill>
              <a:srgbClr val="009999"/>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l-GR" sz="1200" b="1" dirty="0">
                <a:latin typeface="Comic Sans MS" pitchFamily="66" charset="0"/>
              </a:rPr>
              <a:t>Στάδιο  </a:t>
            </a:r>
            <a:r>
              <a:rPr lang="en-GB" sz="1200" b="1" dirty="0">
                <a:latin typeface="Comic Sans MS" pitchFamily="66" charset="0"/>
              </a:rPr>
              <a:t>2:</a:t>
            </a:r>
            <a:r>
              <a:rPr lang="en-GB" sz="1200" dirty="0">
                <a:latin typeface="Comic Sans MS" pitchFamily="66" charset="0"/>
              </a:rPr>
              <a:t> </a:t>
            </a:r>
            <a:r>
              <a:rPr lang="el-GR" sz="1200" dirty="0">
                <a:latin typeface="Comic Sans MS" pitchFamily="66" charset="0"/>
              </a:rPr>
              <a:t>Επίμονα καταθλιπτικά Συμπτώματα; Ελαφρά ως μέτριας έντασης </a:t>
            </a:r>
            <a:endParaRPr lang="en-GB" sz="1200" dirty="0">
              <a:latin typeface="Comic Sans MS" pitchFamily="66" charset="0"/>
            </a:endParaRPr>
          </a:p>
        </p:txBody>
      </p:sp>
      <p:sp>
        <p:nvSpPr>
          <p:cNvPr id="13316" name="Text Box 82"/>
          <p:cNvSpPr txBox="1">
            <a:spLocks noChangeArrowheads="1"/>
          </p:cNvSpPr>
          <p:nvPr/>
        </p:nvSpPr>
        <p:spPr bwMode="auto">
          <a:xfrm>
            <a:off x="1919537" y="3103563"/>
            <a:ext cx="3633539" cy="906462"/>
          </a:xfrm>
          <a:prstGeom prst="rect">
            <a:avLst/>
          </a:prstGeom>
          <a:noFill/>
          <a:ln w="9525">
            <a:solidFill>
              <a:srgbClr val="009999"/>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l-GR" sz="1200" b="1" dirty="0">
                <a:latin typeface="Comic Sans MS" pitchFamily="66" charset="0"/>
              </a:rPr>
              <a:t>Στάδιο  </a:t>
            </a:r>
            <a:r>
              <a:rPr lang="en-GB" sz="1200" b="1" dirty="0">
                <a:latin typeface="Comic Sans MS" pitchFamily="66" charset="0"/>
              </a:rPr>
              <a:t>3:</a:t>
            </a:r>
            <a:r>
              <a:rPr lang="en-GB" sz="1200" dirty="0">
                <a:latin typeface="Comic Sans MS" pitchFamily="66" charset="0"/>
              </a:rPr>
              <a:t> </a:t>
            </a:r>
            <a:r>
              <a:rPr lang="el-GR" sz="1200" dirty="0">
                <a:latin typeface="Comic Sans MS" pitchFamily="66" charset="0"/>
              </a:rPr>
              <a:t>Επίμονα καταθλιπτικά Συμπτώματα; Ελαφρά ως μέτριας έντασης με όχι και τόσο καλή ανταπόκριση στις μέχρι στιγμής παρεμβάσεις, Μέτριας ως σοβαρής μορφή κατάθλιψη </a:t>
            </a:r>
            <a:endParaRPr lang="en-GB" sz="1200" dirty="0">
              <a:latin typeface="Comic Sans MS" pitchFamily="66" charset="0"/>
            </a:endParaRPr>
          </a:p>
        </p:txBody>
      </p:sp>
      <p:sp>
        <p:nvSpPr>
          <p:cNvPr id="13317" name="Text Box 83"/>
          <p:cNvSpPr txBox="1">
            <a:spLocks noChangeArrowheads="1"/>
          </p:cNvSpPr>
          <p:nvPr/>
        </p:nvSpPr>
        <p:spPr bwMode="auto">
          <a:xfrm>
            <a:off x="2423593" y="2143126"/>
            <a:ext cx="3129483" cy="836613"/>
          </a:xfrm>
          <a:prstGeom prst="rect">
            <a:avLst/>
          </a:prstGeom>
          <a:noFill/>
          <a:ln w="9525">
            <a:solidFill>
              <a:srgbClr val="009999"/>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l-GR" sz="1200" b="1" dirty="0">
                <a:latin typeface="Comic Sans MS" pitchFamily="66" charset="0"/>
              </a:rPr>
              <a:t>Στάδιο </a:t>
            </a:r>
            <a:r>
              <a:rPr lang="en-GB" sz="1200" b="1" dirty="0">
                <a:latin typeface="Comic Sans MS" pitchFamily="66" charset="0"/>
              </a:rPr>
              <a:t>4:</a:t>
            </a:r>
            <a:r>
              <a:rPr lang="en-GB" sz="1200" dirty="0">
                <a:latin typeface="Comic Sans MS" pitchFamily="66" charset="0"/>
              </a:rPr>
              <a:t> </a:t>
            </a:r>
            <a:r>
              <a:rPr lang="el-GR" sz="1200" dirty="0">
                <a:latin typeface="Comic Sans MS" pitchFamily="66" charset="0"/>
              </a:rPr>
              <a:t>Σοβαρή και περίπλοκη μορφή κατάθλιψης, κίνδυνο θανάτου και παραμέληση εαυτού </a:t>
            </a:r>
            <a:endParaRPr lang="en-GB" sz="1200" dirty="0">
              <a:latin typeface="Comic Sans MS" pitchFamily="66" charset="0"/>
            </a:endParaRPr>
          </a:p>
        </p:txBody>
      </p:sp>
      <p:sp>
        <p:nvSpPr>
          <p:cNvPr id="13318" name="Text Box 84"/>
          <p:cNvSpPr txBox="1">
            <a:spLocks noChangeArrowheads="1"/>
          </p:cNvSpPr>
          <p:nvPr/>
        </p:nvSpPr>
        <p:spPr bwMode="auto">
          <a:xfrm>
            <a:off x="5735638" y="4152900"/>
            <a:ext cx="4392810" cy="630238"/>
          </a:xfrm>
          <a:prstGeom prst="rect">
            <a:avLst/>
          </a:prstGeom>
          <a:solidFill>
            <a:srgbClr val="FFFF00"/>
          </a:solidFill>
          <a:ln w="9525">
            <a:solidFill>
              <a:srgbClr val="009999"/>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l-GR" sz="1200" dirty="0">
                <a:latin typeface="Comic Sans MS" pitchFamily="66" charset="0"/>
              </a:rPr>
              <a:t>Ψυχοκοινωνικές παρεμβάσεις χαμηλής έντασης, ψυχολογικές παρεμβάσεις, φαρμακευτική αγωγή και παραπομπή για περαιτέρω αξιολόγηση και παρεμβάσεις</a:t>
            </a:r>
            <a:endParaRPr lang="en-GB" sz="1200" dirty="0">
              <a:latin typeface="Comic Sans MS" pitchFamily="66" charset="0"/>
            </a:endParaRPr>
          </a:p>
        </p:txBody>
      </p:sp>
      <p:sp>
        <p:nvSpPr>
          <p:cNvPr id="13319" name="Text Box 85"/>
          <p:cNvSpPr txBox="1">
            <a:spLocks noChangeArrowheads="1"/>
          </p:cNvSpPr>
          <p:nvPr/>
        </p:nvSpPr>
        <p:spPr bwMode="auto">
          <a:xfrm>
            <a:off x="5735638" y="3103563"/>
            <a:ext cx="4143952" cy="906462"/>
          </a:xfrm>
          <a:prstGeom prst="rect">
            <a:avLst/>
          </a:prstGeom>
          <a:solidFill>
            <a:srgbClr val="FFCC00"/>
          </a:solidFill>
          <a:ln w="9525">
            <a:solidFill>
              <a:srgbClr val="009999"/>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l-GR" sz="1200" dirty="0">
                <a:latin typeface="Comic Sans MS" pitchFamily="66" charset="0"/>
              </a:rPr>
              <a:t>Φάρμακα, ψυχολογικές επεμβάσεις υψηλής έντασης, συνδυασμένες θεραπείες, συνεργατική φροντίδα και παραπομπή για περαιτέρω αξιολόγηση και παρεμβάσεις</a:t>
            </a:r>
            <a:endParaRPr lang="en-GB" sz="1200" dirty="0">
              <a:latin typeface="Comic Sans MS" pitchFamily="66" charset="0"/>
            </a:endParaRPr>
          </a:p>
        </p:txBody>
      </p:sp>
      <p:sp>
        <p:nvSpPr>
          <p:cNvPr id="13320" name="Text Box 86"/>
          <p:cNvSpPr txBox="1">
            <a:spLocks noChangeArrowheads="1"/>
          </p:cNvSpPr>
          <p:nvPr/>
        </p:nvSpPr>
        <p:spPr bwMode="auto">
          <a:xfrm>
            <a:off x="5738814" y="2152650"/>
            <a:ext cx="3597547" cy="844550"/>
          </a:xfrm>
          <a:prstGeom prst="rect">
            <a:avLst/>
          </a:prstGeom>
          <a:solidFill>
            <a:srgbClr val="FF9900"/>
          </a:solidFill>
          <a:ln w="9525">
            <a:solidFill>
              <a:srgbClr val="009999"/>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l-GR" sz="1200" dirty="0"/>
              <a:t>Φάρμακα, ψυχολογικές παρεμβάσεις υψηλής έντασης, </a:t>
            </a:r>
            <a:r>
              <a:rPr lang="el-GR" sz="1200" dirty="0" err="1"/>
              <a:t>ηλεκτροσπασμοθεραπεία</a:t>
            </a:r>
            <a:r>
              <a:rPr lang="el-GR" sz="1200" dirty="0"/>
              <a:t>, υπηρεσίες αντιμετώπισης κρίσεων, συνδυασμένες θεραπείες, διεπιστημονική νοσοκομειακή  περίθαλψη</a:t>
            </a:r>
            <a:endParaRPr lang="en-GB" sz="1200" dirty="0"/>
          </a:p>
        </p:txBody>
      </p:sp>
      <p:sp>
        <p:nvSpPr>
          <p:cNvPr id="13321" name="Text Box 87"/>
          <p:cNvSpPr txBox="1">
            <a:spLocks noChangeArrowheads="1"/>
          </p:cNvSpPr>
          <p:nvPr/>
        </p:nvSpPr>
        <p:spPr bwMode="auto">
          <a:xfrm>
            <a:off x="3810000" y="1511301"/>
            <a:ext cx="17272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l-GR" sz="1400" b="1" dirty="0"/>
              <a:t>Στόχος παρέμβασης </a:t>
            </a:r>
            <a:endParaRPr lang="en-GB" sz="1400" dirty="0"/>
          </a:p>
        </p:txBody>
      </p:sp>
      <p:sp>
        <p:nvSpPr>
          <p:cNvPr id="13322" name="Text Box 88"/>
          <p:cNvSpPr txBox="1">
            <a:spLocks noChangeArrowheads="1"/>
          </p:cNvSpPr>
          <p:nvPr/>
        </p:nvSpPr>
        <p:spPr bwMode="auto">
          <a:xfrm>
            <a:off x="5719763" y="1511301"/>
            <a:ext cx="17272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sz="1400" b="1" dirty="0"/>
              <a:t>Φύση Παρέμβασης </a:t>
            </a:r>
            <a:endParaRPr lang="en-GB" sz="1400" dirty="0"/>
          </a:p>
        </p:txBody>
      </p:sp>
      <p:sp>
        <p:nvSpPr>
          <p:cNvPr id="13323" name="Text Box 89"/>
          <p:cNvSpPr txBox="1">
            <a:spLocks noChangeArrowheads="1"/>
          </p:cNvSpPr>
          <p:nvPr/>
        </p:nvSpPr>
        <p:spPr bwMode="auto">
          <a:xfrm>
            <a:off x="5735638" y="4938713"/>
            <a:ext cx="4932362" cy="578519"/>
          </a:xfrm>
          <a:prstGeom prst="rect">
            <a:avLst/>
          </a:prstGeom>
          <a:solidFill>
            <a:srgbClr val="FFFF99"/>
          </a:solidFill>
          <a:ln w="9525">
            <a:solidFill>
              <a:srgbClr val="009999"/>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l-GR" sz="1200" dirty="0">
                <a:latin typeface="Comic Sans MS" pitchFamily="66" charset="0"/>
              </a:rPr>
              <a:t>Αξιολόγηση, υποστήριξη, </a:t>
            </a:r>
            <a:r>
              <a:rPr lang="el-GR" sz="1200" dirty="0" err="1">
                <a:latin typeface="Comic Sans MS" pitchFamily="66" charset="0"/>
              </a:rPr>
              <a:t>ψύχοεκπαίδευση</a:t>
            </a:r>
            <a:r>
              <a:rPr lang="el-GR" sz="1200" dirty="0">
                <a:latin typeface="Comic Sans MS" pitchFamily="66" charset="0"/>
              </a:rPr>
              <a:t>, παρακολούθηση και παραπομπή, περαιτέρω αξιολόγηση και παρεμβάσεις </a:t>
            </a:r>
            <a:endParaRPr lang="en-GB" sz="1200" dirty="0">
              <a:latin typeface="Comic Sans MS" pitchFamily="66" charset="0"/>
            </a:endParaRPr>
          </a:p>
        </p:txBody>
      </p:sp>
      <p:sp>
        <p:nvSpPr>
          <p:cNvPr id="16" name="Title 8"/>
          <p:cNvSpPr txBox="1">
            <a:spLocks/>
          </p:cNvSpPr>
          <p:nvPr/>
        </p:nvSpPr>
        <p:spPr bwMode="auto">
          <a:xfrm>
            <a:off x="2678690" y="578609"/>
            <a:ext cx="7200900" cy="643731"/>
          </a:xfrm>
          <a:prstGeom prst="rect">
            <a:avLst/>
          </a:prstGeom>
          <a:noFill/>
          <a:ln w="9525">
            <a:noFill/>
            <a:miter lim="800000"/>
            <a:headEnd/>
            <a:tailEnd/>
          </a:ln>
        </p:spPr>
        <p:txBody>
          <a:bodyPr anchor="ctr"/>
          <a:lstStyle/>
          <a:p>
            <a:pPr algn="r" eaLnBrk="0" hangingPunct="0">
              <a:defRPr/>
            </a:pPr>
            <a:r>
              <a:rPr lang="el-GR" sz="3600" b="1" dirty="0">
                <a:solidFill>
                  <a:schemeClr val="accent1"/>
                </a:solidFill>
                <a:latin typeface="Comic Sans MS" pitchFamily="66" charset="0"/>
              </a:rPr>
              <a:t>Κλιμακωτό Μοντέλο Φροντίδας </a:t>
            </a:r>
            <a:endParaRPr lang="en-GB" sz="3600" b="1" kern="0" dirty="0">
              <a:solidFill>
                <a:schemeClr val="accent1"/>
              </a:solidFill>
              <a:latin typeface="+mj-lt"/>
              <a:ea typeface="+mj-ea"/>
              <a:cs typeface="+mj-cs"/>
            </a:endParaRPr>
          </a:p>
        </p:txBody>
      </p:sp>
      <p:pic>
        <p:nvPicPr>
          <p:cNvPr id="2" name="Εικόνα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9650" y="6391210"/>
            <a:ext cx="4926391" cy="466790"/>
          </a:xfrm>
          <a:prstGeom prst="rect">
            <a:avLst/>
          </a:prstGeom>
        </p:spPr>
      </p:pic>
      <p:pic>
        <p:nvPicPr>
          <p:cNvPr id="14" name="Εικόνα 13">
            <a:extLst>
              <a:ext uri="{FF2B5EF4-FFF2-40B4-BE49-F238E27FC236}">
                <a16:creationId xmlns:a16="http://schemas.microsoft.com/office/drawing/2014/main" id="{46225D22-9BFB-4199-820B-82CC6E3B208A}"/>
              </a:ext>
            </a:extLst>
          </p:cNvPr>
          <p:cNvPicPr>
            <a:picLocks noChangeAspect="1"/>
          </p:cNvPicPr>
          <p:nvPr/>
        </p:nvPicPr>
        <p:blipFill>
          <a:blip r:embed="rId4"/>
          <a:stretch>
            <a:fillRect/>
          </a:stretch>
        </p:blipFill>
        <p:spPr>
          <a:xfrm>
            <a:off x="10892558" y="62144"/>
            <a:ext cx="1203978" cy="1203978"/>
          </a:xfrm>
          <a:prstGeom prst="rect">
            <a:avLst/>
          </a:prstGeom>
        </p:spPr>
      </p:pic>
      <p:pic>
        <p:nvPicPr>
          <p:cNvPr id="15" name="Picture 2" descr="Τμήμα Νοσηλευτικής Πανεπιστημίου Θεσσαλίας, Λάρισα">
            <a:extLst>
              <a:ext uri="{FF2B5EF4-FFF2-40B4-BE49-F238E27FC236}">
                <a16:creationId xmlns:a16="http://schemas.microsoft.com/office/drawing/2014/main" id="{7821DAD3-CB99-47C6-B30B-6D96BEE390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35" y="0"/>
            <a:ext cx="1203978" cy="120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4085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1254913" y="347384"/>
            <a:ext cx="9637645" cy="1143000"/>
          </a:xfrm>
        </p:spPr>
        <p:txBody>
          <a:bodyPr>
            <a:noAutofit/>
          </a:bodyPr>
          <a:lstStyle/>
          <a:p>
            <a:pPr algn="ctr"/>
            <a:r>
              <a:rPr lang="el-GR" dirty="0">
                <a:solidFill>
                  <a:schemeClr val="accent1"/>
                </a:solidFill>
                <a:latin typeface="Comic Sans MS" pitchFamily="66" charset="0"/>
              </a:rPr>
              <a:t>Φροντίδα  διαταραχή γενικευμένου άγχους </a:t>
            </a:r>
            <a:endParaRPr lang="el-GR" dirty="0">
              <a:solidFill>
                <a:schemeClr val="accent1"/>
              </a:solidFill>
            </a:endParaRPr>
          </a:p>
        </p:txBody>
      </p:sp>
      <p:pic>
        <p:nvPicPr>
          <p:cNvPr id="5" name="Θέση περιεχομένου 4">
            <a:extLst>
              <a:ext uri="{FF2B5EF4-FFF2-40B4-BE49-F238E27FC236}">
                <a16:creationId xmlns:a16="http://schemas.microsoft.com/office/drawing/2014/main" id="{2673205C-03BD-4773-BA98-8B798AB433A9}"/>
              </a:ext>
            </a:extLst>
          </p:cNvPr>
          <p:cNvPicPr>
            <a:picLocks noGrp="1" noChangeAspect="1"/>
          </p:cNvPicPr>
          <p:nvPr>
            <p:ph idx="1"/>
          </p:nvPr>
        </p:nvPicPr>
        <p:blipFill>
          <a:blip r:embed="rId2"/>
          <a:stretch>
            <a:fillRect/>
          </a:stretch>
        </p:blipFill>
        <p:spPr>
          <a:xfrm>
            <a:off x="3480093" y="1825625"/>
            <a:ext cx="5231814" cy="4351338"/>
          </a:xfrm>
          <a:prstGeom prst="rect">
            <a:avLst/>
          </a:prstGeom>
        </p:spPr>
      </p:pic>
      <p:pic>
        <p:nvPicPr>
          <p:cNvPr id="6" name="Εικόνα 5">
            <a:extLst>
              <a:ext uri="{FF2B5EF4-FFF2-40B4-BE49-F238E27FC236}">
                <a16:creationId xmlns:a16="http://schemas.microsoft.com/office/drawing/2014/main" id="{E6FD878E-DA7A-4877-992D-EF1C241959AF}"/>
              </a:ext>
            </a:extLst>
          </p:cNvPr>
          <p:cNvPicPr>
            <a:picLocks noChangeAspect="1"/>
          </p:cNvPicPr>
          <p:nvPr/>
        </p:nvPicPr>
        <p:blipFill>
          <a:blip r:embed="rId3"/>
          <a:stretch>
            <a:fillRect/>
          </a:stretch>
        </p:blipFill>
        <p:spPr>
          <a:xfrm>
            <a:off x="10892558" y="62144"/>
            <a:ext cx="1203978" cy="1203978"/>
          </a:xfrm>
          <a:prstGeom prst="rect">
            <a:avLst/>
          </a:prstGeom>
        </p:spPr>
      </p:pic>
      <p:pic>
        <p:nvPicPr>
          <p:cNvPr id="7" name="Picture 2" descr="Τμήμα Νοσηλευτικής Πανεπιστημίου Θεσσαλίας, Λάρισα">
            <a:extLst>
              <a:ext uri="{FF2B5EF4-FFF2-40B4-BE49-F238E27FC236}">
                <a16:creationId xmlns:a16="http://schemas.microsoft.com/office/drawing/2014/main" id="{B055FB41-5001-477A-93C3-084C1D446E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35" y="0"/>
            <a:ext cx="1203978" cy="120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3356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4EA94903-84A0-446F-B238-CCEA9931355A}"/>
              </a:ext>
            </a:extLst>
          </p:cNvPr>
          <p:cNvPicPr>
            <a:picLocks noChangeAspect="1"/>
          </p:cNvPicPr>
          <p:nvPr/>
        </p:nvPicPr>
        <p:blipFill>
          <a:blip r:embed="rId2"/>
          <a:stretch>
            <a:fillRect/>
          </a:stretch>
        </p:blipFill>
        <p:spPr>
          <a:xfrm>
            <a:off x="2284121" y="1385182"/>
            <a:ext cx="7810500" cy="4782076"/>
          </a:xfrm>
          <a:prstGeom prst="rect">
            <a:avLst/>
          </a:prstGeom>
        </p:spPr>
      </p:pic>
      <p:sp>
        <p:nvSpPr>
          <p:cNvPr id="4" name="Τίτλος 3"/>
          <p:cNvSpPr>
            <a:spLocks noGrp="1"/>
          </p:cNvSpPr>
          <p:nvPr>
            <p:ph type="title"/>
          </p:nvPr>
        </p:nvSpPr>
        <p:spPr>
          <a:xfrm>
            <a:off x="1615736" y="604838"/>
            <a:ext cx="9179512" cy="735931"/>
          </a:xfrm>
        </p:spPr>
        <p:txBody>
          <a:bodyPr>
            <a:noAutofit/>
          </a:bodyPr>
          <a:lstStyle/>
          <a:p>
            <a:pPr algn="ctr"/>
            <a:r>
              <a:rPr lang="el-GR" dirty="0">
                <a:solidFill>
                  <a:schemeClr val="accent1"/>
                </a:solidFill>
                <a:latin typeface="Comic Sans MS" pitchFamily="66" charset="0"/>
              </a:rPr>
              <a:t>Φροντίδα  διαταραχή γενικευμένου άγχους </a:t>
            </a:r>
          </a:p>
        </p:txBody>
      </p:sp>
      <p:pic>
        <p:nvPicPr>
          <p:cNvPr id="6" name="Θέση περιεχομένου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19095735">
            <a:off x="2746834" y="3359165"/>
            <a:ext cx="6349129" cy="795685"/>
          </a:xfrm>
        </p:spPr>
      </p:pic>
      <p:sp>
        <p:nvSpPr>
          <p:cNvPr id="8" name="Ορθογώνιο 7"/>
          <p:cNvSpPr/>
          <p:nvPr/>
        </p:nvSpPr>
        <p:spPr>
          <a:xfrm>
            <a:off x="150921" y="6211669"/>
            <a:ext cx="10517080" cy="646331"/>
          </a:xfrm>
          <a:prstGeom prst="rect">
            <a:avLst/>
          </a:prstGeom>
        </p:spPr>
        <p:txBody>
          <a:bodyPr wrap="square">
            <a:spAutoFit/>
          </a:bodyPr>
          <a:lstStyle/>
          <a:p>
            <a:r>
              <a:rPr lang="en-US" b="1" dirty="0" err="1"/>
              <a:t>Generalised</a:t>
            </a:r>
            <a:r>
              <a:rPr lang="en-US" b="1" dirty="0"/>
              <a:t> anxiety disorder</a:t>
            </a:r>
            <a:r>
              <a:rPr lang="el-GR" b="1" dirty="0"/>
              <a:t> </a:t>
            </a:r>
            <a:r>
              <a:rPr lang="en-US" b="1" dirty="0"/>
              <a:t>and panic disorder in adults:</a:t>
            </a:r>
            <a:r>
              <a:rPr lang="el-GR" b="1" dirty="0"/>
              <a:t> </a:t>
            </a:r>
            <a:r>
              <a:rPr lang="en-US" b="1" dirty="0"/>
              <a:t>management</a:t>
            </a:r>
            <a:r>
              <a:rPr lang="el-GR" b="1" dirty="0"/>
              <a:t> </a:t>
            </a:r>
            <a:r>
              <a:rPr lang="en-US" b="1" dirty="0"/>
              <a:t>Clinical guideline</a:t>
            </a:r>
            <a:r>
              <a:rPr lang="el-GR" b="1" dirty="0"/>
              <a:t> </a:t>
            </a:r>
            <a:r>
              <a:rPr lang="en-US" b="1" dirty="0"/>
              <a:t>Published: 26 January 2011</a:t>
            </a:r>
            <a:r>
              <a:rPr lang="el-GR" b="1" dirty="0"/>
              <a:t> </a:t>
            </a:r>
            <a:r>
              <a:rPr lang="en-US" b="1" dirty="0"/>
              <a:t>www.nice.org.uk/guidance/cg113</a:t>
            </a:r>
            <a:endParaRPr lang="el-GR" dirty="0"/>
          </a:p>
        </p:txBody>
      </p:sp>
      <p:pic>
        <p:nvPicPr>
          <p:cNvPr id="7" name="Εικόνα 6">
            <a:extLst>
              <a:ext uri="{FF2B5EF4-FFF2-40B4-BE49-F238E27FC236}">
                <a16:creationId xmlns:a16="http://schemas.microsoft.com/office/drawing/2014/main" id="{9BCEAFBD-6633-4AF1-A956-5A543A490168}"/>
              </a:ext>
            </a:extLst>
          </p:cNvPr>
          <p:cNvPicPr>
            <a:picLocks noChangeAspect="1"/>
          </p:cNvPicPr>
          <p:nvPr/>
        </p:nvPicPr>
        <p:blipFill>
          <a:blip r:embed="rId4"/>
          <a:stretch>
            <a:fillRect/>
          </a:stretch>
        </p:blipFill>
        <p:spPr>
          <a:xfrm>
            <a:off x="10892558" y="62144"/>
            <a:ext cx="1203978" cy="1203978"/>
          </a:xfrm>
          <a:prstGeom prst="rect">
            <a:avLst/>
          </a:prstGeom>
        </p:spPr>
      </p:pic>
      <p:pic>
        <p:nvPicPr>
          <p:cNvPr id="9" name="Picture 2" descr="Τμήμα Νοσηλευτικής Πανεπιστημίου Θεσσαλίας, Λάρισα">
            <a:extLst>
              <a:ext uri="{FF2B5EF4-FFF2-40B4-BE49-F238E27FC236}">
                <a16:creationId xmlns:a16="http://schemas.microsoft.com/office/drawing/2014/main" id="{3B02C7C9-E9B2-4CE9-9C45-3E0D9156C3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35" y="0"/>
            <a:ext cx="1203978" cy="120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3217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80"/>
          <p:cNvSpPr txBox="1">
            <a:spLocks noChangeArrowheads="1"/>
          </p:cNvSpPr>
          <p:nvPr/>
        </p:nvSpPr>
        <p:spPr bwMode="auto">
          <a:xfrm>
            <a:off x="1524001" y="4938713"/>
            <a:ext cx="4017963" cy="482600"/>
          </a:xfrm>
          <a:prstGeom prst="rect">
            <a:avLst/>
          </a:prstGeom>
          <a:noFill/>
          <a:ln w="9525">
            <a:solidFill>
              <a:srgbClr val="009999"/>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l-GR" sz="1200" b="1" dirty="0">
                <a:latin typeface="Comic Sans MS" pitchFamily="66" charset="0"/>
              </a:rPr>
              <a:t>Στάδιο </a:t>
            </a:r>
            <a:r>
              <a:rPr lang="en-GB" sz="1200" b="1" dirty="0">
                <a:latin typeface="Comic Sans MS" pitchFamily="66" charset="0"/>
              </a:rPr>
              <a:t>1:</a:t>
            </a:r>
            <a:r>
              <a:rPr lang="el-GR" sz="1200" b="1" dirty="0">
                <a:latin typeface="Comic Sans MS" pitchFamily="66" charset="0"/>
              </a:rPr>
              <a:t> Γνωστά και συνήθη συμπτώματα της ΔΓΑ </a:t>
            </a:r>
            <a:endParaRPr lang="el-GR" sz="1200" dirty="0">
              <a:latin typeface="Comic Sans MS" pitchFamily="66" charset="0"/>
            </a:endParaRPr>
          </a:p>
        </p:txBody>
      </p:sp>
      <p:sp>
        <p:nvSpPr>
          <p:cNvPr id="13315" name="Text Box 81"/>
          <p:cNvSpPr txBox="1">
            <a:spLocks noChangeArrowheads="1"/>
          </p:cNvSpPr>
          <p:nvPr/>
        </p:nvSpPr>
        <p:spPr bwMode="auto">
          <a:xfrm>
            <a:off x="1703513" y="4152900"/>
            <a:ext cx="3836863" cy="630238"/>
          </a:xfrm>
          <a:prstGeom prst="rect">
            <a:avLst/>
          </a:prstGeom>
          <a:noFill/>
          <a:ln w="9525">
            <a:solidFill>
              <a:srgbClr val="009999"/>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l-GR" sz="1200" b="1" dirty="0">
                <a:latin typeface="Comic Sans MS" pitchFamily="66" charset="0"/>
              </a:rPr>
              <a:t>Στάδιο  </a:t>
            </a:r>
            <a:r>
              <a:rPr lang="en-GB" sz="1200" b="1" dirty="0">
                <a:latin typeface="Comic Sans MS" pitchFamily="66" charset="0"/>
              </a:rPr>
              <a:t>2:</a:t>
            </a:r>
            <a:r>
              <a:rPr lang="el-GR" sz="1200" b="1" dirty="0">
                <a:latin typeface="Comic Sans MS" pitchFamily="66" charset="0"/>
              </a:rPr>
              <a:t> Επίμονη διαταραχή η οποία δεν βελτιώθηκε με τις </a:t>
            </a:r>
            <a:r>
              <a:rPr lang="el-GR" sz="1200" b="1" dirty="0" err="1">
                <a:latin typeface="Comic Sans MS" pitchFamily="66" charset="0"/>
              </a:rPr>
              <a:t>ψυχοεκπαιδευτικές</a:t>
            </a:r>
            <a:r>
              <a:rPr lang="el-GR" sz="1200" b="1" dirty="0">
                <a:latin typeface="Comic Sans MS" pitchFamily="66" charset="0"/>
              </a:rPr>
              <a:t> παρεμβάσεις</a:t>
            </a:r>
            <a:endParaRPr lang="en-GB" sz="1200" dirty="0">
              <a:latin typeface="Comic Sans MS" pitchFamily="66" charset="0"/>
            </a:endParaRPr>
          </a:p>
        </p:txBody>
      </p:sp>
      <p:sp>
        <p:nvSpPr>
          <p:cNvPr id="13316" name="Text Box 82"/>
          <p:cNvSpPr txBox="1">
            <a:spLocks noChangeArrowheads="1"/>
          </p:cNvSpPr>
          <p:nvPr/>
        </p:nvSpPr>
        <p:spPr bwMode="auto">
          <a:xfrm>
            <a:off x="1919537" y="3103563"/>
            <a:ext cx="3633539" cy="906462"/>
          </a:xfrm>
          <a:prstGeom prst="rect">
            <a:avLst/>
          </a:prstGeom>
          <a:noFill/>
          <a:ln w="9525">
            <a:solidFill>
              <a:srgbClr val="009999"/>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l-GR" sz="1200" b="1" dirty="0">
                <a:latin typeface="Comic Sans MS" pitchFamily="66" charset="0"/>
              </a:rPr>
              <a:t>Στάδιο  </a:t>
            </a:r>
            <a:r>
              <a:rPr lang="en-GB" sz="1200" b="1" dirty="0">
                <a:latin typeface="Comic Sans MS" pitchFamily="66" charset="0"/>
              </a:rPr>
              <a:t>3:</a:t>
            </a:r>
            <a:r>
              <a:rPr lang="el-GR" sz="1200" b="1" dirty="0">
                <a:latin typeface="Comic Sans MS" pitchFamily="66" charset="0"/>
              </a:rPr>
              <a:t> ΔΓΑ που δεν ανταποκρίνεται σε ήπιες παρεμβάσεις και υπάρχει έκπτωση της λειτουργικότητας  </a:t>
            </a:r>
            <a:endParaRPr lang="en-GB" sz="1200" dirty="0">
              <a:latin typeface="Comic Sans MS" pitchFamily="66" charset="0"/>
            </a:endParaRPr>
          </a:p>
        </p:txBody>
      </p:sp>
      <p:sp>
        <p:nvSpPr>
          <p:cNvPr id="13317" name="Text Box 83"/>
          <p:cNvSpPr txBox="1">
            <a:spLocks noChangeArrowheads="1"/>
          </p:cNvSpPr>
          <p:nvPr/>
        </p:nvSpPr>
        <p:spPr bwMode="auto">
          <a:xfrm>
            <a:off x="2423593" y="2143126"/>
            <a:ext cx="3129483" cy="836613"/>
          </a:xfrm>
          <a:prstGeom prst="rect">
            <a:avLst/>
          </a:prstGeom>
          <a:noFill/>
          <a:ln w="9525">
            <a:solidFill>
              <a:srgbClr val="009999"/>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l-GR" sz="1200" b="1" dirty="0">
                <a:latin typeface="Comic Sans MS" pitchFamily="66" charset="0"/>
              </a:rPr>
              <a:t>Στάδιο </a:t>
            </a:r>
            <a:r>
              <a:rPr lang="en-GB" sz="1200" b="1" dirty="0">
                <a:latin typeface="Comic Sans MS" pitchFamily="66" charset="0"/>
              </a:rPr>
              <a:t>4:</a:t>
            </a:r>
            <a:r>
              <a:rPr lang="el-GR" sz="1200" b="1" dirty="0">
                <a:latin typeface="Comic Sans MS" pitchFamily="66" charset="0"/>
              </a:rPr>
              <a:t> Εμμένουσα ΔΓΑ μη ανταποκρινόμενη σε θεραπεία και έκπτωση λειτουργικότητα και </a:t>
            </a:r>
            <a:r>
              <a:rPr lang="el-GR" sz="1200" b="1" dirty="0" err="1">
                <a:latin typeface="Comic Sans MS" pitchFamily="66" charset="0"/>
              </a:rPr>
              <a:t>υψηλος</a:t>
            </a:r>
            <a:r>
              <a:rPr lang="el-GR" sz="1200" b="1" dirty="0">
                <a:latin typeface="Comic Sans MS" pitchFamily="66" charset="0"/>
              </a:rPr>
              <a:t> κίνδυνος αυτοκαταστροφής </a:t>
            </a:r>
            <a:endParaRPr lang="en-GB" sz="1200" dirty="0">
              <a:latin typeface="Comic Sans MS" pitchFamily="66" charset="0"/>
            </a:endParaRPr>
          </a:p>
        </p:txBody>
      </p:sp>
      <p:sp>
        <p:nvSpPr>
          <p:cNvPr id="13318" name="Text Box 84"/>
          <p:cNvSpPr txBox="1">
            <a:spLocks noChangeArrowheads="1"/>
          </p:cNvSpPr>
          <p:nvPr/>
        </p:nvSpPr>
        <p:spPr bwMode="auto">
          <a:xfrm>
            <a:off x="5735638" y="4152900"/>
            <a:ext cx="4392810" cy="630238"/>
          </a:xfrm>
          <a:prstGeom prst="rect">
            <a:avLst/>
          </a:prstGeom>
          <a:solidFill>
            <a:srgbClr val="FFFF00"/>
          </a:solidFill>
          <a:ln w="9525">
            <a:solidFill>
              <a:srgbClr val="009999"/>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l-GR" sz="1200" dirty="0">
                <a:latin typeface="Comic Sans MS" pitchFamily="66" charset="0"/>
              </a:rPr>
              <a:t>Ψυχοκοινωνικές παρεμβάσεις χαμηλής έντασης, ψυχολογικές παρεμβάσεις, φαρμακευτική αγωγή και παραπομπή για περαιτέρω αξιολόγηση και παρεμβάσεις</a:t>
            </a:r>
            <a:endParaRPr lang="en-GB" sz="1200" dirty="0">
              <a:latin typeface="Comic Sans MS" pitchFamily="66" charset="0"/>
            </a:endParaRPr>
          </a:p>
        </p:txBody>
      </p:sp>
      <p:sp>
        <p:nvSpPr>
          <p:cNvPr id="13319" name="Text Box 85"/>
          <p:cNvSpPr txBox="1">
            <a:spLocks noChangeArrowheads="1"/>
          </p:cNvSpPr>
          <p:nvPr/>
        </p:nvSpPr>
        <p:spPr bwMode="auto">
          <a:xfrm>
            <a:off x="5735638" y="3103563"/>
            <a:ext cx="4143952" cy="906462"/>
          </a:xfrm>
          <a:prstGeom prst="rect">
            <a:avLst/>
          </a:prstGeom>
          <a:solidFill>
            <a:srgbClr val="FFCC00"/>
          </a:solidFill>
          <a:ln w="9525">
            <a:solidFill>
              <a:srgbClr val="009999"/>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l-GR" sz="1200" dirty="0">
                <a:latin typeface="Comic Sans MS" pitchFamily="66" charset="0"/>
              </a:rPr>
              <a:t>Φάρμακα, ψυχολογικές επεμβάσεις υψηλής έντασης, συνδυασμένες θεραπείες, συνεργατική φροντίδα και παραπομπή για περαιτέρω αξιολόγηση και παρεμβάσεις</a:t>
            </a:r>
            <a:endParaRPr lang="en-GB" sz="1200" dirty="0">
              <a:latin typeface="Comic Sans MS" pitchFamily="66" charset="0"/>
            </a:endParaRPr>
          </a:p>
        </p:txBody>
      </p:sp>
      <p:sp>
        <p:nvSpPr>
          <p:cNvPr id="13320" name="Text Box 86"/>
          <p:cNvSpPr txBox="1">
            <a:spLocks noChangeArrowheads="1"/>
          </p:cNvSpPr>
          <p:nvPr/>
        </p:nvSpPr>
        <p:spPr bwMode="auto">
          <a:xfrm>
            <a:off x="5735638" y="2118910"/>
            <a:ext cx="3597547" cy="950913"/>
          </a:xfrm>
          <a:prstGeom prst="rect">
            <a:avLst/>
          </a:prstGeom>
          <a:solidFill>
            <a:srgbClr val="FF9900"/>
          </a:solidFill>
          <a:ln w="9525">
            <a:solidFill>
              <a:srgbClr val="009999"/>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l-GR" sz="1200" dirty="0"/>
              <a:t>Φάρμακα, ψυχολογικές παρεμβάσεις υψηλής έντασης, υπηρεσίες αντιμετώπισης κρίσεων, συνδυασμένες θεραπείες, υπηρεσίες ημερήσιας νοσηλείας,  διεπιστημονική και  νοσοκομειακή  περίθαλψη</a:t>
            </a:r>
            <a:endParaRPr lang="en-GB" sz="1200" dirty="0"/>
          </a:p>
        </p:txBody>
      </p:sp>
      <p:sp>
        <p:nvSpPr>
          <p:cNvPr id="13321" name="Text Box 87"/>
          <p:cNvSpPr txBox="1">
            <a:spLocks noChangeArrowheads="1"/>
          </p:cNvSpPr>
          <p:nvPr/>
        </p:nvSpPr>
        <p:spPr bwMode="auto">
          <a:xfrm>
            <a:off x="3810000" y="1511301"/>
            <a:ext cx="17272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l-GR" sz="1400" b="1" dirty="0"/>
              <a:t>Στόχος παρέμβασης </a:t>
            </a:r>
            <a:endParaRPr lang="en-GB" sz="1400" dirty="0"/>
          </a:p>
        </p:txBody>
      </p:sp>
      <p:sp>
        <p:nvSpPr>
          <p:cNvPr id="13322" name="Text Box 88"/>
          <p:cNvSpPr txBox="1">
            <a:spLocks noChangeArrowheads="1"/>
          </p:cNvSpPr>
          <p:nvPr/>
        </p:nvSpPr>
        <p:spPr bwMode="auto">
          <a:xfrm>
            <a:off x="5735638" y="1468101"/>
            <a:ext cx="17272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sz="1400" b="1" dirty="0"/>
              <a:t>Φύση Παρέμβασης </a:t>
            </a:r>
            <a:endParaRPr lang="en-GB" sz="1400" dirty="0"/>
          </a:p>
        </p:txBody>
      </p:sp>
      <p:sp>
        <p:nvSpPr>
          <p:cNvPr id="13323" name="Text Box 89"/>
          <p:cNvSpPr txBox="1">
            <a:spLocks noChangeArrowheads="1"/>
          </p:cNvSpPr>
          <p:nvPr/>
        </p:nvSpPr>
        <p:spPr bwMode="auto">
          <a:xfrm>
            <a:off x="5735638" y="4938713"/>
            <a:ext cx="4932362" cy="578519"/>
          </a:xfrm>
          <a:prstGeom prst="rect">
            <a:avLst/>
          </a:prstGeom>
          <a:solidFill>
            <a:srgbClr val="FFFF99"/>
          </a:solidFill>
          <a:ln w="9525">
            <a:solidFill>
              <a:srgbClr val="009999"/>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l-GR" sz="1200" dirty="0">
                <a:latin typeface="Comic Sans MS" pitchFamily="66" charset="0"/>
              </a:rPr>
              <a:t>Αξιολόγηση, υποστήριξη, </a:t>
            </a:r>
            <a:r>
              <a:rPr lang="el-GR" sz="1200" dirty="0" err="1">
                <a:latin typeface="Comic Sans MS" pitchFamily="66" charset="0"/>
              </a:rPr>
              <a:t>ψύχοεκπαίδευση</a:t>
            </a:r>
            <a:r>
              <a:rPr lang="el-GR" sz="1200" dirty="0">
                <a:latin typeface="Comic Sans MS" pitchFamily="66" charset="0"/>
              </a:rPr>
              <a:t>, παρακολούθηση και παραπομπή, περαιτέρω αξιολόγηση και παρεμβάσεις </a:t>
            </a:r>
            <a:endParaRPr lang="en-GB" sz="1200" dirty="0">
              <a:latin typeface="Comic Sans MS" pitchFamily="66" charset="0"/>
            </a:endParaRPr>
          </a:p>
        </p:txBody>
      </p:sp>
      <p:sp>
        <p:nvSpPr>
          <p:cNvPr id="16" name="Title 8"/>
          <p:cNvSpPr txBox="1">
            <a:spLocks/>
          </p:cNvSpPr>
          <p:nvPr/>
        </p:nvSpPr>
        <p:spPr bwMode="auto">
          <a:xfrm>
            <a:off x="2678690" y="578609"/>
            <a:ext cx="7200900" cy="643731"/>
          </a:xfrm>
          <a:prstGeom prst="rect">
            <a:avLst/>
          </a:prstGeom>
          <a:noFill/>
          <a:ln w="9525">
            <a:noFill/>
            <a:miter lim="800000"/>
            <a:headEnd/>
            <a:tailEnd/>
          </a:ln>
        </p:spPr>
        <p:txBody>
          <a:bodyPr anchor="ctr"/>
          <a:lstStyle/>
          <a:p>
            <a:pPr algn="r" eaLnBrk="0" hangingPunct="0">
              <a:defRPr/>
            </a:pPr>
            <a:r>
              <a:rPr lang="el-GR" sz="3600" b="1" dirty="0">
                <a:solidFill>
                  <a:schemeClr val="accent1"/>
                </a:solidFill>
                <a:latin typeface="Comic Sans MS" pitchFamily="66" charset="0"/>
              </a:rPr>
              <a:t>Κλιμακωτό Μοντέλο Φροντίδας </a:t>
            </a:r>
            <a:endParaRPr lang="en-GB" sz="3600" b="1" kern="0" dirty="0">
              <a:solidFill>
                <a:schemeClr val="accent1"/>
              </a:solidFill>
              <a:latin typeface="+mj-lt"/>
              <a:ea typeface="+mj-ea"/>
              <a:cs typeface="+mj-cs"/>
            </a:endParaRPr>
          </a:p>
        </p:txBody>
      </p:sp>
      <p:pic>
        <p:nvPicPr>
          <p:cNvPr id="2" name="Εικόνα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9650" y="6391210"/>
            <a:ext cx="4926391" cy="466790"/>
          </a:xfrm>
          <a:prstGeom prst="rect">
            <a:avLst/>
          </a:prstGeom>
        </p:spPr>
      </p:pic>
      <p:pic>
        <p:nvPicPr>
          <p:cNvPr id="14" name="Εικόνα 13">
            <a:extLst>
              <a:ext uri="{FF2B5EF4-FFF2-40B4-BE49-F238E27FC236}">
                <a16:creationId xmlns:a16="http://schemas.microsoft.com/office/drawing/2014/main" id="{EBA37B67-1DE2-4DE5-851F-3D37748C8099}"/>
              </a:ext>
            </a:extLst>
          </p:cNvPr>
          <p:cNvPicPr>
            <a:picLocks noChangeAspect="1"/>
          </p:cNvPicPr>
          <p:nvPr/>
        </p:nvPicPr>
        <p:blipFill>
          <a:blip r:embed="rId4"/>
          <a:stretch>
            <a:fillRect/>
          </a:stretch>
        </p:blipFill>
        <p:spPr>
          <a:xfrm>
            <a:off x="10892558" y="62144"/>
            <a:ext cx="1203978" cy="1203978"/>
          </a:xfrm>
          <a:prstGeom prst="rect">
            <a:avLst/>
          </a:prstGeom>
        </p:spPr>
      </p:pic>
      <p:pic>
        <p:nvPicPr>
          <p:cNvPr id="15" name="Picture 2" descr="Τμήμα Νοσηλευτικής Πανεπιστημίου Θεσσαλίας, Λάρισα">
            <a:extLst>
              <a:ext uri="{FF2B5EF4-FFF2-40B4-BE49-F238E27FC236}">
                <a16:creationId xmlns:a16="http://schemas.microsoft.com/office/drawing/2014/main" id="{54D51F9C-93A6-4B5D-AF85-459605D6A0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35" y="0"/>
            <a:ext cx="1203978" cy="120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5860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9870392-0454-48DE-90F6-6648C7E89AE3}"/>
              </a:ext>
            </a:extLst>
          </p:cNvPr>
          <p:cNvSpPr>
            <a:spLocks noGrp="1"/>
          </p:cNvSpPr>
          <p:nvPr>
            <p:ph type="title"/>
          </p:nvPr>
        </p:nvSpPr>
        <p:spPr/>
        <p:txBody>
          <a:bodyPr/>
          <a:lstStyle/>
          <a:p>
            <a:pPr algn="ctr"/>
            <a:r>
              <a:rPr lang="el-GR" b="1" dirty="0">
                <a:solidFill>
                  <a:schemeClr val="accent1"/>
                </a:solidFill>
              </a:rPr>
              <a:t>Συνοψίζοντας </a:t>
            </a:r>
          </a:p>
        </p:txBody>
      </p:sp>
      <p:sp>
        <p:nvSpPr>
          <p:cNvPr id="3" name="Θέση περιεχομένου 2">
            <a:extLst>
              <a:ext uri="{FF2B5EF4-FFF2-40B4-BE49-F238E27FC236}">
                <a16:creationId xmlns:a16="http://schemas.microsoft.com/office/drawing/2014/main" id="{8F1EDB0C-AB01-4450-BBAE-A8B4B3C0B7D9}"/>
              </a:ext>
            </a:extLst>
          </p:cNvPr>
          <p:cNvSpPr>
            <a:spLocks noGrp="1"/>
          </p:cNvSpPr>
          <p:nvPr>
            <p:ph idx="1"/>
          </p:nvPr>
        </p:nvSpPr>
        <p:spPr>
          <a:xfrm>
            <a:off x="301841" y="1825625"/>
            <a:ext cx="11051959" cy="4351338"/>
          </a:xfrm>
        </p:spPr>
        <p:txBody>
          <a:bodyPr>
            <a:normAutofit fontScale="85000" lnSpcReduction="20000"/>
          </a:bodyPr>
          <a:lstStyle/>
          <a:p>
            <a:pPr algn="just"/>
            <a:r>
              <a:rPr lang="el-GR" dirty="0"/>
              <a:t>Η πλειονότητα των περιστατικών που καταφεύγουν για βοήθεια έχουν κάποια μορφή αγχώδους ή καταθλιπτικής διαταραχής, η οποία ωστόσο, συγκαλύπτεται μέσα από αναζήτηση βοήθειας για σωματικά συμπτώματα .</a:t>
            </a:r>
          </a:p>
          <a:p>
            <a:pPr algn="just"/>
            <a:r>
              <a:rPr lang="el-GR" dirty="0"/>
              <a:t>Οι ασθενείς αναζητούν διάγνωση και θεραπεία για τα σωματικά τους προβλήματα, ενώ όταν υπάρχει και κάποιο παθολογικό θέμα, τότε οι ιατροί τείνουν να θεωρούν τη συμπτωματολογία των κοινών διαταραχών δευτερογενή και ως ένα βαθμό, φυσιολογική.</a:t>
            </a:r>
          </a:p>
          <a:p>
            <a:pPr algn="just"/>
            <a:r>
              <a:rPr lang="el-GR" dirty="0"/>
              <a:t>Εδώ και πολλές δεκαετίες τόσο στο διεθνή χώρο όσο και στην χώρα μας προωθείται ως πολιτική υγείας η </a:t>
            </a:r>
            <a:r>
              <a:rPr lang="el-GR" dirty="0" err="1"/>
              <a:t>απόασυλοποίηση</a:t>
            </a:r>
            <a:r>
              <a:rPr lang="el-GR" dirty="0"/>
              <a:t> των ψυχιατρικών νόσων και η ενδυνάμωση της προσφυγής των πολιτών σε δομές πρωτοβάθμιας φροντίδας που φέρουν μικρότερο κοινωνικό στίγμα, είναι πιο εύκολα </a:t>
            </a:r>
            <a:r>
              <a:rPr lang="el-GR" dirty="0" err="1"/>
              <a:t>προσβάσιμες</a:t>
            </a:r>
            <a:r>
              <a:rPr lang="el-GR" dirty="0"/>
              <a:t> και λιγότερο δαπανηρές.</a:t>
            </a:r>
          </a:p>
          <a:p>
            <a:pPr algn="just"/>
            <a:r>
              <a:rPr lang="el-GR" dirty="0"/>
              <a:t>Ανάγκη αναβάθμισης της πρωτοβάθμιας φροντίδας σε υποδομές και προσωπικό, καλύτερη εκπαίδευση των ιατρών, χορήγηση φαρμακευτικής θεραπείας με φειδώ λόγω των κινδύνων εθισμού ή </a:t>
            </a:r>
            <a:r>
              <a:rPr lang="el-GR" dirty="0" err="1"/>
              <a:t>υπερδοσολογίας</a:t>
            </a:r>
            <a:r>
              <a:rPr lang="el-GR" dirty="0"/>
              <a:t> από τους ίδιους τους ασθενείς, αλλά και εφαρμογή εναλλακτικών θεραπευτικών τεχνικών. </a:t>
            </a:r>
          </a:p>
        </p:txBody>
      </p:sp>
      <p:pic>
        <p:nvPicPr>
          <p:cNvPr id="4" name="Εικόνα 3">
            <a:extLst>
              <a:ext uri="{FF2B5EF4-FFF2-40B4-BE49-F238E27FC236}">
                <a16:creationId xmlns:a16="http://schemas.microsoft.com/office/drawing/2014/main" id="{C6E485FD-69DB-45AA-9770-8655873701A1}"/>
              </a:ext>
            </a:extLst>
          </p:cNvPr>
          <p:cNvPicPr>
            <a:picLocks noChangeAspect="1"/>
          </p:cNvPicPr>
          <p:nvPr/>
        </p:nvPicPr>
        <p:blipFill>
          <a:blip r:embed="rId2"/>
          <a:stretch>
            <a:fillRect/>
          </a:stretch>
        </p:blipFill>
        <p:spPr>
          <a:xfrm>
            <a:off x="10892558" y="62144"/>
            <a:ext cx="1203978" cy="1203978"/>
          </a:xfrm>
          <a:prstGeom prst="rect">
            <a:avLst/>
          </a:prstGeom>
        </p:spPr>
      </p:pic>
      <p:pic>
        <p:nvPicPr>
          <p:cNvPr id="5" name="Picture 2" descr="Τμήμα Νοσηλευτικής Πανεπιστημίου Θεσσαλίας, Λάρισα">
            <a:extLst>
              <a:ext uri="{FF2B5EF4-FFF2-40B4-BE49-F238E27FC236}">
                <a16:creationId xmlns:a16="http://schemas.microsoft.com/office/drawing/2014/main" id="{2E998DF7-9D1A-495A-9592-A4EA290E24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35" y="0"/>
            <a:ext cx="1203978" cy="120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366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5268F40-3813-484A-B0B5-BC6486FC96AE}"/>
              </a:ext>
            </a:extLst>
          </p:cNvPr>
          <p:cNvSpPr>
            <a:spLocks noGrp="1"/>
          </p:cNvSpPr>
          <p:nvPr>
            <p:ph type="title"/>
          </p:nvPr>
        </p:nvSpPr>
        <p:spPr/>
        <p:txBody>
          <a:bodyPr/>
          <a:lstStyle/>
          <a:p>
            <a:pPr algn="ctr"/>
            <a:r>
              <a:rPr lang="el-GR" b="1" dirty="0">
                <a:solidFill>
                  <a:schemeClr val="accent1"/>
                </a:solidFill>
              </a:rPr>
              <a:t>Ψυχικές Διαταραχές</a:t>
            </a:r>
            <a:endParaRPr lang="el-GR" dirty="0"/>
          </a:p>
        </p:txBody>
      </p:sp>
      <p:sp>
        <p:nvSpPr>
          <p:cNvPr id="3" name="Θέση περιεχομένου 2">
            <a:extLst>
              <a:ext uri="{FF2B5EF4-FFF2-40B4-BE49-F238E27FC236}">
                <a16:creationId xmlns:a16="http://schemas.microsoft.com/office/drawing/2014/main" id="{8AD047EE-235E-45E3-8EB4-0A9EEF7A97A0}"/>
              </a:ext>
            </a:extLst>
          </p:cNvPr>
          <p:cNvSpPr>
            <a:spLocks noGrp="1"/>
          </p:cNvSpPr>
          <p:nvPr>
            <p:ph idx="1"/>
          </p:nvPr>
        </p:nvSpPr>
        <p:spPr/>
        <p:txBody>
          <a:bodyPr>
            <a:normAutofit/>
          </a:bodyPr>
          <a:lstStyle/>
          <a:p>
            <a:pPr algn="just"/>
            <a:r>
              <a:rPr lang="el-GR" dirty="0"/>
              <a:t>Για τις ψυχικές διαταραχές, το κύριο διεθνώς αναγνωρισμένο διαγνωστικό σύστημα ταξινόμησης που χρησιμοποιείται σήμερα είναι η Διεθνής ταξινόμηση των νόσων του Παγκόσμιου Οργανισμού Υγείας, (ICD) (WHO, 1992) και το Αμερικανικό Διαγνωστικό και Στατιστικό Εγχειρίδιο Ψυχικών Διαταραχών, </a:t>
            </a:r>
            <a:r>
              <a:rPr lang="en-US" dirty="0"/>
              <a:t>5</a:t>
            </a:r>
            <a:r>
              <a:rPr lang="el-GR" dirty="0"/>
              <a:t>η έκδοση (DSM-V). </a:t>
            </a:r>
            <a:endParaRPr lang="en-US" dirty="0"/>
          </a:p>
          <a:p>
            <a:pPr algn="just"/>
            <a:r>
              <a:rPr lang="el-GR" dirty="0"/>
              <a:t>Ο όρος «ψυχική διαταραχή» σε αυτές τις ταξινομήσεις περιλαμβάνει επίσης διαταραχή της προσωπικότητας, την άνοια (μία εκφυλιστική διαταραχή που αντιμετωπίζεται συνήθως στο πλαίσιο των υπηρεσιών ψυχικής υγείας), τις διαταραχές από το αλκοόλ και τα ναρκωτικά και την εξάρτηση από τη νικοτίνη (APA, 2000). </a:t>
            </a:r>
          </a:p>
        </p:txBody>
      </p:sp>
      <p:pic>
        <p:nvPicPr>
          <p:cNvPr id="4" name="Εικόνα 3">
            <a:extLst>
              <a:ext uri="{FF2B5EF4-FFF2-40B4-BE49-F238E27FC236}">
                <a16:creationId xmlns:a16="http://schemas.microsoft.com/office/drawing/2014/main" id="{FABAC35F-DA20-49AE-AF3C-890FACB55603}"/>
              </a:ext>
            </a:extLst>
          </p:cNvPr>
          <p:cNvPicPr>
            <a:picLocks noChangeAspect="1"/>
          </p:cNvPicPr>
          <p:nvPr/>
        </p:nvPicPr>
        <p:blipFill>
          <a:blip r:embed="rId2"/>
          <a:stretch>
            <a:fillRect/>
          </a:stretch>
        </p:blipFill>
        <p:spPr>
          <a:xfrm>
            <a:off x="10892558" y="62144"/>
            <a:ext cx="1203978" cy="1203978"/>
          </a:xfrm>
          <a:prstGeom prst="rect">
            <a:avLst/>
          </a:prstGeom>
        </p:spPr>
      </p:pic>
      <p:pic>
        <p:nvPicPr>
          <p:cNvPr id="5" name="Picture 2" descr="Τμήμα Νοσηλευτικής Πανεπιστημίου Θεσσαλίας, Λάρισα">
            <a:extLst>
              <a:ext uri="{FF2B5EF4-FFF2-40B4-BE49-F238E27FC236}">
                <a16:creationId xmlns:a16="http://schemas.microsoft.com/office/drawing/2014/main" id="{A506F335-B3ED-4592-B0D5-C7C2C57297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35" y="0"/>
            <a:ext cx="1203978" cy="120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147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010A964-D1F8-4520-A74A-1F10843CCB7D}"/>
              </a:ext>
            </a:extLst>
          </p:cNvPr>
          <p:cNvSpPr>
            <a:spLocks noGrp="1"/>
          </p:cNvSpPr>
          <p:nvPr>
            <p:ph type="title"/>
          </p:nvPr>
        </p:nvSpPr>
        <p:spPr/>
        <p:txBody>
          <a:bodyPr/>
          <a:lstStyle/>
          <a:p>
            <a:pPr algn="ctr"/>
            <a:r>
              <a:rPr lang="el-GR" b="1" dirty="0">
                <a:solidFill>
                  <a:schemeClr val="accent1"/>
                </a:solidFill>
              </a:rPr>
              <a:t>Συνήθεις  ψυχικές διαταραχές</a:t>
            </a:r>
          </a:p>
        </p:txBody>
      </p:sp>
      <p:sp>
        <p:nvSpPr>
          <p:cNvPr id="3" name="Θέση περιεχομένου 2">
            <a:extLst>
              <a:ext uri="{FF2B5EF4-FFF2-40B4-BE49-F238E27FC236}">
                <a16:creationId xmlns:a16="http://schemas.microsoft.com/office/drawing/2014/main" id="{46386EC0-8E61-43CF-AC6E-82785E40E220}"/>
              </a:ext>
            </a:extLst>
          </p:cNvPr>
          <p:cNvSpPr>
            <a:spLocks noGrp="1"/>
          </p:cNvSpPr>
          <p:nvPr>
            <p:ph idx="1"/>
          </p:nvPr>
        </p:nvSpPr>
        <p:spPr/>
        <p:txBody>
          <a:bodyPr>
            <a:normAutofit fontScale="77500" lnSpcReduction="20000"/>
          </a:bodyPr>
          <a:lstStyle/>
          <a:p>
            <a:pPr algn="just"/>
            <a:r>
              <a:rPr lang="el-GR" dirty="0"/>
              <a:t>Η κατάθλιψη και το άγχος είναι κοινές ψυχικές διαταραχές, με επίπτωση για το σύνολο της ζωής τουλάχιστον 25% (</a:t>
            </a:r>
            <a:r>
              <a:rPr lang="el-GR" dirty="0" err="1"/>
              <a:t>McManus</a:t>
            </a:r>
            <a:r>
              <a:rPr lang="el-GR" dirty="0"/>
              <a:t> </a:t>
            </a:r>
            <a:r>
              <a:rPr lang="el-GR" dirty="0" err="1"/>
              <a:t>et</a:t>
            </a:r>
            <a:r>
              <a:rPr lang="el-GR" dirty="0"/>
              <a:t> </a:t>
            </a:r>
            <a:r>
              <a:rPr lang="el-GR" dirty="0" err="1"/>
              <a:t>al</a:t>
            </a:r>
            <a:r>
              <a:rPr lang="el-GR" dirty="0"/>
              <a:t>., 2009). </a:t>
            </a:r>
          </a:p>
          <a:p>
            <a:pPr algn="just"/>
            <a:r>
              <a:rPr lang="el-GR" b="1" dirty="0">
                <a:solidFill>
                  <a:schemeClr val="accent1"/>
                </a:solidFill>
              </a:rPr>
              <a:t>Η κατάθλιψη, </a:t>
            </a:r>
            <a:r>
              <a:rPr lang="el-GR" dirty="0"/>
              <a:t>που ορίζεται ως διαταραχή εάν τα συμπτώματα υπάρχουν για τουλάχιστον 2 εβδομάδες, είναι η πιο συνηθισμένη. Τα συμπτώματα περιλαμβάνουν αίσθημα θλίψης ή ευερέθιστου τις περισσότερες φορές, απώλεια της ευχαρίστησης ή ενδιαφέροντος για πράγματα που χρησιμοποιούνται για ευχαρίστηση, σημαντική απώλεια ή αύξηση βάρους, που είναι άσχετη με σωματική ασθένεια ή εγκυμοσύνη, δυσκολία στον ύπνο ή υπερβολικό ύπνο, αίσθημα ανησυχίας ή κόπωσης, αίσθημα αναξιότητας ή υπερβολικής ενοχής και δυσκολίες συγκέντρωσης, μνήμης και δυσκολία στη λήψη αποφάσεων. Μπορεί να υπάρχουν σκέψεις αυτοτραυματισμού ή αυτοκτονίας.</a:t>
            </a:r>
          </a:p>
          <a:p>
            <a:pPr algn="just"/>
            <a:r>
              <a:rPr lang="el-GR" dirty="0"/>
              <a:t> Οι καταθλιπτικές διαταραχές μπορεί επίσης να σχετίζονται έντονα με συμπτώματα άγχους. Οι παράγοντες κινδύνου για την κατάθλιψη περιλαμβάνουν τη νεαρή ηλικία, το γυναικείο φύλο, το χαμηλό μορφωτικό επίπεδο, το προηγούμενο ιστορικό κατάθλιψης, το οικογενειακό ιστορικό κατάθλιψης, την παιδική κακοποίηση και την ενδοοικογενειακή βία (</a:t>
            </a:r>
            <a:r>
              <a:rPr lang="el-GR" dirty="0" err="1"/>
              <a:t>Nanni</a:t>
            </a:r>
            <a:r>
              <a:rPr lang="el-GR" dirty="0"/>
              <a:t> </a:t>
            </a:r>
            <a:r>
              <a:rPr lang="el-GR" dirty="0" err="1"/>
              <a:t>et</a:t>
            </a:r>
            <a:r>
              <a:rPr lang="el-GR" dirty="0"/>
              <a:t> </a:t>
            </a:r>
            <a:r>
              <a:rPr lang="el-GR" dirty="0" err="1"/>
              <a:t>al</a:t>
            </a:r>
            <a:r>
              <a:rPr lang="el-GR" dirty="0"/>
              <a:t>., 2012). </a:t>
            </a:r>
          </a:p>
          <a:p>
            <a:pPr algn="just"/>
            <a:endParaRPr lang="el-GR" dirty="0"/>
          </a:p>
        </p:txBody>
      </p:sp>
      <p:pic>
        <p:nvPicPr>
          <p:cNvPr id="4" name="Εικόνα 3">
            <a:extLst>
              <a:ext uri="{FF2B5EF4-FFF2-40B4-BE49-F238E27FC236}">
                <a16:creationId xmlns:a16="http://schemas.microsoft.com/office/drawing/2014/main" id="{0E00501F-6BC4-4E15-9225-B9890C965DEC}"/>
              </a:ext>
            </a:extLst>
          </p:cNvPr>
          <p:cNvPicPr>
            <a:picLocks noChangeAspect="1"/>
          </p:cNvPicPr>
          <p:nvPr/>
        </p:nvPicPr>
        <p:blipFill>
          <a:blip r:embed="rId2"/>
          <a:stretch>
            <a:fillRect/>
          </a:stretch>
        </p:blipFill>
        <p:spPr>
          <a:xfrm>
            <a:off x="10892558" y="62144"/>
            <a:ext cx="1203978" cy="1203978"/>
          </a:xfrm>
          <a:prstGeom prst="rect">
            <a:avLst/>
          </a:prstGeom>
        </p:spPr>
      </p:pic>
      <p:pic>
        <p:nvPicPr>
          <p:cNvPr id="5" name="Picture 2" descr="Τμήμα Νοσηλευτικής Πανεπιστημίου Θεσσαλίας, Λάρισα">
            <a:extLst>
              <a:ext uri="{FF2B5EF4-FFF2-40B4-BE49-F238E27FC236}">
                <a16:creationId xmlns:a16="http://schemas.microsoft.com/office/drawing/2014/main" id="{0EB34ED6-2F36-4A79-A942-9A1DFB1955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35" y="0"/>
            <a:ext cx="1203978" cy="120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955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67E3ECE-3390-45B7-8116-FDAA85BD7DEF}"/>
              </a:ext>
            </a:extLst>
          </p:cNvPr>
          <p:cNvSpPr>
            <a:spLocks noGrp="1"/>
          </p:cNvSpPr>
          <p:nvPr>
            <p:ph type="title"/>
          </p:nvPr>
        </p:nvSpPr>
        <p:spPr/>
        <p:txBody>
          <a:bodyPr/>
          <a:lstStyle/>
          <a:p>
            <a:pPr algn="ctr"/>
            <a:r>
              <a:rPr lang="el-GR" b="1" dirty="0">
                <a:solidFill>
                  <a:schemeClr val="accent1"/>
                </a:solidFill>
              </a:rPr>
              <a:t>Συνήθεις  ψυχικές διαταραχές</a:t>
            </a:r>
            <a:endParaRPr lang="el-GR" b="1" dirty="0"/>
          </a:p>
        </p:txBody>
      </p:sp>
      <p:sp>
        <p:nvSpPr>
          <p:cNvPr id="3" name="Θέση περιεχομένου 2">
            <a:extLst>
              <a:ext uri="{FF2B5EF4-FFF2-40B4-BE49-F238E27FC236}">
                <a16:creationId xmlns:a16="http://schemas.microsoft.com/office/drawing/2014/main" id="{1BFB9C59-E951-492E-BABB-0B2316B69342}"/>
              </a:ext>
            </a:extLst>
          </p:cNvPr>
          <p:cNvSpPr>
            <a:spLocks noGrp="1"/>
          </p:cNvSpPr>
          <p:nvPr>
            <p:ph idx="1"/>
          </p:nvPr>
        </p:nvSpPr>
        <p:spPr/>
        <p:txBody>
          <a:bodyPr>
            <a:normAutofit fontScale="92500" lnSpcReduction="10000"/>
          </a:bodyPr>
          <a:lstStyle/>
          <a:p>
            <a:pPr algn="just"/>
            <a:r>
              <a:rPr lang="el-GR" b="1" dirty="0">
                <a:solidFill>
                  <a:schemeClr val="accent1"/>
                </a:solidFill>
              </a:rPr>
              <a:t>Οι αγχώδεις διαταραχές </a:t>
            </a:r>
            <a:r>
              <a:rPr lang="el-GR" dirty="0"/>
              <a:t>περιλαμβάνουν φοβίες, όπως αγοραφοβία (φόβος και αποφυγή του πλήθους, δημόσιους χώρους ή να ταξιδεύουν μακριά από το σπίτι), κοινωνική φοβία (φόβος του να είναι το επίκεντρο της προσοχής, φόβος του να συμπεριφέρεται με έναν τρόπο που θα είναι ενοχλητικός και σημαντική αποφυγή καταστάσεων στις οποίες υπάρχει ο φόβος της συμπεριφοράς με ένα δυσάρεστο τρόπο), διαταραχή πανικού (επαναλαμβανόμενες κρίσεις πανικού) και διαταραχή γενικευμένου άγχους (τουλάχιστον 6 μήνες προφανής ένταση, ανησυχία και</a:t>
            </a:r>
          </a:p>
          <a:p>
            <a:pPr algn="just"/>
            <a:r>
              <a:rPr lang="el-GR" dirty="0"/>
              <a:t>συναισθήματα ανησυχίας για καθημερινά γεγονότα και προβλήματα, με συμπτώματα άγχους). Τα συμπτώματα άγχους περιλαμβάνουν συμπτώματα διέγερσης του αυτόνομου νευρικού συστήματος (π.χ. αίσθημα παλμών, εφίδρωση, τρέμουλο, ξηροστομία), δυσκολία στην αναπνοή και φόβος του να πεθάνει ή να χάσει τον έλεγχο (WHO, 1993).</a:t>
            </a:r>
          </a:p>
          <a:p>
            <a:pPr algn="just"/>
            <a:endParaRPr lang="el-GR" dirty="0"/>
          </a:p>
        </p:txBody>
      </p:sp>
      <p:pic>
        <p:nvPicPr>
          <p:cNvPr id="4" name="Εικόνα 3">
            <a:extLst>
              <a:ext uri="{FF2B5EF4-FFF2-40B4-BE49-F238E27FC236}">
                <a16:creationId xmlns:a16="http://schemas.microsoft.com/office/drawing/2014/main" id="{278ACAE5-340A-4B4C-BE7E-318B45D7B311}"/>
              </a:ext>
            </a:extLst>
          </p:cNvPr>
          <p:cNvPicPr>
            <a:picLocks noChangeAspect="1"/>
          </p:cNvPicPr>
          <p:nvPr/>
        </p:nvPicPr>
        <p:blipFill>
          <a:blip r:embed="rId2"/>
          <a:stretch>
            <a:fillRect/>
          </a:stretch>
        </p:blipFill>
        <p:spPr>
          <a:xfrm>
            <a:off x="10892558" y="62144"/>
            <a:ext cx="1203978" cy="1203978"/>
          </a:xfrm>
          <a:prstGeom prst="rect">
            <a:avLst/>
          </a:prstGeom>
        </p:spPr>
      </p:pic>
      <p:pic>
        <p:nvPicPr>
          <p:cNvPr id="5" name="Picture 2" descr="Τμήμα Νοσηλευτικής Πανεπιστημίου Θεσσαλίας, Λάρισα">
            <a:extLst>
              <a:ext uri="{FF2B5EF4-FFF2-40B4-BE49-F238E27FC236}">
                <a16:creationId xmlns:a16="http://schemas.microsoft.com/office/drawing/2014/main" id="{17D54C49-F175-4000-9FD3-4FEBD8E1C7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35" y="0"/>
            <a:ext cx="1203978" cy="120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245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53D4F36-E95D-4592-AF6F-27D309B46792}"/>
              </a:ext>
            </a:extLst>
          </p:cNvPr>
          <p:cNvSpPr>
            <a:spLocks noGrp="1"/>
          </p:cNvSpPr>
          <p:nvPr>
            <p:ph type="title"/>
          </p:nvPr>
        </p:nvSpPr>
        <p:spPr/>
        <p:txBody>
          <a:bodyPr/>
          <a:lstStyle/>
          <a:p>
            <a:pPr algn="ctr"/>
            <a:r>
              <a:rPr lang="el-GR" b="1" dirty="0">
                <a:solidFill>
                  <a:schemeClr val="accent1"/>
                </a:solidFill>
              </a:rPr>
              <a:t>Συνήθεις  ψυχικές διαταραχές</a:t>
            </a:r>
            <a:endParaRPr lang="el-GR" dirty="0"/>
          </a:p>
        </p:txBody>
      </p:sp>
      <p:sp>
        <p:nvSpPr>
          <p:cNvPr id="3" name="Θέση περιεχομένου 2">
            <a:extLst>
              <a:ext uri="{FF2B5EF4-FFF2-40B4-BE49-F238E27FC236}">
                <a16:creationId xmlns:a16="http://schemas.microsoft.com/office/drawing/2014/main" id="{64C7C86F-561B-41E1-A734-2ECA366E5DB5}"/>
              </a:ext>
            </a:extLst>
          </p:cNvPr>
          <p:cNvSpPr>
            <a:spLocks noGrp="1"/>
          </p:cNvSpPr>
          <p:nvPr>
            <p:ph idx="1"/>
          </p:nvPr>
        </p:nvSpPr>
        <p:spPr/>
        <p:txBody>
          <a:bodyPr>
            <a:normAutofit fontScale="85000" lnSpcReduction="20000"/>
          </a:bodyPr>
          <a:lstStyle/>
          <a:p>
            <a:pPr algn="just"/>
            <a:r>
              <a:rPr lang="el-GR" b="1" dirty="0">
                <a:solidFill>
                  <a:schemeClr val="accent1"/>
                </a:solidFill>
              </a:rPr>
              <a:t>Η ψυχαναγκαστική διαταραχή (OCD) </a:t>
            </a:r>
            <a:r>
              <a:rPr lang="el-GR" dirty="0"/>
              <a:t>χαρακτηρίζεται από την παρουσία εμμονών (ανεπιθύμητες ενοχλητικές σκέψεις, εικόνες ή προτροπές, οι οποίες </a:t>
            </a:r>
            <a:r>
              <a:rPr lang="el-GR" dirty="0" err="1"/>
              <a:t>κατ</a:t>
            </a:r>
            <a:r>
              <a:rPr lang="el-GR" dirty="0"/>
              <a:t> 'επανάληψη εισάγονται στο μυαλό του ατόμου) ή καταναγκασμών (επαναλαμβανόμενες συμπεριφορές ή νοητικές πράξεις που αισθάνεται το άτομο ότι καθοδηγείται να εκτελέσει, όπως να ελέγχει συνέχεια εάν οι βρύσες είναι κλειστές ή να καθαρίζει συνέχεια) και συνήθως και από τα δύο.</a:t>
            </a:r>
            <a:endParaRPr lang="en-US" dirty="0"/>
          </a:p>
          <a:p>
            <a:pPr algn="just"/>
            <a:r>
              <a:rPr lang="el-GR" dirty="0"/>
              <a:t> Η ψυχαναγκαστική διαταραχή εμφανίζεται σε περίπου 1% των ανθρώπων, με παρόμοια ποσοστά σε άνδρες και γυναίκες, και μπορεί να ακολουθήσει οξεία, επεισοδιακή ή χρόνια πορεία. </a:t>
            </a:r>
            <a:endParaRPr lang="en-US" dirty="0"/>
          </a:p>
          <a:p>
            <a:pPr algn="just"/>
            <a:r>
              <a:rPr lang="el-GR" dirty="0"/>
              <a:t>Σε μία μελέτη παρακολούθησης 40 ετών, μόνο το 20% των ασθενών παρουσίασαν πλήρη ύφεση, αν και περίπου το 60% εμφάνισαν σημάδια γενικής βελτίωσης</a:t>
            </a:r>
            <a:r>
              <a:rPr lang="en-US" dirty="0"/>
              <a:t>. </a:t>
            </a:r>
            <a:r>
              <a:rPr lang="el-GR" dirty="0"/>
              <a:t> </a:t>
            </a:r>
            <a:endParaRPr lang="en-US" dirty="0"/>
          </a:p>
          <a:p>
            <a:pPr algn="just"/>
            <a:r>
              <a:rPr lang="el-GR" dirty="0"/>
              <a:t>Οι παράγοντες κινδύνου περιλαμβάνουν τα ανεπιθύμητα συμβάντα της ζωής και το οικογενειακό ιστορικό (</a:t>
            </a:r>
            <a:r>
              <a:rPr lang="el-GR" dirty="0" err="1"/>
              <a:t>National</a:t>
            </a:r>
            <a:r>
              <a:rPr lang="el-GR" dirty="0"/>
              <a:t> </a:t>
            </a:r>
            <a:r>
              <a:rPr lang="el-GR" dirty="0" err="1"/>
              <a:t>Institute</a:t>
            </a:r>
            <a:r>
              <a:rPr lang="el-GR" dirty="0"/>
              <a:t> for Health and </a:t>
            </a:r>
            <a:r>
              <a:rPr lang="el-GR" dirty="0" err="1"/>
              <a:t>Clinical</a:t>
            </a:r>
            <a:r>
              <a:rPr lang="el-GR" dirty="0"/>
              <a:t> </a:t>
            </a:r>
            <a:r>
              <a:rPr lang="el-GR" dirty="0" err="1"/>
              <a:t>Excellence</a:t>
            </a:r>
            <a:r>
              <a:rPr lang="el-GR" dirty="0"/>
              <a:t>, 2006).</a:t>
            </a:r>
          </a:p>
        </p:txBody>
      </p:sp>
      <p:pic>
        <p:nvPicPr>
          <p:cNvPr id="4" name="Εικόνα 3">
            <a:extLst>
              <a:ext uri="{FF2B5EF4-FFF2-40B4-BE49-F238E27FC236}">
                <a16:creationId xmlns:a16="http://schemas.microsoft.com/office/drawing/2014/main" id="{B2C36704-937E-4E3D-B919-DD4748CB5531}"/>
              </a:ext>
            </a:extLst>
          </p:cNvPr>
          <p:cNvPicPr>
            <a:picLocks noChangeAspect="1"/>
          </p:cNvPicPr>
          <p:nvPr/>
        </p:nvPicPr>
        <p:blipFill rotWithShape="1">
          <a:blip r:embed="rId2"/>
          <a:srcRect t="18292" b="21518"/>
          <a:stretch/>
        </p:blipFill>
        <p:spPr>
          <a:xfrm>
            <a:off x="0" y="6311900"/>
            <a:ext cx="2950720" cy="444008"/>
          </a:xfrm>
          <a:prstGeom prst="rect">
            <a:avLst/>
          </a:prstGeom>
        </p:spPr>
      </p:pic>
      <p:pic>
        <p:nvPicPr>
          <p:cNvPr id="5" name="Εικόνα 4">
            <a:extLst>
              <a:ext uri="{FF2B5EF4-FFF2-40B4-BE49-F238E27FC236}">
                <a16:creationId xmlns:a16="http://schemas.microsoft.com/office/drawing/2014/main" id="{ECC61F57-E509-4BEA-A1C3-83D7B64C465E}"/>
              </a:ext>
            </a:extLst>
          </p:cNvPr>
          <p:cNvPicPr>
            <a:picLocks noChangeAspect="1"/>
          </p:cNvPicPr>
          <p:nvPr/>
        </p:nvPicPr>
        <p:blipFill>
          <a:blip r:embed="rId3"/>
          <a:stretch>
            <a:fillRect/>
          </a:stretch>
        </p:blipFill>
        <p:spPr>
          <a:xfrm>
            <a:off x="10892558" y="62144"/>
            <a:ext cx="1203978" cy="1203978"/>
          </a:xfrm>
          <a:prstGeom prst="rect">
            <a:avLst/>
          </a:prstGeom>
        </p:spPr>
      </p:pic>
      <p:pic>
        <p:nvPicPr>
          <p:cNvPr id="6" name="Picture 2" descr="Τμήμα Νοσηλευτικής Πανεπιστημίου Θεσσαλίας, Λάρισα">
            <a:extLst>
              <a:ext uri="{FF2B5EF4-FFF2-40B4-BE49-F238E27FC236}">
                <a16:creationId xmlns:a16="http://schemas.microsoft.com/office/drawing/2014/main" id="{9DD41AC8-3920-4CD0-988D-03DA29C8E6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35" y="0"/>
            <a:ext cx="1203978" cy="120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044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51993C8-EA5D-44EA-B6B0-2BDC6276FF2B}"/>
              </a:ext>
            </a:extLst>
          </p:cNvPr>
          <p:cNvSpPr>
            <a:spLocks noGrp="1"/>
          </p:cNvSpPr>
          <p:nvPr>
            <p:ph type="title"/>
          </p:nvPr>
        </p:nvSpPr>
        <p:spPr/>
        <p:txBody>
          <a:bodyPr/>
          <a:lstStyle/>
          <a:p>
            <a:pPr algn="ctr"/>
            <a:r>
              <a:rPr lang="el-GR" b="1" dirty="0">
                <a:solidFill>
                  <a:schemeClr val="accent1"/>
                </a:solidFill>
              </a:rPr>
              <a:t>Συνήθεις  ψυχικές διαταραχές</a:t>
            </a:r>
            <a:endParaRPr lang="el-GR" dirty="0"/>
          </a:p>
        </p:txBody>
      </p:sp>
      <p:sp>
        <p:nvSpPr>
          <p:cNvPr id="3" name="Θέση περιεχομένου 2">
            <a:extLst>
              <a:ext uri="{FF2B5EF4-FFF2-40B4-BE49-F238E27FC236}">
                <a16:creationId xmlns:a16="http://schemas.microsoft.com/office/drawing/2014/main" id="{E851DA31-AB15-4657-AEFB-CF11B6CD581C}"/>
              </a:ext>
            </a:extLst>
          </p:cNvPr>
          <p:cNvSpPr>
            <a:spLocks noGrp="1"/>
          </p:cNvSpPr>
          <p:nvPr>
            <p:ph idx="1"/>
          </p:nvPr>
        </p:nvSpPr>
        <p:spPr/>
        <p:txBody>
          <a:bodyPr>
            <a:normAutofit lnSpcReduction="10000"/>
          </a:bodyPr>
          <a:lstStyle/>
          <a:p>
            <a:pPr algn="just"/>
            <a:r>
              <a:rPr lang="el-GR" dirty="0"/>
              <a:t>Η </a:t>
            </a:r>
            <a:r>
              <a:rPr lang="el-GR" dirty="0">
                <a:solidFill>
                  <a:schemeClr val="accent1"/>
                </a:solidFill>
              </a:rPr>
              <a:t>διαταραχή </a:t>
            </a:r>
            <a:r>
              <a:rPr lang="el-GR" dirty="0" err="1">
                <a:solidFill>
                  <a:schemeClr val="accent1"/>
                </a:solidFill>
              </a:rPr>
              <a:t>μετα</a:t>
            </a:r>
            <a:r>
              <a:rPr lang="el-GR" dirty="0">
                <a:solidFill>
                  <a:schemeClr val="accent1"/>
                </a:solidFill>
              </a:rPr>
              <a:t>-τραυματικού στρες (PTSD) </a:t>
            </a:r>
            <a:r>
              <a:rPr lang="el-GR" dirty="0"/>
              <a:t>αναπτύσσεται μετά από έκθεση του ατόμου σε τραύμα και περιλαμβάνει το εκ νέου βίωμα των συμπτωμάτων, τις αναδρομές που νιώθει το άτομο σαν να επαναλαμβάνεται το συμβάν, εφιαλτών, υπερδιέγερση, ευερεθιστότητα, δυσκολία συγκέντρωσης, προβλήματα ύπνου και αποφυγή του τραύματος. </a:t>
            </a:r>
            <a:endParaRPr lang="en-US" dirty="0"/>
          </a:p>
          <a:p>
            <a:pPr algn="just"/>
            <a:r>
              <a:rPr lang="el-GR" dirty="0"/>
              <a:t>Το 3% των τραυματιών εμφανίζουν PTSD χωρίς να παρατηρείται σημαντική διαφορά μεταξύ των δύο φύλων. Οι παράγοντες κινδύνου περιλαμβάνουν προηγούμενο προσωπικό ή οικογενειακό ιστορικό διαταραχών άγχους ή συναισθηματικών διαταραχών, νεύρωση, χαμηλή νοημοσύνη, το γυναικείο φύλο και ιστορικό προηγούμενου τραύματος </a:t>
            </a:r>
          </a:p>
        </p:txBody>
      </p:sp>
      <p:pic>
        <p:nvPicPr>
          <p:cNvPr id="4" name="Εικόνα 3">
            <a:extLst>
              <a:ext uri="{FF2B5EF4-FFF2-40B4-BE49-F238E27FC236}">
                <a16:creationId xmlns:a16="http://schemas.microsoft.com/office/drawing/2014/main" id="{58336648-3708-4F77-8BAF-769C52C6999F}"/>
              </a:ext>
            </a:extLst>
          </p:cNvPr>
          <p:cNvPicPr>
            <a:picLocks noChangeAspect="1"/>
          </p:cNvPicPr>
          <p:nvPr/>
        </p:nvPicPr>
        <p:blipFill>
          <a:blip r:embed="rId2"/>
          <a:stretch>
            <a:fillRect/>
          </a:stretch>
        </p:blipFill>
        <p:spPr>
          <a:xfrm>
            <a:off x="10892558" y="62144"/>
            <a:ext cx="1203978" cy="1203978"/>
          </a:xfrm>
          <a:prstGeom prst="rect">
            <a:avLst/>
          </a:prstGeom>
        </p:spPr>
      </p:pic>
      <p:pic>
        <p:nvPicPr>
          <p:cNvPr id="5" name="Picture 2" descr="Τμήμα Νοσηλευτικής Πανεπιστημίου Θεσσαλίας, Λάρισα">
            <a:extLst>
              <a:ext uri="{FF2B5EF4-FFF2-40B4-BE49-F238E27FC236}">
                <a16:creationId xmlns:a16="http://schemas.microsoft.com/office/drawing/2014/main" id="{6BD87BDE-4E5F-43A7-BE2A-F26790F9C8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35" y="0"/>
            <a:ext cx="1203978" cy="120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22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8B6FA6E-069D-44B2-AE8E-1236967C3E35}"/>
              </a:ext>
            </a:extLst>
          </p:cNvPr>
          <p:cNvSpPr>
            <a:spLocks noGrp="1"/>
          </p:cNvSpPr>
          <p:nvPr>
            <p:ph type="title"/>
          </p:nvPr>
        </p:nvSpPr>
        <p:spPr/>
        <p:txBody>
          <a:bodyPr/>
          <a:lstStyle/>
          <a:p>
            <a:pPr algn="ctr"/>
            <a:r>
              <a:rPr lang="el-GR" b="1" dirty="0">
                <a:solidFill>
                  <a:schemeClr val="accent1"/>
                </a:solidFill>
              </a:rPr>
              <a:t>Συνήθεις  ψυχικές διαταραχές</a:t>
            </a:r>
            <a:endParaRPr lang="el-GR" dirty="0"/>
          </a:p>
        </p:txBody>
      </p:sp>
      <p:sp>
        <p:nvSpPr>
          <p:cNvPr id="3" name="Θέση περιεχομένου 2">
            <a:extLst>
              <a:ext uri="{FF2B5EF4-FFF2-40B4-BE49-F238E27FC236}">
                <a16:creationId xmlns:a16="http://schemas.microsoft.com/office/drawing/2014/main" id="{DFBFC3E1-D0B6-40FF-81D7-C4CEF21CA658}"/>
              </a:ext>
            </a:extLst>
          </p:cNvPr>
          <p:cNvSpPr>
            <a:spLocks noGrp="1"/>
          </p:cNvSpPr>
          <p:nvPr>
            <p:ph idx="1"/>
          </p:nvPr>
        </p:nvSpPr>
        <p:spPr/>
        <p:txBody>
          <a:bodyPr>
            <a:normAutofit fontScale="92500" lnSpcReduction="20000"/>
          </a:bodyPr>
          <a:lstStyle/>
          <a:p>
            <a:pPr marL="0" indent="0">
              <a:buNone/>
            </a:pPr>
            <a:r>
              <a:rPr lang="el-GR" dirty="0"/>
              <a:t>Σύμφωνα με μια πρόσφατη μελέτη στο Ηνωμένο Βασίλειο:</a:t>
            </a:r>
          </a:p>
          <a:p>
            <a:r>
              <a:rPr lang="el-GR" dirty="0"/>
              <a:t>Το 4.4% του πληθυσμού παρουσίαζε διαταραχή γενικευμένου άγχους.</a:t>
            </a:r>
          </a:p>
          <a:p>
            <a:r>
              <a:rPr lang="el-GR" dirty="0"/>
              <a:t>Το 3% Διαταραχή </a:t>
            </a:r>
            <a:r>
              <a:rPr lang="el-GR" dirty="0" err="1"/>
              <a:t>Μετατραυματικού</a:t>
            </a:r>
            <a:r>
              <a:rPr lang="el-GR" dirty="0"/>
              <a:t> στρες.</a:t>
            </a:r>
          </a:p>
          <a:p>
            <a:r>
              <a:rPr lang="el-GR" dirty="0"/>
              <a:t>Το 2.3% Κατάθλιψη </a:t>
            </a:r>
          </a:p>
          <a:p>
            <a:r>
              <a:rPr lang="el-GR" dirty="0"/>
              <a:t>1.4% Διάφορες μορφές φοβίας.</a:t>
            </a:r>
          </a:p>
          <a:p>
            <a:r>
              <a:rPr lang="el-GR" dirty="0"/>
              <a:t>1.1% ΙΨΔ</a:t>
            </a:r>
          </a:p>
          <a:p>
            <a:r>
              <a:rPr lang="el-GR" dirty="0"/>
              <a:t>1% διαταραχή πανικού </a:t>
            </a:r>
          </a:p>
          <a:p>
            <a:endParaRPr lang="el-GR" dirty="0"/>
          </a:p>
          <a:p>
            <a:pPr marL="0" indent="0" algn="just">
              <a:buNone/>
            </a:pPr>
            <a:r>
              <a:rPr lang="el-GR" dirty="0"/>
              <a:t>Τέλος αναφέρουν ότι περισσότερο από το 50% του πληθυσμού μεταξύ 16-64 πληρούν τα διαγνωστικά κριτήρια για τουλάχιστον μια ψυχική διαταραχή.</a:t>
            </a:r>
          </a:p>
        </p:txBody>
      </p:sp>
      <p:pic>
        <p:nvPicPr>
          <p:cNvPr id="4" name="Εικόνα 3">
            <a:extLst>
              <a:ext uri="{FF2B5EF4-FFF2-40B4-BE49-F238E27FC236}">
                <a16:creationId xmlns:a16="http://schemas.microsoft.com/office/drawing/2014/main" id="{6F3B2C68-1895-489B-9C22-8B9B14D04653}"/>
              </a:ext>
            </a:extLst>
          </p:cNvPr>
          <p:cNvPicPr>
            <a:picLocks noChangeAspect="1"/>
          </p:cNvPicPr>
          <p:nvPr/>
        </p:nvPicPr>
        <p:blipFill>
          <a:blip r:embed="rId2"/>
          <a:stretch>
            <a:fillRect/>
          </a:stretch>
        </p:blipFill>
        <p:spPr>
          <a:xfrm>
            <a:off x="10892558" y="62144"/>
            <a:ext cx="1203978" cy="1203978"/>
          </a:xfrm>
          <a:prstGeom prst="rect">
            <a:avLst/>
          </a:prstGeom>
        </p:spPr>
      </p:pic>
      <p:pic>
        <p:nvPicPr>
          <p:cNvPr id="5" name="Picture 2" descr="Τμήμα Νοσηλευτικής Πανεπιστημίου Θεσσαλίας, Λάρισα">
            <a:extLst>
              <a:ext uri="{FF2B5EF4-FFF2-40B4-BE49-F238E27FC236}">
                <a16:creationId xmlns:a16="http://schemas.microsoft.com/office/drawing/2014/main" id="{6846CD85-9D52-4073-9FC0-A3C0B43D8D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35" y="0"/>
            <a:ext cx="1203978" cy="120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639427"/>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718</TotalTime>
  <Words>3871</Words>
  <Application>Microsoft Office PowerPoint</Application>
  <PresentationFormat>Ευρεία οθόνη</PresentationFormat>
  <Paragraphs>198</Paragraphs>
  <Slides>39</Slides>
  <Notes>2</Notes>
  <HiddenSlides>0</HiddenSlides>
  <MMClips>1</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39</vt:i4>
      </vt:variant>
    </vt:vector>
  </HeadingPairs>
  <TitlesOfParts>
    <vt:vector size="46" baseType="lpstr">
      <vt:lpstr>Arial</vt:lpstr>
      <vt:lpstr>Calibri</vt:lpstr>
      <vt:lpstr>Calibri Light</vt:lpstr>
      <vt:lpstr>Comic Sans MS</vt:lpstr>
      <vt:lpstr>Times New Roman</vt:lpstr>
      <vt:lpstr>Wingdings</vt:lpstr>
      <vt:lpstr>Θέμα του Office</vt:lpstr>
      <vt:lpstr>Ανίχνευση, αξιολόγηση, και θεραπευτική αντιμετώπιση διαταραχών ψυχικής υγείας στην Π. Φ.Υ </vt:lpstr>
      <vt:lpstr>Ψυχικές Διαταραχές</vt:lpstr>
      <vt:lpstr>Ψυχικές Διαταραχές</vt:lpstr>
      <vt:lpstr>Ψυχικές Διαταραχές</vt:lpstr>
      <vt:lpstr>Συνήθεις  ψυχικές διαταραχές</vt:lpstr>
      <vt:lpstr>Συνήθεις  ψυχικές διαταραχές</vt:lpstr>
      <vt:lpstr>Συνήθεις  ψυχικές διαταραχές</vt:lpstr>
      <vt:lpstr>Συνήθεις  ψυχικές διαταραχές</vt:lpstr>
      <vt:lpstr>Συνήθεις  ψυχικές διαταραχές</vt:lpstr>
      <vt:lpstr>Συνήθεις  ψυχικές διαταραχές</vt:lpstr>
      <vt:lpstr>Συνήθεις  ψυχικές διαταραχές</vt:lpstr>
      <vt:lpstr>Το βέλτιστο μείγμα υπηρεσιών ψυχικής υγείας</vt:lpstr>
      <vt:lpstr>Ψυχικές Διαταραχές στην ΠΦΥ</vt:lpstr>
      <vt:lpstr>Βελτίωση της πρόσβασης στις υπηρεσίες </vt:lpstr>
      <vt:lpstr>Βελτίωση της πρόσβασης στις υπηρεσίες </vt:lpstr>
      <vt:lpstr>Βελτίωση της πρόσβασης στις υπηρεσίες </vt:lpstr>
      <vt:lpstr>Βελτίωση της πρόσβασης στις υπηρεσίες </vt:lpstr>
      <vt:lpstr>Βελτίωση της πρόσβασης στις υπηρεσίες </vt:lpstr>
      <vt:lpstr>Βελτίωση της πρόσβασης στις υπηρεσίες </vt:lpstr>
      <vt:lpstr>Βελτίωση της πρόσβασης στις υπηρεσίες </vt:lpstr>
      <vt:lpstr>Αναγνώριση  </vt:lpstr>
      <vt:lpstr>Έγκυρα και αξιόπιστα ερωτηματολόγια κλινικής εκτίμησης</vt:lpstr>
      <vt:lpstr>Center for Epidemiologic Studies Depression Scale – Revised, </vt:lpstr>
      <vt:lpstr> Zung Self-Rating Depression Scale, </vt:lpstr>
      <vt:lpstr>Patient Health Questionnaire-9 (PHQ-9) </vt:lpstr>
      <vt:lpstr> Hospital Anxiety Depression Scale (HADS) </vt:lpstr>
      <vt:lpstr>Παρουσίαση του PowerPoint</vt:lpstr>
      <vt:lpstr>Παραπομπή σε ειδικό: </vt:lpstr>
      <vt:lpstr>Προσοχή !</vt:lpstr>
      <vt:lpstr>Παρουσίαση του PowerPoint</vt:lpstr>
      <vt:lpstr>Θεραπεία </vt:lpstr>
      <vt:lpstr>Μοντέλα Αποτελεσματικής Επικοινωνίας </vt:lpstr>
      <vt:lpstr>Φροντίδα Κατάθλιψης </vt:lpstr>
      <vt:lpstr>Φροντίδα Κατάθλιψης </vt:lpstr>
      <vt:lpstr>Παρουσίαση του PowerPoint</vt:lpstr>
      <vt:lpstr>Φροντίδα  διαταραχή γενικευμένου άγχους </vt:lpstr>
      <vt:lpstr>Φροντίδα  διαταραχή γενικευμένου άγχους </vt:lpstr>
      <vt:lpstr>Παρουσίαση του PowerPoint</vt:lpstr>
      <vt:lpstr>Συνοψίζοντας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Ανίχνευση, αξιολόγηση, και θεραπευτική αντιμετώπιση διαταραχών ψυχικής υγείας στην Π. Φ.Υ </dc:title>
  <dc:creator>FRADELOS EVANGELOS</dc:creator>
  <cp:lastModifiedBy>FRADELOS EVANGELOS</cp:lastModifiedBy>
  <cp:revision>43</cp:revision>
  <dcterms:created xsi:type="dcterms:W3CDTF">2022-06-03T05:07:10Z</dcterms:created>
  <dcterms:modified xsi:type="dcterms:W3CDTF">2022-06-03T17:36:52Z</dcterms:modified>
</cp:coreProperties>
</file>