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notesMasterIdLst>
    <p:notesMasterId r:id="rId9"/>
  </p:notesMasterIdLst>
  <p:handoutMasterIdLst>
    <p:handoutMasterId r:id="rId10"/>
  </p:handoutMasterIdLst>
  <p:sldIdLst>
    <p:sldId id="475" r:id="rId2"/>
    <p:sldId id="476" r:id="rId3"/>
    <p:sldId id="477" r:id="rId4"/>
    <p:sldId id="478" r:id="rId5"/>
    <p:sldId id="479" r:id="rId6"/>
    <p:sldId id="480" r:id="rId7"/>
    <p:sldId id="481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96">
          <p15:clr>
            <a:srgbClr val="A4A3A4"/>
          </p15:clr>
        </p15:guide>
        <p15:guide id="2" orient="horz" pos="3888">
          <p15:clr>
            <a:srgbClr val="A4A3A4"/>
          </p15:clr>
        </p15:guide>
        <p15:guide id="3" pos="288">
          <p15:clr>
            <a:srgbClr val="A4A3A4"/>
          </p15:clr>
        </p15:guide>
        <p15:guide id="4" pos="547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7C97"/>
    <a:srgbClr val="D7791B"/>
    <a:srgbClr val="4C7816"/>
    <a:srgbClr val="528218"/>
    <a:srgbClr val="B6CEAA"/>
    <a:srgbClr val="ADC8A0"/>
    <a:srgbClr val="007FFF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26" autoAdjust="0"/>
    <p:restoredTop sz="94694"/>
  </p:normalViewPr>
  <p:slideViewPr>
    <p:cSldViewPr showGuides="1">
      <p:cViewPr varScale="1">
        <p:scale>
          <a:sx n="121" d="100"/>
          <a:sy n="121" d="100"/>
        </p:scale>
        <p:origin x="1480" y="176"/>
      </p:cViewPr>
      <p:guideLst>
        <p:guide orient="horz" pos="1296"/>
        <p:guide orient="horz" pos="3888"/>
        <p:guide pos="288"/>
        <p:guide pos="54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54A79F7-0D57-4CDD-B304-D03B681CF4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Bookshelf Symbol 2" charset="0"/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176B24-C323-445C-B0D2-522FB92C13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340936C8-C03C-449C-93C6-A9BC652B053F}" type="datetimeFigureOut">
              <a:rPr lang="en-US" altLang="en-US"/>
              <a:pPr>
                <a:defRPr/>
              </a:pPr>
              <a:t>12/7/25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E54569-52F8-43BD-B404-5CB1A3BC22D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Bookshelf Symbol 2" charset="0"/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64CC04-B7F4-4A9E-B17B-03C03BC5D49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627EC46F-5A9F-4DE2-BB4C-874D5BAC45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514591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1B0B9DE2-22D3-4711-AE76-7F664188E14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195821BF-E2E9-4273-9771-D6FBACB1E19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D00A4E5B-9647-442D-BF98-0CD763FFCD36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E7898680-F50D-481D-A047-F4EB4A55C16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80FB1D72-7532-421E-B942-CECDC281390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B56F892F-FC74-4B8C-91FB-EF7EEB167C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40C059F-C707-45E6-900E-B4606CF99CF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33486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A9C20A67-9360-415D-8A66-BED502C09899}" type="slidenum">
              <a:rPr lang="en-US" altLang="en-US" sz="1200">
                <a:latin typeface="Arial" panose="020B0604020202020204" pitchFamily="34" charset="0"/>
              </a:rPr>
              <a:pPr algn="r"/>
              <a:t>1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784951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2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233649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3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483059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4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426700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5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786459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6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587865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7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78192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2">
            <a:extLst>
              <a:ext uri="{FF2B5EF4-FFF2-40B4-BE49-F238E27FC236}">
                <a16:creationId xmlns:a16="http://schemas.microsoft.com/office/drawing/2014/main" id="{32862AC4-6A41-48B8-BE1D-81AC9810ED7E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0" y="2667000"/>
            <a:ext cx="4953000" cy="0"/>
          </a:xfrm>
          <a:prstGeom prst="line">
            <a:avLst/>
          </a:prstGeom>
          <a:noFill/>
          <a:ln w="12700">
            <a:solidFill>
              <a:srgbClr val="077C9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Text Box 14" descr="Pink tissue paper">
            <a:extLst>
              <a:ext uri="{FF2B5EF4-FFF2-40B4-BE49-F238E27FC236}">
                <a16:creationId xmlns:a16="http://schemas.microsoft.com/office/drawing/2014/main" id="{032A4514-26CB-49AF-ADF8-1E49424608E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3400" y="304800"/>
            <a:ext cx="533400" cy="7318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l" eaLnBrk="1" hangingPunct="1">
              <a:spcBef>
                <a:spcPct val="50000"/>
              </a:spcBef>
              <a:defRPr/>
            </a:pPr>
            <a:r>
              <a:rPr lang="en-US" altLang="en-US" sz="4200" b="1" dirty="0">
                <a:solidFill>
                  <a:srgbClr val="4C7816"/>
                </a:solidFill>
                <a:latin typeface="Arial" panose="020B0604020202020204" pitchFamily="34" charset="0"/>
                <a:ea typeface="+mn-ea"/>
              </a:rPr>
              <a:t>3</a:t>
            </a:r>
          </a:p>
        </p:txBody>
      </p:sp>
      <p:sp>
        <p:nvSpPr>
          <p:cNvPr id="6" name="Text Box 15" descr="Pink tissue paper">
            <a:extLst>
              <a:ext uri="{FF2B5EF4-FFF2-40B4-BE49-F238E27FC236}">
                <a16:creationId xmlns:a16="http://schemas.microsoft.com/office/drawing/2014/main" id="{C62599FA-CAA0-45A4-BCEC-DB2CA5BD923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04800" y="2057400"/>
            <a:ext cx="838200" cy="5794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en-US" altLang="en-US" sz="3200" b="1" dirty="0">
                <a:solidFill>
                  <a:srgbClr val="CD8019"/>
                </a:solidFill>
                <a:latin typeface="Arial" panose="020B0604020202020204" pitchFamily="34" charset="0"/>
                <a:ea typeface="+mn-ea"/>
              </a:rPr>
              <a:t>3.2</a:t>
            </a:r>
          </a:p>
        </p:txBody>
      </p:sp>
      <p:sp>
        <p:nvSpPr>
          <p:cNvPr id="7" name="Line 21">
            <a:extLst>
              <a:ext uri="{FF2B5EF4-FFF2-40B4-BE49-F238E27FC236}">
                <a16:creationId xmlns:a16="http://schemas.microsoft.com/office/drawing/2014/main" id="{78033545-443D-42C9-903A-7276EB91EE89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4572000" y="-4343400"/>
            <a:ext cx="0" cy="9144000"/>
          </a:xfrm>
          <a:prstGeom prst="line">
            <a:avLst/>
          </a:prstGeom>
          <a:noFill/>
          <a:ln w="63500">
            <a:solidFill>
              <a:srgbClr val="077C9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Line 23">
            <a:extLst>
              <a:ext uri="{FF2B5EF4-FFF2-40B4-BE49-F238E27FC236}">
                <a16:creationId xmlns:a16="http://schemas.microsoft.com/office/drawing/2014/main" id="{BF932F74-A41D-4807-9315-3994AABCE316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762000" y="701675"/>
            <a:ext cx="0" cy="609600"/>
          </a:xfrm>
          <a:prstGeom prst="line">
            <a:avLst/>
          </a:prstGeom>
          <a:noFill/>
          <a:ln w="38100">
            <a:solidFill>
              <a:srgbClr val="B6CE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Line 24">
            <a:extLst>
              <a:ext uri="{FF2B5EF4-FFF2-40B4-BE49-F238E27FC236}">
                <a16:creationId xmlns:a16="http://schemas.microsoft.com/office/drawing/2014/main" id="{1A6AA106-0457-4981-8351-3388B0A9470E}"/>
              </a:ext>
            </a:extLst>
          </p:cNvPr>
          <p:cNvSpPr>
            <a:spLocks noChangeShapeType="1"/>
          </p:cNvSpPr>
          <p:nvPr userDrawn="1"/>
        </p:nvSpPr>
        <p:spPr bwMode="auto">
          <a:xfrm rot="16200000" flipH="1" flipV="1">
            <a:off x="-19050" y="495300"/>
            <a:ext cx="990600" cy="0"/>
          </a:xfrm>
          <a:prstGeom prst="line">
            <a:avLst/>
          </a:prstGeom>
          <a:noFill/>
          <a:ln w="38100">
            <a:solidFill>
              <a:srgbClr val="B6CE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reeform 31">
            <a:extLst>
              <a:ext uri="{FF2B5EF4-FFF2-40B4-BE49-F238E27FC236}">
                <a16:creationId xmlns:a16="http://schemas.microsoft.com/office/drawing/2014/main" id="{66AA791A-71B8-4871-B335-2F474010A252}"/>
              </a:ext>
            </a:extLst>
          </p:cNvPr>
          <p:cNvSpPr>
            <a:spLocks/>
          </p:cNvSpPr>
          <p:nvPr userDrawn="1"/>
        </p:nvSpPr>
        <p:spPr bwMode="auto">
          <a:xfrm>
            <a:off x="0" y="2057400"/>
            <a:ext cx="1143000" cy="609600"/>
          </a:xfrm>
          <a:custGeom>
            <a:avLst/>
            <a:gdLst>
              <a:gd name="T0" fmla="*/ 0 w 96"/>
              <a:gd name="T1" fmla="*/ 0 h 192"/>
              <a:gd name="T2" fmla="*/ 2147483646 w 96"/>
              <a:gd name="T3" fmla="*/ 0 h 192"/>
              <a:gd name="T4" fmla="*/ 2147483646 w 96"/>
              <a:gd name="T5" fmla="*/ 2147483646 h 19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96" h="192">
                <a:moveTo>
                  <a:pt x="0" y="0"/>
                </a:moveTo>
                <a:lnTo>
                  <a:pt x="96" y="0"/>
                </a:lnTo>
                <a:lnTo>
                  <a:pt x="96" y="192"/>
                </a:lnTo>
              </a:path>
            </a:pathLst>
          </a:custGeom>
          <a:noFill/>
          <a:ln w="12700" cap="flat" cmpd="sng">
            <a:solidFill>
              <a:srgbClr val="077C97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2" name="Picture 16" descr="Lay Linear Algebra 6e cover.png">
            <a:extLst>
              <a:ext uri="{FF2B5EF4-FFF2-40B4-BE49-F238E27FC236}">
                <a16:creationId xmlns:a16="http://schemas.microsoft.com/office/drawing/2014/main" id="{1B9A7D2E-8FA5-4083-B405-14651D3737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413" y="2044700"/>
            <a:ext cx="3273425" cy="413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520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219200" y="609600"/>
            <a:ext cx="5943600" cy="1295400"/>
          </a:xfrm>
        </p:spPr>
        <p:txBody>
          <a:bodyPr anchor="t"/>
          <a:lstStyle>
            <a:lvl1pPr>
              <a:defRPr sz="3600">
                <a:latin typeface="Times New Roman" panose="02020603050405020304" pitchFamily="18" charset="0"/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605201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57200" y="2819400"/>
            <a:ext cx="4495800" cy="33528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2800">
                <a:solidFill>
                  <a:srgbClr val="077C97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 altLang="en-US" noProof="0"/>
              <a:t>Row Reduction and Echelon Forms</a:t>
            </a:r>
          </a:p>
        </p:txBody>
      </p:sp>
    </p:spTree>
    <p:extLst>
      <p:ext uri="{BB962C8B-B14F-4D97-AF65-F5344CB8AC3E}">
        <p14:creationId xmlns:p14="http://schemas.microsoft.com/office/powerpoint/2010/main" val="4157690759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799E24B-8B6E-4B43-ADFF-FCD7DFDA4D5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5A033D27-E327-42A3-9746-8A207BC85F37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5" name="Footer Placeholder 9">
            <a:extLst>
              <a:ext uri="{FF2B5EF4-FFF2-40B4-BE49-F238E27FC236}">
                <a16:creationId xmlns:a16="http://schemas.microsoft.com/office/drawing/2014/main" id="{29F723F1-4E22-4D81-A9FE-D2E5F8A83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736165908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0"/>
            <a:ext cx="2057400" cy="6172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6019800" cy="6172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0DB6F84-7DA6-477F-BEB9-FA65C2BF4B0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AD79D73D-2508-4B68-8208-CFE0C7343404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5" name="Footer Placeholder 9">
            <a:extLst>
              <a:ext uri="{FF2B5EF4-FFF2-40B4-BE49-F238E27FC236}">
                <a16:creationId xmlns:a16="http://schemas.microsoft.com/office/drawing/2014/main" id="{5A0EFB30-14FB-466A-B471-261979D7D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1793560058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624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C83398FE-4112-4789-ACA6-7A9A82CBEE17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A3BAD3DB-055A-40B1-A4D9-C05F99E3475F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7" name="Footer Placeholder 9">
            <a:extLst>
              <a:ext uri="{FF2B5EF4-FFF2-40B4-BE49-F238E27FC236}">
                <a16:creationId xmlns:a16="http://schemas.microsoft.com/office/drawing/2014/main" id="{376A483A-0A24-4E8C-BD78-FC9D8062A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473978359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3962400"/>
            <a:ext cx="8229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B85B59A2-63DD-42E4-9F3B-BE640F1D052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4448BBAC-BE64-457F-86C7-F045323587B1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2DCCD288-D79B-4C55-AE70-8F418F5D8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412345140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B1B84D0A-FCC8-4AA6-AB00-DDFAD47CAF26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F0632A9B-4C5B-4EC9-842F-C03C877E4966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01EFFD70-1862-419F-A3C4-55BB3D305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1182405290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57200" y="3962400"/>
            <a:ext cx="8229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4D347A7-1292-434F-985E-F0CCE65665A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3D818566-A512-450D-B405-9C43AE8B7015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7" name="Footer Placeholder 9">
            <a:extLst>
              <a:ext uri="{FF2B5EF4-FFF2-40B4-BE49-F238E27FC236}">
                <a16:creationId xmlns:a16="http://schemas.microsoft.com/office/drawing/2014/main" id="{97EFE43B-F70C-4E2A-AD84-886BE4F8C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278322563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CAFD7CEA-7F9C-4DA6-8D41-013BB68FCE2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3.2- </a:t>
            </a:r>
            <a:fld id="{3C68F6FB-E98E-46B9-BF9E-8028EC4926D7}" type="slidenum">
              <a:rPr lang="en-US" altLang="en-US" smtClean="0"/>
              <a:pPr>
                <a:defRPr/>
              </a:pPr>
              <a:t>‹#›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157298639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FD745D5-B93A-445A-AE88-94C29DE7A5D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13E5C302-AB48-41F0-9BB0-E9FBDD96393E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5" name="Footer Placeholder 9">
            <a:extLst>
              <a:ext uri="{FF2B5EF4-FFF2-40B4-BE49-F238E27FC236}">
                <a16:creationId xmlns:a16="http://schemas.microsoft.com/office/drawing/2014/main" id="{1ED4B8F2-9790-44C9-A688-67C1E102C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932306616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30B8EEDB-35CC-4CE1-B350-23616945FDA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B5B7004E-FF89-4ACE-944C-09A5FC52B851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8BFEBB7B-1F08-459A-BD0A-BF9CEF79A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1281563284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E2466A1E-CBA8-48BF-A684-539C50C39E5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F3047EB2-A262-45A5-ACC9-E158AD4CB855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8" name="Footer Placeholder 9">
            <a:extLst>
              <a:ext uri="{FF2B5EF4-FFF2-40B4-BE49-F238E27FC236}">
                <a16:creationId xmlns:a16="http://schemas.microsoft.com/office/drawing/2014/main" id="{E6246698-B59B-43F7-AD47-D72ADE480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64377285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36C7A3-2810-4DBF-A90B-6955018A44B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8BA14E9D-B97E-47E6-A7B7-2965A2780197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4" name="Footer Placeholder 9">
            <a:extLst>
              <a:ext uri="{FF2B5EF4-FFF2-40B4-BE49-F238E27FC236}">
                <a16:creationId xmlns:a16="http://schemas.microsoft.com/office/drawing/2014/main" id="{587669E9-8B86-4CD5-A650-87F30F495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776713287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E4FD6BC2-DE2E-4F3C-9350-975EB5210A1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E42163C8-B72B-4DB5-8E3B-FE3E352D394F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3" name="Footer Placeholder 9">
            <a:extLst>
              <a:ext uri="{FF2B5EF4-FFF2-40B4-BE49-F238E27FC236}">
                <a16:creationId xmlns:a16="http://schemas.microsoft.com/office/drawing/2014/main" id="{252663BB-A9A9-44C2-B73A-AC4697949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52696847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84192647-EFC3-4861-9C79-942783939098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77D77682-A72A-439C-92B9-08BF9F1C7A25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8227C173-777A-40D5-946E-7489D6F44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2455411054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53752A0F-4269-4FF4-B5B6-AF5938DE7D2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FC49DDCE-4702-40F9-8F58-19E5EE9F3FB4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AA4E05BA-8F43-4BEB-8904-5EC6A5B47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780869713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586" name="Rectangle 2">
            <a:extLst>
              <a:ext uri="{FF2B5EF4-FFF2-40B4-BE49-F238E27FC236}">
                <a16:creationId xmlns:a16="http://schemas.microsoft.com/office/drawing/2014/main" id="{9F2B5A77-6BB4-4768-8D29-9C473494F4A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07138"/>
            <a:ext cx="1905000" cy="4746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en-US" dirty="0"/>
              <a:t>Slide 3.2- </a:t>
            </a:r>
            <a:fld id="{9CACAE2B-D194-4FD7-8D49-2453B9E4AFC9}" type="slidenum">
              <a:rPr lang="en-US" altLang="en-US" smtClean="0"/>
              <a:pPr>
                <a:defRPr/>
              </a:pPr>
              <a:t>‹#›</a:t>
            </a:fld>
            <a:endParaRPr lang="en-CA" altLang="en-US" dirty="0"/>
          </a:p>
        </p:txBody>
      </p:sp>
      <p:sp>
        <p:nvSpPr>
          <p:cNvPr id="1027" name="Rectangle 5">
            <a:extLst>
              <a:ext uri="{FF2B5EF4-FFF2-40B4-BE49-F238E27FC236}">
                <a16:creationId xmlns:a16="http://schemas.microsoft.com/office/drawing/2014/main" id="{69BF9965-EB80-4604-AA6E-BBD05A2780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8229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6">
            <a:extLst>
              <a:ext uri="{FF2B5EF4-FFF2-40B4-BE49-F238E27FC236}">
                <a16:creationId xmlns:a16="http://schemas.microsoft.com/office/drawing/2014/main" id="{DD345F53-FB5B-4223-856C-10612F853C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30" name="Line 13">
            <a:extLst>
              <a:ext uri="{FF2B5EF4-FFF2-40B4-BE49-F238E27FC236}">
                <a16:creationId xmlns:a16="http://schemas.microsoft.com/office/drawing/2014/main" id="{F389010D-C9EC-432C-AD53-9014BC08ACE1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4572000" y="-3505200"/>
            <a:ext cx="0" cy="9144000"/>
          </a:xfrm>
          <a:prstGeom prst="line">
            <a:avLst/>
          </a:prstGeom>
          <a:noFill/>
          <a:ln w="63500">
            <a:solidFill>
              <a:srgbClr val="077C9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  <p:sldLayoutId id="2147483789" r:id="rId13"/>
    <p:sldLayoutId id="2147483790" r:id="rId14"/>
    <p:sldLayoutId id="2147483791" r:id="rId15"/>
  </p:sldLayoutIdLst>
  <p:transition spd="med"/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rgbClr val="077C97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32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3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l-GR" altLang="en-US" dirty="0" err="1"/>
              <a:t>Ορ</a:t>
            </a:r>
            <a:r>
              <a:rPr lang="en-US" altLang="en-US" dirty="0" err="1"/>
              <a:t>ί</a:t>
            </a:r>
            <a:r>
              <a:rPr lang="el-GR" altLang="en-US" dirty="0"/>
              <a:t>ζουσες</a:t>
            </a:r>
            <a:endParaRPr lang="en-US" altLang="en-US" dirty="0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04800" y="2819400"/>
            <a:ext cx="5029200" cy="3352800"/>
          </a:xfrm>
        </p:spPr>
        <p:txBody>
          <a:bodyPr/>
          <a:lstStyle/>
          <a:p>
            <a:pPr eaLnBrk="1" hangingPunct="1"/>
            <a:r>
              <a:rPr lang="el-GR" altLang="en-US" dirty="0"/>
              <a:t>ΙΔΙΟΤΗΤΕΣ ΟΡΙΖΟΥΣΩΝ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6712900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ΙΔΙΟΤΗΤΕΣ ΟΡΙΖΟΥΣΩΝ</a:t>
            </a:r>
            <a:endParaRPr lang="en-US" altLang="en-US" dirty="0"/>
          </a:p>
        </p:txBody>
      </p:sp>
      <p:sp>
        <p:nvSpPr>
          <p:cNvPr id="3164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pPr eaLnBrk="1" hangingPunct="1"/>
            <a:r>
              <a:rPr lang="el-GR" altLang="en-US" sz="2800" b="1" dirty="0">
                <a:solidFill>
                  <a:srgbClr val="077C97"/>
                </a:solidFill>
                <a:cs typeface="Times New Roman" panose="02020603050405020304" pitchFamily="18" charset="0"/>
              </a:rPr>
              <a:t>Θεώρημα</a:t>
            </a:r>
            <a:r>
              <a:rPr lang="en-US" altLang="en-US" sz="2800" b="1" dirty="0">
                <a:solidFill>
                  <a:srgbClr val="077C97"/>
                </a:solidFill>
                <a:cs typeface="Times New Roman" panose="02020603050405020304" pitchFamily="18" charset="0"/>
              </a:rPr>
              <a:t> 3 </a:t>
            </a:r>
            <a:r>
              <a:rPr lang="en-US" altLang="en-US" sz="2800" dirty="0">
                <a:cs typeface="Times New Roman" panose="02020603050405020304" pitchFamily="18" charset="0"/>
              </a:rPr>
              <a:t>: </a:t>
            </a:r>
            <a:r>
              <a:rPr lang="el-GR" altLang="en-US" sz="2800" dirty="0">
                <a:cs typeface="Times New Roman" panose="02020603050405020304" pitchFamily="18" charset="0"/>
              </a:rPr>
              <a:t>Έστω </a:t>
            </a:r>
            <a:r>
              <a:rPr lang="en-US" altLang="en-US" sz="2800" i="1" dirty="0">
                <a:cs typeface="Times New Roman" panose="02020603050405020304" pitchFamily="18" charset="0"/>
              </a:rPr>
              <a:t>A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l-GR" altLang="en-US" sz="2800" dirty="0">
                <a:cs typeface="Times New Roman" panose="02020603050405020304" pitchFamily="18" charset="0"/>
              </a:rPr>
              <a:t>τετραγωνικός πίνακας</a:t>
            </a:r>
            <a:endParaRPr lang="en-US" altLang="en-US" sz="2800" dirty="0">
              <a:cs typeface="Times New Roman" panose="02020603050405020304" pitchFamily="18" charset="0"/>
            </a:endParaRPr>
          </a:p>
          <a:p>
            <a:pPr marL="914400" lvl="1" indent="-514350" eaLnBrk="1" hangingPunct="1">
              <a:buFont typeface="+mj-lt"/>
              <a:buAutoNum type="alphaLcParenR"/>
            </a:pPr>
            <a:r>
              <a:rPr lang="el-GR" altLang="en-US" sz="2700" dirty="0">
                <a:cs typeface="Times New Roman" panose="02020603050405020304" pitchFamily="18" charset="0"/>
              </a:rPr>
              <a:t>Αν ένα πολλαπλάσιο μιας γραμμής του Α προστεθεί σε μια άλλη γραμμή για να προκύψει ένας πίνακας Β, τότε </a:t>
            </a:r>
            <a:r>
              <a:rPr lang="en-US" altLang="en-US" sz="2700" dirty="0">
                <a:cs typeface="Times New Roman" panose="02020603050405020304" pitchFamily="18" charset="0"/>
              </a:rPr>
              <a:t>det B = det A.</a:t>
            </a:r>
          </a:p>
          <a:p>
            <a:pPr marL="914400" lvl="1" indent="-514350" eaLnBrk="1" hangingPunct="1">
              <a:buFont typeface="+mj-lt"/>
              <a:buAutoNum type="alphaLcParenR"/>
            </a:pPr>
            <a:r>
              <a:rPr lang="el-GR" altLang="en-US" sz="2700" dirty="0">
                <a:cs typeface="Times New Roman" panose="02020603050405020304" pitchFamily="18" charset="0"/>
              </a:rPr>
              <a:t>Εάν δύο γραμμές του Α εναλλάσσονται για να παραχθεί ο Β, τότε </a:t>
            </a:r>
            <a:r>
              <a:rPr lang="en-US" altLang="en-US" sz="2700" dirty="0">
                <a:cs typeface="Times New Roman" panose="02020603050405020304" pitchFamily="18" charset="0"/>
              </a:rPr>
              <a:t>det B = </a:t>
            </a:r>
            <a:r>
              <a:rPr lang="el-GR" altLang="en-US" sz="2700" dirty="0">
                <a:cs typeface="Times New Roman" panose="02020603050405020304" pitchFamily="18" charset="0"/>
              </a:rPr>
              <a:t>- </a:t>
            </a:r>
            <a:r>
              <a:rPr lang="en-US" altLang="en-US" sz="2700" dirty="0">
                <a:cs typeface="Times New Roman" panose="02020603050405020304" pitchFamily="18" charset="0"/>
              </a:rPr>
              <a:t>det A.</a:t>
            </a:r>
          </a:p>
          <a:p>
            <a:pPr marL="914400" lvl="1" indent="-514350" eaLnBrk="1" hangingPunct="1">
              <a:buFont typeface="+mj-lt"/>
              <a:buAutoNum type="alphaLcParenR"/>
            </a:pPr>
            <a:r>
              <a:rPr lang="el-GR" altLang="en-US" sz="2700" dirty="0">
                <a:cs typeface="Times New Roman" panose="02020603050405020304" pitchFamily="18" charset="0"/>
              </a:rPr>
              <a:t>Αν μια γραμμή του Α πολλαπλασιαστεί με </a:t>
            </a:r>
            <a:r>
              <a:rPr lang="en-US" altLang="en-US" sz="2700" dirty="0">
                <a:cs typeface="Times New Roman" panose="02020603050405020304" pitchFamily="18" charset="0"/>
              </a:rPr>
              <a:t>k </a:t>
            </a:r>
            <a:r>
              <a:rPr lang="el-GR" altLang="en-US" sz="2700" dirty="0">
                <a:cs typeface="Times New Roman" panose="02020603050405020304" pitchFamily="18" charset="0"/>
              </a:rPr>
              <a:t>για να παραχθεί ο Β, τότε </a:t>
            </a:r>
            <a:r>
              <a:rPr lang="en-US" altLang="en-US" sz="2700" dirty="0">
                <a:cs typeface="Times New Roman" panose="02020603050405020304" pitchFamily="18" charset="0"/>
              </a:rPr>
              <a:t>det B = k det A.</a:t>
            </a:r>
          </a:p>
        </p:txBody>
      </p:sp>
      <p:graphicFrame>
        <p:nvGraphicFramePr>
          <p:cNvPr id="6159" name="Object 30"/>
          <p:cNvGraphicFramePr>
            <a:graphicFrameLocks noChangeAspect="1"/>
          </p:cNvGraphicFramePr>
          <p:nvPr/>
        </p:nvGraphicFramePr>
        <p:xfrm>
          <a:off x="2959100" y="20320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75104" imgH="810471" progId="Equation.DSMT4">
                  <p:embed/>
                </p:oleObj>
              </mc:Choice>
              <mc:Fallback>
                <p:oleObj name="Equation" r:id="rId3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9100" y="20320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3.2- </a:t>
            </a:r>
            <a:fld id="{CE90E932-D1B3-4534-813D-FD4EBE5E39C2}" type="slidenum">
              <a:rPr lang="en-US" altLang="en-US" smtClean="0"/>
              <a:pPr>
                <a:defRPr/>
              </a:pPr>
              <a:t>2</a:t>
            </a:fld>
            <a:endParaRPr lang="en-CA" altLang="en-US" dirty="0"/>
          </a:p>
        </p:txBody>
      </p:sp>
      <p:sp>
        <p:nvSpPr>
          <p:cNvPr id="2" name="Σύννεφο 1">
            <a:extLst>
              <a:ext uri="{FF2B5EF4-FFF2-40B4-BE49-F238E27FC236}">
                <a16:creationId xmlns:a16="http://schemas.microsoft.com/office/drawing/2014/main" id="{38EB69F3-7921-F55D-5927-AF3C2F5CA7B6}"/>
              </a:ext>
            </a:extLst>
          </p:cNvPr>
          <p:cNvSpPr/>
          <p:nvPr/>
        </p:nvSpPr>
        <p:spPr bwMode="auto">
          <a:xfrm>
            <a:off x="6553200" y="5486400"/>
            <a:ext cx="2514600" cy="762000"/>
          </a:xfrm>
          <a:prstGeom prst="cloud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shelf Symbol 2" pitchFamily="2" charset="2"/>
              </a:rPr>
              <a:t>Χωρίς απόδειξη</a:t>
            </a:r>
          </a:p>
        </p:txBody>
      </p:sp>
    </p:spTree>
    <p:extLst>
      <p:ext uri="{BB962C8B-B14F-4D97-AF65-F5344CB8AC3E}">
        <p14:creationId xmlns:p14="http://schemas.microsoft.com/office/powerpoint/2010/main" val="331680314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ΙΔΙΟΤΗΤΕΣ ΟΡΙΖΟΥΣΩΝ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228600" y="1143000"/>
                <a:ext cx="8915400" cy="48768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700" b="1" dirty="0">
                    <a:cs typeface="Times New Roman" panose="02020603050405020304" pitchFamily="18" charset="0"/>
                  </a:rPr>
                  <a:t>Παράδειγμα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 1 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Υπολόγισε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det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, ό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που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en-US" sz="2500" b="0" i="1" smtClean="0"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altLang="en-US" sz="25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en-US" sz="25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5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en-US" sz="25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en-US" sz="25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−4</m:t>
                              </m:r>
                            </m:e>
                            <m:e>
                              <m:r>
                                <a:rPr lang="en-US" altLang="en-US" sz="25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5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e>
                            <m:e>
                              <m:r>
                                <a:rPr lang="en-US" altLang="en-US" sz="25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8</m:t>
                              </m:r>
                            </m:e>
                            <m:e>
                              <m:r>
                                <a:rPr lang="en-US" altLang="en-US" sz="25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−9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5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US" altLang="en-US" sz="25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7</m:t>
                              </m:r>
                            </m:e>
                            <m:e>
                              <m:r>
                                <a:rPr lang="en-US" altLang="en-US" sz="25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altLang="en-US" sz="2500" i="1" dirty="0">
                    <a:cs typeface="Times New Roman" panose="02020603050405020304" pitchFamily="18" charset="0"/>
                  </a:rPr>
                  <a:t> </a:t>
                </a:r>
              </a:p>
              <a:p>
                <a:pPr eaLnBrk="1" hangingPunct="1"/>
                <a:r>
                  <a:rPr lang="el-GR" altLang="en-US" sz="2700" b="1" dirty="0">
                    <a:cs typeface="Times New Roman" panose="02020603050405020304" pitchFamily="18" charset="0"/>
                  </a:rPr>
                  <a:t>Λύση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Η στρατηγική είναι να αναγάγουμε τον Α σε κλιμακωτή μορφή και στη συνέχεια να χρησιμοποιήσουμε το γεγονός ότι η ορίζουσα ενός τριγωνικού πίνακα είναι το γινόμενο των διαγώνιων στοιχείων. Οι δύο πρώτες αντικαταστάσεις γραμμών στη στήλη 1 δεν αλλάζουν την ορίζουσα:</a:t>
                </a:r>
              </a:p>
              <a:p>
                <a:pPr eaLnBrk="1" hangingPunct="1"/>
                <a:endParaRPr lang="en-US" altLang="en-US" sz="27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en-US" sz="2400" b="0" i="1" smtClean="0">
                          <a:latin typeface="Cambria Math"/>
                          <a:cs typeface="Times New Roman" panose="02020603050405020304" pitchFamily="18" charset="0"/>
                        </a:rPr>
                        <m:t>det</m:t>
                      </m:r>
                      <m:r>
                        <a:rPr lang="en-US" altLang="en-US" sz="2400" b="0" i="0" smtClean="0">
                          <a:latin typeface="Cambria Math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altLang="en-US" sz="2400" i="1">
                          <a:latin typeface="Cambria Math"/>
                          <a:cs typeface="Times New Roman" panose="02020603050405020304" pitchFamily="18" charset="0"/>
                        </a:rPr>
                        <m:t>𝐴</m:t>
                      </m:r>
                      <m:r>
                        <a:rPr lang="en-US" alt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alt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−4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−2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8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−9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7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alt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altLang="en-US" sz="24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4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alt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−4</m:t>
                                </m:r>
                              </m:e>
                              <m:e>
                                <m:r>
                                  <a:rPr lang="en-US" alt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−5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US" alt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7</m:t>
                                </m:r>
                              </m:e>
                              <m:e>
                                <m:r>
                                  <a:rPr lang="en-US" alt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altLang="en-US" sz="24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altLang="en-US" sz="24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4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alt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−4</m:t>
                                </m:r>
                              </m:e>
                              <m:e>
                                <m:r>
                                  <a:rPr lang="en-US" alt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altLang="en-US" sz="24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28600" y="1143000"/>
                <a:ext cx="8915400" cy="4876800"/>
              </a:xfrm>
              <a:blipFill>
                <a:blip r:embed="rId3"/>
                <a:stretch>
                  <a:fillRect l="-1140" b="-5974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159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1550018"/>
              </p:ext>
            </p:extLst>
          </p:nvPr>
        </p:nvGraphicFramePr>
        <p:xfrm>
          <a:off x="2959100" y="21844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75104" imgH="810471" progId="Equation.DSMT4">
                  <p:embed/>
                </p:oleObj>
              </mc:Choice>
              <mc:Fallback>
                <p:oleObj name="Equation" r:id="rId4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9100" y="21844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3.2- </a:t>
            </a:r>
            <a:fld id="{CE90E932-D1B3-4534-813D-FD4EBE5E39C2}" type="slidenum">
              <a:rPr lang="en-US" altLang="en-US" smtClean="0"/>
              <a:pPr>
                <a:defRPr/>
              </a:pPr>
              <a:t>3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218793418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ΙΔΙΟΤΗΤΕΣ ΟΡΙΖΟΥΣΩΝ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600200"/>
                <a:ext cx="8229600" cy="44958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700" dirty="0">
                    <a:cs typeface="Times New Roman" panose="02020603050405020304" pitchFamily="18" charset="0"/>
                  </a:rPr>
                  <a:t>Η εναλλαγή των σειρών 2 και 3 αντιστρέφει το πρόσημο της ορίζουσας, οπότε</a:t>
                </a:r>
              </a:p>
              <a:p>
                <a:pPr eaLnBrk="1" hangingPunct="1"/>
                <a:endParaRPr lang="el-GR" altLang="en-US" sz="27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altLang="en-US" sz="2700" i="0" smtClean="0">
                          <a:cs typeface="Times New Roman" panose="02020603050405020304" pitchFamily="18" charset="0"/>
                        </a:rPr>
                        <m:t>det</m:t>
                      </m:r>
                      <m:r>
                        <m:rPr>
                          <m:nor/>
                        </m:rPr>
                        <a:rPr lang="en-US" altLang="en-US" sz="2700" b="0" i="0" smtClean="0"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en-US" sz="2700" i="1">
                          <a:cs typeface="Times New Roman" panose="02020603050405020304" pitchFamily="18" charset="0"/>
                        </a:rPr>
                        <m:t>A</m:t>
                      </m:r>
                      <m:r>
                        <a:rPr lang="en-US" altLang="en-US" sz="27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=−</m:t>
                      </m:r>
                      <m:d>
                        <m:dPr>
                          <m:begChr m:val="|"/>
                          <m:endChr m:val="|"/>
                          <m:ctrlPr>
                            <a:rPr lang="en-US" altLang="en-US" sz="27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7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en-US" sz="27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altLang="en-US" sz="27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−4</m:t>
                                </m:r>
                              </m:e>
                              <m:e>
                                <m:r>
                                  <a:rPr lang="en-US" altLang="en-US" sz="27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7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7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US" altLang="en-US" sz="27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7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7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7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−5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altLang="en-US" sz="27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=−</m:t>
                      </m:r>
                      <m:d>
                        <m:dPr>
                          <m:ctrlPr>
                            <a:rPr lang="en-US" altLang="en-US" sz="27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en-US" sz="27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e>
                      </m:d>
                      <m:d>
                        <m:dPr>
                          <m:ctrlPr>
                            <a:rPr lang="en-US" altLang="en-US" sz="27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en-US" sz="27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e>
                      </m:d>
                      <m:d>
                        <m:dPr>
                          <m:ctrlPr>
                            <a:rPr lang="en-US" altLang="en-US" sz="27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en-US" sz="27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−5</m:t>
                          </m:r>
                        </m:e>
                      </m:d>
                      <m:r>
                        <a:rPr lang="en-US" altLang="en-US" sz="27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=15</m:t>
                      </m:r>
                    </m:oMath>
                  </m:oMathPara>
                </a14:m>
                <a:endParaRPr lang="en-US" altLang="en-US" sz="2700" b="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:endParaRPr lang="en-US" altLang="en-US" sz="24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:endParaRPr lang="en-US" altLang="en-US" sz="27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600200"/>
                <a:ext cx="8229600" cy="4495800"/>
              </a:xfrm>
              <a:blipFill>
                <a:blip r:embed="rId3"/>
                <a:stretch>
                  <a:fillRect l="-1389" t="-1408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3.2- </a:t>
            </a:r>
            <a:fld id="{CE90E932-D1B3-4534-813D-FD4EBE5E39C2}" type="slidenum">
              <a:rPr lang="en-US" altLang="en-US" smtClean="0"/>
              <a:pPr>
                <a:defRPr/>
              </a:pPr>
              <a:t>4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221019012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ΙΔΙΟΤΗΤΕΣ ΟΡΙΖΟΥΣΩΝ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0" y="1066800"/>
                <a:ext cx="8991600" cy="53340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700" b="1" dirty="0">
                    <a:solidFill>
                      <a:srgbClr val="077C97"/>
                    </a:solidFill>
                    <a:cs typeface="Times New Roman" panose="02020603050405020304" pitchFamily="18" charset="0"/>
                  </a:rPr>
                  <a:t>Θεώρημα</a:t>
                </a:r>
                <a:r>
                  <a:rPr lang="en-US" altLang="en-US" sz="2700" b="1" dirty="0">
                    <a:solidFill>
                      <a:srgbClr val="077C97"/>
                    </a:solidFill>
                    <a:cs typeface="Times New Roman" panose="02020603050405020304" pitchFamily="18" charset="0"/>
                  </a:rPr>
                  <a:t> 4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: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Ένας τετραγωνικός πίνακας Α είναι αντιστρέψιμος ανν 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det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 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≠ 0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.</a:t>
                </a:r>
              </a:p>
              <a:p>
                <a:pPr eaLnBrk="1" hangingPunct="1"/>
                <a:r>
                  <a:rPr lang="el-GR" altLang="en-US" sz="2600" b="1" dirty="0">
                    <a:cs typeface="Times New Roman" panose="02020603050405020304" pitchFamily="18" charset="0"/>
                  </a:rPr>
                  <a:t>Παράδειγμα</a:t>
                </a:r>
                <a:r>
                  <a:rPr lang="en-US" altLang="en-US" sz="2600" b="1" dirty="0">
                    <a:cs typeface="Times New Roman" panose="02020603050405020304" pitchFamily="18" charset="0"/>
                  </a:rPr>
                  <a:t> 3   </a:t>
                </a:r>
                <a:r>
                  <a:rPr lang="el-GR" altLang="en-US" sz="2600" dirty="0">
                    <a:cs typeface="Times New Roman" panose="02020603050405020304" pitchFamily="18" charset="0"/>
                  </a:rPr>
                  <a:t>Υπολογίστε την</a:t>
                </a:r>
                <a:r>
                  <a:rPr lang="en-US" altLang="en-US" sz="2600" b="0" dirty="0">
                    <a:cs typeface="Times New Roman" panose="02020603050405020304" pitchFamily="18" charset="0"/>
                  </a:rPr>
                  <a:t> det</a:t>
                </a:r>
                <a:r>
                  <a:rPr lang="en-US" altLang="en-US" sz="2600" b="0" i="1" dirty="0">
                    <a:cs typeface="Times New Roman" panose="02020603050405020304" pitchFamily="18" charset="0"/>
                  </a:rPr>
                  <a:t> A</a:t>
                </a:r>
                <a:r>
                  <a:rPr lang="en-US" altLang="en-US" sz="2600" b="0" dirty="0">
                    <a:cs typeface="Times New Roman" panose="02020603050405020304" pitchFamily="18" charset="0"/>
                  </a:rPr>
                  <a:t>, </a:t>
                </a:r>
                <a:r>
                  <a:rPr lang="en-US" altLang="en-US" sz="2600" b="0" dirty="0" err="1">
                    <a:cs typeface="Times New Roman" panose="02020603050405020304" pitchFamily="18" charset="0"/>
                  </a:rPr>
                  <a:t>ό</a:t>
                </a:r>
                <a:r>
                  <a:rPr lang="el-GR" altLang="en-US" sz="2600" b="0" dirty="0">
                    <a:cs typeface="Times New Roman" panose="02020603050405020304" pitchFamily="18" charset="0"/>
                  </a:rPr>
                  <a:t>που</a:t>
                </a:r>
                <a:r>
                  <a:rPr lang="en-US" altLang="en-US" sz="2600" b="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altLang="en-US" sz="22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                              </m:t>
                    </m:r>
                    <m:r>
                      <a:rPr lang="en-US" alt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alt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2   </m:t>
                              </m:r>
                            </m:e>
                          </m:mr>
                          <m:mr>
                            <m:e>
                              <m:eqArr>
                                <m:eqArrPr>
                                  <m:ctrlPr>
                                    <a:rPr lang="en-US" altLang="en-US" sz="22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altLang="en-US" sz="22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 altLang="en-US" sz="22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−6</m:t>
                                  </m:r>
                                </m:e>
                              </m:eqArr>
                            </m:e>
                            <m:e>
                              <m:eqArr>
                                <m:eqArrPr>
                                  <m:ctrlPr>
                                    <a:rPr lang="en-US" altLang="en-US" sz="22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altLang="en-US" sz="22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e>
                                <m:e>
                                  <m:r>
                                    <a:rPr lang="en-US" altLang="en-US" sz="22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7</m:t>
                                  </m:r>
                                </m:e>
                              </m:eqArr>
                            </m:e>
                            <m:e>
                              <m:eqArr>
                                <m:eqArrPr>
                                  <m:ctrlPr>
                                    <a:rPr lang="en-US" altLang="en-US" sz="22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altLang="en-US" sz="22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−3</m:t>
                                  </m:r>
                                </m:e>
                                <m:e>
                                  <m:r>
                                    <a:rPr lang="en-US" altLang="en-US" sz="22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−7</m:t>
                                  </m:r>
                                </m:e>
                              </m:eqArr>
                            </m:e>
                          </m:mr>
                          <m:mr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−5</m:t>
                              </m:r>
                            </m:e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−8</m:t>
                              </m:r>
                            </m:e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  <m:r>
                          <a:rPr lang="en-US" altLang="en-US" sz="2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eqArr>
                                <m:eqArrPr>
                                  <m:ctrlPr>
                                    <a:rPr lang="en-US" altLang="en-US" sz="22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altLang="en-US" sz="22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lang="en-US" altLang="en-US" sz="22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e>
                                <m:e>
                                  <m:r>
                                    <a:rPr lang="en-US" altLang="en-US" sz="22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  −6</m:t>
                                  </m:r>
                                </m:e>
                              </m:eqArr>
                            </m:e>
                          </m:mr>
                          <m:mr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  4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   9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altLang="en-US" sz="2400" dirty="0"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l-GR" altLang="en-US" sz="2600" b="1" dirty="0">
                    <a:cs typeface="Times New Roman" panose="02020603050405020304" pitchFamily="18" charset="0"/>
                  </a:rPr>
                  <a:t>Λύση</a:t>
                </a:r>
                <a:r>
                  <a:rPr lang="en-US" altLang="en-US" sz="2600" dirty="0">
                    <a:cs typeface="Times New Roman" panose="02020603050405020304" pitchFamily="18" charset="0"/>
                  </a:rPr>
                  <a:t>    </a:t>
                </a:r>
                <a:r>
                  <a:rPr lang="el-GR" altLang="en-US" sz="2600" dirty="0">
                    <a:cs typeface="Times New Roman" panose="02020603050405020304" pitchFamily="18" charset="0"/>
                  </a:rPr>
                  <a:t>Πρόσθεσε</a:t>
                </a:r>
                <a:r>
                  <a:rPr lang="en-US" altLang="en-US" sz="2600" dirty="0">
                    <a:cs typeface="Times New Roman" panose="02020603050405020304" pitchFamily="18" charset="0"/>
                  </a:rPr>
                  <a:t> 2 </a:t>
                </a:r>
                <a:r>
                  <a:rPr lang="el-GR" altLang="en-US" sz="2600" dirty="0">
                    <a:cs typeface="Times New Roman" panose="02020603050405020304" pitchFamily="18" charset="0"/>
                  </a:rPr>
                  <a:t>φορές την γραμμή </a:t>
                </a:r>
                <a:r>
                  <a:rPr lang="en-US" altLang="en-US" sz="2600" dirty="0">
                    <a:cs typeface="Times New Roman" panose="02020603050405020304" pitchFamily="18" charset="0"/>
                  </a:rPr>
                  <a:t>1 </a:t>
                </a:r>
                <a:r>
                  <a:rPr lang="el-GR" altLang="en-US" sz="2600" dirty="0">
                    <a:cs typeface="Times New Roman" panose="02020603050405020304" pitchFamily="18" charset="0"/>
                  </a:rPr>
                  <a:t>στην </a:t>
                </a:r>
                <a:r>
                  <a:rPr lang="en-US" altLang="en-US" sz="2600" dirty="0">
                    <a:cs typeface="Times New Roman" panose="02020603050405020304" pitchFamily="18" charset="0"/>
                  </a:rPr>
                  <a:t>3, </a:t>
                </a:r>
                <a:r>
                  <a:rPr lang="el-GR" altLang="en-US" sz="2600" dirty="0">
                    <a:cs typeface="Times New Roman" panose="02020603050405020304" pitchFamily="18" charset="0"/>
                  </a:rPr>
                  <a:t>και μετά πρόσθεσε -1 φορές την γραμμή 2 στην 3 για να πάρεις </a:t>
                </a:r>
                <a:endParaRPr lang="el-GR" altLang="en-US" sz="2600" i="0" dirty="0">
                  <a:cs typeface="Times New Roman" panose="02020603050405020304" pitchFamily="18" charset="0"/>
                </a:endParaRPr>
              </a:p>
              <a:p>
                <a:pPr eaLnBrk="1" hangingPunct="1"/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en-US" sz="2600" i="0">
                        <a:cs typeface="Times New Roman" panose="02020603050405020304" pitchFamily="18" charset="0"/>
                      </a:rPr>
                      <m:t>d</m:t>
                    </m:r>
                    <m:r>
                      <m:rPr>
                        <m:nor/>
                      </m:rPr>
                      <a:rPr lang="en-US" altLang="en-US" sz="2600" b="0" i="0" smtClean="0">
                        <a:cs typeface="Times New Roman" panose="02020603050405020304" pitchFamily="18" charset="0"/>
                      </a:rPr>
                      <m:t>et</m:t>
                    </m:r>
                    <m:r>
                      <m:rPr>
                        <m:nor/>
                      </m:rPr>
                      <a:rPr lang="en-US" altLang="en-US" sz="2600" b="0" i="0" smtClean="0"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altLang="en-US" sz="2600" b="0" i="1" smtClean="0"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alt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altLang="en-US" sz="26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6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en-US" sz="2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US" altLang="en-US" sz="2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US" altLang="en-US" sz="2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2   </m:t>
                              </m:r>
                            </m:e>
                          </m:mr>
                          <m:mr>
                            <m:e>
                              <m:eqArr>
                                <m:eqArrPr>
                                  <m:ctrlPr>
                                    <a:rPr lang="en-US" altLang="en-US" sz="26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altLang="en-US" sz="26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 altLang="en-US" sz="26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e>
                              </m:eqArr>
                            </m:e>
                            <m:e>
                              <m:eqArr>
                                <m:eqArrPr>
                                  <m:ctrlPr>
                                    <a:rPr lang="en-US" altLang="en-US" sz="26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altLang="en-US" sz="26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e>
                                <m:e>
                                  <m:r>
                                    <a:rPr lang="en-US" altLang="en-US" sz="26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e>
                              </m:eqArr>
                            </m:e>
                            <m:e>
                              <m:eqArr>
                                <m:eqArrPr>
                                  <m:ctrlPr>
                                    <a:rPr lang="en-US" altLang="en-US" sz="26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altLang="en-US" sz="26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−3</m:t>
                                  </m:r>
                                </m:e>
                                <m:e>
                                  <m:r>
                                    <a:rPr lang="en-US" altLang="en-US" sz="26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−3</m:t>
                                  </m:r>
                                </m:e>
                              </m:eqArr>
                            </m:e>
                          </m:mr>
                          <m:mr>
                            <m:e>
                              <m:r>
                                <a:rPr lang="en-US" altLang="en-US" sz="2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−5</m:t>
                              </m:r>
                            </m:e>
                            <m:e>
                              <m:r>
                                <a:rPr lang="en-US" altLang="en-US" sz="2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−8</m:t>
                              </m:r>
                            </m:e>
                            <m:e>
                              <m:r>
                                <a:rPr lang="en-US" altLang="en-US" sz="2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  <m:r>
                          <a:rPr lang="en-US" altLang="en-US" sz="2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6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eqArr>
                                <m:eqArrPr>
                                  <m:ctrlPr>
                                    <a:rPr lang="en-US" altLang="en-US" sz="26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altLang="en-US" sz="26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lang="en-US" altLang="en-US" sz="26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e>
                                <m:e>
                                  <m:r>
                                    <a:rPr lang="en-US" altLang="en-US" sz="26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  −6</m:t>
                                  </m:r>
                                </m:e>
                              </m:eqArr>
                            </m:e>
                          </m:mr>
                          <m:mr>
                            <m:e>
                              <m:r>
                                <a:rPr lang="en-US" altLang="en-US" sz="2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  −6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   9</m:t>
                              </m:r>
                            </m:e>
                          </m:mr>
                        </m:m>
                      </m:e>
                    </m:d>
                    <m:r>
                      <a:rPr lang="en-US" altLang="en-US" sz="26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altLang="en-US" sz="2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6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en-US" sz="2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US" altLang="en-US" sz="2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US" altLang="en-US" sz="2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2   </m:t>
                              </m:r>
                            </m:e>
                          </m:mr>
                          <m:mr>
                            <m:e>
                              <m:eqArr>
                                <m:eqArrPr>
                                  <m:ctrlPr>
                                    <a:rPr lang="en-US" altLang="en-US" sz="26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altLang="en-US" sz="26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 altLang="en-US" sz="26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e>
                              </m:eqArr>
                            </m:e>
                            <m:e>
                              <m:eqArr>
                                <m:eqArrPr>
                                  <m:ctrlPr>
                                    <a:rPr lang="en-US" altLang="en-US" sz="26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altLang="en-US" sz="26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e>
                                <m:e>
                                  <m:r>
                                    <a:rPr lang="en-US" altLang="en-US" sz="26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e>
                              </m:eqArr>
                            </m:e>
                            <m:e>
                              <m:eqArr>
                                <m:eqArrPr>
                                  <m:ctrlPr>
                                    <a:rPr lang="en-US" altLang="en-US" sz="26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altLang="en-US" sz="26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−3</m:t>
                                  </m:r>
                                </m:e>
                                <m:e>
                                  <m:r>
                                    <a:rPr lang="en-US" altLang="en-US" sz="26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e>
                              </m:eqArr>
                            </m:e>
                          </m:mr>
                          <m:mr>
                            <m:e>
                              <m:r>
                                <a:rPr lang="en-US" altLang="en-US" sz="2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−5</m:t>
                              </m:r>
                            </m:e>
                            <m:e>
                              <m:r>
                                <a:rPr lang="en-US" altLang="en-US" sz="2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−8</m:t>
                              </m:r>
                            </m:e>
                            <m:e>
                              <m:r>
                                <a:rPr lang="en-US" altLang="en-US" sz="2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  <m:r>
                          <a:rPr lang="en-US" altLang="en-US" sz="2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6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eqArr>
                                <m:eqArrPr>
                                  <m:ctrlPr>
                                    <a:rPr lang="en-US" altLang="en-US" sz="26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altLang="en-US" sz="26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lang="en-US" altLang="en-US" sz="26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e>
                                <m:e>
                                  <m:r>
                                    <a:rPr lang="en-US" altLang="en-US" sz="26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  −6</m:t>
                                  </m:r>
                                </m:e>
                              </m:eqArr>
                            </m:e>
                          </m:mr>
                          <m:mr>
                            <m:e>
                              <m:r>
                                <a:rPr lang="en-US" altLang="en-US" sz="2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  0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   9</m:t>
                              </m:r>
                            </m:e>
                          </m:mr>
                        </m:m>
                      </m:e>
                    </m:d>
                    <m:r>
                      <a:rPr lang="en-US" alt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r>
                  <a:rPr lang="en-US" altLang="en-US" sz="2600" dirty="0"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0" y="1066800"/>
                <a:ext cx="8991600" cy="5334000"/>
              </a:xfrm>
              <a:blipFill>
                <a:blip r:embed="rId3"/>
                <a:stretch>
                  <a:fillRect l="-1271" t="-1188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3.2- </a:t>
            </a:r>
            <a:fld id="{CE90E932-D1B3-4534-813D-FD4EBE5E39C2}" type="slidenum">
              <a:rPr lang="en-US" altLang="en-US" smtClean="0"/>
              <a:pPr>
                <a:defRPr/>
              </a:pPr>
              <a:t>5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220958330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ΠΡΑΞΕΙΣ ΜΕ ΣΤΗΛΕΣ</a:t>
            </a:r>
            <a:endParaRPr lang="en-US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0" y="1295400"/>
                <a:ext cx="9144000" cy="5257800"/>
              </a:xfrm>
            </p:spPr>
            <p:txBody>
              <a:bodyPr/>
              <a:lstStyle/>
              <a:p>
                <a:pPr marL="0" indent="0" eaLnBrk="1" hangingPunct="1">
                  <a:buNone/>
                </a:pPr>
                <a:r>
                  <a:rPr lang="el-GR" altLang="en-US" sz="2600" b="1" dirty="0">
                    <a:solidFill>
                      <a:srgbClr val="077C97"/>
                    </a:solidFill>
                    <a:cs typeface="Times New Roman" panose="02020603050405020304" pitchFamily="18" charset="0"/>
                  </a:rPr>
                  <a:t>Θεώρημα</a:t>
                </a:r>
                <a:r>
                  <a:rPr lang="en-US" altLang="en-US" sz="2600" b="1" dirty="0">
                    <a:solidFill>
                      <a:srgbClr val="077C97"/>
                    </a:solidFill>
                    <a:cs typeface="Times New Roman" panose="02020603050405020304" pitchFamily="18" charset="0"/>
                  </a:rPr>
                  <a:t> 5: </a:t>
                </a:r>
                <a:r>
                  <a:rPr lang="el-GR" altLang="en-US" sz="2600" dirty="0">
                    <a:cs typeface="Times New Roman" panose="02020603050405020304" pitchFamily="18" charset="0"/>
                  </a:rPr>
                  <a:t>Αν</a:t>
                </a:r>
                <a:r>
                  <a:rPr lang="en-US" altLang="en-US" sz="26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600" i="1" dirty="0">
                    <a:cs typeface="Times New Roman" panose="02020603050405020304" pitchFamily="18" charset="0"/>
                  </a:rPr>
                  <a:t>A</a:t>
                </a:r>
                <a:r>
                  <a:rPr lang="el-GR" altLang="en-US" sz="2600" i="1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600" dirty="0">
                    <a:cs typeface="Times New Roman" panose="02020603050405020304" pitchFamily="18" charset="0"/>
                  </a:rPr>
                  <a:t>είναι ένας</a:t>
                </a:r>
                <a:r>
                  <a:rPr lang="en-US" altLang="en-US" sz="26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6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altLang="en-US" sz="26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× </m:t>
                    </m:r>
                    <m:r>
                      <a:rPr lang="en-US" altLang="en-US" sz="26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altLang="en-US" sz="26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l-GR" altLang="en-US" sz="2600" dirty="0">
                    <a:cs typeface="Times New Roman" panose="02020603050405020304" pitchFamily="18" charset="0"/>
                  </a:rPr>
                  <a:t>πίνακας</a:t>
                </a:r>
                <a:r>
                  <a:rPr lang="en-US" altLang="en-US" sz="2600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600" dirty="0">
                    <a:cs typeface="Times New Roman" panose="02020603050405020304" pitchFamily="18" charset="0"/>
                  </a:rPr>
                  <a:t>τότε</a:t>
                </a:r>
                <a:r>
                  <a:rPr lang="en-US" altLang="en-US" sz="2600" dirty="0">
                    <a:cs typeface="Times New Roman" panose="02020603050405020304" pitchFamily="18" charset="0"/>
                  </a:rPr>
                  <a:t> det </a:t>
                </a:r>
                <a:r>
                  <a:rPr lang="en-US" altLang="en-US" sz="26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600" i="1" baseline="30000" dirty="0">
                    <a:cs typeface="Times New Roman" panose="02020603050405020304" pitchFamily="18" charset="0"/>
                  </a:rPr>
                  <a:t>T</a:t>
                </a:r>
                <a:r>
                  <a:rPr lang="en-US" altLang="en-US" sz="2600" baseline="300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600" dirty="0">
                    <a:cs typeface="Times New Roman" panose="02020603050405020304" pitchFamily="18" charset="0"/>
                  </a:rPr>
                  <a:t>= det </a:t>
                </a:r>
                <a:r>
                  <a:rPr lang="en-US" altLang="en-US" sz="26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600" dirty="0">
                    <a:cs typeface="Times New Roman" panose="02020603050405020304" pitchFamily="18" charset="0"/>
                  </a:rPr>
                  <a:t>.</a:t>
                </a:r>
              </a:p>
              <a:p>
                <a:pPr marL="0" indent="0" eaLnBrk="1" hangingPunct="1">
                  <a:buNone/>
                </a:pPr>
                <a:r>
                  <a:rPr lang="el-GR" altLang="en-US" sz="2600" b="1" dirty="0">
                    <a:cs typeface="Times New Roman" panose="02020603050405020304" pitchFamily="18" charset="0"/>
                  </a:rPr>
                  <a:t>Απόδειξη</a:t>
                </a:r>
                <a:r>
                  <a:rPr lang="en-US" altLang="en-US" sz="2600" dirty="0">
                    <a:cs typeface="Times New Roman" panose="02020603050405020304" pitchFamily="18" charset="0"/>
                  </a:rPr>
                  <a:t>: </a:t>
                </a:r>
                <a:r>
                  <a:rPr lang="el-GR" altLang="en-US" sz="2600" dirty="0">
                    <a:cs typeface="Times New Roman" panose="02020603050405020304" pitchFamily="18" charset="0"/>
                  </a:rPr>
                  <a:t>Προφανές για </a:t>
                </a:r>
                <a:r>
                  <a:rPr lang="en-US" altLang="en-US" sz="2600" i="1" dirty="0">
                    <a:cs typeface="Times New Roman" panose="02020603050405020304" pitchFamily="18" charset="0"/>
                  </a:rPr>
                  <a:t>n</a:t>
                </a:r>
                <a:r>
                  <a:rPr lang="en-US" altLang="en-US" sz="2600" dirty="0">
                    <a:cs typeface="Times New Roman" panose="02020603050405020304" pitchFamily="18" charset="0"/>
                  </a:rPr>
                  <a:t> = 1. </a:t>
                </a:r>
                <a:r>
                  <a:rPr lang="el-GR" altLang="en-US" sz="2600" dirty="0">
                    <a:cs typeface="Times New Roman" panose="02020603050405020304" pitchFamily="18" charset="0"/>
                  </a:rPr>
                  <a:t>Ας υποθέσουμε ότι ισχύει για ορίζουσες </a:t>
                </a:r>
                <a14:m>
                  <m:oMath xmlns:m="http://schemas.openxmlformats.org/officeDocument/2006/math">
                    <m:r>
                      <a:rPr lang="en-US" altLang="en-US" sz="2600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altLang="en-US" sz="26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altLang="en-US" sz="2600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</m:oMath>
                </a14:m>
                <a:r>
                  <a:rPr lang="en-US" altLang="en-US" sz="26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600" dirty="0">
                    <a:cs typeface="Times New Roman" panose="02020603050405020304" pitchFamily="18" charset="0"/>
                  </a:rPr>
                  <a:t>και έστω </a:t>
                </a:r>
                <a:r>
                  <a:rPr lang="en-US" altLang="en-US" sz="2600" i="1" dirty="0">
                    <a:cs typeface="Times New Roman" panose="02020603050405020304" pitchFamily="18" charset="0"/>
                  </a:rPr>
                  <a:t>n</a:t>
                </a:r>
                <a:r>
                  <a:rPr lang="en-US" altLang="en-US" sz="2600" dirty="0">
                    <a:cs typeface="Times New Roman" panose="02020603050405020304" pitchFamily="18" charset="0"/>
                  </a:rPr>
                  <a:t> = </a:t>
                </a:r>
                <a:r>
                  <a:rPr lang="en-US" altLang="en-US" sz="2600" i="1" dirty="0">
                    <a:cs typeface="Times New Roman" panose="02020603050405020304" pitchFamily="18" charset="0"/>
                  </a:rPr>
                  <a:t>k</a:t>
                </a:r>
                <a:r>
                  <a:rPr lang="en-US" altLang="en-US" sz="2600" dirty="0">
                    <a:cs typeface="Times New Roman" panose="02020603050405020304" pitchFamily="18" charset="0"/>
                  </a:rPr>
                  <a:t> + 1. </a:t>
                </a:r>
              </a:p>
              <a:p>
                <a:pPr eaLnBrk="1" hangingPunct="1"/>
                <a:r>
                  <a:rPr lang="el-GR" altLang="en-US" sz="2600" dirty="0">
                    <a:cs typeface="Times New Roman" panose="02020603050405020304" pitchFamily="18" charset="0"/>
                  </a:rPr>
                  <a:t>Τότε ο </a:t>
                </a:r>
                <a:r>
                  <a:rPr lang="el-GR" altLang="en-US" sz="2600" dirty="0" err="1">
                    <a:cs typeface="Times New Roman" panose="02020603050405020304" pitchFamily="18" charset="0"/>
                  </a:rPr>
                  <a:t>συνπαράγοντας</a:t>
                </a:r>
                <a:r>
                  <a:rPr lang="el-GR" altLang="en-US" sz="2600" dirty="0">
                    <a:cs typeface="Times New Roman" panose="02020603050405020304" pitchFamily="18" charset="0"/>
                  </a:rPr>
                  <a:t> του</a:t>
                </a:r>
                <a:r>
                  <a:rPr lang="en-US" altLang="en-US" sz="26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6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600" baseline="-25000" dirty="0">
                    <a:cs typeface="Times New Roman" panose="02020603050405020304" pitchFamily="18" charset="0"/>
                  </a:rPr>
                  <a:t>1</a:t>
                </a:r>
                <a:r>
                  <a:rPr lang="en-US" altLang="en-US" sz="2600" i="1" baseline="-25000" dirty="0">
                    <a:cs typeface="Times New Roman" panose="02020603050405020304" pitchFamily="18" charset="0"/>
                  </a:rPr>
                  <a:t>j</a:t>
                </a:r>
                <a:r>
                  <a:rPr lang="en-US" altLang="en-US" sz="26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600" dirty="0">
                    <a:cs typeface="Times New Roman" panose="02020603050405020304" pitchFamily="18" charset="0"/>
                  </a:rPr>
                  <a:t>του</a:t>
                </a:r>
                <a:r>
                  <a:rPr lang="en-US" altLang="en-US" sz="26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6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6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600" dirty="0">
                    <a:cs typeface="Times New Roman" panose="02020603050405020304" pitchFamily="18" charset="0"/>
                  </a:rPr>
                  <a:t>ισούται με τον </a:t>
                </a:r>
                <a:r>
                  <a:rPr lang="el-GR" altLang="en-US" sz="2600" dirty="0" err="1">
                    <a:cs typeface="Times New Roman" panose="02020603050405020304" pitchFamily="18" charset="0"/>
                  </a:rPr>
                  <a:t>συνπαράγοντα</a:t>
                </a:r>
                <a:r>
                  <a:rPr lang="el-GR" altLang="en-US" sz="2600" dirty="0">
                    <a:cs typeface="Times New Roman" panose="02020603050405020304" pitchFamily="18" charset="0"/>
                  </a:rPr>
                  <a:t> του </a:t>
                </a:r>
                <a:r>
                  <a:rPr lang="en-US" altLang="en-US" sz="26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600" i="1" baseline="-25000" dirty="0">
                    <a:cs typeface="Times New Roman" panose="02020603050405020304" pitchFamily="18" charset="0"/>
                  </a:rPr>
                  <a:t>j</a:t>
                </a:r>
                <a:r>
                  <a:rPr lang="en-US" altLang="en-US" sz="2600" baseline="-25000" dirty="0">
                    <a:cs typeface="Times New Roman" panose="02020603050405020304" pitchFamily="18" charset="0"/>
                  </a:rPr>
                  <a:t>1</a:t>
                </a:r>
                <a:r>
                  <a:rPr lang="el-GR" altLang="en-US" sz="2600" dirty="0">
                    <a:cs typeface="Times New Roman" panose="02020603050405020304" pitchFamily="18" charset="0"/>
                  </a:rPr>
                  <a:t> του</a:t>
                </a:r>
                <a:r>
                  <a:rPr lang="en-US" altLang="en-US" sz="26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6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600" i="1" baseline="30000" dirty="0">
                    <a:cs typeface="Times New Roman" panose="02020603050405020304" pitchFamily="18" charset="0"/>
                  </a:rPr>
                  <a:t>T</a:t>
                </a:r>
                <a:r>
                  <a:rPr lang="en-US" altLang="en-US" sz="2600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600" dirty="0">
                    <a:cs typeface="Times New Roman" panose="02020603050405020304" pitchFamily="18" charset="0"/>
                  </a:rPr>
                  <a:t>επειδή οι </a:t>
                </a:r>
                <a:r>
                  <a:rPr lang="el-GR" altLang="en-US" sz="2600" dirty="0" err="1">
                    <a:cs typeface="Times New Roman" panose="02020603050405020304" pitchFamily="18" charset="0"/>
                  </a:rPr>
                  <a:t>συνπαράγοντες</a:t>
                </a:r>
                <a:r>
                  <a:rPr lang="el-GR" altLang="en-US" sz="2600" dirty="0">
                    <a:cs typeface="Times New Roman" panose="02020603050405020304" pitchFamily="18" charset="0"/>
                  </a:rPr>
                  <a:t> αφορούν ορίζουσες </a:t>
                </a:r>
                <a14:m>
                  <m:oMath xmlns:m="http://schemas.openxmlformats.org/officeDocument/2006/math">
                    <m:r>
                      <a:rPr lang="en-US" altLang="en-US" sz="26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altLang="en-US" sz="26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altLang="en-US" sz="26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</m:oMath>
                </a14:m>
                <a:r>
                  <a:rPr lang="en-US" altLang="en-US" sz="2600" dirty="0">
                    <a:cs typeface="Times New Roman" panose="02020603050405020304" pitchFamily="18" charset="0"/>
                  </a:rPr>
                  <a:t>.</a:t>
                </a:r>
              </a:p>
              <a:p>
                <a:pPr eaLnBrk="1" hangingPunct="1"/>
                <a:r>
                  <a:rPr lang="el-GR" altLang="en-US" sz="2600" dirty="0">
                    <a:cs typeface="Times New Roman" panose="02020603050405020304" pitchFamily="18" charset="0"/>
                  </a:rPr>
                  <a:t>Ως εκ τούτου, η ανάπτυξη </a:t>
                </a:r>
                <a:r>
                  <a:rPr lang="el-GR" altLang="en-US" sz="2600" dirty="0" err="1">
                    <a:cs typeface="Times New Roman" panose="02020603050405020304" pitchFamily="18" charset="0"/>
                  </a:rPr>
                  <a:t>συμπαραγόντων</a:t>
                </a:r>
                <a:r>
                  <a:rPr lang="el-GR" altLang="en-US" sz="2600" dirty="0">
                    <a:cs typeface="Times New Roman" panose="02020603050405020304" pitchFamily="18" charset="0"/>
                  </a:rPr>
                  <a:t> του </a:t>
                </a:r>
                <a:r>
                  <a:rPr lang="en-US" altLang="en-US" sz="2600" dirty="0">
                    <a:cs typeface="Times New Roman" panose="02020603050405020304" pitchFamily="18" charset="0"/>
                  </a:rPr>
                  <a:t>det </a:t>
                </a:r>
                <a:r>
                  <a:rPr lang="en-US" altLang="en-US" sz="26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6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600" dirty="0">
                    <a:cs typeface="Times New Roman" panose="02020603050405020304" pitchFamily="18" charset="0"/>
                  </a:rPr>
                  <a:t>ως προς την πρώτη σειράς ισούται με το ανάπτυγμα </a:t>
                </a:r>
                <a:r>
                  <a:rPr lang="el-GR" altLang="en-US" sz="2600" dirty="0" err="1">
                    <a:cs typeface="Times New Roman" panose="02020603050405020304" pitchFamily="18" charset="0"/>
                  </a:rPr>
                  <a:t>συμπαραγόντων</a:t>
                </a:r>
                <a:r>
                  <a:rPr lang="el-GR" altLang="en-US" sz="26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600" dirty="0">
                    <a:cs typeface="Times New Roman" panose="02020603050405020304" pitchFamily="18" charset="0"/>
                  </a:rPr>
                  <a:t>det </a:t>
                </a:r>
                <a:r>
                  <a:rPr lang="en-US" altLang="en-US" sz="26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600" i="1" baseline="30000" dirty="0">
                    <a:cs typeface="Times New Roman" panose="02020603050405020304" pitchFamily="18" charset="0"/>
                  </a:rPr>
                  <a:t>T</a:t>
                </a:r>
                <a:r>
                  <a:rPr lang="en-US" altLang="en-US" sz="26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600" dirty="0">
                    <a:cs typeface="Times New Roman" panose="02020603050405020304" pitchFamily="18" charset="0"/>
                  </a:rPr>
                  <a:t>ως προς την πρώτη στήλη</a:t>
                </a:r>
                <a:r>
                  <a:rPr lang="en-US" altLang="en-US" sz="2600" dirty="0">
                    <a:cs typeface="Times New Roman" panose="02020603050405020304" pitchFamily="18" charset="0"/>
                  </a:rPr>
                  <a:t>. </a:t>
                </a:r>
                <a:r>
                  <a:rPr lang="el-GR" altLang="en-US" sz="2600" dirty="0">
                    <a:cs typeface="Times New Roman" panose="02020603050405020304" pitchFamily="18" charset="0"/>
                  </a:rPr>
                  <a:t>Δηλαδή</a:t>
                </a:r>
                <a:r>
                  <a:rPr lang="en-US" altLang="en-US" sz="2600" dirty="0">
                    <a:cs typeface="Times New Roman" panose="02020603050405020304" pitchFamily="18" charset="0"/>
                  </a:rPr>
                  <a:t>, det </a:t>
                </a:r>
                <a:r>
                  <a:rPr lang="en-US" altLang="en-US" sz="26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600" dirty="0">
                    <a:cs typeface="Times New Roman" panose="02020603050405020304" pitchFamily="18" charset="0"/>
                  </a:rPr>
                  <a:t> = </a:t>
                </a:r>
                <a:r>
                  <a:rPr lang="en-US" altLang="en-US" sz="26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600" i="1" baseline="30000" dirty="0">
                    <a:cs typeface="Times New Roman" panose="02020603050405020304" pitchFamily="18" charset="0"/>
                  </a:rPr>
                  <a:t>T</a:t>
                </a:r>
                <a:r>
                  <a:rPr lang="en-US" altLang="en-US" sz="2600" dirty="0">
                    <a:cs typeface="Times New Roman" panose="02020603050405020304" pitchFamily="18" charset="0"/>
                  </a:rPr>
                  <a:t>.</a:t>
                </a:r>
              </a:p>
              <a:p>
                <a:pPr eaLnBrk="1" hangingPunct="1"/>
                <a:r>
                  <a:rPr lang="el-GR" altLang="en-US" sz="2600" dirty="0">
                    <a:cs typeface="Times New Roman" panose="02020603050405020304" pitchFamily="18" charset="0"/>
                  </a:rPr>
                  <a:t>Έτσι, το θεώρημα είναι αληθές για </a:t>
                </a:r>
                <a:r>
                  <a:rPr lang="en-US" altLang="en-US" sz="2600" dirty="0">
                    <a:cs typeface="Times New Roman" panose="02020603050405020304" pitchFamily="18" charset="0"/>
                  </a:rPr>
                  <a:t>n = 1, </a:t>
                </a:r>
                <a:r>
                  <a:rPr lang="el-GR" altLang="en-US" sz="2600" dirty="0">
                    <a:cs typeface="Times New Roman" panose="02020603050405020304" pitchFamily="18" charset="0"/>
                  </a:rPr>
                  <a:t>και η αλήθεια του θεωρήματος για μια τιμή του </a:t>
                </a:r>
                <a:r>
                  <a:rPr lang="en-US" altLang="en-US" sz="2600" dirty="0">
                    <a:cs typeface="Times New Roman" panose="02020603050405020304" pitchFamily="18" charset="0"/>
                  </a:rPr>
                  <a:t>n </a:t>
                </a:r>
                <a:r>
                  <a:rPr lang="el-GR" altLang="en-US" sz="2600" dirty="0">
                    <a:cs typeface="Times New Roman" panose="02020603050405020304" pitchFamily="18" charset="0"/>
                  </a:rPr>
                  <a:t>συνεπάγεται την αλήθεια του για την επόμενη τιμή του </a:t>
                </a:r>
                <a:r>
                  <a:rPr lang="en-US" altLang="en-US" sz="2600" dirty="0">
                    <a:cs typeface="Times New Roman" panose="02020603050405020304" pitchFamily="18" charset="0"/>
                  </a:rPr>
                  <a:t>n. </a:t>
                </a:r>
                <a:r>
                  <a:rPr lang="el-GR" altLang="en-US" sz="2600" dirty="0">
                    <a:cs typeface="Times New Roman" panose="02020603050405020304" pitchFamily="18" charset="0"/>
                  </a:rPr>
                  <a:t>Σύμφωνα με την αρχή της επαγωγής, το θεώρημα είναι αληθές για όλα τα </a:t>
                </a:r>
                <a14:m>
                  <m:oMath xmlns:m="http://schemas.openxmlformats.org/officeDocument/2006/math">
                    <m:r>
                      <a:rPr lang="en-US" alt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altLang="en-US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≥1.</m:t>
                    </m:r>
                  </m:oMath>
                </a14:m>
                <a:endParaRPr lang="en-US" altLang="en-US" sz="2600" dirty="0"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0" y="1295400"/>
                <a:ext cx="9144000" cy="5257800"/>
              </a:xfrm>
              <a:blipFill>
                <a:blip r:embed="rId3"/>
                <a:stretch>
                  <a:fillRect l="-1250" t="-1208" r="-1667" b="-869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3.2- </a:t>
            </a:r>
            <a:fld id="{CE90E932-D1B3-4534-813D-FD4EBE5E39C2}" type="slidenum">
              <a:rPr lang="en-US" altLang="en-US" smtClean="0"/>
              <a:pPr>
                <a:defRPr/>
              </a:pPr>
              <a:t>6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400426426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ΟΡΙΖΟΥΣΑ ΓΙΝΟΜΕΝΟΥ ΠΙΝΑΚΩΝ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304800" y="1143000"/>
                <a:ext cx="8458200" cy="48006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700" b="1" dirty="0">
                    <a:solidFill>
                      <a:srgbClr val="077C97"/>
                    </a:solidFill>
                    <a:cs typeface="Times New Roman" panose="02020603050405020304" pitchFamily="18" charset="0"/>
                  </a:rPr>
                  <a:t>Θεώρημα</a:t>
                </a:r>
                <a:r>
                  <a:rPr lang="en-US" altLang="en-US" sz="2700" b="1" dirty="0">
                    <a:solidFill>
                      <a:srgbClr val="077C97"/>
                    </a:solidFill>
                    <a:cs typeface="Times New Roman" panose="02020603050405020304" pitchFamily="18" charset="0"/>
                  </a:rPr>
                  <a:t> 6: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Αν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και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B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είναι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en-US" sz="2700" i="1" dirty="0">
                        <a:cs typeface="Times New Roman" panose="02020603050405020304" pitchFamily="18" charset="0"/>
                      </a:rPr>
                      <m:t>n</m:t>
                    </m:r>
                    <m:r>
                      <a:rPr lang="en-US" altLang="en-US" sz="27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m:rPr>
                        <m:nor/>
                      </m:rPr>
                      <a:rPr lang="en-US" altLang="en-US" sz="2700" i="1" dirty="0">
                        <a:cs typeface="Times New Roman" panose="02020603050405020304" pitchFamily="18" charset="0"/>
                      </a:rPr>
                      <m:t>n</m:t>
                    </m:r>
                    <m:r>
                      <a:rPr lang="en-US" altLang="en-US" sz="27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l-GR" altLang="en-US" sz="2700" dirty="0">
                    <a:cs typeface="Times New Roman" panose="02020603050405020304" pitchFamily="18" charset="0"/>
                  </a:rPr>
                  <a:t>πίνακες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700">
                    <a:cs typeface="Times New Roman" panose="02020603050405020304" pitchFamily="18" charset="0"/>
                  </a:rPr>
                  <a:t>τότε         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det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AB</a:t>
                </a:r>
                <a:r>
                  <a:rPr lang="en-US" altLang="en-US" sz="2700" baseline="300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= (det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)(det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B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).</a:t>
                </a:r>
              </a:p>
              <a:p>
                <a:pPr eaLnBrk="1" hangingPunct="1"/>
                <a:r>
                  <a:rPr lang="el-GR" altLang="en-US" sz="2700" b="1" dirty="0">
                    <a:cs typeface="Times New Roman" panose="02020603050405020304" pitchFamily="18" charset="0"/>
                  </a:rPr>
                  <a:t>Παράδειγμα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 5</a:t>
                </a:r>
                <a:r>
                  <a:rPr lang="en-US" altLang="en-US" sz="2600" dirty="0">
                    <a:cs typeface="Times New Roman" panose="02020603050405020304" pitchFamily="18" charset="0"/>
                  </a:rPr>
                  <a:t> 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Επιβεβαίωσε το Θεώρημα 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6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για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         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en-US" sz="2300" b="0" i="1" smtClean="0"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altLang="en-US" sz="23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en-US" sz="23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3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en-US" sz="23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6</m:t>
                              </m:r>
                            </m:e>
                            <m:e>
                              <m:r>
                                <a:rPr lang="en-US" altLang="en-US" sz="23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3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US" altLang="en-US" sz="23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altLang="en-US" sz="23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και</a:t>
                </a:r>
                <a:r>
                  <a:rPr lang="en-US" altLang="en-US" sz="23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en-US" sz="2300" b="0" i="1" smtClean="0"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altLang="en-US" sz="23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en-US" sz="23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3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en-US" sz="23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US" altLang="en-US" sz="23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3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en-US" sz="23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  <m:r>
                      <a:rPr lang="en-US" altLang="en-US" sz="23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en-US" altLang="en-US" sz="2300" dirty="0"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l-GR" altLang="en-US" sz="2600" b="1" dirty="0">
                    <a:cs typeface="Times New Roman" panose="02020603050405020304" pitchFamily="18" charset="0"/>
                  </a:rPr>
                  <a:t>Λύση</a:t>
                </a:r>
                <a:r>
                  <a:rPr lang="en-US" altLang="en-US" sz="2600" dirty="0">
                    <a:cs typeface="Times New Roman" panose="02020603050405020304" pitchFamily="18" charset="0"/>
                  </a:rPr>
                  <a:t>   </a:t>
                </a:r>
              </a:p>
              <a:p>
                <a:pPr marL="0" indent="0" algn="ctr" eaLnBrk="1" hangingPunct="1">
                  <a:buNone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en-US" sz="2700" i="1">
                        <a:cs typeface="Times New Roman" panose="02020603050405020304" pitchFamily="18" charset="0"/>
                      </a:rPr>
                      <m:t>A</m:t>
                    </m:r>
                    <m:r>
                      <m:rPr>
                        <m:nor/>
                      </m:rPr>
                      <a:rPr lang="en-US" altLang="en-US" sz="2700" b="0" i="1" smtClean="0"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altLang="en-US" sz="27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en-US" sz="27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7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en-US" sz="27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6</m:t>
                              </m:r>
                            </m:e>
                            <m:e>
                              <m:r>
                                <a:rPr lang="en-US" altLang="en-US" sz="27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7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US" altLang="en-US" sz="27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altLang="en-US" sz="27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7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en-US" sz="27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US" altLang="en-US" sz="27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7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en-US" sz="27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en-US" sz="27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7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altLang="en-US" sz="27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25</m:t>
                              </m:r>
                            </m:e>
                            <m:e>
                              <m:r>
                                <a:rPr lang="en-US" altLang="en-US" sz="27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20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7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14</m:t>
                              </m:r>
                            </m:e>
                            <m:e>
                              <m:r>
                                <a:rPr lang="en-US" altLang="en-US" sz="27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13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altLang="en-US" sz="2700" dirty="0"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l-GR" altLang="en-US" sz="2700" dirty="0">
                    <a:cs typeface="Times New Roman" panose="02020603050405020304" pitchFamily="18" charset="0"/>
                  </a:rPr>
                  <a:t>Άρα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det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en-US" sz="2700" i="1">
                        <a:cs typeface="Times New Roman" panose="02020603050405020304" pitchFamily="18" charset="0"/>
                      </a:rPr>
                      <m:t>AB</m:t>
                    </m:r>
                    <m:r>
                      <a:rPr lang="en-US" altLang="en-US" sz="27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=25(13)−20(14)=325−280=45</m:t>
                    </m:r>
                  </m:oMath>
                </a14:m>
                <a:endParaRPr lang="en-US" altLang="en-US" sz="2700" dirty="0"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l-GR" altLang="en-US" sz="2700" dirty="0">
                    <a:cs typeface="Times New Roman" panose="02020603050405020304" pitchFamily="18" charset="0"/>
                  </a:rPr>
                  <a:t>Επειδή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det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= 9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και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det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B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= 5, </a:t>
                </a:r>
              </a:p>
              <a:p>
                <a:pPr marL="0" indent="0" algn="ctr" eaLnBrk="1" hangingPunct="1">
                  <a:buNone/>
                </a:pPr>
                <a:r>
                  <a:rPr lang="en-US" altLang="en-US" sz="2700" dirty="0">
                    <a:cs typeface="Times New Roman" panose="02020603050405020304" pitchFamily="18" charset="0"/>
                  </a:rPr>
                  <a:t>(det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en-US" sz="2700" b="0" i="0" smtClean="0"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altLang="en-US" sz="2700" i="1"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altLang="en-US" sz="27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  <m:d>
                      <m:dPr>
                        <m:ctrlPr>
                          <a:rPr lang="en-US" altLang="en-US" sz="27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en-US" sz="2700" b="0" i="0" smtClean="0">
                            <a:cs typeface="Times New Roman" panose="02020603050405020304" pitchFamily="18" charset="0"/>
                          </a:rPr>
                          <m:t>det</m:t>
                        </m:r>
                        <m:r>
                          <m:rPr>
                            <m:nor/>
                          </m:rPr>
                          <a:rPr lang="en-US" altLang="en-US" sz="2700" b="0" i="0" smtClean="0"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altLang="en-US" sz="2700" b="0" i="1" smtClean="0">
                            <a:cs typeface="Times New Roman" panose="02020603050405020304" pitchFamily="18" charset="0"/>
                          </a:rPr>
                          <m:t>B</m:t>
                        </m:r>
                      </m:e>
                    </m:d>
                    <m:r>
                      <a:rPr lang="en-US" altLang="en-US" sz="27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en-US" sz="27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9</m:t>
                    </m:r>
                    <m:d>
                      <m:dPr>
                        <m:ctrlPr>
                          <a:rPr lang="en-US" altLang="en-US" sz="27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en-US" sz="27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e>
                    </m:d>
                    <m:r>
                      <a:rPr lang="en-US" altLang="en-US" sz="27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en-US" sz="27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45</m:t>
                    </m:r>
                    <m:r>
                      <a:rPr lang="en-US" altLang="en-US" sz="27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en-US" sz="2700" i="1" dirty="0">
                        <a:latin typeface="Cambria Math"/>
                        <a:cs typeface="Times New Roman" panose="02020603050405020304" pitchFamily="18" charset="0"/>
                      </a:rPr>
                      <m:t>det</m:t>
                    </m:r>
                    <m:r>
                      <a:rPr lang="en-US" altLang="en-US" sz="2700" b="0" i="1" dirty="0" smtClean="0"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en-US" sz="2700" i="1" dirty="0">
                        <a:latin typeface="Cambria Math"/>
                        <a:cs typeface="Times New Roman" panose="02020603050405020304" pitchFamily="18" charset="0"/>
                      </a:rPr>
                      <m:t>𝐴𝐵</m:t>
                    </m:r>
                  </m:oMath>
                </a14:m>
                <a:endParaRPr lang="en-US" altLang="en-US" sz="27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04800" y="1143000"/>
                <a:ext cx="8458200" cy="4800600"/>
              </a:xfrm>
              <a:blipFill>
                <a:blip r:embed="rId3"/>
                <a:stretch>
                  <a:fillRect l="-1349" t="-1319" b="-290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Slide 3.2- </a:t>
            </a:r>
            <a:fld id="{CE90E932-D1B3-4534-813D-FD4EBE5E39C2}" type="slidenum">
              <a:rPr lang="en-US" altLang="en-US" smtClean="0"/>
              <a:pPr>
                <a:defRPr/>
              </a:pPr>
              <a:t>7</a:t>
            </a:fld>
            <a:endParaRPr lang="en-CA" altLang="en-US" dirty="0"/>
          </a:p>
        </p:txBody>
      </p:sp>
      <p:sp>
        <p:nvSpPr>
          <p:cNvPr id="2" name="Σύννεφο 1">
            <a:extLst>
              <a:ext uri="{FF2B5EF4-FFF2-40B4-BE49-F238E27FC236}">
                <a16:creationId xmlns:a16="http://schemas.microsoft.com/office/drawing/2014/main" id="{958E07C7-61C4-1F89-4904-6C404874F844}"/>
              </a:ext>
            </a:extLst>
          </p:cNvPr>
          <p:cNvSpPr/>
          <p:nvPr/>
        </p:nvSpPr>
        <p:spPr bwMode="auto">
          <a:xfrm>
            <a:off x="6629400" y="1524000"/>
            <a:ext cx="2514600" cy="762000"/>
          </a:xfrm>
          <a:prstGeom prst="cloud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shelf Symbol 2" pitchFamily="2" charset="2"/>
              </a:rPr>
              <a:t>Χωρίς απόδειξη</a:t>
            </a:r>
          </a:p>
        </p:txBody>
      </p:sp>
    </p:spTree>
    <p:extLst>
      <p:ext uri="{BB962C8B-B14F-4D97-AF65-F5344CB8AC3E}">
        <p14:creationId xmlns:p14="http://schemas.microsoft.com/office/powerpoint/2010/main" val="229721586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Arial Narrow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shelf Symbol 2" pitchFamily="2" charset="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shelf Symbol 2" pitchFamily="2" charset="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12520</TotalTime>
  <Words>507</Words>
  <Application>Microsoft Macintosh PowerPoint</Application>
  <PresentationFormat>Προβολή στην οθόνη (4:3)</PresentationFormat>
  <Paragraphs>50</Paragraphs>
  <Slides>7</Slides>
  <Notes>7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15" baseType="lpstr">
      <vt:lpstr>Arial</vt:lpstr>
      <vt:lpstr>Arial Narrow</vt:lpstr>
      <vt:lpstr>Bookshelf Symbol 2</vt:lpstr>
      <vt:lpstr>Cambria Math</vt:lpstr>
      <vt:lpstr>Times New Roman</vt:lpstr>
      <vt:lpstr>Wingdings</vt:lpstr>
      <vt:lpstr>Blends</vt:lpstr>
      <vt:lpstr>Equation</vt:lpstr>
      <vt:lpstr>Ορίζουσες</vt:lpstr>
      <vt:lpstr>ΙΔΙΟΤΗΤΕΣ ΟΡΙΖΟΥΣΩΝ</vt:lpstr>
      <vt:lpstr>ΙΔΙΟΤΗΤΕΣ ΟΡΙΖΟΥΣΩΝ</vt:lpstr>
      <vt:lpstr>ΙΔΙΟΤΗΤΕΣ ΟΡΙΖΟΥΣΩΝ</vt:lpstr>
      <vt:lpstr>ΙΔΙΟΤΗΤΕΣ ΟΡΙΖΟΥΣΩΝ</vt:lpstr>
      <vt:lpstr>ΠΡΑΞΕΙΣ ΜΕ ΣΤΗΛΕΣ</vt:lpstr>
      <vt:lpstr>ΟΡΙΖΟΥΣΑ ΓΙΝΟΜΕΝΟΥ ΠΙΝΑΚΩΝ</vt:lpstr>
    </vt:vector>
  </TitlesOfParts>
  <Company>© 2012 Pearson Education, Inc. All rights reserved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>Linear Algebra and Its Applications</dc:subject>
  <dc:creator>David C. Lay</dc:creator>
  <cp:lastModifiedBy>Manolis Vavalis</cp:lastModifiedBy>
  <cp:revision>1063</cp:revision>
  <dcterms:created xsi:type="dcterms:W3CDTF">2005-10-22T18:34:54Z</dcterms:created>
  <dcterms:modified xsi:type="dcterms:W3CDTF">2025-12-07T19:40:48Z</dcterms:modified>
</cp:coreProperties>
</file>