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9"/>
  </p:notesMasterIdLst>
  <p:handoutMasterIdLst>
    <p:handoutMasterId r:id="rId10"/>
  </p:handoutMasterIdLst>
  <p:sldIdLst>
    <p:sldId id="475" r:id="rId2"/>
    <p:sldId id="476" r:id="rId3"/>
    <p:sldId id="477" r:id="rId4"/>
    <p:sldId id="478" r:id="rId5"/>
    <p:sldId id="479" r:id="rId6"/>
    <p:sldId id="480" r:id="rId7"/>
    <p:sldId id="48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007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4694"/>
  </p:normalViewPr>
  <p:slideViewPr>
    <p:cSldViewPr showGuides="1">
      <p:cViewPr varScale="1">
        <p:scale>
          <a:sx n="121" d="100"/>
          <a:sy n="121" d="100"/>
        </p:scale>
        <p:origin x="1480" y="176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4A79F7-0D57-4CDD-B304-D03B681CF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6B24-C323-445C-B0D2-522FB92C1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0936C8-C03C-449C-93C6-A9BC652B053F}" type="datetimeFigureOut">
              <a:rPr lang="en-US" altLang="en-US"/>
              <a:pPr>
                <a:defRPr/>
              </a:pPr>
              <a:t>12/7/25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54569-52F8-43BD-B404-5CB1A3BC2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CC04-B7F4-4A9E-B17B-03C03BC5D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EC46F-5A9F-4DE2-BB4C-874D5BAC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4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0B9DE2-22D3-4711-AE76-7F664188E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5821BF-E2E9-4273-9771-D6FBACB1E1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0A4E5B-9647-442D-BF98-0CD763FFCD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7898680-F50D-481D-A047-F4EB4A55C1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FB1D72-7532-421E-B942-CECDC28139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56F892F-FC74-4B8C-91FB-EF7EEB167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C059F-C707-45E6-900E-B4606CF99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48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A9C20A67-9360-415D-8A66-BED502C09899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49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6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30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67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64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78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819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>
            <a:extLst>
              <a:ext uri="{FF2B5EF4-FFF2-40B4-BE49-F238E27FC236}">
                <a16:creationId xmlns:a16="http://schemas.microsoft.com/office/drawing/2014/main" id="{32862AC4-6A41-48B8-BE1D-81AC9810ED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4" descr="Pink tissue paper">
            <a:extLst>
              <a:ext uri="{FF2B5EF4-FFF2-40B4-BE49-F238E27FC236}">
                <a16:creationId xmlns:a16="http://schemas.microsoft.com/office/drawing/2014/main" id="{032A4514-26CB-49AF-ADF8-1E49424608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3</a:t>
            </a:r>
          </a:p>
        </p:txBody>
      </p:sp>
      <p:sp>
        <p:nvSpPr>
          <p:cNvPr id="6" name="Text Box 15" descr="Pink tissue paper">
            <a:extLst>
              <a:ext uri="{FF2B5EF4-FFF2-40B4-BE49-F238E27FC236}">
                <a16:creationId xmlns:a16="http://schemas.microsoft.com/office/drawing/2014/main" id="{C62599FA-CAA0-45A4-BCEC-DB2CA5BD9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3.2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78033545-443D-42C9-903A-7276EB91EE8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BF932F74-A41D-4807-9315-3994AABCE316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1A6AA106-0457-4981-8351-3388B0A9470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66AA791A-71B8-4871-B335-2F474010A25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6" descr="Lay Linear Algebra 6e cover.png">
            <a:extLst>
              <a:ext uri="{FF2B5EF4-FFF2-40B4-BE49-F238E27FC236}">
                <a16:creationId xmlns:a16="http://schemas.microsoft.com/office/drawing/2014/main" id="{1B9A7D2E-8FA5-4083-B405-14651D37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Row Reduction and Echelon Forms</a:t>
            </a:r>
          </a:p>
        </p:txBody>
      </p:sp>
    </p:spTree>
    <p:extLst>
      <p:ext uri="{BB962C8B-B14F-4D97-AF65-F5344CB8AC3E}">
        <p14:creationId xmlns:p14="http://schemas.microsoft.com/office/powerpoint/2010/main" val="41576907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99E24B-8B6E-4B43-ADFF-FCD7DFDA4D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5A033D27-E327-42A3-9746-8A207BC85F3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9F723F1-4E22-4D81-A9FE-D2E5F8A8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36165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DB6F84-7DA6-477F-BEB9-FA65C2BF4B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D79D73D-2508-4B68-8208-CFE0C734340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A0EFB30-14FB-466A-B471-261979D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35600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3398FE-4112-4789-ACA6-7A9A82CBE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3BAD3DB-055A-40B1-A4D9-C05F99E3475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76A483A-0A24-4E8C-BD78-FC9D8062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739783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5B59A2-63DD-42E4-9F3B-BE640F1D0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4448BBAC-BE64-457F-86C7-F045323587B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DCCD288-D79B-4C55-AE70-8F418F5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23451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B84D0A-FCC8-4AA6-AB00-DDFAD47CAF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0632A9B-4C5B-4EC9-842F-C03C877E4966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1EFFD70-1862-419F-A3C4-55BB3D3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24052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D347A7-1292-434F-985E-F0CCE65665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3D818566-A512-450D-B405-9C43AE8B701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7EFE43B-F70C-4E2A-AD84-886BE4F8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832256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D7CEA-7F9C-4DA6-8D41-013BB68FCE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3.2- </a:t>
            </a:r>
            <a:fld id="{3C68F6FB-E98E-46B9-BF9E-8028EC4926D7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29863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D745D5-B93A-445A-AE88-94C29DE7A5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13E5C302-AB48-41F0-9BB0-E9FBDD96393E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ED4B8F2-9790-44C9-A688-67C1E102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32306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8EEDB-35CC-4CE1-B350-23616945FD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B5B7004E-FF89-4ACE-944C-09A5FC52B85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BFEBB7B-1F08-459A-BD0A-BF9CEF79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15632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66A1E-CBA8-48BF-A684-539C50C39E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3047EB2-A262-45A5-ACC9-E158AD4CB85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6246698-B59B-43F7-AD47-D72ADE48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37728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6C7A3-2810-4DBF-A90B-6955018A44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8BA14E9D-B97E-47E6-A7B7-2965A278019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87669E9-8B86-4CD5-A650-87F30F49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767132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D6BC2-DE2E-4F3C-9350-975EB5210A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E42163C8-B72B-4DB5-8E3B-FE3E352D394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252663BB-A9A9-44C2-B73A-AC469794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6968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192647-EFC3-4861-9C79-9427839390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77D77682-A72A-439C-92B9-08BF9F1C7A2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227C173-777A-40D5-946E-7489D6F4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55411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752A0F-4269-4FF4-B5B6-AF5938DE7D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C49DDCE-4702-40F9-8F58-19E5EE9F3FB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A4E05BA-8F43-4BEB-8904-5EC6A5B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08697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9F2B5A77-6BB4-4768-8D29-9C473494F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3.2- </a:t>
            </a:r>
            <a:fld id="{9CACAE2B-D194-4FD7-8D49-2453B9E4AFC9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69BF9965-EB80-4604-AA6E-BBD05A27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DD345F53-FB5B-4223-856C-10612F853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F389010D-C9EC-432C-AD53-9014BC08ACE1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err="1"/>
              <a:t>Ορ</a:t>
            </a:r>
            <a:r>
              <a:rPr lang="en-US" altLang="en-US" dirty="0" err="1"/>
              <a:t>ί</a:t>
            </a:r>
            <a:r>
              <a:rPr lang="el-GR" altLang="en-US" dirty="0"/>
              <a:t>ζουσες</a:t>
            </a: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5029200" cy="3352800"/>
          </a:xfrm>
        </p:spPr>
        <p:txBody>
          <a:bodyPr/>
          <a:lstStyle/>
          <a:p>
            <a:pPr eaLnBrk="1" hangingPunct="1"/>
            <a:r>
              <a:rPr lang="el-GR" altLang="en-US" dirty="0"/>
              <a:t>ΙΔΙΟΤΗΤΕΣ ΟΡΙΖΟΥΣΩΝ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1290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ΙΔΙΟΤΗΤΕΣ ΟΡΙΖΟΥΣΩΝ</a:t>
            </a:r>
            <a:endParaRPr lang="en-US" altLang="en-US" dirty="0"/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l-GR" altLang="en-US" sz="2800" b="1" dirty="0">
                <a:solidFill>
                  <a:srgbClr val="077C97"/>
                </a:solidFill>
                <a:cs typeface="Times New Roman" panose="02020603050405020304" pitchFamily="18" charset="0"/>
              </a:rPr>
              <a:t>Θεώρημα</a:t>
            </a:r>
            <a:r>
              <a:rPr lang="en-US" altLang="en-US" sz="2800" b="1" dirty="0">
                <a:solidFill>
                  <a:srgbClr val="077C97"/>
                </a:solidFill>
                <a:cs typeface="Times New Roman" panose="02020603050405020304" pitchFamily="18" charset="0"/>
              </a:rPr>
              <a:t> 3 </a:t>
            </a:r>
            <a:r>
              <a:rPr lang="en-US" altLang="en-US" sz="2800" dirty="0">
                <a:cs typeface="Times New Roman" panose="02020603050405020304" pitchFamily="18" charset="0"/>
              </a:rPr>
              <a:t>: </a:t>
            </a:r>
            <a:r>
              <a:rPr lang="el-GR" altLang="en-US" sz="2800" dirty="0">
                <a:cs typeface="Times New Roman" panose="02020603050405020304" pitchFamily="18" charset="0"/>
              </a:rPr>
              <a:t>Έστω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τετραγωνικός πίνακας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 typeface="+mj-lt"/>
              <a:buAutoNum type="alphaLcParenR"/>
            </a:pPr>
            <a:r>
              <a:rPr lang="el-GR" altLang="en-US" sz="2700" dirty="0">
                <a:cs typeface="Times New Roman" panose="02020603050405020304" pitchFamily="18" charset="0"/>
              </a:rPr>
              <a:t>Αν ένα πολλαπλάσιο μιας γραμμής του Α προστεθεί σε μια άλλη γραμμή για να προκύψει ένας πίνακας Β, τότε </a:t>
            </a:r>
            <a:r>
              <a:rPr lang="en-US" altLang="en-US" sz="2700" dirty="0">
                <a:cs typeface="Times New Roman" panose="02020603050405020304" pitchFamily="18" charset="0"/>
              </a:rPr>
              <a:t>det B = det A.</a:t>
            </a:r>
          </a:p>
          <a:p>
            <a:pPr marL="914400" lvl="1" indent="-514350" eaLnBrk="1" hangingPunct="1">
              <a:buFont typeface="+mj-lt"/>
              <a:buAutoNum type="alphaLcParenR"/>
            </a:pPr>
            <a:r>
              <a:rPr lang="el-GR" altLang="en-US" sz="2700" dirty="0">
                <a:cs typeface="Times New Roman" panose="02020603050405020304" pitchFamily="18" charset="0"/>
              </a:rPr>
              <a:t>Εάν δύο γραμμές του Α εναλλάσσονται για να παραχθεί ο Β, τότε </a:t>
            </a:r>
            <a:r>
              <a:rPr lang="en-US" altLang="en-US" sz="2700" dirty="0">
                <a:cs typeface="Times New Roman" panose="02020603050405020304" pitchFamily="18" charset="0"/>
              </a:rPr>
              <a:t>det B = </a:t>
            </a:r>
            <a:r>
              <a:rPr lang="el-GR" altLang="en-US" sz="2700" dirty="0">
                <a:cs typeface="Times New Roman" panose="02020603050405020304" pitchFamily="18" charset="0"/>
              </a:rPr>
              <a:t>- </a:t>
            </a:r>
            <a:r>
              <a:rPr lang="en-US" altLang="en-US" sz="2700" dirty="0">
                <a:cs typeface="Times New Roman" panose="02020603050405020304" pitchFamily="18" charset="0"/>
              </a:rPr>
              <a:t>det A.</a:t>
            </a:r>
          </a:p>
          <a:p>
            <a:pPr marL="914400" lvl="1" indent="-514350" eaLnBrk="1" hangingPunct="1">
              <a:buFont typeface="+mj-lt"/>
              <a:buAutoNum type="alphaLcParenR"/>
            </a:pPr>
            <a:r>
              <a:rPr lang="el-GR" altLang="en-US" sz="2700" dirty="0">
                <a:cs typeface="Times New Roman" panose="02020603050405020304" pitchFamily="18" charset="0"/>
              </a:rPr>
              <a:t>Αν μια γραμμή του Α πολλαπλασιαστεί με </a:t>
            </a:r>
            <a:r>
              <a:rPr lang="en-US" altLang="en-US" sz="2700" dirty="0">
                <a:cs typeface="Times New Roman" panose="02020603050405020304" pitchFamily="18" charset="0"/>
              </a:rPr>
              <a:t>k </a:t>
            </a:r>
            <a:r>
              <a:rPr lang="el-GR" altLang="en-US" sz="2700" dirty="0">
                <a:cs typeface="Times New Roman" panose="02020603050405020304" pitchFamily="18" charset="0"/>
              </a:rPr>
              <a:t>για να παραχθεί ο Β, τότε </a:t>
            </a:r>
            <a:r>
              <a:rPr lang="en-US" altLang="en-US" sz="2700" dirty="0">
                <a:cs typeface="Times New Roman" panose="02020603050405020304" pitchFamily="18" charset="0"/>
              </a:rPr>
              <a:t>det B = k det A.</a:t>
            </a:r>
          </a:p>
        </p:txBody>
      </p:sp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3.2- </a:t>
            </a:r>
            <a:fld id="{CE90E932-D1B3-4534-813D-FD4EBE5E39C2}" type="slidenum">
              <a:rPr lang="en-US" altLang="en-US" smtClean="0"/>
              <a:pPr>
                <a:defRPr/>
              </a:pPr>
              <a:t>2</a:t>
            </a:fld>
            <a:endParaRPr lang="en-CA" altLang="en-US" dirty="0"/>
          </a:p>
        </p:txBody>
      </p:sp>
      <p:sp>
        <p:nvSpPr>
          <p:cNvPr id="2" name="Σύννεφο 1">
            <a:extLst>
              <a:ext uri="{FF2B5EF4-FFF2-40B4-BE49-F238E27FC236}">
                <a16:creationId xmlns:a16="http://schemas.microsoft.com/office/drawing/2014/main" id="{38EB69F3-7921-F55D-5927-AF3C2F5CA7B6}"/>
              </a:ext>
            </a:extLst>
          </p:cNvPr>
          <p:cNvSpPr/>
          <p:nvPr/>
        </p:nvSpPr>
        <p:spPr bwMode="auto">
          <a:xfrm>
            <a:off x="6553200" y="5486400"/>
            <a:ext cx="2514600" cy="762000"/>
          </a:xfrm>
          <a:prstGeom prst="cloud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shelf Symbol 2" pitchFamily="2" charset="2"/>
              </a:rPr>
              <a:t>Χωρίς απόδειξη</a:t>
            </a:r>
          </a:p>
        </p:txBody>
      </p:sp>
    </p:spTree>
    <p:extLst>
      <p:ext uri="{BB962C8B-B14F-4D97-AF65-F5344CB8AC3E}">
        <p14:creationId xmlns:p14="http://schemas.microsoft.com/office/powerpoint/2010/main" val="3316803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ΙΔΙΟΤΗΤΕΣ ΟΡΙΖΟΥΣΩΝ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487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1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Υπολόγισε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ό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500" b="0" i="1" smtClean="0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500" i="1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Η στρατηγική είναι να αναγάγουμε τον Α σε κλιμακωτή μορφή και στη συνέχεια να χρησιμοποιήσουμε το γεγονός ότι η ορίζουσα ενός τριγωνικού πίνακα είναι το γινόμενο των διαγώνιων στοιχείων. Οι δύο πρώτες αντικαταστάσεις γραμμών στη στήλη 1 δεν αλλάζουν την ορίζουσα:</a:t>
                </a:r>
              </a:p>
              <a:p>
                <a:pPr eaLnBrk="1" hangingPunct="1"/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det</m:t>
                      </m:r>
                      <m:r>
                        <a:rPr lang="en-US" alt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2400" i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4876800"/>
              </a:xfrm>
              <a:blipFill>
                <a:blip r:embed="rId3"/>
                <a:stretch>
                  <a:fillRect l="-1140" b="-597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50018"/>
              </p:ext>
            </p:extLst>
          </p:nvPr>
        </p:nvGraphicFramePr>
        <p:xfrm>
          <a:off x="2959100" y="21844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1844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3.2- </a:t>
            </a:r>
            <a:fld id="{CE90E932-D1B3-4534-813D-FD4EBE5E39C2}" type="slidenum">
              <a:rPr lang="en-US" altLang="en-US" smtClean="0"/>
              <a:pPr>
                <a:defRPr/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8793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ΙΔΙΟΤΗΤΕΣ ΟΡΙΖΟΥΣΩΝ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Η εναλλαγή των σειρών 2 και 3 αντιστρέφει το πρόσημο της ορίζουσας, οπότε</a:t>
                </a:r>
              </a:p>
              <a:p>
                <a:pPr eaLnBrk="1" hangingPunct="1"/>
                <a:endParaRPr lang="el-GR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700" i="0" smtClean="0">
                          <a:cs typeface="Times New Roman" panose="020206030504050203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en-US" sz="2700" b="0" i="0" smtClean="0"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en-US" sz="2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en-US" altLang="en-US" sz="2700" b="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7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>
                <a:blip r:embed="rId3"/>
                <a:stretch>
                  <a:fillRect l="-1389" t="-140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3.2- </a:t>
            </a:r>
            <a:fld id="{CE90E932-D1B3-4534-813D-FD4EBE5E39C2}" type="slidenum">
              <a:rPr lang="en-US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1019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ΙΔΙΟΤΗΤΕΣ ΟΡΙΖΟΥΣΩΝ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66800"/>
                <a:ext cx="8991600" cy="53340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4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Ένας τετραγωνικός πίνακας Α είναι αντιστρέψιμος ανν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≠ 0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r>
                  <a:rPr lang="el-GR" altLang="en-US" sz="26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600" b="1" dirty="0">
                    <a:cs typeface="Times New Roman" panose="02020603050405020304" pitchFamily="18" charset="0"/>
                  </a:rPr>
                  <a:t> 3  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Υπολογίστε την</a:t>
                </a:r>
                <a:r>
                  <a:rPr lang="en-US" altLang="en-US" sz="2600" b="0" dirty="0">
                    <a:cs typeface="Times New Roman" panose="02020603050405020304" pitchFamily="18" charset="0"/>
                  </a:rPr>
                  <a:t> det</a:t>
                </a:r>
                <a:r>
                  <a:rPr lang="en-US" altLang="en-US" sz="2600" b="0" i="1" dirty="0">
                    <a:cs typeface="Times New Roman" panose="02020603050405020304" pitchFamily="18" charset="0"/>
                  </a:rPr>
                  <a:t> A</a:t>
                </a:r>
                <a:r>
                  <a:rPr lang="en-US" altLang="en-US" sz="2600" b="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600" b="0" dirty="0" err="1">
                    <a:cs typeface="Times New Roman" panose="02020603050405020304" pitchFamily="18" charset="0"/>
                  </a:rPr>
                  <a:t>ό</a:t>
                </a:r>
                <a:r>
                  <a:rPr lang="el-GR" altLang="en-US" sz="2600" b="0" dirty="0">
                    <a:cs typeface="Times New Roman" panose="02020603050405020304" pitchFamily="18" charset="0"/>
                  </a:rPr>
                  <a:t>που</a:t>
                </a:r>
                <a:r>
                  <a:rPr lang="en-US" altLang="en-US" sz="26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−7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−6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6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  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Πρόσθεσε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2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φορές την γραμμή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1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στην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3,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και μετά πρόσθεσε -1 φορές την γραμμή 2 στην 3 για να πάρεις </a:t>
                </a:r>
                <a:endParaRPr lang="el-GR" altLang="en-US" sz="2600" i="0" dirty="0">
                  <a:cs typeface="Times New Roman" panose="020206030504050203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600" i="0"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en-US" sz="2600" b="0" i="0" smtClean="0">
                        <a:cs typeface="Times New Roman" panose="02020603050405020304" pitchFamily="18" charset="0"/>
                      </a:rPr>
                      <m:t>et</m:t>
                    </m:r>
                    <m:r>
                      <m:rPr>
                        <m:nor/>
                      </m:rPr>
                      <a:rPr lang="en-US" altLang="en-US" sz="2600" b="0" i="0" smtClean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1" smtClean="0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−6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−6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9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−6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9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66800"/>
                <a:ext cx="8991600" cy="5334000"/>
              </a:xfrm>
              <a:blipFill>
                <a:blip r:embed="rId3"/>
                <a:stretch>
                  <a:fillRect l="-1271" t="-118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3.2- </a:t>
            </a:r>
            <a:fld id="{CE90E932-D1B3-4534-813D-FD4EBE5E39C2}" type="slidenum">
              <a:rPr lang="en-US" altLang="en-US" smtClean="0"/>
              <a:pPr>
                <a:defRPr/>
              </a:pPr>
              <a:t>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09583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ΠΡΑΞΕΙΣ ΜΕ ΣΤΗΛΕΣ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295400"/>
                <a:ext cx="9144000" cy="52578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l-GR" altLang="en-US" sz="26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6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5: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Αν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l-GR" altLang="en-US" sz="2600" i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είναι ένας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altLang="en-US" sz="2600" dirty="0">
                    <a:cs typeface="Times New Roman" panose="02020603050405020304" pitchFamily="18" charset="0"/>
                  </a:rPr>
                  <a:t>πίνακας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τότε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det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i="1" baseline="30000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sz="2600" baseline="30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= det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lang="el-GR" altLang="en-US" sz="2600" b="1" dirty="0">
                    <a:cs typeface="Times New Roman" panose="02020603050405020304" pitchFamily="18" charset="0"/>
                  </a:rPr>
                  <a:t>Απόδειξη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Προφανές για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= 1.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Ας υποθέσουμε ότι ισχύει για ορίζουσες </a:t>
                </a: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και έστω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+ 1. </a:t>
                </a:r>
              </a:p>
              <a:p>
                <a:pPr eaLnBrk="1" hangingPunct="1"/>
                <a:r>
                  <a:rPr lang="el-GR" altLang="en-US" sz="2600" dirty="0">
                    <a:cs typeface="Times New Roman" panose="02020603050405020304" pitchFamily="18" charset="0"/>
                  </a:rPr>
                  <a:t>Τότε ο </a:t>
                </a:r>
                <a:r>
                  <a:rPr lang="el-GR" altLang="en-US" sz="2600" dirty="0" err="1">
                    <a:cs typeface="Times New Roman" panose="02020603050405020304" pitchFamily="18" charset="0"/>
                  </a:rPr>
                  <a:t>συνπαράγοντας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 του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600" i="1" baseline="-25000" dirty="0">
                    <a:cs typeface="Times New Roman" panose="02020603050405020304" pitchFamily="18" charset="0"/>
                  </a:rPr>
                  <a:t>j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του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ισούται με τον </a:t>
                </a:r>
                <a:r>
                  <a:rPr lang="el-GR" altLang="en-US" sz="2600" dirty="0" err="1">
                    <a:cs typeface="Times New Roman" panose="02020603050405020304" pitchFamily="18" charset="0"/>
                  </a:rPr>
                  <a:t>συνπαράγοντα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 του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i="1" baseline="-25000" dirty="0">
                    <a:cs typeface="Times New Roman" panose="02020603050405020304" pitchFamily="18" charset="0"/>
                  </a:rPr>
                  <a:t>j</a:t>
                </a:r>
                <a:r>
                  <a:rPr lang="en-US" altLang="en-US" sz="26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 του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i="1" baseline="30000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επειδή οι </a:t>
                </a:r>
                <a:r>
                  <a:rPr lang="el-GR" altLang="en-US" sz="2600" dirty="0" err="1">
                    <a:cs typeface="Times New Roman" panose="02020603050405020304" pitchFamily="18" charset="0"/>
                  </a:rPr>
                  <a:t>συνπαράγοντες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 αφορούν ορίζουσες </a:t>
                </a:r>
                <a14:m>
                  <m:oMath xmlns:m="http://schemas.openxmlformats.org/officeDocument/2006/math"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en-US" sz="26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r>
                  <a:rPr lang="el-GR" altLang="en-US" sz="2600" dirty="0">
                    <a:cs typeface="Times New Roman" panose="02020603050405020304" pitchFamily="18" charset="0"/>
                  </a:rPr>
                  <a:t>Ως εκ τούτου, η ανάπτυξη </a:t>
                </a:r>
                <a:r>
                  <a:rPr lang="el-GR" altLang="en-US" sz="2600" dirty="0" err="1">
                    <a:cs typeface="Times New Roman" panose="02020603050405020304" pitchFamily="18" charset="0"/>
                  </a:rPr>
                  <a:t>συμπαραγόντων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 του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ως προς την πρώτη σειράς ισούται με το ανάπτυγμα </a:t>
                </a:r>
                <a:r>
                  <a:rPr lang="el-GR" altLang="en-US" sz="2600" dirty="0" err="1">
                    <a:cs typeface="Times New Roman" panose="02020603050405020304" pitchFamily="18" charset="0"/>
                  </a:rPr>
                  <a:t>συμπαραγόντων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i="1" baseline="30000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ως προς την πρώτη στήλη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.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Δηλαδή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, det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i="1" baseline="30000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r>
                  <a:rPr lang="el-GR" altLang="en-US" sz="2600" dirty="0">
                    <a:cs typeface="Times New Roman" panose="02020603050405020304" pitchFamily="18" charset="0"/>
                  </a:rPr>
                  <a:t>Έτσι, το θεώρημα είναι αληθές για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n = 1,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και η αλήθεια του θεωρήματος για μια τιμή του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n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συνεπάγεται την αλήθεια του για την επόμενη τιμή του 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n. </a:t>
                </a:r>
                <a:r>
                  <a:rPr lang="el-GR" altLang="en-US" sz="2600" dirty="0">
                    <a:cs typeface="Times New Roman" panose="02020603050405020304" pitchFamily="18" charset="0"/>
                  </a:rPr>
                  <a:t>Σύμφωνα με την αρχή της επαγωγής, το θεώρημα είναι αληθές για όλα τα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≥1.</m:t>
                    </m:r>
                  </m:oMath>
                </a14:m>
                <a:endParaRPr lang="en-US" altLang="en-US" sz="2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95400"/>
                <a:ext cx="9144000" cy="5257800"/>
              </a:xfrm>
              <a:blipFill>
                <a:blip r:embed="rId3"/>
                <a:stretch>
                  <a:fillRect l="-1250" t="-1208" r="-1667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3.2- </a:t>
            </a:r>
            <a:fld id="{CE90E932-D1B3-4534-813D-FD4EBE5E39C2}" type="slidenum">
              <a:rPr lang="en-US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04264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ΟΡΙΖΟΥΣΑ ΓΙΝΟΜΕΝΟΥ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458200" cy="4800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6: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B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700" i="1" dirty="0"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altLang="en-US" sz="27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en-US" sz="2700" i="1" dirty="0"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altLang="en-US" sz="27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altLang="en-US" sz="2700" dirty="0">
                    <a:cs typeface="Times New Roman" panose="02020603050405020304" pitchFamily="18" charset="0"/>
                  </a:rPr>
                  <a:t>πίνακες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>
                    <a:cs typeface="Times New Roman" panose="02020603050405020304" pitchFamily="18" charset="0"/>
                  </a:rPr>
                  <a:t>τότε        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AB</a:t>
                </a:r>
                <a:r>
                  <a:rPr lang="en-US" altLang="en-US" sz="2700" baseline="30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= (det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)(det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).</a:t>
                </a: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5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Επιβεβαίωσε το Θεώρημα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6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για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300" b="0" i="1" smtClean="0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3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3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300" b="0" i="1" smtClean="0"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3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23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6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700" i="1"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700" b="0" i="1" smtClean="0"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alt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alt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Άρα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det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700" i="1"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=25(13)−20(14)=325−280=45</m:t>
                    </m:r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Επειδή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9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5,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(det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700" b="0" i="0" smtClean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7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lang="en-US" alt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700" b="0" i="0" smtClean="0">
                            <a:cs typeface="Times New Roman" panose="020206030504050203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lang="en-US" altLang="en-US" sz="2700" b="0" i="0" smtClean="0"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700" b="0" i="1" smtClean="0"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d>
                      <m:dPr>
                        <m:ctrlPr>
                          <a:rPr lang="en-US" alt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700" i="1" dirty="0">
                        <a:latin typeface="Cambria Math"/>
                        <a:cs typeface="Times New Roman" panose="02020603050405020304" pitchFamily="18" charset="0"/>
                      </a:rPr>
                      <m:t>det</m:t>
                    </m:r>
                    <m:r>
                      <a:rPr lang="en-US" altLang="en-US" sz="27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700" i="1" dirty="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458200" cy="4800600"/>
              </a:xfrm>
              <a:blipFill>
                <a:blip r:embed="rId3"/>
                <a:stretch>
                  <a:fillRect l="-1349" t="-1319" b="-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3.2- </a:t>
            </a:r>
            <a:fld id="{CE90E932-D1B3-4534-813D-FD4EBE5E39C2}" type="slidenum">
              <a:rPr lang="en-US" altLang="en-US" smtClean="0"/>
              <a:pPr>
                <a:defRPr/>
              </a:pPr>
              <a:t>7</a:t>
            </a:fld>
            <a:endParaRPr lang="en-CA" altLang="en-US" dirty="0"/>
          </a:p>
        </p:txBody>
      </p:sp>
      <p:sp>
        <p:nvSpPr>
          <p:cNvPr id="2" name="Σύννεφο 1">
            <a:extLst>
              <a:ext uri="{FF2B5EF4-FFF2-40B4-BE49-F238E27FC236}">
                <a16:creationId xmlns:a16="http://schemas.microsoft.com/office/drawing/2014/main" id="{958E07C7-61C4-1F89-4904-6C404874F844}"/>
              </a:ext>
            </a:extLst>
          </p:cNvPr>
          <p:cNvSpPr/>
          <p:nvPr/>
        </p:nvSpPr>
        <p:spPr bwMode="auto">
          <a:xfrm>
            <a:off x="6629400" y="1524000"/>
            <a:ext cx="2514600" cy="762000"/>
          </a:xfrm>
          <a:prstGeom prst="cloud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shelf Symbol 2" pitchFamily="2" charset="2"/>
              </a:rPr>
              <a:t>Χωρίς απόδειξη</a:t>
            </a:r>
          </a:p>
        </p:txBody>
      </p:sp>
    </p:spTree>
    <p:extLst>
      <p:ext uri="{BB962C8B-B14F-4D97-AF65-F5344CB8AC3E}">
        <p14:creationId xmlns:p14="http://schemas.microsoft.com/office/powerpoint/2010/main" val="2297215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12520</TotalTime>
  <Words>507</Words>
  <Application>Microsoft Macintosh PowerPoint</Application>
  <PresentationFormat>Προβολή στην οθόνη (4:3)</PresentationFormat>
  <Paragraphs>50</Paragraphs>
  <Slides>7</Slides>
  <Notes>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Ορίζουσες</vt:lpstr>
      <vt:lpstr>ΙΔΙΟΤΗΤΕΣ ΟΡΙΖΟΥΣΩΝ</vt:lpstr>
      <vt:lpstr>ΙΔΙΟΤΗΤΕΣ ΟΡΙΖΟΥΣΩΝ</vt:lpstr>
      <vt:lpstr>ΙΔΙΟΤΗΤΕΣ ΟΡΙΖΟΥΣΩΝ</vt:lpstr>
      <vt:lpstr>ΙΔΙΟΤΗΤΕΣ ΟΡΙΖΟΥΣΩΝ</vt:lpstr>
      <vt:lpstr>ΠΡΑΞΕΙΣ ΜΕ ΣΤΗΛΕΣ</vt:lpstr>
      <vt:lpstr>ΟΡΙΖΟΥΣΑ ΓΙΝΟΜΕΝΟΥ ΠΙΝΑΚΩΝ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1063</cp:revision>
  <dcterms:created xsi:type="dcterms:W3CDTF">2005-10-22T18:34:54Z</dcterms:created>
  <dcterms:modified xsi:type="dcterms:W3CDTF">2025-12-07T19:40:48Z</dcterms:modified>
</cp:coreProperties>
</file>