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5" r:id="rId22"/>
    <p:sldId id="286" r:id="rId23"/>
    <p:sldId id="46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466" r:id="rId34"/>
    <p:sldId id="467" r:id="rId35"/>
    <p:sldId id="468" r:id="rId36"/>
    <p:sldId id="469" r:id="rId37"/>
    <p:sldId id="470" r:id="rId38"/>
    <p:sldId id="471" r:id="rId39"/>
    <p:sldId id="472" r:id="rId40"/>
    <p:sldId id="473" r:id="rId41"/>
    <p:sldId id="510" r:id="rId42"/>
    <p:sldId id="474" r:id="rId43"/>
    <p:sldId id="475" r:id="rId44"/>
    <p:sldId id="476" r:id="rId45"/>
    <p:sldId id="477" r:id="rId46"/>
    <p:sldId id="478" r:id="rId47"/>
    <p:sldId id="479" r:id="rId48"/>
    <p:sldId id="480" r:id="rId49"/>
    <p:sldId id="481" r:id="rId50"/>
    <p:sldId id="482" r:id="rId51"/>
    <p:sldId id="483" r:id="rId52"/>
    <p:sldId id="484" r:id="rId53"/>
    <p:sldId id="485" r:id="rId54"/>
    <p:sldId id="486" r:id="rId55"/>
    <p:sldId id="487" r:id="rId56"/>
    <p:sldId id="488" r:id="rId57"/>
    <p:sldId id="489" r:id="rId58"/>
    <p:sldId id="490" r:id="rId59"/>
    <p:sldId id="491" r:id="rId60"/>
    <p:sldId id="492" r:id="rId61"/>
    <p:sldId id="493" r:id="rId62"/>
    <p:sldId id="494" r:id="rId63"/>
    <p:sldId id="495" r:id="rId64"/>
    <p:sldId id="496" r:id="rId65"/>
    <p:sldId id="497" r:id="rId66"/>
    <p:sldId id="498" r:id="rId67"/>
    <p:sldId id="499" r:id="rId68"/>
    <p:sldId id="500" r:id="rId69"/>
    <p:sldId id="501" r:id="rId70"/>
    <p:sldId id="502" r:id="rId71"/>
    <p:sldId id="507" r:id="rId72"/>
    <p:sldId id="508" r:id="rId73"/>
    <p:sldId id="509" r:id="rId74"/>
    <p:sldId id="503" r:id="rId75"/>
    <p:sldId id="504" r:id="rId76"/>
    <p:sldId id="505" r:id="rId77"/>
    <p:sldId id="506" r:id="rId78"/>
    <p:sldId id="512" r:id="rId79"/>
    <p:sldId id="513" r:id="rId80"/>
    <p:sldId id="514" r:id="rId81"/>
    <p:sldId id="515" r:id="rId82"/>
    <p:sldId id="516" r:id="rId83"/>
    <p:sldId id="517" r:id="rId84"/>
    <p:sldId id="518" r:id="rId85"/>
    <p:sldId id="519" r:id="rId86"/>
    <p:sldId id="520" r:id="rId87"/>
    <p:sldId id="521" r:id="rId88"/>
    <p:sldId id="522" r:id="rId89"/>
    <p:sldId id="523" r:id="rId90"/>
    <p:sldId id="524" r:id="rId91"/>
    <p:sldId id="525" r:id="rId92"/>
    <p:sldId id="526" r:id="rId93"/>
    <p:sldId id="527" r:id="rId94"/>
    <p:sldId id="528" r:id="rId95"/>
    <p:sldId id="529" r:id="rId96"/>
    <p:sldId id="531" r:id="rId97"/>
    <p:sldId id="532" r:id="rId98"/>
    <p:sldId id="533" r:id="rId99"/>
    <p:sldId id="534" r:id="rId100"/>
    <p:sldId id="535" r:id="rId101"/>
    <p:sldId id="536" r:id="rId102"/>
    <p:sldId id="537" r:id="rId103"/>
    <p:sldId id="538" r:id="rId104"/>
    <p:sldId id="539" r:id="rId105"/>
    <p:sldId id="540" r:id="rId10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notesMaster" Target="notesMasters/notesMaster1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viewProps" Target="viewProp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4C02D-EB69-4EDC-A6D5-0F397B7F41DD}" type="datetimeFigureOut">
              <a:rPr lang="el-GR" smtClean="0"/>
              <a:pPr/>
              <a:t>20/3/2025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25F8E-1601-4D7C-AC0E-443FF03A188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5483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defRPr/>
            </a:pPr>
            <a:endParaRPr lang="el-GR" altLang="en-US" dirty="0"/>
          </a:p>
          <a:p>
            <a:pPr>
              <a:defRPr/>
            </a:pPr>
            <a:endParaRPr lang="el-GR" altLang="en-US" dirty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7758D1D-1F4D-4323-A3BA-26F45E58EF64}" type="slidenum">
              <a:rPr lang="en-US" altLang="el-GR" smtClean="0"/>
              <a:pPr/>
              <a:t>23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47586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307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rgbClr val="2851CC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07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>
                <a:solidFill>
                  <a:srgbClr val="FFCC66"/>
                </a:solidFill>
              </a:defRPr>
            </a:lvl1pPr>
          </a:lstStyle>
          <a:p>
            <a:pPr lvl="0"/>
            <a:r>
              <a:rPr lang="el-GR" altLang="el-GR" noProof="0"/>
              <a:t>Στυλ κύριου τίτλου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anchor="ctr"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l-GR" altLang="el-GR" noProof="0"/>
              <a:t>Στυλ κύριου υπότιτλου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F2919C-0589-4E10-A2E8-EFBB9BB50C13}" type="datetimeFigureOut">
              <a:rPr lang="el-GR" smtClean="0"/>
              <a:pPr/>
              <a:t>20/3/2025</a:t>
            </a:fld>
            <a:endParaRPr lang="el-GR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F559E5-91FF-48F6-9A49-3073F0D9700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2919C-0589-4E10-A2E8-EFBB9BB50C13}" type="datetimeFigureOut">
              <a:rPr lang="el-GR" smtClean="0"/>
              <a:pPr/>
              <a:t>20/3/2025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559E5-91FF-48F6-9A49-3073F0D970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414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2919C-0589-4E10-A2E8-EFBB9BB50C13}" type="datetimeFigureOut">
              <a:rPr lang="el-GR" smtClean="0"/>
              <a:pPr/>
              <a:t>20/3/2025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559E5-91FF-48F6-9A49-3073F0D970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522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2919C-0589-4E10-A2E8-EFBB9BB50C13}" type="datetimeFigureOut">
              <a:rPr lang="el-GR" smtClean="0"/>
              <a:pPr/>
              <a:t>20/3/2025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559E5-91FF-48F6-9A49-3073F0D970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0135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2919C-0589-4E10-A2E8-EFBB9BB50C13}" type="datetimeFigureOut">
              <a:rPr lang="el-GR" smtClean="0"/>
              <a:pPr/>
              <a:t>20/3/2025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559E5-91FF-48F6-9A49-3073F0D970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0204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2919C-0589-4E10-A2E8-EFBB9BB50C13}" type="datetimeFigureOut">
              <a:rPr lang="el-GR" smtClean="0"/>
              <a:pPr/>
              <a:t>20/3/2025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559E5-91FF-48F6-9A49-3073F0D970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342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2919C-0589-4E10-A2E8-EFBB9BB50C13}" type="datetimeFigureOut">
              <a:rPr lang="el-GR" smtClean="0"/>
              <a:pPr/>
              <a:t>20/3/2025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559E5-91FF-48F6-9A49-3073F0D970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3585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2919C-0589-4E10-A2E8-EFBB9BB50C13}" type="datetimeFigureOut">
              <a:rPr lang="el-GR" smtClean="0"/>
              <a:pPr/>
              <a:t>20/3/2025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559E5-91FF-48F6-9A49-3073F0D970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8092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2919C-0589-4E10-A2E8-EFBB9BB50C13}" type="datetimeFigureOut">
              <a:rPr lang="el-GR" smtClean="0"/>
              <a:pPr/>
              <a:t>20/3/2025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559E5-91FF-48F6-9A49-3073F0D970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221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2919C-0589-4E10-A2E8-EFBB9BB50C13}" type="datetimeFigureOut">
              <a:rPr lang="el-GR" smtClean="0"/>
              <a:pPr/>
              <a:t>20/3/2025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559E5-91FF-48F6-9A49-3073F0D970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856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μια εικόνα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2919C-0589-4E10-A2E8-EFBB9BB50C13}" type="datetimeFigureOut">
              <a:rPr lang="el-GR" smtClean="0"/>
              <a:pPr/>
              <a:t>20/3/2025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559E5-91FF-48F6-9A49-3073F0D970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1519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2851CC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52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επεξεργασία του τίτλου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/>
              <a:t>Δεύτερο επίπεδο</a:t>
            </a:r>
          </a:p>
          <a:p>
            <a:pPr lvl="2"/>
            <a:r>
              <a:rPr lang="el-GR" altLang="el-GR"/>
              <a:t>Τρίτο επίπεδο</a:t>
            </a:r>
          </a:p>
          <a:p>
            <a:pPr lvl="3"/>
            <a:r>
              <a:rPr lang="el-GR" altLang="el-GR"/>
              <a:t>Τέταρτο επίπεδο</a:t>
            </a:r>
          </a:p>
          <a:p>
            <a:pPr lvl="4"/>
            <a:r>
              <a:rPr lang="el-GR" altLang="el-GR"/>
              <a:t>Πέμπτο επίπεδο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fld id="{F4F2919C-0589-4E10-A2E8-EFBB9BB50C13}" type="datetimeFigureOut">
              <a:rPr lang="el-GR" smtClean="0"/>
              <a:pPr/>
              <a:t>20/3/2025</a:t>
            </a:fld>
            <a:endParaRPr lang="el-GR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endParaRPr lang="el-GR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4FF559E5-91FF-48F6-9A49-3073F0D9700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 sz="quarter"/>
          </p:nvPr>
        </p:nvSpPr>
        <p:spPr>
          <a:xfrm>
            <a:off x="0" y="476672"/>
            <a:ext cx="9144000" cy="1944216"/>
          </a:xfrm>
        </p:spPr>
        <p:txBody>
          <a:bodyPr/>
          <a:lstStyle/>
          <a:p>
            <a:br>
              <a:rPr lang="el-GR" dirty="0">
                <a:solidFill>
                  <a:srgbClr val="FFFF00"/>
                </a:solidFill>
              </a:rPr>
            </a:br>
            <a:br>
              <a:rPr lang="el-GR" dirty="0">
                <a:solidFill>
                  <a:srgbClr val="FFFF00"/>
                </a:solidFill>
              </a:rPr>
            </a:br>
            <a:br>
              <a:rPr lang="el-GR" dirty="0">
                <a:solidFill>
                  <a:srgbClr val="FFFF00"/>
                </a:solidFill>
              </a:rPr>
            </a:br>
            <a:br>
              <a:rPr lang="el-GR" dirty="0">
                <a:solidFill>
                  <a:srgbClr val="FFFF00"/>
                </a:solidFill>
              </a:rPr>
            </a:br>
            <a:br>
              <a:rPr lang="el-GR" dirty="0">
                <a:solidFill>
                  <a:srgbClr val="FFFF00"/>
                </a:solidFill>
              </a:rPr>
            </a:br>
            <a:br>
              <a:rPr lang="el-GR" dirty="0">
                <a:solidFill>
                  <a:srgbClr val="FFFF00"/>
                </a:solidFill>
              </a:rPr>
            </a:br>
            <a:br>
              <a:rPr lang="el-GR" dirty="0">
                <a:solidFill>
                  <a:srgbClr val="FFFF00"/>
                </a:solidFill>
              </a:rPr>
            </a:br>
            <a:br>
              <a:rPr lang="el-GR" dirty="0">
                <a:solidFill>
                  <a:srgbClr val="FFFF00"/>
                </a:solidFill>
              </a:rPr>
            </a:br>
            <a:br>
              <a:rPr lang="el-GR" dirty="0">
                <a:solidFill>
                  <a:srgbClr val="FFFF00"/>
                </a:solidFill>
              </a:rPr>
            </a:br>
            <a:br>
              <a:rPr lang="el-GR" dirty="0">
                <a:solidFill>
                  <a:srgbClr val="FFFF00"/>
                </a:solidFill>
              </a:rPr>
            </a:br>
            <a:br>
              <a:rPr lang="el-GR" dirty="0">
                <a:solidFill>
                  <a:srgbClr val="FFFF00"/>
                </a:solidFill>
              </a:rPr>
            </a:br>
            <a:br>
              <a:rPr lang="el-GR" dirty="0">
                <a:solidFill>
                  <a:srgbClr val="FFFF00"/>
                </a:solidFill>
              </a:rPr>
            </a:br>
            <a:br>
              <a:rPr lang="el-GR" dirty="0">
                <a:solidFill>
                  <a:srgbClr val="FFFF00"/>
                </a:solidFill>
              </a:rPr>
            </a:br>
            <a:br>
              <a:rPr lang="el-GR" dirty="0">
                <a:solidFill>
                  <a:srgbClr val="FFFF00"/>
                </a:solidFill>
              </a:rPr>
            </a:br>
            <a:r>
              <a:rPr lang="el-GR" dirty="0" err="1">
                <a:solidFill>
                  <a:srgbClr val="FFFF00"/>
                </a:solidFill>
              </a:rPr>
              <a:t>Λιμνολογία</a:t>
            </a:r>
            <a:r>
              <a:rPr lang="el-GR" dirty="0">
                <a:solidFill>
                  <a:srgbClr val="FFFF00"/>
                </a:solidFill>
              </a:rPr>
              <a:t>:</a:t>
            </a:r>
            <a:br>
              <a:rPr lang="el-GR">
                <a:solidFill>
                  <a:srgbClr val="FFFF00"/>
                </a:solidFill>
              </a:rPr>
            </a:br>
            <a:r>
              <a:rPr lang="el-GR">
                <a:solidFill>
                  <a:srgbClr val="FFFF00"/>
                </a:solidFill>
              </a:rPr>
              <a:t>Τρίτο </a:t>
            </a:r>
            <a:r>
              <a:rPr lang="el-GR" dirty="0">
                <a:solidFill>
                  <a:srgbClr val="FFFF00"/>
                </a:solidFill>
              </a:rPr>
              <a:t>Μάθημα </a:t>
            </a:r>
            <a:br>
              <a:rPr lang="el-GR" dirty="0">
                <a:solidFill>
                  <a:srgbClr val="FFFF00"/>
                </a:solidFill>
              </a:rPr>
            </a:b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sz="quarter" idx="1"/>
          </p:nvPr>
        </p:nvSpPr>
        <p:spPr>
          <a:xfrm>
            <a:off x="0" y="2492896"/>
            <a:ext cx="9108504" cy="4365104"/>
          </a:xfrm>
        </p:spPr>
        <p:txBody>
          <a:bodyPr/>
          <a:lstStyle/>
          <a:p>
            <a:endParaRPr lang="el-GR" dirty="0">
              <a:solidFill>
                <a:srgbClr val="FFC000"/>
              </a:solidFill>
            </a:endParaRPr>
          </a:p>
          <a:p>
            <a:r>
              <a:rPr lang="el-GR" sz="4400" dirty="0"/>
              <a:t>Δημοσθένης Α. Χατζηλέλεκας</a:t>
            </a:r>
          </a:p>
          <a:p>
            <a:r>
              <a:rPr lang="el-GR" sz="4400" dirty="0">
                <a:solidFill>
                  <a:schemeClr val="tx1"/>
                </a:solidFill>
              </a:rPr>
              <a:t>Σύμβουλος Εκπαίδευσης ΠΕ-70</a:t>
            </a:r>
          </a:p>
          <a:p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336981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Ο άνθρωπος, όπως και όλα τα ζώα, εξαρτάται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ως προς την τροφή του άμεσα ή έμμεσα από τη φυτική ύλη, η παραγωγή της οποίας βασίζεται στη φωτοσύνθεση.</a:t>
            </a:r>
          </a:p>
        </p:txBody>
      </p:sp>
    </p:spTree>
    <p:extLst>
      <p:ext uri="{BB962C8B-B14F-4D97-AF65-F5344CB8AC3E}">
        <p14:creationId xmlns:p14="http://schemas.microsoft.com/office/powerpoint/2010/main" val="191489849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και ξεχωρίζουν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από τις λιμναίες λεκάνες που είναι αποτέλεσμα ηφαιστειακής δράσης. </a:t>
            </a:r>
          </a:p>
        </p:txBody>
      </p:sp>
    </p:spTree>
    <p:extLst>
      <p:ext uri="{BB962C8B-B14F-4D97-AF65-F5344CB8AC3E}">
        <p14:creationId xmlns:p14="http://schemas.microsoft.com/office/powerpoint/2010/main" val="2191327584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Ο αρχικός τύπος της τεκτονικής λεκάνης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είναι αποτέλεσμα ρήγματος, στο οποίο εμφανίζονται βυθίσματα ανάμεσα στις μάζες που μετατοπίζονται.</a:t>
            </a:r>
          </a:p>
        </p:txBody>
      </p:sp>
    </p:spTree>
    <p:extLst>
      <p:ext uri="{BB962C8B-B14F-4D97-AF65-F5344CB8AC3E}">
        <p14:creationId xmlns:p14="http://schemas.microsoft.com/office/powerpoint/2010/main" val="185554290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Ο μεταγενέστερος τύπος της λεκάνης εμφανίζεται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981200"/>
            <a:ext cx="8856984" cy="4114800"/>
          </a:xfrm>
        </p:spPr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ως μία τάφρος και είναι ο τρόπος προέλευσης ενός μεγάλου αριθμού λιμνών του κόσμου, των πιο θεαματικών που έχουν εναπομείνει.</a:t>
            </a:r>
          </a:p>
        </p:txBody>
      </p:sp>
    </p:spTree>
    <p:extLst>
      <p:ext uri="{BB962C8B-B14F-4D97-AF65-F5344CB8AC3E}">
        <p14:creationId xmlns:p14="http://schemas.microsoft.com/office/powerpoint/2010/main" val="163628847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Πρώτη σε αυτές είναι η λίμνη Βαϊκάλη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στην Ανατολική Σιβηρία, η βαθύτερη στον κόσμο,</a:t>
            </a:r>
          </a:p>
        </p:txBody>
      </p:sp>
    </p:spTree>
    <p:extLst>
      <p:ext uri="{BB962C8B-B14F-4D97-AF65-F5344CB8AC3E}">
        <p14:creationId xmlns:p14="http://schemas.microsoft.com/office/powerpoint/2010/main" val="1296374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η οποία έχει μια συνεχή λιμναία ιστορία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τουλάχιστον από την αρχή της Τριτογενούς περιόδου.</a:t>
            </a:r>
          </a:p>
        </p:txBody>
      </p:sp>
    </p:spTree>
    <p:extLst>
      <p:ext uri="{BB962C8B-B14F-4D97-AF65-F5344CB8AC3E}">
        <p14:creationId xmlns:p14="http://schemas.microsoft.com/office/powerpoint/2010/main" val="2311688789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Η ηλικία της Τριτογενούς περιόδου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ανέρχεται σε 67 εκατομμύρια έτη.</a:t>
            </a:r>
          </a:p>
        </p:txBody>
      </p:sp>
    </p:spTree>
    <p:extLst>
      <p:ext uri="{BB962C8B-B14F-4D97-AF65-F5344CB8AC3E}">
        <p14:creationId xmlns:p14="http://schemas.microsoft.com/office/powerpoint/2010/main" val="2802882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Όλα τα φυτά στον κόσμο χρησιμοποιούν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600 δισεκατομμύρια τόνους νερού τον χρόνο, για να οικοδομήσουν τη φυτική ύλη.</a:t>
            </a:r>
          </a:p>
        </p:txBody>
      </p:sp>
    </p:spTree>
    <p:extLst>
      <p:ext uri="{BB962C8B-B14F-4D97-AF65-F5344CB8AC3E}">
        <p14:creationId xmlns:p14="http://schemas.microsoft.com/office/powerpoint/2010/main" val="1026845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Η ποσότητα αυτή αντιστοιχεί στο 1% του συνολικού νερού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που εξατμίζεται από τις λίμνες, τους ποταμούς και τα υγρά εδάφη, καθώς και αυτού που διαπνέεται από τα φυτά».</a:t>
            </a:r>
          </a:p>
        </p:txBody>
      </p:sp>
    </p:spTree>
    <p:extLst>
      <p:ext uri="{BB962C8B-B14F-4D97-AF65-F5344CB8AC3E}">
        <p14:creationId xmlns:p14="http://schemas.microsoft.com/office/powerpoint/2010/main" val="4087307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l-GR" dirty="0">
                <a:effectLst/>
              </a:rPr>
            </a:br>
            <a:r>
              <a:rPr lang="el-GR" dirty="0">
                <a:solidFill>
                  <a:srgbClr val="FFFF00"/>
                </a:solidFill>
                <a:effectLst/>
              </a:rPr>
              <a:t>Κεφάλαιο 2</a:t>
            </a:r>
            <a:r>
              <a:rPr lang="el-GR" baseline="30000" dirty="0">
                <a:solidFill>
                  <a:srgbClr val="FFFF00"/>
                </a:solidFill>
                <a:effectLst/>
              </a:rPr>
              <a:t>ο</a:t>
            </a:r>
            <a:r>
              <a:rPr lang="el-GR" dirty="0">
                <a:solidFill>
                  <a:srgbClr val="FFFF00"/>
                </a:solidFill>
                <a:effectLst/>
              </a:rPr>
              <a:t>: </a:t>
            </a:r>
            <a:br>
              <a:rPr lang="el-GR" dirty="0">
                <a:solidFill>
                  <a:srgbClr val="FFFF00"/>
                </a:solidFill>
                <a:effectLst/>
              </a:rPr>
            </a:b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2. Χαρακτηριστικά των υδάτινων οικοσυστημάτων</a:t>
            </a:r>
            <a:br>
              <a:rPr lang="el-GR" sz="4400" dirty="0"/>
            </a:br>
            <a:r>
              <a:rPr lang="el-GR" sz="4400" dirty="0"/>
              <a:t>2.1 Γενικά</a:t>
            </a:r>
            <a:br>
              <a:rPr lang="el-GR" sz="4400" dirty="0"/>
            </a:b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3963465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«Τα ηπειρωτικά νερά διακρίνονται σε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επιφανειακά και υπόγεια, τρεχούμενα και στάσιμα, μόνιμα και παροδικά. </a:t>
            </a:r>
          </a:p>
        </p:txBody>
      </p:sp>
    </p:spTree>
    <p:extLst>
      <p:ext uri="{BB962C8B-B14F-4D97-AF65-F5344CB8AC3E}">
        <p14:creationId xmlns:p14="http://schemas.microsoft.com/office/powerpoint/2010/main" val="5549512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Το μεγαλύτερο μέρος των επιφανειακών νερών,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βρίσκεται κάτω από την επίδραση των εξωτερικών παραγόντων:</a:t>
            </a:r>
          </a:p>
        </p:txBody>
      </p:sp>
    </p:spTree>
    <p:extLst>
      <p:ext uri="{BB962C8B-B14F-4D97-AF65-F5344CB8AC3E}">
        <p14:creationId xmlns:p14="http://schemas.microsoft.com/office/powerpoint/2010/main" val="38972440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κοσμικών και κλιματικών,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solidFill>
                <a:schemeClr val="accent1"/>
              </a:solidFill>
            </a:endParaRPr>
          </a:p>
          <a:p>
            <a:pPr algn="ctr"/>
            <a:r>
              <a:rPr lang="el-GR" sz="4400" dirty="0"/>
              <a:t>που είναι περισσότερο εμφανείς στα στάσιμα νερά».</a:t>
            </a:r>
          </a:p>
        </p:txBody>
      </p:sp>
    </p:spTree>
    <p:extLst>
      <p:ext uri="{BB962C8B-B14F-4D97-AF65-F5344CB8AC3E}">
        <p14:creationId xmlns:p14="http://schemas.microsoft.com/office/powerpoint/2010/main" val="2673543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«Α. Υπάρχουν όρια στον βαθμό που το περιβάλλον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114800"/>
          </a:xfrm>
        </p:spPr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μπορεί να δεχτεί απόβλητα και να τα αποδώσει πίσω στο σύστημα σε χρησιμοποιούμενη μορφή, καθώς και στην ικανότητα να αποθηκεύσει αυτά κάτω από αβλαβείς μορφές.</a:t>
            </a:r>
          </a:p>
        </p:txBody>
      </p:sp>
    </p:spTree>
    <p:extLst>
      <p:ext uri="{BB962C8B-B14F-4D97-AF65-F5344CB8AC3E}">
        <p14:creationId xmlns:p14="http://schemas.microsoft.com/office/powerpoint/2010/main" val="582395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Αν για παράδειγμα σε ένα υδάτινο οικοσύστημα φτάνουν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μικρές ποσότητες αποβλήτων που περιέχουν οργανική ύλη, αυτή διασπάται με τη βοήθεια των μικροοργανισμών,</a:t>
            </a:r>
          </a:p>
        </p:txBody>
      </p:sp>
    </p:spTree>
    <p:extLst>
      <p:ext uri="{BB962C8B-B14F-4D97-AF65-F5344CB8AC3E}">
        <p14:creationId xmlns:p14="http://schemas.microsoft.com/office/powerpoint/2010/main" val="35952830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οι οποίοι εξαιτίας του μικρού τους αριθμού,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καταναλώνουν λίγο οξυγόνο και τα προϊόντα διάσπασης προσλαμβάνονται από άλλους οργανισμούς.</a:t>
            </a:r>
          </a:p>
        </p:txBody>
      </p:sp>
    </p:spTree>
    <p:extLst>
      <p:ext uri="{BB962C8B-B14F-4D97-AF65-F5344CB8AC3E}">
        <p14:creationId xmlns:p14="http://schemas.microsoft.com/office/powerpoint/2010/main" val="775560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Το νερό είναι το μεγαλύτερο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σε αναλογία, συστατικό, των ζωικών και φυτικών ιστών. </a:t>
            </a:r>
          </a:p>
        </p:txBody>
      </p:sp>
    </p:spTree>
    <p:extLst>
      <p:ext uri="{BB962C8B-B14F-4D97-AF65-F5344CB8AC3E}">
        <p14:creationId xmlns:p14="http://schemas.microsoft.com/office/powerpoint/2010/main" val="27724832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  <a:effectLst/>
              </a:rPr>
              <a:t>Αν όμως, οι ποσότητες των αποβλήτων είναι μεγάλες,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981200"/>
            <a:ext cx="8856984" cy="4114800"/>
          </a:xfrm>
        </p:spPr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>
                <a:solidFill>
                  <a:srgbClr val="FFC000"/>
                </a:solidFill>
              </a:rPr>
              <a:t>οι αερόβιοι αποικοδομητές πληθαίνουν  </a:t>
            </a:r>
            <a:r>
              <a:rPr lang="el-GR" sz="4400" dirty="0"/>
              <a:t>και </a:t>
            </a:r>
            <a:r>
              <a:rPr lang="el-GR" sz="4400" dirty="0">
                <a:solidFill>
                  <a:schemeClr val="accent1"/>
                </a:solidFill>
              </a:rPr>
              <a:t>η συγκέντρωση του οξυγόνου ελαττώνεται μέχρι τελείας </a:t>
            </a:r>
            <a:r>
              <a:rPr lang="el-GR" sz="4400" dirty="0" err="1">
                <a:solidFill>
                  <a:schemeClr val="accent1"/>
                </a:solidFill>
              </a:rPr>
              <a:t>ανοξίας</a:t>
            </a:r>
            <a:r>
              <a:rPr lang="el-GR" sz="4400" dirty="0">
                <a:solidFill>
                  <a:schemeClr val="accent1"/>
                </a:solidFill>
              </a:rPr>
              <a:t> </a:t>
            </a:r>
            <a:r>
              <a:rPr lang="el-GR" sz="4400" dirty="0"/>
              <a:t>(έλλειψη οξυγόνου στους ιστούς), </a:t>
            </a:r>
          </a:p>
        </p:txBody>
      </p:sp>
    </p:spTree>
    <p:extLst>
      <p:ext uri="{BB962C8B-B14F-4D97-AF65-F5344CB8AC3E}">
        <p14:creationId xmlns:p14="http://schemas.microsoft.com/office/powerpoint/2010/main" val="18786135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C14C4F-1273-F240-AEB3-98894540A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Αποικοδομητής ονομάζεται κάθε</a:t>
            </a:r>
            <a:r>
              <a:rPr lang="en-US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l-GR" sz="44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ετερότροφος</a:t>
            </a:r>
            <a:r>
              <a:rPr lang="en-US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οργανισμός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BEB4936-E91D-8C7C-8C4C-82D6693BE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81200"/>
            <a:ext cx="9108504" cy="4114800"/>
          </a:xfrm>
        </p:spPr>
        <p:txBody>
          <a:bodyPr/>
          <a:lstStyle/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που τρέφεται με ουσίες νεκρών οργανισμών ή τμημάτων τους.</a:t>
            </a:r>
            <a:r>
              <a:rPr lang="en-US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Είναι</a:t>
            </a:r>
            <a:r>
              <a:rPr lang="en-US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βακτήρια, μύκητες και πρωτόζωα που τρέφονται με «νεκρή» οργανική ύλη την οποία μετατρέπουν σε ανόργανη. 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1026359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A7D8C8-EB34-AC69-4637-E39286EA9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Πρωτόζωα: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339364-ADF4-954F-D11E-B8B3F60E5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Μονοκύτταροι οργανισμοί που μοιάζουν με ζώα.</a:t>
            </a:r>
          </a:p>
        </p:txBody>
      </p:sp>
    </p:spTree>
    <p:extLst>
      <p:ext uri="{BB962C8B-B14F-4D97-AF65-F5344CB8AC3E}">
        <p14:creationId xmlns:p14="http://schemas.microsoft.com/office/powerpoint/2010/main" val="5509131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dirty="0">
                <a:solidFill>
                  <a:srgbClr val="FFFF00"/>
                </a:solidFill>
                <a:latin typeface="+mn-lt"/>
              </a:rPr>
              <a:t>Ταξινόμηση </a:t>
            </a:r>
            <a:r>
              <a:rPr lang="el-GR" altLang="en-US" dirty="0" err="1">
                <a:solidFill>
                  <a:srgbClr val="FFFF00"/>
                </a:solidFill>
                <a:latin typeface="+mn-lt"/>
              </a:rPr>
              <a:t>Πρωτοζώων</a:t>
            </a:r>
            <a:r>
              <a:rPr lang="el-GR" altLang="en-US" dirty="0">
                <a:solidFill>
                  <a:srgbClr val="FFFF00"/>
                </a:solidFill>
                <a:latin typeface="+mn-lt"/>
              </a:rPr>
              <a:t>:</a:t>
            </a:r>
            <a:br>
              <a:rPr lang="el-GR" altLang="en-US" dirty="0">
                <a:solidFill>
                  <a:srgbClr val="FFFF00"/>
                </a:solidFill>
                <a:latin typeface="+mn-lt"/>
              </a:rPr>
            </a:br>
            <a:r>
              <a:rPr lang="en-US" altLang="en-US" dirty="0">
                <a:solidFill>
                  <a:srgbClr val="FFFF00"/>
                </a:solidFill>
                <a:latin typeface="+mn-lt"/>
              </a:rPr>
              <a:t>Hickman et al. (2008) 2/2</a:t>
            </a:r>
          </a:p>
        </p:txBody>
      </p:sp>
      <p:pic>
        <p:nvPicPr>
          <p:cNvPr id="41989" name="Θέση περιεχομένου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504" y="1916832"/>
            <a:ext cx="8928992" cy="4896544"/>
          </a:xfrm>
        </p:spPr>
      </p:pic>
      <p:sp>
        <p:nvSpPr>
          <p:cNvPr id="6" name="TextBox 5"/>
          <p:cNvSpPr txBox="1"/>
          <p:nvPr/>
        </p:nvSpPr>
        <p:spPr>
          <a:xfrm>
            <a:off x="8675688" y="5588000"/>
            <a:ext cx="263214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l-GR" sz="1200" b="1" dirty="0">
                <a:latin typeface="+mj-lt"/>
              </a:rPr>
              <a:t>8</a:t>
            </a:r>
            <a:endParaRPr lang="en-US" sz="1200" b="1" dirty="0">
              <a:latin typeface="+mj-l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οπότε οι οργανισμοί που θέλουν οξυγόνο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για να ζήσουν, πεθαίνουν,  και μαζί τους οι ίδιοι οι αποικοδομητές. </a:t>
            </a:r>
          </a:p>
          <a:p>
            <a:pPr algn="ctr"/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501452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Η αποικοδόμηση όμως, δεν σταματά, αλλά συνεχίζεται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114800"/>
          </a:xfrm>
        </p:spPr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με την ανάπτυξη αναερόβιων μικροοργανισμών (που ζουν χωρίς οξυγόνο), οπότε με τα προϊόντα διάσπασης ελευθερώνονται και τοξικά αέρια, όπως μεθάνιο και υδρόθειο. </a:t>
            </a:r>
          </a:p>
        </p:txBody>
      </p:sp>
    </p:spTree>
    <p:extLst>
      <p:ext uri="{BB962C8B-B14F-4D97-AF65-F5344CB8AC3E}">
        <p14:creationId xmlns:p14="http://schemas.microsoft.com/office/powerpoint/2010/main" val="24840951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512" y="609600"/>
            <a:ext cx="8784976" cy="1143000"/>
          </a:xfrm>
        </p:spPr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«Β. Τα οικοσυστήματα αποτελούνται από αλληλένδετα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στοιχεία που αλληλεπιδρούν και γεγονότα που συμβαίνουν σε μια περιοχή του περιβάλλοντος,</a:t>
            </a:r>
          </a:p>
        </p:txBody>
      </p:sp>
    </p:spTree>
    <p:extLst>
      <p:ext uri="{BB962C8B-B14F-4D97-AF65-F5344CB8AC3E}">
        <p14:creationId xmlns:p14="http://schemas.microsoft.com/office/powerpoint/2010/main" val="35125496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είναι σχεδόν σίγουρο ότι θα έχουν επιπτώσεις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και σε άλλες περιοχές κάποια άλλη χρονική στιγμή.</a:t>
            </a:r>
          </a:p>
        </p:txBody>
      </p:sp>
    </p:spTree>
    <p:extLst>
      <p:ext uri="{BB962C8B-B14F-4D97-AF65-F5344CB8AC3E}">
        <p14:creationId xmlns:p14="http://schemas.microsoft.com/office/powerpoint/2010/main" val="9804429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Εξαιτίας της συνεκτικότητας αλλά και της πολυπλοκότητας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που έχει το περιβάλλον, μερικές από τις συνέπειες δεν είναι δυνατόν να προβλεφτούν.</a:t>
            </a:r>
          </a:p>
        </p:txBody>
      </p:sp>
    </p:spTree>
    <p:extLst>
      <p:ext uri="{BB962C8B-B14F-4D97-AF65-F5344CB8AC3E}">
        <p14:creationId xmlns:p14="http://schemas.microsoft.com/office/powerpoint/2010/main" val="31750490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Για παράδειγμα, τα ραδιενεργά προϊόντα από το ατύχημα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του πυρηνικού εργοστασίου στην πόλη </a:t>
            </a:r>
            <a:r>
              <a:rPr lang="el-GR" sz="4400" dirty="0" err="1"/>
              <a:t>Τσέρνομπιλ</a:t>
            </a:r>
            <a:r>
              <a:rPr lang="el-GR" sz="4400" dirty="0"/>
              <a:t> της Ουκρανίας που συνέβη στις 26 Απριλίου 1986,</a:t>
            </a:r>
          </a:p>
        </p:txBody>
      </p:sp>
    </p:spTree>
    <p:extLst>
      <p:ext uri="{BB962C8B-B14F-4D97-AF65-F5344CB8AC3E}">
        <p14:creationId xmlns:p14="http://schemas.microsoft.com/office/powerpoint/2010/main" val="3432144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Πολύ λίγοι είναι οι ζωντανοί οργανισμοί που περιέχουν νερό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λιγότερο από 10% του βάρους τους, όπως για παράδειγμα σπέρματα φυτών και τα σπόρια των βακτηρίων και μυκήτων.</a:t>
            </a:r>
          </a:p>
        </p:txBody>
      </p:sp>
    </p:spTree>
    <p:extLst>
      <p:ext uri="{BB962C8B-B14F-4D97-AF65-F5344CB8AC3E}">
        <p14:creationId xmlns:p14="http://schemas.microsoft.com/office/powerpoint/2010/main" val="32780491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μεταφέρθηκαν διά μέσου της ατμόσφαιρας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μέχρι την χώρα μας και ακόμα νοτιότερα,</a:t>
            </a:r>
          </a:p>
        </p:txBody>
      </p:sp>
    </p:spTree>
    <p:extLst>
      <p:ext uri="{BB962C8B-B14F-4D97-AF65-F5344CB8AC3E}">
        <p14:creationId xmlns:p14="http://schemas.microsoft.com/office/powerpoint/2010/main" val="40822731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7504" y="609600"/>
            <a:ext cx="8856984" cy="1143000"/>
          </a:xfrm>
        </p:spPr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δημιουργώντας σοβαρά προβλήματα στους οργανισμούς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114800"/>
          </a:xfrm>
        </p:spPr>
        <p:txBody>
          <a:bodyPr/>
          <a:lstStyle/>
          <a:p>
            <a:pPr marL="857250" indent="-857250" algn="ctr">
              <a:buFont typeface="+mj-lt"/>
              <a:buAutoNum type="romanUcPeriod"/>
            </a:pPr>
            <a:endParaRPr lang="el-GR" sz="4400" dirty="0"/>
          </a:p>
          <a:p>
            <a:pPr marL="0" indent="0" algn="ctr">
              <a:buNone/>
            </a:pPr>
            <a:r>
              <a:rPr lang="el-GR" sz="4400" dirty="0"/>
              <a:t>και ιδιαίτερα στον άνθρωπο, παρ’ όλο που το γεγονός συνέβη εκατοντάδες χιλιόμετρα μακριά».</a:t>
            </a:r>
          </a:p>
        </p:txBody>
      </p:sp>
    </p:spTree>
    <p:extLst>
      <p:ext uri="{BB962C8B-B14F-4D97-AF65-F5344CB8AC3E}">
        <p14:creationId xmlns:p14="http://schemas.microsoft.com/office/powerpoint/2010/main" val="42893020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«Γ. Αν για κάποιο λόγο εξαφανιστεί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ένα είδος ψαριού από μια λίμνη, αυτό δεν θα ξαναεμφανιστεί 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8523911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AAF198-DAB8-2D39-19E8-D07DDE53A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μετά την αποκατάσταση ευνοϊκών συνθηκών,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544785-A8C8-DC46-9238-2D246CFB5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παρά μόνο αν μεταφερθούν γεννήτορες από άλλο οικοσύστημα όπου ζει».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38897358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52BDC3-175A-6ACB-29D5-B35CF0A6E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«Δ. Οι απλές κοινότητες τείνουν να μην είναι σταθερές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0819B8B-C32F-82D7-6096-FF2D35E92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και ο άνθρωπος με όλες σχεδόν τις δραστηριότητές του έχει ως αποτέλεσμα την απλοποίηση των οικοσυστημάτων.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5343576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77F5FA-CC72-A0D8-7589-08CCF4592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Αν για παράδειγμα σε μια λίμνη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A9B9D52-555C-62F1-6709-BC8939B1B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ζουν πολύ λίγα είδη ψαριών (όπως στη λίμνη των Ιωαννίνων) και μεταξύ αυτών ένα μόνο είναι </a:t>
            </a:r>
            <a:r>
              <a:rPr lang="el-GR" sz="4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πλαγκτοφάγο</a:t>
            </a:r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0288685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818E38-79A0-6971-ADA2-836EA979D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όταν εξαφανιστεί για κάποιο λόγο,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BB306AC-42E6-FED3-F9F0-67174D542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η ισορροπία του οικοσυστήματος θα ανατραπεί.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19537724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D9665C-6D5D-C39F-B550-AAD587CF5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Αντίθετα, αν σε κάποια άλλη λίμνη ζουν πολλά είδη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831CE5-BD14-C271-6C10-CD17F28A3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(όπως στη λίμνη Βόλβη) και μεταξύ αυτών υπάρχουν περισσότερα του ενός </a:t>
            </a:r>
            <a:r>
              <a:rPr lang="el-GR" sz="4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πλαγκτοφάγα</a:t>
            </a:r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10506021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392486-258B-42FC-EE30-779B48FE9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όταν εξαφανιστεί ένα,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AEDF3B7-716B-FE1C-FFBC-B84A0555D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η ισορροπία δεν θα διαταραχτεί, γιατί το </a:t>
            </a:r>
            <a:r>
              <a:rPr lang="el-GR" sz="4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πλαγκτό</a:t>
            </a:r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θα συνεχίσει να θηρεύεται από αυτά που έμειναν».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8809064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1E160B-2F75-988D-40A3-CDDA52609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«Ε. Στα απλά οικοσυστήματα, η εμφάνιση χρόνων υστέρησης,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424E067-B7CB-86EB-D5B2-942228061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981200"/>
            <a:ext cx="8856984" cy="4114800"/>
          </a:xfrm>
        </p:spPr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μπορεί να αυξήσει τις αρχικές διαταραχές, προκαλώντας έντονα, αυξανόμενες διακυμάνσεις της αφθονίας.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412580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7504" y="609600"/>
            <a:ext cx="8928992" cy="1143000"/>
          </a:xfrm>
        </p:spPr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Τα περισσότερα από τα λαχανικά που χρησιμοποιούμε ως τροφή,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981200"/>
            <a:ext cx="8928992" cy="4114800"/>
          </a:xfrm>
        </p:spPr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όπως είναι οι ντομάτες, οι πατάτες, τα μαρούλια και τα καρότα, περιέχουν την ώρα της συγκομιδής τους 85-90% κατά βάρος.</a:t>
            </a:r>
          </a:p>
        </p:txBody>
      </p:sp>
    </p:spTree>
    <p:extLst>
      <p:ext uri="{BB962C8B-B14F-4D97-AF65-F5344CB8AC3E}">
        <p14:creationId xmlns:p14="http://schemas.microsoft.com/office/powerpoint/2010/main" val="8494582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453E39-9CF4-A050-C6AA-51C8D703D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Παράδειγμα στη λίμνη Βικτώρια, η οποία είναι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6209998-5A56-126F-C9EF-4AE6B2F17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η μεγαλύτερη λίμνη της Αφρικής, με επιφάνεια 68.000 </a:t>
            </a:r>
            <a:r>
              <a:rPr lang="en-US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km</a:t>
            </a:r>
            <a:r>
              <a:rPr lang="el-GR" sz="44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και βάθος 82,5 μέτρα, ζούσαν διάφορα είδη ψαριών με μεγάλους σχετικά πληθυσμούς.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15559175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098" name="Picture 2" descr="Η θέση και το φυσικό περιβάλλον της Αφρικής - Δασκαλέματ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7776864" cy="5593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5533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F1E6E2-56E0-A857-8CF8-7A37E014F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Όταν όμως εισήγαγαν στη λίμνη την Πέρκα του Νείλου,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9F76363-8C02-C1CA-7B2D-B4B745F3A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ένα αδηφάγο ψάρι, με την πάροδο του χρόνου, ο πληθυσμός της μεγάλωσε,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159721506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660A15-BBAD-50C9-1FAE-369D98F09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αφού οι συνθήκες ήταν ευνοϊκές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389BA8-37C7-5FC1-E701-E84B263CB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και η τροφή (τα άλλα ψάρια) άφθονη.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7510020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1713B8-15A5-76D6-EACD-3AEA82364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Έτσι, οι πληθυσμοί των αυτόχθονων ψαριών μειώθηκαν.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4AAEB2E-6397-AFB3-5A6F-60CF561C5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981200"/>
            <a:ext cx="8928992" cy="4114800"/>
          </a:xfrm>
        </p:spPr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Αυτό ήταν έκδηλο από τη μείωση της ιχθυοπαραγωγής κατά τα 2/3 και από τα προβλήματα που δημιουργήθηκαν στην τροφική αλυσίδα.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123329882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C94527-24A7-BB50-21B1-DBBDADD4E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Είναι λοιπόν θέμα χρόνου,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D70C8D5-2C9E-C4D2-5E2E-6D36DE550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πότε ένας πληθυσμός βρίσκεται στο μέγιστο (στην κορυφή) και πότε στο ελάχιστο».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48360073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07AD3E-CD64-3ED3-ECB0-37D3B3DB6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«Όταν ασχολούμαστε με οικοσυστήματα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C76EA9D-9A85-7412-BAF4-F33AA1CBF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που έχουν τα παραπάνω χαρακτηριστικά, πρέπει να θυμόμαστε ότι υπάρχουν περιορισμένες μέθοδοι μελέτης αυτών.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18382692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B93A50-F027-3F7C-44F0-EDA05218C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Κατά κύριο λόγο,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873F213-0A8F-FE33-3A01-2D99DBCE5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η πολυπλοκότητα των οικοσυστημάτων κάνει πολύ δύσκολη τη μελέτη τους.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9768241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5338B4-1278-49B3-3F1E-6F0B40652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Ενώ η ανάλυση των οικοσυστημάτων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BD1F8A-639F-683F-FF4E-A0A2A3B12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μπορεί να βοηθήσει, δεν έχει ακόμη χρησιμοποιηθεί για τη διαχείριση ή τη μελέτη ολόκληρων οικοσυστημάτων,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31093659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807661-CF99-72F0-9E32-103B883ED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στα οποία μας ενδιαφέρει η συμπεριφορά,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B86F4E5-B094-8FAC-10F7-A38B9D300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πολλών μεταβλητών </a:t>
            </a:r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τόσο στην έξοδο όσο και στην είσοδο.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435580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Ακόμα και δευτερογενώς παραγόμενες τροφές,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όπως είναι το ψωμί, περιέχουν περισσότερο από 30% νερό.</a:t>
            </a:r>
          </a:p>
        </p:txBody>
      </p:sp>
    </p:spTree>
    <p:extLst>
      <p:ext uri="{BB962C8B-B14F-4D97-AF65-F5344CB8AC3E}">
        <p14:creationId xmlns:p14="http://schemas.microsoft.com/office/powerpoint/2010/main" val="324823979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881CE0-13D6-A2C7-F90B-DC7CAE8A6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Κατά δεύτερο λόγο, δεν είναι ακόμη ξεκαθαρισμένο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22D52C8-50AE-EB4C-7D20-09ACD8171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κατά πόσο η μεταφορά μέρους του προβλήματος για πειραματισμό στο εργαστήριο είναι μια κατάλληλη τεχνική.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179409291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A70F76-139C-03AF-436D-5DA728905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Πιθανά, αυτή η αναγκαία απλοποίηση που περιλαμβάνει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8ED38F2-036B-46BF-7DA8-AFEA3772F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114800"/>
          </a:xfrm>
        </p:spPr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η παραπάνω διαδικασία, απομακρύνει από το σύστημα ακριβώς εκείνα τα στοιχεία που προσδιορίζουν τον τρόπο με τον οποίο αυτό λειτουργεί.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425084723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F93B03-62A2-6E07-501A-F42910449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Ακόμη, τα πειράματα στην ύπαιθρο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8FFD425-F0E6-1BEA-1521-5D6484F70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είναι δύσκολο να γίνουν και συνήθως δύσκολο να ερμηνευτούν.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325569922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5CC02A-21A4-3CA4-C977-9B223D22D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Υπάρχει τέλος το πρόβλημα,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E8BD4A1-01EE-C13F-6B3F-0401FE144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981200"/>
            <a:ext cx="8784976" cy="4114800"/>
          </a:xfrm>
        </p:spPr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ότι κάθε οικολογική κατάσταση είναι διαφορετική και έχει μια μοναδική ιστορία.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789558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56737D-55D0-2C3A-0282-5DD44311F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Έτσι, προς το παρόν δεν έχουμε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B8820AD-B437-5104-C546-C7253FE0E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981200"/>
            <a:ext cx="8856984" cy="4114800"/>
          </a:xfrm>
        </p:spPr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και ίσως να μην έχουμε και στο μέλλον εκτεταμένες γενικεύσεις, που θα χρησιμεύσουν σαν μια βάση για δράση.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56733426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E28A98-65E3-5A02-58C2-9A1566FF8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Το καθένα από τα προβλήματα απαιτεί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7864775-9A1E-435D-4917-8BC8CDFB6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ιδιαίτερη ανάλυση και σε γενικές γραμμές θα υπάρξει κάποια χρονική καθυστέρηση,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109563497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EFD1E5-74C7-991F-CB98-BA29C806A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από τη στιγμή που θα τεθεί το ερώτημα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4510CF3-EACB-38AC-C0DF-337B4B16F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και θα παρθεί η οικολογική απάντηση.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388487333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532516-50EA-81C8-74C1-0C007A524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Αυτό δεν καθιστά τα περιβαλλοντικά προβλήματα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C56E70C-88E8-2257-26E7-962987718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l-G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αδύνατα να λυθούν, αλλά απλώς τα κάνει δύσκολα και ενδιαφέροντα».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306549991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l-GR" b="1" dirty="0"/>
            </a:br>
            <a:r>
              <a:rPr lang="el-GR" dirty="0">
                <a:solidFill>
                  <a:srgbClr val="FFFF00"/>
                </a:solidFill>
                <a:effectLst/>
              </a:rPr>
              <a:t>2.2 Η έννοια του λιμναίου οικοσυστήματος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«Από πολύ παλιά οι ερευνητές είχαν τονίσει τις λειτουργικές σχέσεις των οργανισμών μέσα στις λίμνες. </a:t>
            </a:r>
          </a:p>
        </p:txBody>
      </p:sp>
    </p:spTree>
    <p:extLst>
      <p:ext uri="{BB962C8B-B14F-4D97-AF65-F5344CB8AC3E}">
        <p14:creationId xmlns:p14="http://schemas.microsoft.com/office/powerpoint/2010/main" val="35994141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Το λιμναίο οικοσύστημα αποτελείται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από τη λίμνη και ολόκληρη τη λεκάνη απορροής.</a:t>
            </a:r>
          </a:p>
        </p:txBody>
      </p:sp>
    </p:spTree>
    <p:extLst>
      <p:ext uri="{BB962C8B-B14F-4D97-AF65-F5344CB8AC3E}">
        <p14:creationId xmlns:p14="http://schemas.microsoft.com/office/powerpoint/2010/main" val="2652348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Ο ίδιος ο άνθρωπος είναι αρκετά «υδάτινος»,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αφού περίπου το 70% του βάρους του είναι νερό.</a:t>
            </a:r>
          </a:p>
        </p:txBody>
      </p:sp>
    </p:spTree>
    <p:extLst>
      <p:ext uri="{BB962C8B-B14F-4D97-AF65-F5344CB8AC3E}">
        <p14:creationId xmlns:p14="http://schemas.microsoft.com/office/powerpoint/2010/main" val="362166984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512" y="609600"/>
            <a:ext cx="8784976" cy="1143000"/>
          </a:xfrm>
        </p:spPr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Το νερό φορτωμένο με ανόργανες και οργανικές ουσίες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ρέει από μεγαλύτερα ύψη προς τον αποδέκτη λίμνη, μέσα από υπόγεια και επιφανειακά ρεύματα.</a:t>
            </a:r>
          </a:p>
        </p:txBody>
      </p:sp>
    </p:spTree>
    <p:extLst>
      <p:ext uri="{BB962C8B-B14F-4D97-AF65-F5344CB8AC3E}">
        <p14:creationId xmlns:p14="http://schemas.microsoft.com/office/powerpoint/2010/main" val="150541004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Κατά τη διαδρομή του νερού γίνονται χημικές και βιολογικές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981200"/>
            <a:ext cx="8928992" cy="4114800"/>
          </a:xfrm>
        </p:spPr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αντιδράσεις, οι οποίες μεταβάλλουν εκλεκτικά την ποιότητα και την ποσότητα των θρεπτικών στοιχείων που εισέρχονται στη λίμνη.</a:t>
            </a:r>
          </a:p>
        </p:txBody>
      </p:sp>
    </p:spTree>
    <p:extLst>
      <p:ext uri="{BB962C8B-B14F-4D97-AF65-F5344CB8AC3E}">
        <p14:creationId xmlns:p14="http://schemas.microsoft.com/office/powerpoint/2010/main" val="127379741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Τα επιφανειακά ρεύματα διέρχονται συχνά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9512" y="1981200"/>
            <a:ext cx="8784976" cy="4114800"/>
          </a:xfrm>
        </p:spPr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μέσα από το σύστημα υγρότοπος-παραλιακή ζώνη</a:t>
            </a:r>
          </a:p>
        </p:txBody>
      </p:sp>
    </p:spTree>
    <p:extLst>
      <p:ext uri="{BB962C8B-B14F-4D97-AF65-F5344CB8AC3E}">
        <p14:creationId xmlns:p14="http://schemas.microsoft.com/office/powerpoint/2010/main" val="27828891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και μπορεί να υπάρξει επιπλέον εκλεκτική απώλεια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ή αύξηση ανόργανων και οργανικών ενώσεων, πριν φτάσουν στην πελαγική ζώνη.</a:t>
            </a:r>
          </a:p>
        </p:txBody>
      </p:sp>
    </p:spTree>
    <p:extLst>
      <p:ext uri="{BB962C8B-B14F-4D97-AF65-F5344CB8AC3E}">
        <p14:creationId xmlns:p14="http://schemas.microsoft.com/office/powerpoint/2010/main" val="108062934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Τέλος, πρέπει να λάβουμε υπόψη μας ότι η ατμόσφαιρα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981200"/>
            <a:ext cx="8856984" cy="4114800"/>
          </a:xfrm>
        </p:spPr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περιέχει σημαντικές ποσότητες ανόργανων και οργανικών ενώσεων, εξαιτίας των βιομηχανικών και αγροτικών δραστηριοτήτων του ανθρώπου.</a:t>
            </a:r>
          </a:p>
        </p:txBody>
      </p:sp>
    </p:spTree>
    <p:extLst>
      <p:ext uri="{BB962C8B-B14F-4D97-AF65-F5344CB8AC3E}">
        <p14:creationId xmlns:p14="http://schemas.microsoft.com/office/powerpoint/2010/main" val="355331024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Αυτές οι ενώσεις φτάνουν στη λεκάνη απορροής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και την ίδια τη λίμνη με κατακρήμνιση.</a:t>
            </a:r>
          </a:p>
        </p:txBody>
      </p:sp>
    </p:spTree>
    <p:extLst>
      <p:ext uri="{BB962C8B-B14F-4D97-AF65-F5344CB8AC3E}">
        <p14:creationId xmlns:p14="http://schemas.microsoft.com/office/powerpoint/2010/main" val="334021725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Αυτή η πηγή της ανόργανης και οργανικής ύλης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αποτελεί συχνά ένα σημαντικό ποσοστό του συνολικού τροφικού φορτίου που φτάνει σε μια λίμνη».</a:t>
            </a:r>
          </a:p>
        </p:txBody>
      </p:sp>
    </p:spTree>
    <p:extLst>
      <p:ext uri="{BB962C8B-B14F-4D97-AF65-F5344CB8AC3E}">
        <p14:creationId xmlns:p14="http://schemas.microsoft.com/office/powerpoint/2010/main" val="194601913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«Λεκάνη απορροής είναι η έκταση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που οριοθετείται από τη νοητή κλειστή γραμμή που ενώνει τα ψηλότερα σημεία της περιοχής.</a:t>
            </a:r>
          </a:p>
        </p:txBody>
      </p:sp>
    </p:spTree>
    <p:extLst>
      <p:ext uri="{BB962C8B-B14F-4D97-AF65-F5344CB8AC3E}">
        <p14:creationId xmlns:p14="http://schemas.microsoft.com/office/powerpoint/2010/main" val="66844420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Η λεκάνη απορροής λειτουργεί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ως </a:t>
            </a:r>
            <a:r>
              <a:rPr lang="el-GR" sz="4400" dirty="0" err="1"/>
              <a:t>συλλεκτήρας</a:t>
            </a:r>
            <a:r>
              <a:rPr lang="el-GR" sz="4400" dirty="0"/>
              <a:t> των νερών, τα οποία συγκεντρώνονται στα χαμηλότερα πεδινά, στις λίμνες</a:t>
            </a:r>
          </a:p>
        </p:txBody>
      </p:sp>
    </p:spTree>
    <p:extLst>
      <p:ext uri="{BB962C8B-B14F-4D97-AF65-F5344CB8AC3E}">
        <p14:creationId xmlns:p14="http://schemas.microsoft.com/office/powerpoint/2010/main" val="71446620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  <a:effectLst/>
              </a:rPr>
              <a:t>ή εξέρχονται της λεκάνης με τη μορφή ποταμών,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για να καταλήξουν σε γειτονική λεκάνη ή στη θάλασσα».</a:t>
            </a:r>
          </a:p>
        </p:txBody>
      </p:sp>
    </p:spTree>
    <p:extLst>
      <p:ext uri="{BB962C8B-B14F-4D97-AF65-F5344CB8AC3E}">
        <p14:creationId xmlns:p14="http://schemas.microsoft.com/office/powerpoint/2010/main" val="3221997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Την αναλογία αυτή πρέπει διαρκώς να διατηρεί,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γιατί διαφορετικά, θα πεθάνει από αφυδάτωση πολύ πριν εξατμιστεί όλο το νερό από το σώμα του.</a:t>
            </a:r>
          </a:p>
        </p:txBody>
      </p:sp>
    </p:spTree>
    <p:extLst>
      <p:ext uri="{BB962C8B-B14F-4D97-AF65-F5344CB8AC3E}">
        <p14:creationId xmlns:p14="http://schemas.microsoft.com/office/powerpoint/2010/main" val="88171223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Η λεκάνη απορροής αποτελεί το τέταρτο στοιχείο της δομής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«της λίμνης, εξίσου σημαντικό όσο τα φυσικά, χημικά και βιολογικά στοιχεία.</a:t>
            </a:r>
          </a:p>
        </p:txBody>
      </p:sp>
    </p:spTree>
    <p:extLst>
      <p:ext uri="{BB962C8B-B14F-4D97-AF65-F5344CB8AC3E}">
        <p14:creationId xmlns:p14="http://schemas.microsoft.com/office/powerpoint/2010/main" val="211289665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Λεκάνη απορροής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AutoShape 2" descr="Λεκάνες απορροής: τι είναι, τύποι και σημασία - ΣΥΝΟΨΗ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5" name="AutoShape 4" descr="Λεκάνες απορροής: τι είναι, τύποι και σημασία - ΣΥΝΟΨΗ!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" name="AutoShape 7" descr="324.790 Εικόνες για «Λεκάνη απορροής», φωτογραφίες και vector στοκ |  Shutterstock"/>
          <p:cNvSpPr>
            <a:spLocks noChangeAspect="1" noChangeArrowheads="1"/>
          </p:cNvSpPr>
          <p:nvPr/>
        </p:nvSpPr>
        <p:spPr bwMode="auto">
          <a:xfrm>
            <a:off x="155575" y="-792163"/>
            <a:ext cx="2724150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8" name="AutoShape 9" descr="Λεκάνες απορροής: τι είναι, τύποι και σημασία - ΣΥΝΟΨΗ!"/>
          <p:cNvSpPr>
            <a:spLocks noChangeAspect="1" noChangeArrowheads="1"/>
          </p:cNvSpPr>
          <p:nvPr/>
        </p:nvSpPr>
        <p:spPr bwMode="auto">
          <a:xfrm>
            <a:off x="155575" y="-822325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9" name="AutoShape 11" descr="Λεκάνες απορροής: τι είναι, τύποι και σημασία - ΣΥΝΟΨΗ!"/>
          <p:cNvSpPr>
            <a:spLocks noChangeAspect="1" noChangeArrowheads="1"/>
          </p:cNvSpPr>
          <p:nvPr/>
        </p:nvSpPr>
        <p:spPr bwMode="auto">
          <a:xfrm>
            <a:off x="307975" y="-669925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036" name="Picture 12" descr="C:\Users\Maria\Downloads\Χωρίς τίτλο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060848"/>
            <a:ext cx="7632847" cy="4032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735750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AutoShape 2" descr="Λεκάνες απορροής: τι είναι, τύποι και σημασία - ΣΥΝΟΨΗ!"/>
          <p:cNvSpPr>
            <a:spLocks noChangeAspect="1" noChangeArrowheads="1"/>
          </p:cNvSpPr>
          <p:nvPr/>
        </p:nvSpPr>
        <p:spPr bwMode="auto">
          <a:xfrm>
            <a:off x="155575" y="-822325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2051" name="Picture 3" descr="C:\Users\Maria\Downloads\Χωρίς τίτλο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548680"/>
            <a:ext cx="7848872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926661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074" name="Picture 2" descr="C:\Users\Maria\Downloads\Χωρίς τίτλο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92696"/>
            <a:ext cx="7776864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455750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Το μέγεθος, η κλίση, η γεωλογική σύνθεση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9512" y="1981200"/>
            <a:ext cx="8784976" cy="4114800"/>
          </a:xfrm>
        </p:spPr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και το κλίμα της λεκάνης απορροής επηρεάζουν το είδος και την ποσότητα των διαλυμένων υλικών της λίμνης και τα ιζήματα που θα αποθηκευτούν εκεί.</a:t>
            </a:r>
          </a:p>
        </p:txBody>
      </p:sp>
    </p:spTree>
    <p:extLst>
      <p:ext uri="{BB962C8B-B14F-4D97-AF65-F5344CB8AC3E}">
        <p14:creationId xmlns:p14="http://schemas.microsoft.com/office/powerpoint/2010/main" val="275884785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Έχει παρατηρηθεί ότι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λίμνες με μεγαλύτερες λεκάνες απορροής είναι πιο παραγωγικές.</a:t>
            </a:r>
          </a:p>
        </p:txBody>
      </p:sp>
    </p:spTree>
    <p:extLst>
      <p:ext uri="{BB962C8B-B14F-4D97-AF65-F5344CB8AC3E}">
        <p14:creationId xmlns:p14="http://schemas.microsoft.com/office/powerpoint/2010/main" val="86147854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  <a:effectLst/>
              </a:rPr>
              <a:t>Στα εύκρατα κλίματα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οι βροχοπτώσεις εκτείνονται σε όλο τον χρόνο και συνήθως δεν πέφτουν καταρρακτωδώς.</a:t>
            </a:r>
          </a:p>
        </p:txBody>
      </p:sp>
    </p:spTree>
    <p:extLst>
      <p:ext uri="{BB962C8B-B14F-4D97-AF65-F5344CB8AC3E}">
        <p14:creationId xmlns:p14="http://schemas.microsoft.com/office/powerpoint/2010/main" val="352605306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  <a:effectLst/>
              </a:rPr>
              <a:t>Τέτοια πρότυπα βροχής παράγουν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981200"/>
            <a:ext cx="8784976" cy="4114800"/>
          </a:xfrm>
        </p:spPr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ένα συνεχές φυτικό κάλυμμα από δάση και λιβάδια που παρουσιάζουν μικρή εδαφική διάβρωση».</a:t>
            </a:r>
          </a:p>
        </p:txBody>
      </p:sp>
    </p:spTree>
    <p:extLst>
      <p:ext uri="{BB962C8B-B14F-4D97-AF65-F5344CB8AC3E}">
        <p14:creationId xmlns:p14="http://schemas.microsoft.com/office/powerpoint/2010/main" val="316996169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Αντίθετα, περιοχές με ημίξηρα κλίματα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έχουν λίγες βίαιες βροχοπτώσεις και η κάλυψη του εδάφους δεν είναι συνεχής. </a:t>
            </a:r>
          </a:p>
        </p:txBody>
      </p:sp>
    </p:spTree>
    <p:extLst>
      <p:ext uri="{BB962C8B-B14F-4D97-AF65-F5344CB8AC3E}">
        <p14:creationId xmlns:p14="http://schemas.microsoft.com/office/powerpoint/2010/main" val="216225636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Σ’ αυτά τα θερμά ή μεσογειακά κλίματα,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981200"/>
            <a:ext cx="8856984" cy="4114800"/>
          </a:xfrm>
        </p:spPr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η διάβρωση του εδάφους είναι εκτεταμένη και τα ιζήματα κινούνται πιο εύκολα από τη λεκάνη απορροής στη λίμνη.</a:t>
            </a:r>
          </a:p>
        </p:txBody>
      </p:sp>
    </p:spTree>
    <p:extLst>
      <p:ext uri="{BB962C8B-B14F-4D97-AF65-F5344CB8AC3E}">
        <p14:creationId xmlns:p14="http://schemas.microsoft.com/office/powerpoint/2010/main" val="730194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Η ποσότητα του νερού που χρειάζεται ο άνθρωπος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ποικίλλει ανάλογα με τις συνθήκες κάτω από τις οποίες ζει και εργάζεται.</a:t>
            </a:r>
          </a:p>
        </p:txBody>
      </p:sp>
    </p:spTree>
    <p:extLst>
      <p:ext uri="{BB962C8B-B14F-4D97-AF65-F5344CB8AC3E}">
        <p14:creationId xmlns:p14="http://schemas.microsoft.com/office/powerpoint/2010/main" val="169543290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«Ο φωσφόρος ο οποίος μεταφέρεται προσροφημένος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σε σωματίδια του εδάφους, επίσης θα κινηθεί πιο εύκολα σε ημίξηρα κλίματα. </a:t>
            </a:r>
          </a:p>
          <a:p>
            <a:pPr algn="ctr"/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86975746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Αντίθετα, το άζωτο, ως ιδιαίτερα διαλυτό,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εύκολα μεταφέρεται τόσο από καθαρά όσο και από λασπώδη νερά.</a:t>
            </a:r>
          </a:p>
        </p:txBody>
      </p:sp>
    </p:spTree>
    <p:extLst>
      <p:ext uri="{BB962C8B-B14F-4D97-AF65-F5344CB8AC3E}">
        <p14:creationId xmlns:p14="http://schemas.microsoft.com/office/powerpoint/2010/main" val="232920103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Τα νιτρικά περνούν πιο εύκολα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από την ξηρά στο νερό στις εύκρατες ζώνες με υψηλή βροχόπτωση.</a:t>
            </a:r>
          </a:p>
        </p:txBody>
      </p:sp>
    </p:spTree>
    <p:extLst>
      <p:ext uri="{BB962C8B-B14F-4D97-AF65-F5344CB8AC3E}">
        <p14:creationId xmlns:p14="http://schemas.microsoft.com/office/powerpoint/2010/main" val="179726475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Σε ημίξηρα κλίματα, οι ποταμοί και οι λίμνες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τείνουν να έχουν πλεόνασμα φωσφόρου και περιορισμένα νιτρικά,</a:t>
            </a:r>
          </a:p>
        </p:txBody>
      </p:sp>
    </p:spTree>
    <p:extLst>
      <p:ext uri="{BB962C8B-B14F-4D97-AF65-F5344CB8AC3E}">
        <p14:creationId xmlns:p14="http://schemas.microsoft.com/office/powerpoint/2010/main" val="26595272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ενώ σε εύκρατα κλίματα έχουν πλεόνασμα νιτρικών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και μπορεί να έχουν περιορισμένη παραγωγικότητα, εξαιτίας έλλειψης φωσφορικών.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545732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Άλλοι περιορισμοί που επιβάλλονται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από ιχνοστοιχεία ή πυριτικά, ελέγχονται περισσότερο από τη γεωλογία της λεκάνης παρά από το κλίμα.</a:t>
            </a:r>
          </a:p>
        </p:txBody>
      </p:sp>
    </p:spTree>
    <p:extLst>
      <p:ext uri="{BB962C8B-B14F-4D97-AF65-F5344CB8AC3E}">
        <p14:creationId xmlns:p14="http://schemas.microsoft.com/office/powerpoint/2010/main" val="60212295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Μία άλλη επίδραση του κλίματος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είναι η μη ύπαρξη απορροής.</a:t>
            </a:r>
          </a:p>
        </p:txBody>
      </p:sp>
    </p:spTree>
    <p:extLst>
      <p:ext uri="{BB962C8B-B14F-4D97-AF65-F5344CB8AC3E}">
        <p14:creationId xmlns:p14="http://schemas.microsoft.com/office/powerpoint/2010/main" val="362571979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Λίμνες γλυκού νερού δίχως απορροή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τελικά μετατρέπονται με εξάτμιση σε αλμυρές λίμνες και μπορεί να ξηραθούν τελείως.</a:t>
            </a:r>
          </a:p>
        </p:txBody>
      </p:sp>
    </p:spTree>
    <p:extLst>
      <p:ext uri="{BB962C8B-B14F-4D97-AF65-F5344CB8AC3E}">
        <p14:creationId xmlns:p14="http://schemas.microsoft.com/office/powerpoint/2010/main" val="164148857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Εκτός από τις φυσικές πηγές των χημικών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που είναι τα ιζήματα, η διάβρωση και το ξέπλυμα της λεκάνης απορροής, υπάρχουν και οι γεωργικές, δασικές και αστικές πηγές.</a:t>
            </a:r>
          </a:p>
        </p:txBody>
      </p:sp>
    </p:spTree>
    <p:extLst>
      <p:ext uri="{BB962C8B-B14F-4D97-AF65-F5344CB8AC3E}">
        <p14:creationId xmlns:p14="http://schemas.microsoft.com/office/powerpoint/2010/main" val="259711462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  <a:effectLst/>
              </a:rPr>
              <a:t>Αυτές, εκτός από το ότι μεταβάλουν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τη μορφή της λιμναίας λεκάνης, μεταβάλουν επίσης και το χημικό περιβάλλον. </a:t>
            </a:r>
          </a:p>
          <a:p>
            <a:pPr algn="ctr"/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583168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  <a:effectLst/>
              </a:rPr>
              <a:t>Η ελάχιστη ποσότητα κυμαίνεται μεταξύ 2 και 4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λίτρων την ημέρα, συμπεριλαμβανομένου και του νερού που χρησιμοποιεί για την παρασκευή της τροφής του.</a:t>
            </a:r>
          </a:p>
        </p:txBody>
      </p:sp>
    </p:spTree>
    <p:extLst>
      <p:ext uri="{BB962C8B-B14F-4D97-AF65-F5344CB8AC3E}">
        <p14:creationId xmlns:p14="http://schemas.microsoft.com/office/powerpoint/2010/main" val="204440041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l-GR" dirty="0">
                <a:solidFill>
                  <a:srgbClr val="FFFF00"/>
                </a:solidFill>
                <a:effectLst/>
              </a:rPr>
            </a:br>
            <a:br>
              <a:rPr lang="el-GR" dirty="0">
                <a:solidFill>
                  <a:srgbClr val="FFFF00"/>
                </a:solidFill>
                <a:effectLst/>
              </a:rPr>
            </a:br>
            <a:r>
              <a:rPr lang="el-GR" dirty="0">
                <a:solidFill>
                  <a:srgbClr val="FFFF00"/>
                </a:solidFill>
                <a:effectLst/>
              </a:rPr>
              <a:t>Κεφάλαιο 3</a:t>
            </a:r>
            <a:r>
              <a:rPr lang="el-GR" baseline="30000" dirty="0">
                <a:solidFill>
                  <a:srgbClr val="FFFF00"/>
                </a:solidFill>
                <a:effectLst/>
              </a:rPr>
              <a:t>ο</a:t>
            </a:r>
            <a:r>
              <a:rPr lang="el-GR" dirty="0">
                <a:solidFill>
                  <a:srgbClr val="FFFF00"/>
                </a:solidFill>
                <a:effectLst/>
              </a:rPr>
              <a:t>: Λίμνες</a:t>
            </a:r>
            <a:br>
              <a:rPr lang="el-GR" dirty="0">
                <a:solidFill>
                  <a:srgbClr val="FFFF00"/>
                </a:solidFill>
                <a:effectLst/>
              </a:rPr>
            </a:br>
            <a:br>
              <a:rPr lang="el-GR" dirty="0">
                <a:solidFill>
                  <a:srgbClr val="FFFF00"/>
                </a:solidFill>
                <a:effectLst/>
              </a:rPr>
            </a:br>
            <a:endParaRPr lang="el-GR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dirty="0"/>
          </a:p>
          <a:p>
            <a:pPr algn="ctr"/>
            <a:r>
              <a:rPr lang="el-GR" dirty="0"/>
              <a:t>«</a:t>
            </a:r>
            <a:r>
              <a:rPr lang="el-GR" sz="4000" dirty="0"/>
              <a:t>Η ύπαρξη μιας λίμνης, με την ευρύτερη έννοια του όρου, εξαρτάται ουσιαστικά από την ύπαρξη ενός φυσικού βυθίσματος</a:t>
            </a:r>
          </a:p>
        </p:txBody>
      </p:sp>
    </p:spTree>
    <p:extLst>
      <p:ext uri="{BB962C8B-B14F-4D97-AF65-F5344CB8AC3E}">
        <p14:creationId xmlns:p14="http://schemas.microsoft.com/office/powerpoint/2010/main" val="253548371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λίγο-πολύ κλειστού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απ’ όλες τις πλευρές, που κατέχει μια κεντρική έκταση πολύ πιο χαμηλή από τις όχθες του. </a:t>
            </a:r>
          </a:p>
          <a:p>
            <a:pPr algn="ctr"/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65641856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θα πρέπει ακόμη αυτό το βύθισμα να είναι λίγο-πολύ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στεγανό (αδιαπέραστο), ώστε να μπορεί να γεμίσει νερό που θα προέρχεται είτε από τις βροχοπτώσεις είτε από άλλες πηγές.</a:t>
            </a:r>
          </a:p>
        </p:txBody>
      </p:sp>
    </p:spTree>
    <p:extLst>
      <p:ext uri="{BB962C8B-B14F-4D97-AF65-F5344CB8AC3E}">
        <p14:creationId xmlns:p14="http://schemas.microsoft.com/office/powerpoint/2010/main" val="1136674722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Όλες οι λεκάνες, είτε προέρχονται από ρήγματα στον φλοιό της γης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114800"/>
          </a:xfrm>
        </p:spPr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είτε από φράγματα σε κοιλάδες είτε από ηφαιστειογενή δράση κτλ., έχουν τη δυνατότητα να μετατραπούν σε λίμνες».</a:t>
            </a:r>
            <a:r>
              <a:rPr lang="en-US" sz="4400" dirty="0"/>
              <a:t> </a:t>
            </a:r>
            <a:endParaRPr lang="el-GR" sz="44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935949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l-GR" dirty="0">
                <a:effectLst/>
              </a:rPr>
            </a:br>
            <a:r>
              <a:rPr lang="el-GR" dirty="0">
                <a:solidFill>
                  <a:srgbClr val="FFFF00"/>
                </a:solidFill>
                <a:effectLst/>
              </a:rPr>
              <a:t>3.2 Προέλευση και ταξινόμηση των λιμνών</a:t>
            </a:r>
            <a:br>
              <a:rPr lang="el-GR" dirty="0">
                <a:solidFill>
                  <a:srgbClr val="FFFF00"/>
                </a:solidFill>
                <a:effectLst/>
              </a:rPr>
            </a:b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«Οι λίμνες προέρχονται συνήθως από καταστροφές. Η δημιουργία τους έχει καταστροφική προέλευση. </a:t>
            </a:r>
          </a:p>
        </p:txBody>
      </p:sp>
    </p:spTree>
    <p:extLst>
      <p:ext uri="{BB962C8B-B14F-4D97-AF65-F5344CB8AC3E}">
        <p14:creationId xmlns:p14="http://schemas.microsoft.com/office/powerpoint/2010/main" val="27746710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και πραγματοποιήθηκε σε παγετώδεις περιόδους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ή σε περιόδους μεγάλης τεκτονικής ή ηφαιστειακής δραστηριότητας.  </a:t>
            </a:r>
          </a:p>
          <a:p>
            <a:pPr algn="ctr"/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319281085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Όμοια, ηφαιστειακή δράση μπορεί να δημιουργήσει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μια λεκάνη: με καταστροφή, όταν συμβαίνει μια έκρηξη ή ηφαιστειακή βύθιση</a:t>
            </a:r>
            <a:r>
              <a:rPr lang="ar-SA" sz="4400" dirty="0"/>
              <a:t>﮲ 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90234645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με κατασκευή,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όταν δημιουργείται ένα στεφάνι κρατήρα</a:t>
            </a:r>
            <a:r>
              <a:rPr lang="ar-SA" sz="4400" dirty="0"/>
              <a:t>﮲</a:t>
            </a:r>
            <a:r>
              <a:rPr lang="el-GR" sz="4400" dirty="0"/>
              <a:t> με απόφραξη, όταν μια κοιλάδα φράζεται από ροή λάβας.</a:t>
            </a:r>
          </a:p>
        </p:txBody>
      </p:sp>
    </p:spTree>
    <p:extLst>
      <p:ext uri="{BB962C8B-B14F-4D97-AF65-F5344CB8AC3E}">
        <p14:creationId xmlns:p14="http://schemas.microsoft.com/office/powerpoint/2010/main" val="209134921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FF00"/>
                </a:solidFill>
              </a:rPr>
              <a:t>Καταστροφικά λοιπόν γεγονότα από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sz="4400" dirty="0"/>
          </a:p>
          <a:p>
            <a:pPr algn="ctr"/>
            <a:r>
              <a:rPr lang="el-GR" sz="4400" dirty="0" err="1"/>
              <a:t>παγετωνική</a:t>
            </a:r>
            <a:r>
              <a:rPr lang="el-GR" sz="4400" dirty="0"/>
              <a:t>, ηφαιστειακή και τεκτονική δράση έχουν συγκεντρώσει πολλά γλυκά νερά σε λιμναίες περιοχές.  </a:t>
            </a:r>
          </a:p>
          <a:p>
            <a:pPr algn="ctr"/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352468245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l-GR" b="1" dirty="0"/>
            </a:br>
            <a:r>
              <a:rPr lang="el-GR" dirty="0">
                <a:solidFill>
                  <a:srgbClr val="FFFF00"/>
                </a:solidFill>
                <a:effectLst/>
              </a:rPr>
              <a:t>Τεκτονικές λίμνες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l-GR" dirty="0"/>
              <a:t> </a:t>
            </a:r>
          </a:p>
          <a:p>
            <a:pPr algn="ctr"/>
            <a:r>
              <a:rPr lang="el-GR" sz="4400" dirty="0"/>
              <a:t>«Οι τεκτονικές λίμνες είναι βυθίσματα σχηματισμένα από μετακινήσεις που προέρχονται από τα βαθύτερα σημεία του φλοιού της γης</a:t>
            </a:r>
          </a:p>
        </p:txBody>
      </p:sp>
    </p:spTree>
    <p:extLst>
      <p:ext uri="{BB962C8B-B14F-4D97-AF65-F5344CB8AC3E}">
        <p14:creationId xmlns:p14="http://schemas.microsoft.com/office/powerpoint/2010/main" val="531668479"/>
      </p:ext>
    </p:extLst>
  </p:cSld>
  <p:clrMapOvr>
    <a:masterClrMapping/>
  </p:clrMapOvr>
</p:sld>
</file>

<file path=ppt/theme/theme1.xml><?xml version="1.0" encoding="utf-8"?>
<a:theme xmlns:a="http://schemas.openxmlformats.org/drawingml/2006/main" name="Πρότυπο σχεδίασης- Ύψος">
  <a:themeElements>
    <a:clrScheme name="Θέμα του Office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FFFF"/>
      </a:accent5>
      <a:accent6>
        <a:srgbClr val="E7E700"/>
      </a:accent6>
      <a:hlink>
        <a:srgbClr val="FF0033"/>
      </a:hlink>
      <a:folHlink>
        <a:srgbClr val="3366FF"/>
      </a:folHlink>
    </a:clrScheme>
    <a:fontScheme name="Θέμα του Office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Θέμα του Office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Θέμα του Office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Θέμα του Office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Πρότυπο σχεδίασης- Ύψος</Template>
  <TotalTime>4753</TotalTime>
  <Words>2169</Words>
  <Application>Microsoft Office PowerPoint</Application>
  <PresentationFormat>Προβολή στην οθόνη (4:3)</PresentationFormat>
  <Paragraphs>304</Paragraphs>
  <Slides>105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105</vt:i4>
      </vt:variant>
    </vt:vector>
  </HeadingPairs>
  <TitlesOfParts>
    <vt:vector size="109" baseType="lpstr">
      <vt:lpstr>Arial</vt:lpstr>
      <vt:lpstr>Calibri</vt:lpstr>
      <vt:lpstr>Times New Roman</vt:lpstr>
      <vt:lpstr>Πρότυπο σχεδίασης- Ύψος</vt:lpstr>
      <vt:lpstr>              Λιμνολογία: Τρίτο Μάθημα  </vt:lpstr>
      <vt:lpstr>Το νερό είναι το μεγαλύτερο</vt:lpstr>
      <vt:lpstr>Πολύ λίγοι είναι οι ζωντανοί οργανισμοί που περιέχουν νερό</vt:lpstr>
      <vt:lpstr>Τα περισσότερα από τα λαχανικά που χρησιμοποιούμε ως τροφή,</vt:lpstr>
      <vt:lpstr>Ακόμα και δευτερογενώς παραγόμενες τροφές,</vt:lpstr>
      <vt:lpstr>Ο ίδιος ο άνθρωπος είναι αρκετά «υδάτινος»,</vt:lpstr>
      <vt:lpstr>Την αναλογία αυτή πρέπει διαρκώς να διατηρεί,</vt:lpstr>
      <vt:lpstr>Η ποσότητα του νερού που χρειάζεται ο άνθρωπος</vt:lpstr>
      <vt:lpstr>Η ελάχιστη ποσότητα κυμαίνεται μεταξύ 2 και 4</vt:lpstr>
      <vt:lpstr>Ο άνθρωπος, όπως και όλα τα ζώα, εξαρτάται</vt:lpstr>
      <vt:lpstr>Όλα τα φυτά στον κόσμο χρησιμοποιούν</vt:lpstr>
      <vt:lpstr>Η ποσότητα αυτή αντιστοιχεί στο 1% του συνολικού νερού</vt:lpstr>
      <vt:lpstr> Κεφάλαιο 2ο:  </vt:lpstr>
      <vt:lpstr>«Τα ηπειρωτικά νερά διακρίνονται σε</vt:lpstr>
      <vt:lpstr>Το μεγαλύτερο μέρος των επιφανειακών νερών,</vt:lpstr>
      <vt:lpstr>κοσμικών και κλιματικών,</vt:lpstr>
      <vt:lpstr>«Α. Υπάρχουν όρια στον βαθμό που το περιβάλλον</vt:lpstr>
      <vt:lpstr>Αν για παράδειγμα σε ένα υδάτινο οικοσύστημα φτάνουν</vt:lpstr>
      <vt:lpstr>οι οποίοι εξαιτίας του μικρού τους αριθμού,</vt:lpstr>
      <vt:lpstr>Αν όμως, οι ποσότητες των αποβλήτων είναι μεγάλες,</vt:lpstr>
      <vt:lpstr>Αποικοδομητής ονομάζεται κάθε ετερότροφος οργανισμός</vt:lpstr>
      <vt:lpstr>Πρωτόζωα:</vt:lpstr>
      <vt:lpstr>Ταξινόμηση Πρωτοζώων: Hickman et al. (2008) 2/2</vt:lpstr>
      <vt:lpstr>οπότε οι οργανισμοί που θέλουν οξυγόνο</vt:lpstr>
      <vt:lpstr>Η αποικοδόμηση όμως, δεν σταματά, αλλά συνεχίζεται</vt:lpstr>
      <vt:lpstr>«Β. Τα οικοσυστήματα αποτελούνται από αλληλένδετα</vt:lpstr>
      <vt:lpstr>είναι σχεδόν σίγουρο ότι θα έχουν επιπτώσεις</vt:lpstr>
      <vt:lpstr>Εξαιτίας της συνεκτικότητας αλλά και της πολυπλοκότητας</vt:lpstr>
      <vt:lpstr>Για παράδειγμα, τα ραδιενεργά προϊόντα από το ατύχημα</vt:lpstr>
      <vt:lpstr>μεταφέρθηκαν διά μέσου της ατμόσφαιρας</vt:lpstr>
      <vt:lpstr>δημιουργώντας σοβαρά προβλήματα στους οργανισμούς</vt:lpstr>
      <vt:lpstr>«Γ. Αν για κάποιο λόγο εξαφανιστεί</vt:lpstr>
      <vt:lpstr>μετά την αποκατάσταση ευνοϊκών συνθηκών,</vt:lpstr>
      <vt:lpstr>«Δ. Οι απλές κοινότητες τείνουν να μην είναι σταθερές</vt:lpstr>
      <vt:lpstr>Αν για παράδειγμα σε μια λίμνη</vt:lpstr>
      <vt:lpstr>όταν εξαφανιστεί για κάποιο λόγο,</vt:lpstr>
      <vt:lpstr>Αντίθετα, αν σε κάποια άλλη λίμνη ζουν πολλά είδη</vt:lpstr>
      <vt:lpstr>όταν εξαφανιστεί ένα,</vt:lpstr>
      <vt:lpstr>«Ε. Στα απλά οικοσυστήματα, η εμφάνιση χρόνων υστέρησης,</vt:lpstr>
      <vt:lpstr>Παράδειγμα στη λίμνη Βικτώρια, η οποία είναι</vt:lpstr>
      <vt:lpstr>Παρουσίαση του PowerPoint</vt:lpstr>
      <vt:lpstr>Όταν όμως εισήγαγαν στη λίμνη την Πέρκα του Νείλου,</vt:lpstr>
      <vt:lpstr>αφού οι συνθήκες ήταν ευνοϊκές</vt:lpstr>
      <vt:lpstr>Έτσι, οι πληθυσμοί των αυτόχθονων ψαριών μειώθηκαν.</vt:lpstr>
      <vt:lpstr>Είναι λοιπόν θέμα χρόνου,</vt:lpstr>
      <vt:lpstr>«Όταν ασχολούμαστε με οικοσυστήματα</vt:lpstr>
      <vt:lpstr>Κατά κύριο λόγο,</vt:lpstr>
      <vt:lpstr>Ενώ η ανάλυση των οικοσυστημάτων</vt:lpstr>
      <vt:lpstr>στα οποία μας ενδιαφέρει η συμπεριφορά,</vt:lpstr>
      <vt:lpstr>Κατά δεύτερο λόγο, δεν είναι ακόμη ξεκαθαρισμένο</vt:lpstr>
      <vt:lpstr>Πιθανά, αυτή η αναγκαία απλοποίηση που περιλαμβάνει</vt:lpstr>
      <vt:lpstr>Ακόμη, τα πειράματα στην ύπαιθρο</vt:lpstr>
      <vt:lpstr>Υπάρχει τέλος το πρόβλημα,</vt:lpstr>
      <vt:lpstr>Έτσι, προς το παρόν δεν έχουμε</vt:lpstr>
      <vt:lpstr>Το καθένα από τα προβλήματα απαιτεί</vt:lpstr>
      <vt:lpstr>από τη στιγμή που θα τεθεί το ερώτημα</vt:lpstr>
      <vt:lpstr>Αυτό δεν καθιστά τα περιβαλλοντικά προβλήματα</vt:lpstr>
      <vt:lpstr> 2.2 Η έννοια του λιμναίου οικοσυστήματος </vt:lpstr>
      <vt:lpstr>Το λιμναίο οικοσύστημα αποτελείται</vt:lpstr>
      <vt:lpstr>Το νερό φορτωμένο με ανόργανες και οργανικές ουσίες</vt:lpstr>
      <vt:lpstr>Κατά τη διαδρομή του νερού γίνονται χημικές και βιολογικές</vt:lpstr>
      <vt:lpstr>Τα επιφανειακά ρεύματα διέρχονται συχνά</vt:lpstr>
      <vt:lpstr>και μπορεί να υπάρξει επιπλέον εκλεκτική απώλεια</vt:lpstr>
      <vt:lpstr>Τέλος, πρέπει να λάβουμε υπόψη μας ότι η ατμόσφαιρα</vt:lpstr>
      <vt:lpstr>Αυτές οι ενώσεις φτάνουν στη λεκάνη απορροής</vt:lpstr>
      <vt:lpstr>Αυτή η πηγή της ανόργανης και οργανικής ύλης</vt:lpstr>
      <vt:lpstr>«Λεκάνη απορροής είναι η έκταση</vt:lpstr>
      <vt:lpstr>Η λεκάνη απορροής λειτουργεί</vt:lpstr>
      <vt:lpstr>ή εξέρχονται της λεκάνης με τη μορφή ποταμών,</vt:lpstr>
      <vt:lpstr>Η λεκάνη απορροής αποτελεί το τέταρτο στοιχείο της δομής</vt:lpstr>
      <vt:lpstr>Λεκάνη απορροής</vt:lpstr>
      <vt:lpstr>Παρουσίαση του PowerPoint</vt:lpstr>
      <vt:lpstr>Παρουσίαση του PowerPoint</vt:lpstr>
      <vt:lpstr>Το μέγεθος, η κλίση, η γεωλογική σύνθεση</vt:lpstr>
      <vt:lpstr>Έχει παρατηρηθεί ότι</vt:lpstr>
      <vt:lpstr>Στα εύκρατα κλίματα</vt:lpstr>
      <vt:lpstr>Τέτοια πρότυπα βροχής παράγουν</vt:lpstr>
      <vt:lpstr>Αντίθετα, περιοχές με ημίξηρα κλίματα</vt:lpstr>
      <vt:lpstr>Σ’ αυτά τα θερμά ή μεσογειακά κλίματα,</vt:lpstr>
      <vt:lpstr>«Ο φωσφόρος ο οποίος μεταφέρεται προσροφημένος</vt:lpstr>
      <vt:lpstr>Αντίθετα, το άζωτο, ως ιδιαίτερα διαλυτό,</vt:lpstr>
      <vt:lpstr>Τα νιτρικά περνούν πιο εύκολα</vt:lpstr>
      <vt:lpstr>Σε ημίξηρα κλίματα, οι ποταμοί και οι λίμνες</vt:lpstr>
      <vt:lpstr>ενώ σε εύκρατα κλίματα έχουν πλεόνασμα νιτρικών</vt:lpstr>
      <vt:lpstr>Άλλοι περιορισμοί που επιβάλλονται</vt:lpstr>
      <vt:lpstr>Μία άλλη επίδραση του κλίματος</vt:lpstr>
      <vt:lpstr>Λίμνες γλυκού νερού δίχως απορροή</vt:lpstr>
      <vt:lpstr>Εκτός από τις φυσικές πηγές των χημικών</vt:lpstr>
      <vt:lpstr>Αυτές, εκτός από το ότι μεταβάλουν</vt:lpstr>
      <vt:lpstr>  Κεφάλαιο 3ο: Λίμνες  </vt:lpstr>
      <vt:lpstr>λίγο-πολύ κλειστού</vt:lpstr>
      <vt:lpstr>θα πρέπει ακόμη αυτό το βύθισμα να είναι λίγο-πολύ</vt:lpstr>
      <vt:lpstr>Όλες οι λεκάνες, είτε προέρχονται από ρήγματα στον φλοιό της γης</vt:lpstr>
      <vt:lpstr> 3.2 Προέλευση και ταξινόμηση των λιμνών </vt:lpstr>
      <vt:lpstr>και πραγματοποιήθηκε σε παγετώδεις περιόδους</vt:lpstr>
      <vt:lpstr>Όμοια, ηφαιστειακή δράση μπορεί να δημιουργήσει</vt:lpstr>
      <vt:lpstr>με κατασκευή,</vt:lpstr>
      <vt:lpstr>Καταστροφικά λοιπόν γεγονότα από</vt:lpstr>
      <vt:lpstr> Τεκτονικές λίμνες </vt:lpstr>
      <vt:lpstr>και ξεχωρίζουν</vt:lpstr>
      <vt:lpstr>Ο αρχικός τύπος της τεκτονικής λεκάνης</vt:lpstr>
      <vt:lpstr>Ο μεταγενέστερος τύπος της λεκάνης εμφανίζεται</vt:lpstr>
      <vt:lpstr>Πρώτη σε αυτές είναι η λίμνη Βαϊκάλη</vt:lpstr>
      <vt:lpstr>η οποία έχει μια συνεχή λιμναία ιστορία</vt:lpstr>
      <vt:lpstr>Η ηλικία της Τριτογενούς περιόδου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Ρωσοτουρκικός πόλεμος</dc:title>
  <dc:creator>Maria</dc:creator>
  <cp:lastModifiedBy>user</cp:lastModifiedBy>
  <cp:revision>218</cp:revision>
  <dcterms:created xsi:type="dcterms:W3CDTF">2019-05-10T18:29:09Z</dcterms:created>
  <dcterms:modified xsi:type="dcterms:W3CDTF">2025-03-20T12:53:34Z</dcterms:modified>
</cp:coreProperties>
</file>