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7" r:id="rId2"/>
    <p:sldId id="267" r:id="rId3"/>
    <p:sldId id="268" r:id="rId4"/>
    <p:sldId id="269" r:id="rId5"/>
    <p:sldId id="256" r:id="rId6"/>
    <p:sldId id="270" r:id="rId7"/>
    <p:sldId id="272" r:id="rId8"/>
    <p:sldId id="271" r:id="rId9"/>
    <p:sldId id="273" r:id="rId10"/>
    <p:sldId id="275" r:id="rId11"/>
    <p:sldId id="257" r:id="rId12"/>
    <p:sldId id="276" r:id="rId13"/>
    <p:sldId id="258" r:id="rId14"/>
    <p:sldId id="25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A39F8-AEFD-4DF7-8075-D68AF2F4D01E}" v="90" dt="2024-09-20T16:52:38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3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SSAS ATHANASIOS" userId="be886054-67fe-465e-a3be-062b5e84ab2a" providerId="ADAL" clId="{8E8A39F8-AEFD-4DF7-8075-D68AF2F4D01E}"/>
    <pc:docChg chg="custSel addSld delSld modSld sldOrd">
      <pc:chgData name="FASSAS ATHANASIOS" userId="be886054-67fe-465e-a3be-062b5e84ab2a" providerId="ADAL" clId="{8E8A39F8-AEFD-4DF7-8075-D68AF2F4D01E}" dt="2024-09-20T16:54:03.476" v="423" actId="255"/>
      <pc:docMkLst>
        <pc:docMk/>
      </pc:docMkLst>
      <pc:sldChg chg="addSp modSp mod setBg chgLayout">
        <pc:chgData name="FASSAS ATHANASIOS" userId="be886054-67fe-465e-a3be-062b5e84ab2a" providerId="ADAL" clId="{8E8A39F8-AEFD-4DF7-8075-D68AF2F4D01E}" dt="2024-09-20T16:51:25.907" v="379" actId="255"/>
        <pc:sldMkLst>
          <pc:docMk/>
          <pc:sldMk cId="0" sldId="256"/>
        </pc:sldMkLst>
        <pc:spChg chg="mod ord">
          <ac:chgData name="FASSAS ATHANASIOS" userId="be886054-67fe-465e-a3be-062b5e84ab2a" providerId="ADAL" clId="{8E8A39F8-AEFD-4DF7-8075-D68AF2F4D01E}" dt="2024-09-20T16:51:20.607" v="376" actId="26606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FASSAS ATHANASIOS" userId="be886054-67fe-465e-a3be-062b5e84ab2a" providerId="ADAL" clId="{8E8A39F8-AEFD-4DF7-8075-D68AF2F4D01E}" dt="2024-09-20T16:51:25.907" v="379" actId="255"/>
          <ac:spMkLst>
            <pc:docMk/>
            <pc:sldMk cId="0" sldId="256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1:20.607" v="376" actId="26606"/>
          <ac:spMkLst>
            <pc:docMk/>
            <pc:sldMk cId="0" sldId="256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1:20.607" v="376" actId="26606"/>
          <ac:spMkLst>
            <pc:docMk/>
            <pc:sldMk cId="0" sldId="256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1:20.607" v="376" actId="26606"/>
          <ac:spMkLst>
            <pc:docMk/>
            <pc:sldMk cId="0" sldId="256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1:20.607" v="376" actId="26606"/>
          <ac:spMkLst>
            <pc:docMk/>
            <pc:sldMk cId="0" sldId="256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1:20.607" v="376" actId="26606"/>
          <ac:spMkLst>
            <pc:docMk/>
            <pc:sldMk cId="0" sldId="256"/>
            <ac:spMk id="16" creationId="{53E5B1A8-3AC9-4BD1-9BBC-78CA94F2D1BA}"/>
          </ac:spMkLst>
        </pc:spChg>
      </pc:sldChg>
      <pc:sldChg chg="addSp modSp mod setBg chgLayout">
        <pc:chgData name="FASSAS ATHANASIOS" userId="be886054-67fe-465e-a3be-062b5e84ab2a" providerId="ADAL" clId="{8E8A39F8-AEFD-4DF7-8075-D68AF2F4D01E}" dt="2024-09-20T16:52:48.821" v="402" actId="403"/>
        <pc:sldMkLst>
          <pc:docMk/>
          <pc:sldMk cId="0" sldId="257"/>
        </pc:sldMkLst>
        <pc:spChg chg="mod ord">
          <ac:chgData name="FASSAS ATHANASIOS" userId="be886054-67fe-465e-a3be-062b5e84ab2a" providerId="ADAL" clId="{8E8A39F8-AEFD-4DF7-8075-D68AF2F4D01E}" dt="2024-09-20T16:52:30.259" v="390" actId="26606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FASSAS ATHANASIOS" userId="be886054-67fe-465e-a3be-062b5e84ab2a" providerId="ADAL" clId="{8E8A39F8-AEFD-4DF7-8075-D68AF2F4D01E}" dt="2024-09-20T16:52:48.821" v="402" actId="403"/>
          <ac:spMkLst>
            <pc:docMk/>
            <pc:sldMk cId="0" sldId="257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2:30.259" v="390" actId="26606"/>
          <ac:spMkLst>
            <pc:docMk/>
            <pc:sldMk cId="0" sldId="257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2:30.259" v="390" actId="26606"/>
          <ac:spMkLst>
            <pc:docMk/>
            <pc:sldMk cId="0" sldId="257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2:30.259" v="390" actId="26606"/>
          <ac:spMkLst>
            <pc:docMk/>
            <pc:sldMk cId="0" sldId="257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2:30.259" v="390" actId="26606"/>
          <ac:spMkLst>
            <pc:docMk/>
            <pc:sldMk cId="0" sldId="257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2:30.259" v="390" actId="26606"/>
          <ac:spMkLst>
            <pc:docMk/>
            <pc:sldMk cId="0" sldId="257"/>
            <ac:spMk id="16" creationId="{53E5B1A8-3AC9-4BD1-9BBC-78CA94F2D1BA}"/>
          </ac:spMkLst>
        </pc:spChg>
      </pc:sldChg>
      <pc:sldChg chg="addSp modSp mod setBg chgLayout">
        <pc:chgData name="FASSAS ATHANASIOS" userId="be886054-67fe-465e-a3be-062b5e84ab2a" providerId="ADAL" clId="{8E8A39F8-AEFD-4DF7-8075-D68AF2F4D01E}" dt="2024-09-20T16:53:39.003" v="415" actId="20577"/>
        <pc:sldMkLst>
          <pc:docMk/>
          <pc:sldMk cId="0" sldId="258"/>
        </pc:sldMkLst>
        <pc:spChg chg="mod ord">
          <ac:chgData name="FASSAS ATHANASIOS" userId="be886054-67fe-465e-a3be-062b5e84ab2a" providerId="ADAL" clId="{8E8A39F8-AEFD-4DF7-8075-D68AF2F4D01E}" dt="2024-09-20T16:53:32.581" v="409" actId="26606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FASSAS ATHANASIOS" userId="be886054-67fe-465e-a3be-062b5e84ab2a" providerId="ADAL" clId="{8E8A39F8-AEFD-4DF7-8075-D68AF2F4D01E}" dt="2024-09-20T16:53:39.003" v="415" actId="20577"/>
          <ac:spMkLst>
            <pc:docMk/>
            <pc:sldMk cId="0" sldId="258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3:32.581" v="409" actId="26606"/>
          <ac:spMkLst>
            <pc:docMk/>
            <pc:sldMk cId="0" sldId="258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3:32.581" v="409" actId="26606"/>
          <ac:spMkLst>
            <pc:docMk/>
            <pc:sldMk cId="0" sldId="258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3:32.581" v="409" actId="26606"/>
          <ac:spMkLst>
            <pc:docMk/>
            <pc:sldMk cId="0" sldId="258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3:32.581" v="409" actId="26606"/>
          <ac:spMkLst>
            <pc:docMk/>
            <pc:sldMk cId="0" sldId="258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3:32.581" v="409" actId="26606"/>
          <ac:spMkLst>
            <pc:docMk/>
            <pc:sldMk cId="0" sldId="258"/>
            <ac:spMk id="16" creationId="{53E5B1A8-3AC9-4BD1-9BBC-78CA94F2D1BA}"/>
          </ac:spMkLst>
        </pc:spChg>
      </pc:sldChg>
      <pc:sldChg chg="addSp modSp mod setBg chgLayout">
        <pc:chgData name="FASSAS ATHANASIOS" userId="be886054-67fe-465e-a3be-062b5e84ab2a" providerId="ADAL" clId="{8E8A39F8-AEFD-4DF7-8075-D68AF2F4D01E}" dt="2024-09-20T16:54:03.476" v="423" actId="255"/>
        <pc:sldMkLst>
          <pc:docMk/>
          <pc:sldMk cId="0" sldId="259"/>
        </pc:sldMkLst>
        <pc:spChg chg="mod ord">
          <ac:chgData name="FASSAS ATHANASIOS" userId="be886054-67fe-465e-a3be-062b5e84ab2a" providerId="ADAL" clId="{8E8A39F8-AEFD-4DF7-8075-D68AF2F4D01E}" dt="2024-09-20T16:53:53.321" v="416" actId="26606"/>
          <ac:spMkLst>
            <pc:docMk/>
            <pc:sldMk cId="0" sldId="259"/>
            <ac:spMk id="2" creationId="{00000000-0000-0000-0000-000000000000}"/>
          </ac:spMkLst>
        </pc:spChg>
        <pc:spChg chg="mod ord">
          <ac:chgData name="FASSAS ATHANASIOS" userId="be886054-67fe-465e-a3be-062b5e84ab2a" providerId="ADAL" clId="{8E8A39F8-AEFD-4DF7-8075-D68AF2F4D01E}" dt="2024-09-20T16:54:03.476" v="423" actId="255"/>
          <ac:spMkLst>
            <pc:docMk/>
            <pc:sldMk cId="0" sldId="259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3:53.321" v="416" actId="26606"/>
          <ac:spMkLst>
            <pc:docMk/>
            <pc:sldMk cId="0" sldId="259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3:53.321" v="416" actId="26606"/>
          <ac:spMkLst>
            <pc:docMk/>
            <pc:sldMk cId="0" sldId="259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3:53.321" v="416" actId="26606"/>
          <ac:spMkLst>
            <pc:docMk/>
            <pc:sldMk cId="0" sldId="259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3:53.321" v="416" actId="26606"/>
          <ac:spMkLst>
            <pc:docMk/>
            <pc:sldMk cId="0" sldId="259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3:53.321" v="416" actId="26606"/>
          <ac:spMkLst>
            <pc:docMk/>
            <pc:sldMk cId="0" sldId="259"/>
            <ac:spMk id="16" creationId="{53E5B1A8-3AC9-4BD1-9BBC-78CA94F2D1BA}"/>
          </ac:spMkLst>
        </pc:spChg>
      </pc:sldChg>
      <pc:sldChg chg="modSp del mod chgLayout">
        <pc:chgData name="FASSAS ATHANASIOS" userId="be886054-67fe-465e-a3be-062b5e84ab2a" providerId="ADAL" clId="{8E8A39F8-AEFD-4DF7-8075-D68AF2F4D01E}" dt="2024-07-10T09:54:44.846" v="75" actId="47"/>
        <pc:sldMkLst>
          <pc:docMk/>
          <pc:sldMk cId="0" sldId="260"/>
        </pc:sldMkLst>
        <pc:spChg chg="mod ord">
          <ac:chgData name="FASSAS ATHANASIOS" userId="be886054-67fe-465e-a3be-062b5e84ab2a" providerId="ADAL" clId="{8E8A39F8-AEFD-4DF7-8075-D68AF2F4D01E}" dt="2024-07-10T09:51:20.692" v="40" actId="700"/>
          <ac:spMkLst>
            <pc:docMk/>
            <pc:sldMk cId="0" sldId="260"/>
            <ac:spMk id="2" creationId="{00000000-0000-0000-0000-000000000000}"/>
          </ac:spMkLst>
        </pc:spChg>
        <pc:spChg chg="mod ord">
          <ac:chgData name="FASSAS ATHANASIOS" userId="be886054-67fe-465e-a3be-062b5e84ab2a" providerId="ADAL" clId="{8E8A39F8-AEFD-4DF7-8075-D68AF2F4D01E}" dt="2024-07-10T09:51:20.692" v="40" actId="700"/>
          <ac:spMkLst>
            <pc:docMk/>
            <pc:sldMk cId="0" sldId="260"/>
            <ac:spMk id="3" creationId="{00000000-0000-0000-0000-000000000000}"/>
          </ac:spMkLst>
        </pc:spChg>
      </pc:sldChg>
      <pc:sldChg chg="modSp del mod chgLayout">
        <pc:chgData name="FASSAS ATHANASIOS" userId="be886054-67fe-465e-a3be-062b5e84ab2a" providerId="ADAL" clId="{8E8A39F8-AEFD-4DF7-8075-D68AF2F4D01E}" dt="2024-07-10T10:09:47" v="344" actId="47"/>
        <pc:sldMkLst>
          <pc:docMk/>
          <pc:sldMk cId="0" sldId="261"/>
        </pc:sldMkLst>
        <pc:spChg chg="mod ord">
          <ac:chgData name="FASSAS ATHANASIOS" userId="be886054-67fe-465e-a3be-062b5e84ab2a" providerId="ADAL" clId="{8E8A39F8-AEFD-4DF7-8075-D68AF2F4D01E}" dt="2024-07-10T10:07:22.918" v="316" actId="6549"/>
          <ac:spMkLst>
            <pc:docMk/>
            <pc:sldMk cId="0" sldId="261"/>
            <ac:spMk id="2" creationId="{00000000-0000-0000-0000-000000000000}"/>
          </ac:spMkLst>
        </pc:spChg>
        <pc:spChg chg="mod ord">
          <ac:chgData name="FASSAS ATHANASIOS" userId="be886054-67fe-465e-a3be-062b5e84ab2a" providerId="ADAL" clId="{8E8A39F8-AEFD-4DF7-8075-D68AF2F4D01E}" dt="2024-07-10T09:51:20.692" v="40" actId="700"/>
          <ac:spMkLst>
            <pc:docMk/>
            <pc:sldMk cId="0" sldId="261"/>
            <ac:spMk id="3" creationId="{00000000-0000-0000-0000-000000000000}"/>
          </ac:spMkLst>
        </pc:spChg>
      </pc:sldChg>
      <pc:sldChg chg="modSp del mod chgLayout">
        <pc:chgData name="FASSAS ATHANASIOS" userId="be886054-67fe-465e-a3be-062b5e84ab2a" providerId="ADAL" clId="{8E8A39F8-AEFD-4DF7-8075-D68AF2F4D01E}" dt="2024-07-10T10:09:47" v="344" actId="47"/>
        <pc:sldMkLst>
          <pc:docMk/>
          <pc:sldMk cId="0" sldId="262"/>
        </pc:sldMkLst>
        <pc:spChg chg="mod ord">
          <ac:chgData name="FASSAS ATHANASIOS" userId="be886054-67fe-465e-a3be-062b5e84ab2a" providerId="ADAL" clId="{8E8A39F8-AEFD-4DF7-8075-D68AF2F4D01E}" dt="2024-07-10T09:51:20.692" v="40" actId="700"/>
          <ac:spMkLst>
            <pc:docMk/>
            <pc:sldMk cId="0" sldId="262"/>
            <ac:spMk id="2" creationId="{00000000-0000-0000-0000-000000000000}"/>
          </ac:spMkLst>
        </pc:spChg>
        <pc:spChg chg="mod ord">
          <ac:chgData name="FASSAS ATHANASIOS" userId="be886054-67fe-465e-a3be-062b5e84ab2a" providerId="ADAL" clId="{8E8A39F8-AEFD-4DF7-8075-D68AF2F4D01E}" dt="2024-07-10T09:51:20.692" v="40" actId="700"/>
          <ac:spMkLst>
            <pc:docMk/>
            <pc:sldMk cId="0" sldId="262"/>
            <ac:spMk id="3" creationId="{00000000-0000-0000-0000-000000000000}"/>
          </ac:spMkLst>
        </pc:spChg>
      </pc:sldChg>
      <pc:sldChg chg="modSp add mod">
        <pc:chgData name="FASSAS ATHANASIOS" userId="be886054-67fe-465e-a3be-062b5e84ab2a" providerId="ADAL" clId="{8E8A39F8-AEFD-4DF7-8075-D68AF2F4D01E}" dt="2024-09-20T16:51:01.912" v="368" actId="113"/>
        <pc:sldMkLst>
          <pc:docMk/>
          <pc:sldMk cId="0" sldId="267"/>
        </pc:sldMkLst>
        <pc:spChg chg="mod">
          <ac:chgData name="FASSAS ATHANASIOS" userId="be886054-67fe-465e-a3be-062b5e84ab2a" providerId="ADAL" clId="{8E8A39F8-AEFD-4DF7-8075-D68AF2F4D01E}" dt="2024-09-20T16:51:01.912" v="368" actId="113"/>
          <ac:spMkLst>
            <pc:docMk/>
            <pc:sldMk cId="0" sldId="267"/>
            <ac:spMk id="2" creationId="{00000000-0000-0000-0000-000000000000}"/>
          </ac:spMkLst>
        </pc:spChg>
      </pc:sldChg>
      <pc:sldChg chg="addSp modSp add mod setBg">
        <pc:chgData name="FASSAS ATHANASIOS" userId="be886054-67fe-465e-a3be-062b5e84ab2a" providerId="ADAL" clId="{8E8A39F8-AEFD-4DF7-8075-D68AF2F4D01E}" dt="2024-09-20T16:51:14.207" v="375" actId="20577"/>
        <pc:sldMkLst>
          <pc:docMk/>
          <pc:sldMk cId="0" sldId="268"/>
        </pc:sldMkLst>
        <pc:spChg chg="mod">
          <ac:chgData name="FASSAS ATHANASIOS" userId="be886054-67fe-465e-a3be-062b5e84ab2a" providerId="ADAL" clId="{8E8A39F8-AEFD-4DF7-8075-D68AF2F4D01E}" dt="2024-09-20T16:51:08.959" v="369" actId="26606"/>
          <ac:spMkLst>
            <pc:docMk/>
            <pc:sldMk cId="0" sldId="268"/>
            <ac:spMk id="2" creationId="{00000000-0000-0000-0000-000000000000}"/>
          </ac:spMkLst>
        </pc:spChg>
        <pc:spChg chg="mod">
          <ac:chgData name="FASSAS ATHANASIOS" userId="be886054-67fe-465e-a3be-062b5e84ab2a" providerId="ADAL" clId="{8E8A39F8-AEFD-4DF7-8075-D68AF2F4D01E}" dt="2024-09-20T16:51:14.207" v="375" actId="20577"/>
          <ac:spMkLst>
            <pc:docMk/>
            <pc:sldMk cId="0" sldId="268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1:08.959" v="369" actId="26606"/>
          <ac:spMkLst>
            <pc:docMk/>
            <pc:sldMk cId="0" sldId="268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1:08.959" v="369" actId="26606"/>
          <ac:spMkLst>
            <pc:docMk/>
            <pc:sldMk cId="0" sldId="268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1:08.959" v="369" actId="26606"/>
          <ac:spMkLst>
            <pc:docMk/>
            <pc:sldMk cId="0" sldId="268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1:08.959" v="369" actId="26606"/>
          <ac:spMkLst>
            <pc:docMk/>
            <pc:sldMk cId="0" sldId="268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1:08.959" v="369" actId="26606"/>
          <ac:spMkLst>
            <pc:docMk/>
            <pc:sldMk cId="0" sldId="268"/>
            <ac:spMk id="16" creationId="{53E5B1A8-3AC9-4BD1-9BBC-78CA94F2D1BA}"/>
          </ac:spMkLst>
        </pc:spChg>
      </pc:sldChg>
      <pc:sldChg chg="addSp delSp modSp new mod setBg">
        <pc:chgData name="FASSAS ATHANASIOS" userId="be886054-67fe-465e-a3be-062b5e84ab2a" providerId="ADAL" clId="{8E8A39F8-AEFD-4DF7-8075-D68AF2F4D01E}" dt="2024-07-10T09:52:11.686" v="54" actId="26606"/>
        <pc:sldMkLst>
          <pc:docMk/>
          <pc:sldMk cId="3362348410" sldId="269"/>
        </pc:sldMkLst>
        <pc:spChg chg="mod">
          <ac:chgData name="FASSAS ATHANASIOS" userId="be886054-67fe-465e-a3be-062b5e84ab2a" providerId="ADAL" clId="{8E8A39F8-AEFD-4DF7-8075-D68AF2F4D01E}" dt="2024-07-10T09:52:11.686" v="54" actId="26606"/>
          <ac:spMkLst>
            <pc:docMk/>
            <pc:sldMk cId="3362348410" sldId="269"/>
            <ac:spMk id="2" creationId="{89564E0A-C18E-C81D-553E-39FB6440DA10}"/>
          </ac:spMkLst>
        </pc:spChg>
        <pc:spChg chg="del">
          <ac:chgData name="FASSAS ATHANASIOS" userId="be886054-67fe-465e-a3be-062b5e84ab2a" providerId="ADAL" clId="{8E8A39F8-AEFD-4DF7-8075-D68AF2F4D01E}" dt="2024-07-10T09:51:49.708" v="49" actId="478"/>
          <ac:spMkLst>
            <pc:docMk/>
            <pc:sldMk cId="3362348410" sldId="269"/>
            <ac:spMk id="3" creationId="{694FE3CA-ED86-FAB7-0EE9-A45EA12E357F}"/>
          </ac:spMkLst>
        </pc:spChg>
        <pc:spChg chg="add">
          <ac:chgData name="FASSAS ATHANASIOS" userId="be886054-67fe-465e-a3be-062b5e84ab2a" providerId="ADAL" clId="{8E8A39F8-AEFD-4DF7-8075-D68AF2F4D01E}" dt="2024-07-10T09:52:11.686" v="54" actId="26606"/>
          <ac:spMkLst>
            <pc:docMk/>
            <pc:sldMk cId="3362348410" sldId="269"/>
            <ac:spMk id="9" creationId="{A4AC5506-6312-4701-8D3C-40187889A947}"/>
          </ac:spMkLst>
        </pc:spChg>
        <pc:picChg chg="add mod">
          <ac:chgData name="FASSAS ATHANASIOS" userId="be886054-67fe-465e-a3be-062b5e84ab2a" providerId="ADAL" clId="{8E8A39F8-AEFD-4DF7-8075-D68AF2F4D01E}" dt="2024-07-10T09:52:11.686" v="54" actId="26606"/>
          <ac:picMkLst>
            <pc:docMk/>
            <pc:sldMk cId="3362348410" sldId="269"/>
            <ac:picMk id="4" creationId="{02C528AD-A9A3-E4F7-A02F-FF51018E0A76}"/>
          </ac:picMkLst>
        </pc:picChg>
      </pc:sldChg>
      <pc:sldChg chg="addSp modSp add mod setBg">
        <pc:chgData name="FASSAS ATHANASIOS" userId="be886054-67fe-465e-a3be-062b5e84ab2a" providerId="ADAL" clId="{8E8A39F8-AEFD-4DF7-8075-D68AF2F4D01E}" dt="2024-09-20T16:51:37.792" v="382" actId="122"/>
        <pc:sldMkLst>
          <pc:docMk/>
          <pc:sldMk cId="3550951374" sldId="270"/>
        </pc:sldMkLst>
        <pc:spChg chg="mod">
          <ac:chgData name="FASSAS ATHANASIOS" userId="be886054-67fe-465e-a3be-062b5e84ab2a" providerId="ADAL" clId="{8E8A39F8-AEFD-4DF7-8075-D68AF2F4D01E}" dt="2024-09-20T16:51:31.131" v="380" actId="26606"/>
          <ac:spMkLst>
            <pc:docMk/>
            <pc:sldMk cId="3550951374" sldId="270"/>
            <ac:spMk id="2" creationId="{00000000-0000-0000-0000-000000000000}"/>
          </ac:spMkLst>
        </pc:spChg>
        <pc:spChg chg="mod">
          <ac:chgData name="FASSAS ATHANASIOS" userId="be886054-67fe-465e-a3be-062b5e84ab2a" providerId="ADAL" clId="{8E8A39F8-AEFD-4DF7-8075-D68AF2F4D01E}" dt="2024-09-20T16:51:37.792" v="382" actId="122"/>
          <ac:spMkLst>
            <pc:docMk/>
            <pc:sldMk cId="3550951374" sldId="270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1:31.131" v="380" actId="26606"/>
          <ac:spMkLst>
            <pc:docMk/>
            <pc:sldMk cId="3550951374" sldId="270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1:31.131" v="380" actId="26606"/>
          <ac:spMkLst>
            <pc:docMk/>
            <pc:sldMk cId="3550951374" sldId="270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1:31.131" v="380" actId="26606"/>
          <ac:spMkLst>
            <pc:docMk/>
            <pc:sldMk cId="3550951374" sldId="270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1:31.131" v="380" actId="26606"/>
          <ac:spMkLst>
            <pc:docMk/>
            <pc:sldMk cId="3550951374" sldId="270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1:31.131" v="380" actId="26606"/>
          <ac:spMkLst>
            <pc:docMk/>
            <pc:sldMk cId="3550951374" sldId="270"/>
            <ac:spMk id="16" creationId="{53E5B1A8-3AC9-4BD1-9BBC-78CA94F2D1BA}"/>
          </ac:spMkLst>
        </pc:spChg>
      </pc:sldChg>
      <pc:sldChg chg="addSp modSp add mod">
        <pc:chgData name="FASSAS ATHANASIOS" userId="be886054-67fe-465e-a3be-062b5e84ab2a" providerId="ADAL" clId="{8E8A39F8-AEFD-4DF7-8075-D68AF2F4D01E}" dt="2024-07-10T10:02:44.049" v="230" actId="6549"/>
        <pc:sldMkLst>
          <pc:docMk/>
          <pc:sldMk cId="570739521" sldId="271"/>
        </pc:sldMkLst>
        <pc:spChg chg="mod">
          <ac:chgData name="FASSAS ATHANASIOS" userId="be886054-67fe-465e-a3be-062b5e84ab2a" providerId="ADAL" clId="{8E8A39F8-AEFD-4DF7-8075-D68AF2F4D01E}" dt="2024-07-10T10:02:44.049" v="230" actId="6549"/>
          <ac:spMkLst>
            <pc:docMk/>
            <pc:sldMk cId="570739521" sldId="271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7-10T09:59:03.545" v="151"/>
          <ac:spMkLst>
            <pc:docMk/>
            <pc:sldMk cId="570739521" sldId="271"/>
            <ac:spMk id="4" creationId="{253E5A53-B70A-E4B3-57C0-C71E7BFB3300}"/>
          </ac:spMkLst>
        </pc:spChg>
        <pc:spChg chg="add">
          <ac:chgData name="FASSAS ATHANASIOS" userId="be886054-67fe-465e-a3be-062b5e84ab2a" providerId="ADAL" clId="{8E8A39F8-AEFD-4DF7-8075-D68AF2F4D01E}" dt="2024-07-10T09:59:03.545" v="151"/>
          <ac:spMkLst>
            <pc:docMk/>
            <pc:sldMk cId="570739521" sldId="271"/>
            <ac:spMk id="6" creationId="{2763EC3E-E289-BA8C-F2E9-F85E814E0305}"/>
          </ac:spMkLst>
        </pc:spChg>
        <pc:spChg chg="add">
          <ac:chgData name="FASSAS ATHANASIOS" userId="be886054-67fe-465e-a3be-062b5e84ab2a" providerId="ADAL" clId="{8E8A39F8-AEFD-4DF7-8075-D68AF2F4D01E}" dt="2024-07-10T09:59:20.462" v="166"/>
          <ac:spMkLst>
            <pc:docMk/>
            <pc:sldMk cId="570739521" sldId="271"/>
            <ac:spMk id="7" creationId="{BB0FDEC8-9DC8-8DA6-35DC-82AE728816A1}"/>
          </ac:spMkLst>
        </pc:spChg>
        <pc:spChg chg="add">
          <ac:chgData name="FASSAS ATHANASIOS" userId="be886054-67fe-465e-a3be-062b5e84ab2a" providerId="ADAL" clId="{8E8A39F8-AEFD-4DF7-8075-D68AF2F4D01E}" dt="2024-07-10T09:59:20.462" v="166"/>
          <ac:spMkLst>
            <pc:docMk/>
            <pc:sldMk cId="570739521" sldId="271"/>
            <ac:spMk id="9" creationId="{B5579135-6C38-61FD-28EC-553CC5E39934}"/>
          </ac:spMkLst>
        </pc:spChg>
        <pc:graphicFrameChg chg="add">
          <ac:chgData name="FASSAS ATHANASIOS" userId="be886054-67fe-465e-a3be-062b5e84ab2a" providerId="ADAL" clId="{8E8A39F8-AEFD-4DF7-8075-D68AF2F4D01E}" dt="2024-07-10T09:59:03.545" v="151"/>
          <ac:graphicFrameMkLst>
            <pc:docMk/>
            <pc:sldMk cId="570739521" sldId="271"/>
            <ac:graphicFrameMk id="5" creationId="{5C37B441-2A4A-3676-FCF4-3050B3CC89A0}"/>
          </ac:graphicFrameMkLst>
        </pc:graphicFrameChg>
        <pc:graphicFrameChg chg="add">
          <ac:chgData name="FASSAS ATHANASIOS" userId="be886054-67fe-465e-a3be-062b5e84ab2a" providerId="ADAL" clId="{8E8A39F8-AEFD-4DF7-8075-D68AF2F4D01E}" dt="2024-07-10T09:59:20.462" v="166"/>
          <ac:graphicFrameMkLst>
            <pc:docMk/>
            <pc:sldMk cId="570739521" sldId="271"/>
            <ac:graphicFrameMk id="8" creationId="{FDB24445-A35F-978E-637C-CEEF85443EDD}"/>
          </ac:graphicFrameMkLst>
        </pc:graphicFrameChg>
      </pc:sldChg>
      <pc:sldChg chg="addSp modSp add mod ord setBg">
        <pc:chgData name="FASSAS ATHANASIOS" userId="be886054-67fe-465e-a3be-062b5e84ab2a" providerId="ADAL" clId="{8E8A39F8-AEFD-4DF7-8075-D68AF2F4D01E}" dt="2024-09-20T16:51:51.290" v="385" actId="122"/>
        <pc:sldMkLst>
          <pc:docMk/>
          <pc:sldMk cId="842409240" sldId="272"/>
        </pc:sldMkLst>
        <pc:spChg chg="mod">
          <ac:chgData name="FASSAS ATHANASIOS" userId="be886054-67fe-465e-a3be-062b5e84ab2a" providerId="ADAL" clId="{8E8A39F8-AEFD-4DF7-8075-D68AF2F4D01E}" dt="2024-09-20T16:51:45.351" v="383" actId="26606"/>
          <ac:spMkLst>
            <pc:docMk/>
            <pc:sldMk cId="842409240" sldId="272"/>
            <ac:spMk id="2" creationId="{00000000-0000-0000-0000-000000000000}"/>
          </ac:spMkLst>
        </pc:spChg>
        <pc:spChg chg="mod">
          <ac:chgData name="FASSAS ATHANASIOS" userId="be886054-67fe-465e-a3be-062b5e84ab2a" providerId="ADAL" clId="{8E8A39F8-AEFD-4DF7-8075-D68AF2F4D01E}" dt="2024-09-20T16:51:51.290" v="385" actId="122"/>
          <ac:spMkLst>
            <pc:docMk/>
            <pc:sldMk cId="842409240" sldId="272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1:45.351" v="383" actId="26606"/>
          <ac:spMkLst>
            <pc:docMk/>
            <pc:sldMk cId="842409240" sldId="272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1:45.351" v="383" actId="26606"/>
          <ac:spMkLst>
            <pc:docMk/>
            <pc:sldMk cId="842409240" sldId="272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1:45.351" v="383" actId="26606"/>
          <ac:spMkLst>
            <pc:docMk/>
            <pc:sldMk cId="842409240" sldId="272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1:45.351" v="383" actId="26606"/>
          <ac:spMkLst>
            <pc:docMk/>
            <pc:sldMk cId="842409240" sldId="272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1:45.351" v="383" actId="26606"/>
          <ac:spMkLst>
            <pc:docMk/>
            <pc:sldMk cId="842409240" sldId="272"/>
            <ac:spMk id="16" creationId="{53E5B1A8-3AC9-4BD1-9BBC-78CA94F2D1BA}"/>
          </ac:spMkLst>
        </pc:spChg>
      </pc:sldChg>
      <pc:sldChg chg="addSp modSp add mod ord setBg">
        <pc:chgData name="FASSAS ATHANASIOS" userId="be886054-67fe-465e-a3be-062b5e84ab2a" providerId="ADAL" clId="{8E8A39F8-AEFD-4DF7-8075-D68AF2F4D01E}" dt="2024-09-20T16:52:08.694" v="387" actId="255"/>
        <pc:sldMkLst>
          <pc:docMk/>
          <pc:sldMk cId="3623267931" sldId="273"/>
        </pc:sldMkLst>
        <pc:spChg chg="mod">
          <ac:chgData name="FASSAS ATHANASIOS" userId="be886054-67fe-465e-a3be-062b5e84ab2a" providerId="ADAL" clId="{8E8A39F8-AEFD-4DF7-8075-D68AF2F4D01E}" dt="2024-09-20T16:52:02.909" v="386" actId="26606"/>
          <ac:spMkLst>
            <pc:docMk/>
            <pc:sldMk cId="3623267931" sldId="273"/>
            <ac:spMk id="2" creationId="{00000000-0000-0000-0000-000000000000}"/>
          </ac:spMkLst>
        </pc:spChg>
        <pc:spChg chg="mod">
          <ac:chgData name="FASSAS ATHANASIOS" userId="be886054-67fe-465e-a3be-062b5e84ab2a" providerId="ADAL" clId="{8E8A39F8-AEFD-4DF7-8075-D68AF2F4D01E}" dt="2024-09-20T16:52:08.694" v="387" actId="255"/>
          <ac:spMkLst>
            <pc:docMk/>
            <pc:sldMk cId="3623267931" sldId="273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2:02.909" v="386" actId="26606"/>
          <ac:spMkLst>
            <pc:docMk/>
            <pc:sldMk cId="3623267931" sldId="273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2:02.909" v="386" actId="26606"/>
          <ac:spMkLst>
            <pc:docMk/>
            <pc:sldMk cId="3623267931" sldId="273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2:02.909" v="386" actId="26606"/>
          <ac:spMkLst>
            <pc:docMk/>
            <pc:sldMk cId="3623267931" sldId="273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2:02.909" v="386" actId="26606"/>
          <ac:spMkLst>
            <pc:docMk/>
            <pc:sldMk cId="3623267931" sldId="273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2:02.909" v="386" actId="26606"/>
          <ac:spMkLst>
            <pc:docMk/>
            <pc:sldMk cId="3623267931" sldId="273"/>
            <ac:spMk id="16" creationId="{53E5B1A8-3AC9-4BD1-9BBC-78CA94F2D1BA}"/>
          </ac:spMkLst>
        </pc:spChg>
      </pc:sldChg>
      <pc:sldChg chg="addSp modSp new mod">
        <pc:chgData name="FASSAS ATHANASIOS" userId="be886054-67fe-465e-a3be-062b5e84ab2a" providerId="ADAL" clId="{8E8A39F8-AEFD-4DF7-8075-D68AF2F4D01E}" dt="2024-07-10T10:09:52.872" v="346" actId="5793"/>
        <pc:sldMkLst>
          <pc:docMk/>
          <pc:sldMk cId="751003450" sldId="274"/>
        </pc:sldMkLst>
        <pc:spChg chg="mod">
          <ac:chgData name="FASSAS ATHANASIOS" userId="be886054-67fe-465e-a3be-062b5e84ab2a" providerId="ADAL" clId="{8E8A39F8-AEFD-4DF7-8075-D68AF2F4D01E}" dt="2024-07-10T10:08:48.854" v="335" actId="27636"/>
          <ac:spMkLst>
            <pc:docMk/>
            <pc:sldMk cId="751003450" sldId="274"/>
            <ac:spMk id="2" creationId="{F63F2514-C152-F6D2-9674-83CDC7294BBA}"/>
          </ac:spMkLst>
        </pc:spChg>
        <pc:spChg chg="mod">
          <ac:chgData name="FASSAS ATHANASIOS" userId="be886054-67fe-465e-a3be-062b5e84ab2a" providerId="ADAL" clId="{8E8A39F8-AEFD-4DF7-8075-D68AF2F4D01E}" dt="2024-07-10T10:09:52.872" v="346" actId="5793"/>
          <ac:spMkLst>
            <pc:docMk/>
            <pc:sldMk cId="751003450" sldId="274"/>
            <ac:spMk id="3" creationId="{7FACAF2F-25E5-9859-0C4B-A3A94537AAE0}"/>
          </ac:spMkLst>
        </pc:spChg>
        <pc:graphicFrameChg chg="add mod">
          <ac:chgData name="FASSAS ATHANASIOS" userId="be886054-67fe-465e-a3be-062b5e84ab2a" providerId="ADAL" clId="{8E8A39F8-AEFD-4DF7-8075-D68AF2F4D01E}" dt="2024-07-10T10:09:07.676" v="339" actId="1076"/>
          <ac:graphicFrameMkLst>
            <pc:docMk/>
            <pc:sldMk cId="751003450" sldId="274"/>
            <ac:graphicFrameMk id="4" creationId="{E729CD69-80FE-BFE7-77B7-4F8BD91B195F}"/>
          </ac:graphicFrameMkLst>
        </pc:graphicFrameChg>
      </pc:sldChg>
      <pc:sldChg chg="addSp modSp add mod setBg">
        <pc:chgData name="FASSAS ATHANASIOS" userId="be886054-67fe-465e-a3be-062b5e84ab2a" providerId="ADAL" clId="{8E8A39F8-AEFD-4DF7-8075-D68AF2F4D01E}" dt="2024-09-20T16:52:22.613" v="389" actId="255"/>
        <pc:sldMkLst>
          <pc:docMk/>
          <pc:sldMk cId="1378167439" sldId="275"/>
        </pc:sldMkLst>
        <pc:spChg chg="mod">
          <ac:chgData name="FASSAS ATHANASIOS" userId="be886054-67fe-465e-a3be-062b5e84ab2a" providerId="ADAL" clId="{8E8A39F8-AEFD-4DF7-8075-D68AF2F4D01E}" dt="2024-09-20T16:52:17.239" v="388" actId="26606"/>
          <ac:spMkLst>
            <pc:docMk/>
            <pc:sldMk cId="1378167439" sldId="275"/>
            <ac:spMk id="2" creationId="{00000000-0000-0000-0000-000000000000}"/>
          </ac:spMkLst>
        </pc:spChg>
        <pc:spChg chg="mod">
          <ac:chgData name="FASSAS ATHANASIOS" userId="be886054-67fe-465e-a3be-062b5e84ab2a" providerId="ADAL" clId="{8E8A39F8-AEFD-4DF7-8075-D68AF2F4D01E}" dt="2024-09-20T16:52:22.613" v="389" actId="255"/>
          <ac:spMkLst>
            <pc:docMk/>
            <pc:sldMk cId="1378167439" sldId="275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2:17.239" v="388" actId="26606"/>
          <ac:spMkLst>
            <pc:docMk/>
            <pc:sldMk cId="1378167439" sldId="275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2:17.239" v="388" actId="26606"/>
          <ac:spMkLst>
            <pc:docMk/>
            <pc:sldMk cId="1378167439" sldId="275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2:17.239" v="388" actId="26606"/>
          <ac:spMkLst>
            <pc:docMk/>
            <pc:sldMk cId="1378167439" sldId="275"/>
            <ac:spMk id="12" creationId="{BC4C4868-CB8F-4AF9-9CDB-8108F2C19B67}"/>
          </ac:spMkLst>
        </pc:spChg>
        <pc:spChg chg="add">
          <ac:chgData name="FASSAS ATHANASIOS" userId="be886054-67fe-465e-a3be-062b5e84ab2a" providerId="ADAL" clId="{8E8A39F8-AEFD-4DF7-8075-D68AF2F4D01E}" dt="2024-09-20T16:52:17.239" v="388" actId="26606"/>
          <ac:spMkLst>
            <pc:docMk/>
            <pc:sldMk cId="1378167439" sldId="275"/>
            <ac:spMk id="14" creationId="{375E0459-6403-40CD-989D-56A4407CA12E}"/>
          </ac:spMkLst>
        </pc:spChg>
        <pc:spChg chg="add">
          <ac:chgData name="FASSAS ATHANASIOS" userId="be886054-67fe-465e-a3be-062b5e84ab2a" providerId="ADAL" clId="{8E8A39F8-AEFD-4DF7-8075-D68AF2F4D01E}" dt="2024-09-20T16:52:17.239" v="388" actId="26606"/>
          <ac:spMkLst>
            <pc:docMk/>
            <pc:sldMk cId="1378167439" sldId="275"/>
            <ac:spMk id="16" creationId="{53E5B1A8-3AC9-4BD1-9BBC-78CA94F2D1BA}"/>
          </ac:spMkLst>
        </pc:spChg>
      </pc:sldChg>
      <pc:sldChg chg="addSp delSp modSp add mod setBg delDesignElem">
        <pc:chgData name="FASSAS ATHANASIOS" userId="be886054-67fe-465e-a3be-062b5e84ab2a" providerId="ADAL" clId="{8E8A39F8-AEFD-4DF7-8075-D68AF2F4D01E}" dt="2024-09-20T16:53:28.124" v="408" actId="403"/>
        <pc:sldMkLst>
          <pc:docMk/>
          <pc:sldMk cId="4119532794" sldId="276"/>
        </pc:sldMkLst>
        <pc:spChg chg="mod">
          <ac:chgData name="FASSAS ATHANASIOS" userId="be886054-67fe-465e-a3be-062b5e84ab2a" providerId="ADAL" clId="{8E8A39F8-AEFD-4DF7-8075-D68AF2F4D01E}" dt="2024-09-20T16:53:28.124" v="408" actId="403"/>
          <ac:spMkLst>
            <pc:docMk/>
            <pc:sldMk cId="4119532794" sldId="276"/>
            <ac:spMk id="3" creationId="{00000000-0000-0000-0000-000000000000}"/>
          </ac:spMkLst>
        </pc:spChg>
        <pc:spChg chg="add">
          <ac:chgData name="FASSAS ATHANASIOS" userId="be886054-67fe-465e-a3be-062b5e84ab2a" providerId="ADAL" clId="{8E8A39F8-AEFD-4DF7-8075-D68AF2F4D01E}" dt="2024-09-20T16:53:06.402" v="407" actId="26606"/>
          <ac:spMkLst>
            <pc:docMk/>
            <pc:sldMk cId="4119532794" sldId="276"/>
            <ac:spMk id="5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3:06.402" v="407" actId="26606"/>
          <ac:spMkLst>
            <pc:docMk/>
            <pc:sldMk cId="4119532794" sldId="276"/>
            <ac:spMk id="6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3:06.402" v="407" actId="26606"/>
          <ac:spMkLst>
            <pc:docMk/>
            <pc:sldMk cId="4119532794" sldId="276"/>
            <ac:spMk id="7" creationId="{BC4C4868-CB8F-4AF9-9CDB-8108F2C19B67}"/>
          </ac:spMkLst>
        </pc:spChg>
        <pc:spChg chg="del">
          <ac:chgData name="FASSAS ATHANASIOS" userId="be886054-67fe-465e-a3be-062b5e84ab2a" providerId="ADAL" clId="{8E8A39F8-AEFD-4DF7-8075-D68AF2F4D01E}" dt="2024-09-20T16:52:38.595" v="396"/>
          <ac:spMkLst>
            <pc:docMk/>
            <pc:sldMk cId="4119532794" sldId="276"/>
            <ac:spMk id="8" creationId="{1B15ED52-F352-441B-82BF-E0EA34836D08}"/>
          </ac:spMkLst>
        </pc:spChg>
        <pc:spChg chg="add">
          <ac:chgData name="FASSAS ATHANASIOS" userId="be886054-67fe-465e-a3be-062b5e84ab2a" providerId="ADAL" clId="{8E8A39F8-AEFD-4DF7-8075-D68AF2F4D01E}" dt="2024-09-20T16:53:06.402" v="407" actId="26606"/>
          <ac:spMkLst>
            <pc:docMk/>
            <pc:sldMk cId="4119532794" sldId="276"/>
            <ac:spMk id="9" creationId="{375E0459-6403-40CD-989D-56A4407CA12E}"/>
          </ac:spMkLst>
        </pc:spChg>
        <pc:spChg chg="del">
          <ac:chgData name="FASSAS ATHANASIOS" userId="be886054-67fe-465e-a3be-062b5e84ab2a" providerId="ADAL" clId="{8E8A39F8-AEFD-4DF7-8075-D68AF2F4D01E}" dt="2024-09-20T16:52:38.595" v="396"/>
          <ac:spMkLst>
            <pc:docMk/>
            <pc:sldMk cId="4119532794" sldId="276"/>
            <ac:spMk id="10" creationId="{3B2E3793-BFE6-45A2-9B7B-E18844431C99}"/>
          </ac:spMkLst>
        </pc:spChg>
        <pc:spChg chg="add">
          <ac:chgData name="FASSAS ATHANASIOS" userId="be886054-67fe-465e-a3be-062b5e84ab2a" providerId="ADAL" clId="{8E8A39F8-AEFD-4DF7-8075-D68AF2F4D01E}" dt="2024-09-20T16:53:06.402" v="407" actId="26606"/>
          <ac:spMkLst>
            <pc:docMk/>
            <pc:sldMk cId="4119532794" sldId="276"/>
            <ac:spMk id="11" creationId="{53E5B1A8-3AC9-4BD1-9BBC-78CA94F2D1BA}"/>
          </ac:spMkLst>
        </pc:spChg>
        <pc:spChg chg="del">
          <ac:chgData name="FASSAS ATHANASIOS" userId="be886054-67fe-465e-a3be-062b5e84ab2a" providerId="ADAL" clId="{8E8A39F8-AEFD-4DF7-8075-D68AF2F4D01E}" dt="2024-09-20T16:52:38.595" v="396"/>
          <ac:spMkLst>
            <pc:docMk/>
            <pc:sldMk cId="4119532794" sldId="276"/>
            <ac:spMk id="12" creationId="{BC4C4868-CB8F-4AF9-9CDB-8108F2C19B67}"/>
          </ac:spMkLst>
        </pc:spChg>
        <pc:spChg chg="del">
          <ac:chgData name="FASSAS ATHANASIOS" userId="be886054-67fe-465e-a3be-062b5e84ab2a" providerId="ADAL" clId="{8E8A39F8-AEFD-4DF7-8075-D68AF2F4D01E}" dt="2024-09-20T16:52:38.595" v="396"/>
          <ac:spMkLst>
            <pc:docMk/>
            <pc:sldMk cId="4119532794" sldId="276"/>
            <ac:spMk id="14" creationId="{375E0459-6403-40CD-989D-56A4407CA12E}"/>
          </ac:spMkLst>
        </pc:spChg>
        <pc:spChg chg="del">
          <ac:chgData name="FASSAS ATHANASIOS" userId="be886054-67fe-465e-a3be-062b5e84ab2a" providerId="ADAL" clId="{8E8A39F8-AEFD-4DF7-8075-D68AF2F4D01E}" dt="2024-09-20T16:52:38.595" v="396"/>
          <ac:spMkLst>
            <pc:docMk/>
            <pc:sldMk cId="4119532794" sldId="276"/>
            <ac:spMk id="16" creationId="{53E5B1A8-3AC9-4BD1-9BBC-78CA94F2D1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0C6E-20CC-49BF-B0A1-346A99B2CD3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74B2-2761-48F6-90CE-879122EBF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3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ΑΝΑΛΥΣΗ ΕΠΕΝΔΥΣΕΩΝ ΣΤΙΣ ΑΓΟΡΕΣ ΧΡΗΜΑΤΟΣ ΚΑΙ ΚΕΦΑΛΑΙΟΥ - ΜΕ ΕΦΑΡΜΟΓΕΣ ΣΤΗΝ PYTHON ΚΑΙ ΣΤΟ EXCEL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Παπαδάμου</a:t>
            </a: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Στέφανος &amp; </a:t>
            </a:r>
            <a:r>
              <a:rPr lang="el-GR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Φάσσας</a:t>
            </a: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Αθανάσιος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45060-2B27-46C9-A50B-515B3AC061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4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2CA7924A-0569-1717-C41B-620B951AADE6}"/>
              </a:ext>
            </a:extLst>
          </p:cNvPr>
          <p:cNvSpPr txBox="1">
            <a:spLocks/>
          </p:cNvSpPr>
          <p:nvPr userDrawn="1"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3F385-DEFD-2740-435D-B096EB54B5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1D5370F-6825-6ABA-352A-8B13089FCEC3}"/>
              </a:ext>
            </a:extLst>
          </p:cNvPr>
          <p:cNvSpPr txBox="1">
            <a:spLocks/>
          </p:cNvSpPr>
          <p:nvPr userDrawn="1"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9CD38-37BE-EC41-9E03-A4EAB908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748"/>
            <a:ext cx="9144000" cy="51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88785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 dirty="0">
                <a:solidFill>
                  <a:srgbClr val="FFFFFF"/>
                </a:solidFill>
              </a:rPr>
              <a:t>Αριθμητικός και Γεωμετρικός μέσος όρος του ποσοστού απόδοσης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1128" y="1898659"/>
                <a:ext cx="7861739" cy="3878125"/>
              </a:xfrm>
            </p:spPr>
            <p:txBody>
              <a:bodyPr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sz="1800" dirty="0"/>
                  <a:t>H </a:t>
                </a:r>
                <a:r>
                  <a:rPr lang="el-GR" sz="1800" dirty="0"/>
                  <a:t>μέση γεωμετρική απόδοση δίνεται από τον ακόλουθο τύπο: </a:t>
                </a:r>
              </a:p>
              <a:p>
                <a:pPr marL="0" indent="0">
                  <a:lnSpc>
                    <a:spcPct val="8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ar-AE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g>
                        <m:e>
                          <m:d>
                            <m:dPr>
                              <m:ctrlP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ar-AE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ar-AE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ar-AE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...</m:t>
                          </m:r>
                          <m:r>
                            <a:rPr lang="ar-AE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ar-AE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ar-AE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ar-AE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ar-AE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ar-AE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ar-AE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ar-AE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ar-AE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ar-AE" sz="1800" dirty="0"/>
              </a:p>
              <a:p>
                <a:pPr>
                  <a:lnSpc>
                    <a:spcPct val="90000"/>
                  </a:lnSpc>
                </a:pPr>
                <a:r>
                  <a:rPr lang="el-GR" sz="1800" dirty="0"/>
                  <a:t>Η μέση γεωμετρική απόδοση μετράει το ποσοστό της αύξησης του κεφαλαίου που έχει επενδυθεί στη μετοχή κατά τη διάρκεια </a:t>
                </a:r>
                <a:r>
                  <a:rPr lang="en-US" sz="1800" dirty="0"/>
                  <a:t>n </a:t>
                </a:r>
                <a:r>
                  <a:rPr lang="el-GR" sz="1800" dirty="0"/>
                  <a:t>περιόδων, θεωρώντας ότι όλα τα ενδιάμεσα εισοδήματα έχουν </a:t>
                </a:r>
                <a:r>
                  <a:rPr lang="el-GR" sz="1800" dirty="0" err="1"/>
                  <a:t>επανεπενδυθεί</a:t>
                </a:r>
                <a:r>
                  <a:rPr lang="el-GR" sz="1800" dirty="0"/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sz="1800" dirty="0"/>
                  <a:t>Ανάλογοι υπολογισμοί μας επιτρέπουν να υπολογίσουμε το μέσο αριθμητικό ή γεωμετρικό ποσοστό απόδοσης </a:t>
                </a:r>
                <a:r>
                  <a:rPr lang="en-US" sz="1800" dirty="0"/>
                  <a:t>n </a:t>
                </a:r>
                <a:r>
                  <a:rPr lang="el-GR" sz="1800" dirty="0"/>
                  <a:t>περιόδων, από μια ημέρα ένα μήνα ή κάθε άλλο μέγεθος.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sz="1800" dirty="0"/>
                  <a:t>Αντίθετα με τη μέση αριθμητική, η μέση γεωμετρική απόδοση λαμβάνει υπ' όψη το κεφάλαιο στο οποίο προστίθενται οι αποδόσεις, και μόνο στην σπάνια περίπτωση όπου όλες οι αποδόσεις είναι ίσες, η αριθμητική και η γεωμετρική μέση απόδοση είναι ταυτόσημες. 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sz="1800" dirty="0"/>
                  <a:t>Σε όλες τις άλλες περιπτώσεις η μέση αριθμητική είναι μεγαλύτερη από τη μέση γεωμετρική, και η διαφορά τους θα είναι τόσο μεγαλύτερη όσο οι διακυμάνσεις των </a:t>
                </a:r>
                <a:r>
                  <a:rPr lang="en-US" sz="1800" dirty="0"/>
                  <a:t>Ri </a:t>
                </a:r>
                <a:r>
                  <a:rPr lang="el-GR" sz="1800" dirty="0"/>
                  <a:t>είναι μεγαλύτερες.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128" y="1898659"/>
                <a:ext cx="7861739" cy="3878125"/>
              </a:xfrm>
              <a:blipFill>
                <a:blip r:embed="rId2"/>
                <a:stretch>
                  <a:fillRect l="-465" t="-9262" r="-1240" b="-10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AEC94A-24F3-A2D5-F045-EEA01E00F6AF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FFA74-E79F-3D22-7C80-20F19FE45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5D29E5A-9A04-CA4F-8063-F8F754B160CD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  <p:extLst>
      <p:ext uri="{BB962C8B-B14F-4D97-AF65-F5344CB8AC3E}">
        <p14:creationId xmlns:p14="http://schemas.microsoft.com/office/powerpoint/2010/main" val="137816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>
                <a:solidFill>
                  <a:srgbClr val="FFFFFF"/>
                </a:solidFill>
              </a:rPr>
              <a:t>Αριθμητικός και Γεωμετρικός μέσος όρος του ποσοστού απόδοσης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699" y="1970006"/>
                <a:ext cx="7293023" cy="368335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l-GR" sz="2000" b="1" dirty="0"/>
                  <a:t>Παράδειγμα 4-1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sz="2000" dirty="0"/>
                  <a:t>Η τιμή μίας μετοχής αυξήθηκε κατά 20% τον πρώτο χρόνο, και κατά 50% τον δεύτερο χρόνο. Ποιος είναι ο μέσος ρυθμός αύξησης των δύο τελευταίων ετών;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l-GR" sz="2000" dirty="0"/>
                  <a:t>Ο μέσος αριθμητικός είναι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</m:t>
                    </m:r>
                  </m:oMath>
                </a14:m>
                <a:r>
                  <a:rPr lang="ar-AE" sz="2000" dirty="0"/>
                  <a:t> </a:t>
                </a:r>
                <a:r>
                  <a:rPr lang="el-GR" sz="2000" dirty="0"/>
                  <a:t>ή 35%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l-GR" sz="2000" dirty="0"/>
                  <a:t>Ο μέσος γεωμετρικός είναι  </a:t>
                </a:r>
                <a14:m>
                  <m:oMath xmlns:m="http://schemas.openxmlformats.org/officeDocument/2006/math">
                    <m:r>
                      <a:rPr lang="el-G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l-G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ar-A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ar-A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341</m:t>
                    </m:r>
                  </m:oMath>
                </a14:m>
                <a:r>
                  <a:rPr lang="ar-AE" sz="2000" dirty="0"/>
                  <a:t> </a:t>
                </a:r>
                <a:r>
                  <a:rPr lang="el-GR" sz="2000" dirty="0"/>
                  <a:t>ή 34,1%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699" y="1970006"/>
                <a:ext cx="7293023" cy="3683358"/>
              </a:xfr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0FB19913-25F5-9938-EA44-455FFEE0B090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AE07-146E-3A5C-E1A0-66112B75D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AEA6EAD-C716-DB17-D7CC-31151B762B02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>
                <a:solidFill>
                  <a:srgbClr val="FFFFFF"/>
                </a:solidFill>
              </a:rPr>
              <a:t>Αριθμητικός και Γεωμετρικός μέσος όρος του ποσοστού απόδοσης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699" y="1970006"/>
                <a:ext cx="7293023" cy="368335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l-GR" sz="1800" b="1" dirty="0"/>
                  <a:t>Παράδειγμα 4-2</a:t>
                </a:r>
              </a:p>
              <a:p>
                <a:r>
                  <a:rPr lang="el-GR" sz="1800" dirty="0"/>
                  <a:t>Επενδύουμε σε μία μετοχή 50000 € τα οποία μετά ένα χρόνο γίνονται 70000 €, ενώ μετά δύο χρόνια γίνονται πάλι 50000 €. Ποια απόδοση είναι ακριβής; Αυτή του μέσου αριθμητικού, ή αυτή που δίδεται από τον μέσο γεωμετρικό;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Οι αποδόσεις είναι 1</a:t>
                </a:r>
                <a:r>
                  <a:rPr lang="el-GR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ος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χρόνος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70000</m:t>
                        </m:r>
                      </m:num>
                      <m:den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50000</m:t>
                        </m:r>
                      </m:den>
                    </m:f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</m:oMath>
                </a14:m>
                <a:endParaRPr lang="ar-A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AE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l-GR" sz="1800" baseline="30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ος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χρόνος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50000</m:t>
                        </m:r>
                      </m:num>
                      <m:den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70000</m:t>
                        </m:r>
                      </m:den>
                    </m:f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7142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2857</m:t>
                    </m:r>
                  </m:oMath>
                </a14:m>
                <a:endParaRPr lang="ar-A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 μέσος αριθμητικός είναι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2857</m:t>
                        </m:r>
                      </m:num>
                      <m:den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0572</m:t>
                    </m:r>
                  </m:oMath>
                </a14:m>
                <a:r>
                  <a:rPr lang="ar-AE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ή 5,72% ενώ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 μέσος γεωμετρικός είναι </a:t>
                </a:r>
                <a14:m>
                  <m:oMath xmlns:m="http://schemas.openxmlformats.org/officeDocument/2006/math"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ar-A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714285</m:t>
                        </m:r>
                      </m:e>
                    </m:rad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ar-AE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ή 0%.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 γεωμετρικός μέσος μας δίνει την σωστή απόδοση, διότι τα 50000 € μετά δύο χρόνια είναι πάλι 50000 €.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699" y="1970006"/>
                <a:ext cx="7293023" cy="3683358"/>
              </a:xfrm>
              <a:blipFill>
                <a:blip r:embed="rId2"/>
                <a:stretch>
                  <a:fillRect l="-753" b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3C37A2BF-272F-5C7F-7390-3058094399D8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636FE-B293-69D6-493E-DEA9382EE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18C24AF-8FB4-464E-F883-ABD89379A40F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  <p:extLst>
      <p:ext uri="{BB962C8B-B14F-4D97-AF65-F5344CB8AC3E}">
        <p14:creationId xmlns:p14="http://schemas.microsoft.com/office/powerpoint/2010/main" val="411953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>
                <a:solidFill>
                  <a:srgbClr val="FFFFFF"/>
                </a:solidFill>
              </a:rPr>
              <a:t>Ονομαστικό και πραγματικό ποσοστό απόδοσης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993128"/>
            <a:ext cx="7293023" cy="368335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sz="1800" dirty="0"/>
              <a:t>Αν ένας επενδυτής αναμένει ένα ορισμένο πραγματικό ποσοστό απόδοσης, θα πρέπει να αυξήσει το ονομαστικό ποσοστό απόδοσης, ούτως ώστε να αποσβέσει το ποσοστό του πληθωρισμού.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Υποθέτουμε ότι ο επενδυτής απαιτεί ένα πραγματικό ποσοστό απόδοσης ίσο με 4%, αλλά αναμένει για φέτος μία αύξηση των τιμών κατά 3%.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 Σ` αυτή την περίπτωση για να καθορίσει το ονομαστικό ποσοστό απόδοσης, θα πρέπει να προσθέσει στο πραγματικό ποσοστό απόδοσης το αναμενόμενο ποσοστό του πληθωρισμού. 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Γεγονός που στο συγκεκριμένο παράδειγμα οδηγεί σε απαιτούμενη ονομαστική απόδοση  περίπου 7% [(1,04*1,03)-1=7,12%].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Αν δεν αυξήσει το ονομαστικό ποσοστό απόδοσης, τα 104€ που θα πάρει στο τέλος του χρόνου (σε μια επένδυση 100€), αντιπροσωπεύουν ένα πραγματικό ποσοστό απόδοσης ίσο με 1% και όχι 4%, διότι οι τιμές έχουν αυξηθεί στα 103 ευρώ και θα μπορεί να καταναλώσει μόνον 1% του αρχικού κεφαλαίου στο τέλος του χρόνου [(104/103-1)].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D147C18-A946-4747-1EA3-E9EFF5AF2CAE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9E104-46F4-8A1F-D9F9-E78D90572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13FBC2A-FBB4-6813-2950-F3F666D483B8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l-GR" sz="3200">
                <a:solidFill>
                  <a:srgbClr val="FFFFFF"/>
                </a:solidFill>
              </a:rPr>
              <a:t>Αναμενόμενη Απόδοση μιας επένδυσης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699" y="1976697"/>
                <a:ext cx="7293023" cy="3683358"/>
              </a:xfrm>
            </p:spPr>
            <p:txBody>
              <a:bodyPr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l-GR" sz="1600" dirty="0"/>
                  <a:t>Η Απόδοση Περιόδου </a:t>
                </a:r>
                <a:r>
                  <a:rPr lang="el-GR" sz="1600" dirty="0" err="1"/>
                  <a:t>Διακράτησης</a:t>
                </a:r>
                <a:r>
                  <a:rPr lang="el-GR" sz="1600" dirty="0"/>
                  <a:t> όταν η τιμή πώλησης της επένδυσης και το διανεμηθέν εισόδημα είναι γνωστά ονομάζεται </a:t>
                </a:r>
                <a:r>
                  <a:rPr lang="el-GR" sz="1600" dirty="0" err="1"/>
                  <a:t>πραγματοποιηθείσα</a:t>
                </a:r>
                <a:r>
                  <a:rPr lang="el-GR" sz="1600" dirty="0"/>
                  <a:t> απόδοση περιόδου </a:t>
                </a:r>
                <a:r>
                  <a:rPr lang="el-GR" sz="1600" dirty="0" err="1"/>
                  <a:t>διακράτησης</a:t>
                </a:r>
                <a:r>
                  <a:rPr lang="el-GR" sz="1600" dirty="0"/>
                  <a:t> ή </a:t>
                </a:r>
                <a:r>
                  <a:rPr lang="el-GR" sz="1600" dirty="0" err="1"/>
                  <a:t>πραγματοποιηθείσα</a:t>
                </a:r>
                <a:r>
                  <a:rPr lang="el-GR" sz="1600" dirty="0"/>
                  <a:t> απόδοση ή απλά απόδοση περιόδου </a:t>
                </a:r>
                <a:r>
                  <a:rPr lang="el-GR" sz="1600" dirty="0" err="1"/>
                  <a:t>διακράτησης</a:t>
                </a:r>
                <a:r>
                  <a:rPr lang="el-GR" sz="1600" dirty="0"/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sz="1600" dirty="0"/>
                  <a:t>Όταν όμως αναφερόμαστε στο μέλλον, τότε ο επενδυτής διαμορφώνει μια εκτίμηση για την μελλοντική τιμή πώλησης και το διανεμηθέν εισόδημα. Και φυσικά διαφορετικοί επενδυτές έχουν διαφορετικές εκτιμήσεις για τις μελλοντικές τιμές. 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sz="1600" dirty="0"/>
                  <a:t>Η απόδοση που υπολογίζεται με βάση την αναμενόμενη τιμή πώλησης και το αναμενόμενο εισόδημα-μέρισμα ονομάζεται αναμενόμενη απόδοση περιόδου </a:t>
                </a:r>
                <a:r>
                  <a:rPr lang="el-GR" sz="1600" dirty="0" err="1"/>
                  <a:t>διακράτησης</a:t>
                </a:r>
                <a:r>
                  <a:rPr lang="el-GR" sz="1600" dirty="0"/>
                  <a:t> ή αναμενόμενη απόδοση.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m:t>Αναμενόμενη</m:t>
                      </m:r>
                      <m:r>
                        <a:rPr lang="el-G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m:t>Απόδοση</m:t>
                      </m:r>
                      <m:r>
                        <a:rPr lang="el-GR" sz="16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ar-AE" sz="1600" i="1">
                              <a:effectLst/>
                              <a:latin typeface="Cambria Math" panose="02040503050406030204" pitchFamily="18" charset="0"/>
                              <a:cs typeface="Aptos" panose="020B0004020202020204" pitchFamily="34" charset="0"/>
                            </a:rPr>
                          </m:ctrlPr>
                        </m:naryPr>
                        <m:sub>
                          <m:r>
                            <a:rPr lang="ar-A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ptos" panose="020B0004020202020204" pitchFamily="34" charset="0"/>
                            </a:rPr>
                            <m:t>𝑖</m:t>
                          </m:r>
                          <m:r>
                            <a:rPr lang="ar-A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ptos" panose="020B0004020202020204" pitchFamily="34" charset="0"/>
                            </a:rPr>
                            <m:t>=</m:t>
                          </m:r>
                          <m:r>
                            <a:rPr lang="ar-A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ptos" panose="020B00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ar-A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ptos" panose="020B000402020202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  <a:cs typeface="Aptos" panose="020B00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ptos" panose="020B0004020202020204" pitchFamily="34" charset="0"/>
                                </a:rPr>
                                <m:t>𝛱𝜄𝜃𝛼𝜈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ptos" panose="020B0004020202020204" pitchFamily="34" charset="0"/>
                                </a:rPr>
                                <m:t>ό</m:t>
                              </m:r>
                              <m: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ptos" panose="020B0004020202020204" pitchFamily="34" charset="0"/>
                                </a:rPr>
                                <m:t>𝜏𝜂𝜏𝛼</m:t>
                              </m:r>
                            </m:e>
                            <m:sub>
                              <m: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ptos" panose="020B00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ptos" panose="020B0004020202020204" pitchFamily="34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  <a:cs typeface="Aptos" panose="020B00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ptos" panose="020B0004020202020204" pitchFamily="34" charset="0"/>
                                </a:rPr>
                                <m:t>𝛢𝜋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ptos" panose="020B0004020202020204" pitchFamily="34" charset="0"/>
                                </a:rPr>
                                <m:t>ό</m:t>
                              </m:r>
                              <m: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ptos" panose="020B0004020202020204" pitchFamily="34" charset="0"/>
                                </a:rPr>
                                <m:t>𝛿𝜊𝜎𝜂</m:t>
                              </m:r>
                            </m:e>
                            <m:sub>
                              <m:r>
                                <a:rPr lang="ar-A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ptos" panose="020B00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ar-AE" sz="1600" dirty="0"/>
              </a:p>
              <a:p>
                <a:pPr>
                  <a:lnSpc>
                    <a:spcPct val="90000"/>
                  </a:lnSpc>
                </a:pPr>
                <a:r>
                  <a:rPr lang="el-GR" sz="1600" dirty="0"/>
                  <a:t>Με λόγια λοιπόν, η αναμενόμενη απόδοση για μια μεμονωμένη επένδυση είναι ο σταθμισμένος μέσος όρος των πιθανών μελλοντικών αποτελεσμάτων, με τις σταθμίσεις να είναι οι πιθανότητες να συμβεί καθένα από τα διαφορετικά αποτελέσματα/ σενάρια.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699" y="1976697"/>
                <a:ext cx="7293023" cy="3683358"/>
              </a:xfrm>
              <a:blipFill>
                <a:blip r:embed="rId2"/>
                <a:stretch>
                  <a:fillRect l="-334" t="-7119" b="-82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1B1ACC6B-36E2-BD7C-9F5B-A7CB678777B8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E73E5-E16E-F12C-FAAE-328C47D07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8D6096D-5DAF-3F64-F6DB-F84C5571DCD9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2514-C152-F6D2-9674-83CDC729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Αναμενόμενη Απόδοση μιας επένδυσης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CAF2F-25E5-9859-0C4B-A3A94537A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066393"/>
              </a:xfrm>
            </p:spPr>
            <p:txBody>
              <a:bodyPr/>
              <a:lstStyle/>
              <a:p>
                <a:r>
                  <a:rPr lang="el-G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ptos" panose="020B0004020202020204" pitchFamily="34" charset="0"/>
                  </a:rPr>
                  <a:t>Ας υποθέσουμε ότι υπάρχουν τρία διαφορετικά σενάρια για την απόδοση μιας επένδυσης με διαφορετικές πιθανότητες υλοποίησης το καθένα και τα οποία απεικονίζονται στον παρακάτω πίνακα: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l-GR" dirty="0"/>
              </a:p>
              <a:p>
                <a:endParaRPr lang="el-GR" dirty="0"/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ptos" panose="020B0004020202020204" pitchFamily="34" charset="0"/>
                  </a:rPr>
                  <a:t>Η αναμενόμενη απόδοση της συγκεκριμένης επένδυσης θα ισούται με: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ptos" panose="020B0004020202020204" pitchFamily="34" charset="0"/>
                  </a:rPr>
                  <a:t>Αναμενόμενη Απόδοση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</m:ctrlPr>
                      </m:naryPr>
                      <m:sub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𝑖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=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ptos" panose="020B00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ptos" panose="020B00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l-GR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ptos" panose="020B00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ptos" panose="020B00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ptos" panose="020B00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l-GR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ptos" panose="020B00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</m:ctrlPr>
                      </m:d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0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,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20</m:t>
                        </m:r>
                      </m:e>
                    </m:d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×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</m:ctrlPr>
                      </m:d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−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0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,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10</m:t>
                        </m:r>
                      </m:e>
                    </m:d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</m:ctrlPr>
                      </m:d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0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,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50</m:t>
                        </m:r>
                      </m:e>
                    </m:d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×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</m:ctrlPr>
                      </m:d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0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,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06</m:t>
                        </m:r>
                      </m:e>
                    </m:d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</m:ctrlPr>
                      </m:d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0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,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30</m:t>
                        </m:r>
                      </m:e>
                    </m:d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×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</m:ctrlPr>
                      </m:d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0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,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ptos" panose="020B0004020202020204" pitchFamily="34" charset="0"/>
                          </a:rPr>
                          <m:t>20</m:t>
                        </m:r>
                      </m:e>
                    </m:d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=</m:t>
                    </m:r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0</m:t>
                    </m:r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,</m:t>
                    </m:r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07</m:t>
                    </m:r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 </m:t>
                    </m:r>
                    <m:r>
                      <a:rPr lang="el-GR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𝜂</m:t>
                    </m:r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 </m:t>
                    </m:r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7</m:t>
                    </m:r>
                    <m:r>
                      <a:rPr lang="el-G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ptos" panose="020B0004020202020204" pitchFamily="34" charset="0"/>
                      </a:rPr>
                      <m:t>%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CAF2F-25E5-9859-0C4B-A3A94537A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066393"/>
              </a:xfrm>
              <a:blipFill>
                <a:blip r:embed="rId2"/>
                <a:stretch>
                  <a:fillRect l="-593" t="-1193" b="-83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29CD69-80FE-BFE7-77B7-4F8BD91B1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07547"/>
              </p:ext>
            </p:extLst>
          </p:nvPr>
        </p:nvGraphicFramePr>
        <p:xfrm>
          <a:off x="1603375" y="2703644"/>
          <a:ext cx="5937250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995">
                  <a:extLst>
                    <a:ext uri="{9D8B030D-6E8A-4147-A177-3AD203B41FA5}">
                      <a16:colId xmlns:a16="http://schemas.microsoft.com/office/drawing/2014/main" val="1039026372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1753673827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247901091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2894849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Σενάριο 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Σενάριο ΙΙ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Σενάριο ΙΙΙ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122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Πιθανότητα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94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Απόδοση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-10%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+6%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+20%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92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00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272" y="3766807"/>
            <a:ext cx="7886700" cy="1286544"/>
          </a:xfrm>
          <a:noFill/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dirty="0"/>
              <a:t>ΑΠΟΔΟΣΗ ΜΙΑΣ ΕΠΕΝΔΥΣΗΣ</a:t>
            </a:r>
            <a:br>
              <a:rPr lang="el-GR" sz="2800" dirty="0"/>
            </a:br>
            <a:r>
              <a:rPr lang="el-GR" sz="1800" dirty="0"/>
              <a:t>Κεφάλαιο 4</a:t>
            </a:r>
            <a:endParaRPr lang="el-G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01" y="5267336"/>
            <a:ext cx="7882041" cy="556964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sz="1300" b="1">
                <a:solidFill>
                  <a:schemeClr val="tx2"/>
                </a:solidFill>
              </a:rPr>
              <a:t>ΑΝΑΛΥΣΗ ΕΠΕΝΔΥΣΕΩΝ ΣΤΙΣ ΑΓΟΡΕΣ ΧΡΗΜΑΤΟΣ ΚΑΙ ΚΕΦΑΛΑΙΟΥ - ΜΕ ΕΦΑΡΜΟΓΕΣ ΣΤΗΝ PYTHON ΚΑΙ ΣΤΟ EXCEL</a:t>
            </a:r>
          </a:p>
          <a:p>
            <a:pPr>
              <a:lnSpc>
                <a:spcPct val="90000"/>
              </a:lnSpc>
            </a:pPr>
            <a:r>
              <a:rPr lang="el-GR" sz="1300" b="1">
                <a:solidFill>
                  <a:schemeClr val="tx2"/>
                </a:solidFill>
              </a:rPr>
              <a:t>Παπαδάμου Στέφανος &amp; Φάσσας Αθανάσιος</a:t>
            </a:r>
            <a:endParaRPr lang="el-GR" sz="13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A large room with computers and monitors&#10;&#10;Description automatically generated">
            <a:extLst>
              <a:ext uri="{FF2B5EF4-FFF2-40B4-BE49-F238E27FC236}">
                <a16:creationId xmlns:a16="http://schemas.microsoft.com/office/drawing/2014/main" id="{027D5C51-1007-D961-C94B-7F21DB596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39" b="1659"/>
          <a:stretch/>
        </p:blipFill>
        <p:spPr>
          <a:xfrm>
            <a:off x="20" y="2"/>
            <a:ext cx="9143979" cy="39001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Μαθησιακοί Στόχοι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sz="2000" dirty="0"/>
              <a:t>Με την ολοκλήρωση της μελέτης του κεφαλαίου θα είστε σε θέση: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000" dirty="0"/>
              <a:t>Να υπολογίζετε το ποσοστό απόδοσης για την περίοδο </a:t>
            </a:r>
            <a:r>
              <a:rPr lang="el-GR" sz="2000" dirty="0" err="1"/>
              <a:t>διακράτησης</a:t>
            </a:r>
            <a:r>
              <a:rPr lang="el-GR" sz="2000" dirty="0"/>
              <a:t> μίας επένδυσης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000" dirty="0"/>
              <a:t>Να κατανοείτε τις έννοιες του αριθμητικού και γεωμετρικού μέσου όρου και να υπολογίζετε τον αριθμητικό και γεωμετρικό μέσο όρο μιας σειράς αποδόσεων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000" dirty="0"/>
              <a:t>Να υπολογίζετε τον αριθμητικό και γεωμετρικό μέσο όρο μιας σειράς αποδόσεων με την χρήση </a:t>
            </a:r>
            <a:r>
              <a:rPr lang="el-GR" sz="2000" dirty="0" err="1"/>
              <a:t>Python</a:t>
            </a:r>
            <a:endParaRPr lang="el-GR" sz="20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000" dirty="0"/>
              <a:t>Να διακρίνετε μεταξύ ονομαστικού και πραγματικού ποσοστού απόδοσης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000" dirty="0"/>
              <a:t>Να αναλύετε την έννοια της αναμενόμενης απόδοσης μιας επένδυσης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000" dirty="0"/>
              <a:t>Να εξηγείτε τις αποδόσεις μετοχικών τίτλων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D1DB872-9B36-81C1-A1A8-313439BF2111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F97CF-7473-10D2-CFE8-39A7F0E19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91E0A9C-5E21-96B7-33CB-CFCA877CF3F8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64E0A-C18E-C81D-553E-39FB6440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Σύγκριση της κερδοφορίας διαφορετικών επενδύσεων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528AD-A9A3-E4F7-A02F-FF51018E0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31" y="1507066"/>
            <a:ext cx="7752973" cy="430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34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 dirty="0">
                <a:solidFill>
                  <a:srgbClr val="FFFFFF"/>
                </a:solidFill>
              </a:rPr>
              <a:t>Υπολογισμός του ποσοστού απόδοσης για την περίοδο </a:t>
            </a:r>
            <a:r>
              <a:rPr lang="el-GR" sz="3200" dirty="0" err="1">
                <a:solidFill>
                  <a:srgbClr val="FFFFFF"/>
                </a:solidFill>
              </a:rPr>
              <a:t>διακράτησης</a:t>
            </a:r>
            <a:r>
              <a:rPr lang="el-GR" sz="3200" dirty="0">
                <a:solidFill>
                  <a:srgbClr val="FFFFFF"/>
                </a:solidFill>
              </a:rPr>
              <a:t> μίας Επένδυσης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1726" y="1849494"/>
                <a:ext cx="7715908" cy="3903578"/>
              </a:xfrm>
            </p:spPr>
            <p:txBody>
              <a:bodyPr anchor="ctr">
                <a:noAutofit/>
              </a:bodyPr>
              <a:lstStyle/>
              <a:p>
                <a:r>
                  <a:rPr lang="el-GR" sz="2400" dirty="0"/>
                  <a:t>Το ποσοστό απόδοσης μίας επένδυσης, είναι το μέτρο της προσόδου την οποία έχει φέρει, κατά την διάρκεια μιας δεδομένης περιόδου. </a:t>
                </a:r>
              </a:p>
              <a:p>
                <a:pPr>
                  <a:spcBef>
                    <a:spcPts val="500"/>
                  </a:spcBef>
                </a:pPr>
                <a:r>
                  <a:rPr lang="el-GR" sz="2400" dirty="0"/>
                  <a:t>Η σχετική μεταβολή της αξίας μιας επένδυσης (απόδοση περιόδου </a:t>
                </a:r>
                <a:r>
                  <a:rPr lang="el-GR" sz="2400" dirty="0" err="1"/>
                  <a:t>διακράτησης</a:t>
                </a:r>
                <a:r>
                  <a:rPr lang="el-GR" sz="2400" dirty="0"/>
                  <a:t>, </a:t>
                </a:r>
                <a:r>
                  <a:rPr lang="en-US" sz="2400" dirty="0"/>
                  <a:t>Holding Period Return, HPR) </a:t>
                </a:r>
                <a:r>
                  <a:rPr lang="el-GR" sz="2400" dirty="0"/>
                  <a:t>για παράδειγμα για περίοδο </a:t>
                </a:r>
                <a:r>
                  <a:rPr lang="el-GR" sz="2400" dirty="0" err="1"/>
                  <a:t>διακράτησης</a:t>
                </a:r>
                <a:r>
                  <a:rPr lang="el-GR" sz="2400" dirty="0"/>
                  <a:t> από </a:t>
                </a:r>
                <a:r>
                  <a:rPr lang="en-US" sz="2400" dirty="0"/>
                  <a:t>t-1 </a:t>
                </a:r>
                <a:r>
                  <a:rPr lang="el-GR" sz="2400" dirty="0"/>
                  <a:t>έως </a:t>
                </a:r>
                <a:r>
                  <a:rPr lang="en-US" sz="2400" dirty="0"/>
                  <a:t>t, </a:t>
                </a:r>
                <a:r>
                  <a:rPr lang="el-GR" sz="2400" dirty="0"/>
                  <a:t>είναι  και η ποσοστιαία απόδοση είναι: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ar-A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ar-A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ar-A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2400" dirty="0"/>
              </a:p>
              <a:p>
                <a:pPr>
                  <a:spcBef>
                    <a:spcPts val="500"/>
                  </a:spcBef>
                </a:pPr>
                <a:r>
                  <a:rPr lang="el-GR" sz="2400" dirty="0"/>
                  <a:t>Όπου </a:t>
                </a:r>
                <a:r>
                  <a:rPr lang="en-US" sz="2400" dirty="0"/>
                  <a:t>P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 </a:t>
                </a:r>
                <a:r>
                  <a:rPr lang="el-GR" sz="2400" dirty="0"/>
                  <a:t>και </a:t>
                </a:r>
                <a:r>
                  <a:rPr lang="en-US" sz="2400" dirty="0"/>
                  <a:t>P</a:t>
                </a:r>
                <a:r>
                  <a:rPr lang="en-US" sz="2400" baseline="-25000" dirty="0"/>
                  <a:t>t-1</a:t>
                </a:r>
                <a:r>
                  <a:rPr lang="en-US" sz="2400" dirty="0"/>
                  <a:t> </a:t>
                </a:r>
                <a:r>
                  <a:rPr lang="el-GR" sz="2400" dirty="0"/>
                  <a:t>αντιπροσωπεύουν αντίστοιχα τις τιμές της μετοχής στο τέλος της περιόδου </a:t>
                </a:r>
                <a:r>
                  <a:rPr lang="en-US" sz="2400" dirty="0"/>
                  <a:t>t </a:t>
                </a:r>
                <a:r>
                  <a:rPr lang="el-GR" sz="2400" dirty="0"/>
                  <a:t>και </a:t>
                </a:r>
                <a:r>
                  <a:rPr lang="en-US" sz="2400" dirty="0"/>
                  <a:t>t-1.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726" y="1849494"/>
                <a:ext cx="7715908" cy="3903578"/>
              </a:xfrm>
              <a:blipFill>
                <a:blip r:embed="rId2"/>
                <a:stretch>
                  <a:fillRect l="-1107" t="-5772" r="-158" b="-79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8E6032D8-2337-6BE1-2892-0BCB61A1B70D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0B205-2368-E3FF-38B0-728A99914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8A571BA-23A4-C92B-FCEE-F8186EBBDD48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>
                <a:solidFill>
                  <a:srgbClr val="FFFFFF"/>
                </a:solidFill>
              </a:rPr>
              <a:t>Υπολογισμός του ποσοστού απόδοσης για την περίοδο διακράτησης μίας Επένδυσης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699" y="1908402"/>
                <a:ext cx="7293023" cy="3683358"/>
              </a:xfrm>
            </p:spPr>
            <p:txBody>
              <a:bodyPr anchor="ctr">
                <a:normAutofit/>
              </a:bodyPr>
              <a:lstStyle/>
              <a:p>
                <a:r>
                  <a:rPr lang="el-GR" sz="2800" dirty="0"/>
                  <a:t>Υποθέτουμε ότι η τιμή μιας μετοχής στην αρχή του χρόνου είναι €200, και στο τέλος του χρόνου η τιμή της διαμορφώνεται στα €220. </a:t>
                </a:r>
              </a:p>
              <a:p>
                <a:r>
                  <a:rPr lang="el-GR" sz="2800" dirty="0"/>
                  <a:t>Τότε η απόδοση της μετοχής για την περίοδο </a:t>
                </a:r>
                <a:r>
                  <a:rPr lang="el-GR" sz="2800" dirty="0" err="1"/>
                  <a:t>διακράτησης</a:t>
                </a:r>
                <a:r>
                  <a:rPr lang="el-GR" sz="2800" dirty="0"/>
                  <a:t> ενός έτους είναι: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220</m:t>
                        </m:r>
                      </m:num>
                      <m:den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200</m:t>
                        </m:r>
                      </m:den>
                    </m:f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ar-AE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ή 10%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699" y="1908402"/>
                <a:ext cx="7293023" cy="3683358"/>
              </a:xfrm>
              <a:blipFill>
                <a:blip r:embed="rId2"/>
                <a:stretch>
                  <a:fillRect l="-1505" r="-24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7A3FE200-668F-91A6-5E04-AC1CB5D16F8C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DFCEB-A681-2ED1-C260-FA4D947ED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8F588A4-66F5-1108-693F-9B08D30F38EA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  <p:extLst>
      <p:ext uri="{BB962C8B-B14F-4D97-AF65-F5344CB8AC3E}">
        <p14:creationId xmlns:p14="http://schemas.microsoft.com/office/powerpoint/2010/main" val="355095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>
                <a:solidFill>
                  <a:srgbClr val="FFFFFF"/>
                </a:solidFill>
              </a:rPr>
              <a:t>Υπολογισμός του ποσοστού απόδοσης για την περίοδο διακράτησης μίας Επένδυσης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699" y="1897891"/>
                <a:ext cx="7293023" cy="3683358"/>
              </a:xfrm>
            </p:spPr>
            <p:txBody>
              <a:bodyPr anchor="ctr">
                <a:normAutofit/>
              </a:bodyPr>
              <a:lstStyle/>
              <a:p>
                <a:r>
                  <a:rPr lang="el-GR" sz="2800" dirty="0"/>
                  <a:t>Εάν έχουμε μία περίοδο </a:t>
                </a:r>
                <a:r>
                  <a:rPr lang="el-GR" sz="2800" dirty="0" err="1"/>
                  <a:t>διακράτησης</a:t>
                </a:r>
                <a:r>
                  <a:rPr lang="el-GR" sz="2800" dirty="0"/>
                  <a:t> μικρότερη ή μεγαλύτερη του ενός έτους, τότε η ετήσια σχετική μεταβολή της αξίας της μετοχής </a:t>
                </a:r>
                <a:r>
                  <a:rPr lang="en-US" sz="2800" dirty="0"/>
                  <a:t>HPY (Holding Period Yield) </a:t>
                </a:r>
                <a:r>
                  <a:rPr lang="el-GR" sz="2800" dirty="0"/>
                  <a:t>ισούται με:</a:t>
                </a:r>
              </a:p>
              <a:p>
                <a:pPr marL="0" indent="0" algn="ctr">
                  <a:buNone/>
                </a:pPr>
                <a:r>
                  <a:rPr lang="el-GR" sz="2800" dirty="0"/>
                  <a:t> 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𝐻𝑃𝑌</m:t>
                    </m:r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𝐻𝑃</m:t>
                    </m:r>
                    <m:sSup>
                      <m:sSupPr>
                        <m:ctrlPr>
                          <a:rPr lang="ar-AE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f>
                          <m:fPr>
                            <m:ctrlPr>
                              <a:rPr lang="ar-AE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ar-AE" sz="2800" dirty="0"/>
              </a:p>
              <a:p>
                <a:r>
                  <a:rPr lang="el-GR" sz="2800" dirty="0"/>
                  <a:t>Όπου </a:t>
                </a:r>
                <a:r>
                  <a:rPr lang="en-US" sz="2800" dirty="0"/>
                  <a:t>n </a:t>
                </a:r>
                <a:r>
                  <a:rPr lang="el-GR" sz="2800" dirty="0"/>
                  <a:t>είναι ο αριθμός των ετών </a:t>
                </a:r>
                <a:r>
                  <a:rPr lang="el-GR" sz="2800" dirty="0" err="1"/>
                  <a:t>διακράτησης</a:t>
                </a:r>
                <a:r>
                  <a:rPr lang="el-GR" sz="2800" dirty="0"/>
                  <a:t> της μετοχής.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699" y="1897891"/>
                <a:ext cx="7293023" cy="3683358"/>
              </a:xfrm>
              <a:blipFill>
                <a:blip r:embed="rId2"/>
                <a:stretch>
                  <a:fillRect l="-1505" r="-1254" b="-13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ED034506-9EE6-1A5F-ABCA-917DA65ACA04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F7575-2690-2210-5A0E-E54D23477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AE6A1CA-7D54-B34B-CB4C-24772A9DAE93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  <p:extLst>
      <p:ext uri="{BB962C8B-B14F-4D97-AF65-F5344CB8AC3E}">
        <p14:creationId xmlns:p14="http://schemas.microsoft.com/office/powerpoint/2010/main" val="84240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dirty="0"/>
              <a:t>Υπ</a:t>
            </a:r>
            <a:r>
              <a:rPr sz="3600" dirty="0" err="1"/>
              <a:t>ολογισμός</a:t>
            </a:r>
            <a:r>
              <a:rPr sz="3600" dirty="0"/>
              <a:t> </a:t>
            </a:r>
            <a:r>
              <a:rPr sz="3600" dirty="0" err="1"/>
              <a:t>του</a:t>
            </a:r>
            <a:r>
              <a:rPr sz="3600" dirty="0"/>
              <a:t> π</a:t>
            </a:r>
            <a:r>
              <a:rPr sz="3600" dirty="0" err="1"/>
              <a:t>οσοστού</a:t>
            </a:r>
            <a:r>
              <a:rPr sz="3600" dirty="0"/>
              <a:t> απ</a:t>
            </a:r>
            <a:r>
              <a:rPr sz="3600" dirty="0" err="1"/>
              <a:t>όδοσης</a:t>
            </a:r>
            <a:r>
              <a:rPr sz="3600" dirty="0"/>
              <a:t> </a:t>
            </a:r>
            <a:r>
              <a:rPr sz="3600" dirty="0" err="1"/>
              <a:t>γι</a:t>
            </a:r>
            <a:r>
              <a:rPr sz="3600" dirty="0"/>
              <a:t>α την περίοδο διακράτησης μίας Επένδυσης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l-GR" sz="1400" dirty="0"/>
                  <a:t>Έστω </a:t>
                </a:r>
                <a:r>
                  <a:rPr lang="el-GR" sz="1400" dirty="0" err="1"/>
                  <a:t>ότι</a:t>
                </a:r>
                <a:r>
                  <a:rPr lang="el-GR" sz="1400" dirty="0"/>
                  <a:t> η </a:t>
                </a:r>
                <a:r>
                  <a:rPr lang="el-GR" sz="1400" dirty="0" err="1"/>
                  <a:t>τιμή</a:t>
                </a:r>
                <a:r>
                  <a:rPr lang="el-GR" sz="1400" dirty="0"/>
                  <a:t> </a:t>
                </a:r>
                <a:r>
                  <a:rPr lang="el-GR" sz="1400" dirty="0" err="1"/>
                  <a:t>μι</a:t>
                </a:r>
                <a:r>
                  <a:rPr lang="el-GR" sz="1400" dirty="0"/>
                  <a:t>ας μετοχής είναι σήμερα 250 ευρώ, και μετά δυο χρόνια έχει τιμή 350 ευρώ τότε έχουμε: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sz="1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𝐻𝑃𝑅</m:t>
                    </m:r>
                    <m:r>
                      <a:rPr lang="el-GR" sz="1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350</m:t>
                        </m:r>
                      </m:num>
                      <m:den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250</m:t>
                        </m:r>
                      </m:den>
                    </m:f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𝐻𝑃𝑌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f>
                          <m:fPr>
                            <m:ctrlP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1832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1832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1832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ή 18,32%</a:t>
                </a:r>
              </a:p>
              <a:p>
                <a:r>
                  <a:rPr lang="el-GR" sz="1400" dirty="0"/>
                  <a:t>Αν έχουμε μείωση της τιμής της μετοχής κατά την περίοδο </a:t>
                </a:r>
                <a:r>
                  <a:rPr lang="el-GR" sz="1400" dirty="0" err="1"/>
                  <a:t>διακράτησης</a:t>
                </a:r>
                <a:r>
                  <a:rPr lang="el-GR" sz="1400" dirty="0"/>
                  <a:t> ενός έτους, τότε αν στην αρχή του έτους η τιμή ήταν 500 ευρώ και στο τέλος του έτους ήταν 400 ευρώ θα έχουμε: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𝐻𝑃𝑅</m:t>
                      </m:r>
                      <m:r>
                        <a:rPr lang="el-G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ar-A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500</m:t>
                          </m:r>
                        </m:den>
                      </m:f>
                      <m:r>
                        <a:rPr lang="ar-A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ar-A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ar-A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80</m:t>
                      </m:r>
                    </m:oMath>
                  </m:oMathPara>
                </a14:m>
                <a:endParaRPr lang="ar-AE" sz="1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ή  -20%</a:t>
                </a:r>
                <a:endParaRPr lang="el-GR" sz="1400" dirty="0"/>
              </a:p>
              <a:p>
                <a:r>
                  <a:rPr lang="el-GR" sz="1400" dirty="0" err="1"/>
                  <a:t>Εάν</a:t>
                </a:r>
                <a:r>
                  <a:rPr lang="el-GR" sz="1400" dirty="0"/>
                  <a:t> </a:t>
                </a:r>
                <a:r>
                  <a:rPr lang="el-GR" sz="1400" dirty="0" err="1"/>
                  <a:t>έχουμε</a:t>
                </a:r>
                <a:r>
                  <a:rPr lang="el-GR" sz="1400" dirty="0"/>
                  <a:t> </a:t>
                </a:r>
                <a:r>
                  <a:rPr lang="el-GR" sz="1400" dirty="0" err="1"/>
                  <a:t>μείωση</a:t>
                </a:r>
                <a:r>
                  <a:rPr lang="el-GR" sz="1400" dirty="0"/>
                  <a:t> </a:t>
                </a:r>
                <a:r>
                  <a:rPr lang="el-GR" sz="1400" dirty="0" err="1"/>
                  <a:t>της</a:t>
                </a:r>
                <a:r>
                  <a:rPr lang="el-GR" sz="1400" dirty="0"/>
                  <a:t> </a:t>
                </a:r>
                <a:r>
                  <a:rPr lang="el-GR" sz="1400" dirty="0" err="1"/>
                  <a:t>τιμής</a:t>
                </a:r>
                <a:r>
                  <a:rPr lang="el-GR" sz="1400" dirty="0"/>
                  <a:t> </a:t>
                </a:r>
                <a:r>
                  <a:rPr lang="el-GR" sz="1400" dirty="0" err="1"/>
                  <a:t>της</a:t>
                </a:r>
                <a:r>
                  <a:rPr lang="el-GR" sz="1400" dirty="0"/>
                  <a:t> </a:t>
                </a:r>
                <a:r>
                  <a:rPr lang="el-GR" sz="1400" dirty="0" err="1"/>
                  <a:t>μετοχής</a:t>
                </a:r>
                <a:r>
                  <a:rPr lang="el-GR" sz="1400" dirty="0"/>
                  <a:t> κα</a:t>
                </a:r>
                <a:r>
                  <a:rPr lang="el-GR" sz="1400" dirty="0" err="1"/>
                  <a:t>τά</a:t>
                </a:r>
                <a:r>
                  <a:rPr lang="el-GR" sz="1400" dirty="0"/>
                  <a:t> </a:t>
                </a:r>
                <a:r>
                  <a:rPr lang="el-GR" sz="1400" dirty="0" err="1"/>
                  <a:t>την</a:t>
                </a:r>
                <a:r>
                  <a:rPr lang="el-GR" sz="1400" dirty="0"/>
                  <a:t> π</a:t>
                </a:r>
                <a:r>
                  <a:rPr lang="el-GR" sz="1400" dirty="0" err="1"/>
                  <a:t>ερίοδο</a:t>
                </a:r>
                <a:r>
                  <a:rPr lang="el-GR" sz="1400" dirty="0"/>
                  <a:t> </a:t>
                </a:r>
                <a:r>
                  <a:rPr lang="el-GR" sz="1400" dirty="0" err="1"/>
                  <a:t>δι</a:t>
                </a:r>
                <a:r>
                  <a:rPr lang="el-GR" sz="1400" dirty="0"/>
                  <a:t>ακράτησης δυο ετών, τότε αν στην αρχή των δυο ετών η τιμή ήταν 1000 ευρώ, και στο τέλος των δυο ετών ήταν 750 ευρώ, θα έχουμε: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sz="1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𝐻𝑃𝑅</m:t>
                    </m:r>
                    <m:r>
                      <a:rPr lang="el-GR" sz="1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750</m:t>
                        </m:r>
                      </m:num>
                      <m:den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𝐻𝑃𝑌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8660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8660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134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ή -13,40%.</a:t>
                </a:r>
              </a:p>
              <a:p>
                <a:r>
                  <a:rPr lang="el-GR" sz="1400" dirty="0" err="1"/>
                  <a:t>Εάν</a:t>
                </a:r>
                <a:r>
                  <a:rPr lang="el-GR" sz="1400" dirty="0"/>
                  <a:t> </a:t>
                </a:r>
                <a:r>
                  <a:rPr lang="el-GR" sz="1400" dirty="0" err="1"/>
                  <a:t>έχουμε</a:t>
                </a:r>
                <a:r>
                  <a:rPr lang="el-GR" sz="1400" dirty="0"/>
                  <a:t> π</a:t>
                </a:r>
                <a:r>
                  <a:rPr lang="el-GR" sz="1400" dirty="0" err="1"/>
                  <a:t>ερίοδο</a:t>
                </a:r>
                <a:r>
                  <a:rPr lang="el-GR" sz="1400" dirty="0"/>
                  <a:t> </a:t>
                </a:r>
                <a:r>
                  <a:rPr lang="el-GR" sz="1400" dirty="0" err="1"/>
                  <a:t>δι</a:t>
                </a:r>
                <a:r>
                  <a:rPr lang="el-GR" sz="1400" dirty="0"/>
                  <a:t>ακράτησης 6 μηνών, τότε αν στην αρχή η τιμή ήταν 100 ευρώ, και στο τέλος των 6 μηνών  ήταν 112 ευρώ θα έχουμε:</a:t>
                </a:r>
              </a:p>
              <a:p>
                <a:pPr marL="0" indent="0" algn="ctr">
                  <a:buNone/>
                </a:pPr>
                <a:r>
                  <a:rPr lang="el-G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𝐻𝑃𝑅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112</m:t>
                        </m:r>
                      </m:num>
                      <m:den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𝐻𝑃𝑌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l-G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ar-AE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2544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2544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ar-A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2544</m:t>
                    </m:r>
                  </m:oMath>
                </a14:m>
                <a:r>
                  <a:rPr lang="ar-A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ή 25,44 %.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73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>
                <a:solidFill>
                  <a:srgbClr val="FFFFFF"/>
                </a:solidFill>
              </a:rPr>
              <a:t>Αριθμητικός και Γεωμετρικός μέσος όρος του ποσοστού απόδοσης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699" y="2152761"/>
                <a:ext cx="7293023" cy="3683358"/>
              </a:xfrm>
            </p:spPr>
            <p:txBody>
              <a:bodyPr anchor="ctr">
                <a:noAutofit/>
              </a:bodyPr>
              <a:lstStyle/>
              <a:p>
                <a:r>
                  <a:rPr lang="el-GR" sz="2000" dirty="0"/>
                  <a:t>Όταν έχουμε </a:t>
                </a:r>
                <a:r>
                  <a:rPr lang="el-GR" sz="2000" dirty="0" err="1"/>
                  <a:t>διακρατήσει</a:t>
                </a:r>
                <a:r>
                  <a:rPr lang="el-GR" sz="2000" dirty="0"/>
                  <a:t> μια επένδυση για περισσότερες περιόδους, τότε οι επενδυτές θέλουν να γνωρίζουν τη μέση απόδοση της περιόδου. </a:t>
                </a:r>
              </a:p>
              <a:p>
                <a:pPr lvl="1"/>
                <a:r>
                  <a:rPr lang="el-GR" sz="2000" dirty="0"/>
                  <a:t>Αν για παράδειγμα έχουμε </a:t>
                </a:r>
                <a:r>
                  <a:rPr lang="el-GR" sz="2000" dirty="0" err="1"/>
                  <a:t>διακρατήσει</a:t>
                </a:r>
                <a:r>
                  <a:rPr lang="el-GR" sz="2000" dirty="0"/>
                  <a:t> μια μετοχή για 5 χρόνια, τότε θα ήταν χρήσιμο να υπολογίσουμε τη μέση ετήσια απόδοση της συγκεκριμένης μετοχής. </a:t>
                </a:r>
              </a:p>
              <a:p>
                <a:r>
                  <a:rPr lang="el-GR" sz="2000" dirty="0"/>
                  <a:t>Η μέση αριθμητική τιμή των αποδόσεων για </a:t>
                </a:r>
                <a:r>
                  <a:rPr lang="en-US" sz="2000" dirty="0"/>
                  <a:t>n </a:t>
                </a:r>
                <a:r>
                  <a:rPr lang="el-GR" sz="2000" dirty="0"/>
                  <a:t>περιόδους δίνεται από τον ακόλουθο τύπο, και αντιπροσωπεύει τον αριθμητικό μέσο των αποδόσεων ή τη μέση (αριθμητική) απόδοση:</a:t>
                </a:r>
              </a:p>
              <a:p>
                <a:endParaRPr lang="el-G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ar-AE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</m:acc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ar-AE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AE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r-AE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ar-AE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699" y="2152761"/>
                <a:ext cx="7293023" cy="3683358"/>
              </a:xfrm>
              <a:blipFill>
                <a:blip r:embed="rId2"/>
                <a:stretch>
                  <a:fillRect l="-753" t="-4139" r="-1003" b="-21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81289C6B-1BDB-B7FD-8116-C2946C1EDC10}"/>
              </a:ext>
            </a:extLst>
          </p:cNvPr>
          <p:cNvSpPr txBox="1">
            <a:spLocks/>
          </p:cNvSpPr>
          <p:nvPr/>
        </p:nvSpPr>
        <p:spPr>
          <a:xfrm>
            <a:off x="95057" y="6498765"/>
            <a:ext cx="3867344" cy="441959"/>
          </a:xfrm>
          <a:prstGeom prst="rect">
            <a:avLst/>
          </a:prstGeom>
        </p:spPr>
        <p:txBody>
          <a:bodyPr/>
          <a:lstStyle>
            <a:lvl1pPr marL="11430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aseline="0" dirty="0">
                <a:latin typeface="UB-NewsLetter"/>
                <a:ea typeface="Calibri"/>
                <a:cs typeface="UB-NewsLetter"/>
              </a:rPr>
              <a:t>© 2025 - BROKEN HILL PUBLISHERS LTD. </a:t>
            </a:r>
            <a:r>
              <a:rPr lang="en-US" sz="950" baseline="0" dirty="0">
                <a:ea typeface="Calibri"/>
                <a:cs typeface="Times New Roman"/>
              </a:rPr>
              <a:t>May not be scanned, copied or duplicated, or posted to a publicly accessible website, in whole or in part.</a:t>
            </a:r>
            <a:endParaRPr lang="en-US" sz="95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5600B-A5F1-581E-7182-23B715266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" y="6039320"/>
            <a:ext cx="1581912" cy="4419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F8F2A0B-1E0E-F5B0-1646-01D338BC38F0}"/>
              </a:ext>
            </a:extLst>
          </p:cNvPr>
          <p:cNvSpPr txBox="1">
            <a:spLocks/>
          </p:cNvSpPr>
          <p:nvPr/>
        </p:nvSpPr>
        <p:spPr>
          <a:xfrm>
            <a:off x="4064000" y="6391449"/>
            <a:ext cx="4921443" cy="3715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/>
              <a:t>ΑΝΑΛΥΣΗ ΕΠΕΝΔΥΣΕΩΝ ΣΤΙΣ ΑΓΟΡΕΣ ΧΡΗΜΑΤΟΣ ΚΑΙ ΚΕΦΑΛΑΙΟΥ - ΜΕ ΕΦΑΡΜΟΓΕΣ</a:t>
            </a:r>
            <a:br>
              <a:rPr lang="en-US" sz="900" baseline="0" dirty="0"/>
            </a:br>
            <a:r>
              <a:rPr lang="en-US" sz="900" baseline="0" dirty="0"/>
              <a:t> </a:t>
            </a:r>
            <a:r>
              <a:rPr lang="el-GR" sz="900" baseline="0" dirty="0"/>
              <a:t>ΣΤΗΝ PYTHON ΚΑΙ ΣΤΟ EXCEL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900" baseline="0" dirty="0" err="1"/>
              <a:t>Παπαδάμου</a:t>
            </a:r>
            <a:r>
              <a:rPr lang="el-GR" sz="900" baseline="0" dirty="0"/>
              <a:t> Στέφανος &amp; </a:t>
            </a:r>
            <a:r>
              <a:rPr lang="el-GR" sz="900" baseline="0" dirty="0" err="1"/>
              <a:t>Φάσσας</a:t>
            </a:r>
            <a:r>
              <a:rPr lang="el-GR" sz="900" baseline="0" dirty="0"/>
              <a:t> Αθανάσιος</a:t>
            </a:r>
          </a:p>
        </p:txBody>
      </p:sp>
    </p:spTree>
    <p:extLst>
      <p:ext uri="{BB962C8B-B14F-4D97-AF65-F5344CB8AC3E}">
        <p14:creationId xmlns:p14="http://schemas.microsoft.com/office/powerpoint/2010/main" val="362326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1910</Words>
  <Application>Microsoft Office PowerPoint</Application>
  <PresentationFormat>On-screen Show (4:3)</PresentationFormat>
  <Paragraphs>127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Cambria Math</vt:lpstr>
      <vt:lpstr>Times New Roman</vt:lpstr>
      <vt:lpstr>UB-NewsLetter</vt:lpstr>
      <vt:lpstr>Office Theme</vt:lpstr>
      <vt:lpstr>PowerPoint Presentation</vt:lpstr>
      <vt:lpstr>ΑΠΟΔΟΣΗ ΜΙΑΣ ΕΠΕΝΔΥΣΗΣ Κεφάλαιο 4</vt:lpstr>
      <vt:lpstr>Μαθησιακοί Στόχοι</vt:lpstr>
      <vt:lpstr>Σύγκριση της κερδοφορίας διαφορετικών επενδύσεων</vt:lpstr>
      <vt:lpstr>Υπολογισμός του ποσοστού απόδοσης για την περίοδο διακράτησης μίας Επένδυσης</vt:lpstr>
      <vt:lpstr>Υπολογισμός του ποσοστού απόδοσης για την περίοδο διακράτησης μίας Επένδυσης</vt:lpstr>
      <vt:lpstr>Υπολογισμός του ποσοστού απόδοσης για την περίοδο διακράτησης μίας Επένδυσης</vt:lpstr>
      <vt:lpstr>Υπολογισμός του ποσοστού απόδοσης για την περίοδο διακράτησης μίας Επένδυσης</vt:lpstr>
      <vt:lpstr>Αριθμητικός και Γεωμετρικός μέσος όρος του ποσοστού απόδοσης</vt:lpstr>
      <vt:lpstr>Αριθμητικός και Γεωμετρικός μέσος όρος του ποσοστού απόδοσης</vt:lpstr>
      <vt:lpstr>Αριθμητικός και Γεωμετρικός μέσος όρος του ποσοστού απόδοσης</vt:lpstr>
      <vt:lpstr>Αριθμητικός και Γεωμετρικός μέσος όρος του ποσοστού απόδοσης</vt:lpstr>
      <vt:lpstr>Ονομαστικό και πραγματικό ποσοστό απόδοσης</vt:lpstr>
      <vt:lpstr>Αναμενόμενη Απόδοση μιας επένδυσης</vt:lpstr>
      <vt:lpstr>Αναμενόμενη Απόδοση μιας επένδυσης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dtp6</cp:lastModifiedBy>
  <cp:revision>4</cp:revision>
  <dcterms:created xsi:type="dcterms:W3CDTF">2013-01-27T09:14:16Z</dcterms:created>
  <dcterms:modified xsi:type="dcterms:W3CDTF">2025-02-10T13:13:41Z</dcterms:modified>
  <cp:category/>
</cp:coreProperties>
</file>