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56" r:id="rId4"/>
    <p:sldId id="274" r:id="rId5"/>
    <p:sldId id="269" r:id="rId6"/>
    <p:sldId id="288" r:id="rId7"/>
    <p:sldId id="281" r:id="rId8"/>
    <p:sldId id="290" r:id="rId9"/>
    <p:sldId id="282" r:id="rId10"/>
    <p:sldId id="289" r:id="rId11"/>
    <p:sldId id="286" r:id="rId12"/>
    <p:sldId id="301" r:id="rId13"/>
    <p:sldId id="283" r:id="rId14"/>
    <p:sldId id="284" r:id="rId15"/>
    <p:sldId id="285" r:id="rId16"/>
    <p:sldId id="291" r:id="rId17"/>
    <p:sldId id="292" r:id="rId18"/>
    <p:sldId id="293" r:id="rId19"/>
    <p:sldId id="294" r:id="rId20"/>
    <p:sldId id="295" r:id="rId21"/>
    <p:sldId id="302" r:id="rId22"/>
    <p:sldId id="296" r:id="rId23"/>
    <p:sldId id="297" r:id="rId24"/>
    <p:sldId id="298" r:id="rId25"/>
    <p:sldId id="299" r:id="rId26"/>
    <p:sldId id="30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2503-FA02-4EFC-AE95-4EC38C4AED1F}" type="datetimeFigureOut">
              <a:rPr lang="el-GR" smtClean="0"/>
              <a:t>18/10/2019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9D88-6CDF-4443-ABBF-675B7D7DDF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7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D0D9-4DDF-4CA4-8BDD-ECA87F002129}" type="datetime1">
              <a:rPr lang="el-GR" smtClean="0"/>
              <a:t>18/10/2019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5F55-80E5-4E69-8555-A3F861907275}" type="datetime1">
              <a:rPr lang="el-GR" smtClean="0"/>
              <a:t>18/10/2019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E30-7131-4D9F-B631-E2DB8C85C210}" type="datetime1">
              <a:rPr lang="el-GR" smtClean="0"/>
              <a:t>18/10/2019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B518-44FF-4051-AA9F-E6FB2AEA1373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3EF-0D8A-4F02-A97B-5D774488B032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3254-3AB0-44D9-9D97-651EC15CCDB8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B5C-B15E-41F2-8666-2AE0CCD534B6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AD0D-6A4B-43E9-91ED-B5348D22583D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A85B-3A91-4671-ADD2-0B143E6B2159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A3F-8DD9-45B7-87A8-7EA075CD8CDB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90F-598A-4D13-BCCA-CE1FECE97829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D6A3-078F-4AE4-B02D-68F72D10E5A7}" type="datetime1">
              <a:rPr lang="el-GR" smtClean="0"/>
              <a:t>18/10/2019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623-FABF-41B9-86B4-EA3FB9C8D3FB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5A3-1DD0-4C66-A43E-0158117016AC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6BDA-075A-4646-96A8-9EA0B17C48B5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B518-44FF-4051-AA9F-E6FB2AEA1373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3EF-0D8A-4F02-A97B-5D774488B032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3254-3AB0-44D9-9D97-651EC15CCDB8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B5C-B15E-41F2-8666-2AE0CCD534B6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AD0D-6A4B-43E9-91ED-B5348D22583D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A85B-3A91-4671-ADD2-0B143E6B2159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A3F-8DD9-45B7-87A8-7EA075CD8CDB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BBA8-769D-4170-8DA7-4BE44B3E33E5}" type="datetime1">
              <a:rPr lang="el-GR" smtClean="0"/>
              <a:t>18/10/2019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90F-598A-4D13-BCCA-CE1FECE97829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623-FABF-41B9-86B4-EA3FB9C8D3FB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5A3-1DD0-4C66-A43E-0158117016AC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6BDA-075A-4646-96A8-9EA0B17C48B5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C938-3B67-4220-9625-63FCD876513A}" type="datetime1">
              <a:rPr lang="el-GR" smtClean="0"/>
              <a:t>18/10/2019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B4B-63DB-4A06-B392-3EE73EF6BF4D}" type="datetime1">
              <a:rPr lang="el-GR" smtClean="0"/>
              <a:t>18/10/2019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EEA-77C9-49DF-A91D-AE81B78B1309}" type="datetime1">
              <a:rPr lang="el-GR" smtClean="0"/>
              <a:t>18/10/2019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D8B2-DC91-4C7E-B370-E789F5147A40}" type="datetime1">
              <a:rPr lang="el-GR" smtClean="0"/>
              <a:t>18/10/2019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52E6-4640-4659-9478-FF4E88A8A2A1}" type="datetime1">
              <a:rPr lang="el-GR" smtClean="0"/>
              <a:t>18/10/2019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94DC-78B9-4040-B6FB-059ADDF36718}" type="datetime1">
              <a:rPr lang="el-GR" smtClean="0"/>
              <a:t>18/10/2019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5E31AF5-561C-4E0B-A29F-1076FCF9D394}" type="datetime1">
              <a:rPr lang="el-GR" smtClean="0"/>
              <a:t>18/10/2019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A0CEFB-8D18-4FB4-A1B5-A88D7DAA73B0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2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A0CEFB-8D18-4FB4-A1B5-A88D7DAA73B0}" type="datetime1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18/10/2019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D7EAD-ABF3-4AA5-8707-03A1BB55CEA4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8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hyperphysics.phy-astr.gsu.edu/hbase/thermo/coobod.html#c1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aEimAxD0mw" TargetMode="External"/><Relationship Id="rId2" Type="http://schemas.openxmlformats.org/officeDocument/2006/relationships/hyperlink" Target="http://www.youtube.com/watch?v=HtJEy6uoZm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7200" dirty="0" err="1"/>
              <a:t>Βασικες</a:t>
            </a:r>
            <a:r>
              <a:rPr lang="el-GR" sz="7200" dirty="0"/>
              <a:t> </a:t>
            </a:r>
            <a:r>
              <a:rPr lang="el-GR" sz="7200" dirty="0" err="1"/>
              <a:t>Εννοιες</a:t>
            </a:r>
            <a:r>
              <a:rPr lang="el-GR" sz="7200" dirty="0"/>
              <a:t> Φυσικών Επιστημών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Βασιλης</a:t>
            </a:r>
            <a:r>
              <a:rPr lang="el-GR" dirty="0"/>
              <a:t> </a:t>
            </a:r>
            <a:r>
              <a:rPr lang="el-GR" dirty="0" err="1"/>
              <a:t>Κολλιας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Βασικές </a:t>
            </a:r>
            <a:r>
              <a:rPr lang="el-GR" dirty="0" err="1">
                <a:solidFill>
                  <a:srgbClr val="FF0000"/>
                </a:solidFill>
              </a:rPr>
              <a:t>Εννοιες</a:t>
            </a:r>
            <a:r>
              <a:rPr lang="el-GR" dirty="0">
                <a:solidFill>
                  <a:srgbClr val="FF0000"/>
                </a:solidFill>
              </a:rPr>
              <a:t>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1198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Θα </a:t>
            </a:r>
            <a:r>
              <a:rPr lang="el-GR" dirty="0" err="1" smtClean="0"/>
              <a:t>ειχε</a:t>
            </a:r>
            <a:r>
              <a:rPr lang="el-GR" dirty="0" smtClean="0"/>
              <a:t> </a:t>
            </a:r>
            <a:r>
              <a:rPr lang="el-GR" dirty="0" err="1" smtClean="0"/>
              <a:t>νοημα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Να μιλάμε για χρώματα αν δεν βλέπαμε χρώματα;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84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Φως και χρωματα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Πώς </a:t>
            </a:r>
            <a:r>
              <a:rPr lang="el-GR" altLang="el-GR" dirty="0" smtClean="0"/>
              <a:t>βλέπουμε. Μια πρώτη απλή προσέγγιση για τα φωτοευαίσθητα κύτταρα στον </a:t>
            </a:r>
            <a:r>
              <a:rPr lang="el-GR" altLang="el-GR" dirty="0" err="1" smtClean="0"/>
              <a:t>αμφιβλιστροειδή</a:t>
            </a:r>
            <a:endParaRPr lang="el-GR" altLang="el-GR" dirty="0"/>
          </a:p>
        </p:txBody>
      </p:sp>
      <p:pic>
        <p:nvPicPr>
          <p:cNvPr id="45060" name="Picture 4" descr="287px-Cone-fundamentals-with-srgb-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8638"/>
            <a:ext cx="496887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Φως και χρωματα (πως γίνεται η συνθεση των χρωμάτων) </a:t>
            </a:r>
            <a:r>
              <a:rPr lang="el-GR" altLang="el-GR" sz="3200">
                <a:solidFill>
                  <a:srgbClr val="FF0066"/>
                </a:solidFill>
              </a:rPr>
              <a:t>φωτα</a:t>
            </a:r>
          </a:p>
        </p:txBody>
      </p:sp>
      <p:pic>
        <p:nvPicPr>
          <p:cNvPr id="46083" name="Picture 3" descr="220px-Additive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287px-Cone-fundamentals-with-srgb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496887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Φως και χρωματα (πως γίνεται η συνθεση των χρωμάτων) </a:t>
            </a:r>
            <a:r>
              <a:rPr lang="el-GR" altLang="el-GR" sz="3200">
                <a:solidFill>
                  <a:srgbClr val="FF0066"/>
                </a:solidFill>
              </a:rPr>
              <a:t>φιλτρα</a:t>
            </a:r>
          </a:p>
        </p:txBody>
      </p:sp>
      <p:pic>
        <p:nvPicPr>
          <p:cNvPr id="47107" name="Picture 3" descr="287px-Cone-fundamentals-with-srgb-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496887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220px-Color_mi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367188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Φως-Θερμότητα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Καποια</a:t>
            </a:r>
            <a:r>
              <a:rPr lang="el-GR" dirty="0" smtClean="0"/>
              <a:t> άλλα αισθητήρια: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4968875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7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Θα </a:t>
            </a:r>
            <a:r>
              <a:rPr lang="el-GR" dirty="0" err="1"/>
              <a:t>μπορουσαμε</a:t>
            </a:r>
            <a:r>
              <a:rPr lang="el-GR" dirty="0"/>
              <a:t> άραγε να βιώσουμε ένα </a:t>
            </a:r>
            <a:r>
              <a:rPr lang="el-GR" dirty="0" err="1"/>
              <a:t>θερμο</a:t>
            </a:r>
            <a:r>
              <a:rPr lang="el-GR" dirty="0"/>
              <a:t>-</a:t>
            </a:r>
            <a:r>
              <a:rPr lang="el-GR" dirty="0" err="1"/>
              <a:t>ψυχρο</a:t>
            </a:r>
            <a:r>
              <a:rPr lang="el-GR" dirty="0"/>
              <a:t> «ουράνιο τόξο»;</a:t>
            </a:r>
          </a:p>
          <a:p>
            <a:r>
              <a:rPr lang="el-GR" dirty="0"/>
              <a:t>Μήπως όπως στον ήχο μπορούμε να νοιώσουμε το «χρώμα» ενός </a:t>
            </a:r>
            <a:r>
              <a:rPr lang="el-GR" dirty="0" err="1"/>
              <a:t>θερμο</a:t>
            </a:r>
            <a:r>
              <a:rPr lang="el-GR" dirty="0"/>
              <a:t>-</a:t>
            </a:r>
            <a:r>
              <a:rPr lang="el-GR" dirty="0" err="1"/>
              <a:t>ψυχρου</a:t>
            </a:r>
            <a:r>
              <a:rPr lang="el-GR" dirty="0"/>
              <a:t> βιώματος</a:t>
            </a:r>
            <a:r>
              <a:rPr lang="el-GR" dirty="0" smtClean="0"/>
              <a:t>;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Υπάρχουν και «ακτίνες θερμότητας»;</a:t>
            </a:r>
          </a:p>
          <a:p>
            <a:r>
              <a:rPr lang="el-GR" dirty="0" smtClean="0"/>
              <a:t>Υπάρχουν μάτια που να βλέπουν τη θερμότητα;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43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Θερμικη ακτινοβολία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 smtClean="0"/>
              <a:t>(</a:t>
            </a:r>
            <a:r>
              <a:rPr lang="el-GR" altLang="el-GR" dirty="0" err="1" smtClean="0"/>
              <a:t>Συνδεσμοι</a:t>
            </a:r>
            <a:r>
              <a:rPr lang="el-GR" altLang="el-GR" dirty="0" smtClean="0"/>
              <a:t> στο </a:t>
            </a:r>
            <a:r>
              <a:rPr lang="en-US" altLang="el-GR" dirty="0" smtClean="0"/>
              <a:t>e-class)</a:t>
            </a:r>
            <a:endParaRPr lang="el-GR" altLang="el-GR" dirty="0" smtClean="0"/>
          </a:p>
          <a:p>
            <a:r>
              <a:rPr lang="el-GR" altLang="el-GR" dirty="0" err="1" smtClean="0"/>
              <a:t>Βιντεο</a:t>
            </a:r>
            <a:r>
              <a:rPr lang="el-GR" altLang="el-GR" dirty="0" smtClean="0"/>
              <a:t> </a:t>
            </a:r>
            <a:r>
              <a:rPr lang="el-GR" altLang="el-GR" dirty="0"/>
              <a:t>1 (¨0:56  -&gt;)</a:t>
            </a:r>
          </a:p>
          <a:p>
            <a:r>
              <a:rPr lang="el-GR" altLang="el-GR" dirty="0" err="1"/>
              <a:t>Βιντεο</a:t>
            </a:r>
            <a:r>
              <a:rPr lang="el-GR" altLang="el-GR" dirty="0"/>
              <a:t> 2, </a:t>
            </a:r>
            <a:r>
              <a:rPr lang="el-GR" altLang="el-GR" dirty="0" err="1"/>
              <a:t>χρηση</a:t>
            </a:r>
            <a:r>
              <a:rPr lang="el-GR" altLang="el-GR" dirty="0"/>
              <a:t> για να </a:t>
            </a:r>
            <a:r>
              <a:rPr lang="el-GR" altLang="el-GR" dirty="0" err="1"/>
              <a:t>βρεθουν</a:t>
            </a:r>
            <a:r>
              <a:rPr lang="el-GR" altLang="el-GR" dirty="0"/>
              <a:t> </a:t>
            </a:r>
            <a:r>
              <a:rPr lang="el-GR" altLang="el-GR" dirty="0" err="1"/>
              <a:t>ατελειες</a:t>
            </a:r>
            <a:r>
              <a:rPr lang="el-GR" altLang="el-GR" dirty="0"/>
              <a:t> σε </a:t>
            </a:r>
            <a:r>
              <a:rPr lang="el-GR" altLang="el-GR" dirty="0" err="1"/>
              <a:t>σπιτια</a:t>
            </a:r>
            <a:endParaRPr lang="el-GR" altLang="el-GR" dirty="0"/>
          </a:p>
          <a:p>
            <a:r>
              <a:rPr lang="el-GR" altLang="el-GR" dirty="0" err="1"/>
              <a:t>Βιντεο</a:t>
            </a:r>
            <a:r>
              <a:rPr lang="el-GR" altLang="el-GR" dirty="0"/>
              <a:t> 3,4 (2 </a:t>
            </a:r>
            <a:r>
              <a:rPr lang="el-GR" altLang="el-GR" dirty="0" err="1"/>
              <a:t>εταιρειες</a:t>
            </a:r>
            <a:r>
              <a:rPr lang="el-GR" altLang="el-GR" dirty="0"/>
              <a:t> </a:t>
            </a:r>
            <a:r>
              <a:rPr lang="el-GR" altLang="el-GR" dirty="0" err="1"/>
              <a:t>εξηγουν</a:t>
            </a:r>
            <a:r>
              <a:rPr lang="el-GR" altLang="el-GR" dirty="0"/>
              <a:t> τη </a:t>
            </a:r>
            <a:r>
              <a:rPr lang="el-GR" altLang="el-GR" dirty="0" err="1"/>
              <a:t>χρηση</a:t>
            </a:r>
            <a:r>
              <a:rPr lang="el-GR" altLang="el-GR" dirty="0"/>
              <a:t> υλικών που </a:t>
            </a:r>
            <a:r>
              <a:rPr lang="el-GR" altLang="el-GR" dirty="0" err="1"/>
              <a:t>ανακλουν</a:t>
            </a:r>
            <a:r>
              <a:rPr lang="el-GR" altLang="el-GR" dirty="0"/>
              <a:t> τη </a:t>
            </a:r>
            <a:r>
              <a:rPr lang="el-GR" altLang="el-GR" dirty="0" err="1"/>
              <a:t>θερμικη</a:t>
            </a:r>
            <a:r>
              <a:rPr lang="el-GR" altLang="el-GR" dirty="0"/>
              <a:t> ακτινοβολία) </a:t>
            </a:r>
          </a:p>
          <a:p>
            <a:pPr>
              <a:buFont typeface="Wingdings" pitchFamily="2" charset="2"/>
              <a:buNone/>
            </a:pPr>
            <a:endParaRPr lang="el-GR" alt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Οψεις της θερμικής ακτινοβολιας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l-GR" altLang="el-GR" sz="2400" dirty="0"/>
              <a:t>ΔΕΝ είναι κάτι </a:t>
            </a:r>
            <a:r>
              <a:rPr lang="el-GR" altLang="el-GR" sz="2400" dirty="0" err="1"/>
              <a:t>εξωτικο</a:t>
            </a:r>
            <a:endParaRPr lang="el-GR" altLang="el-GR" sz="2400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l-GR" altLang="el-GR" sz="2400" dirty="0" err="1"/>
              <a:t>Αρα</a:t>
            </a:r>
            <a:r>
              <a:rPr lang="el-GR" altLang="el-GR" sz="2400" dirty="0"/>
              <a:t> είναι </a:t>
            </a:r>
            <a:r>
              <a:rPr lang="el-GR" altLang="el-GR" sz="2400" dirty="0" err="1"/>
              <a:t>χρησιμο</a:t>
            </a:r>
            <a:r>
              <a:rPr lang="el-GR" altLang="el-GR" sz="2400" dirty="0"/>
              <a:t> να </a:t>
            </a:r>
            <a:r>
              <a:rPr lang="el-GR" altLang="el-GR" sz="2400" dirty="0" err="1"/>
              <a:t>μπορουμε</a:t>
            </a:r>
            <a:r>
              <a:rPr lang="el-GR" altLang="el-GR" sz="2400" dirty="0"/>
              <a:t> να </a:t>
            </a:r>
            <a:r>
              <a:rPr lang="el-GR" altLang="el-GR" sz="2400" dirty="0" err="1"/>
              <a:t>σκεφτουμε</a:t>
            </a:r>
            <a:r>
              <a:rPr lang="el-GR" altLang="el-GR" sz="2400" dirty="0"/>
              <a:t> σε σχέση με </a:t>
            </a:r>
            <a:r>
              <a:rPr lang="el-GR" altLang="el-GR" sz="2400" dirty="0" err="1"/>
              <a:t>αυτη</a:t>
            </a:r>
            <a:r>
              <a:rPr lang="el-GR" altLang="el-GR" sz="2400" dirty="0"/>
              <a:t>! (ας </a:t>
            </a:r>
            <a:r>
              <a:rPr lang="el-GR" altLang="el-GR" sz="2400" dirty="0" err="1"/>
              <a:t>σκεφτουμε</a:t>
            </a:r>
            <a:r>
              <a:rPr lang="el-GR" altLang="el-GR" sz="2400" dirty="0"/>
              <a:t> περιπτώσεις)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l-GR" altLang="el-GR" sz="2400" dirty="0"/>
              <a:t>Εξαιρετικά σημαντική για το σώμα μας</a:t>
            </a:r>
          </a:p>
          <a:p>
            <a:pPr marL="533400" indent="-533400">
              <a:buFont typeface="Wingdings" pitchFamily="2" charset="2"/>
              <a:buNone/>
            </a:pPr>
            <a:r>
              <a:rPr lang="el-GR" altLang="el-GR" sz="2400" dirty="0">
                <a:hlinkClick r:id="rId2"/>
              </a:rPr>
              <a:t>http://hyperphysics.phy-astr.gsu.edu/hbase/thermo/coobod.html#c1</a:t>
            </a:r>
            <a:endParaRPr lang="el-GR" altLang="el-GR" sz="2400" dirty="0"/>
          </a:p>
          <a:p>
            <a:pPr marL="533400" indent="-533400">
              <a:buFont typeface="Wingdings" pitchFamily="2" charset="2"/>
              <a:buNone/>
            </a:pPr>
            <a:r>
              <a:rPr lang="el-GR" altLang="el-GR" sz="2400" dirty="0"/>
              <a:t>4. Εξαιρετικά σημαντική και για τη Γη (πιο πολύ </a:t>
            </a:r>
            <a:r>
              <a:rPr lang="el-GR" altLang="el-GR" sz="2400" dirty="0" err="1"/>
              <a:t>γνωστο</a:t>
            </a:r>
            <a:r>
              <a:rPr lang="el-GR" altLang="el-GR" sz="2400" dirty="0"/>
              <a:t> </a:t>
            </a:r>
            <a:r>
              <a:rPr lang="el-GR" altLang="el-GR" sz="2400" dirty="0" err="1"/>
              <a:t>φαινομενο</a:t>
            </a:r>
            <a:r>
              <a:rPr lang="el-GR" altLang="el-GR" sz="2400" dirty="0"/>
              <a:t> σας θυμίζει;)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Η Γη ακτινοβολουσα θερμότητα</a:t>
            </a:r>
            <a:br>
              <a:rPr lang="el-GR" altLang="el-GR" sz="3200"/>
            </a:br>
            <a:r>
              <a:rPr lang="el-GR" altLang="el-GR" sz="1400"/>
              <a:t>Πηγη:http://www.corbisimages.com/stock-photo/rights-managed/RR013020/earths-thermal-radiation</a:t>
            </a:r>
          </a:p>
        </p:txBody>
      </p:sp>
      <p:pic>
        <p:nvPicPr>
          <p:cNvPr id="35845" name="Picture 5" descr="Corbis-RR013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60960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45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ΣΤΟΠ!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Βιώματα</a:t>
            </a:r>
          </a:p>
          <a:p>
            <a:r>
              <a:rPr lang="el-GR" dirty="0" smtClean="0"/>
              <a:t>Είναι σωστό να «κόβουμε» τον κόσμο στον «αντικειμενικό κόσμο» και στον «κόσμο των υποκειμενικών εντυπώσεων»;</a:t>
            </a:r>
          </a:p>
          <a:p>
            <a:pPr marL="0" indent="0">
              <a:buNone/>
            </a:pPr>
            <a:r>
              <a:rPr lang="el-GR" dirty="0" smtClean="0"/>
              <a:t>Μοντέλα:</a:t>
            </a:r>
          </a:p>
          <a:p>
            <a:pPr marL="0" indent="0">
              <a:buNone/>
            </a:pPr>
            <a:r>
              <a:rPr lang="el-GR" dirty="0" smtClean="0"/>
              <a:t>Έχουν τη «δική τους ζωή»; Είναι </a:t>
            </a:r>
            <a:r>
              <a:rPr lang="el-GR" dirty="0" err="1" smtClean="0"/>
              <a:t>ζητημα</a:t>
            </a:r>
            <a:r>
              <a:rPr lang="el-GR" dirty="0" smtClean="0"/>
              <a:t> </a:t>
            </a:r>
            <a:r>
              <a:rPr lang="el-GR" dirty="0" err="1" smtClean="0"/>
              <a:t>αφηγησεων</a:t>
            </a:r>
            <a:r>
              <a:rPr lang="el-GR" dirty="0" smtClean="0"/>
              <a:t>; 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ΜΑΘΗΜΑ </a:t>
            </a:r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 smtClean="0"/>
              <a:t>ΑΠΟ ΤΗΝ ΟΠΤΙΚΗ ΣΤΗ ΘΕΡΜΟΤΗΤΑ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6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Ακτινες και ενέργεια (εφαρμογή)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Εξηγηση του πότε παρουσιάζονται οι διάφορες εποχες στα δυο ημισφαίρια.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Αποσταση Γης-Ηλιου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Από 152,6 εκατομ χιλιομετρα έως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147,5 εκατομ χιλιομετρα</a:t>
            </a:r>
          </a:p>
          <a:p>
            <a:pPr>
              <a:buFont typeface="Wingdings" pitchFamily="2" charset="2"/>
              <a:buNone/>
            </a:pPr>
            <a:r>
              <a:rPr lang="el-GR" alt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0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60350"/>
            <a:ext cx="5976938" cy="6597650"/>
          </a:xfrm>
        </p:spPr>
      </p:pic>
    </p:spTree>
    <p:extLst>
      <p:ext uri="{BB962C8B-B14F-4D97-AF65-F5344CB8AC3E}">
        <p14:creationId xmlns:p14="http://schemas.microsoft.com/office/powerpoint/2010/main" val="127500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ηλιος</a:t>
            </a:r>
            <a:r>
              <a:rPr lang="el-GR" dirty="0" smtClean="0"/>
              <a:t> και οι </a:t>
            </a:r>
            <a:r>
              <a:rPr lang="el-GR" dirty="0" err="1" smtClean="0"/>
              <a:t>εποχες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632848" cy="4986795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Μηνιαία ηλιακή ακτινοβολία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6639852" cy="3210373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912768" cy="6000157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Την προηγούμενη φορά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Πώς βλέπουμε. Δυο φάσεις (</a:t>
            </a:r>
            <a:r>
              <a:rPr lang="el-GR" dirty="0" err="1" smtClean="0"/>
              <a:t>μεχρι</a:t>
            </a:r>
            <a:r>
              <a:rPr lang="el-GR" dirty="0" smtClean="0"/>
              <a:t> τον </a:t>
            </a:r>
            <a:r>
              <a:rPr lang="el-GR" dirty="0" err="1" smtClean="0"/>
              <a:t>αμφιβλ</a:t>
            </a:r>
            <a:r>
              <a:rPr lang="el-GR" dirty="0" smtClean="0"/>
              <a:t>. και </a:t>
            </a:r>
            <a:r>
              <a:rPr lang="el-GR" dirty="0" err="1" smtClean="0"/>
              <a:t>μετα</a:t>
            </a:r>
            <a:r>
              <a:rPr lang="el-GR" dirty="0" smtClean="0"/>
              <a:t> από αυτόν). Το σώμα μας ως διαμεσολαβητής.</a:t>
            </a:r>
          </a:p>
          <a:p>
            <a:r>
              <a:rPr lang="el-GR" dirty="0"/>
              <a:t>Το </a:t>
            </a:r>
            <a:r>
              <a:rPr lang="el-GR" dirty="0" err="1"/>
              <a:t>ματι</a:t>
            </a:r>
            <a:r>
              <a:rPr lang="el-GR" dirty="0"/>
              <a:t>/νους </a:t>
            </a:r>
            <a:r>
              <a:rPr lang="el-GR" dirty="0" err="1"/>
              <a:t>μπορει</a:t>
            </a:r>
            <a:r>
              <a:rPr lang="el-GR" dirty="0"/>
              <a:t> να «απατηθεί» και να βιώσει </a:t>
            </a:r>
            <a:r>
              <a:rPr lang="el-GR" dirty="0" err="1"/>
              <a:t>κατι</a:t>
            </a:r>
            <a:r>
              <a:rPr lang="el-GR" dirty="0"/>
              <a:t> άλλο, αν αλλάξουμε την πορεία των ακτινών πριν φτάσουν στο μάτι (οι ακτίνες δεν μεταφέρουν πληροφορία για την ιστορία τους): Βάση για πολλές οπτικές συσκευές.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33548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Πώς και βλέπουμε αντικείμενα «μέσα» στον καθρέφτη</a:t>
            </a:r>
          </a:p>
          <a:p>
            <a:r>
              <a:rPr lang="el-GR" dirty="0" smtClean="0"/>
              <a:t>Χρώματα</a:t>
            </a:r>
          </a:p>
          <a:p>
            <a:r>
              <a:rPr lang="el-GR" dirty="0" smtClean="0"/>
              <a:t>Περισσότερα χρώματα: το χρώμα της ζέστης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27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9161" name="AutoShape 9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49163" name="Picture 11" descr="man-looking-in-the-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500"/>
            <a:ext cx="7235825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Πώς θα </a:t>
            </a:r>
            <a:r>
              <a:rPr lang="el-GR" dirty="0" err="1"/>
              <a:t>δουμε</a:t>
            </a:r>
            <a:r>
              <a:rPr lang="el-GR" dirty="0"/>
              <a:t> τον </a:t>
            </a:r>
            <a:r>
              <a:rPr lang="el-GR" dirty="0" err="1"/>
              <a:t>εαυτο</a:t>
            </a:r>
            <a:r>
              <a:rPr lang="el-GR" dirty="0"/>
              <a:t> μας πλησιάζοντας ένα κουτάλι;</a:t>
            </a:r>
          </a:p>
          <a:p>
            <a:r>
              <a:rPr lang="el-GR" dirty="0">
                <a:hlinkClick r:id="rId2"/>
              </a:rPr>
              <a:t>http://</a:t>
            </a:r>
            <a:r>
              <a:rPr lang="el-GR" dirty="0" smtClean="0">
                <a:hlinkClick r:id="rId2"/>
              </a:rPr>
              <a:t>www.youtube.com/watch?v=HtJEy6uoZmc</a:t>
            </a:r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Και πώς σκέφτονται </a:t>
            </a:r>
            <a:r>
              <a:rPr lang="el-GR" dirty="0" err="1" smtClean="0"/>
              <a:t>καποιοι</a:t>
            </a:r>
            <a:r>
              <a:rPr lang="el-GR" dirty="0" smtClean="0"/>
              <a:t> για τους καθρέφτες	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www.youtube.com/watch?v=naEimAxD0mw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αν γεμίσουμε τον κόσμο </a:t>
            </a:r>
            <a:r>
              <a:rPr lang="el-GR" dirty="0" err="1" smtClean="0"/>
              <a:t>παλι</a:t>
            </a:r>
            <a:r>
              <a:rPr lang="el-GR" dirty="0" smtClean="0"/>
              <a:t> με χρώμα;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4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Δευτερο</a:t>
            </a:r>
            <a:r>
              <a:rPr lang="el-GR" dirty="0" smtClean="0"/>
              <a:t> μισό του 17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9030"/>
            <a:ext cx="3219450" cy="1971675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2657475" cy="1724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458112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και τα ζητήματα των χρωμάτων δεν τελειώνουν εκεί.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98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/>
              <a:t>Ο κόσμος της οπτικής είναι πολύ παράξενος</a:t>
            </a:r>
            <a:endParaRPr lang="el-GR" altLang="el-G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48" y="1805603"/>
            <a:ext cx="5261304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9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1250</TotalTime>
  <Words>483</Words>
  <Application>Microsoft Office PowerPoint</Application>
  <PresentationFormat>Προβολή στην οθόνη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24</vt:i4>
      </vt:variant>
    </vt:vector>
  </HeadingPairs>
  <TitlesOfParts>
    <vt:vector size="27" baseType="lpstr">
      <vt:lpstr>Επιχειρηματικό</vt:lpstr>
      <vt:lpstr>1_Επιχειρηματικό</vt:lpstr>
      <vt:lpstr>2_Επιχειρηματικό</vt:lpstr>
      <vt:lpstr>Βασικες Εννοιες Φυσικών Επιστημών</vt:lpstr>
      <vt:lpstr>ΜΑΘΗΜΑ 4</vt:lpstr>
      <vt:lpstr>Την προηγούμενη φορά</vt:lpstr>
      <vt:lpstr>Σημερα</vt:lpstr>
      <vt:lpstr>Παρουσίαση του PowerPoint</vt:lpstr>
      <vt:lpstr>Παρουσίαση του PowerPoint</vt:lpstr>
      <vt:lpstr>Και αν γεμίσουμε τον κόσμο παλι με χρώμα;</vt:lpstr>
      <vt:lpstr>Δευτερο μισό του 17ου αιώνα</vt:lpstr>
      <vt:lpstr>Ο κόσμος της οπτικής είναι πολύ παράξενος</vt:lpstr>
      <vt:lpstr>Θα ειχε νοημα…</vt:lpstr>
      <vt:lpstr> Φως και χρωματα</vt:lpstr>
      <vt:lpstr> Φως και χρωματα (πως γίνεται η συνθεση των χρωμάτων) φωτα</vt:lpstr>
      <vt:lpstr> Φως και χρωματα (πως γίνεται η συνθεση των χρωμάτων) φιλτρα</vt:lpstr>
      <vt:lpstr>Φως-Θερμότητα</vt:lpstr>
      <vt:lpstr>Παρουσίαση του PowerPoint</vt:lpstr>
      <vt:lpstr>Θερμικη ακτινοβολία</vt:lpstr>
      <vt:lpstr>Οψεις της θερμικής ακτινοβολιας</vt:lpstr>
      <vt:lpstr>Η Γη ακτινοβολουσα θερμότητα Πηγη:http://www.corbisimages.com/stock-photo/rights-managed/RR013020/earths-thermal-radiation</vt:lpstr>
      <vt:lpstr>ΣΤΟΠ!</vt:lpstr>
      <vt:lpstr>Ακτινες και ενέργεια (εφαρμογή)</vt:lpstr>
      <vt:lpstr>Παρουσίαση του PowerPoint</vt:lpstr>
      <vt:lpstr>Ο ηλιος και οι εποχες</vt:lpstr>
      <vt:lpstr>Μηνιαία ηλιακή ακτινοβολία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Εννοιες Φυσικης</dc:title>
  <dc:creator>ΠΤΔΕ</dc:creator>
  <cp:lastModifiedBy>ΠΤΔΕ</cp:lastModifiedBy>
  <cp:revision>42</cp:revision>
  <dcterms:created xsi:type="dcterms:W3CDTF">2015-09-24T08:39:26Z</dcterms:created>
  <dcterms:modified xsi:type="dcterms:W3CDTF">2019-10-18T13:51:04Z</dcterms:modified>
</cp:coreProperties>
</file>