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22" r:id="rId2"/>
    <p:sldId id="425" r:id="rId3"/>
    <p:sldId id="423" r:id="rId4"/>
    <p:sldId id="392" r:id="rId5"/>
    <p:sldId id="393" r:id="rId6"/>
    <p:sldId id="394" r:id="rId7"/>
    <p:sldId id="395" r:id="rId8"/>
    <p:sldId id="396" r:id="rId9"/>
    <p:sldId id="398" r:id="rId10"/>
    <p:sldId id="399" r:id="rId11"/>
    <p:sldId id="401" r:id="rId12"/>
    <p:sldId id="402" r:id="rId13"/>
    <p:sldId id="403" r:id="rId14"/>
    <p:sldId id="404" r:id="rId15"/>
    <p:sldId id="405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5" r:id="rId24"/>
    <p:sldId id="421" r:id="rId25"/>
    <p:sldId id="416" r:id="rId26"/>
    <p:sldId id="417" r:id="rId27"/>
    <p:sldId id="418" r:id="rId28"/>
    <p:sldId id="419" r:id="rId29"/>
    <p:sldId id="42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Συντάκτης" initials="Σ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007FA3"/>
    <a:srgbClr val="D4EAE4"/>
    <a:srgbClr val="0015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68176" autoAdjust="0"/>
  </p:normalViewPr>
  <p:slideViewPr>
    <p:cSldViewPr>
      <p:cViewPr varScale="1">
        <p:scale>
          <a:sx n="48" d="100"/>
          <a:sy n="48" d="100"/>
        </p:scale>
        <p:origin x="-1326" y="-108"/>
      </p:cViewPr>
      <p:guideLst>
        <p:guide orient="horz" pos="1008"/>
        <p:guide pos="288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50" d="100"/>
          <a:sy n="150" d="100"/>
        </p:scale>
        <p:origin x="2388" y="-84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Τα σημαντικότερα θέματα</a:t>
            </a:r>
            <a:r>
              <a:rPr lang="el-GR" baseline="0" dirty="0" smtClean="0">
                <a:solidFill>
                  <a:schemeClr val="tx1"/>
                </a:solidFill>
              </a:rPr>
              <a:t> του πρώτου μέρους αυτού του κεφαλαίου περιλαμβάνουν</a:t>
            </a:r>
            <a:r>
              <a:rPr lang="en-US" baseline="0" dirty="0" smtClean="0">
                <a:solidFill>
                  <a:schemeClr val="tx1"/>
                </a:solidFill>
              </a:rPr>
              <a:t>: </a:t>
            </a:r>
            <a:r>
              <a:rPr lang="el-GR" baseline="0" dirty="0" smtClean="0">
                <a:solidFill>
                  <a:schemeClr val="tx1"/>
                </a:solidFill>
              </a:rPr>
              <a:t>«</a:t>
            </a:r>
            <a:r>
              <a:rPr lang="el-GR" sz="1200" dirty="0" smtClean="0"/>
              <a:t>Το διαδίκτυο και πώς λειτουργεί»,</a:t>
            </a:r>
            <a:r>
              <a:rPr lang="el-GR" sz="1200" baseline="0" dirty="0" smtClean="0"/>
              <a:t> «</a:t>
            </a:r>
            <a:r>
              <a:rPr lang="el-GR" sz="1200" dirty="0" smtClean="0"/>
              <a:t>Συνεργασία και επικοινωνία στο</a:t>
            </a:r>
            <a:r>
              <a:rPr lang="el-GR" sz="1200" baseline="0" dirty="0" smtClean="0"/>
              <a:t> </a:t>
            </a:r>
            <a:r>
              <a:rPr lang="el-GR" sz="1200" dirty="0" err="1" smtClean="0"/>
              <a:t>web</a:t>
            </a:r>
            <a:r>
              <a:rPr lang="el-GR" sz="1200" dirty="0" smtClean="0"/>
              <a:t>»,</a:t>
            </a:r>
            <a:r>
              <a:rPr lang="el-GR" sz="1200" baseline="0" dirty="0" smtClean="0"/>
              <a:t> «</a:t>
            </a:r>
            <a:r>
              <a:rPr lang="el-GR" sz="1200" dirty="0" smtClean="0"/>
              <a:t>Εμπορικές δραστηριότητες στο </a:t>
            </a:r>
            <a:r>
              <a:rPr lang="en-US" sz="1200" dirty="0" smtClean="0"/>
              <a:t>web</a:t>
            </a:r>
            <a:r>
              <a:rPr lang="el-GR" sz="1200" dirty="0" smtClean="0"/>
              <a:t>».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2330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167E2-5EC1-432C-8F1C-B1CD2ABB2CC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ηλεκτρονικό ταχυδρομείο (e-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l) είναι το βασικό μέσο επικοινωνίας στο διαδίκτυο επειδή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γρήγορο και πρακτικό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e-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είναι ένα γραπτό μήνυμα που αποστέλλεται ή παραλαμβάνεται μέσω διαδικτύου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ίναι ασύγχρονο, επομένως οι χρήστες δεν χρειάζεται να συμμετέχουν στην επικοινωνία ταυτόχρονα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ηλεκτρονικό ταχυδρομείο είναι πρακτικό για την ανταλλαγή και τη συνεργασία σε έγγραφα μέσω των συνημμένων αρχείων.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ίναι ένα πιο ιδιωτικό μέσο ανταλλαγής πληροφοριών σε σχέση με τα δημόσια μέσα κοινωνικής δικτύωσης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ωστόσο τα μηνύματα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 ηλεκτρονικού ταχυδρομείου στην πραγματικότητα δεν είναι ιδιωτικά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Ό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ταν στέλνετε ηλεκτρονικό μήνυμα για επαγγελματικούς λόγους, θα πρέπει να χρησιμοποιείτε το κατάλληλο πρωτόκολλο επικοινωνίας.</a:t>
            </a:r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Υπάρχουν δύο τύποι συστημάτων ηλεκτρονικού ταχυδρομείου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πρόγραμμα ηλεκτρονικού ταχυδρομείου που βασίζεται στο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πρόγραμμα πελάτη ηλεκτρονικού ταχυδρομείου.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28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EAB01-6A95-4287-B6CA-E8B358BDA2C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ανταλλαγή άμεσων μηνυμάτων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messaging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IM)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ένας τρόπος επικοινωνίας σε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πραγματικό χρόνο μέσω διαδικτύου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+,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Hangouts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Skype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Yahoo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είναι αποκλειστικές υπηρεσίες ανταλλαγής άμεσων μηνυμάτων, που σημαίνει ότι μπορείτε να συνομιλείτε μόνο με όσους χρησιμοποιούν την ίδια υπηρεσία IM και βρίσκονται στη λίστα επαφών σας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Υπάρχουν κάποια γενικά προγράμματα συνομιλίας, τα οποία εγκαθιστάτε στον υπολογιστή σας και σας δίνουν τη δυνατότητα να μιλάτε με χρήστες όλων των γνωστών προγραμμάτων ΙΜ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ανταλλαγή μηνυμάτων κειμένου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texting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χρησιμο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ποιείται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 την αποστολή σύντομων μηνυμάτων μεταξύ κινητών συσκευών.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φωνή μέσω πρωτοκόλλου διαδικτύου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VoIP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επιτρέπει τη μετάδοση τηλεφωνικών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κλήσεων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μέσω διαδικτύου.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67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Υπάρχουν τρία επιχειρηματικά μοντέλα ηλεκτρονικού εμπορίου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e-commerce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Οι συναλλαγές μεταξύ επιχειρήσεων και καταναλωτών (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B2C) περιλαμβάνουν εκείνες που γίνονται μεταξύ καταναλωτών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 ηλεκτρονικών επιχειρήσεων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συναλλαγές μεταξύ επιχειρήσεων (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B2B) γίνονται όταν επιχειρήσεις αγοράζουν και πωλούν αγαθά και υπηρεσίες σε άλλες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επιχειρήσεις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συναλλαγές μεταξύ καταναλωτών (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C2C) γίνονται όταν καταναλωτές πωλούν μεταξύ τους προϊόντα και υπηρεσίες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9198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Ηλεκτρονικό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εμπόριο είναι η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διενέργεια εμπορικών δραστηριοτήτων μέσω του διαδικτύου.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Οδηγίες για ασφαλέστερες διαδικτυακές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αγορές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Αναζητήστε οπτικές ενδείξεις ότι ο διαδικτυακός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τόπος είναι ασφαλής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Ελέγξτε ότι η αρχή του URL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αλλάζει από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Κάντε τις αγορές σας σε γνωστούς, ευυπόληπτους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διαδικτυακούς τόπους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Πληρώνετε με πιστωτική κάρτα, όχι με χρεωστική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Ελέγχετε την πολιτική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επιστροφών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αποθηκεύετε ένα αντίγραφο της παραγγελίας και τον αριθμό επιβεβαίωσης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Μην κάνετε ηλεκτρονικές συναλλαγές όταν χρησιμοποιείτε δημόσιους υπολογιστές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66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 smtClean="0">
                <a:solidFill>
                  <a:schemeClr val="tx1"/>
                </a:solidFill>
              </a:rPr>
              <a:t>Στα σημαντικότερα</a:t>
            </a:r>
            <a:r>
              <a:rPr lang="el-GR" baseline="0" dirty="0" smtClean="0">
                <a:solidFill>
                  <a:schemeClr val="tx1"/>
                </a:solidFill>
              </a:rPr>
              <a:t> θέματα αυτού του μέρους του κεφαλαίου περιλαμβάνονται</a:t>
            </a:r>
            <a:r>
              <a:rPr lang="en-US" baseline="0" dirty="0" smtClean="0">
                <a:solidFill>
                  <a:schemeClr val="tx1"/>
                </a:solidFill>
              </a:rPr>
              <a:t>: </a:t>
            </a:r>
            <a:r>
              <a:rPr lang="el-GR" baseline="0" dirty="0" smtClean="0">
                <a:solidFill>
                  <a:schemeClr val="tx1"/>
                </a:solidFill>
              </a:rPr>
              <a:t>«Πρόσβαση και περιήγηση στο </a:t>
            </a:r>
            <a:r>
              <a:rPr lang="el-GR" baseline="0" dirty="0" err="1" smtClean="0">
                <a:solidFill>
                  <a:schemeClr val="tx1"/>
                </a:solidFill>
              </a:rPr>
              <a:t>web</a:t>
            </a:r>
            <a:r>
              <a:rPr lang="el-GR" baseline="0" dirty="0" smtClean="0">
                <a:solidFill>
                  <a:schemeClr val="tx1"/>
                </a:solidFill>
              </a:rPr>
              <a:t>», «Αποτελεσματική αναζήτηση στο </a:t>
            </a:r>
            <a:r>
              <a:rPr lang="el-GR" baseline="0" dirty="0" err="1" smtClean="0">
                <a:solidFill>
                  <a:schemeClr val="tx1"/>
                </a:solidFill>
              </a:rPr>
              <a:t>web</a:t>
            </a:r>
            <a:r>
              <a:rPr lang="el-GR" baseline="0" dirty="0" smtClean="0">
                <a:solidFill>
                  <a:schemeClr val="tx1"/>
                </a:solidFill>
              </a:rPr>
              <a:t>» και «Ηθική χρήση του </a:t>
            </a:r>
            <a:r>
              <a:rPr lang="el-GR" baseline="0" dirty="0" err="1" smtClean="0">
                <a:solidFill>
                  <a:schemeClr val="tx1"/>
                </a:solidFill>
              </a:rPr>
              <a:t>web</a:t>
            </a:r>
            <a:r>
              <a:rPr lang="el-GR" baseline="0" dirty="0" smtClean="0">
                <a:solidFill>
                  <a:schemeClr val="tx1"/>
                </a:solidFill>
              </a:rPr>
              <a:t>»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2456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  <a:cs typeface="Arial" panose="020B0604020202020204" pitchFamily="34" charset="0"/>
              </a:rPr>
              <a:t>Οι τρεις στόχοι που σχετίζονται</a:t>
            </a:r>
            <a:r>
              <a:rPr lang="el-GR" baseline="0" dirty="0" smtClean="0">
                <a:solidFill>
                  <a:schemeClr val="tx1"/>
                </a:solidFill>
                <a:cs typeface="Arial" panose="020B0604020202020204" pitchFamily="34" charset="0"/>
              </a:rPr>
              <a:t> με την κατανόηση της πρόσβασης και της περιήγησης στο </a:t>
            </a:r>
            <a:r>
              <a:rPr lang="en-US" baseline="0" dirty="0" smtClean="0">
                <a:solidFill>
                  <a:schemeClr val="tx1"/>
                </a:solidFill>
                <a:cs typeface="Arial" panose="020B0604020202020204" pitchFamily="34" charset="0"/>
              </a:rPr>
              <a:t>web </a:t>
            </a:r>
            <a:r>
              <a:rPr lang="el-GR" baseline="0" dirty="0" smtClean="0">
                <a:solidFill>
                  <a:schemeClr val="tx1"/>
                </a:solidFill>
                <a:cs typeface="Arial" panose="020B0604020202020204" pitchFamily="34" charset="0"/>
              </a:rPr>
              <a:t>είναι</a:t>
            </a:r>
            <a:r>
              <a:rPr lang="en-US" baseline="0" dirty="0" smtClean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  <a:endParaRPr lang="en-US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dirty="0"/>
              <a:t>3.7  </a:t>
            </a:r>
            <a:r>
              <a:rPr lang="el-GR" sz="1200" dirty="0" smtClean="0"/>
              <a:t>Περιγραφή των προγραμμάτων περιήγησης και των κοινών χαρακτηριστικών τους.</a:t>
            </a:r>
            <a:endParaRPr lang="el-GR" sz="1200" dirty="0"/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dirty="0" smtClean="0"/>
              <a:t>3.8 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Περιγραφή του URL και των μερών του</a:t>
            </a:r>
            <a:r>
              <a:rPr lang="en-US" sz="1200" dirty="0" smtClean="0"/>
              <a:t>.</a:t>
            </a:r>
            <a:endParaRPr lang="el-GR" sz="1200" dirty="0" smtClean="0"/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dirty="0" smtClean="0"/>
              <a:t>3.9 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Περιγραφή εργαλείων περιήγησης στο w</a:t>
            </a:r>
            <a:r>
              <a:rPr lang="en-US" sz="1200" dirty="0" err="1" smtClean="0"/>
              <a:t>eb</a:t>
            </a:r>
            <a:r>
              <a:rPr lang="en-US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549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  <a:cs typeface="Arial" panose="020B0604020202020204" pitchFamily="34" charset="0"/>
              </a:rPr>
              <a:t>Οι δύο στόχοι που σχετίζονται</a:t>
            </a:r>
            <a:r>
              <a:rPr lang="el-GR" baseline="0" dirty="0" smtClean="0">
                <a:solidFill>
                  <a:schemeClr val="tx1"/>
                </a:solidFill>
                <a:cs typeface="Arial" panose="020B0604020202020204" pitchFamily="34" charset="0"/>
              </a:rPr>
              <a:t> με την κατανόηση </a:t>
            </a:r>
            <a:r>
              <a:rPr lang="el-GR" sz="1200" baseline="0" dirty="0" smtClean="0">
                <a:solidFill>
                  <a:schemeClr val="tx1"/>
                </a:solidFill>
                <a:cs typeface="+mn-cs"/>
              </a:rPr>
              <a:t>της αποτελεσματικής αναζήτησης στο </a:t>
            </a:r>
            <a:r>
              <a:rPr lang="en-US" sz="1200" baseline="0" dirty="0" smtClean="0">
                <a:solidFill>
                  <a:schemeClr val="tx1"/>
                </a:solidFill>
                <a:cs typeface="+mn-cs"/>
              </a:rPr>
              <a:t>web </a:t>
            </a:r>
            <a:r>
              <a:rPr lang="el-GR" sz="1200" baseline="0" dirty="0" smtClean="0">
                <a:solidFill>
                  <a:schemeClr val="tx1"/>
                </a:solidFill>
                <a:cs typeface="+mn-cs"/>
              </a:rPr>
              <a:t>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l-GR" sz="1200" baseline="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200" dirty="0" smtClean="0"/>
              <a:t>3.10  </a:t>
            </a:r>
            <a:r>
              <a:rPr lang="el-GR" sz="1200" dirty="0" smtClean="0"/>
              <a:t>Περιγραφή των τύπων εργαλείων που χρησιμοποιούνται για αναζήτηση στο </a:t>
            </a:r>
            <a:r>
              <a:rPr lang="el-GR" sz="1200" dirty="0" err="1" smtClean="0"/>
              <a:t>web</a:t>
            </a:r>
            <a:r>
              <a:rPr lang="el-GR" sz="1200" dirty="0" smtClean="0"/>
              <a:t> και σύνοψη των στρατηγικών που εφαρμόζονται για βελτίωση</a:t>
            </a:r>
            <a:r>
              <a:rPr lang="el-GR" sz="1200" baseline="0" dirty="0" smtClean="0"/>
              <a:t> </a:t>
            </a:r>
            <a:r>
              <a:rPr lang="el-GR" sz="1200" dirty="0" smtClean="0"/>
              <a:t>των αποτελεσμάτων αναζήτησης</a:t>
            </a:r>
            <a:r>
              <a:rPr lang="en-US" sz="1200" dirty="0" smtClean="0"/>
              <a:t>.</a:t>
            </a:r>
            <a:endParaRPr lang="el-GR" sz="120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3.11  </a:t>
            </a:r>
            <a:r>
              <a:rPr lang="el-GR" sz="1200" dirty="0" smtClean="0"/>
              <a:t>Αποτίμηση διαδικτυακού τόπου προκειμένου να διασφαλιστεί η καταλληλότητά του για ερευνητική χρήση.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794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 smtClean="0">
                <a:solidFill>
                  <a:schemeClr val="tx1"/>
                </a:solidFill>
              </a:rPr>
              <a:t>Οι δύο στόχοι που σχετίζονται με την ηθική χρήση του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>
                <a:solidFill>
                  <a:schemeClr val="tx1"/>
                </a:solidFill>
              </a:rPr>
              <a:t>web </a:t>
            </a:r>
            <a:r>
              <a:rPr lang="el-GR" sz="1200" baseline="0" dirty="0" smtClean="0">
                <a:solidFill>
                  <a:schemeClr val="tx1"/>
                </a:solidFill>
              </a:rPr>
              <a:t>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1035558" indent="-692658">
              <a:buNone/>
            </a:pPr>
            <a:r>
              <a:rPr lang="en-US" sz="1200" dirty="0"/>
              <a:t>3.12  </a:t>
            </a:r>
            <a:r>
              <a:rPr lang="el-GR" sz="1200" dirty="0" smtClean="0"/>
              <a:t>Κατανόηση των ηθικών ζητημάτων που αφορούν τον ψηφιακό ακτιβισμό.</a:t>
            </a:r>
            <a:endParaRPr lang="el-GR" sz="1200" dirty="0"/>
          </a:p>
          <a:p>
            <a:pPr marL="1035558" indent="-692658">
              <a:buNone/>
            </a:pPr>
            <a:r>
              <a:rPr lang="en-US" sz="1200" dirty="0" smtClean="0"/>
              <a:t>3.13 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Κατανόηση των ηθικών ζητημάτων που αφορούν εφαρμογές και συσκευές εντοπισμού θέσης.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977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πρόγραμμα περιήγησης στο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είναι λογισμικό το οποίο σας δίνει τη δυνατότητα να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βρίσκετε, να βλέπετε και να περιηγείστε στο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περισσότερα προγράμματα περιήγησης στην εποχή μας είναι γραφικά, που σημαίνει ότι, εκτός από κείμενο, προβάλλουν εικόνες (γραφικά), αλλά και άλλες μορφές πολυμέσων, όπως ήχο και βίντεο. </a:t>
            </a:r>
            <a:endParaRPr lang="el-G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περισσότερα δημοφιλή προγράμματα περιήγησης έχουν κοινά χαρακτηριστικά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54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Για να προσπελάσετε έναν συγκεκριμένο διαδικτυακό τόπο, πληκτρολογείτε τον ενιαίο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εντοπιστή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πόρων του (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Uniform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Locator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URL).</a:t>
            </a:r>
            <a:endParaRPr lang="el-GR" sz="120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Ένα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URL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αποτελείται από αρκετά μέρη τα οποία συμβάλλουν στον προσδιορισμό του εγγράφου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που εκπροσωπεί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πρωτόκολλο (σύνολο κανόνων) που χρησιμοποιείται για την ανάκτηση του εγγράφου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όνομα τομέα (</a:t>
            </a:r>
            <a:r>
              <a:rPr lang="el-G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baseline="0" dirty="0" smtClean="0">
                <a:latin typeface="MyriadPro-Regular"/>
              </a:rPr>
              <a:t>Τη </a:t>
            </a:r>
            <a:r>
              <a:rPr lang="el-GR" sz="1200" baseline="0" dirty="0" smtClean="0">
                <a:latin typeface="MyriadPro-It"/>
              </a:rPr>
              <a:t>διαδρομή </a:t>
            </a:r>
            <a:r>
              <a:rPr lang="el-GR" sz="1200" baseline="0" dirty="0" smtClean="0">
                <a:latin typeface="MyriadPro-Regular"/>
              </a:rPr>
              <a:t>ή τον υποκατάλογο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Δεν χρειάζεται να πληκτρολογεί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 κάθε μέρος στην τοποθεσία ή στην μπάρα διεύθυνσης στον περιηγητή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Όταν το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αποτελείται μόνο από το όνομα τομέα,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ζητάτε ουσιαστικά να δείτε την αρχική σ</a:t>
            </a:r>
            <a:r>
              <a:rPr lang="el-G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λίδα ενός διαδικτυακού τόπου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949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baseline="0" dirty="0" smtClean="0">
                <a:solidFill>
                  <a:schemeClr val="tx1"/>
                </a:solidFill>
              </a:rPr>
              <a:t>Οι δύο στόχοι που σχετίζονται με την κατανόηση του διαδικτύου και του τρόπου με τον οποίο λειτουργεί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1032272" indent="-691754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dirty="0"/>
              <a:t>3.1  </a:t>
            </a:r>
            <a:r>
              <a:rPr lang="el-GR" sz="1200" dirty="0" smtClean="0"/>
              <a:t>Περιγραφή της προέλευσης του διαδικτύου</a:t>
            </a:r>
            <a:r>
              <a:rPr lang="en-US" sz="1200" dirty="0" smtClean="0"/>
              <a:t>.</a:t>
            </a:r>
            <a:endParaRPr lang="el-GR" sz="1200" dirty="0" smtClean="0"/>
          </a:p>
          <a:p>
            <a:pPr marL="1032272" indent="-691754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dirty="0" smtClean="0"/>
              <a:t>3.2  </a:t>
            </a:r>
            <a:r>
              <a:rPr lang="el-GR" sz="1200" dirty="0" smtClean="0">
                <a:latin typeface="MyriadPro-It"/>
              </a:rPr>
              <a:t>Περιγραφή του τρόπου με τον οποίο τα δεδομένα μετακινούνται στο διαδίκτυο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8308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υπερσυνδέσεις (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hyperlink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είναι ειδικά κωδικοποιη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μένα στοιχεία που σας επιτρέπουν να μεταπηδάτε από μία ιστοσελίδα σε άλλη μέσα στον ίδιο διαδικτυακό τόπο ή σε κάποιον άλλον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 να κινείστε πιο γρήγορα, κάποιοι διαδικτυακοί τόποι παρέχουν ένα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ίχνος πλοήγησης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breadcrumb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trail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ένα βοήθημα πλοήγησης που δείχνει τη διαδρομή που ο χρήστης ακολούθησε για να φτάσει σε μια ιστοσελίδα ή το σημείο στο οποίο βρίσκεται η σελίδα μέσα στον διαδικτυακό τόπο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λίστα «Ιστορικό»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istory)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περιλαμβάνει όλους τους διαδικτυακούς τόπους και όλες τις ιστοσελίδες που έχετε επισκεφτεί εντός συγκεκριμένης χρονικής περιόδου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σελιδοδείκτες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ένα χαρακτηριστικό που σας επιτρέπει να επιστρέφετε σε έναν συγκεκριμένο διαδικτυακό τόπο χωρίς να χρειάζεται να θυμάστε τη διεύθυνσή του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ετικετοδότηση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tagging),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μια μορφή κοινωνικών σελιδοδεικτών (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bookmarking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αποθηκεύει τους αγαπημένους σας διαδικτυακούς τόπους σε μια τοποθεσία κοινωνικών σελιδοδεικτών, ώστε να τους μοιράζεστε με άλλους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0007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Μια μηχανή αναζήτησης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ένα σύνολο προγραμμάτων που ψάχνουν στο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λέξεις-κλειδιά και κατόπιν επιστρέφουν μια λίστα με τους διαδικτυακούς τόπους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όπου βρέθηκαν αυτές οι λέξεις-κλειδιά.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Ειδικές μηχανές αναζήτησης υπάρχουν σχεδόν για κάθε ξεχωριστό ενδιαφέρον.</a:t>
            </a:r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μηχανές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-αναζήτησης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metasearch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πραγματοποιούν αναζητήσεις σε άλλες μη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χανές αναζήτησης και όχι σε ανεξάρτητες διαδικτυακές τοποθεσίες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6741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Μπορείτε</a:t>
            </a:r>
            <a:r>
              <a:rPr lang="el-GR" baseline="0" dirty="0" smtClean="0"/>
              <a:t> να έχετε καλύτερα αποτελέσματα αναζήτησης, χρησιμοποιώντας τα παρακάτω</a:t>
            </a:r>
            <a:r>
              <a:rPr lang="en-US" dirty="0" smtClean="0"/>
              <a:t>:</a:t>
            </a: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/>
              <a:t>Τελεστές </a:t>
            </a:r>
            <a:r>
              <a:rPr lang="en-US" dirty="0" smtClean="0"/>
              <a:t>Boolean</a:t>
            </a:r>
            <a:r>
              <a:rPr lang="el-GR" dirty="0" smtClean="0"/>
              <a:t> </a:t>
            </a: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/>
              <a:t>Αναζήτηση φράσης</a:t>
            </a: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/>
              <a:t>Αναζήτηση σε συγκεκριμένο διαδικτυακό τόπο</a:t>
            </a: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/>
              <a:t>Χρήση χαρακτήρα μπαλαντέρ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582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4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l-GR" sz="1200" baseline="0" dirty="0" smtClean="0">
                <a:latin typeface="MyriadPro-Regular"/>
              </a:rPr>
              <a:t> Πριν αποφασίσετε να χρησιμοποιήσετε μια πληροφορία στο διαδίκτυο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λάβετε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υπόψη τα παρακάτω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Αυθεντία: Ποιος έχει γράψει το άρθρο και ποιος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υποστηρίζει οικονομικά τον διαδικτυακό τόπο;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Προκατάληψη: Ο διαδικτυακός τόπος είναι προκατειλημμένος;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Σχετικότητα: Οι πληροφορίες είναι ενημερωμένες;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Κοινό: Σε ποιο κοινό απευθύνεται;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Σύνδεσμοι: Υπάρχουν σύνδεσμοι και, αν ναι, είναι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κατάλληλοι;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000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απαντήσεις θα σας βοηθήσουν να αποφασίσετε κατά πόσο θα πρέπει να θεωρήσετε έναν διαδικτυακό τόπο ως έγκυρη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πηγή πληροφοριών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5708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4800"/>
          </a:xfrm>
        </p:spPr>
        <p:txBody>
          <a:bodyPr/>
          <a:lstStyle/>
          <a:p>
            <a:pPr marL="5143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/>
              <a:t>Ο ψηφιακός ακτιβισμός (</a:t>
            </a:r>
            <a:r>
              <a:rPr lang="el-GR" dirty="0" err="1" smtClean="0"/>
              <a:t>digital</a:t>
            </a:r>
            <a:r>
              <a:rPr lang="el-GR" dirty="0" smtClean="0"/>
              <a:t> </a:t>
            </a:r>
            <a:r>
              <a:rPr lang="el-GR" dirty="0" err="1" smtClean="0"/>
              <a:t>activism</a:t>
            </a:r>
            <a:r>
              <a:rPr lang="el-GR" dirty="0" smtClean="0"/>
              <a:t>) χρησιμοποιείται</a:t>
            </a:r>
            <a:r>
              <a:rPr lang="el-GR" baseline="0" dirty="0" smtClean="0"/>
              <a:t> </a:t>
            </a:r>
            <a:r>
              <a:rPr lang="el-GR" dirty="0" smtClean="0"/>
              <a:t>για την ενίσχυση της συνειδητοποίησης διάφορων θεμάτων</a:t>
            </a:r>
            <a:r>
              <a:rPr lang="en-US" dirty="0" smtClean="0"/>
              <a:t>. </a:t>
            </a:r>
            <a:r>
              <a:rPr lang="el-GR" dirty="0" smtClean="0"/>
              <a:t>Ορισμένες</a:t>
            </a:r>
            <a:r>
              <a:rPr lang="el-GR" baseline="0" dirty="0" smtClean="0"/>
              <a:t> πρόσφατες εκστρατείες</a:t>
            </a:r>
            <a:r>
              <a:rPr lang="en-US" dirty="0" smtClean="0"/>
              <a:t>:</a:t>
            </a:r>
            <a:endParaRPr lang="en-US" dirty="0"/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#</a:t>
            </a:r>
            <a:r>
              <a:rPr lang="en-US" dirty="0" err="1"/>
              <a:t>IceBucketChallenge</a:t>
            </a:r>
            <a:endParaRPr lang="en-US" dirty="0"/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#</a:t>
            </a:r>
            <a:r>
              <a:rPr lang="en-US" dirty="0" err="1"/>
              <a:t>BringBackOurGirls</a:t>
            </a:r>
            <a:endParaRPr lang="en-US" dirty="0"/>
          </a:p>
          <a:p>
            <a:pPr marL="5143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/>
              <a:t>Ηθικό ζήτημα: Ο ψηφιακός ακτιβισμός είναι αποτελεσματικός ή καλλιεργεί μια λανθασμένη</a:t>
            </a:r>
            <a:r>
              <a:rPr lang="el-GR" baseline="0" dirty="0" smtClean="0"/>
              <a:t> </a:t>
            </a:r>
            <a:r>
              <a:rPr lang="el-GR" dirty="0" smtClean="0"/>
              <a:t>αίσθηση συμμετοχής;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6357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τεχνολογία ονομάζεται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γεωεντοπισμός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βλ.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Εικόνα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3.24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φορητές συσκευές διαθέτουν τσιπ GPS που μπορούν </a:t>
            </a:r>
            <a:r>
              <a:rPr lang="el-GR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 υπολογίσουν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 ακρίβεια τη θέση σας.</a:t>
            </a:r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Δεν </a:t>
            </a:r>
            <a:r>
              <a:rPr lang="el-GR" sz="1200" baseline="0" dirty="0" smtClean="0">
                <a:latin typeface="MyriadPro-Regular"/>
              </a:rPr>
              <a:t>υπάρχουν σχετικοί νόμοι για την προστασία του προσωπικού απορρήτου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Ηθικό ζήτημα: Οι συσκευές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γεωεντοπισμού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αποτελούν απειλή για την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ιδιωτικότητα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311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8177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710F07-EC1C-45CE-8CCB-9FB7F868001B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baseline="0" dirty="0" smtClean="0">
                <a:solidFill>
                  <a:schemeClr val="tx1"/>
                </a:solidFill>
              </a:rPr>
              <a:t>Οι δύο στόχοι που σχετίζονται με την κατανόηση της συνεργασίας και της επικοινωνίας στο </a:t>
            </a:r>
            <a:r>
              <a:rPr lang="en-US" sz="1200" baseline="0" dirty="0" smtClean="0">
                <a:solidFill>
                  <a:schemeClr val="tx1"/>
                </a:solidFill>
              </a:rPr>
              <a:t>web </a:t>
            </a:r>
            <a:r>
              <a:rPr lang="el-GR" sz="1200" baseline="0" dirty="0" smtClean="0">
                <a:solidFill>
                  <a:schemeClr val="tx1"/>
                </a:solidFill>
              </a:rPr>
              <a:t>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1035558" marR="0" indent="-6926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3.3 </a:t>
            </a:r>
            <a:r>
              <a:rPr lang="en-US" sz="1200" dirty="0" smtClean="0"/>
              <a:t> </a:t>
            </a:r>
            <a:r>
              <a:rPr lang="el-GR" sz="1200" dirty="0" smtClean="0"/>
              <a:t>Αποτίμηση των εργαλείων και των τεχνολογιών που χρησιμοποιούνται για τη συνεργασία στο </a:t>
            </a:r>
            <a:r>
              <a:rPr lang="el-GR" sz="1200" dirty="0" err="1" smtClean="0"/>
              <a:t>web</a:t>
            </a:r>
            <a:r>
              <a:rPr lang="en-US" sz="1200" dirty="0" smtClean="0"/>
              <a:t>.</a:t>
            </a:r>
            <a:endParaRPr lang="el-GR" sz="1200" dirty="0" smtClean="0"/>
          </a:p>
          <a:p>
            <a:pPr marL="1035558" marR="0" indent="-6926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3.4 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Σύνοψη των τεχνολογιών που χρησιμοποιούνται για επικοινωνία μέσω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937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baseline="0" dirty="0" smtClean="0">
                <a:solidFill>
                  <a:schemeClr val="tx1"/>
                </a:solidFill>
              </a:rPr>
              <a:t>Οι δύο στόχοι που σχετίζονται με τις εμπορικές δραστηριότητες στο </a:t>
            </a:r>
            <a:r>
              <a:rPr lang="en-US" sz="1200" baseline="0" dirty="0" smtClean="0">
                <a:solidFill>
                  <a:schemeClr val="tx1"/>
                </a:solidFill>
              </a:rPr>
              <a:t>web</a:t>
            </a:r>
            <a:r>
              <a:rPr lang="el-GR" sz="1200" baseline="0" dirty="0" smtClean="0">
                <a:solidFill>
                  <a:schemeClr val="tx1"/>
                </a:solidFill>
              </a:rPr>
              <a:t>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dirty="0"/>
              <a:t>3.5  </a:t>
            </a:r>
            <a:r>
              <a:rPr lang="el-GR" sz="1200" dirty="0" smtClean="0"/>
              <a:t>Περιγραφή του τρόπου διενέργειας εμπορικών δραστηριοτήτων μέσω του διαδικτύου</a:t>
            </a:r>
            <a:r>
              <a:rPr lang="en-US" sz="1200" dirty="0" smtClean="0"/>
              <a:t>.</a:t>
            </a:r>
            <a:endParaRPr lang="el-GR" sz="1200" dirty="0" smtClean="0"/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200" dirty="0" smtClean="0"/>
              <a:t>3.6  </a:t>
            </a:r>
            <a:r>
              <a:rPr lang="el-GR" sz="1200" dirty="0" smtClean="0"/>
              <a:t>Περιγραφή μέτρων προστασίας που επιβάλλονται για τη διενέργεια εμπορικών δραστηριοτήτων μέσω του διαδικτύου.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78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4800"/>
          </a:xfrm>
        </p:spPr>
        <p:txBody>
          <a:bodyPr/>
          <a:lstStyle/>
          <a:p>
            <a:pPr marL="6286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>
                <a:solidFill>
                  <a:schemeClr val="bg2"/>
                </a:solidFill>
              </a:rPr>
              <a:t>Το διαδίκτυο είναι ένα δίκτυο δικτύων που συνδέει δισεκατομμύρια χρήστες</a:t>
            </a:r>
            <a:r>
              <a:rPr lang="el-GR" baseline="0" dirty="0" smtClean="0">
                <a:solidFill>
                  <a:schemeClr val="bg2"/>
                </a:solidFill>
              </a:rPr>
              <a:t> </a:t>
            </a:r>
            <a:r>
              <a:rPr lang="el-GR" dirty="0" smtClean="0">
                <a:solidFill>
                  <a:schemeClr val="bg2"/>
                </a:solidFill>
              </a:rPr>
              <a:t>υπολογιστών σε όλο τον κόσμο.</a:t>
            </a:r>
          </a:p>
          <a:p>
            <a:pPr marL="6286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baseline="0" dirty="0" smtClean="0">
                <a:latin typeface="MyriadPro-Regular"/>
              </a:rPr>
              <a:t>Το Υπουργείο Άμυνας των ΗΠΑ χρειαζόταν ένα δίκτυο υπολογιστών το οποίο θα ήταν ανθεκτικό σε περίπτωση επίθεσης.</a:t>
            </a:r>
            <a:endParaRPr lang="el-GR" sz="1200" kern="1200" baseline="0" dirty="0">
              <a:solidFill>
                <a:schemeClr val="tx1"/>
              </a:solidFill>
              <a:effectLst/>
              <a:latin typeface="+mn-lt"/>
              <a:ea typeface="+mn-ea"/>
            </a:endParaRPr>
          </a:p>
          <a:p>
            <a:pPr marL="6286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διαδίκτυο δημιουργήθηκε ως απάντηση σε δύο ζητήματα: δημιουργία μιας ασφαλούς μορφής επικοινωνίας και δημιουργία ενός μέσου με το οποίο θα μπορούσαν να επικοινωνήσουν όλοι οι υπολογιστές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ea typeface="+mn-ea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ea typeface="+mn-ea"/>
            </a:endParaRPr>
          </a:p>
          <a:p>
            <a:pPr marL="6286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σύγχρονο διαδίκτυο εξελίχθηκε από ένα πρώιμο έργο το οποίο χρηματοδότησε η αμερικανική κυβέρνηση και του έδωσε το όνομα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Advanced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Projects Agency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(ARPANET).</a:t>
            </a:r>
            <a:endParaRPr lang="en-US" sz="1200" kern="1200" dirty="0">
              <a:solidFill>
                <a:schemeClr val="tx1"/>
              </a:solidFill>
              <a:effectLst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837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Σε ένα δίκτυο πελατών/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διακομιστών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 πελάτης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ζητά δεδομένα και ο </a:t>
            </a:r>
            <a:r>
              <a:rPr lang="el-GR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διακομιστής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επιστρέφει τα δεδομένα στον πελάτη.</a:t>
            </a:r>
            <a:endParaRPr lang="el-GR" sz="120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Κάθε φορά που συνδέεστε στο διαδίκτυο, ο υπολογιστής σας λαμβάνει έναν μοναδικό αναγνωριστικό αριθμό που ονομάζεται διεύθυνση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(Internet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Είναι ένα σύνολο από τέσσερις αριθμούς οι οποίοι διαχωρίζονται από τελείες, όπως 123.45.245.91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κάποιες φορές απαντάται στη βιβλιογραφία ως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dotted quad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ή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dotted decimal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διευθύνσεις IP είναι το μέσο με το οποίο οι υπολογιστές αναγνωρίζουν ο ένας τον άλλον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dirty="0" smtClean="0"/>
              <a:t>Κάθε διαδικτυακός τόπος λαμβάνει μια μοναδική διεύθυνση </a:t>
            </a:r>
            <a:r>
              <a:rPr lang="en-US" dirty="0" smtClean="0"/>
              <a:t>IP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aseline="0" dirty="0" smtClean="0">
                <a:latin typeface="MyriadPro-Regular"/>
              </a:rPr>
              <a:t>Επειδή δεν είναι εύκολο να θυμόμαστε τους αριθμούς που αποτελούν τις διευθύνσεις IP, οι διαδικτυακοί τόποι συνδέονται με εκδοχές των διευθύνσεών τους IP σε μορφή κειμένου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08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 νέο συνεργατικό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που δημιουργούν οι ίδιοι οι χρήστες είναι εφικτό χάρη στις τεχνολογίες του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2.0.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2.0 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μπορεί να θεωρηθεί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κοινωνικό μέσο (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 περιλαμβάνει την κοινωνική δικτύωση, τη συνεργασία σε έργα και τα εργαλεία κοινής χρήσης αρχείων, τα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ιστολόγια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τα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podcast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τα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webcast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κοινωνική δικτύωση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l-G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networking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αναφέρεται στη χρήση του </a:t>
            </a:r>
            <a:r>
              <a:rPr lang="el-G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ια επικοινωνία και κοινοποίηση πληροφοριών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υπηρεσίες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κοινωνικής δικτύωσης έχουν γίνει δημοφιλείς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χρήστες πρέπει να είναι προσεκτικοί όταν χρησιμοποιούν τους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ιστότοπους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κοινωνικής δικτύωσης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518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Wikipedia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ένα παράδειγμα </a:t>
            </a:r>
            <a:r>
              <a:rPr lang="el-G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μια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εφαρμογή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που επιτρέπει στους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χρήστες να προσθέτουν, να αφαιρούν ή να επεξεργάζονται το περιεχόμενο ενός εγγράφου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Google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 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έχει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χαρακτηριστικά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wiki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που προάγουν τη διαδικτυακή συνεργασία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ενώ μπορείτε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 κατεβάσετε δωρεάν λογισμικό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 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στα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Wikispaces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MediaWiki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Foundation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υποστηρίζει και άλλα συνεργατικά έργα, όπως το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Wikibooks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(ακαδημαϊκά συγγράμματα), το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Wikiversity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(εργαλεία εκμάθησης)</a:t>
            </a:r>
            <a:r>
              <a:rPr lang="el-G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το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Wikisource</a:t>
            </a:r>
            <a:r>
              <a:rPr lang="el-G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(μια βιβλιοθήκη εγγράφων)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εργαλεία διαχείρισης έργων (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ενσωματώνουν εργασίες και ημερολόγια, ώστε τα ξεχωριστά στοιχεία του έργου, όπως και ολόκληρο το έργο, να διατηρούνται εντός προγραμματισμού.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ιστολόγιο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blog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είναι ένα προσωπικό ημερολόγιο που δημοσιεύεται στο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ημερολόγιο βίντεο (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ιστολόγιο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βίντεο ή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vlog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είναι ένα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ιστολόγιο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που χρησιμοποιεί ως βασικό περιεχόμενο το βίντεο.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Μπορείτε εύκολα να δημιουργήσετε το δικό σας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ιστολόγιο</a:t>
            </a:r>
            <a:r>
              <a:rPr lang="en-US" dirty="0" smtClean="0"/>
              <a:t>.</a:t>
            </a:r>
            <a:endParaRPr lang="el-GR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/>
              <a:t>Στα προβλήματα</a:t>
            </a:r>
            <a:r>
              <a:rPr lang="el-GR" baseline="0" dirty="0" smtClean="0"/>
              <a:t> των </a:t>
            </a:r>
            <a:r>
              <a:rPr lang="el-GR" baseline="0" dirty="0" err="1" smtClean="0"/>
              <a:t>ιστολόγιων</a:t>
            </a:r>
            <a:r>
              <a:rPr lang="el-GR" baseline="0" dirty="0" smtClean="0"/>
              <a:t> περιλαμβάνονται τα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spam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ιστολόγια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splog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/>
              <a:t>Τα μικροϊστολόγια (</a:t>
            </a:r>
            <a:r>
              <a:rPr lang="el-GR" dirty="0" err="1" smtClean="0"/>
              <a:t>microblog</a:t>
            </a:r>
            <a:r>
              <a:rPr lang="el-GR" dirty="0" smtClean="0"/>
              <a:t>)</a:t>
            </a:r>
            <a:r>
              <a:rPr lang="el-GR" baseline="0" dirty="0" smtClean="0"/>
              <a:t> είναι </a:t>
            </a:r>
            <a:r>
              <a:rPr lang="el-GR" baseline="0" dirty="0" err="1" smtClean="0"/>
              <a:t>ιστολόγια</a:t>
            </a:r>
            <a:r>
              <a:rPr lang="el-GR" baseline="0" dirty="0" smtClean="0"/>
              <a:t> με όρια στην έκταση των κειμένων που μπορούν να χρησιμοποιηθούν</a:t>
            </a:r>
            <a:r>
              <a:rPr lang="en-US" baseline="0" dirty="0" smtClean="0"/>
              <a:t>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8210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Ένα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podcast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αποτελείται από μια σειρά αρχείων ήχου και βίντεο τα οποία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διανέμονται μέσω διαδικτύου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podcast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παραδίδουν το περιεχόμενό τους χρησιμοποιώντας τροφοδοσίες RSS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(Really Simple Syndication)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μια μορφή αποστολής περιεχομένου η οποία στέλνει το πιο πρόσφατο περιεχόμενο μιας σειράς από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podcast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αυτόματα σε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μια εφαρμογή συγκέντρωσης υλικού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 εφαρμογή συγκέντρωσης υλικού εντοπίζει όλες τις σελίδες RSS στις οποίες έχετε εγγραφεί και κατεβάζει αυτόματα μόνο το νέο περιεχόμενο στον υπολογιστή σας ή στη συσκευή αναπαραγωγής μέσων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Ένα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η μετάδοση περιεχομένου ήχου ή βίντεο μέσω διαδικτύου.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Υπάρχουν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ποικίλες πλατφόρμες κοινής χρήσης πολυμέσων όπως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YouTube, Flickr,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Instagram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 Cloud.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295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7111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529" y="1"/>
            <a:ext cx="7992472" cy="1461652"/>
          </a:xfrm>
          <a:noFill/>
        </p:spPr>
        <p:txBody>
          <a:bodyPr/>
          <a:lstStyle>
            <a:lvl1pPr>
              <a:defRPr lang="en-US" sz="4000" b="1" kern="1200" dirty="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4583" y="1825625"/>
            <a:ext cx="3634740" cy="4297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4880" y="1825625"/>
            <a:ext cx="3634740" cy="4297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5922" y="6492876"/>
            <a:ext cx="413698" cy="365125"/>
          </a:xfrm>
          <a:prstGeom prst="rect">
            <a:avLst/>
          </a:prstGeom>
        </p:spPr>
        <p:txBody>
          <a:bodyPr/>
          <a:lstStyle/>
          <a:p>
            <a:fld id="{60290624-BA46-45E4-BCA2-F24A337D9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28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2652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3200"/>
            </a:lvl1pPr>
            <a:lvl2pPr>
              <a:buClr>
                <a:schemeClr val="tx1"/>
              </a:buClr>
              <a:defRPr sz="2800"/>
            </a:lvl2pPr>
            <a:lvl3pPr>
              <a:buClr>
                <a:schemeClr val="tx1"/>
              </a:buClr>
              <a:defRPr sz="2400"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40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2652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43600"/>
            <a:ext cx="1970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4 - Υπότιτλος"/>
          <p:cNvSpPr txBox="1">
            <a:spLocks/>
          </p:cNvSpPr>
          <p:nvPr/>
        </p:nvSpPr>
        <p:spPr>
          <a:xfrm>
            <a:off x="3657600" y="762000"/>
            <a:ext cx="54102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3200" b="1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3200" b="1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A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.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EVANS, K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.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MARTIN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,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M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.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A. POATSY</a:t>
            </a:r>
            <a:endParaRPr lang="el-GR" sz="2200" b="1" dirty="0">
              <a:solidFill>
                <a:schemeClr val="accent4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200" b="1" dirty="0"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Εισαγωγή στην πληροφορική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Θεωρία και πράξη</a:t>
            </a:r>
            <a:endParaRPr lang="el-GR" sz="2400" b="1" dirty="0">
              <a:solidFill>
                <a:schemeClr val="accent1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400" b="1" dirty="0">
              <a:solidFill>
                <a:srgbClr val="FF3300"/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2</a:t>
            </a:r>
            <a:r>
              <a:rPr lang="el-GR" sz="2000" b="1" baseline="30000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η</a:t>
            </a:r>
            <a:r>
              <a:rPr lang="el-GR" sz="20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έκδοση </a:t>
            </a:r>
          </a:p>
        </p:txBody>
      </p:sp>
      <p:pic>
        <p:nvPicPr>
          <p:cNvPr id="5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174289" cy="44280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USER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114" y="3145800"/>
            <a:ext cx="4175686" cy="363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Συνεργασία και επικοινωνία στο </a:t>
            </a:r>
            <a:r>
              <a:rPr lang="el-GR" sz="4400" dirty="0" err="1" smtClean="0"/>
              <a:t>web</a:t>
            </a:r>
            <a:r>
              <a:rPr lang="el-GR" sz="4400" dirty="0" smtClean="0"/>
              <a:t> </a:t>
            </a:r>
            <a:r>
              <a:rPr lang="en-US" sz="2550" dirty="0" smtClean="0"/>
              <a:t/>
            </a:r>
            <a:br>
              <a:rPr lang="en-US" sz="2550" dirty="0" smtClean="0"/>
            </a:br>
            <a:r>
              <a:rPr lang="el-GR" sz="3200" dirty="0" smtClean="0"/>
              <a:t>Συνεργασία με τεχνολογίες του </a:t>
            </a:r>
            <a:r>
              <a:rPr lang="el-GR" sz="3200" dirty="0" err="1" smtClean="0"/>
              <a:t>web</a:t>
            </a:r>
            <a:r>
              <a:rPr lang="en-US" sz="3600" dirty="0" smtClean="0"/>
              <a:t> </a:t>
            </a:r>
            <a:r>
              <a:rPr lang="en-US" sz="2200" dirty="0" smtClean="0"/>
              <a:t>(</a:t>
            </a:r>
            <a:r>
              <a:rPr lang="el-GR" sz="2200" dirty="0" smtClean="0"/>
              <a:t>Στόχος</a:t>
            </a:r>
            <a:r>
              <a:rPr lang="en-US" sz="2200" dirty="0" smtClean="0"/>
              <a:t> 3.3)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524000"/>
            <a:ext cx="8686799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3000" dirty="0" smtClean="0">
                <a:solidFill>
                  <a:schemeClr val="bg2"/>
                </a:solidFill>
              </a:rPr>
              <a:t>Συνεργασία σε έργα και εργαλεία κοινής χρήσης αρχείων</a:t>
            </a:r>
            <a:endParaRPr lang="en-US" sz="3000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Wiki:</a:t>
            </a:r>
            <a:r>
              <a:rPr lang="el-GR" sz="2600" dirty="0" smtClean="0"/>
              <a:t> Συνεργατικό έγγραφο που βασίζεται στο </a:t>
            </a:r>
            <a:r>
              <a:rPr lang="en-US" sz="2600" dirty="0" smtClean="0"/>
              <a:t>web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600" dirty="0" smtClean="0">
                <a:sym typeface="Wingdings" panose="05000000000000000000" pitchFamily="2" charset="2"/>
              </a:rPr>
              <a:t>Εργαλεία διαχείρισης έργων</a:t>
            </a:r>
            <a:endParaRPr lang="en-US" sz="26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3000" dirty="0" err="1" smtClean="0">
                <a:solidFill>
                  <a:schemeClr val="bg2"/>
                </a:solidFill>
                <a:sym typeface="Wingdings" panose="05000000000000000000" pitchFamily="2" charset="2"/>
              </a:rPr>
              <a:t>Ιστολόγια</a:t>
            </a:r>
            <a:endParaRPr lang="en-US" sz="30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600" dirty="0" err="1" smtClean="0">
                <a:sym typeface="Wingdings" panose="05000000000000000000" pitchFamily="2" charset="2"/>
              </a:rPr>
              <a:t>Ιστολόγιο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600" dirty="0" smtClean="0"/>
              <a:t>Ημερολόγιο βίντεο</a:t>
            </a:r>
            <a:r>
              <a:rPr lang="en-US" sz="2600" dirty="0" smtClean="0"/>
              <a:t> 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600" dirty="0" smtClean="0"/>
              <a:t>Δημιουργία του δικού σας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600" dirty="0" smtClean="0"/>
              <a:t>   </a:t>
            </a:r>
            <a:r>
              <a:rPr lang="el-GR" sz="2600" dirty="0" err="1" smtClean="0"/>
              <a:t>ιστολόγιου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600" dirty="0" smtClean="0"/>
              <a:t>Προβλήματα </a:t>
            </a:r>
            <a:r>
              <a:rPr lang="el-GR" sz="2600" dirty="0" err="1" smtClean="0"/>
              <a:t>ιστολόγιων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600" dirty="0" smtClean="0"/>
              <a:t>Μικροϊστολόγια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27411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Podcasts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Αρχεία ήχου και βίντεο τα οποία διανέμονται μέσω </a:t>
            </a:r>
            <a:r>
              <a:rPr lang="en-US" dirty="0" smtClean="0"/>
              <a:t>RSS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RSS: Really Simple Syndication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Εφαρμογή συγκέντρωσης υλικού</a:t>
            </a: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Webcasts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Η μετάδοση περιεχομένου ήχου ή βίντεο μέσω διαδικτύου</a:t>
            </a: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l-GR" sz="3500" dirty="0" smtClean="0">
                <a:solidFill>
                  <a:schemeClr val="bg2"/>
                </a:solidFill>
              </a:rPr>
              <a:t>Πλατφόρμες κοινής χρήσης πολυμέσων</a:t>
            </a:r>
            <a:endParaRPr lang="en-US" sz="3500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YouTube, Flickr, Instagram, Sound Cloud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Συνεργασία και επικοινωνία στο </a:t>
            </a:r>
            <a:r>
              <a:rPr lang="el-GR" sz="4400" dirty="0" err="1" smtClean="0"/>
              <a:t>web</a:t>
            </a:r>
            <a:r>
              <a:rPr lang="el-GR" sz="4400" dirty="0" smtClean="0"/>
              <a:t> </a:t>
            </a:r>
            <a:r>
              <a:rPr lang="en-US" sz="2550" dirty="0" smtClean="0"/>
              <a:t/>
            </a:r>
            <a:br>
              <a:rPr lang="en-US" sz="2550" dirty="0" smtClean="0"/>
            </a:br>
            <a:r>
              <a:rPr lang="el-GR" sz="3200" dirty="0" smtClean="0"/>
              <a:t>Συνεργασία με τεχνολογίες του </a:t>
            </a:r>
            <a:r>
              <a:rPr lang="el-GR" sz="3200" dirty="0" err="1" smtClean="0"/>
              <a:t>web</a:t>
            </a:r>
            <a:r>
              <a:rPr lang="en-US" sz="3600" dirty="0" smtClean="0"/>
              <a:t> </a:t>
            </a:r>
            <a:r>
              <a:rPr lang="en-US" sz="2200" dirty="0" smtClean="0"/>
              <a:t>(</a:t>
            </a:r>
            <a:r>
              <a:rPr lang="el-GR" sz="2200" dirty="0" smtClean="0"/>
              <a:t>Στόχος</a:t>
            </a:r>
            <a:r>
              <a:rPr lang="en-US" sz="2200" dirty="0" smtClean="0"/>
              <a:t> 3.3)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156916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30469" r="34375" b="33594"/>
          <a:stretch>
            <a:fillRect/>
          </a:stretch>
        </p:blipFill>
        <p:spPr bwMode="auto">
          <a:xfrm>
            <a:off x="3505198" y="2971800"/>
            <a:ext cx="5651218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Συνεργασία και επικοινωνία στο </a:t>
            </a:r>
            <a:r>
              <a:rPr lang="el-GR" dirty="0" err="1" smtClean="0"/>
              <a:t>web</a:t>
            </a:r>
            <a:r>
              <a:rPr lang="el-GR" dirty="0" smtClean="0"/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l-GR" sz="3600" dirty="0" smtClean="0"/>
              <a:t> </a:t>
            </a:r>
            <a:r>
              <a:rPr lang="el-GR" sz="2900" dirty="0" smtClean="0"/>
              <a:t>Επικοινωνία μέσω </a:t>
            </a:r>
            <a:r>
              <a:rPr lang="en-US" sz="2900" dirty="0" smtClean="0"/>
              <a:t>web </a:t>
            </a:r>
            <a:r>
              <a:rPr lang="en-US" sz="2200" dirty="0" smtClean="0"/>
              <a:t>(</a:t>
            </a:r>
            <a:r>
              <a:rPr lang="el-GR" sz="2200" dirty="0" smtClean="0"/>
              <a:t>Στόχος</a:t>
            </a:r>
            <a:r>
              <a:rPr lang="en-US" sz="2200" dirty="0" smtClean="0"/>
              <a:t> </a:t>
            </a:r>
            <a:r>
              <a:rPr lang="en-US" sz="2200" dirty="0"/>
              <a:t>3.4)</a:t>
            </a:r>
            <a:endParaRPr lang="en-US" sz="2700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Ηλεκτρονικό ταχυδρομείο 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Βασικό μέσο επικοινωνίας</a:t>
            </a:r>
            <a:endParaRPr lang="en-US" dirty="0">
              <a:effectLst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Γραπτό μήνυμα που αποστέλλεται ή παραλαμβάνεται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Ασύγχρονο</a:t>
            </a:r>
            <a:endParaRPr lang="en-US" dirty="0">
              <a:effectLst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Πρακτικό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Τα μηνύματα δεν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l-GR" dirty="0" smtClean="0"/>
              <a:t>    είναι ιδιωτικά </a:t>
            </a:r>
            <a:endParaRPr lang="en-US" dirty="0">
              <a:effectLst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Πρωτόκολλο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l-GR" dirty="0" smtClean="0"/>
              <a:t>   επικοινωνίας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Πρόγραμμα που 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l-GR" dirty="0" smtClean="0">
                <a:solidFill>
                  <a:schemeClr val="bg2"/>
                </a:solidFill>
              </a:rPr>
              <a:t>   βασίζεται στο </a:t>
            </a:r>
            <a:r>
              <a:rPr lang="en-US" dirty="0" smtClean="0">
                <a:solidFill>
                  <a:schemeClr val="bg2"/>
                </a:solidFill>
              </a:rPr>
              <a:t>web</a:t>
            </a:r>
            <a:endParaRPr lang="en-US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Πρόγραμμα πελάτη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76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722437"/>
            <a:ext cx="8229600" cy="42973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Επικοινωνία σε πραγματικό χρόνο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Ανταλλαγή άμεσων μηνυμάτων</a:t>
            </a:r>
            <a:endParaRPr lang="en-US" dirty="0">
              <a:effectLst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Ανταλλαγή μηνυμάτων κειμένου 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Φωνή μέσω πρωτοκόλλου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None/>
            </a:pPr>
            <a:r>
              <a:rPr lang="el-GR" dirty="0" smtClean="0"/>
              <a:t>   διαδικτύου </a:t>
            </a:r>
            <a:r>
              <a:rPr lang="el-GR" dirty="0" err="1" smtClean="0"/>
              <a:t>VoIP</a:t>
            </a:r>
            <a:endParaRPr lang="en-US" dirty="0">
              <a:effectLst/>
            </a:endParaRPr>
          </a:p>
        </p:txBody>
      </p:sp>
      <p:pic>
        <p:nvPicPr>
          <p:cNvPr id="3" name="Picture 2" descr="Photo of laptop with video calling shows VoIP technology that lets computing device behave like a phone or video phone using interne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733800"/>
            <a:ext cx="3984060" cy="3060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Συνεργασία και επικοινωνία στο </a:t>
            </a:r>
            <a:r>
              <a:rPr lang="el-GR" dirty="0" err="1" smtClean="0"/>
              <a:t>web</a:t>
            </a:r>
            <a:r>
              <a:rPr lang="el-GR" dirty="0" smtClean="0"/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l-GR" sz="3600" dirty="0" smtClean="0"/>
              <a:t> </a:t>
            </a:r>
            <a:r>
              <a:rPr lang="el-GR" sz="2900" dirty="0" smtClean="0"/>
              <a:t>Επικοινωνία μέσω </a:t>
            </a:r>
            <a:r>
              <a:rPr lang="en-US" sz="2900" dirty="0" smtClean="0"/>
              <a:t>web </a:t>
            </a:r>
            <a:r>
              <a:rPr lang="en-US" sz="2200" dirty="0" smtClean="0"/>
              <a:t>(</a:t>
            </a:r>
            <a:r>
              <a:rPr lang="el-GR" sz="2200" dirty="0" smtClean="0"/>
              <a:t>Στόχος</a:t>
            </a:r>
            <a:r>
              <a:rPr lang="en-US" sz="2200" dirty="0" smtClean="0"/>
              <a:t> </a:t>
            </a:r>
            <a:r>
              <a:rPr lang="en-US" sz="2200" dirty="0"/>
              <a:t>3.4)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396202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>
            <a:noAutofit/>
          </a:bodyPr>
          <a:lstStyle/>
          <a:p>
            <a:r>
              <a:rPr lang="el-GR" dirty="0" smtClean="0"/>
              <a:t>Εμπορικές δραστηριότητες στο </a:t>
            </a:r>
            <a:r>
              <a:rPr lang="en-US" dirty="0" smtClean="0"/>
              <a:t>web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l-GR" sz="3200" dirty="0" smtClean="0"/>
              <a:t>Διενέργεια εμπορικών δραστηριοτήτων</a:t>
            </a:r>
            <a:br>
              <a:rPr lang="el-GR" sz="3200" dirty="0" smtClean="0"/>
            </a:br>
            <a:r>
              <a:rPr lang="el-GR" sz="3200" dirty="0" smtClean="0"/>
              <a:t>στο διαδίκτυο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3.5)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3000" dirty="0" smtClean="0">
                <a:solidFill>
                  <a:schemeClr val="bg2"/>
                </a:solidFill>
              </a:rPr>
              <a:t>Συναλλαγές μεταξύ επιχειρήσεων και καταναλωτών</a:t>
            </a:r>
            <a:r>
              <a:rPr lang="en-US" sz="3000" dirty="0" smtClean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(B2C)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600" dirty="0" smtClean="0"/>
              <a:t>Η επιχείρηση πωλεί στους καταναλωτές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Amazon.com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3000" dirty="0" smtClean="0">
                <a:solidFill>
                  <a:schemeClr val="bg2"/>
                </a:solidFill>
              </a:rPr>
              <a:t>Συναλλαγές μεταξύ επιχειρήσεων </a:t>
            </a:r>
            <a:r>
              <a:rPr lang="en-US" sz="3000" dirty="0" smtClean="0">
                <a:solidFill>
                  <a:schemeClr val="bg2"/>
                </a:solidFill>
              </a:rPr>
              <a:t>(</a:t>
            </a:r>
            <a:r>
              <a:rPr lang="en-US" sz="3000" dirty="0">
                <a:solidFill>
                  <a:schemeClr val="bg2"/>
                </a:solidFill>
              </a:rPr>
              <a:t>B2B)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600" dirty="0" smtClean="0"/>
              <a:t>Η επιχείρηση πωλεί σε άλλες επιχειρήσεις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Omahapaper.com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3000" dirty="0" smtClean="0">
                <a:solidFill>
                  <a:schemeClr val="bg2"/>
                </a:solidFill>
              </a:rPr>
              <a:t>Συναλλαγές μεταξύ καταναλωτών </a:t>
            </a:r>
            <a:r>
              <a:rPr lang="en-US" sz="3000" dirty="0" smtClean="0">
                <a:solidFill>
                  <a:schemeClr val="bg2"/>
                </a:solidFill>
              </a:rPr>
              <a:t>(</a:t>
            </a:r>
            <a:r>
              <a:rPr lang="en-US" sz="3000" dirty="0">
                <a:solidFill>
                  <a:schemeClr val="bg2"/>
                </a:solidFill>
              </a:rPr>
              <a:t>C2C)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600" dirty="0" smtClean="0"/>
              <a:t>Οι καταναλωτές πωλούν σε άλλους καταναλωτές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Ebay.com∙ </a:t>
            </a:r>
            <a:r>
              <a:rPr lang="en-US" sz="2600" dirty="0"/>
              <a:t>Craigslist.com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6809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Εμπορικές δραστηριότητες στο </a:t>
            </a:r>
            <a:r>
              <a:rPr lang="en-US" dirty="0" smtClean="0"/>
              <a:t>web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l-GR" sz="3200" dirty="0" smtClean="0"/>
              <a:t> Μέτρα προστασίας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3.6)</a:t>
            </a:r>
            <a:endParaRPr lang="en-US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479352"/>
            <a:ext cx="533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l-GR" sz="3000" dirty="0" smtClean="0">
                <a:solidFill>
                  <a:schemeClr val="bg2"/>
                </a:solidFill>
              </a:rPr>
              <a:t>Οδηγίες για ασφαλέστερες αγορές</a:t>
            </a:r>
            <a:endParaRPr lang="en-US" sz="3000" dirty="0">
              <a:solidFill>
                <a:schemeClr val="bg2"/>
              </a:solidFill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l-G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Ασφαλής διαδικτυακός τόπος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2" indent="-171450">
              <a:buFont typeface="Arial" panose="020B0604020202020204" pitchFamily="34" charset="0"/>
              <a:buChar char="•"/>
            </a:pPr>
            <a:r>
              <a:rPr lang="el-G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Ασφαλές πρωτόκολλο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SSL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l-GR" sz="2600" dirty="0" smtClean="0"/>
              <a:t>Γνωστοί, ευυπόληπτοι διαδικτυακοί τόποι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l-GR" sz="2600" dirty="0" smtClean="0"/>
              <a:t>Πληρώνετε με </a:t>
            </a:r>
          </a:p>
          <a:p>
            <a:pPr marL="514350" lvl="1" indent="-171450"/>
            <a:r>
              <a:rPr lang="el-GR" sz="2600" dirty="0" smtClean="0"/>
              <a:t>  πιστωτική κάρτα, όχι </a:t>
            </a:r>
          </a:p>
          <a:p>
            <a:pPr marL="514350" lvl="1" indent="-171450"/>
            <a:r>
              <a:rPr lang="el-GR" sz="2600" dirty="0" smtClean="0"/>
              <a:t>  με χρεωστική.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l-G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Πολιτική επιστροφών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l-G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Αποφύγετε τη χρήση </a:t>
            </a:r>
          </a:p>
          <a:p>
            <a:pPr marL="514350" lvl="1" indent="-171450"/>
            <a:r>
              <a:rPr lang="el-G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δημόσιων υπολογιστών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8125" t="37500" r="27500" b="12500"/>
          <a:stretch>
            <a:fillRect/>
          </a:stretch>
        </p:blipFill>
        <p:spPr bwMode="auto">
          <a:xfrm>
            <a:off x="4027237" y="3497400"/>
            <a:ext cx="5040563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269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886199"/>
            <a:ext cx="8686800" cy="297180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Πρόσβαση και περιήγηση στο </a:t>
            </a:r>
            <a:r>
              <a:rPr lang="el-GR" sz="3200" dirty="0" err="1" smtClean="0"/>
              <a:t>web</a:t>
            </a:r>
            <a:endParaRPr lang="en-US" sz="32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Αποτελεσματική αναζήτηση στο </a:t>
            </a:r>
            <a:r>
              <a:rPr lang="en-US" sz="3200" dirty="0" smtClean="0"/>
              <a:t>web</a:t>
            </a:r>
            <a:endParaRPr lang="en-US" sz="32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Ηθική χρήση του </a:t>
            </a:r>
            <a:r>
              <a:rPr lang="en-US" sz="3200" dirty="0" smtClean="0"/>
              <a:t>web</a:t>
            </a:r>
            <a:endParaRPr lang="en-US" sz="3200" dirty="0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838451"/>
          </a:xfrm>
        </p:spPr>
        <p:txBody>
          <a:bodyPr/>
          <a:lstStyle/>
          <a:p>
            <a:pPr algn="ctr"/>
            <a:r>
              <a:rPr lang="el-GR" i="1" dirty="0" smtClean="0">
                <a:solidFill>
                  <a:schemeClr val="tx1"/>
                </a:solidFill>
              </a:rPr>
              <a:t>Αποτελεσματική χρήση του </a:t>
            </a:r>
            <a:r>
              <a:rPr lang="en-US" i="1" dirty="0" smtClean="0">
                <a:solidFill>
                  <a:schemeClr val="tx1"/>
                </a:solidFill>
              </a:rPr>
              <a:t>web</a:t>
            </a:r>
            <a:endParaRPr lang="el-G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7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Πρόσβαση και περιήγηση στο </a:t>
            </a:r>
            <a:r>
              <a:rPr lang="el-GR" dirty="0" err="1" smtClean="0"/>
              <a:t>web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Στόχοι</a:t>
            </a:r>
            <a:endParaRPr lang="en-US" dirty="0">
              <a:solidFill>
                <a:schemeClr val="bg2"/>
              </a:solidFill>
            </a:endParaRPr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3.7  </a:t>
            </a:r>
            <a:r>
              <a:rPr lang="el-GR" sz="2800" dirty="0" smtClean="0"/>
              <a:t>Περιγραφή των προγραμμάτων περιήγησης και των κοινών χαρακτηριστικών τους.</a:t>
            </a:r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3.8 </a:t>
            </a:r>
            <a:r>
              <a:rPr lang="el-GR" sz="2800" dirty="0" smtClean="0"/>
              <a:t>Περιγραφή του URL και των μερών του</a:t>
            </a:r>
            <a:r>
              <a:rPr lang="en-US" sz="2800" dirty="0" smtClean="0"/>
              <a:t>.</a:t>
            </a:r>
            <a:endParaRPr lang="en-US" sz="2800" dirty="0"/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3.9 </a:t>
            </a:r>
            <a:r>
              <a:rPr lang="el-GR" sz="2800" dirty="0" smtClean="0"/>
              <a:t>Περιγραφή εργαλείων περιήγησης στο </a:t>
            </a:r>
            <a:r>
              <a:rPr lang="el-GR" sz="2800" dirty="0" err="1" smtClean="0"/>
              <a:t>web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1444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Αποτελεσματική αναζήτηση στο </a:t>
            </a:r>
            <a:r>
              <a:rPr lang="en-US" dirty="0" smtClean="0"/>
              <a:t>web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Στόχοι</a:t>
            </a:r>
            <a:endParaRPr lang="en-US" dirty="0">
              <a:solidFill>
                <a:schemeClr val="bg2"/>
              </a:solidFill>
            </a:endParaRPr>
          </a:p>
          <a:p>
            <a:pPr marL="1035558" indent="-692658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3.10 </a:t>
            </a:r>
            <a:r>
              <a:rPr lang="el-GR" sz="2800" dirty="0" smtClean="0"/>
              <a:t>Περιγραφή των τύπων εργαλείων που χρησιμοποιούνται για αναζήτηση στο </a:t>
            </a:r>
            <a:r>
              <a:rPr lang="el-GR" sz="2800" dirty="0" err="1" smtClean="0"/>
              <a:t>web</a:t>
            </a:r>
            <a:r>
              <a:rPr lang="el-GR" sz="2800" dirty="0" smtClean="0"/>
              <a:t> και σύνοψη των στρατηγικών που εφαρμόζονται για βελτίωση των αποτελεσμάτων αναζήτησης.</a:t>
            </a:r>
          </a:p>
          <a:p>
            <a:pPr marL="1035558" indent="-692658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3.11 </a:t>
            </a:r>
            <a:r>
              <a:rPr lang="el-GR" sz="2800" dirty="0" smtClean="0"/>
              <a:t>Αποτίμηση διαδικτυακού τόπου προκειμένου να διασφαλιστεί η καταλληλότητά του για ερευνητική χρήση. </a:t>
            </a:r>
            <a:endParaRPr lang="en-US" sz="2800" dirty="0" smtClean="0"/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7310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Ηθική χρήση του </a:t>
            </a:r>
            <a:r>
              <a:rPr lang="en-US" dirty="0" smtClean="0"/>
              <a:t>web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Στόχοι</a:t>
            </a:r>
            <a:endParaRPr lang="en-US" dirty="0">
              <a:solidFill>
                <a:schemeClr val="bg2"/>
              </a:solidFill>
            </a:endParaRPr>
          </a:p>
          <a:p>
            <a:pPr marL="1035558" indent="-692658">
              <a:buNone/>
            </a:pPr>
            <a:r>
              <a:rPr lang="en-US" sz="2800" dirty="0" smtClean="0"/>
              <a:t>3.12 </a:t>
            </a:r>
            <a:r>
              <a:rPr lang="el-GR" sz="2800" dirty="0" smtClean="0"/>
              <a:t>Κατανόηση των ηθικών ζητημάτων που αφορούν τον ψηφιακό ακτιβισμό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1035558" indent="-692658">
              <a:buNone/>
            </a:pPr>
            <a:r>
              <a:rPr lang="en-US" sz="2800" dirty="0" smtClean="0"/>
              <a:t>3.13 </a:t>
            </a:r>
            <a:r>
              <a:rPr lang="el-GR" sz="2800" dirty="0" smtClean="0"/>
              <a:t>Κατανόηση των ηθικών ζητημάτων που αφορούν εφαρμογές και συσκευές εντοπισμού θέσης.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 marL="1035558" indent="-692658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4346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- Υπότιτλος"/>
          <p:cNvSpPr txBox="1">
            <a:spLocks/>
          </p:cNvSpPr>
          <p:nvPr/>
        </p:nvSpPr>
        <p:spPr>
          <a:xfrm>
            <a:off x="948267" y="1143000"/>
            <a:ext cx="7620000" cy="359833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3200" b="1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3200" b="1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200" b="1" dirty="0" smtClean="0"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4600" b="1" dirty="0" smtClean="0"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Κεφάλαιο </a:t>
            </a:r>
            <a:r>
              <a:rPr lang="el-GR" sz="4600" b="1" dirty="0" smtClean="0"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3</a:t>
            </a:r>
            <a:endParaRPr lang="el-GR" sz="4600" b="1" dirty="0" smtClean="0"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4400" dirty="0" smtClean="0"/>
              <a:t>Χρήση του Internet: </a:t>
            </a:r>
            <a:endParaRPr lang="el-GR" sz="4400" dirty="0" smtClean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4400" dirty="0" smtClean="0"/>
              <a:t>Πώς </a:t>
            </a:r>
            <a:r>
              <a:rPr lang="el-GR" sz="4400" dirty="0" smtClean="0"/>
              <a:t>θα εκμεταλλευτούμε καλύτερα τους πόρους του </a:t>
            </a:r>
            <a:r>
              <a:rPr lang="el-GR" sz="4400" dirty="0" err="1" smtClean="0"/>
              <a:t>web</a:t>
            </a:r>
            <a:endParaRPr lang="el-GR" sz="4100" b="1" dirty="0" smtClean="0">
              <a:solidFill>
                <a:schemeClr val="accent1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800" b="1" dirty="0" smtClean="0">
              <a:solidFill>
                <a:schemeClr val="accent1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800" b="1" dirty="0">
              <a:solidFill>
                <a:schemeClr val="accent1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156" t="39583" r="55469" b="22917"/>
          <a:stretch>
            <a:fillRect/>
          </a:stretch>
        </p:blipFill>
        <p:spPr bwMode="auto">
          <a:xfrm>
            <a:off x="3483000" y="1600200"/>
            <a:ext cx="5544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Πρόσβαση και περιήγηση στο </a:t>
            </a:r>
            <a:r>
              <a:rPr lang="el-GR" dirty="0" err="1" smtClean="0"/>
              <a:t>web</a:t>
            </a:r>
            <a:r>
              <a:rPr lang="en-US" dirty="0"/>
              <a:t/>
            </a:r>
            <a:br>
              <a:rPr lang="en-US" dirty="0"/>
            </a:br>
            <a:r>
              <a:rPr lang="el-GR" sz="3600" dirty="0" smtClean="0"/>
              <a:t>Προγράμματα περιήγησης</a:t>
            </a:r>
            <a:r>
              <a:rPr lang="en-US" sz="3600" dirty="0" smtClean="0"/>
              <a:t> </a:t>
            </a:r>
            <a:r>
              <a:rPr lang="en-US" sz="2200" dirty="0" smtClean="0"/>
              <a:t>(</a:t>
            </a:r>
            <a:r>
              <a:rPr lang="el-GR" sz="2200" dirty="0" smtClean="0"/>
              <a:t>Στόχος </a:t>
            </a:r>
            <a:r>
              <a:rPr lang="en-US" sz="2200" dirty="0" smtClean="0"/>
              <a:t>3.7</a:t>
            </a:r>
            <a:r>
              <a:rPr lang="en-US" sz="2200" dirty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600200"/>
            <a:ext cx="3671325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Πρόγραμμα περιήγησης στο </a:t>
            </a:r>
            <a:r>
              <a:rPr lang="en-US" dirty="0" smtClean="0">
                <a:solidFill>
                  <a:schemeClr val="bg2"/>
                </a:solidFill>
              </a:rPr>
              <a:t>web</a:t>
            </a:r>
            <a:endParaRPr lang="el-GR" dirty="0" smtClean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Γραφικά προγράμματα περιήγησης</a:t>
            </a:r>
            <a:endParaRPr lang="en-US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Χαρακτηριστικά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46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8281" t="30208" r="32813" b="50000"/>
          <a:stretch>
            <a:fillRect/>
          </a:stretch>
        </p:blipFill>
        <p:spPr bwMode="auto">
          <a:xfrm>
            <a:off x="4952998" y="3352800"/>
            <a:ext cx="4136206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Πρόσβαση και περιήγηση στο </a:t>
            </a:r>
            <a:r>
              <a:rPr lang="en-US" dirty="0" smtClean="0"/>
              <a:t>web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3200" dirty="0" smtClean="0"/>
              <a:t>URL, </a:t>
            </a:r>
            <a:r>
              <a:rPr lang="el-GR" sz="3200" dirty="0" smtClean="0"/>
              <a:t>πρωτόκολλα</a:t>
            </a:r>
            <a:r>
              <a:rPr lang="en-US" sz="3200" dirty="0" smtClean="0"/>
              <a:t> </a:t>
            </a:r>
            <a:r>
              <a:rPr lang="el-GR" sz="3200" dirty="0" smtClean="0"/>
              <a:t>και ονόματα τομέα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3.8)</a:t>
            </a:r>
            <a:endParaRPr lang="en-US" sz="3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638800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3000" dirty="0" smtClean="0">
                <a:solidFill>
                  <a:schemeClr val="bg2"/>
                </a:solidFill>
              </a:rPr>
              <a:t>Κάθε διαδικτυακός τόπος έχει τη δική του μοναδική διεύθυνση</a:t>
            </a:r>
            <a:endParaRPr lang="en-US" sz="3000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3000" dirty="0" smtClean="0">
                <a:solidFill>
                  <a:schemeClr val="bg2"/>
                </a:solidFill>
              </a:rPr>
              <a:t>Τα </a:t>
            </a:r>
            <a:r>
              <a:rPr lang="en-US" sz="3000" dirty="0" smtClean="0">
                <a:solidFill>
                  <a:schemeClr val="bg2"/>
                </a:solidFill>
              </a:rPr>
              <a:t>URL </a:t>
            </a:r>
            <a:r>
              <a:rPr lang="el-GR" sz="3000" dirty="0" smtClean="0">
                <a:solidFill>
                  <a:schemeClr val="bg2"/>
                </a:solidFill>
              </a:rPr>
              <a:t>αποτελούνται από μέρη που προσδιορίζουν το έγγραφο </a:t>
            </a:r>
            <a:r>
              <a:rPr lang="en-US" sz="3000" dirty="0" smtClean="0">
                <a:solidFill>
                  <a:schemeClr val="bg2"/>
                </a:solidFill>
              </a:rPr>
              <a:t>web </a:t>
            </a:r>
            <a:r>
              <a:rPr lang="el-GR" sz="3000" dirty="0" smtClean="0">
                <a:solidFill>
                  <a:schemeClr val="bg2"/>
                </a:solidFill>
              </a:rPr>
              <a:t>που εκπροσωπούν</a:t>
            </a:r>
            <a:endParaRPr lang="en-US" sz="3000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3000" dirty="0" smtClean="0">
                <a:solidFill>
                  <a:schemeClr val="bg2"/>
                </a:solidFill>
              </a:rPr>
              <a:t>Πρωτόκολλα</a:t>
            </a:r>
            <a:endParaRPr lang="en-US" sz="3000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600" dirty="0" smtClean="0"/>
              <a:t>Πρωτόκολλο μεταφοράς υπερκειμένου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600" dirty="0" smtClean="0"/>
              <a:t>Πρωτόκολλο μεταφοράς αρχείων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3000" dirty="0" smtClean="0">
                <a:solidFill>
                  <a:schemeClr val="bg2"/>
                </a:solidFill>
              </a:rPr>
              <a:t>Όνομα τομέα</a:t>
            </a:r>
            <a:endParaRPr lang="en-US" sz="3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71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Πρόσβαση και περιήγηση στο </a:t>
            </a:r>
            <a:r>
              <a:rPr lang="el-GR" dirty="0" err="1" smtClean="0"/>
              <a:t>web</a:t>
            </a:r>
            <a:r>
              <a:rPr lang="el-GR" dirty="0" smtClean="0"/>
              <a:t>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l-GR" sz="3200" dirty="0" smtClean="0"/>
              <a:t>Πλοήγηση στο </a:t>
            </a:r>
            <a:r>
              <a:rPr lang="en-US" sz="3200" dirty="0" smtClean="0"/>
              <a:t>web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3.9)</a:t>
            </a:r>
            <a:endParaRPr lang="en-US" sz="3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8800"/>
            <a:ext cx="4495800" cy="48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Υπερσυνδέσεις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Ίχνος πλοήγησης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Σελιδοδείκτες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Ιστορικό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err="1" smtClean="0">
                <a:solidFill>
                  <a:schemeClr val="bg2"/>
                </a:solidFill>
              </a:rPr>
              <a:t>Ετικετοδότηση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dirty="0" smtClean="0"/>
              <a:t>Κοινωνικοί σελιδοδείκτες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Delicious.com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7813" t="36458" r="32812" b="15625"/>
          <a:stretch>
            <a:fillRect/>
          </a:stretch>
        </p:blipFill>
        <p:spPr bwMode="auto">
          <a:xfrm>
            <a:off x="3810000" y="2209800"/>
            <a:ext cx="5174607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199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Αποτελεσματική αναζήτηση στο </a:t>
            </a:r>
            <a:r>
              <a:rPr lang="en-US" dirty="0" smtClean="0"/>
              <a:t>web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3200" dirty="0" smtClean="0"/>
              <a:t>Χρήση μηχανών αναζήτησης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3.10)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358649" cy="4648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Μηχανή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l-GR" dirty="0" smtClean="0">
                <a:solidFill>
                  <a:schemeClr val="bg2"/>
                </a:solidFill>
              </a:rPr>
              <a:t>   αναζήτησης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dirty="0" smtClean="0"/>
              <a:t>Λέξεις-κλειδιά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Spider</a:t>
            </a:r>
            <a:r>
              <a:rPr lang="el-GR" dirty="0" smtClean="0"/>
              <a:t> (αράχνη)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dirty="0" smtClean="0"/>
              <a:t>Πρόγραμμα δημιουργίας ευρετηρίου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dirty="0" smtClean="0"/>
              <a:t>Λογισμικό μηχανής αναζήτησης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Ειδικές μηχανές αναζήτησης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Μηχανές </a:t>
            </a:r>
            <a:r>
              <a:rPr lang="el-GR" dirty="0" err="1" smtClean="0">
                <a:solidFill>
                  <a:schemeClr val="bg2"/>
                </a:solidFill>
              </a:rPr>
              <a:t>μετα</a:t>
            </a:r>
            <a:r>
              <a:rPr lang="el-GR" dirty="0" smtClean="0">
                <a:solidFill>
                  <a:schemeClr val="bg2"/>
                </a:solidFill>
              </a:rPr>
              <a:t>-αναζήτησης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1" descr="Google’s Specialized Search Tools include,&#10;• Custom Search- Create a customized search experience for your community.&#10;• Finance- Business info, news and interactive charts.&#10;• Trends- Explore past and present search trends.&#10;• Google Shopping- Search for stuff to buy.&#10;• Scholar- Search scholarly papers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7188" y="1447800"/>
            <a:ext cx="5290612" cy="23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40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Αποτελεσματική αναζήτηση στο </a:t>
            </a:r>
            <a:r>
              <a:rPr lang="en-US" dirty="0" smtClean="0"/>
              <a:t>web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3200" dirty="0" smtClean="0"/>
              <a:t>Χρήση μηχανών αναζήτησης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3.10)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358649" cy="4648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Για καλύτερα αποτελέσματα αναζήτησης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Τελεστές </a:t>
            </a:r>
            <a:r>
              <a:rPr lang="en-US" dirty="0" smtClean="0"/>
              <a:t>Boolean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Αναζήτηση φράσης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Αναζήτηση σε συγκεκριμένο διαδικτυακό τόπο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Χρήση χαρακτήρα μπαλαντέρ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167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Αποτελεσματική αναζήτηση στο </a:t>
            </a:r>
            <a:r>
              <a:rPr lang="en-US" dirty="0" smtClean="0"/>
              <a:t>web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l-GR" sz="3200" dirty="0" smtClean="0"/>
              <a:t>Αποτίμηση διαδικτυακών τόπων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3.11)</a:t>
            </a:r>
            <a:endParaRPr lang="en-US" dirty="0"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Τι θα πρέπει να λαμβάνεται υπόψη για τη χρήση μιας διαδικτυακής πηγής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l-GR" dirty="0" smtClean="0"/>
              <a:t>Αυθεντία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l-GR" dirty="0" smtClean="0"/>
              <a:t>Προκατάληψη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l-GR" dirty="0" smtClean="0"/>
              <a:t>Σχετικότητα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l-GR" dirty="0" smtClean="0"/>
              <a:t>Κοινό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l-GR" dirty="0" smtClean="0"/>
              <a:t>Σύνδεσμοι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730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30336"/>
          </a:xfrm>
        </p:spPr>
        <p:txBody>
          <a:bodyPr>
            <a:normAutofit/>
          </a:bodyPr>
          <a:lstStyle/>
          <a:p>
            <a:r>
              <a:rPr lang="el-GR" dirty="0" smtClean="0"/>
              <a:t>Ηθική χρήση του </a:t>
            </a:r>
            <a:r>
              <a:rPr lang="en-US" dirty="0" smtClean="0"/>
              <a:t>web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3200" dirty="0" smtClean="0"/>
              <a:t>Ψηφιακός ακτιβισμός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3.12)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30336"/>
            <a:ext cx="8382000" cy="484666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Ψηφιακός ακτιβισμός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l-GR" dirty="0" smtClean="0"/>
              <a:t>Ενίσχυση της συνειδητοποίησης διάφορων θεμάτων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#</a:t>
            </a:r>
            <a:r>
              <a:rPr lang="en-US" dirty="0" err="1"/>
              <a:t>IceBucketChallenge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#</a:t>
            </a:r>
            <a:r>
              <a:rPr lang="en-US" dirty="0" err="1"/>
              <a:t>BringBackOurGirls</a:t>
            </a:r>
            <a:endParaRPr lang="en-US" dirty="0"/>
          </a:p>
          <a:p>
            <a:pPr lvl="0"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Ηθικό ζήτημα: Ο ψηφιακός ακτιβισμός είναι αποτελεσματικός ή καλλιεργεί μια λανθασμένη αίσθηση συμμετοχής;</a:t>
            </a:r>
          </a:p>
          <a:p>
            <a:pPr lvl="0">
              <a:spcBef>
                <a:spcPts val="0"/>
              </a:spcBef>
              <a:spcAft>
                <a:spcPts val="2400"/>
              </a:spcAft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207827" y="2934759"/>
            <a:ext cx="4450024" cy="2286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2594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0"/>
            <a:ext cx="8358649" cy="1607150"/>
          </a:xfrm>
        </p:spPr>
        <p:txBody>
          <a:bodyPr>
            <a:normAutofit/>
          </a:bodyPr>
          <a:lstStyle/>
          <a:p>
            <a:r>
              <a:rPr lang="el-GR" dirty="0" smtClean="0"/>
              <a:t>Ηθική χρήση του </a:t>
            </a:r>
            <a:r>
              <a:rPr lang="en-US" dirty="0" smtClean="0"/>
              <a:t>web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3200" dirty="0" err="1" smtClean="0"/>
              <a:t>Γεωεντοπισμός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3.13)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7150"/>
            <a:ext cx="8358649" cy="50984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Τα </a:t>
            </a:r>
            <a:r>
              <a:rPr lang="el-GR" dirty="0" err="1" smtClean="0">
                <a:solidFill>
                  <a:schemeClr val="bg2"/>
                </a:solidFill>
              </a:rPr>
              <a:t>smartphone</a:t>
            </a:r>
            <a:r>
              <a:rPr lang="el-GR" dirty="0" smtClean="0">
                <a:solidFill>
                  <a:schemeClr val="bg2"/>
                </a:solidFill>
              </a:rPr>
              <a:t> σας διαθέτουν τσιπ GPS που μπορούν να υπολογίσουν τη θέση σας</a:t>
            </a:r>
            <a:endParaRPr lang="en-US" dirty="0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err="1" smtClean="0">
                <a:solidFill>
                  <a:schemeClr val="bg2"/>
                </a:solidFill>
              </a:rPr>
              <a:t>Γεωεντοπισμός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l-GR" sz="2600" dirty="0" smtClean="0"/>
              <a:t>Στόχευση καταναλωτών ανάλογα με τη θέση τους</a:t>
            </a:r>
            <a:endParaRPr lang="el-GR" sz="2600" dirty="0"/>
          </a:p>
          <a:p>
            <a:pPr lvl="1">
              <a:lnSpc>
                <a:spcPct val="110000"/>
              </a:lnSpc>
            </a:pPr>
            <a:r>
              <a:rPr lang="el-GR" sz="2600" dirty="0" smtClean="0"/>
              <a:t>Τα στοιχεία θέσης του χρήστη συχνά διανέμονται σε άλλα διαφημιστικά δίκτυα</a:t>
            </a:r>
            <a:endParaRPr lang="en-US" sz="26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600" dirty="0" smtClean="0"/>
              <a:t>Ίσως αποτελεί παραβίαση του προσωπικού απορρήτου</a:t>
            </a:r>
            <a:endParaRPr lang="en-US" sz="26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600" dirty="0" smtClean="0"/>
              <a:t>Δεν υπάρχουν σχετικοί νόμοι για την προστασία της </a:t>
            </a:r>
            <a:r>
              <a:rPr lang="el-GR" sz="2600" dirty="0" err="1" smtClean="0"/>
              <a:t>ιδιωτικότητας</a:t>
            </a:r>
            <a:endParaRPr lang="en-US" sz="26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Ηθικό ζήτημα: Οι συσκευές </a:t>
            </a:r>
            <a:r>
              <a:rPr lang="el-GR" dirty="0" err="1" smtClean="0">
                <a:solidFill>
                  <a:schemeClr val="bg2"/>
                </a:solidFill>
              </a:rPr>
              <a:t>γεωεντοπισμού</a:t>
            </a:r>
            <a:r>
              <a:rPr lang="el-GR" dirty="0" smtClean="0">
                <a:solidFill>
                  <a:schemeClr val="bg2"/>
                </a:solidFill>
              </a:rPr>
              <a:t> αποτελούν απειλή για την </a:t>
            </a:r>
            <a:r>
              <a:rPr lang="el-GR" dirty="0" err="1" smtClean="0">
                <a:solidFill>
                  <a:schemeClr val="bg2"/>
                </a:solidFill>
              </a:rPr>
              <a:t>ιδιωτικότητα</a:t>
            </a:r>
            <a:r>
              <a:rPr lang="el-GR" dirty="0" smtClean="0">
                <a:solidFill>
                  <a:schemeClr val="bg2"/>
                </a:solidFill>
              </a:rPr>
              <a:t>;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67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59" y="4458372"/>
            <a:ext cx="8211854" cy="994172"/>
          </a:xfrm>
          <a:noFill/>
        </p:spPr>
        <p:txBody>
          <a:bodyPr>
            <a:normAutofit/>
          </a:bodyPr>
          <a:lstStyle/>
          <a:p>
            <a:r>
              <a:rPr lang="el-GR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Ερωτήσεις</a:t>
            </a:r>
            <a:endParaRPr lang="en-US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175930" y="1520927"/>
            <a:ext cx="2946494" cy="3019733"/>
          </a:xfrm>
          <a:prstGeom prst="wedgeEllipseCallout">
            <a:avLst>
              <a:gd name="adj1" fmla="val -53869"/>
              <a:gd name="adj2" fmla="val 5957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525" dirty="0" smtClean="0"/>
              <a:t>;</a:t>
            </a:r>
            <a:endParaRPr lang="en-US" sz="2152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81400" y="4953000"/>
            <a:ext cx="5029815" cy="24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7141" y="5434781"/>
            <a:ext cx="799597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5604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περιεχομένου"/>
          <p:cNvSpPr txBox="1">
            <a:spLocks noGrp="1"/>
          </p:cNvSpPr>
          <p:nvPr>
            <p:ph sz="quarter" idx="1"/>
          </p:nvPr>
        </p:nvSpPr>
        <p:spPr>
          <a:xfrm>
            <a:off x="762000" y="1981200"/>
            <a:ext cx="7772400" cy="20161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el-GR" sz="2400" dirty="0" smtClean="0">
                <a:solidFill>
                  <a:srgbClr val="1C4853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  <a:endParaRPr lang="en-US" sz="2400" dirty="0" smtClean="0">
              <a:solidFill>
                <a:srgbClr val="1C4853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l-GR" sz="2400" dirty="0" smtClean="0">
                <a:solidFill>
                  <a:srgbClr val="1C4853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(που έχει κυρωθεί με τον Ν. 100/1975)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1" y="3276600"/>
            <a:ext cx="8458199" cy="2667000"/>
          </a:xfrm>
        </p:spPr>
        <p:txBody>
          <a:bodyPr>
            <a:no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Το διαδίκτυο και πώς λειτουργεί </a:t>
            </a:r>
            <a:endParaRPr lang="en-US" sz="32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Συνεργασία και επικοινωνία στο </a:t>
            </a:r>
            <a:r>
              <a:rPr lang="el-GR" sz="3200" dirty="0" err="1" smtClean="0"/>
              <a:t>web</a:t>
            </a:r>
            <a:endParaRPr lang="en-US" sz="32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Εμπορικές δραστηριότητες στο </a:t>
            </a:r>
            <a:r>
              <a:rPr lang="en-US" sz="3200" dirty="0" smtClean="0"/>
              <a:t>web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066800"/>
            <a:ext cx="8382000" cy="1428044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Συνεργασία και εργασία στο </a:t>
            </a:r>
            <a:r>
              <a:rPr lang="el-GR" sz="4000" b="1" i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13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Το διαδίκτυο και πώς λειτουργεί </a:t>
            </a: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Στόχοι </a:t>
            </a:r>
            <a:endParaRPr lang="en-US" dirty="0">
              <a:solidFill>
                <a:schemeClr val="bg2"/>
              </a:solidFill>
            </a:endParaRPr>
          </a:p>
          <a:p>
            <a:pPr marL="1032272" indent="-691754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3.1  </a:t>
            </a:r>
            <a:r>
              <a:rPr lang="el-GR" sz="2800" dirty="0" smtClean="0"/>
              <a:t>Περιγραφή της προέλευσης του διαδικτύου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1032272" indent="-691754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3.2  </a:t>
            </a:r>
            <a:r>
              <a:rPr lang="el-GR" sz="2800" dirty="0" smtClean="0">
                <a:latin typeface="MyriadPro-It"/>
              </a:rPr>
              <a:t>Περιγραφή του τρόπου με τον οποίο τα δεδομένα μετακινούνται στο διαδίκτυο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410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Autofit/>
          </a:bodyPr>
          <a:lstStyle/>
          <a:p>
            <a:r>
              <a:rPr lang="el-GR" dirty="0" smtClean="0"/>
              <a:t>Συνεργασία και επικοινωνία στο </a:t>
            </a:r>
            <a:r>
              <a:rPr lang="el-GR" dirty="0" err="1" smtClean="0"/>
              <a:t>web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Στόχοι</a:t>
            </a:r>
            <a:endParaRPr lang="en-US" dirty="0">
              <a:solidFill>
                <a:schemeClr val="bg2"/>
              </a:solidFill>
            </a:endParaRPr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3.3  </a:t>
            </a:r>
            <a:r>
              <a:rPr lang="el-GR" sz="2800" dirty="0" smtClean="0"/>
              <a:t>Αποτίμηση των εργαλείων και των τεχνολογιών που χρησιμοποιούνται για τη συνεργασία στο </a:t>
            </a:r>
            <a:r>
              <a:rPr lang="el-GR" sz="2800" dirty="0" err="1" smtClean="0"/>
              <a:t>web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3.4  </a:t>
            </a:r>
            <a:r>
              <a:rPr lang="el-GR" sz="2800" dirty="0" smtClean="0"/>
              <a:t>Σύνοψη των τεχνολογιών που χρησιμοποιούνται για επικοινωνία μέσω </a:t>
            </a:r>
            <a:r>
              <a:rPr lang="en-US" sz="2800" dirty="0" smtClean="0"/>
              <a:t>web.</a:t>
            </a:r>
            <a:endParaRPr lang="el-GR" sz="2800" dirty="0" smtClean="0"/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 smtClean="0"/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9850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Autofit/>
          </a:bodyPr>
          <a:lstStyle/>
          <a:p>
            <a:r>
              <a:rPr lang="el-GR" dirty="0" smtClean="0"/>
              <a:t>Εμπορικές δραστηριότητες στο </a:t>
            </a:r>
            <a:r>
              <a:rPr lang="en-US" dirty="0" smtClean="0"/>
              <a:t>web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Στόχοι</a:t>
            </a:r>
            <a:endParaRPr lang="en-US" dirty="0">
              <a:solidFill>
                <a:schemeClr val="bg2"/>
              </a:solidFill>
            </a:endParaRPr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3.5  </a:t>
            </a:r>
            <a:r>
              <a:rPr lang="el-GR" sz="2800" dirty="0" smtClean="0"/>
              <a:t>Περιγραφή του τρόπου διενέργειας εμπορικών δραστηριοτήτων μέσω του διαδικτύου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3.6  </a:t>
            </a:r>
            <a:r>
              <a:rPr lang="el-GR" sz="2800" dirty="0" smtClean="0"/>
              <a:t>Περιγραφή μέτρων προστασίας που επιβάλλονται για τη διενέργεια εμπορικών δραστηριοτήτων μέσω του διαδικτύου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 smtClean="0"/>
          </a:p>
          <a:p>
            <a:pPr marL="1035558" indent="-692658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8117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Το διαδίκτυο και πώς λειτουργεί</a:t>
            </a:r>
            <a:r>
              <a:rPr lang="el-GR" dirty="0" smtClean="0">
                <a:effectLst/>
              </a:rPr>
              <a:t> </a:t>
            </a:r>
            <a:r>
              <a:rPr lang="en-US" sz="2325" dirty="0" smtClean="0"/>
              <a:t/>
            </a:r>
            <a:br>
              <a:rPr lang="en-US" sz="2325" dirty="0" smtClean="0"/>
            </a:br>
            <a:r>
              <a:rPr lang="el-GR" sz="2325" dirty="0" smtClean="0"/>
              <a:t> </a:t>
            </a:r>
            <a:r>
              <a:rPr lang="el-GR" sz="2900" dirty="0" smtClean="0"/>
              <a:t>Η προέλευση του διαδικτύου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3.1)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Το διαδίκτυο είναι ένα δίκτυο δικτύων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Δημιουργία μιας ασφαλούς μορφής επικοινωνίας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Δημιουργία ενός μέσου επικοινωνίας για όλους τους υπολογιστές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Advanced Research Projects Agency Network (ARPANET) </a:t>
            </a:r>
          </a:p>
        </p:txBody>
      </p:sp>
    </p:spTree>
    <p:extLst>
      <p:ext uri="{BB962C8B-B14F-4D97-AF65-F5344CB8AC3E}">
        <p14:creationId xmlns:p14="http://schemas.microsoft.com/office/powerpoint/2010/main" xmlns="" val="154191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Το διαδίκτυο και πώς λειτουργεί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l-GR" sz="3200" dirty="0" smtClean="0"/>
              <a:t>Πώς λειτουργεί το διαδίκτυο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3.2)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8649" cy="4800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Δίκτυο πελατών/</a:t>
            </a:r>
            <a:r>
              <a:rPr lang="el-GR" dirty="0" err="1" smtClean="0">
                <a:solidFill>
                  <a:schemeClr val="bg2"/>
                </a:solidFill>
              </a:rPr>
              <a:t>διακομιστών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Ο πελάτης ζητά δεδομένα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Ο </a:t>
            </a:r>
            <a:r>
              <a:rPr lang="el-GR" dirty="0" err="1" smtClean="0"/>
              <a:t>διακομιστής</a:t>
            </a:r>
            <a:r>
              <a:rPr lang="el-GR" dirty="0" smtClean="0"/>
              <a:t> επιστρέφει τα δεδομένα στον πελάτη</a:t>
            </a: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Διεύθυνση </a:t>
            </a:r>
            <a:r>
              <a:rPr lang="en-US" dirty="0" smtClean="0">
                <a:solidFill>
                  <a:schemeClr val="bg2"/>
                </a:solidFill>
              </a:rPr>
              <a:t>IP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Πώς οι υπολογιστές αναγνωρίζουν ο ένας τον άλλον </a:t>
            </a:r>
            <a:endParaRPr lang="el-GR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Κάθε διαδικτυακός τόπος λαμβάνει μια μοναδική διεύθυνση </a:t>
            </a:r>
            <a:r>
              <a:rPr lang="en-US" dirty="0" smtClean="0"/>
              <a:t>IP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Εκδοχές των διευθύνσεων IP σε μορφή κειμένου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22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Συνεργασία και επικοινωνία στο </a:t>
            </a:r>
            <a:r>
              <a:rPr lang="el-GR" sz="4400" dirty="0" err="1" smtClean="0"/>
              <a:t>web</a:t>
            </a:r>
            <a:r>
              <a:rPr lang="en-US" sz="2550" dirty="0" smtClean="0"/>
              <a:t/>
            </a:r>
            <a:br>
              <a:rPr lang="en-US" sz="2550" dirty="0" smtClean="0"/>
            </a:br>
            <a:r>
              <a:rPr lang="el-GR" sz="3200" dirty="0" smtClean="0"/>
              <a:t>Συνεργασία με τεχνολογίες του </a:t>
            </a:r>
            <a:r>
              <a:rPr lang="el-GR" sz="3200" dirty="0" err="1" smtClean="0"/>
              <a:t>web</a:t>
            </a:r>
            <a:r>
              <a:rPr lang="en-US" sz="3600" dirty="0" smtClean="0"/>
              <a:t> </a:t>
            </a:r>
            <a:r>
              <a:rPr lang="en-US" sz="2200" dirty="0" smtClean="0"/>
              <a:t>(</a:t>
            </a:r>
            <a:r>
              <a:rPr lang="el-GR" sz="2200" dirty="0" smtClean="0"/>
              <a:t>Στόχος</a:t>
            </a:r>
            <a:r>
              <a:rPr lang="en-US" sz="2200" dirty="0" smtClean="0"/>
              <a:t> 3.3)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6576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Web 2.0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l-GR" dirty="0" smtClean="0"/>
              <a:t>Κοινωνικό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eb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l-GR" dirty="0" smtClean="0"/>
              <a:t>Εργαλεία συνεργασίας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l-GR" dirty="0" smtClean="0"/>
              <a:t>Κοινωνικό μέσο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Κοινωνική δικτύωση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Facebook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Twitter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l-GR" dirty="0" smtClean="0"/>
              <a:t>Ζητήματα </a:t>
            </a:r>
            <a:r>
              <a:rPr lang="el-GR" dirty="0" err="1" smtClean="0"/>
              <a:t>ιδιωτικότητας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7500" t="17188" r="27500" b="16406"/>
          <a:stretch>
            <a:fillRect/>
          </a:stretch>
        </p:blipFill>
        <p:spPr bwMode="auto">
          <a:xfrm>
            <a:off x="3657600" y="1905000"/>
            <a:ext cx="5197553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058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ia14e_ch01.potx" id="{96030D5D-EC68-4AA8-81F8-6E01FB739F31}" vid="{307A23AA-FE42-42BD-B081-89D733536100}"/>
    </a:ext>
  </a:extLst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tia14e_ch02</Template>
  <TotalTime>0</TotalTime>
  <Words>2807</Words>
  <Application>Microsoft Office PowerPoint</Application>
  <PresentationFormat>Προβολή στην οθόνη (4:3)</PresentationFormat>
  <Paragraphs>322</Paragraphs>
  <Slides>29</Slides>
  <Notes>27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508 Lecture</vt:lpstr>
      <vt:lpstr>Διαφάνεια 1</vt:lpstr>
      <vt:lpstr>Διαφάνεια 2</vt:lpstr>
      <vt:lpstr>Διαφάνεια 3</vt:lpstr>
      <vt:lpstr>Το διαδίκτυο και πώς λειτουργεί </vt:lpstr>
      <vt:lpstr>Συνεργασία και επικοινωνία στο web </vt:lpstr>
      <vt:lpstr>Εμπορικές δραστηριότητες στο web</vt:lpstr>
      <vt:lpstr>Το διαδίκτυο και πώς λειτουργεί   Η προέλευση του διαδικτύου (Στόχος 3.1)</vt:lpstr>
      <vt:lpstr>Το διαδίκτυο και πώς λειτουργεί  Πώς λειτουργεί το διαδίκτυο (Στόχος 3.2)</vt:lpstr>
      <vt:lpstr>Συνεργασία και επικοινωνία στο web Συνεργασία με τεχνολογίες του web (Στόχος 3.3)</vt:lpstr>
      <vt:lpstr>Συνεργασία και επικοινωνία στο web  Συνεργασία με τεχνολογίες του web (Στόχος 3.3)</vt:lpstr>
      <vt:lpstr>Συνεργασία και επικοινωνία στο web  Συνεργασία με τεχνολογίες του web (Στόχος 3.3)</vt:lpstr>
      <vt:lpstr>Συνεργασία και επικοινωνία στο web   Επικοινωνία μέσω web (Στόχος 3.4)</vt:lpstr>
      <vt:lpstr>Συνεργασία και επικοινωνία στο web   Επικοινωνία μέσω web (Στόχος 3.4)</vt:lpstr>
      <vt:lpstr>Εμπορικές δραστηριότητες στο web Διενέργεια εμπορικών δραστηριοτήτων στο διαδίκτυο (Στόχος 3.5)</vt:lpstr>
      <vt:lpstr>Εμπορικές δραστηριότητες στο web   Μέτρα προστασίας (Στόχος 3.6)</vt:lpstr>
      <vt:lpstr>Αποτελεσματική χρήση του web</vt:lpstr>
      <vt:lpstr>Πρόσβαση και περιήγηση στο web</vt:lpstr>
      <vt:lpstr>Αποτελεσματική αναζήτηση στο web</vt:lpstr>
      <vt:lpstr>Ηθική χρήση του web</vt:lpstr>
      <vt:lpstr>Πρόσβαση και περιήγηση στο web Προγράμματα περιήγησης (Στόχος 3.7)</vt:lpstr>
      <vt:lpstr>Πρόσβαση και περιήγηση στο web URL, πρωτόκολλα και ονόματα τομέα (Στόχος 3.8)</vt:lpstr>
      <vt:lpstr>Πρόσβαση και περιήγηση στο web  Πλοήγηση στο web (Στόχος 3.9)</vt:lpstr>
      <vt:lpstr>Αποτελεσματική αναζήτηση στο web  Χρήση μηχανών αναζήτησης (Στόχος 3.10)</vt:lpstr>
      <vt:lpstr>Αποτελεσματική αναζήτηση στο web  Χρήση μηχανών αναζήτησης (Στόχος 3.10)</vt:lpstr>
      <vt:lpstr>Αποτελεσματική αναζήτηση στο web Αποτίμηση διαδικτυακών τόπων (Στόχος 3.11)</vt:lpstr>
      <vt:lpstr>Ηθική χρήση του web Ψηφιακός ακτιβισμός (Στόχος 3.12)</vt:lpstr>
      <vt:lpstr>Ηθική χρήση του web  Γεωεντοπισμός (Στόχος 3.13)</vt:lpstr>
      <vt:lpstr>Ερωτήσεις</vt:lpstr>
      <vt:lpstr>Διαφάνεια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2016-12-15T03:19:15Z</dcterms:created>
  <dcterms:modified xsi:type="dcterms:W3CDTF">2018-04-16T06:55:03Z</dcterms:modified>
</cp:coreProperties>
</file>