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422" r:id="rId2"/>
    <p:sldId id="425" r:id="rId3"/>
    <p:sldId id="423" r:id="rId4"/>
    <p:sldId id="392" r:id="rId5"/>
    <p:sldId id="393" r:id="rId6"/>
    <p:sldId id="394" r:id="rId7"/>
    <p:sldId id="395" r:id="rId8"/>
    <p:sldId id="396" r:id="rId9"/>
    <p:sldId id="398" r:id="rId10"/>
    <p:sldId id="399" r:id="rId11"/>
    <p:sldId id="401" r:id="rId12"/>
    <p:sldId id="402" r:id="rId13"/>
    <p:sldId id="403" r:id="rId14"/>
    <p:sldId id="404" r:id="rId15"/>
    <p:sldId id="405" r:id="rId16"/>
    <p:sldId id="407" r:id="rId17"/>
    <p:sldId id="408" r:id="rId18"/>
    <p:sldId id="409" r:id="rId19"/>
    <p:sldId id="410" r:id="rId20"/>
    <p:sldId id="411" r:id="rId21"/>
    <p:sldId id="412" r:id="rId22"/>
    <p:sldId id="413" r:id="rId23"/>
    <p:sldId id="415" r:id="rId24"/>
    <p:sldId id="421" r:id="rId25"/>
    <p:sldId id="416" r:id="rId26"/>
    <p:sldId id="417" r:id="rId27"/>
    <p:sldId id="418" r:id="rId28"/>
    <p:sldId id="419" r:id="rId29"/>
    <p:sldId id="42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08" userDrawn="1">
          <p15:clr>
            <a:srgbClr val="A4A3A4"/>
          </p15:clr>
        </p15:guide>
        <p15:guide id="2" pos="2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Συντάκτης" initials="Σ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0C0"/>
    <a:srgbClr val="007FA3"/>
    <a:srgbClr val="D4EAE4"/>
    <a:srgbClr val="00158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2" autoAdjust="0"/>
    <p:restoredTop sz="68176" autoAdjust="0"/>
  </p:normalViewPr>
  <p:slideViewPr>
    <p:cSldViewPr>
      <p:cViewPr varScale="1">
        <p:scale>
          <a:sx n="48" d="100"/>
          <a:sy n="48" d="100"/>
        </p:scale>
        <p:origin x="-1326" y="-108"/>
      </p:cViewPr>
      <p:guideLst>
        <p:guide orient="horz" pos="1008"/>
        <p:guide pos="288"/>
      </p:guideLst>
    </p:cSldViewPr>
  </p:slideViewPr>
  <p:outlineViewPr>
    <p:cViewPr>
      <p:scale>
        <a:sx n="33" d="100"/>
        <a:sy n="33" d="100"/>
      </p:scale>
      <p:origin x="0" y="4725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50" d="100"/>
          <a:sy n="150" d="100"/>
        </p:scale>
        <p:origin x="2388" y="-84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D874E-E9D5-433B-A149-BDF6BFDD40A8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CAA22-461C-45B4-A301-BFCA580174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0192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51F04-9E25-42C3-8BC5-EC2E8469D95E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D6722-9B4D-4E29-B226-C325925A81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95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400"/>
              </a:spcAft>
              <a:buFont typeface="Arial" panose="020B0604020202020204" pitchFamily="34" charset="0"/>
              <a:buNone/>
            </a:pPr>
            <a:r>
              <a:rPr lang="el-GR" dirty="0" smtClean="0">
                <a:solidFill>
                  <a:schemeClr val="tx1"/>
                </a:solidFill>
              </a:rPr>
              <a:t>Τα σημαντικότερα θέματα</a:t>
            </a:r>
            <a:r>
              <a:rPr lang="el-GR" baseline="0" dirty="0" smtClean="0">
                <a:solidFill>
                  <a:schemeClr val="tx1"/>
                </a:solidFill>
              </a:rPr>
              <a:t> του πρώτου μέρους αυτού του κεφαλαίου περιλαμβάνουν</a:t>
            </a:r>
            <a:r>
              <a:rPr lang="en-US" baseline="0" dirty="0" smtClean="0">
                <a:solidFill>
                  <a:schemeClr val="tx1"/>
                </a:solidFill>
              </a:rPr>
              <a:t>: </a:t>
            </a:r>
            <a:r>
              <a:rPr lang="el-GR" baseline="0" dirty="0" smtClean="0">
                <a:solidFill>
                  <a:schemeClr val="tx1"/>
                </a:solidFill>
              </a:rPr>
              <a:t>«</a:t>
            </a:r>
            <a:r>
              <a:rPr lang="el-GR" sz="1200" dirty="0" smtClean="0"/>
              <a:t>Το διαδίκτυο και πώς λειτουργεί»,</a:t>
            </a:r>
            <a:r>
              <a:rPr lang="el-GR" sz="1200" baseline="0" dirty="0" smtClean="0"/>
              <a:t> «</a:t>
            </a:r>
            <a:r>
              <a:rPr lang="el-GR" sz="1200" dirty="0" smtClean="0"/>
              <a:t>Συνεργασία και επικοινωνία στο</a:t>
            </a:r>
            <a:r>
              <a:rPr lang="el-GR" sz="1200" baseline="0" dirty="0" smtClean="0"/>
              <a:t> </a:t>
            </a:r>
            <a:r>
              <a:rPr lang="el-GR" sz="1200" dirty="0" err="1" smtClean="0"/>
              <a:t>web</a:t>
            </a:r>
            <a:r>
              <a:rPr lang="el-GR" sz="1200" dirty="0" smtClean="0"/>
              <a:t>»,</a:t>
            </a:r>
            <a:r>
              <a:rPr lang="el-GR" sz="1200" baseline="0" dirty="0" smtClean="0"/>
              <a:t> «</a:t>
            </a:r>
            <a:r>
              <a:rPr lang="el-GR" sz="1200" dirty="0" smtClean="0"/>
              <a:t>Εμπορικές δραστηριότητες στο </a:t>
            </a:r>
            <a:r>
              <a:rPr lang="en-US" sz="1200" dirty="0" smtClean="0"/>
              <a:t>web</a:t>
            </a:r>
            <a:r>
              <a:rPr lang="el-GR" sz="1200" dirty="0" smtClean="0"/>
              <a:t>».</a:t>
            </a: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2330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8167E2-5EC1-432C-8F1C-B1CD2ABB2CC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Το ηλεκτρονικό ταχυδρομείο (e-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l) είναι το βασικό μέσο επικοινωνίας στο διαδίκτυο επειδή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είναι γρήγορο και πρακτικό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e-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mail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είναι ένα γραπτό μήνυμα που αποστέλλεται ή παραλαμβάνεται μέσω διαδικτύου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ίναι ασύγχρονο, επομένως οι χρήστες δεν χρειάζεται να συμμετέχουν στην επικοινωνία ταυτόχρονα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ηλεκτρονικό ταχυδρομείο είναι πρακτικό για την ανταλλαγή και τη συνεργασία σε έγγραφα μέσω των συνημμένων αρχείων.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ίναι ένα πιο ιδιωτικό μέσο ανταλλαγής πληροφοριών σε σχέση με τα δημόσια μέσα κοινωνικής δικτύωσης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ωστόσο τα μηνύματα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του ηλεκτρονικού ταχυδρομείου στην πραγματικότητα δεν είναι ιδιωτικά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Ό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ταν στέλνετε ηλεκτρονικό μήνυμα για επαγγελματικούς λόγους, θα πρέπει να χρησιμοποιείτε το κατάλληλο πρωτόκολλο επικοινωνίας.</a:t>
            </a:r>
            <a:endParaRPr lang="el-G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Υπάρχουν δύο τύποι συστημάτων ηλεκτρονικού ταχυδρομείου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πρόγραμμα ηλεκτρονικού ταχυδρομείου που βασίζεται στο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και πρόγραμμα πελάτη ηλεκτρονικού ταχυδρομείου.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9281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5EAB01-6A95-4287-B6CA-E8B358BDA2C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ανταλλαγή άμεσων μηνυμάτων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instant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messaging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IM)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είναι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ένας τρόπος επικοινωνίας σε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πραγματικό χρόνο μέσω διαδικτύου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Google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+,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Hangouts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Skype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και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Yahoo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είναι αποκλειστικές υπηρεσίες ανταλλαγής άμεσων μηνυμάτων, που σημαίνει ότι μπορείτε να συνομιλείτε μόνο με όσους χρησιμοποιούν την ίδια υπηρεσία IM και βρίσκονται στη λίστα επαφών σας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Υπάρχουν κάποια γενικά προγράμματα συνομιλίας, τα οποία εγκαθιστάτε στον υπολογιστή σας και σας δίνουν τη δυνατότητα να μιλάτε με χρήστες όλων των γνωστών προγραμμάτων ΙΜ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ανταλλαγή μηνυμάτων κειμένου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texting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χρησιμο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ποιείται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για την αποστολή σύντομων μηνυμάτων μεταξύ κινητών συσκευών.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φωνή μέσω πρωτοκόλλου διαδικτύου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VoIP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Voice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Internet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Protocol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επιτρέπει τη μετάδοση τηλεφωνικών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κλήσεων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μέσω διαδικτύου.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067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Υπάρχουν τρία επιχειρηματικά μοντέλα ηλεκτρονικού εμπορίου (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e-commerce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Οι συναλλαγές μεταξύ επιχειρήσεων και καταναλωτών (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Consumer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B2C) περιλαμβάνουν εκείνες που γίνονται μεταξύ καταναλωτών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και ηλεκτρονικών επιχειρήσεων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συναλλαγές μεταξύ επιχειρήσεων (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B2B) γίνονται όταν επιχειρήσεις αγοράζουν και πωλούν αγαθά και υπηρεσίες σε άλλες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επιχειρήσεις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συναλλαγές μεταξύ καταναλωτών (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Consumer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Consumer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C2C) γίνονται όταν καταναλωτές πωλούν μεταξύ τους προϊόντα και υπηρεσίες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91985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Ηλεκτρονικό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εμπόριο είναι η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διενέργεια εμπορικών δραστηριοτήτων μέσω του διαδικτύου.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Οδηγίες για ασφαλέστερες διαδικτυακές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αγορές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Αναζητήστε οπτικές ενδείξεις ότι ο διαδικτυακός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τόπος είναι ασφαλής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Ελέγξτε ότι η αρχή του URL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αλλάζει από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Κάντε τις αγορές σας σε γνωστούς, ευυπόληπτους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διαδικτυακούς τόπους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Πληρώνετε με πιστωτική κάρτα, όχι με χρεωστική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Ελέγχετε την πολιτική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επιστροφών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και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αποθηκεύετε ένα αντίγραφο της παραγγελίας και τον αριθμό επιβεβαίωσης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Μην κάνετε ηλεκτρονικές συναλλαγές όταν χρησιμοποιείτε δημόσιους υπολογιστές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66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l-GR" dirty="0" smtClean="0">
                <a:solidFill>
                  <a:schemeClr val="tx1"/>
                </a:solidFill>
              </a:rPr>
              <a:t>Στα σημαντικότερα</a:t>
            </a:r>
            <a:r>
              <a:rPr lang="el-GR" baseline="0" dirty="0" smtClean="0">
                <a:solidFill>
                  <a:schemeClr val="tx1"/>
                </a:solidFill>
              </a:rPr>
              <a:t> θέματα αυτού του μέρους του κεφαλαίου περιλαμβάνονται</a:t>
            </a:r>
            <a:r>
              <a:rPr lang="en-US" baseline="0" dirty="0" smtClean="0">
                <a:solidFill>
                  <a:schemeClr val="tx1"/>
                </a:solidFill>
              </a:rPr>
              <a:t>: </a:t>
            </a:r>
            <a:r>
              <a:rPr lang="el-GR" baseline="0" dirty="0" smtClean="0">
                <a:solidFill>
                  <a:schemeClr val="tx1"/>
                </a:solidFill>
              </a:rPr>
              <a:t>«Πρόσβαση και περιήγηση στο </a:t>
            </a:r>
            <a:r>
              <a:rPr lang="el-GR" baseline="0" dirty="0" err="1" smtClean="0">
                <a:solidFill>
                  <a:schemeClr val="tx1"/>
                </a:solidFill>
              </a:rPr>
              <a:t>web</a:t>
            </a:r>
            <a:r>
              <a:rPr lang="el-GR" baseline="0" dirty="0" smtClean="0">
                <a:solidFill>
                  <a:schemeClr val="tx1"/>
                </a:solidFill>
              </a:rPr>
              <a:t>», «Αποτελεσματική αναζήτηση στο </a:t>
            </a:r>
            <a:r>
              <a:rPr lang="el-GR" baseline="0" dirty="0" err="1" smtClean="0">
                <a:solidFill>
                  <a:schemeClr val="tx1"/>
                </a:solidFill>
              </a:rPr>
              <a:t>web</a:t>
            </a:r>
            <a:r>
              <a:rPr lang="el-GR" baseline="0" dirty="0" smtClean="0">
                <a:solidFill>
                  <a:schemeClr val="tx1"/>
                </a:solidFill>
              </a:rPr>
              <a:t>» και «Ηθική χρήση του </a:t>
            </a:r>
            <a:r>
              <a:rPr lang="el-GR" baseline="0" dirty="0" err="1" smtClean="0">
                <a:solidFill>
                  <a:schemeClr val="tx1"/>
                </a:solidFill>
              </a:rPr>
              <a:t>web</a:t>
            </a:r>
            <a:r>
              <a:rPr lang="el-GR" baseline="0" dirty="0" smtClean="0">
                <a:solidFill>
                  <a:schemeClr val="tx1"/>
                </a:solidFill>
              </a:rPr>
              <a:t>»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324568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  <a:cs typeface="Arial" panose="020B0604020202020204" pitchFamily="34" charset="0"/>
              </a:rPr>
              <a:t>Οι τρεις στόχοι που σχετίζονται</a:t>
            </a:r>
            <a:r>
              <a:rPr lang="el-GR" baseline="0" dirty="0" smtClean="0">
                <a:solidFill>
                  <a:schemeClr val="tx1"/>
                </a:solidFill>
                <a:cs typeface="Arial" panose="020B0604020202020204" pitchFamily="34" charset="0"/>
              </a:rPr>
              <a:t> με την κατανόηση της πρόσβασης και της περιήγησης στο </a:t>
            </a:r>
            <a:r>
              <a:rPr lang="en-US" baseline="0" dirty="0" smtClean="0">
                <a:solidFill>
                  <a:schemeClr val="tx1"/>
                </a:solidFill>
                <a:cs typeface="Arial" panose="020B0604020202020204" pitchFamily="34" charset="0"/>
              </a:rPr>
              <a:t>web </a:t>
            </a:r>
            <a:r>
              <a:rPr lang="el-GR" baseline="0" dirty="0" smtClean="0">
                <a:solidFill>
                  <a:schemeClr val="tx1"/>
                </a:solidFill>
                <a:cs typeface="Arial" panose="020B0604020202020204" pitchFamily="34" charset="0"/>
              </a:rPr>
              <a:t>είναι</a:t>
            </a:r>
            <a:r>
              <a:rPr lang="en-US" baseline="0" dirty="0" smtClean="0">
                <a:solidFill>
                  <a:schemeClr val="tx1"/>
                </a:solidFill>
                <a:cs typeface="Arial" panose="020B0604020202020204" pitchFamily="34" charset="0"/>
              </a:rPr>
              <a:t>:</a:t>
            </a:r>
            <a:endParaRPr lang="en-US" baseline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dirty="0"/>
              <a:t>3.7  </a:t>
            </a:r>
            <a:r>
              <a:rPr lang="el-GR" sz="1200" dirty="0" smtClean="0"/>
              <a:t>Περιγραφή των προγραμμάτων περιήγησης και των κοινών χαρακτηριστικών τους.</a:t>
            </a:r>
            <a:endParaRPr lang="el-GR" sz="1200" dirty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dirty="0" smtClean="0"/>
              <a:t>3.8 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Περιγραφή του URL και των μερών του</a:t>
            </a:r>
            <a:r>
              <a:rPr lang="en-US" sz="1200" dirty="0" smtClean="0"/>
              <a:t>.</a:t>
            </a:r>
            <a:endParaRPr lang="el-GR" sz="1200" dirty="0" smtClean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dirty="0" smtClean="0"/>
              <a:t>3.9 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Περιγραφή εργαλείων περιήγησης στο w</a:t>
            </a:r>
            <a:r>
              <a:rPr lang="en-US" sz="1200" dirty="0" err="1" smtClean="0"/>
              <a:t>eb</a:t>
            </a:r>
            <a:r>
              <a:rPr lang="en-US" sz="12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24549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  <a:cs typeface="Arial" panose="020B0604020202020204" pitchFamily="34" charset="0"/>
              </a:rPr>
              <a:t>Οι δύο στόχοι που σχετίζονται</a:t>
            </a:r>
            <a:r>
              <a:rPr lang="el-GR" baseline="0" dirty="0" smtClean="0">
                <a:solidFill>
                  <a:schemeClr val="tx1"/>
                </a:solidFill>
                <a:cs typeface="Arial" panose="020B0604020202020204" pitchFamily="34" charset="0"/>
              </a:rPr>
              <a:t> με την κατανόηση </a:t>
            </a:r>
            <a:r>
              <a:rPr lang="el-GR" sz="1200" baseline="0" dirty="0" smtClean="0">
                <a:solidFill>
                  <a:schemeClr val="tx1"/>
                </a:solidFill>
                <a:cs typeface="+mn-cs"/>
              </a:rPr>
              <a:t>της αποτελεσματικής αναζήτησης στο </a:t>
            </a:r>
            <a:r>
              <a:rPr lang="en-US" sz="1200" baseline="0" dirty="0" smtClean="0">
                <a:solidFill>
                  <a:schemeClr val="tx1"/>
                </a:solidFill>
                <a:cs typeface="+mn-cs"/>
              </a:rPr>
              <a:t>web </a:t>
            </a:r>
            <a:r>
              <a:rPr lang="el-GR" sz="1200" baseline="0" dirty="0" smtClean="0">
                <a:solidFill>
                  <a:schemeClr val="tx1"/>
                </a:solidFill>
                <a:cs typeface="+mn-cs"/>
              </a:rPr>
              <a:t>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l-GR" sz="1200" baseline="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1200" dirty="0" smtClean="0"/>
              <a:t>3.10  </a:t>
            </a:r>
            <a:r>
              <a:rPr lang="el-GR" sz="1200" dirty="0" smtClean="0"/>
              <a:t>Περιγραφή των τύπων εργαλείων που χρησιμοποιούνται για αναζήτηση στο </a:t>
            </a:r>
            <a:r>
              <a:rPr lang="el-GR" sz="1200" dirty="0" err="1" smtClean="0"/>
              <a:t>web</a:t>
            </a:r>
            <a:r>
              <a:rPr lang="el-GR" sz="1200" dirty="0" smtClean="0"/>
              <a:t> και σύνοψη των στρατηγικών που εφαρμόζονται για βελτίωση</a:t>
            </a:r>
            <a:r>
              <a:rPr lang="el-GR" sz="1200" baseline="0" dirty="0" smtClean="0"/>
              <a:t> </a:t>
            </a:r>
            <a:r>
              <a:rPr lang="el-GR" sz="1200" dirty="0" smtClean="0"/>
              <a:t>των αποτελεσμάτων αναζήτησης</a:t>
            </a:r>
            <a:r>
              <a:rPr lang="en-US" sz="1200" dirty="0" smtClean="0"/>
              <a:t>.</a:t>
            </a:r>
            <a:endParaRPr lang="el-GR" sz="1200" dirty="0" smtClean="0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3.11  </a:t>
            </a:r>
            <a:r>
              <a:rPr lang="el-GR" sz="1200" dirty="0" smtClean="0"/>
              <a:t>Αποτίμηση διαδικτυακού τόπου προκειμένου να διασφαλιστεί η καταλληλότητά του για ερευνητική χρήση.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794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 smtClean="0">
                <a:solidFill>
                  <a:schemeClr val="tx1"/>
                </a:solidFill>
              </a:rPr>
              <a:t>Οι δύο στόχοι που σχετίζονται με την ηθική χρήση του</a:t>
            </a:r>
            <a:r>
              <a:rPr lang="en-US" sz="1200" baseline="0" dirty="0" smtClean="0">
                <a:solidFill>
                  <a:schemeClr val="tx1"/>
                </a:solidFill>
              </a:rPr>
              <a:t> </a:t>
            </a:r>
            <a:r>
              <a:rPr lang="en-US" sz="1200" baseline="0" dirty="0">
                <a:solidFill>
                  <a:schemeClr val="tx1"/>
                </a:solidFill>
              </a:rPr>
              <a:t>web </a:t>
            </a:r>
            <a:r>
              <a:rPr lang="el-GR" sz="1200" baseline="0" dirty="0" smtClean="0">
                <a:solidFill>
                  <a:schemeClr val="tx1"/>
                </a:solidFill>
              </a:rPr>
              <a:t>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5558" indent="-692658">
              <a:buNone/>
            </a:pPr>
            <a:r>
              <a:rPr lang="en-US" sz="1200" dirty="0"/>
              <a:t>3.12  </a:t>
            </a:r>
            <a:r>
              <a:rPr lang="el-GR" sz="1200" dirty="0" smtClean="0"/>
              <a:t>Κατανόηση των ηθικών ζητημάτων που αφορούν τον ψηφιακό ακτιβισμό.</a:t>
            </a:r>
            <a:endParaRPr lang="el-GR" sz="1200" dirty="0"/>
          </a:p>
          <a:p>
            <a:pPr marL="1035558" indent="-692658">
              <a:buNone/>
            </a:pPr>
            <a:r>
              <a:rPr lang="en-US" sz="1200" dirty="0" smtClean="0"/>
              <a:t>3.13 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Κατανόηση των ηθικών ζητημάτων που αφορούν εφαρμογές και συσκευές εντοπισμού θέσης.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29778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πρόγραμμα περιήγησης στο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browser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είναι λογισμικό το οποίο σας δίνει τη δυνατότητα να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βρίσκετε, να βλέπετε και να περιηγείστε στο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περισσότερα προγράμματα περιήγησης στην εποχή μας είναι γραφικά, που σημαίνει ότι, εκτός από κείμενο, προβάλλουν εικόνες (γραφικά), αλλά και άλλες μορφές πολυμέσων, όπως ήχο και βίντεο. </a:t>
            </a:r>
            <a:endParaRPr lang="el-GR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περισσότερα δημοφιλή προγράμματα περιήγησης έχουν κοινά χαρακτηριστικά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445490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Για να προσπελάσετε έναν συγκεκριμένο διαδικτυακό τόπο, πληκτρολογείτε τον ενιαίο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εντοπιστή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πόρων του (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Uniform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Locator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URL).</a:t>
            </a:r>
            <a:endParaRPr lang="el-GR" sz="120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Ένα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URL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αποτελείται από αρκετά μέρη τα οποία συμβάλλουν στον προσδιορισμό του εγγράφου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που εκπροσωπεί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πρωτόκολλο (σύνολο κανόνων) που χρησιμοποιείται για την ανάκτηση του εγγράφου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όνομα τομέα (</a:t>
            </a:r>
            <a:r>
              <a:rPr lang="el-GR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domain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baseline="0" dirty="0" smtClean="0">
                <a:latin typeface="MyriadPro-Regular"/>
              </a:rPr>
              <a:t>Τη </a:t>
            </a:r>
            <a:r>
              <a:rPr lang="el-GR" sz="1200" baseline="0" dirty="0" smtClean="0">
                <a:latin typeface="MyriadPro-It"/>
              </a:rPr>
              <a:t>διαδρομή </a:t>
            </a:r>
            <a:r>
              <a:rPr lang="el-GR" sz="1200" baseline="0" dirty="0" smtClean="0">
                <a:latin typeface="MyriadPro-Regular"/>
              </a:rPr>
              <a:t>ή τον υποκατάλογο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Δεν χρειάζεται να πληκτρολογεί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τε κάθε μέρος στην τοποθεσία ή στην μπάρα διεύθυνσης στον περιηγητή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Όταν το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URL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αποτελείται μόνο από το όνομα τομέα,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ζητάτε ουσιαστικά να δείτε την αρχική σ</a:t>
            </a:r>
            <a:r>
              <a:rPr lang="el-G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λίδα ενός διαδικτυακού τόπου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9494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baseline="0" dirty="0" smtClean="0">
                <a:solidFill>
                  <a:schemeClr val="tx1"/>
                </a:solidFill>
              </a:rPr>
              <a:t>Οι δύο στόχοι που σχετίζονται με την κατανόηση του διαδικτύου και του τρόπου με τον οποίο λειτουργεί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2272" indent="-691754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dirty="0"/>
              <a:t>3.1  </a:t>
            </a:r>
            <a:r>
              <a:rPr lang="el-GR" sz="1200" dirty="0" smtClean="0"/>
              <a:t>Περιγραφή της προέλευσης του διαδικτύου</a:t>
            </a:r>
            <a:r>
              <a:rPr lang="en-US" sz="1200" dirty="0" smtClean="0"/>
              <a:t>.</a:t>
            </a:r>
            <a:endParaRPr lang="el-GR" sz="1200" dirty="0" smtClean="0"/>
          </a:p>
          <a:p>
            <a:pPr marL="1032272" indent="-691754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dirty="0" smtClean="0"/>
              <a:t>3.2  </a:t>
            </a:r>
            <a:r>
              <a:rPr lang="el-GR" sz="1200" dirty="0" smtClean="0">
                <a:latin typeface="MyriadPro-It"/>
              </a:rPr>
              <a:t>Περιγραφή του τρόπου με τον οποίο τα δεδομένα μετακινούνται στο διαδίκτυο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8308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υπερσυνδέσεις (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hyperlink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είναι ειδικά κωδικοποιη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μένα στοιχεία που σας επιτρέπουν να μεταπηδάτε από μία ιστοσελίδα σε άλλη μέσα στον ίδιο διαδικτυακό τόπο ή σε κάποιον άλλον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Για να κινείστε πιο γρήγορα, κάποιοι διαδικτυακοί τόποι παρέχουν ένα 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ίχνος πλοήγησης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breadcrumb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trail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ένα βοήθημα πλοήγησης που δείχνει τη διαδρομή που ο χρήστης ακολούθησε για να φτάσει σε μια ιστοσελίδα ή το σημείο στο οποίο βρίσκεται η σελίδα μέσα στον διαδικτυακό τόπο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λίστα «Ιστορικό»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istory)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περιλαμβάνει όλους τους διαδικτυακούς τόπους και όλες τις ιστοσελίδες που έχετε επισκεφτεί εντός συγκεκριμένης χρονικής περιόδου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σελιδοδείκτες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είναι ένα χαρακτηριστικό που σας επιτρέπει να επιστρέφετε σε έναν συγκεκριμένο διαδικτυακό τόπο χωρίς να χρειάζεται να θυμάστε τη διεύθυνσή του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ετικετοδότηση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tagging),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μια μορφή κοινωνικών σελιδοδεικτών (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social</a:t>
            </a: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bookmarking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αποθηκεύει τους αγαπημένους σας διαδικτυακούς τόπους σε μια τοποθεσία κοινωνικών σελιδοδεικτών, ώστε να τους μοιράζεστε με άλλους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00074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Μια μηχανή αναζήτησης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search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engine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είναι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ένα σύνολο προγραμμάτων που ψάχνουν στο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λέξεις-κλειδιά και κατόπιν επιστρέφουν μια λίστα με τους διαδικτυακούς τόπους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όπου βρέθηκαν αυτές οι λέξεις-κλειδιά.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Ειδικές μηχανές αναζήτησης υπάρχουν σχεδόν για κάθε ξεχωριστό ενδιαφέρον.</a:t>
            </a:r>
            <a:endParaRPr lang="el-G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μηχανές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μετα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-αναζήτησης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metasearch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engine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πραγματοποιούν αναζητήσεις σε άλλες μη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χανές αναζήτησης και όχι σε ανεξάρτητες διαδικτυακές τοποθεσίες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67417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Μπορείτε</a:t>
            </a:r>
            <a:r>
              <a:rPr lang="el-GR" baseline="0" dirty="0" smtClean="0"/>
              <a:t> να έχετε καλύτερα αποτελέσματα αναζήτησης, χρησιμοποιώντας τα παρακάτω</a:t>
            </a:r>
            <a:r>
              <a:rPr lang="en-US" dirty="0" smtClean="0"/>
              <a:t>:</a:t>
            </a:r>
            <a:endParaRPr lang="en-US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/>
              <a:t>Τελεστές </a:t>
            </a:r>
            <a:r>
              <a:rPr lang="en-US" dirty="0" smtClean="0"/>
              <a:t>Boolean</a:t>
            </a:r>
            <a:r>
              <a:rPr lang="el-GR" dirty="0" smtClean="0"/>
              <a:t> </a:t>
            </a:r>
            <a:endParaRPr lang="en-US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/>
              <a:t>Αναζήτηση φράσης</a:t>
            </a:r>
            <a:endParaRPr lang="en-US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/>
              <a:t>Αναζήτηση σε συγκεκριμένο διαδικτυακό τόπο</a:t>
            </a:r>
            <a:endParaRPr lang="en-US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/>
              <a:t>Χρήση χαρακτήρα μπαλαντέρ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55829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0" y="4343400"/>
            <a:ext cx="6858000" cy="41148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l-GR" sz="1200" baseline="0" dirty="0" smtClean="0">
                <a:latin typeface="MyriadPro-Regular"/>
              </a:rPr>
              <a:t> Πριν αποφασίσετε να χρησιμοποιήσετε μια πληροφορία στο διαδίκτυο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λάβετε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υπόψη τα παρακάτω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Αυθεντία: Ποιος έχει γράψει το άρθρο και ποιος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υποστηρίζει οικονομικά τον διαδικτυακό τόπο;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Προκατάληψη: Ο διαδικτυακός τόπος είναι προκατειλημμένος;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Σχετικότητα: Οι πληροφορίες είναι ενημερωμένες;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Κοινό: Σε ποιο κοινό απευθύνεται;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Σύνδεσμοι: Υπάρχουν σύνδεσμοι και, αν ναι, είναι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κατάλληλοι;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000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απαντήσεις θα σας βοηθήσουν να αποφασίσετε κατά πόσο θα πρέπει να θεωρήσετε έναν διαδικτυακό τόπο ως έγκυρη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πηγή πληροφοριών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57087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0" y="4343400"/>
            <a:ext cx="6858000" cy="4114800"/>
          </a:xfrm>
        </p:spPr>
        <p:txBody>
          <a:bodyPr/>
          <a:lstStyle/>
          <a:p>
            <a:pPr marL="5143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/>
              <a:t>Ο ψηφιακός ακτιβισμός (</a:t>
            </a:r>
            <a:r>
              <a:rPr lang="el-GR" dirty="0" err="1" smtClean="0"/>
              <a:t>digital</a:t>
            </a:r>
            <a:r>
              <a:rPr lang="el-GR" dirty="0" smtClean="0"/>
              <a:t> </a:t>
            </a:r>
            <a:r>
              <a:rPr lang="el-GR" dirty="0" err="1" smtClean="0"/>
              <a:t>activism</a:t>
            </a:r>
            <a:r>
              <a:rPr lang="el-GR" dirty="0" smtClean="0"/>
              <a:t>) χρησιμοποιείται</a:t>
            </a:r>
            <a:r>
              <a:rPr lang="el-GR" baseline="0" dirty="0" smtClean="0"/>
              <a:t> </a:t>
            </a:r>
            <a:r>
              <a:rPr lang="el-GR" dirty="0" smtClean="0"/>
              <a:t>για την ενίσχυση της συνειδητοποίησης διάφορων θεμάτων</a:t>
            </a:r>
            <a:r>
              <a:rPr lang="en-US" dirty="0" smtClean="0"/>
              <a:t>. </a:t>
            </a:r>
            <a:r>
              <a:rPr lang="el-GR" dirty="0" smtClean="0"/>
              <a:t>Ορισμένες</a:t>
            </a:r>
            <a:r>
              <a:rPr lang="el-GR" baseline="0" dirty="0" smtClean="0"/>
              <a:t> πρόσφατες εκστρατείες</a:t>
            </a:r>
            <a:r>
              <a:rPr lang="en-US" dirty="0" smtClean="0"/>
              <a:t>:</a:t>
            </a:r>
            <a:endParaRPr lang="en-US" dirty="0"/>
          </a:p>
          <a:p>
            <a:pPr marL="1085850" lvl="2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#</a:t>
            </a:r>
            <a:r>
              <a:rPr lang="en-US" dirty="0" err="1"/>
              <a:t>IceBucketChallenge</a:t>
            </a:r>
            <a:endParaRPr lang="en-US" dirty="0"/>
          </a:p>
          <a:p>
            <a:pPr marL="1085850" lvl="2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#</a:t>
            </a:r>
            <a:r>
              <a:rPr lang="en-US" dirty="0" err="1"/>
              <a:t>BringBackOurGirls</a:t>
            </a:r>
            <a:endParaRPr lang="en-US" dirty="0"/>
          </a:p>
          <a:p>
            <a:pPr marL="5143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/>
              <a:t>Ηθικό ζήτημα: Ο ψηφιακός ακτιβισμός είναι αποτελεσματικός ή καλλιεργεί μια λανθασμένη</a:t>
            </a:r>
            <a:r>
              <a:rPr lang="el-GR" baseline="0" dirty="0" smtClean="0"/>
              <a:t> </a:t>
            </a:r>
            <a:r>
              <a:rPr lang="el-GR" dirty="0" smtClean="0"/>
              <a:t>αίσθηση συμμετοχής;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63570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0" y="4343400"/>
            <a:ext cx="6858000" cy="41148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 τεχνολογία ονομάζεται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γεωεντοπισμός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βλ.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Εικόνα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3.24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και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φορητές συσκευές διαθέτουν τσιπ GPS που μπορούν </a:t>
            </a:r>
            <a:r>
              <a:rPr lang="el-GR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να υπολογίσουν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με ακρίβεια τη θέση σας.</a:t>
            </a:r>
            <a:endParaRPr lang="el-G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Δεν </a:t>
            </a:r>
            <a:r>
              <a:rPr lang="el-GR" sz="1200" baseline="0" dirty="0" smtClean="0">
                <a:latin typeface="MyriadPro-Regular"/>
              </a:rPr>
              <a:t>υπάρχουν σχετικοί νόμοι για την προστασία του προσωπικού απορρήτου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Ηθικό ζήτημα: Οι συσκευές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γεωεντοπισμού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αποτελούν απειλή για την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ιδιωτικότητα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0311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D6722-9B4D-4E29-B226-C325925A8118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81772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710F07-EC1C-45CE-8CCB-9FB7F868001B}" type="slidenum">
              <a:rPr lang="en-US" smtClean="0">
                <a:latin typeface="Arial" charset="0"/>
                <a:cs typeface="Arial" charset="0"/>
              </a:rPr>
              <a:pPr/>
              <a:t>29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baseline="0" dirty="0" smtClean="0">
                <a:solidFill>
                  <a:schemeClr val="tx1"/>
                </a:solidFill>
              </a:rPr>
              <a:t>Οι δύο στόχοι που σχετίζονται με την κατανόηση της συνεργασίας και της επικοινωνίας στο </a:t>
            </a:r>
            <a:r>
              <a:rPr lang="en-US" sz="1200" baseline="0" dirty="0" smtClean="0">
                <a:solidFill>
                  <a:schemeClr val="tx1"/>
                </a:solidFill>
              </a:rPr>
              <a:t>web </a:t>
            </a:r>
            <a:r>
              <a:rPr lang="el-GR" sz="1200" baseline="0" dirty="0" smtClean="0">
                <a:solidFill>
                  <a:schemeClr val="tx1"/>
                </a:solidFill>
              </a:rPr>
              <a:t>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5558" marR="0" indent="-69265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3.3 </a:t>
            </a:r>
            <a:r>
              <a:rPr lang="en-US" sz="1200" dirty="0" smtClean="0"/>
              <a:t> </a:t>
            </a:r>
            <a:r>
              <a:rPr lang="el-GR" sz="1200" dirty="0" smtClean="0"/>
              <a:t>Αποτίμηση των εργαλείων και των τεχνολογιών που χρησιμοποιούνται για τη συνεργασία στο </a:t>
            </a:r>
            <a:r>
              <a:rPr lang="el-GR" sz="1200" dirty="0" err="1" smtClean="0"/>
              <a:t>web</a:t>
            </a:r>
            <a:r>
              <a:rPr lang="en-US" sz="1200" dirty="0" smtClean="0"/>
              <a:t>.</a:t>
            </a:r>
            <a:endParaRPr lang="el-GR" sz="1200" dirty="0" smtClean="0"/>
          </a:p>
          <a:p>
            <a:pPr marL="1035558" marR="0" indent="-69265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3.4 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Σύνοψη των τεχνολογιών που χρησιμοποιούνται για επικοινωνία μέσω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9379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baseline="0" dirty="0" smtClean="0">
                <a:solidFill>
                  <a:schemeClr val="tx1"/>
                </a:solidFill>
              </a:rPr>
              <a:t>Οι δύο στόχοι που σχετίζονται με τις εμπορικές δραστηριότητες στο </a:t>
            </a:r>
            <a:r>
              <a:rPr lang="en-US" sz="1200" baseline="0" dirty="0" smtClean="0">
                <a:solidFill>
                  <a:schemeClr val="tx1"/>
                </a:solidFill>
              </a:rPr>
              <a:t>web</a:t>
            </a:r>
            <a:r>
              <a:rPr lang="el-GR" sz="1200" baseline="0" dirty="0" smtClean="0">
                <a:solidFill>
                  <a:schemeClr val="tx1"/>
                </a:solidFill>
              </a:rPr>
              <a:t>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dirty="0"/>
              <a:t>3.5  </a:t>
            </a:r>
            <a:r>
              <a:rPr lang="el-GR" sz="1200" dirty="0" smtClean="0"/>
              <a:t>Περιγραφή του τρόπου διενέργειας εμπορικών δραστηριοτήτων μέσω του διαδικτύου</a:t>
            </a:r>
            <a:r>
              <a:rPr lang="en-US" sz="1200" dirty="0" smtClean="0"/>
              <a:t>.</a:t>
            </a:r>
            <a:endParaRPr lang="el-GR" sz="1200" dirty="0" smtClean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dirty="0" smtClean="0"/>
              <a:t>3.6  </a:t>
            </a:r>
            <a:r>
              <a:rPr lang="el-GR" sz="1200" dirty="0" smtClean="0"/>
              <a:t>Περιγραφή μέτρων προστασίας που επιβάλλονται για τη διενέργεια εμπορικών δραστηριοτήτων μέσω του διαδικτύου.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5782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0" y="4343400"/>
            <a:ext cx="6858000" cy="4114800"/>
          </a:xfrm>
        </p:spPr>
        <p:txBody>
          <a:bodyPr/>
          <a:lstStyle/>
          <a:p>
            <a:pPr marL="6286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>
                <a:solidFill>
                  <a:schemeClr val="bg2"/>
                </a:solidFill>
              </a:rPr>
              <a:t>Το διαδίκτυο είναι ένα δίκτυο δικτύων που συνδέει δισεκατομμύρια χρήστες</a:t>
            </a:r>
            <a:r>
              <a:rPr lang="el-GR" baseline="0" dirty="0" smtClean="0">
                <a:solidFill>
                  <a:schemeClr val="bg2"/>
                </a:solidFill>
              </a:rPr>
              <a:t> </a:t>
            </a:r>
            <a:r>
              <a:rPr lang="el-GR" dirty="0" smtClean="0">
                <a:solidFill>
                  <a:schemeClr val="bg2"/>
                </a:solidFill>
              </a:rPr>
              <a:t>υπολογιστών σε όλο τον κόσμο.</a:t>
            </a:r>
          </a:p>
          <a:p>
            <a:pPr marL="6286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baseline="0" dirty="0" smtClean="0">
                <a:latin typeface="MyriadPro-Regular"/>
              </a:rPr>
              <a:t>Το Υπουργείο Άμυνας των ΗΠΑ χρειαζόταν ένα δίκτυο υπολογιστών το οποίο θα ήταν ανθεκτικό σε περίπτωση επίθεσης.</a:t>
            </a:r>
            <a:endParaRPr lang="el-GR" sz="1200" kern="1200" baseline="0" dirty="0">
              <a:solidFill>
                <a:schemeClr val="tx1"/>
              </a:solidFill>
              <a:effectLst/>
              <a:latin typeface="+mn-lt"/>
              <a:ea typeface="+mn-ea"/>
            </a:endParaRPr>
          </a:p>
          <a:p>
            <a:pPr marL="6286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διαδίκτυο δημιουργήθηκε ως απάντηση σε δύο ζητήματα: δημιουργία μιας ασφαλούς μορφής επικοινωνίας και δημιουργία ενός μέσου με το οποίο θα μπορούσαν να επικοινωνήσουν όλοι οι υπολογιστές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ea typeface="+mn-ea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ea typeface="+mn-ea"/>
            </a:endParaRPr>
          </a:p>
          <a:p>
            <a:pPr marL="6286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σύγχρονο διαδίκτυο εξελίχθηκε από ένα πρώιμο έργο το οποίο χρηματοδότησε η αμερικανική κυβέρνηση και του έδωσε το όνομα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Advanced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Projects Agency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 (ARPANET).</a:t>
            </a:r>
            <a:endParaRPr lang="en-US" sz="1200" kern="1200" dirty="0">
              <a:solidFill>
                <a:schemeClr val="tx1"/>
              </a:solidFill>
              <a:effectLst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8371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Σε ένα δίκτυο πελατών/</a:t>
            </a:r>
            <a:r>
              <a:rPr lang="el-G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διακομιστών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 πελάτης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ζητά δεδομένα και ο </a:t>
            </a:r>
            <a:r>
              <a:rPr lang="el-GR" sz="120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διακομιστής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επιστρέφει τα δεδομένα στον πελάτη.</a:t>
            </a:r>
            <a:endParaRPr lang="el-GR" sz="120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Κάθε φορά που συνδέεστε στο διαδίκτυο, ο υπολογιστής σας λαμβάνει έναν μοναδικό αναγνωριστικό αριθμό που ονομάζεται διεύθυνση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IP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(Internet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Protocol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Είναι ένα σύνολο από τέσσερις αριθμούς οι οποίοι διαχωρίζονται από τελείες, όπως 123.45.245.91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και κάποιες φορές απαντάται στη βιβλιογραφία ως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dotted quad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ή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dotted decimal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διευθύνσεις IP είναι το μέσο με το οποίο οι υπολογιστές αναγνωρίζουν ο ένας τον άλλον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dirty="0" smtClean="0"/>
              <a:t>Κάθε διαδικτυακός τόπος λαμβάνει μια μοναδική διεύθυνση </a:t>
            </a:r>
            <a:r>
              <a:rPr lang="en-US" dirty="0" smtClean="0"/>
              <a:t>IP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baseline="0" dirty="0" smtClean="0">
                <a:latin typeface="MyriadPro-Regular"/>
              </a:rPr>
              <a:t>Επειδή δεν είναι εύκολο να θυμόμαστε τους αριθμούς που αποτελούν τις διευθύνσεις IP, οι διαδικτυακοί τόποι συνδέονται με εκδοχές των διευθύνσεών τους IP σε μορφή κειμένου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1080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Το νέο συνεργατικό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που δημιουργούν οι ίδιοι οι χρήστες είναι εφικτό χάρη στις τεχνολογίες του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 2.0.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2.0 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μπορεί να θεωρηθεί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κοινωνικό μέσο (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και περιλαμβάνει την κοινωνική δικτύωση, τη συνεργασία σε έργα και τα εργαλεία κοινής χρήσης αρχείων, τα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ιστολόγια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τα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podcast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και τα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webcast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κοινωνική δικτύωση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l-GR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networking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αναφέρεται στη χρήση του </a:t>
            </a:r>
            <a:r>
              <a:rPr lang="el-GR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γ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ια επικοινωνία και κοινοποίηση πληροφοριών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υπηρεσίες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κοινωνικής δικτύωσης έχουν γίνει δημοφιλείς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χρήστες πρέπει να είναι προσεκτικοί όταν χρησιμοποιούν τους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ιστότοπους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κοινωνικής δικτύωσης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25182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Η </a:t>
            </a:r>
            <a:r>
              <a:rPr lang="el-GR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Wikipedia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είναι ένα παράδειγμα </a:t>
            </a:r>
            <a:r>
              <a:rPr lang="el-GR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μια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εφαρμογή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 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που επιτρέπει στους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χρήστες να προσθέτουν, να αφαιρούν ή να επεξεργάζονται το περιεχόμενο ενός εγγράφου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Google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 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έχει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χαρακτηριστικά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wiki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που προάγουν τη διαδικτυακή συνεργασία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ενώ μπορείτε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να κατεβάσετε δωρεάν λογισμικό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 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στα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Wikispaces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MediaWiki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Το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Wikimedia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Foundation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υποστηρίζει και άλλα συνεργατικά έργα, όπως το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Wikibooks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(ακαδημαϊκά συγγράμματα), το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Wikiversity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(εργαλεία εκμάθησης)</a:t>
            </a:r>
            <a:r>
              <a:rPr lang="el-G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και το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Wikisource</a:t>
            </a:r>
            <a:r>
              <a:rPr lang="el-G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(μια βιβλιοθήκη εγγράφων)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εργαλεία διαχείρισης έργων (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project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ενσωματώνουν εργασίες και ημερολόγια, ώστε τα ξεχωριστά στοιχεία του έργου, όπως και ολόκληρο το έργο, να διατηρούνται εντός προγραμματισμού.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ιστολόγιο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blog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είναι ένα προσωπικό ημερολόγιο που δημοσιεύεται στο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ημερολόγιο βίντεο (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ιστολόγιο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βίντεο ή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vlog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είναι ένα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ιστολόγιο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που χρησιμοποιεί ως βασικό περιεχόμενο το βίντεο.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Μπορείτε εύκολα να δημιουργήσετε το δικό σας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ιστολόγιο</a:t>
            </a:r>
            <a:r>
              <a:rPr lang="en-US" dirty="0" smtClean="0"/>
              <a:t>.</a:t>
            </a:r>
            <a:endParaRPr lang="el-GR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/>
              <a:t>Στα προβλήματα</a:t>
            </a:r>
            <a:r>
              <a:rPr lang="el-GR" baseline="0" dirty="0" smtClean="0"/>
              <a:t> των </a:t>
            </a:r>
            <a:r>
              <a:rPr lang="el-GR" baseline="0" dirty="0" err="1" smtClean="0"/>
              <a:t>ιστολόγιων</a:t>
            </a:r>
            <a:r>
              <a:rPr lang="el-GR" baseline="0" dirty="0" smtClean="0"/>
              <a:t> περιλαμβάνονται τα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spam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ιστολόγια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l-G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splog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 smtClean="0"/>
              <a:t>Τα μικροϊστολόγια (</a:t>
            </a:r>
            <a:r>
              <a:rPr lang="el-GR" dirty="0" err="1" smtClean="0"/>
              <a:t>microblog</a:t>
            </a:r>
            <a:r>
              <a:rPr lang="el-GR" dirty="0" smtClean="0"/>
              <a:t>)</a:t>
            </a:r>
            <a:r>
              <a:rPr lang="el-GR" baseline="0" dirty="0" smtClean="0"/>
              <a:t> είναι </a:t>
            </a:r>
            <a:r>
              <a:rPr lang="el-GR" baseline="0" dirty="0" err="1" smtClean="0"/>
              <a:t>ιστολόγια</a:t>
            </a:r>
            <a:r>
              <a:rPr lang="el-GR" baseline="0" dirty="0" smtClean="0"/>
              <a:t> με όρια στην έκταση των κειμένων που μπορούν να χρησιμοποιηθούν</a:t>
            </a:r>
            <a:r>
              <a:rPr lang="en-US" baseline="0" dirty="0" smtClean="0"/>
              <a:t>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8210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Ένα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podcast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αποτελείται από μια σειρά αρχείων ήχου και βίντεο τα οποία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διανέμονται μέσω διαδικτύου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Τα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podcast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παραδίδουν το περιεχόμενό τους χρησιμοποιώντας τροφοδοσίες RSS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(Really Simple Syndication)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μια μορφή αποστολής περιεχομένου η οποία στέλνει το πιο πρόσφατο περιεχόμενο μιας σειράς από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podcast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αυτόματα σε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μια εφαρμογή συγκέντρωσης υλικού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Μια εφαρμογή συγκέντρωσης υλικού εντοπίζει όλες τις σελίδες RSS στις οποίες έχετε εγγραφεί και κατεβάζει αυτόματα μόνο το νέο περιεχόμενο στον υπολογιστή σας ή στη συσκευή αναπαραγωγής μέσων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Ένα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webcast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είναι η μετάδοση περιεχομένου ήχου ή βίντεο μέσω διαδικτύου.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Υπάρχουν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ποικίλες πλατφόρμες κοινής χρήσης πολυμέσων όπως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YouTube, Flickr,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Instagram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και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Sound Cloud.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2953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white">
          <a:xfrm>
            <a:off x="0" y="0"/>
            <a:ext cx="9144000" cy="3886200"/>
          </a:xfrm>
          <a:prstGeom prst="rect">
            <a:avLst/>
          </a:prstGeom>
          <a:solidFill>
            <a:srgbClr val="007FA3"/>
          </a:solidFill>
          <a:ln>
            <a:solidFill>
              <a:srgbClr val="007F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2838451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87" y="3962400"/>
            <a:ext cx="7794626" cy="17526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887980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Pears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371113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529" y="1"/>
            <a:ext cx="7992472" cy="1461652"/>
          </a:xfrm>
          <a:noFill/>
        </p:spPr>
        <p:txBody>
          <a:bodyPr/>
          <a:lstStyle>
            <a:lvl1pPr>
              <a:defRPr lang="en-US" sz="4000" b="1" kern="1200" dirty="0">
                <a:solidFill>
                  <a:srgbClr val="007FA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4583" y="1825625"/>
            <a:ext cx="3634740" cy="4297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4880" y="1825625"/>
            <a:ext cx="3634740" cy="4297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15922" y="6492876"/>
            <a:ext cx="413698" cy="365125"/>
          </a:xfrm>
          <a:prstGeom prst="rect">
            <a:avLst/>
          </a:prstGeom>
        </p:spPr>
        <p:txBody>
          <a:bodyPr/>
          <a:lstStyle/>
          <a:p>
            <a:fld id="{60290624-BA46-45E4-BCA2-F24A337D9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528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DF6EFB-3F44-496C-A842-1E0B3D3B975A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789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007FA3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edition here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029200" y="1600201"/>
            <a:ext cx="3657600" cy="160019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3000" baseline="0"/>
            </a:lvl1pPr>
            <a:lvl2pPr marL="0" indent="0">
              <a:spcBef>
                <a:spcPts val="0"/>
              </a:spcBef>
              <a:buNone/>
              <a:defRPr sz="4400"/>
            </a:lvl2pPr>
            <a:lvl3pPr marL="0" indent="0">
              <a:spcBef>
                <a:spcPts val="0"/>
              </a:spcBef>
              <a:buNone/>
              <a:defRPr sz="4400"/>
            </a:lvl3pPr>
            <a:lvl4pPr marL="0" indent="0">
              <a:spcBef>
                <a:spcPts val="0"/>
              </a:spcBef>
              <a:buNone/>
              <a:defRPr sz="4400"/>
            </a:lvl4pPr>
            <a:lvl5pPr marL="0" indent="0">
              <a:spcBef>
                <a:spcPts val="0"/>
              </a:spcBef>
              <a:buNone/>
              <a:defRPr sz="4400"/>
            </a:lvl5pPr>
            <a:lvl6pPr marL="0" indent="0">
              <a:spcBef>
                <a:spcPts val="0"/>
              </a:spcBef>
              <a:buNone/>
              <a:defRPr sz="4400"/>
            </a:lvl6pPr>
            <a:lvl7pPr marL="0" indent="0">
              <a:spcBef>
                <a:spcPts val="0"/>
              </a:spcBef>
              <a:buNone/>
              <a:defRPr sz="4400"/>
            </a:lvl7pPr>
            <a:lvl8pPr marL="0" indent="0">
              <a:spcBef>
                <a:spcPts val="0"/>
              </a:spcBef>
              <a:buNone/>
              <a:defRPr sz="4400"/>
            </a:lvl8pPr>
            <a:lvl9pPr marL="0" indent="0">
              <a:spcBef>
                <a:spcPts val="0"/>
              </a:spcBef>
              <a:buNone/>
              <a:defRPr sz="4400"/>
            </a:lvl9pPr>
          </a:lstStyle>
          <a:p>
            <a:pPr lvl="0"/>
            <a:r>
              <a:rPr lang="en-US" dirty="0"/>
              <a:t>Chapter ##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029200" y="3200400"/>
            <a:ext cx="3657600" cy="29257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  <a:lvl6pPr marL="0" indent="0">
              <a:spcBef>
                <a:spcPts val="0"/>
              </a:spcBef>
              <a:buNone/>
              <a:defRPr/>
            </a:lvl6pPr>
            <a:lvl7pPr marL="0" indent="0">
              <a:spcBef>
                <a:spcPts val="0"/>
              </a:spcBef>
              <a:buNone/>
              <a:defRPr/>
            </a:lvl7pPr>
            <a:lvl8pPr marL="0" indent="0">
              <a:spcBef>
                <a:spcPts val="0"/>
              </a:spcBef>
              <a:buNone/>
              <a:defRPr/>
            </a:lvl8pPr>
            <a:lvl9pPr marL="0" indent="0">
              <a:spcBef>
                <a:spcPts val="0"/>
              </a:spcBef>
              <a:buNone/>
              <a:defRPr/>
            </a:lvl9pPr>
          </a:lstStyle>
          <a:p>
            <a:pPr lvl="0"/>
            <a:r>
              <a:rPr lang="en-US" dirty="0"/>
              <a:t>Chapter title</a:t>
            </a:r>
          </a:p>
        </p:txBody>
      </p:sp>
      <p:pic>
        <p:nvPicPr>
          <p:cNvPr id="12" name="Picture 11" descr="Pears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6376789"/>
            <a:ext cx="918000" cy="279915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298106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earning Objectiv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Learning Objectives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027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007FA3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add Learning Objective(s)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463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12652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7FA3"/>
              </a:buClr>
              <a:buSzPct val="100000"/>
              <a:defRPr sz="3200"/>
            </a:lvl1pPr>
            <a:lvl2pPr>
              <a:buClr>
                <a:schemeClr val="tx1"/>
              </a:buClr>
              <a:defRPr sz="2800"/>
            </a:lvl2pPr>
            <a:lvl3pPr>
              <a:buClr>
                <a:schemeClr val="tx1"/>
              </a:buClr>
              <a:defRPr sz="2400"/>
            </a:lvl3pPr>
            <a:lvl4pPr>
              <a:buClr>
                <a:srgbClr val="007FA3"/>
              </a:buClr>
              <a:defRPr/>
            </a:lvl4pPr>
            <a:lvl5pPr>
              <a:buClr>
                <a:srgbClr val="007FA3"/>
              </a:buClr>
              <a:defRPr/>
            </a:lvl5pPr>
            <a:lvl6pPr>
              <a:buClr>
                <a:srgbClr val="007FA3"/>
              </a:buClr>
              <a:defRPr/>
            </a:lvl6pPr>
            <a:lvl7pPr>
              <a:buClr>
                <a:srgbClr val="007FA3"/>
              </a:buClr>
              <a:defRPr/>
            </a:lvl7pPr>
            <a:lvl8pPr>
              <a:buClr>
                <a:srgbClr val="007FA3"/>
              </a:buClr>
              <a:defRPr/>
            </a:lvl8pPr>
            <a:lvl9pPr>
              <a:buClr>
                <a:srgbClr val="007FA3"/>
              </a:buCl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090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18872" indent="-118872">
              <a:buClr>
                <a:srgbClr val="007FA3"/>
              </a:buClr>
              <a:buSzPct val="25000"/>
              <a:defRPr sz="1600"/>
            </a:lvl1pPr>
            <a:lvl2pPr marL="569913" indent="-285750">
              <a:buClr>
                <a:srgbClr val="007FA3"/>
              </a:buClr>
              <a:defRPr sz="1600"/>
            </a:lvl2pPr>
            <a:lvl3pPr>
              <a:buClr>
                <a:srgbClr val="007FA3"/>
              </a:buClr>
              <a:defRPr sz="1600"/>
            </a:lvl3pPr>
            <a:lvl4pPr>
              <a:buClr>
                <a:srgbClr val="007FA3"/>
              </a:buClr>
              <a:defRPr sz="1600"/>
            </a:lvl4pPr>
            <a:lvl5pPr>
              <a:buClr>
                <a:srgbClr val="007FA3"/>
              </a:buClr>
              <a:defRPr sz="1600"/>
            </a:lvl5pPr>
            <a:lvl6pPr>
              <a:buClr>
                <a:srgbClr val="007FA3"/>
              </a:buClr>
              <a:defRPr sz="1600"/>
            </a:lvl6pPr>
            <a:lvl7pPr>
              <a:buClr>
                <a:srgbClr val="007FA3"/>
              </a:buClr>
              <a:defRPr sz="1600"/>
            </a:lvl7pPr>
            <a:lvl8pPr>
              <a:buClr>
                <a:srgbClr val="007FA3"/>
              </a:buClr>
              <a:defRPr sz="1600"/>
            </a:lvl8pPr>
            <a:lvl9pPr>
              <a:buClr>
                <a:srgbClr val="007FA3"/>
              </a:buCl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20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1066800"/>
          </a:xfrm>
        </p:spPr>
        <p:txBody>
          <a:bodyPr anchor="t"/>
          <a:lstStyle>
            <a:lvl1pPr>
              <a:defRPr sz="4000">
                <a:solidFill>
                  <a:srgbClr val="007FA3"/>
                </a:solidFill>
              </a:defRPr>
            </a:lvl1pPr>
          </a:lstStyle>
          <a:p>
            <a:r>
              <a:rPr lang="en-US" dirty="0"/>
              <a:t>Click to add figure number and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68160"/>
            <a:ext cx="8229600" cy="91685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800"/>
            </a:lvl1pPr>
            <a:lvl2pPr marL="0" indent="0">
              <a:spcBef>
                <a:spcPts val="0"/>
              </a:spcBef>
              <a:buNone/>
              <a:defRPr sz="1600"/>
            </a:lvl2pPr>
            <a:lvl3pPr marL="0" indent="0">
              <a:spcBef>
                <a:spcPts val="0"/>
              </a:spcBef>
              <a:buNone/>
              <a:defRPr sz="1600"/>
            </a:lvl3pPr>
            <a:lvl4pPr marL="0" indent="0">
              <a:spcBef>
                <a:spcPts val="0"/>
              </a:spcBef>
              <a:buNone/>
              <a:defRPr sz="1600"/>
            </a:lvl4pPr>
            <a:lvl5pPr marL="0" indent="0">
              <a:spcBef>
                <a:spcPts val="0"/>
              </a:spcBef>
              <a:buNone/>
              <a:defRPr sz="1600"/>
            </a:lvl5pPr>
            <a:lvl6pPr marL="0" indent="0">
              <a:spcBef>
                <a:spcPts val="0"/>
              </a:spcBef>
              <a:buNone/>
              <a:defRPr sz="1600"/>
            </a:lvl6pPr>
            <a:lvl7pPr marL="0" indent="0">
              <a:spcBef>
                <a:spcPts val="0"/>
              </a:spcBef>
              <a:buNone/>
              <a:defRPr sz="1600"/>
            </a:lvl7pPr>
            <a:lvl8pPr marL="0" indent="0">
              <a:spcBef>
                <a:spcPts val="0"/>
              </a:spcBef>
              <a:buNone/>
              <a:defRPr sz="1600"/>
            </a:lvl8pPr>
            <a:lvl9pPr marL="0" indent="0">
              <a:spcBef>
                <a:spcPts val="0"/>
              </a:spcBef>
              <a:buNone/>
              <a:defRPr sz="1600"/>
            </a:lvl9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ears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220379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63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57200" y="3962400"/>
            <a:ext cx="8229600" cy="2163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4799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47800"/>
            <a:ext cx="7772400" cy="2152651"/>
          </a:xfrm>
        </p:spPr>
        <p:txBody>
          <a:bodyPr anchor="b">
            <a:noAutofit/>
          </a:bodyPr>
          <a:lstStyle>
            <a:lvl1pPr algn="l">
              <a:defRPr sz="3400" b="1" cap="none" baseline="0">
                <a:solidFill>
                  <a:srgbClr val="007FA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4687" y="3962400"/>
            <a:ext cx="7794627" cy="175260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007FA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4704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12652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5512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109728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Pearson Logo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6376789"/>
            <a:ext cx="918000" cy="27991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369157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  <p:sldLayoutId id="2147483650" r:id="rId4"/>
    <p:sldLayoutId id="2147483659" r:id="rId5"/>
    <p:sldLayoutId id="2147483658" r:id="rId6"/>
    <p:sldLayoutId id="2147483660" r:id="rId7"/>
    <p:sldLayoutId id="2147483651" r:id="rId8"/>
    <p:sldLayoutId id="2147483654" r:id="rId9"/>
    <p:sldLayoutId id="2147483655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400" b="1" kern="1200">
          <a:solidFill>
            <a:srgbClr val="007FA3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56032" indent="-256032" algn="l" defTabSz="914400" rtl="0" eaLnBrk="1" latinLnBrk="0" hangingPunct="1">
        <a:spcBef>
          <a:spcPts val="15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600"/>
        </a:spcBef>
        <a:buClr>
          <a:schemeClr val="tx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600"/>
        </a:spcBef>
        <a:buClr>
          <a:schemeClr val="tx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600"/>
        </a:spcBef>
        <a:buClr>
          <a:srgbClr val="007FA3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6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5943600"/>
            <a:ext cx="19700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4 - Υπότιτλος"/>
          <p:cNvSpPr txBox="1">
            <a:spLocks/>
          </p:cNvSpPr>
          <p:nvPr/>
        </p:nvSpPr>
        <p:spPr>
          <a:xfrm>
            <a:off x="3657600" y="762000"/>
            <a:ext cx="5410200" cy="4191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A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EVANS, K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MARTIN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, 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M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A. POATSY</a:t>
            </a:r>
            <a:endParaRPr lang="el-GR" sz="2200" b="1" dirty="0">
              <a:solidFill>
                <a:schemeClr val="accent4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200" b="1" dirty="0"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Εισαγωγή στην πληροφορική</a:t>
            </a:r>
            <a:endParaRPr lang="el-GR" sz="2800" b="1" dirty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Θεωρία και πράξη</a:t>
            </a:r>
            <a:endParaRPr lang="el-GR" sz="2400" b="1" dirty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400" b="1" dirty="0">
              <a:solidFill>
                <a:srgbClr val="FF3300"/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2</a:t>
            </a:r>
            <a:r>
              <a:rPr lang="el-GR" sz="2000" b="1" baseline="30000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η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έκδοση </a:t>
            </a:r>
          </a:p>
        </p:txBody>
      </p:sp>
      <p:pic>
        <p:nvPicPr>
          <p:cNvPr id="5" name="Picture 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14400"/>
            <a:ext cx="3174289" cy="4428000"/>
          </a:xfrm>
          <a:prstGeom prst="rect">
            <a:avLst/>
          </a:prstGeom>
          <a:noFill/>
          <a:ln w="317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C:\Users\USER\Desktop\Χωρίς τίτλ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2114" y="3145800"/>
            <a:ext cx="4175686" cy="3636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7620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Συνεργασία και επικοινωνία στο </a:t>
            </a:r>
            <a:r>
              <a:rPr lang="el-GR" sz="4400" dirty="0" err="1" smtClean="0"/>
              <a:t>web</a:t>
            </a:r>
            <a:r>
              <a:rPr lang="el-GR" sz="4400" dirty="0" smtClean="0"/>
              <a:t> </a:t>
            </a:r>
            <a:r>
              <a:rPr lang="en-US" sz="2550" dirty="0" smtClean="0"/>
              <a:t/>
            </a:r>
            <a:br>
              <a:rPr lang="en-US" sz="2550" dirty="0" smtClean="0"/>
            </a:br>
            <a:r>
              <a:rPr lang="el-GR" sz="3200" dirty="0" smtClean="0"/>
              <a:t>Συνεργασία με τεχνολογίες του </a:t>
            </a:r>
            <a:r>
              <a:rPr lang="el-GR" sz="3200" dirty="0" err="1" smtClean="0"/>
              <a:t>web</a:t>
            </a:r>
            <a:r>
              <a:rPr lang="en-US" sz="3600" dirty="0" smtClean="0"/>
              <a:t> </a:t>
            </a:r>
            <a:r>
              <a:rPr lang="en-US" sz="2200" dirty="0" smtClean="0"/>
              <a:t>(</a:t>
            </a:r>
            <a:r>
              <a:rPr lang="el-GR" sz="2200" dirty="0" smtClean="0"/>
              <a:t>Στόχος</a:t>
            </a:r>
            <a:r>
              <a:rPr lang="en-US" sz="2200" dirty="0" smtClean="0"/>
              <a:t> 3.3)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1524000"/>
            <a:ext cx="8686799" cy="4953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 smtClean="0">
                <a:solidFill>
                  <a:schemeClr val="bg2"/>
                </a:solidFill>
              </a:rPr>
              <a:t>Συνεργασία σε έργα και εργαλεία κοινής χρήσης αρχείων</a:t>
            </a:r>
            <a:endParaRPr lang="en-US" sz="3000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600" dirty="0" smtClean="0"/>
              <a:t>Wiki:</a:t>
            </a:r>
            <a:r>
              <a:rPr lang="el-GR" sz="2600" dirty="0" smtClean="0"/>
              <a:t> Συνεργατικό έγγραφο που βασίζεται στο </a:t>
            </a:r>
            <a:r>
              <a:rPr lang="en-US" sz="2600" dirty="0" smtClean="0"/>
              <a:t>web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>
                <a:sym typeface="Wingdings" panose="05000000000000000000" pitchFamily="2" charset="2"/>
              </a:rPr>
              <a:t>Εργαλεία διαχείρισης έργων</a:t>
            </a:r>
            <a:endParaRPr lang="en-US" sz="2600" dirty="0">
              <a:sym typeface="Wingdings" panose="05000000000000000000" pitchFamily="2" charset="2"/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 err="1" smtClean="0">
                <a:solidFill>
                  <a:schemeClr val="bg2"/>
                </a:solidFill>
                <a:sym typeface="Wingdings" panose="05000000000000000000" pitchFamily="2" charset="2"/>
              </a:rPr>
              <a:t>Ιστολόγια</a:t>
            </a:r>
            <a:endParaRPr lang="en-US" sz="3000" dirty="0">
              <a:solidFill>
                <a:schemeClr val="bg2"/>
              </a:solidFill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err="1" smtClean="0">
                <a:sym typeface="Wingdings" panose="05000000000000000000" pitchFamily="2" charset="2"/>
              </a:rPr>
              <a:t>Ιστολόγιο</a:t>
            </a:r>
            <a:r>
              <a:rPr lang="en-US" sz="2600" dirty="0" smtClean="0">
                <a:sym typeface="Wingdings" panose="05000000000000000000" pitchFamily="2" charset="2"/>
              </a:rPr>
              <a:t> 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Ημερολόγιο βίντεο</a:t>
            </a:r>
            <a:r>
              <a:rPr lang="en-US" sz="2600" dirty="0" smtClean="0"/>
              <a:t> 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Δημιουργία του δικού σας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600" dirty="0" smtClean="0"/>
              <a:t>   </a:t>
            </a:r>
            <a:r>
              <a:rPr lang="el-GR" sz="2600" dirty="0" err="1" smtClean="0"/>
              <a:t>ιστολόγιου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Προβλήματα </a:t>
            </a:r>
            <a:r>
              <a:rPr lang="el-GR" sz="2600" dirty="0" err="1" smtClean="0"/>
              <a:t>ιστολόγιων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Μικροϊστολόγια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xmlns="" val="1274117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5029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  <a:defRPr/>
            </a:pPr>
            <a:r>
              <a:rPr lang="en-US" dirty="0">
                <a:solidFill>
                  <a:schemeClr val="bg2"/>
                </a:solidFill>
              </a:rPr>
              <a:t>Podcasts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Αρχεία ήχου και βίντεο τα οποία διανέμονται μέσω </a:t>
            </a:r>
            <a:r>
              <a:rPr lang="en-US" dirty="0" smtClean="0"/>
              <a:t>RSS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RSS: Really Simple Syndication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Εφαρμογή συγκέντρωσης υλικού</a:t>
            </a:r>
            <a:endParaRPr lang="en-US" dirty="0"/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r>
              <a:rPr lang="en-US" dirty="0">
                <a:solidFill>
                  <a:schemeClr val="bg2"/>
                </a:solidFill>
              </a:rPr>
              <a:t>Webcasts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Η μετάδοση περιεχομένου ήχου ή βίντεο μέσω διαδικτύου</a:t>
            </a:r>
            <a:endParaRPr lang="en-US" dirty="0"/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r>
              <a:rPr lang="el-GR" sz="3500" dirty="0" smtClean="0">
                <a:solidFill>
                  <a:schemeClr val="bg2"/>
                </a:solidFill>
              </a:rPr>
              <a:t>Πλατφόρμες κοινής χρήσης πολυμέσων</a:t>
            </a:r>
            <a:endParaRPr lang="en-US" sz="3500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YouTube, Flickr, Instagram, Sound Cloud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-7620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Συνεργασία και επικοινωνία στο </a:t>
            </a:r>
            <a:r>
              <a:rPr lang="el-GR" sz="4400" dirty="0" err="1" smtClean="0"/>
              <a:t>web</a:t>
            </a:r>
            <a:r>
              <a:rPr lang="el-GR" sz="4400" dirty="0" smtClean="0"/>
              <a:t> </a:t>
            </a:r>
            <a:r>
              <a:rPr lang="en-US" sz="2550" dirty="0" smtClean="0"/>
              <a:t/>
            </a:r>
            <a:br>
              <a:rPr lang="en-US" sz="2550" dirty="0" smtClean="0"/>
            </a:br>
            <a:r>
              <a:rPr lang="el-GR" sz="3200" dirty="0" smtClean="0"/>
              <a:t>Συνεργασία με τεχνολογίες του </a:t>
            </a:r>
            <a:r>
              <a:rPr lang="el-GR" sz="3200" dirty="0" err="1" smtClean="0"/>
              <a:t>web</a:t>
            </a:r>
            <a:r>
              <a:rPr lang="en-US" sz="3600" dirty="0" smtClean="0"/>
              <a:t> </a:t>
            </a:r>
            <a:r>
              <a:rPr lang="en-US" sz="2200" dirty="0" smtClean="0"/>
              <a:t>(</a:t>
            </a:r>
            <a:r>
              <a:rPr lang="el-GR" sz="2200" dirty="0" smtClean="0"/>
              <a:t>Στόχος</a:t>
            </a:r>
            <a:r>
              <a:rPr lang="en-US" sz="2200" dirty="0" smtClean="0"/>
              <a:t> 3.3)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xmlns="" val="1569163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 l="11250" t="30469" r="34375" b="33594"/>
          <a:stretch>
            <a:fillRect/>
          </a:stretch>
        </p:blipFill>
        <p:spPr bwMode="auto">
          <a:xfrm>
            <a:off x="3505198" y="2971800"/>
            <a:ext cx="5651218" cy="29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686800" cy="16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Συνεργασία και επικοινωνία στο </a:t>
            </a:r>
            <a:r>
              <a:rPr lang="el-GR" dirty="0" err="1" smtClean="0"/>
              <a:t>web</a:t>
            </a:r>
            <a:r>
              <a:rPr lang="el-GR" dirty="0" smtClean="0"/>
              <a:t>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l-GR" sz="3600" dirty="0" smtClean="0"/>
              <a:t> </a:t>
            </a:r>
            <a:r>
              <a:rPr lang="el-GR" sz="2900" dirty="0" smtClean="0"/>
              <a:t>Επικοινωνία μέσω </a:t>
            </a:r>
            <a:r>
              <a:rPr lang="en-US" sz="2900" dirty="0" smtClean="0"/>
              <a:t>web </a:t>
            </a:r>
            <a:r>
              <a:rPr lang="en-US" sz="2200" dirty="0" smtClean="0"/>
              <a:t>(</a:t>
            </a:r>
            <a:r>
              <a:rPr lang="el-GR" sz="2200" dirty="0" smtClean="0"/>
              <a:t>Στόχος</a:t>
            </a:r>
            <a:r>
              <a:rPr lang="en-US" sz="2200" dirty="0" smtClean="0"/>
              <a:t> </a:t>
            </a:r>
            <a:r>
              <a:rPr lang="en-US" sz="2200" dirty="0"/>
              <a:t>3.4)</a:t>
            </a:r>
            <a:endParaRPr lang="en-US" sz="2700" dirty="0"/>
          </a:p>
        </p:txBody>
      </p:sp>
      <p:sp>
        <p:nvSpPr>
          <p:cNvPr id="20480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229600" cy="50292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Ηλεκτρονικό ταχυδρομείο 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Βασικό μέσο επικοινωνίας</a:t>
            </a:r>
            <a:endParaRPr lang="en-US" dirty="0">
              <a:effectLst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Γραπτό μήνυμα που αποστέλλεται ή παραλαμβάνεται</a:t>
            </a:r>
            <a:endParaRPr lang="en-US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Ασύγχρονο</a:t>
            </a:r>
            <a:endParaRPr lang="en-US" dirty="0">
              <a:effectLst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Πρακτικό</a:t>
            </a:r>
            <a:endParaRPr lang="en-US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Τα μηνύματα δεν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l-GR" dirty="0" smtClean="0"/>
              <a:t>    είναι ιδιωτικά </a:t>
            </a:r>
            <a:endParaRPr lang="en-US" dirty="0">
              <a:effectLst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l-GR" dirty="0" smtClean="0"/>
              <a:t>Πρωτόκολλο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l-GR" dirty="0" smtClean="0"/>
              <a:t>   επικοινωνίας</a:t>
            </a: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Πρόγραμμα που </a:t>
            </a:r>
            <a:endParaRPr lang="en-US" dirty="0" smtClean="0">
              <a:solidFill>
                <a:schemeClr val="bg2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el-GR" dirty="0" smtClean="0">
                <a:solidFill>
                  <a:schemeClr val="bg2"/>
                </a:solidFill>
              </a:rPr>
              <a:t>   βασίζεται στο </a:t>
            </a:r>
            <a:r>
              <a:rPr lang="en-US" dirty="0" smtClean="0">
                <a:solidFill>
                  <a:schemeClr val="bg2"/>
                </a:solidFill>
              </a:rPr>
              <a:t>web</a:t>
            </a:r>
            <a:endParaRPr lang="en-US" dirty="0">
              <a:solidFill>
                <a:schemeClr val="bg2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Πρόγραμμα πελάτη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8762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722437"/>
            <a:ext cx="8229600" cy="42973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Επικοινωνία σε πραγματικό χρόνο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Ανταλλαγή άμεσων μηνυμάτων</a:t>
            </a:r>
            <a:endParaRPr lang="en-US" dirty="0">
              <a:effectLst/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Ανταλλαγή μηνυμάτων κειμένου 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Φωνή μέσω πρωτοκόλλου 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   διαδικτύου </a:t>
            </a:r>
            <a:r>
              <a:rPr lang="el-GR" dirty="0" err="1" smtClean="0"/>
              <a:t>VoIP</a:t>
            </a:r>
            <a:endParaRPr lang="en-US" dirty="0">
              <a:effectLst/>
            </a:endParaRPr>
          </a:p>
        </p:txBody>
      </p:sp>
      <p:pic>
        <p:nvPicPr>
          <p:cNvPr id="3" name="Picture 2" descr="Photo of laptop with video calling shows VoIP technology that lets computing device behave like a phone or video phone using internet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5400" y="3733800"/>
            <a:ext cx="3984060" cy="3060000"/>
          </a:xfrm>
          <a:prstGeom prst="rect">
            <a:avLst/>
          </a:prstGeom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686800" cy="16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Συνεργασία και επικοινωνία στο </a:t>
            </a:r>
            <a:r>
              <a:rPr lang="el-GR" dirty="0" err="1" smtClean="0"/>
              <a:t>web</a:t>
            </a:r>
            <a:r>
              <a:rPr lang="el-GR" dirty="0" smtClean="0"/>
              <a:t>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l-GR" sz="3600" dirty="0" smtClean="0"/>
              <a:t> </a:t>
            </a:r>
            <a:r>
              <a:rPr lang="el-GR" sz="2900" dirty="0" smtClean="0"/>
              <a:t>Επικοινωνία μέσω </a:t>
            </a:r>
            <a:r>
              <a:rPr lang="en-US" sz="2900" dirty="0" smtClean="0"/>
              <a:t>web </a:t>
            </a:r>
            <a:r>
              <a:rPr lang="en-US" sz="2200" dirty="0" smtClean="0"/>
              <a:t>(</a:t>
            </a:r>
            <a:r>
              <a:rPr lang="el-GR" sz="2200" dirty="0" smtClean="0"/>
              <a:t>Στόχος</a:t>
            </a:r>
            <a:r>
              <a:rPr lang="en-US" sz="2200" dirty="0" smtClean="0"/>
              <a:t> </a:t>
            </a:r>
            <a:r>
              <a:rPr lang="en-US" sz="2200" dirty="0"/>
              <a:t>3.4)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xmlns="" val="3962026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600200"/>
          </a:xfrm>
        </p:spPr>
        <p:txBody>
          <a:bodyPr>
            <a:noAutofit/>
          </a:bodyPr>
          <a:lstStyle/>
          <a:p>
            <a:r>
              <a:rPr lang="el-GR" dirty="0" smtClean="0"/>
              <a:t>Εμπορικές δραστηριότητες στο </a:t>
            </a:r>
            <a:r>
              <a:rPr lang="en-US" dirty="0" smtClean="0"/>
              <a:t>web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l-GR" sz="3200" dirty="0" smtClean="0"/>
              <a:t>Διενέργεια εμπορικών δραστηριοτήτων</a:t>
            </a:r>
            <a:br>
              <a:rPr lang="el-GR" sz="3200" dirty="0" smtClean="0"/>
            </a:br>
            <a:r>
              <a:rPr lang="el-GR" sz="3200" dirty="0" smtClean="0"/>
              <a:t>στο διαδίκτυο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3.5)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5029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 smtClean="0">
                <a:solidFill>
                  <a:schemeClr val="bg2"/>
                </a:solidFill>
              </a:rPr>
              <a:t>Συναλλαγές μεταξύ επιχειρήσεων και καταναλωτών</a:t>
            </a:r>
            <a:r>
              <a:rPr lang="en-US" sz="3000" dirty="0" smtClean="0">
                <a:solidFill>
                  <a:schemeClr val="bg2"/>
                </a:solidFill>
              </a:rPr>
              <a:t> </a:t>
            </a:r>
            <a:r>
              <a:rPr lang="en-US" sz="3000" dirty="0">
                <a:solidFill>
                  <a:schemeClr val="bg2"/>
                </a:solidFill>
              </a:rPr>
              <a:t>(B2C)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Η επιχείρηση πωλεί στους καταναλωτές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600" dirty="0"/>
              <a:t>Amazon.com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 smtClean="0">
                <a:solidFill>
                  <a:schemeClr val="bg2"/>
                </a:solidFill>
              </a:rPr>
              <a:t>Συναλλαγές μεταξύ επιχειρήσεων </a:t>
            </a:r>
            <a:r>
              <a:rPr lang="en-US" sz="3000" dirty="0" smtClean="0">
                <a:solidFill>
                  <a:schemeClr val="bg2"/>
                </a:solidFill>
              </a:rPr>
              <a:t>(</a:t>
            </a:r>
            <a:r>
              <a:rPr lang="en-US" sz="3000" dirty="0">
                <a:solidFill>
                  <a:schemeClr val="bg2"/>
                </a:solidFill>
              </a:rPr>
              <a:t>B2B)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Η επιχείρηση πωλεί σε άλλες επιχειρήσεις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600" dirty="0"/>
              <a:t>Omahapaper.com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 smtClean="0">
                <a:solidFill>
                  <a:schemeClr val="bg2"/>
                </a:solidFill>
              </a:rPr>
              <a:t>Συναλλαγές μεταξύ καταναλωτών </a:t>
            </a:r>
            <a:r>
              <a:rPr lang="en-US" sz="3000" dirty="0" smtClean="0">
                <a:solidFill>
                  <a:schemeClr val="bg2"/>
                </a:solidFill>
              </a:rPr>
              <a:t>(</a:t>
            </a:r>
            <a:r>
              <a:rPr lang="en-US" sz="3000" dirty="0">
                <a:solidFill>
                  <a:schemeClr val="bg2"/>
                </a:solidFill>
              </a:rPr>
              <a:t>C2C)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Οι καταναλωτές πωλούν σε άλλους καταναλωτές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600" dirty="0" smtClean="0"/>
              <a:t>Ebay.com∙ </a:t>
            </a:r>
            <a:r>
              <a:rPr lang="en-US" sz="2600" dirty="0"/>
              <a:t>Craigslist.com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68099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Εμπορικές δραστηριότητες στο </a:t>
            </a:r>
            <a:r>
              <a:rPr lang="en-US" dirty="0" smtClean="0"/>
              <a:t>web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l-GR" sz="3200" dirty="0" smtClean="0"/>
              <a:t> Μέτρα προστασίας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3.6)</a:t>
            </a:r>
            <a:endParaRPr lang="en-US" dirty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1479352"/>
            <a:ext cx="533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6032" indent="-256032">
              <a:buClr>
                <a:srgbClr val="007FA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l-GR" sz="3000" dirty="0" smtClean="0">
                <a:solidFill>
                  <a:schemeClr val="bg2"/>
                </a:solidFill>
              </a:rPr>
              <a:t>Οδηγίες για ασφαλέστερες αγορές</a:t>
            </a:r>
            <a:endParaRPr lang="en-US" sz="3000" dirty="0">
              <a:solidFill>
                <a:schemeClr val="bg2"/>
              </a:solidFill>
            </a:endParaRP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l-G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Ασφαλής διαδικτυακός τόπος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2" indent="-171450">
              <a:buFont typeface="Arial" panose="020B0604020202020204" pitchFamily="34" charset="0"/>
              <a:buChar char="•"/>
            </a:pPr>
            <a:r>
              <a:rPr lang="el-G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Ασφαλές πρωτόκολλο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SSL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l-GR" sz="2600" dirty="0" smtClean="0"/>
              <a:t>Γνωστοί, ευυπόληπτοι διαδικτυακοί τόποι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l-GR" sz="2600" dirty="0" smtClean="0"/>
              <a:t>Πληρώνετε με </a:t>
            </a:r>
          </a:p>
          <a:p>
            <a:pPr marL="514350" lvl="1" indent="-171450"/>
            <a:r>
              <a:rPr lang="el-GR" sz="2600" dirty="0" smtClean="0"/>
              <a:t>  πιστωτική κάρτα, όχι </a:t>
            </a:r>
          </a:p>
          <a:p>
            <a:pPr marL="514350" lvl="1" indent="-171450"/>
            <a:r>
              <a:rPr lang="el-GR" sz="2600" dirty="0" smtClean="0"/>
              <a:t>  με χρεωστική.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l-G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Πολιτική επιστροφών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l-G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Αποφύγετε τη χρήση </a:t>
            </a:r>
          </a:p>
          <a:p>
            <a:pPr marL="514350" lvl="1" indent="-171450"/>
            <a:r>
              <a:rPr lang="el-G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δημόσιων υπολογιστών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 l="8125" t="37500" r="27500" b="12500"/>
          <a:stretch>
            <a:fillRect/>
          </a:stretch>
        </p:blipFill>
        <p:spPr bwMode="auto">
          <a:xfrm>
            <a:off x="4027237" y="3497400"/>
            <a:ext cx="5040563" cy="31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42697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57200" y="3886199"/>
            <a:ext cx="8686800" cy="2971801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Πρόσβαση και περιήγηση στο </a:t>
            </a:r>
            <a:r>
              <a:rPr lang="el-GR" sz="3200" dirty="0" err="1" smtClean="0"/>
              <a:t>web</a:t>
            </a:r>
            <a:endParaRPr lang="en-US" sz="32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Αποτελεσματική αναζήτηση στο </a:t>
            </a:r>
            <a:r>
              <a:rPr lang="en-US" sz="3200" dirty="0" smtClean="0"/>
              <a:t>web</a:t>
            </a:r>
            <a:endParaRPr lang="en-US" sz="32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Ηθική χρήση του </a:t>
            </a:r>
            <a:r>
              <a:rPr lang="en-US" sz="3200" dirty="0" smtClean="0"/>
              <a:t>web</a:t>
            </a:r>
            <a:endParaRPr lang="en-US" sz="3200" dirty="0"/>
          </a:p>
        </p:txBody>
      </p:sp>
      <p:sp>
        <p:nvSpPr>
          <p:cNvPr id="5" name="4 - Τίτλος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2838451"/>
          </a:xfrm>
        </p:spPr>
        <p:txBody>
          <a:bodyPr/>
          <a:lstStyle/>
          <a:p>
            <a:pPr algn="ctr"/>
            <a:r>
              <a:rPr lang="el-GR" i="1" dirty="0" smtClean="0">
                <a:solidFill>
                  <a:schemeClr val="tx1"/>
                </a:solidFill>
              </a:rPr>
              <a:t>Αποτελεσματική χρήση του </a:t>
            </a:r>
            <a:r>
              <a:rPr lang="en-US" i="1" dirty="0" smtClean="0">
                <a:solidFill>
                  <a:schemeClr val="tx1"/>
                </a:solidFill>
              </a:rPr>
              <a:t>web</a:t>
            </a:r>
            <a:endParaRPr lang="el-GR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4797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Πρόσβαση και περιήγηση στο </a:t>
            </a:r>
            <a:r>
              <a:rPr lang="el-GR" dirty="0" err="1" smtClean="0"/>
              <a:t>web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 smtClean="0">
                <a:solidFill>
                  <a:schemeClr val="bg2"/>
                </a:solidFill>
              </a:rPr>
              <a:t>Στόχοι</a:t>
            </a:r>
            <a:endParaRPr lang="en-US" dirty="0">
              <a:solidFill>
                <a:schemeClr val="bg2"/>
              </a:solidFill>
            </a:endParaRPr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 smtClean="0"/>
              <a:t>3.7  </a:t>
            </a:r>
            <a:r>
              <a:rPr lang="el-GR" sz="2800" dirty="0" smtClean="0"/>
              <a:t>Περιγραφή των προγραμμάτων περιήγησης και των κοινών χαρακτηριστικών τους.</a:t>
            </a:r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 smtClean="0"/>
              <a:t>3.8 </a:t>
            </a:r>
            <a:r>
              <a:rPr lang="el-GR" sz="2800" dirty="0" smtClean="0"/>
              <a:t>Περιγραφή του URL και των μερών του</a:t>
            </a:r>
            <a:r>
              <a:rPr lang="en-US" sz="2800" dirty="0" smtClean="0"/>
              <a:t>.</a:t>
            </a:r>
            <a:endParaRPr lang="en-US" sz="2800" dirty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/>
              <a:t>3.9 </a:t>
            </a:r>
            <a:r>
              <a:rPr lang="el-GR" sz="2800" dirty="0" smtClean="0"/>
              <a:t>Περιγραφή εργαλείων περιήγησης στο </a:t>
            </a:r>
            <a:r>
              <a:rPr lang="el-GR" sz="2800" dirty="0" err="1" smtClean="0"/>
              <a:t>web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214440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Αποτελεσματική αναζήτηση στο </a:t>
            </a:r>
            <a:r>
              <a:rPr lang="en-US" dirty="0" smtClean="0"/>
              <a:t>web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 smtClean="0">
                <a:solidFill>
                  <a:schemeClr val="bg2"/>
                </a:solidFill>
              </a:rPr>
              <a:t>Στόχοι</a:t>
            </a:r>
            <a:endParaRPr lang="en-US" dirty="0">
              <a:solidFill>
                <a:schemeClr val="bg2"/>
              </a:solidFill>
            </a:endParaRPr>
          </a:p>
          <a:p>
            <a:pPr marL="1035558" indent="-692658">
              <a:lnSpc>
                <a:spcPct val="11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 smtClean="0"/>
              <a:t>3.10 </a:t>
            </a:r>
            <a:r>
              <a:rPr lang="el-GR" sz="2800" dirty="0" smtClean="0"/>
              <a:t>Περιγραφή των τύπων εργαλείων που χρησιμοποιούνται για αναζήτηση στο </a:t>
            </a:r>
            <a:r>
              <a:rPr lang="el-GR" sz="2800" dirty="0" err="1" smtClean="0"/>
              <a:t>web</a:t>
            </a:r>
            <a:r>
              <a:rPr lang="el-GR" sz="2800" dirty="0" smtClean="0"/>
              <a:t> και σύνοψη των στρατηγικών που εφαρμόζονται για βελτίωση των αποτελεσμάτων αναζήτησης.</a:t>
            </a:r>
          </a:p>
          <a:p>
            <a:pPr marL="1035558" indent="-692658">
              <a:lnSpc>
                <a:spcPct val="11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 smtClean="0"/>
              <a:t>3.11 </a:t>
            </a:r>
            <a:r>
              <a:rPr lang="el-GR" sz="2800" dirty="0" smtClean="0"/>
              <a:t>Αποτίμηση διαδικτυακού τόπου προκειμένου να διασφαλιστεί η καταλληλότητά του για ερευνητική χρήση. </a:t>
            </a:r>
            <a:endParaRPr lang="en-US" sz="2800" dirty="0" smtClean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473102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Ηθική χρήση του </a:t>
            </a:r>
            <a:r>
              <a:rPr lang="en-US" dirty="0" smtClean="0"/>
              <a:t>web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 smtClean="0">
                <a:solidFill>
                  <a:schemeClr val="bg2"/>
                </a:solidFill>
              </a:rPr>
              <a:t>Στόχοι</a:t>
            </a:r>
            <a:endParaRPr lang="en-US" dirty="0">
              <a:solidFill>
                <a:schemeClr val="bg2"/>
              </a:solidFill>
            </a:endParaRPr>
          </a:p>
          <a:p>
            <a:pPr marL="1035558" indent="-692658">
              <a:buNone/>
            </a:pPr>
            <a:r>
              <a:rPr lang="en-US" sz="2800" dirty="0" smtClean="0"/>
              <a:t>3.12 </a:t>
            </a:r>
            <a:r>
              <a:rPr lang="el-GR" sz="2800" dirty="0" smtClean="0"/>
              <a:t>Κατανόηση των ηθικών ζητημάτων που αφορούν τον ψηφιακό ακτιβισμό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1035558" indent="-692658">
              <a:buNone/>
            </a:pPr>
            <a:r>
              <a:rPr lang="en-US" sz="2800" dirty="0" smtClean="0"/>
              <a:t>3.13 </a:t>
            </a:r>
            <a:r>
              <a:rPr lang="el-GR" sz="2800" dirty="0" smtClean="0"/>
              <a:t>Κατανόηση των ηθικών ζητημάτων που αφορούν εφαρμογές και συσκευές εντοπισμού θέσης.</a:t>
            </a:r>
            <a:r>
              <a:rPr lang="en-US" sz="2800" dirty="0" smtClean="0"/>
              <a:t> </a:t>
            </a:r>
            <a:endParaRPr lang="el-GR" sz="2800" dirty="0" smtClean="0"/>
          </a:p>
          <a:p>
            <a:pPr marL="1035558" indent="-692658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743466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- Υπότιτλος"/>
          <p:cNvSpPr txBox="1">
            <a:spLocks/>
          </p:cNvSpPr>
          <p:nvPr/>
        </p:nvSpPr>
        <p:spPr>
          <a:xfrm>
            <a:off x="948267" y="1143000"/>
            <a:ext cx="7620000" cy="3598333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 smtClean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 smtClean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200" b="1" dirty="0" smtClean="0"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4600" b="1" dirty="0" smtClean="0"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Κεφάλαιο </a:t>
            </a:r>
            <a:r>
              <a:rPr lang="el-GR" sz="4600" b="1" dirty="0" smtClean="0"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3</a:t>
            </a:r>
            <a:endParaRPr lang="el-GR" sz="4600" b="1" dirty="0" smtClean="0"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4400" dirty="0" smtClean="0"/>
              <a:t>Χρήση του Internet: </a:t>
            </a:r>
            <a:endParaRPr lang="el-GR" sz="4400" dirty="0" smtClean="0"/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4400" dirty="0" smtClean="0"/>
              <a:t>Πώς </a:t>
            </a:r>
            <a:r>
              <a:rPr lang="el-GR" sz="4400" dirty="0" smtClean="0"/>
              <a:t>θα εκμεταλλευτούμε καλύτερα τους πόρους του </a:t>
            </a:r>
            <a:r>
              <a:rPr lang="el-GR" sz="4400" dirty="0" err="1" smtClean="0"/>
              <a:t>web</a:t>
            </a:r>
            <a:endParaRPr lang="el-GR" sz="4100" b="1" dirty="0" smtClean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800" b="1" dirty="0" smtClean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800" b="1" dirty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0156" t="39583" r="55469" b="22917"/>
          <a:stretch>
            <a:fillRect/>
          </a:stretch>
        </p:blipFill>
        <p:spPr bwMode="auto">
          <a:xfrm>
            <a:off x="3483000" y="1600200"/>
            <a:ext cx="5544000" cy="45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Πρόσβαση και περιήγηση στο </a:t>
            </a:r>
            <a:r>
              <a:rPr lang="el-GR" dirty="0" err="1" smtClean="0"/>
              <a:t>web</a:t>
            </a:r>
            <a:r>
              <a:rPr lang="en-US" dirty="0"/>
              <a:t/>
            </a:r>
            <a:br>
              <a:rPr lang="en-US" dirty="0"/>
            </a:br>
            <a:r>
              <a:rPr lang="el-GR" sz="3600" dirty="0" smtClean="0"/>
              <a:t>Προγράμματα περιήγησης</a:t>
            </a:r>
            <a:r>
              <a:rPr lang="en-US" sz="3600" dirty="0" smtClean="0"/>
              <a:t> </a:t>
            </a:r>
            <a:r>
              <a:rPr lang="en-US" sz="2200" dirty="0" smtClean="0"/>
              <a:t>(</a:t>
            </a:r>
            <a:r>
              <a:rPr lang="el-GR" sz="2200" dirty="0" smtClean="0"/>
              <a:t>Στόχος </a:t>
            </a:r>
            <a:r>
              <a:rPr lang="en-US" sz="2200" dirty="0" smtClean="0"/>
              <a:t>3.7</a:t>
            </a:r>
            <a:r>
              <a:rPr lang="en-US" sz="2200" dirty="0"/>
              <a:t>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600200"/>
            <a:ext cx="3671325" cy="419100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Πρόγραμμα περιήγησης στο </a:t>
            </a:r>
            <a:r>
              <a:rPr lang="en-US" dirty="0" smtClean="0">
                <a:solidFill>
                  <a:schemeClr val="bg2"/>
                </a:solidFill>
              </a:rPr>
              <a:t>web</a:t>
            </a:r>
            <a:endParaRPr lang="el-GR" dirty="0" smtClean="0">
              <a:solidFill>
                <a:schemeClr val="bg2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Γραφικά προγράμματα περιήγησης</a:t>
            </a:r>
            <a:endParaRPr lang="en-US" dirty="0">
              <a:solidFill>
                <a:schemeClr val="bg2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Χαρακτηριστικά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7465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38281" t="30208" r="32813" b="50000"/>
          <a:stretch>
            <a:fillRect/>
          </a:stretch>
        </p:blipFill>
        <p:spPr bwMode="auto">
          <a:xfrm>
            <a:off x="4952998" y="3352800"/>
            <a:ext cx="4136206" cy="21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Πρόσβαση και περιήγηση στο </a:t>
            </a:r>
            <a:r>
              <a:rPr lang="en-US" dirty="0" smtClean="0"/>
              <a:t>web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3200" dirty="0" smtClean="0"/>
              <a:t>URL, </a:t>
            </a:r>
            <a:r>
              <a:rPr lang="el-GR" sz="3200" dirty="0" smtClean="0"/>
              <a:t>πρωτόκολλα</a:t>
            </a:r>
            <a:r>
              <a:rPr lang="en-US" sz="3200" dirty="0" smtClean="0"/>
              <a:t> </a:t>
            </a:r>
            <a:r>
              <a:rPr lang="el-GR" sz="3200" dirty="0" smtClean="0"/>
              <a:t>και ονόματα τομέα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3.8)</a:t>
            </a:r>
            <a:endParaRPr lang="en-US" sz="31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5638800" cy="5029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 smtClean="0">
                <a:solidFill>
                  <a:schemeClr val="bg2"/>
                </a:solidFill>
              </a:rPr>
              <a:t>Κάθε διαδικτυακός τόπος έχει τη δική του μοναδική διεύθυνση</a:t>
            </a:r>
            <a:endParaRPr lang="en-US" sz="3000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 smtClean="0">
                <a:solidFill>
                  <a:schemeClr val="bg2"/>
                </a:solidFill>
              </a:rPr>
              <a:t>Τα </a:t>
            </a:r>
            <a:r>
              <a:rPr lang="en-US" sz="3000" dirty="0" smtClean="0">
                <a:solidFill>
                  <a:schemeClr val="bg2"/>
                </a:solidFill>
              </a:rPr>
              <a:t>URL </a:t>
            </a:r>
            <a:r>
              <a:rPr lang="el-GR" sz="3000" dirty="0" smtClean="0">
                <a:solidFill>
                  <a:schemeClr val="bg2"/>
                </a:solidFill>
              </a:rPr>
              <a:t>αποτελούνται από μέρη που προσδιορίζουν το έγγραφο </a:t>
            </a:r>
            <a:r>
              <a:rPr lang="en-US" sz="3000" dirty="0" smtClean="0">
                <a:solidFill>
                  <a:schemeClr val="bg2"/>
                </a:solidFill>
              </a:rPr>
              <a:t>web </a:t>
            </a:r>
            <a:r>
              <a:rPr lang="el-GR" sz="3000" dirty="0" smtClean="0">
                <a:solidFill>
                  <a:schemeClr val="bg2"/>
                </a:solidFill>
              </a:rPr>
              <a:t>που εκπροσωπούν</a:t>
            </a:r>
            <a:endParaRPr lang="en-US" sz="3000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 smtClean="0">
                <a:solidFill>
                  <a:schemeClr val="bg2"/>
                </a:solidFill>
              </a:rPr>
              <a:t>Πρωτόκολλα</a:t>
            </a:r>
            <a:endParaRPr lang="en-US" sz="3000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Πρωτόκολλο μεταφοράς υπερκειμένου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Πρωτόκολλο μεταφοράς αρχείων</a:t>
            </a:r>
            <a:endParaRPr lang="en-US" sz="2600" dirty="0"/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 smtClean="0">
                <a:solidFill>
                  <a:schemeClr val="bg2"/>
                </a:solidFill>
              </a:rPr>
              <a:t>Όνομα τομέα</a:t>
            </a:r>
            <a:endParaRPr lang="en-US" sz="3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1716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Πρόσβαση και περιήγηση στο </a:t>
            </a:r>
            <a:r>
              <a:rPr lang="el-GR" dirty="0" err="1" smtClean="0"/>
              <a:t>web</a:t>
            </a:r>
            <a:r>
              <a:rPr lang="el-GR" dirty="0" smtClean="0"/>
              <a:t> 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l-GR" sz="3200" dirty="0" smtClean="0"/>
              <a:t>Πλοήγηση στο </a:t>
            </a:r>
            <a:r>
              <a:rPr lang="en-US" sz="3200" dirty="0" smtClean="0"/>
              <a:t>web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3.9)</a:t>
            </a:r>
            <a:endParaRPr lang="en-US" sz="31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828800"/>
            <a:ext cx="4495800" cy="4800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Υπερσυνδέσεις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Ίχνος πλοήγησης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Σελιδοδείκτες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Ιστορικό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err="1" smtClean="0">
                <a:solidFill>
                  <a:schemeClr val="bg2"/>
                </a:solidFill>
              </a:rPr>
              <a:t>Ετικετοδότηση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dirty="0" smtClean="0"/>
              <a:t>Κοινωνικοί σελιδοδείκτες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Delicious.com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7813" t="36458" r="32812" b="15625"/>
          <a:stretch>
            <a:fillRect/>
          </a:stretch>
        </p:blipFill>
        <p:spPr bwMode="auto">
          <a:xfrm>
            <a:off x="3810000" y="2209800"/>
            <a:ext cx="5174607" cy="31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81994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Αποτελεσματική αναζήτηση στο </a:t>
            </a:r>
            <a:r>
              <a:rPr lang="en-US" dirty="0" smtClean="0"/>
              <a:t>web 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smtClean="0"/>
              <a:t>Χρήση μηχανών αναζήτησης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3.10)</a:t>
            </a:r>
            <a:endParaRPr lang="en-US" sz="27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358649" cy="464820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Μηχανή 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l-GR" dirty="0" smtClean="0">
                <a:solidFill>
                  <a:schemeClr val="bg2"/>
                </a:solidFill>
              </a:rPr>
              <a:t>   αναζήτησης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dirty="0" smtClean="0"/>
              <a:t>Λέξεις-κλειδιά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Spider</a:t>
            </a:r>
            <a:r>
              <a:rPr lang="el-GR" dirty="0" smtClean="0"/>
              <a:t> (αράχνη)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dirty="0" smtClean="0"/>
              <a:t>Πρόγραμμα δημιουργίας ευρετηρίου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dirty="0" smtClean="0"/>
              <a:t>Λογισμικό μηχανής αναζήτησης</a:t>
            </a: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Ειδικές μηχανές αναζήτησης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Μηχανές </a:t>
            </a:r>
            <a:r>
              <a:rPr lang="el-GR" dirty="0" err="1" smtClean="0">
                <a:solidFill>
                  <a:schemeClr val="bg2"/>
                </a:solidFill>
              </a:rPr>
              <a:t>μετα</a:t>
            </a:r>
            <a:r>
              <a:rPr lang="el-GR" dirty="0" smtClean="0">
                <a:solidFill>
                  <a:schemeClr val="bg2"/>
                </a:solidFill>
              </a:rPr>
              <a:t>-αναζήτησης 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2" name="Picture 1" descr="Google’s Specialized Search Tools include,&#10;• Custom Search- Create a customized search experience for your community.&#10;• Finance- Business info, news and interactive charts.&#10;• Trends- Explore past and present search trends.&#10;• Google Shopping- Search for stuff to buy.&#10;• Scholar- Search scholarly papers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7188" y="1447800"/>
            <a:ext cx="5290612" cy="232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6408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Αποτελεσματική αναζήτηση στο </a:t>
            </a:r>
            <a:r>
              <a:rPr lang="en-US" dirty="0" smtClean="0"/>
              <a:t>web 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smtClean="0"/>
              <a:t>Χρήση μηχανών αναζήτησης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3.10)</a:t>
            </a:r>
            <a:endParaRPr lang="en-US" sz="27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358649" cy="4648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Για καλύτερα αποτελέσματα αναζήτησης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Τελεστές </a:t>
            </a:r>
            <a:r>
              <a:rPr lang="en-US" dirty="0" smtClean="0"/>
              <a:t>Boolean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Αναζήτηση φράσης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Αναζήτηση σε συγκεκριμένο διαδικτυακό τόπο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Χρήση χαρακτήρα μπαλαντέρ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1674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Αποτελεσματική αναζήτηση στο </a:t>
            </a:r>
            <a:r>
              <a:rPr lang="en-US" dirty="0" smtClean="0"/>
              <a:t>web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l-GR" sz="3200" dirty="0" smtClean="0"/>
              <a:t>Αποτίμηση διαδικτυακών τόπων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3.11)</a:t>
            </a:r>
            <a:endParaRPr lang="en-US" dirty="0">
              <a:effectLst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Τι θα πρέπει να λαμβάνεται υπόψη για τη χρήση μιας διαδικτυακής πηγής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dirty="0" smtClean="0"/>
              <a:t>Αυθεντία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dirty="0" smtClean="0"/>
              <a:t>Προκατάληψη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dirty="0" smtClean="0"/>
              <a:t>Σχετικότητα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dirty="0" smtClean="0"/>
              <a:t>Κοινό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dirty="0" smtClean="0"/>
              <a:t>Σύνδεσμοι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7309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30336"/>
          </a:xfrm>
        </p:spPr>
        <p:txBody>
          <a:bodyPr>
            <a:normAutofit/>
          </a:bodyPr>
          <a:lstStyle/>
          <a:p>
            <a:r>
              <a:rPr lang="el-GR" dirty="0" smtClean="0"/>
              <a:t>Ηθική χρήση του </a:t>
            </a:r>
            <a:r>
              <a:rPr lang="en-US" dirty="0" smtClean="0"/>
              <a:t>web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smtClean="0"/>
              <a:t>Ψηφιακός ακτιβισμός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3.12)</a:t>
            </a:r>
            <a:endParaRPr lang="en-US" sz="3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30336"/>
            <a:ext cx="8382000" cy="4846664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Ψηφιακός ακτιβισμός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dirty="0" smtClean="0"/>
              <a:t>Ενίσχυση της συνειδητοποίησης διάφορων θεμάτων</a:t>
            </a:r>
            <a:endParaRPr lang="en-US" dirty="0"/>
          </a:p>
          <a:p>
            <a:pPr lvl="2"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#</a:t>
            </a:r>
            <a:r>
              <a:rPr lang="en-US" dirty="0" err="1"/>
              <a:t>IceBucketChallenge</a:t>
            </a:r>
            <a:endParaRPr lang="en-US" dirty="0"/>
          </a:p>
          <a:p>
            <a:pPr lvl="2"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#</a:t>
            </a:r>
            <a:r>
              <a:rPr lang="en-US" dirty="0" err="1"/>
              <a:t>BringBackOurGirls</a:t>
            </a:r>
            <a:endParaRPr lang="en-US" dirty="0"/>
          </a:p>
          <a:p>
            <a:pPr lvl="0"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Ηθικό ζήτημα: Ο ψηφιακός ακτιβισμός είναι αποτελεσματικός ή καλλιεργεί μια λανθασμένη αίσθηση συμμετοχής;</a:t>
            </a:r>
          </a:p>
          <a:p>
            <a:pPr lvl="0">
              <a:spcBef>
                <a:spcPts val="0"/>
              </a:spcBef>
              <a:spcAft>
                <a:spcPts val="2400"/>
              </a:spcAft>
              <a:defRPr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9" name="Content Placeholder 7"/>
          <p:cNvSpPr txBox="1">
            <a:spLocks/>
          </p:cNvSpPr>
          <p:nvPr/>
        </p:nvSpPr>
        <p:spPr>
          <a:xfrm>
            <a:off x="1207827" y="2934759"/>
            <a:ext cx="4450024" cy="22860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70C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Bef>
                <a:spcPts val="0"/>
              </a:spcBef>
              <a:spcAft>
                <a:spcPts val="9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725946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199" y="0"/>
            <a:ext cx="8358649" cy="1607150"/>
          </a:xfrm>
        </p:spPr>
        <p:txBody>
          <a:bodyPr>
            <a:normAutofit/>
          </a:bodyPr>
          <a:lstStyle/>
          <a:p>
            <a:r>
              <a:rPr lang="el-GR" dirty="0" smtClean="0"/>
              <a:t>Ηθική χρήση του </a:t>
            </a:r>
            <a:r>
              <a:rPr lang="en-US" dirty="0" smtClean="0"/>
              <a:t>web 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err="1" smtClean="0"/>
              <a:t>Γεωεντοπισμός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3.13)</a:t>
            </a:r>
            <a:endParaRPr lang="en-US" sz="3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7150"/>
            <a:ext cx="8358649" cy="50984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Τα </a:t>
            </a:r>
            <a:r>
              <a:rPr lang="el-GR" dirty="0" err="1" smtClean="0">
                <a:solidFill>
                  <a:schemeClr val="bg2"/>
                </a:solidFill>
              </a:rPr>
              <a:t>smartphone</a:t>
            </a:r>
            <a:r>
              <a:rPr lang="el-GR" dirty="0" smtClean="0">
                <a:solidFill>
                  <a:schemeClr val="bg2"/>
                </a:solidFill>
              </a:rPr>
              <a:t> σας διαθέτουν τσιπ GPS που μπορούν να υπολογίσουν τη θέση σας</a:t>
            </a:r>
            <a:endParaRPr lang="en-US" dirty="0">
              <a:solidFill>
                <a:schemeClr val="bg2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err="1" smtClean="0">
                <a:solidFill>
                  <a:schemeClr val="bg2"/>
                </a:solidFill>
              </a:rPr>
              <a:t>Γεωεντοπισμός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lnSpc>
                <a:spcPct val="110000"/>
              </a:lnSpc>
            </a:pPr>
            <a:r>
              <a:rPr lang="el-GR" sz="2600" dirty="0" smtClean="0"/>
              <a:t>Στόχευση καταναλωτών ανάλογα με τη θέση τους</a:t>
            </a:r>
            <a:endParaRPr lang="el-GR" sz="2600" dirty="0"/>
          </a:p>
          <a:p>
            <a:pPr lvl="1">
              <a:lnSpc>
                <a:spcPct val="110000"/>
              </a:lnSpc>
            </a:pPr>
            <a:r>
              <a:rPr lang="el-GR" sz="2600" dirty="0" smtClean="0"/>
              <a:t>Τα στοιχεία θέσης του χρήστη συχνά διανέμονται σε άλλα διαφημιστικά δίκτυα</a:t>
            </a:r>
            <a:endParaRPr lang="en-US" sz="2600" dirty="0"/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Ίσως αποτελεί παραβίαση του προσωπικού απορρήτου</a:t>
            </a:r>
            <a:endParaRPr lang="en-US" sz="2600" dirty="0"/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l-GR" sz="2600" dirty="0" smtClean="0"/>
              <a:t>Δεν υπάρχουν σχετικοί νόμοι για την προστασία της </a:t>
            </a:r>
            <a:r>
              <a:rPr lang="el-GR" sz="2600" dirty="0" err="1" smtClean="0"/>
              <a:t>ιδιωτικότητας</a:t>
            </a:r>
            <a:endParaRPr lang="en-US" sz="26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Ηθικό ζήτημα: Οι συσκευές </a:t>
            </a:r>
            <a:r>
              <a:rPr lang="el-GR" dirty="0" err="1" smtClean="0">
                <a:solidFill>
                  <a:schemeClr val="bg2"/>
                </a:solidFill>
              </a:rPr>
              <a:t>γεωεντοπισμού</a:t>
            </a:r>
            <a:r>
              <a:rPr lang="el-GR" dirty="0" smtClean="0">
                <a:solidFill>
                  <a:schemeClr val="bg2"/>
                </a:solidFill>
              </a:rPr>
              <a:t> αποτελούν απειλή για την </a:t>
            </a:r>
            <a:r>
              <a:rPr lang="el-GR" dirty="0" err="1" smtClean="0">
                <a:solidFill>
                  <a:schemeClr val="bg2"/>
                </a:solidFill>
              </a:rPr>
              <a:t>ιδιωτικότητα</a:t>
            </a:r>
            <a:r>
              <a:rPr lang="el-GR" dirty="0" smtClean="0">
                <a:solidFill>
                  <a:schemeClr val="bg2"/>
                </a:solidFill>
              </a:rPr>
              <a:t>;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8671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259" y="4458372"/>
            <a:ext cx="8211854" cy="994172"/>
          </a:xfrm>
          <a:noFill/>
        </p:spPr>
        <p:txBody>
          <a:bodyPr>
            <a:normAutofit/>
          </a:bodyPr>
          <a:lstStyle/>
          <a:p>
            <a:r>
              <a:rPr lang="el-GR" sz="5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Ερωτήσεις</a:t>
            </a:r>
            <a:endParaRPr lang="en-US" sz="5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3175930" y="1520927"/>
            <a:ext cx="2946494" cy="3019733"/>
          </a:xfrm>
          <a:prstGeom prst="wedgeEllipseCallout">
            <a:avLst>
              <a:gd name="adj1" fmla="val -53869"/>
              <a:gd name="adj2" fmla="val 5957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1525" dirty="0" smtClean="0"/>
              <a:t>;</a:t>
            </a:r>
            <a:endParaRPr lang="en-US" sz="21525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581400" y="4953000"/>
            <a:ext cx="5029815" cy="245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87141" y="5434781"/>
            <a:ext cx="7995973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45604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περιεχομένου"/>
          <p:cNvSpPr txBox="1">
            <a:spLocks noGrp="1"/>
          </p:cNvSpPr>
          <p:nvPr>
            <p:ph sz="quarter" idx="1"/>
          </p:nvPr>
        </p:nvSpPr>
        <p:spPr>
          <a:xfrm>
            <a:off x="762000" y="1981200"/>
            <a:ext cx="7772400" cy="2016125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el-GR" sz="2400" dirty="0" smtClean="0">
                <a:solidFill>
                  <a:srgbClr val="1C4853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  <a:endParaRPr lang="en-US" sz="2400" dirty="0" smtClean="0">
              <a:solidFill>
                <a:srgbClr val="1C4853"/>
              </a:solidFill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  <a:p>
            <a:pPr marL="0" indent="0" algn="ctr">
              <a:buFont typeface="Wingdings 2" pitchFamily="18" charset="2"/>
              <a:buNone/>
              <a:defRPr/>
            </a:pPr>
            <a:r>
              <a:rPr lang="el-GR" sz="2400" dirty="0" smtClean="0">
                <a:solidFill>
                  <a:srgbClr val="1C4853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(που έχει κυρωθεί με τον Ν. 100/1975)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57201" y="3276600"/>
            <a:ext cx="8458199" cy="2667000"/>
          </a:xfrm>
        </p:spPr>
        <p:txBody>
          <a:bodyPr>
            <a:noAutofit/>
          </a:bodyPr>
          <a:lstStyle/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Το διαδίκτυο και πώς λειτουργεί </a:t>
            </a:r>
            <a:endParaRPr lang="en-US" sz="32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Συνεργασία και επικοινωνία στο </a:t>
            </a:r>
            <a:r>
              <a:rPr lang="el-GR" sz="3200" dirty="0" err="1" smtClean="0"/>
              <a:t>web</a:t>
            </a:r>
            <a:endParaRPr lang="en-US" sz="32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Εμπορικές δραστηριότητες στο </a:t>
            </a:r>
            <a:r>
              <a:rPr lang="en-US" sz="3200" dirty="0" smtClean="0"/>
              <a:t>web</a:t>
            </a:r>
            <a:endParaRPr lang="en-US" sz="32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066800"/>
            <a:ext cx="8382000" cy="1428044"/>
          </a:xfrm>
          <a:prstGeom prst="rect">
            <a:avLst/>
          </a:prstGeom>
        </p:spPr>
        <p:txBody>
          <a:bodyPr vert="horz" lIns="0" tIns="0" rIns="0" bIns="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4000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Συνεργασία και εργασία στο </a:t>
            </a:r>
            <a:r>
              <a:rPr lang="el-GR" sz="4000" b="1" i="1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web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138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Το διαδίκτυο και πώς λειτουργεί </a:t>
            </a: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 smtClean="0">
                <a:solidFill>
                  <a:schemeClr val="bg2"/>
                </a:solidFill>
              </a:rPr>
              <a:t>Στόχοι </a:t>
            </a:r>
            <a:endParaRPr lang="en-US" dirty="0">
              <a:solidFill>
                <a:schemeClr val="bg2"/>
              </a:solidFill>
            </a:endParaRPr>
          </a:p>
          <a:p>
            <a:pPr marL="1032272" indent="-691754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/>
              <a:t>3.1  </a:t>
            </a:r>
            <a:r>
              <a:rPr lang="el-GR" sz="2800" dirty="0" smtClean="0"/>
              <a:t>Περιγραφή της προέλευσης του διαδικτύου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1032272" indent="-691754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 smtClean="0"/>
              <a:t>3.2  </a:t>
            </a:r>
            <a:r>
              <a:rPr lang="el-GR" sz="2800" dirty="0" smtClean="0">
                <a:latin typeface="MyriadPro-It"/>
              </a:rPr>
              <a:t>Περιγραφή του τρόπου με τον οποίο τα δεδομένα μετακινούνται στο διαδίκτυο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74101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Autofit/>
          </a:bodyPr>
          <a:lstStyle/>
          <a:p>
            <a:r>
              <a:rPr lang="el-GR" dirty="0" smtClean="0"/>
              <a:t>Συνεργασία και επικοινωνία στο </a:t>
            </a:r>
            <a:r>
              <a:rPr lang="el-GR" dirty="0" err="1" smtClean="0"/>
              <a:t>web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 smtClean="0">
                <a:solidFill>
                  <a:schemeClr val="bg2"/>
                </a:solidFill>
              </a:rPr>
              <a:t>Στόχοι</a:t>
            </a:r>
            <a:endParaRPr lang="en-US" dirty="0">
              <a:solidFill>
                <a:schemeClr val="bg2"/>
              </a:solidFill>
            </a:endParaRPr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 smtClean="0"/>
              <a:t>3.3  </a:t>
            </a:r>
            <a:r>
              <a:rPr lang="el-GR" sz="2800" dirty="0" smtClean="0"/>
              <a:t>Αποτίμηση των εργαλείων και των τεχνολογιών που χρησιμοποιούνται για τη συνεργασία στο </a:t>
            </a:r>
            <a:r>
              <a:rPr lang="el-GR" sz="2800" dirty="0" err="1" smtClean="0"/>
              <a:t>web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 smtClean="0"/>
              <a:t>3.4  </a:t>
            </a:r>
            <a:r>
              <a:rPr lang="el-GR" sz="2800" dirty="0" smtClean="0"/>
              <a:t>Σύνοψη των τεχνολογιών που χρησιμοποιούνται για επικοινωνία μέσω </a:t>
            </a:r>
            <a:r>
              <a:rPr lang="en-US" sz="2800" dirty="0" smtClean="0"/>
              <a:t>web.</a:t>
            </a:r>
            <a:endParaRPr lang="el-GR" sz="2800" dirty="0" smtClean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endParaRPr lang="en-US" sz="2800" dirty="0" smtClean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798509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Autofit/>
          </a:bodyPr>
          <a:lstStyle/>
          <a:p>
            <a:r>
              <a:rPr lang="el-GR" dirty="0" smtClean="0"/>
              <a:t>Εμπορικές δραστηριότητες στο </a:t>
            </a:r>
            <a:r>
              <a:rPr lang="en-US" dirty="0" smtClean="0"/>
              <a:t>web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 smtClean="0">
                <a:solidFill>
                  <a:schemeClr val="bg2"/>
                </a:solidFill>
              </a:rPr>
              <a:t>Στόχοι</a:t>
            </a:r>
            <a:endParaRPr lang="en-US" dirty="0">
              <a:solidFill>
                <a:schemeClr val="bg2"/>
              </a:solidFill>
            </a:endParaRPr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 smtClean="0"/>
              <a:t>3.5  </a:t>
            </a:r>
            <a:r>
              <a:rPr lang="el-GR" sz="2800" dirty="0" smtClean="0"/>
              <a:t>Περιγραφή του τρόπου διενέργειας εμπορικών δραστηριοτήτων μέσω του διαδικτύου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dirty="0" smtClean="0"/>
              <a:t>3.6  </a:t>
            </a:r>
            <a:r>
              <a:rPr lang="el-GR" sz="2800" dirty="0" smtClean="0"/>
              <a:t>Περιγραφή μέτρων προστασίας που επιβάλλονται για τη διενέργεια εμπορικών δραστηριοτήτων μέσω του διαδικτύου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endParaRPr lang="en-US" sz="2800" dirty="0" smtClean="0"/>
          </a:p>
          <a:p>
            <a:pPr marL="1035558" indent="-692658">
              <a:spcBef>
                <a:spcPts val="0"/>
              </a:spcBef>
              <a:spcAft>
                <a:spcPts val="2400"/>
              </a:spcAft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58117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Το διαδίκτυο και πώς λειτουργεί</a:t>
            </a:r>
            <a:r>
              <a:rPr lang="el-GR" dirty="0" smtClean="0">
                <a:effectLst/>
              </a:rPr>
              <a:t> </a:t>
            </a:r>
            <a:r>
              <a:rPr lang="en-US" sz="2325" dirty="0" smtClean="0"/>
              <a:t/>
            </a:r>
            <a:br>
              <a:rPr lang="en-US" sz="2325" dirty="0" smtClean="0"/>
            </a:br>
            <a:r>
              <a:rPr lang="el-GR" sz="2325" dirty="0" smtClean="0"/>
              <a:t> </a:t>
            </a:r>
            <a:r>
              <a:rPr lang="el-GR" sz="2900" dirty="0" smtClean="0"/>
              <a:t>Η προέλευση του διαδικτύου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3.1)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Το διαδίκτυο είναι ένα δίκτυο δικτύων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Δημιουργία μιας ασφαλούς μορφής επικοινωνίας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Δημιουργία ενός μέσου επικοινωνίας για όλους τους υπολογιστές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>
                <a:solidFill>
                  <a:schemeClr val="bg2"/>
                </a:solidFill>
              </a:rPr>
              <a:t>Advanced Research Projects Agency Network (ARPANET) </a:t>
            </a:r>
          </a:p>
        </p:txBody>
      </p:sp>
    </p:spTree>
    <p:extLst>
      <p:ext uri="{BB962C8B-B14F-4D97-AF65-F5344CB8AC3E}">
        <p14:creationId xmlns:p14="http://schemas.microsoft.com/office/powerpoint/2010/main" xmlns="" val="1541910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Το διαδίκτυο και πώς λειτουργεί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l-GR" sz="3200" dirty="0" smtClean="0"/>
              <a:t>Πώς λειτουργεί το διαδίκτυο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3.2)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58649" cy="4800600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Δίκτυο πελατών/</a:t>
            </a:r>
            <a:r>
              <a:rPr lang="el-GR" dirty="0" err="1" smtClean="0">
                <a:solidFill>
                  <a:schemeClr val="bg2"/>
                </a:solidFill>
              </a:rPr>
              <a:t>διακομιστών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Ο πελάτης ζητά δεδομένα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Ο </a:t>
            </a:r>
            <a:r>
              <a:rPr lang="el-GR" dirty="0" err="1" smtClean="0"/>
              <a:t>διακομιστής</a:t>
            </a:r>
            <a:r>
              <a:rPr lang="el-GR" dirty="0" smtClean="0"/>
              <a:t> επιστρέφει τα δεδομένα στον πελάτη</a:t>
            </a:r>
            <a:endParaRPr lang="en-US" dirty="0"/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Διεύθυνση </a:t>
            </a:r>
            <a:r>
              <a:rPr lang="en-US" dirty="0" smtClean="0">
                <a:solidFill>
                  <a:schemeClr val="bg2"/>
                </a:solidFill>
              </a:rPr>
              <a:t>IP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Πώς οι υπολογιστές αναγνωρίζουν ο ένας τον άλλον </a:t>
            </a:r>
            <a:endParaRPr lang="el-GR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Κάθε διαδικτυακός τόπος λαμβάνει μια μοναδική διεύθυνση </a:t>
            </a:r>
            <a:r>
              <a:rPr lang="en-US" dirty="0" smtClean="0"/>
              <a:t>IP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Εκδοχές των διευθύνσεων IP σε μορφή κειμένου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6229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Συνεργασία και επικοινωνία στο </a:t>
            </a:r>
            <a:r>
              <a:rPr lang="el-GR" sz="4400" dirty="0" err="1" smtClean="0"/>
              <a:t>web</a:t>
            </a:r>
            <a:r>
              <a:rPr lang="en-US" sz="2550" dirty="0" smtClean="0"/>
              <a:t/>
            </a:r>
            <a:br>
              <a:rPr lang="en-US" sz="2550" dirty="0" smtClean="0"/>
            </a:br>
            <a:r>
              <a:rPr lang="el-GR" sz="3200" dirty="0" smtClean="0"/>
              <a:t>Συνεργασία με τεχνολογίες του </a:t>
            </a:r>
            <a:r>
              <a:rPr lang="el-GR" sz="3200" dirty="0" err="1" smtClean="0"/>
              <a:t>web</a:t>
            </a:r>
            <a:r>
              <a:rPr lang="en-US" sz="3600" dirty="0" smtClean="0"/>
              <a:t> </a:t>
            </a:r>
            <a:r>
              <a:rPr lang="en-US" sz="2200" dirty="0" smtClean="0"/>
              <a:t>(</a:t>
            </a:r>
            <a:r>
              <a:rPr lang="el-GR" sz="2200" dirty="0" smtClean="0"/>
              <a:t>Στόχος</a:t>
            </a:r>
            <a:r>
              <a:rPr lang="en-US" sz="2200" dirty="0" smtClean="0"/>
              <a:t> 3.3)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657600" cy="4953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en-US" dirty="0">
                <a:solidFill>
                  <a:schemeClr val="bg2"/>
                </a:solidFill>
              </a:rPr>
              <a:t>Web 2.0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el-GR" dirty="0" smtClean="0"/>
              <a:t>Κοινωνικό</a:t>
            </a:r>
            <a:r>
              <a:rPr lang="en-US" dirty="0" smtClean="0"/>
              <a:t> </a:t>
            </a:r>
            <a:r>
              <a:rPr lang="en-US" dirty="0"/>
              <a:t>w</a:t>
            </a:r>
            <a:r>
              <a:rPr lang="en-US" dirty="0" smtClean="0"/>
              <a:t>eb</a:t>
            </a:r>
            <a:endParaRPr lang="en-US" dirty="0"/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el-GR" dirty="0" smtClean="0"/>
              <a:t>Εργαλεία συνεργασίας</a:t>
            </a:r>
            <a:endParaRPr lang="en-US" dirty="0"/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el-GR" dirty="0" smtClean="0"/>
              <a:t>Κοινωνικό μέσο</a:t>
            </a: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el-GR" dirty="0" smtClean="0">
                <a:solidFill>
                  <a:schemeClr val="bg2"/>
                </a:solidFill>
              </a:rPr>
              <a:t>Κοινωνική δικτύωση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dirty="0"/>
              <a:t>Facebook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dirty="0"/>
              <a:t>Twitter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el-GR" dirty="0" smtClean="0"/>
              <a:t>Ζητήματα </a:t>
            </a:r>
            <a:r>
              <a:rPr lang="el-GR" dirty="0" err="1" smtClean="0"/>
              <a:t>ιδιωτικότητας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 l="7500" t="17188" r="27500" b="16406"/>
          <a:stretch>
            <a:fillRect/>
          </a:stretch>
        </p:blipFill>
        <p:spPr bwMode="auto">
          <a:xfrm>
            <a:off x="3657600" y="1905000"/>
            <a:ext cx="5197553" cy="42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80580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508 Lecture">
  <a:themeElements>
    <a:clrScheme name="Custom 7">
      <a:dk1>
        <a:sysClr val="windowText" lastClr="000000"/>
      </a:dk1>
      <a:lt1>
        <a:sysClr val="window" lastClr="FFFFFF"/>
      </a:lt1>
      <a:dk2>
        <a:srgbClr val="000000"/>
      </a:dk2>
      <a:lt2>
        <a:srgbClr val="007FA3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ia14e_ch01.potx" id="{96030D5D-EC68-4AA8-81F8-6E01FB739F31}" vid="{307A23AA-FE42-42BD-B081-89D733536100}"/>
    </a:ext>
  </a:extLst>
</a:theme>
</file>

<file path=ppt/theme/theme2.xml><?xml version="1.0" encoding="utf-8"?>
<a:theme xmlns:a="http://schemas.openxmlformats.org/drawingml/2006/main" name="Office Theme">
  <a:themeElements>
    <a:clrScheme name="Pearson 508">
      <a:dk1>
        <a:sysClr val="windowText" lastClr="000000"/>
      </a:dk1>
      <a:lt1>
        <a:sysClr val="window" lastClr="FFFFFF"/>
      </a:lt1>
      <a:dk2>
        <a:srgbClr val="000000"/>
      </a:dk2>
      <a:lt2>
        <a:srgbClr val="EEEEEE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Pearson 508">
      <a:dk1>
        <a:sysClr val="windowText" lastClr="000000"/>
      </a:dk1>
      <a:lt1>
        <a:sysClr val="window" lastClr="FFFFFF"/>
      </a:lt1>
      <a:dk2>
        <a:srgbClr val="000000"/>
      </a:dk2>
      <a:lt2>
        <a:srgbClr val="EEEEEE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tia14e_ch02</Template>
  <TotalTime>0</TotalTime>
  <Words>2807</Words>
  <Application>Microsoft Office PowerPoint</Application>
  <PresentationFormat>Προβολή στην οθόνη (4:3)</PresentationFormat>
  <Paragraphs>322</Paragraphs>
  <Slides>29</Slides>
  <Notes>27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508 Lecture</vt:lpstr>
      <vt:lpstr>Διαφάνεια 1</vt:lpstr>
      <vt:lpstr>Διαφάνεια 2</vt:lpstr>
      <vt:lpstr>Διαφάνεια 3</vt:lpstr>
      <vt:lpstr>Το διαδίκτυο και πώς λειτουργεί </vt:lpstr>
      <vt:lpstr>Συνεργασία και επικοινωνία στο web </vt:lpstr>
      <vt:lpstr>Εμπορικές δραστηριότητες στο web</vt:lpstr>
      <vt:lpstr>Το διαδίκτυο και πώς λειτουργεί   Η προέλευση του διαδικτύου (Στόχος 3.1)</vt:lpstr>
      <vt:lpstr>Το διαδίκτυο και πώς λειτουργεί  Πώς λειτουργεί το διαδίκτυο (Στόχος 3.2)</vt:lpstr>
      <vt:lpstr>Συνεργασία και επικοινωνία στο web Συνεργασία με τεχνολογίες του web (Στόχος 3.3)</vt:lpstr>
      <vt:lpstr>Συνεργασία και επικοινωνία στο web  Συνεργασία με τεχνολογίες του web (Στόχος 3.3)</vt:lpstr>
      <vt:lpstr>Συνεργασία και επικοινωνία στο web  Συνεργασία με τεχνολογίες του web (Στόχος 3.3)</vt:lpstr>
      <vt:lpstr>Συνεργασία και επικοινωνία στο web   Επικοινωνία μέσω web (Στόχος 3.4)</vt:lpstr>
      <vt:lpstr>Συνεργασία και επικοινωνία στο web   Επικοινωνία μέσω web (Στόχος 3.4)</vt:lpstr>
      <vt:lpstr>Εμπορικές δραστηριότητες στο web Διενέργεια εμπορικών δραστηριοτήτων στο διαδίκτυο (Στόχος 3.5)</vt:lpstr>
      <vt:lpstr>Εμπορικές δραστηριότητες στο web   Μέτρα προστασίας (Στόχος 3.6)</vt:lpstr>
      <vt:lpstr>Αποτελεσματική χρήση του web</vt:lpstr>
      <vt:lpstr>Πρόσβαση και περιήγηση στο web</vt:lpstr>
      <vt:lpstr>Αποτελεσματική αναζήτηση στο web</vt:lpstr>
      <vt:lpstr>Ηθική χρήση του web</vt:lpstr>
      <vt:lpstr>Πρόσβαση και περιήγηση στο web Προγράμματα περιήγησης (Στόχος 3.7)</vt:lpstr>
      <vt:lpstr>Πρόσβαση και περιήγηση στο web URL, πρωτόκολλα και ονόματα τομέα (Στόχος 3.8)</vt:lpstr>
      <vt:lpstr>Πρόσβαση και περιήγηση στο web  Πλοήγηση στο web (Στόχος 3.9)</vt:lpstr>
      <vt:lpstr>Αποτελεσματική αναζήτηση στο web  Χρήση μηχανών αναζήτησης (Στόχος 3.10)</vt:lpstr>
      <vt:lpstr>Αποτελεσματική αναζήτηση στο web  Χρήση μηχανών αναζήτησης (Στόχος 3.10)</vt:lpstr>
      <vt:lpstr>Αποτελεσματική αναζήτηση στο web Αποτίμηση διαδικτυακών τόπων (Στόχος 3.11)</vt:lpstr>
      <vt:lpstr>Ηθική χρήση του web Ψηφιακός ακτιβισμός (Στόχος 3.12)</vt:lpstr>
      <vt:lpstr>Ηθική χρήση του web  Γεωεντοπισμός (Στόχος 3.13)</vt:lpstr>
      <vt:lpstr>Ερωτήσεις</vt:lpstr>
      <vt:lpstr>Διαφάνεια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2016-12-15T03:19:15Z</dcterms:created>
  <dcterms:modified xsi:type="dcterms:W3CDTF">2018-04-16T06:55:03Z</dcterms:modified>
</cp:coreProperties>
</file>