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1" r:id="rId2"/>
    <p:sldId id="293" r:id="rId3"/>
    <p:sldId id="292" r:id="rId4"/>
    <p:sldId id="291" r:id="rId5"/>
    <p:sldId id="290" r:id="rId6"/>
    <p:sldId id="289" r:id="rId7"/>
    <p:sldId id="288" r:id="rId8"/>
    <p:sldId id="287" r:id="rId9"/>
    <p:sldId id="286" r:id="rId10"/>
    <p:sldId id="294" r:id="rId11"/>
    <p:sldId id="297" r:id="rId12"/>
    <p:sldId id="296" r:id="rId13"/>
    <p:sldId id="285" r:id="rId14"/>
    <p:sldId id="284" r:id="rId15"/>
    <p:sldId id="299" r:id="rId16"/>
    <p:sldId id="298" r:id="rId17"/>
    <p:sldId id="283" r:id="rId18"/>
    <p:sldId id="282" r:id="rId19"/>
    <p:sldId id="295" r:id="rId20"/>
    <p:sldId id="300"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108"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B8DF78-0A79-4D35-A2DB-9D2D557F447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3ECB378-AF9D-40AB-9FD1-A8CE3A5357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03604CA-0443-4B94-8A4D-530115FDB7A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89C79A2E-346B-48F6-989A-A4862AB4D00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62732BBA-1330-43D5-A4B4-64F4C74FE41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2537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DC1304-79E7-413C-8723-A12DAE4DBBD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54E0716-3E33-43FD-9728-F89D1982E43A}"/>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7A2AD9A-872F-49E7-A0D8-C94553586CA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2E9FC82-C2DE-4CC7-A838-6F25E19765F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2A3DA681-CDCD-474D-9372-A92F6660AC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27698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6EE8BC7-7A99-4C95-8866-9B9A4E5F765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73882E8-7A88-4924-BC0D-E65ADC08869F}"/>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835751C6-CF32-498D-9442-685C20E9DE4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B6320C7E-32B1-4912-BC61-A06C2832CC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E06AA78E-BADA-4D48-8067-6DF711C2789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8147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171E3A-0C6F-4B85-898A-1DB649657F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241DDE3-DE96-4532-AD1C-A544D2350581}"/>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72FE553D-3161-4091-8433-57907218921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50C1CAFB-18CB-4442-AD9D-5268FCC4E56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1FD7C4BD-E63E-485B-BE16-91FEA3872E9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8216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6D6FC4-6CF8-4FDA-A973-E1FE1A0532F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B9E26EC-B0DB-41D8-BB97-3D6731B9F0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1BD5EA04-1943-496D-B80C-B83D766A40E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24411554-255F-4777-B2EF-98715BE0D5A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452B9B6A-524F-4827-B9C1-9B6E6C3680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620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AC1B74-0495-440C-B4BA-5106093BA4F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24C5E0-4B47-43AC-88F9-6ED80474585E}"/>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C67E0863-85D7-4554-9268-4849D2758492}"/>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D1856E43-9C18-4A21-81A6-233F9961781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5EF7285D-90B6-42A3-93AD-38CDFF09B35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FE693D30-7C88-4D9D-B206-A5A2682D7C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5527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E2BBA1-B7EE-46E4-89E8-778C6368E43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A56D817-074B-4824-B69A-49D66B5710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7BA0DC51-374E-42F5-9E17-E8070900EC9C}"/>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A9910076-2783-4955-BDCB-8109E72583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DB14F07D-6726-4850-987B-507626D08C32}"/>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CBA74974-DFDD-446B-A48B-75ED971644B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Θέση υποσέλιδου 7">
            <a:extLst>
              <a:ext uri="{FF2B5EF4-FFF2-40B4-BE49-F238E27FC236}">
                <a16:creationId xmlns:a16="http://schemas.microsoft.com/office/drawing/2014/main" id="{30566C58-E4C1-42D8-9DB2-7239721E7FC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Θέση αριθμού διαφάνειας 8">
            <a:extLst>
              <a:ext uri="{FF2B5EF4-FFF2-40B4-BE49-F238E27FC236}">
                <a16:creationId xmlns:a16="http://schemas.microsoft.com/office/drawing/2014/main" id="{F2F10914-3E82-4AA6-BB9E-DD5AD2B62CC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0735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A1673F-035B-4F2D-893B-DAB56101660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D02F0F2-46BF-408D-9C33-3FB4845E68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υποσέλιδου 3">
            <a:extLst>
              <a:ext uri="{FF2B5EF4-FFF2-40B4-BE49-F238E27FC236}">
                <a16:creationId xmlns:a16="http://schemas.microsoft.com/office/drawing/2014/main" id="{17DF5074-96EB-420E-B4F7-98323ECF877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αριθμού διαφάνειας 4">
            <a:extLst>
              <a:ext uri="{FF2B5EF4-FFF2-40B4-BE49-F238E27FC236}">
                <a16:creationId xmlns:a16="http://schemas.microsoft.com/office/drawing/2014/main" id="{D547792E-ED5D-4349-AFAC-24AD4C46B5A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6052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A616DE6-3943-4012-B8ED-D5204942AA2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Θέση υποσέλιδου 2">
            <a:extLst>
              <a:ext uri="{FF2B5EF4-FFF2-40B4-BE49-F238E27FC236}">
                <a16:creationId xmlns:a16="http://schemas.microsoft.com/office/drawing/2014/main" id="{D7D2CD8B-408E-48AF-979A-E61EEF6F15F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αριθμού διαφάνειας 3">
            <a:extLst>
              <a:ext uri="{FF2B5EF4-FFF2-40B4-BE49-F238E27FC236}">
                <a16:creationId xmlns:a16="http://schemas.microsoft.com/office/drawing/2014/main" id="{A366FB47-0121-4186-8558-D43B956A9BA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5273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249A27-3231-46D2-8820-C7625CE11B8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F3432E7-7DC3-4ED6-A256-086C5E85DF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BBC17859-3A39-49EB-9661-8A7AF0B7D0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345F8D76-AF26-4A05-A843-85F82E075D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FF481B99-7058-44C7-99CE-5B900A1420D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4DD8E122-C569-42BF-9AE1-369A3A4D3D8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0743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D7A300-2262-4F8C-925C-780171E74DF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EC025A8-BD91-4DAC-9472-7C8EE4F4FD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89C30E9-2D0C-4A82-80A4-9EDB996C84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A909EA5E-F7D3-4BB8-BBBF-559CE2A3CB7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BC445847-552A-4A67-B4AD-779113B1456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C536AD67-A11B-4F57-9C47-5158959E73E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2672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F98216A-7D4D-4F38-842A-193D154591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DC34F6E-E1C0-4A9F-9153-44ABAD202A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CA28487A-0CD7-4E13-84A4-4D534026A2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8/4/2021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99E7F4B8-7C64-4AD2-8995-27C7C5F3AA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3E6B3DFC-254B-4C32-8608-BD9C21275B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01764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ΕΠΙΧΕΙΡΗΜΑΤΙΚΟ ΑΝΑΠΤΥΞΙΑΚΟ ΜΟΝΤΕΛΟ</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marL="0" indent="0" algn="ctr">
              <a:buNone/>
            </a:pPr>
            <a:r>
              <a:rPr lang="el-GR" sz="3600" b="1" i="1" dirty="0">
                <a:latin typeface="Calibri" panose="020F0502020204030204" pitchFamily="34" charset="0"/>
                <a:ea typeface="Times New Roman" panose="02020603050405020304" pitchFamily="18" charset="0"/>
                <a:cs typeface="Times New Roman" panose="02020603050405020304" pitchFamily="18" charset="0"/>
              </a:rPr>
              <a:t>Κυκλική Οικονομία ως </a:t>
            </a:r>
          </a:p>
          <a:p>
            <a:pPr marL="0" indent="0" algn="ctr">
              <a:buNone/>
            </a:pPr>
            <a:endParaRPr lang="en-US" sz="36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3600" b="1" i="1" dirty="0">
                <a:latin typeface="Calibri" panose="020F0502020204030204" pitchFamily="34" charset="0"/>
                <a:ea typeface="Times New Roman" panose="02020603050405020304" pitchFamily="18" charset="0"/>
                <a:cs typeface="Times New Roman" panose="02020603050405020304" pitchFamily="18" charset="0"/>
              </a:rPr>
              <a:t>“</a:t>
            </a:r>
            <a:r>
              <a:rPr lang="el-GR" sz="36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εναλλακτικός λόγος ανάπτυξης</a:t>
            </a:r>
            <a:r>
              <a:rPr lang="el-GR" sz="3600" b="1" i="1" dirty="0">
                <a:latin typeface="Calibri" panose="020F0502020204030204" pitchFamily="34" charset="0"/>
                <a:ea typeface="Times New Roman" panose="02020603050405020304" pitchFamily="18" charset="0"/>
                <a:cs typeface="Times New Roman" panose="02020603050405020304" pitchFamily="18" charset="0"/>
              </a:rPr>
              <a:t>” </a:t>
            </a:r>
          </a:p>
          <a:p>
            <a:pPr marL="0" indent="0" algn="ctr">
              <a:buNone/>
            </a:pPr>
            <a:r>
              <a:rPr lang="el-GR" sz="3600" b="1" i="1" dirty="0">
                <a:latin typeface="Calibri" panose="020F0502020204030204" pitchFamily="34" charset="0"/>
                <a:ea typeface="Times New Roman" panose="02020603050405020304" pitchFamily="18" charset="0"/>
                <a:cs typeface="Times New Roman" panose="02020603050405020304" pitchFamily="18" charset="0"/>
              </a:rPr>
              <a:t>και όχι ως </a:t>
            </a:r>
          </a:p>
          <a:p>
            <a:pPr marL="0" indent="0" algn="ctr">
              <a:buNone/>
            </a:pPr>
            <a:r>
              <a:rPr lang="el-GR" sz="3600" b="1" i="1" dirty="0">
                <a:latin typeface="Calibri" panose="020F0502020204030204" pitchFamily="34" charset="0"/>
                <a:ea typeface="Times New Roman" panose="02020603050405020304" pitchFamily="18" charset="0"/>
                <a:cs typeface="Times New Roman" panose="02020603050405020304" pitchFamily="18" charset="0"/>
              </a:rPr>
              <a:t>“</a:t>
            </a:r>
            <a:r>
              <a:rPr lang="el-GR" sz="36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εναλλακτική λύση στον λόγο για την ανάπτυξη</a:t>
            </a:r>
            <a:r>
              <a:rPr lang="el-GR" sz="3600" b="1" i="1" dirty="0">
                <a:latin typeface="Calibri" panose="020F0502020204030204" pitchFamily="34" charset="0"/>
                <a:ea typeface="Times New Roman" panose="02020603050405020304" pitchFamily="18" charset="0"/>
                <a:cs typeface="Times New Roman" panose="02020603050405020304" pitchFamily="18" charset="0"/>
              </a:rPr>
              <a:t>”</a:t>
            </a:r>
          </a:p>
          <a:p>
            <a:pPr marL="0" indent="0" algn="ctr">
              <a:buNone/>
            </a:pPr>
            <a:endParaRPr lang="el-GR" sz="36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r>
              <a:rPr lang="el-GR" sz="3600" b="1" i="1" dirty="0">
                <a:latin typeface="Calibri" panose="020F0502020204030204" pitchFamily="34" charset="0"/>
                <a:ea typeface="Times New Roman" panose="02020603050405020304" pitchFamily="18" charset="0"/>
                <a:cs typeface="Times New Roman" panose="02020603050405020304" pitchFamily="18" charset="0"/>
              </a:rPr>
              <a:t>ο Charonis συνέκρινε επίσης την κυκλική οικονομία με την </a:t>
            </a:r>
            <a:r>
              <a:rPr lang="el-GR" sz="3600" b="1" i="1" u="sng" dirty="0">
                <a:latin typeface="Calibri" panose="020F0502020204030204" pitchFamily="34" charset="0"/>
                <a:ea typeface="Times New Roman" panose="02020603050405020304" pitchFamily="18" charset="0"/>
                <a:cs typeface="Times New Roman" panose="02020603050405020304" pitchFamily="18" charset="0"/>
              </a:rPr>
              <a:t>αποανάπτυξη</a:t>
            </a:r>
            <a:r>
              <a:rPr lang="el-GR" sz="3600" b="1" i="1" dirty="0">
                <a:latin typeface="Calibri" panose="020F0502020204030204" pitchFamily="34" charset="0"/>
                <a:ea typeface="Times New Roman" panose="02020603050405020304" pitchFamily="18" charset="0"/>
                <a:cs typeface="Times New Roman" panose="02020603050405020304" pitchFamily="18" charset="0"/>
              </a:rPr>
              <a:t> και τη </a:t>
            </a:r>
            <a:r>
              <a:rPr lang="el-GR" sz="3600" b="1" i="1" u="sng" dirty="0">
                <a:latin typeface="Calibri" panose="020F0502020204030204" pitchFamily="34" charset="0"/>
                <a:ea typeface="Times New Roman" panose="02020603050405020304" pitchFamily="18" charset="0"/>
                <a:cs typeface="Times New Roman" panose="02020603050405020304" pitchFamily="18" charset="0"/>
              </a:rPr>
              <a:t>σταθερότητα</a:t>
            </a:r>
            <a:r>
              <a:rPr lang="el-GR" sz="3600" b="1" i="1" dirty="0">
                <a:latin typeface="Calibri" panose="020F0502020204030204" pitchFamily="34" charset="0"/>
                <a:ea typeface="Times New Roman" panose="02020603050405020304" pitchFamily="18" charset="0"/>
                <a:cs typeface="Times New Roman" panose="02020603050405020304" pitchFamily="18" charset="0"/>
              </a:rPr>
              <a:t> εντοπίζοντας </a:t>
            </a:r>
          </a:p>
          <a:p>
            <a:pPr marL="0" indent="0" algn="ctr">
              <a:buNone/>
            </a:pPr>
            <a:r>
              <a:rPr lang="el-GR" sz="3600" b="1" i="1" dirty="0">
                <a:latin typeface="Calibri" panose="020F0502020204030204" pitchFamily="34" charset="0"/>
                <a:ea typeface="Times New Roman" panose="02020603050405020304" pitchFamily="18" charset="0"/>
                <a:cs typeface="Times New Roman" panose="02020603050405020304" pitchFamily="18" charset="0"/>
              </a:rPr>
              <a:t>βασικά χαρακτηριστικά, ομοιότητες και διαφορές. </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011877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n-US" sz="4800" b="1" dirty="0">
                <a:solidFill>
                  <a:srgbClr val="00B050"/>
                </a:solidFill>
                <a:effectLst>
                  <a:outerShdw blurRad="38100" dist="38100" dir="2700000" algn="tl">
                    <a:srgbClr val="000000">
                      <a:alpha val="43137"/>
                    </a:srgbClr>
                  </a:outerShdw>
                </a:effectLst>
              </a:rPr>
              <a:t>Lotka</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fontScale="92500" lnSpcReduction="20000"/>
          </a:bodyPr>
          <a:lstStyle/>
          <a:p>
            <a:pPr algn="just"/>
            <a:r>
              <a:rPr lang="en-US" sz="3200" b="1" i="1" dirty="0">
                <a:latin typeface="Calibri" panose="020F0502020204030204" pitchFamily="34" charset="0"/>
                <a:ea typeface="Times New Roman" panose="02020603050405020304" pitchFamily="18" charset="0"/>
                <a:cs typeface="Times New Roman" panose="02020603050405020304" pitchFamily="18" charset="0"/>
              </a:rPr>
              <a:t>O</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Lotka ήταν ιδιαίτερα πρόθυμ</a:t>
            </a:r>
            <a:r>
              <a:rPr lang="en-US" sz="3200" b="1" i="1" dirty="0">
                <a:latin typeface="Calibri" panose="020F0502020204030204" pitchFamily="34" charset="0"/>
                <a:ea typeface="Times New Roman" panose="02020603050405020304" pitchFamily="18" charset="0"/>
                <a:cs typeface="Times New Roman" panose="02020603050405020304" pitchFamily="18" charset="0"/>
              </a:rPr>
              <a:t>o</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ς να κατανοήσει την εξέλιξη ευρέως ως μια διαδικασία που περιλαμβάνει τη δέσμευση και τη μετάδοση ενέργειας. </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Ο Lotka υποστήριξε ότι η φυσική επιλογή θα τείνει να ευνοήσει την αύξηση του ρυθμού κυκλοφορίας της ύλης μέσω του συστήματος και θα ευνοούσε επίσης την αποδοτικότερη χρήση της ενέργειας. </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Επιδιώκοντας να αντλήσει ένα γενικό νόμο που εκφράζει αυτή την ιδέα, ο Lotka πρότεινε την αρχή ότι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η εξέλιξη προχωρά προς μια κατεύθυνση που καθιστά τη συνολική ροή ενέργειας μέσω του συστήματος μέγιστη, συμβατή με τους περιορισμούς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Η έκφραση πόρων σε όρους μετασχηματισμού και </a:t>
            </a:r>
            <a:r>
              <a:rPr lang="en-US" sz="3200" b="1" i="1" dirty="0">
                <a:latin typeface="Calibri" panose="020F0502020204030204" pitchFamily="34" charset="0"/>
                <a:ea typeface="Times New Roman" panose="02020603050405020304" pitchFamily="18" charset="0"/>
                <a:cs typeface="Times New Roman" panose="02020603050405020304" pitchFamily="18" charset="0"/>
              </a:rPr>
              <a:t>emergy</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επιτρέπει μια επαναδιατύπωση της Αρχής Μέγιστης Ισχύος της Lotka.</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Η ταυτόχρονη μεγιστοποίηση της ισχύος (ροές </a:t>
            </a:r>
            <a:r>
              <a:rPr lang="en-US" sz="3200" b="1" i="1" dirty="0">
                <a:latin typeface="Calibri" panose="020F0502020204030204" pitchFamily="34" charset="0"/>
                <a:ea typeface="Times New Roman" panose="02020603050405020304" pitchFamily="18" charset="0"/>
                <a:cs typeface="Times New Roman" panose="02020603050405020304" pitchFamily="18" charset="0"/>
              </a:rPr>
              <a:t>emergy</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σε όλα τα επίπεδα του συστήματος απαιτείται για τη βιωσιμότητα.</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484370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Γενική Θεωρία Συστημάτων </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fontScale="92500" lnSpcReduction="10000"/>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Πρόκειται για ένα λογο-μαθηματικό πεδίο, το αντικείμενο του οποίου είναι η διατύπωση και η συναγωγή αρχών που ισχύουν γενικά για τα «συστήματα».</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Υπάρχουν αρχές που ισχύουν για τα συστήματα γενικά, ανεξάρτητα από τη φύση των συστατικών στοιχείων τους ή τις σχέσεις ή τις «δυνάμεις» μεταξύ τους. </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Η Γενική Θεωρία Συστημάτων είναι από μόνη της καθαρά τυπική, αλλά εφαρμόζεται σε όλες τις επιστήμες που ασχολούνται με τα συστήματα. Η θέση της είναι παρόμοια με αυτή, για παράδειγμα, της θεωρίας πιθανοτήτων, η οποία είναι από μόνη της κατεύθυνση μαθηματικής επιστήμης, αλλά μπορεί να εφαρμοστεί σε πολύ διαφορετικούς τομείς, όπως η θερμοδυναμική, ο βιολογικός και ιατρικός πειραματισμός, η γενετική, οι στατιστικές ασφάλισης ζωής κ.λπ.</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681995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παλλόμενα συστήματα </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algn="just"/>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algn="just"/>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Η ελαστικότητα και ανθεκτικότητα ενός κοινωνικού - οικολογικού συστήματος αναφέρεται στην ικανότητα ανάπτυξης και διατήρησης της ανθρώπινης ευημερίας σε διαφορετικά πλαίσια ενόψει μιας τέτοιας αλλαγής, τόσο σταδιακής όσο και απότομης, αλλά και μέσω της προσαρμογής ή του μετασχηματισμού, ως απάντηση στην αλλαγή.</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761381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tabLst>
                <a:tab pos="8877300" algn="l"/>
              </a:tabLst>
            </a:pPr>
            <a:r>
              <a:rPr lang="en-US" sz="4800" b="1" dirty="0">
                <a:solidFill>
                  <a:srgbClr val="00B050"/>
                </a:solidFill>
                <a:effectLst>
                  <a:outerShdw blurRad="38100" dist="38100" dir="2700000" algn="tl">
                    <a:srgbClr val="000000">
                      <a:alpha val="43137"/>
                    </a:srgbClr>
                  </a:outerShdw>
                </a:effectLst>
              </a:rPr>
              <a:t>Odum </a:t>
            </a:r>
            <a:r>
              <a:rPr lang="el-GR" sz="4800" b="1" dirty="0">
                <a:solidFill>
                  <a:srgbClr val="00B050"/>
                </a:solidFill>
                <a:effectLst>
                  <a:outerShdw blurRad="38100" dist="38100" dir="2700000" algn="tl">
                    <a:srgbClr val="000000">
                      <a:alpha val="43137"/>
                    </a:srgbClr>
                  </a:outerShdw>
                </a:effectLst>
              </a:rPr>
              <a:t>και </a:t>
            </a:r>
            <a:r>
              <a:rPr lang="en-US" sz="4800" b="1" dirty="0">
                <a:solidFill>
                  <a:srgbClr val="00B050"/>
                </a:solidFill>
                <a:effectLst>
                  <a:outerShdw blurRad="38100" dist="38100" dir="2700000" algn="tl">
                    <a:srgbClr val="000000">
                      <a:alpha val="43137"/>
                    </a:srgbClr>
                  </a:outerShdw>
                </a:effectLst>
              </a:rPr>
              <a:t>Odum </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fontScale="92500" lnSpcReduction="10000"/>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Ειδικότερα,  προσδιορίζουν 4 κύρια στάδια παλμικών κύκλων,  ήτοι:</a:t>
            </a:r>
          </a:p>
          <a:p>
            <a:pPr marL="514350" indent="-514350" algn="just">
              <a:buAutoNum type="arabicParenBoth"/>
            </a:pP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ανάπτυξη</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βασισμένη σε άφθονους πόρους, με αύξηση του πληθυσμού και των περιουσιακών στοιχείων, χαμηλή αποδοτικότητα και υψηλό ανταγωνισμό.</a:t>
            </a:r>
          </a:p>
          <a:p>
            <a:pPr marL="514350" indent="-514350" algn="just">
              <a:buAutoNum type="arabicParenBoth"/>
            </a:pP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κορύφωση</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σταθεροποίηση, όταν το σύστημα φθάσει στο μέγιστο επιτρεπόμενο μέγεθος από τους διαθέσιμους πόρους και αυξάνει την αποτελεσματικότητά του, προκειμένου να επωφεληθεί το μέγιστο από αυτούς.</a:t>
            </a:r>
          </a:p>
          <a:p>
            <a:pPr marL="514350" indent="-514350" algn="just">
              <a:buAutoNum type="arabicParenBoth"/>
            </a:pP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κάθοδος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με λιγότερους διαθέσιμους πόρους, μείωση του πληθυσμού, περισσότερα πρότυπα ανακύκλωσης και πολύ υψηλότερη απόδοση.</a:t>
            </a:r>
          </a:p>
          <a:p>
            <a:pPr marL="514350" indent="-514350" algn="just">
              <a:buAutoNum type="arabicParenBoth"/>
            </a:pP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αποκατάσταση</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χαμηλής ενεργειακής απαίτησης, χωρίς ανάπτυξη, κατανάλωση μικρότερη από τη συσσώρευση, και αποθήκευση των πόρων για ένα νέο κύκλο που ακολουθεί. </a:t>
            </a:r>
          </a:p>
          <a:p>
            <a:pPr marL="0" indent="0" algn="just">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560285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n-US" sz="4800" b="1" dirty="0">
                <a:solidFill>
                  <a:srgbClr val="00B050"/>
                </a:solidFill>
                <a:effectLst>
                  <a:outerShdw blurRad="38100" dist="38100" dir="2700000" algn="tl">
                    <a:srgbClr val="000000">
                      <a:alpha val="43137"/>
                    </a:srgbClr>
                  </a:outerShdw>
                </a:effectLst>
              </a:rPr>
              <a:t>Odum </a:t>
            </a:r>
            <a:r>
              <a:rPr lang="el-GR" sz="4800" b="1" dirty="0">
                <a:solidFill>
                  <a:srgbClr val="00B050"/>
                </a:solidFill>
                <a:effectLst>
                  <a:outerShdw blurRad="38100" dist="38100" dir="2700000" algn="tl">
                    <a:srgbClr val="000000">
                      <a:alpha val="43137"/>
                    </a:srgbClr>
                  </a:outerShdw>
                </a:effectLst>
              </a:rPr>
              <a:t>και </a:t>
            </a:r>
            <a:r>
              <a:rPr lang="en-US" sz="4800" b="1" dirty="0">
                <a:solidFill>
                  <a:srgbClr val="00B050"/>
                </a:solidFill>
                <a:effectLst>
                  <a:outerShdw blurRad="38100" dist="38100" dir="2700000" algn="tl">
                    <a:srgbClr val="000000">
                      <a:alpha val="43137"/>
                    </a:srgbClr>
                  </a:outerShdw>
                </a:effectLst>
              </a:rPr>
              <a:t>Odum </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fontScale="62500" lnSpcReduction="20000"/>
          </a:bodyPr>
          <a:lstStyle/>
          <a:p>
            <a:pPr marL="5834063" indent="0" algn="ctr">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5834063" indent="0" algn="ctr">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5915025" indent="0" algn="ctr">
              <a:buNone/>
            </a:pPr>
            <a:r>
              <a:rPr lang="el-GR" sz="3700" b="1" i="1" dirty="0">
                <a:latin typeface="Calibri" panose="020F0502020204030204" pitchFamily="34" charset="0"/>
                <a:ea typeface="Times New Roman" panose="02020603050405020304" pitchFamily="18" charset="0"/>
                <a:cs typeface="Times New Roman" panose="02020603050405020304" pitchFamily="18" charset="0"/>
              </a:rPr>
              <a:t>το πρώτο στάδιο (ανάπτυξη) </a:t>
            </a:r>
            <a:r>
              <a:rPr lang="el-GR" sz="37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(1)</a:t>
            </a:r>
            <a:r>
              <a:rPr lang="el-GR" sz="3700" b="1" i="1" dirty="0">
                <a:latin typeface="Calibri" panose="020F0502020204030204" pitchFamily="34" charset="0"/>
                <a:ea typeface="Times New Roman" panose="02020603050405020304" pitchFamily="18" charset="0"/>
                <a:cs typeface="Times New Roman" panose="02020603050405020304" pitchFamily="18" charset="0"/>
              </a:rPr>
              <a:t> χαρακτηρίζεται από υψηλές καθαρές αποδόσεις και αυξημένο φορτίο στο περιβάλλον. Κατά τη μεταβατική φάση </a:t>
            </a:r>
            <a:r>
              <a:rPr lang="el-GR" sz="37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(2)</a:t>
            </a:r>
            <a:r>
              <a:rPr lang="el-GR" sz="3700" b="1" i="1" dirty="0">
                <a:latin typeface="Calibri" panose="020F0502020204030204" pitchFamily="34" charset="0"/>
                <a:ea typeface="Times New Roman" panose="02020603050405020304" pitchFamily="18" charset="0"/>
                <a:cs typeface="Times New Roman" panose="02020603050405020304" pitchFamily="18" charset="0"/>
              </a:rPr>
              <a:t>, στη σταθεροποιημένη κατάσταση, η μείωση του ρυθμού ανάπτυξης συνοδεύεται από χαμηλές καθαρές αποδόσεις, αύξηση της αποδοτικότητας, μείωση των περιβαλλοντικών φορτίων. Κατά τη διάρκεια της αποανάπτυξης </a:t>
            </a:r>
            <a:r>
              <a:rPr lang="el-GR" sz="37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(3)</a:t>
            </a:r>
            <a:r>
              <a:rPr lang="el-GR" sz="3700" b="1" i="1" dirty="0">
                <a:latin typeface="Calibri" panose="020F0502020204030204" pitchFamily="34" charset="0"/>
                <a:ea typeface="Times New Roman" panose="02020603050405020304" pitchFamily="18" charset="0"/>
                <a:cs typeface="Times New Roman" panose="02020603050405020304" pitchFamily="18" charset="0"/>
              </a:rPr>
              <a:t>, δεν επιτυγχάνονται καθαρές αποδόσεις, η αποδοτικότητα μεγιστοποιείται, για να ληφθεί ό,τι περισσότερο από λιγότερους διαθέσιμους πόρους, ενώ τα περιβαλλοντικά φορτία μειώνονται λόγω της λιγότερης χρήσης πόρων. Τέλος, ακολουθεί η φάση αποκατάστασης πόρων </a:t>
            </a:r>
            <a:r>
              <a:rPr lang="el-GR" sz="37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(4)</a:t>
            </a:r>
            <a:r>
              <a:rPr lang="el-GR" sz="3700" b="1" i="1" dirty="0">
                <a:latin typeface="Calibri" panose="020F0502020204030204" pitchFamily="34" charset="0"/>
                <a:ea typeface="Times New Roman" panose="02020603050405020304" pitchFamily="18" charset="0"/>
                <a:cs typeface="Times New Roman" panose="02020603050405020304" pitchFamily="18" charset="0"/>
              </a:rPr>
              <a:t>, για το νέο κύκλο που ακολουθεί. </a:t>
            </a:r>
            <a:r>
              <a:rPr lang="el-GR" sz="3700" b="1" i="1" u="sng" dirty="0">
                <a:latin typeface="Calibri" panose="020F0502020204030204" pitchFamily="34" charset="0"/>
                <a:ea typeface="Times New Roman" panose="02020603050405020304" pitchFamily="18" charset="0"/>
                <a:cs typeface="Times New Roman" panose="02020603050405020304" pitchFamily="18" charset="0"/>
              </a:rPr>
              <a:t>Η Κυκλική Οικονομία συμβάλλει στις φάσεις μετάβασης και αποανάπτυξης</a:t>
            </a:r>
            <a:r>
              <a:rPr lang="el-GR" sz="3700" b="1" i="1" dirty="0">
                <a:latin typeface="Calibri" panose="020F0502020204030204" pitchFamily="34" charset="0"/>
                <a:ea typeface="Times New Roman" panose="02020603050405020304" pitchFamily="18" charset="0"/>
                <a:cs typeface="Times New Roman" panose="02020603050405020304" pitchFamily="18" charset="0"/>
              </a:rPr>
              <a:t>, σε αντίθεση με τα στάδια ανάπτυξης και αποκατάστασης.</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pic>
        <p:nvPicPr>
          <p:cNvPr id="5" name="Εικόνα 4"/>
          <p:cNvPicPr/>
          <p:nvPr/>
        </p:nvPicPr>
        <p:blipFill>
          <a:blip r:embed="rId2">
            <a:extLst>
              <a:ext uri="{28A0092B-C50C-407E-A947-70E740481C1C}">
                <a14:useLocalDpi xmlns:a14="http://schemas.microsoft.com/office/drawing/2010/main" val="0"/>
              </a:ext>
            </a:extLst>
          </a:blip>
          <a:srcRect/>
          <a:stretch>
            <a:fillRect/>
          </a:stretch>
        </p:blipFill>
        <p:spPr bwMode="auto">
          <a:xfrm>
            <a:off x="55713" y="909268"/>
            <a:ext cx="5868365" cy="5028546"/>
          </a:xfrm>
          <a:prstGeom prst="rect">
            <a:avLst/>
          </a:prstGeom>
          <a:noFill/>
        </p:spPr>
      </p:pic>
    </p:spTree>
    <p:extLst>
      <p:ext uri="{BB962C8B-B14F-4D97-AF65-F5344CB8AC3E}">
        <p14:creationId xmlns:p14="http://schemas.microsoft.com/office/powerpoint/2010/main" val="3070130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n-US" sz="4800" b="1" dirty="0">
                <a:solidFill>
                  <a:srgbClr val="00B050"/>
                </a:solidFill>
                <a:effectLst>
                  <a:outerShdw blurRad="38100" dist="38100" dir="2700000" algn="tl">
                    <a:srgbClr val="000000">
                      <a:alpha val="43137"/>
                    </a:srgbClr>
                  </a:outerShdw>
                </a:effectLst>
              </a:rPr>
              <a:t>Odum </a:t>
            </a:r>
            <a:r>
              <a:rPr lang="el-GR" sz="4800" b="1" dirty="0">
                <a:solidFill>
                  <a:srgbClr val="00B050"/>
                </a:solidFill>
                <a:effectLst>
                  <a:outerShdw blurRad="38100" dist="38100" dir="2700000" algn="tl">
                    <a:srgbClr val="000000">
                      <a:alpha val="43137"/>
                    </a:srgbClr>
                  </a:outerShdw>
                </a:effectLst>
              </a:rPr>
              <a:t>και </a:t>
            </a:r>
            <a:r>
              <a:rPr lang="en-US" sz="4800" b="1" dirty="0">
                <a:solidFill>
                  <a:srgbClr val="00B050"/>
                </a:solidFill>
                <a:effectLst>
                  <a:outerShdw blurRad="38100" dist="38100" dir="2700000" algn="tl">
                    <a:srgbClr val="000000">
                      <a:alpha val="43137"/>
                    </a:srgbClr>
                  </a:outerShdw>
                </a:effectLst>
              </a:rPr>
              <a:t>Odum </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fontScale="92500" lnSpcReduction="10000"/>
          </a:bodyPr>
          <a:lstStyle/>
          <a:p>
            <a:pPr marL="0" indent="0" algn="just">
              <a:buNone/>
            </a:pPr>
            <a:r>
              <a:rPr lang="el-GR" sz="3200" b="1" i="1" dirty="0">
                <a:latin typeface="Calibri" panose="020F0502020204030204" pitchFamily="34" charset="0"/>
                <a:ea typeface="Times New Roman" panose="02020603050405020304" pitchFamily="18" charset="0"/>
                <a:cs typeface="Times New Roman" panose="02020603050405020304" pitchFamily="18" charset="0"/>
              </a:rPr>
              <a:t>Στις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αλλαγές που συνοδεύουν την κάθοδο</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είτε προσαρμοζόμαστε σκόπιμα ή μας επιβάλλονται αλλαγές με επιζήμιες επιπτώσεις. Οι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αλλαγές περιγράφονται και ερμηνεύονται</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υπό το πρίσμα του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παλλόμενου παραδείγματος, της θεωρίας </a:t>
            </a:r>
            <a:r>
              <a:rPr lang="en-US" sz="3200" b="1" i="1"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emergy</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και της αρχής της μέγιστης ισχύος, βαθιά ριζωμένων στη Θεωρία Γενικών Συστημάτων και τη θερμοδυναμική</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Όταν η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μέγιστη ισχύς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η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φυσική επιλογή</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λειτουργούν, η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μέγιστη απόδοση</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όπως ορίζεται στην κλασική θερμοδυναμική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δεν είναι πλέον ο στόχος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Καθώς οι περιβαλλοντικές συνθήκες αλλάζουν, η απόκριση ενός συστήματος θα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προσαρμόζεται</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βελτιστοποιώντας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όχι απαραίτητα μεγιστοποιώντας την αποτελεσματικότητά του, έτσι ώστε να μπορεί να διατηρηθεί η μέγιστη ισχύς εξόδου. Με αυτόν τον τρόπο, τα συστήματα συντονίζουν τη θερμοδυναμική τους απόδοση ανάλογα με το μεταβαλλόμενο περιβάλλον. Αν και δεν μπορούμε να προβλέψουμε πώς θα αντιδράσουν οι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κοινωνίες,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μπορούμε να χρησιμοποιήσουμε ποσοτικές αξιολογήσεις πόρων για να τις χαρακτηρίσουμε κατά το δυνατό.</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384400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Παλλόμενο παράδειγμα</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fontScale="92500"/>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Το παλλόμενο παράδειγμα ήταν πάντα μπροστά στα μάτια μας. Τα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δασικά οικοσυστήματα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δεν έκαναν ποτέ κάτι διαφορετικό, με σύντομους παλλόμενους κύκλους που μπορούμε να δούμε και να κατανοήσουμε. Τα φυλλοβόλα δέντρα ανθίζουν και αναπτύσσονται την άνοιξη, παράγουν καρπούς και σπόρους (αποθηκευμένες πληροφορίες) το καλοκαίρι, χάνουν τα φύλλα τους το φθινόπωρο (για ανακύκλωση από μικροοργανισμούς του εδάφους) και φαίνεται να κοιμούνται και να ανακάμπτουν το χειμώνα, όταν οι διαθέσιμοι πόροι (ηλιακή ενέργεια) είναι λιγότεροι. Σε μεγαλύτερη χρονική κλίμακα τα δάση αναπτύσσονται, μεγαλώνουν και στη συνέχεια είτε γηράσκουν είτε εξαλείφονται από πολύ φυσικές διαταραχές. 
Πολύ παρόμοια με τα εξαρτώμενα από πόρους πρότυπα χαρακτηρίζουν και τα άλλα ζωντανά είδη στη Γη, συμπεριλαμβανομένων των ανθρώπων.</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195675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Παλλόμενο πρότυπο</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lnSpcReduction="10000"/>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Το παλλόμενο πρότυπο μπορεί να βοηθήσει στην επίτευξη καλύτερης κατανόησης του δυνητικού ρόλου της Κυκλικής Οικονομίας στο πλαίσιο μιας οικονομικής δυναμικής.</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Θα ήταν εν μέρει παραπλανητικό να θεωρηθεί η Κυκλική Οικονομία ως ένα νέο οικονομικό μοντέλο παρόμοιο με την ανάπτυξη, την αποανάπτυξη και τη σταθεροποιημένη κατάσταση της οικονομίας, με έμφαση στο μέγεθος και τις επιδόσεις της οικονομίας.</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Περισσότερο από ένα μοντέλο που βασίζεται σε τάσεις, η Κυκλική Οικονομία μπορεί μάλλον να θεωρηθεί ένας τρόπος για να σχεδιαστεί ένα οικονομικό πρότυπο με στόχο την αύξηση της αποδοτικότητας της παραγωγής (και της κατανάλωσης), μέσω της κατάλληλης χρήσης, επαναχρησιμοποίησης και ανταλλαγής πόρων, και να πραγματοποιήσει περισσότερα με λιγότερα. </a:t>
            </a:r>
          </a:p>
          <a:p>
            <a:pPr marL="0" indent="0" algn="just">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698566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Παλλόμενο πρότυπο</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Σύμφωνα με το παλλόμενο πρότυπο των Odum και Odum, θα πρέπει να δοθεί έμφαση στη δυνητική συμβολή του πλαισίου της Κυκλικής Οικονομίας στα διάφορα στάδια της οικονομικής και κοινωνικής δυναμικής. Σε ένα παραδειγματικό παλλόμενο πλαίσιο, η αποτελεσματικότητα είναι:</a:t>
            </a:r>
          </a:p>
          <a:p>
            <a:pPr marL="450850"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 ασήμαντη στη φάση ανάπτυξης </a:t>
            </a:r>
          </a:p>
          <a:p>
            <a:pPr marL="450850"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χρήσιμο να παραταθεί η διάρκεια της φάσης σταθεροποιημένης κατάστασης της οικονομίας</a:t>
            </a:r>
          </a:p>
          <a:p>
            <a:pPr marL="450850"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ζωτικής σημασίας να επιτραπεί μια ομαλή κάθοδος στην ενδεχόμενα αναπόφευκτη (αν και αβέβαιη στο χρόνο) φάση αποανάπτυξης</a:t>
            </a:r>
          </a:p>
          <a:p>
            <a:pPr marL="0" indent="0" algn="just">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480221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2" y="1"/>
            <a:ext cx="12192000" cy="705515"/>
          </a:xfrm>
          <a:solidFill>
            <a:srgbClr val="FFC000"/>
          </a:solidFill>
        </p:spPr>
        <p:txBody>
          <a:bodyPr>
            <a:normAutofit fontScale="90000"/>
          </a:bodyPr>
          <a:lstStyle/>
          <a:p>
            <a:pPr algn="ctr"/>
            <a:r>
              <a:rPr lang="en-US" sz="4800" b="1" dirty="0">
                <a:solidFill>
                  <a:srgbClr val="00B050"/>
                </a:solidFill>
                <a:effectLst>
                  <a:outerShdw blurRad="38100" dist="38100" dir="2700000" algn="tl">
                    <a:srgbClr val="000000">
                      <a:alpha val="43137"/>
                    </a:srgbClr>
                  </a:outerShdw>
                </a:effectLst>
              </a:rPr>
              <a:t>A Prosperous Way Down</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fontScale="92500" lnSpcReduction="20000"/>
          </a:bodyPr>
          <a:lstStyle/>
          <a:p>
            <a:pPr marL="0" indent="0" algn="ctr">
              <a:buNone/>
            </a:pPr>
            <a:r>
              <a:rPr lang="el-GR" sz="3200" b="1" i="1"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Μπορεί να αποφευχθεί η κάθοδος που ακολουθεί</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a:t>
            </a:r>
          </a:p>
          <a:p>
            <a:pPr marL="0" indent="0" algn="just">
              <a:buNone/>
            </a:pPr>
            <a:r>
              <a:rPr lang="el-GR" sz="3200" b="1" i="1" dirty="0">
                <a:latin typeface="Calibri" panose="020F0502020204030204" pitchFamily="34" charset="0"/>
                <a:ea typeface="Times New Roman" panose="02020603050405020304" pitchFamily="18" charset="0"/>
                <a:cs typeface="Times New Roman" panose="02020603050405020304" pitchFamily="18" charset="0"/>
              </a:rPr>
              <a:t>"Αντί της άρνησης, ήρθε η ώρα για τους ανθρώπους σε όλα τα επίπεδα της κοινωνίας να σχεδιάσουν έναν καλύτερο κόσμο... Η καθοδική πορεία δεν σημαίνει επιστροφή στο παρελθόν. Σε γενικές γραμμές, κάθοδος σημαίνει αναζήτηση νέων τρόπων</a:t>
            </a:r>
            <a:r>
              <a:rPr lang="en-US" sz="3200" b="1" i="1" dirty="0">
                <a:latin typeface="Calibri" panose="020F0502020204030204" pitchFamily="34" charset="0"/>
                <a:ea typeface="Times New Roman" panose="02020603050405020304" pitchFamily="18" charset="0"/>
                <a:cs typeface="Times New Roman" panose="02020603050405020304" pitchFamily="18" charset="0"/>
              </a:rPr>
              <a:t>”.</a:t>
            </a: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n-US" sz="3200" b="1" i="1" dirty="0">
                <a:latin typeface="Calibri" panose="020F0502020204030204" pitchFamily="34" charset="0"/>
                <a:ea typeface="Times New Roman" panose="02020603050405020304" pitchFamily="18" charset="0"/>
                <a:cs typeface="Times New Roman" panose="02020603050405020304" pitchFamily="18" charset="0"/>
              </a:rPr>
              <a:t>“</a:t>
            </a:r>
            <a:r>
              <a:rPr lang="en-US" sz="3200" b="1" i="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The Prosperous Way</a:t>
            </a:r>
            <a:r>
              <a:rPr lang="el-GR" sz="3200" b="1" i="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 </a:t>
            </a:r>
            <a:r>
              <a:rPr lang="en-US" sz="3200" b="1" i="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Down</a:t>
            </a:r>
            <a:r>
              <a:rPr lang="en-US" sz="3200" b="1" i="1" dirty="0">
                <a:latin typeface="Calibri" panose="020F0502020204030204" pitchFamily="34" charset="0"/>
                <a:ea typeface="Times New Roman" panose="02020603050405020304" pitchFamily="18" charset="0"/>
                <a:cs typeface="Times New Roman" panose="02020603050405020304" pitchFamily="18" charset="0"/>
              </a:rPr>
              <a:t>” </a:t>
            </a: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r>
              <a:rPr lang="el-GR" sz="3200" b="1" i="1" dirty="0">
                <a:latin typeface="Calibri" panose="020F0502020204030204" pitchFamily="34" charset="0"/>
                <a:ea typeface="Times New Roman" panose="02020603050405020304" pitchFamily="18" charset="0"/>
                <a:cs typeface="Times New Roman" panose="02020603050405020304" pitchFamily="18" charset="0"/>
              </a:rPr>
              <a:t>μπορεί να μας οδηγήσει, αλλά μένουν ακόμα πολλά να γίνουν. Το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παράδειγμα της ανάπτυξης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εξακολουθεί να είναι η επιλογή σε παγκόσμιο επίπεδο. Ωστόσο, τα πρώτα σημάδια αυξανόμενης συνειδητοποίησης για μελλοντική στροφή, καθώς και η ανάγκη μετάβασης σε ένα μέλλον </a:t>
            </a:r>
            <a:r>
              <a:rPr lang="el-GR" sz="3200" b="1" i="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χαμηλότερης ενέργειας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μας ενθαρρύνουν προς μια πρόσθετη προσπάθεια διδασκαλίας των αρχών της θεωρίας των συστημάτων και έρευνας, σχεδιασμού και δοκιμής νέων λύσεων και στρατηγικών.</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647328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Αποανάπτυξη - Σταθερότητα</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marL="0" indent="0" algn="just">
              <a:buNone/>
            </a:pPr>
            <a:r>
              <a:rPr lang="en-US" sz="3200" b="1" i="1" u="sng" dirty="0">
                <a:latin typeface="Calibri" panose="020F0502020204030204" pitchFamily="34" charset="0"/>
                <a:ea typeface="Times New Roman" panose="02020603050405020304" pitchFamily="18" charset="0"/>
                <a:cs typeface="Times New Roman" panose="02020603050405020304" pitchFamily="18" charset="0"/>
              </a:rPr>
              <a:t>Kallis</a:t>
            </a:r>
            <a:r>
              <a:rPr lang="en-US"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αποανάπτυξη)</a:t>
            </a:r>
            <a:endParaRPr lang="el-GR" sz="3200" b="1" i="1" u="sng"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r>
              <a:rPr lang="el-GR" sz="3200" b="1" i="1" dirty="0">
                <a:latin typeface="Calibri" panose="020F0502020204030204" pitchFamily="34" charset="0"/>
                <a:ea typeface="Times New Roman" panose="02020603050405020304" pitchFamily="18" charset="0"/>
                <a:cs typeface="Times New Roman" panose="02020603050405020304" pitchFamily="18" charset="0"/>
              </a:rPr>
              <a:t>“μια κοινωνικά βιώσιμη και δίκαιη μείωση (και σταθεροποίηση) στην απόδοση μιας κοινωνίας όπου η απόδοση υποδηλώνει τα υλικά και την ενέργεια που εξάγονται, επεξεργάζονται, μεταφέρονται και διανέμονται, καταναλώνονται και επιστρέφονται στο περιβάλλον ως απόβλητα”</a:t>
            </a:r>
          </a:p>
          <a:p>
            <a:pPr marL="0" indent="0" algn="just">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r>
              <a:rPr lang="en-US" sz="3200" b="1" i="1" u="sng" dirty="0">
                <a:latin typeface="Calibri" panose="020F0502020204030204" pitchFamily="34" charset="0"/>
                <a:ea typeface="Times New Roman" panose="02020603050405020304" pitchFamily="18" charset="0"/>
                <a:cs typeface="Times New Roman" panose="02020603050405020304" pitchFamily="18" charset="0"/>
              </a:rPr>
              <a:t>Czech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και </a:t>
            </a:r>
            <a:r>
              <a:rPr lang="en-US" sz="3200" b="1" i="1" u="sng" dirty="0">
                <a:latin typeface="Calibri" panose="020F0502020204030204" pitchFamily="34" charset="0"/>
                <a:ea typeface="Times New Roman" panose="02020603050405020304" pitchFamily="18" charset="0"/>
                <a:cs typeface="Times New Roman" panose="02020603050405020304" pitchFamily="18" charset="0"/>
              </a:rPr>
              <a:t>Daly</a:t>
            </a:r>
            <a:r>
              <a:rPr lang="en-US"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(σταθερότητα)</a:t>
            </a:r>
            <a:endParaRPr lang="el-GR" sz="3200" b="1" i="1" u="sng"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r>
              <a:rPr lang="el-GR" sz="3200" b="1" i="1" dirty="0">
                <a:latin typeface="Calibri" panose="020F0502020204030204" pitchFamily="34" charset="0"/>
                <a:ea typeface="Times New Roman" panose="02020603050405020304" pitchFamily="18" charset="0"/>
                <a:cs typeface="Times New Roman" panose="02020603050405020304" pitchFamily="18" charset="0"/>
              </a:rPr>
              <a:t>"αυτό που δεν υφίσταται ούτε ανάπτυξη ούτε ύφεση, με αποτέλεσμα ένα σταθερό ρυθμό απόδοσης"</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2525390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n-US" sz="4800" b="1" dirty="0">
                <a:solidFill>
                  <a:srgbClr val="00B050"/>
                </a:solidFill>
                <a:effectLst>
                  <a:outerShdw blurRad="38100" dist="38100" dir="2700000" algn="tl">
                    <a:srgbClr val="000000">
                      <a:alpha val="43137"/>
                    </a:srgbClr>
                  </a:outerShdw>
                </a:effectLst>
              </a:rPr>
              <a:t>A Prosperous Way Down</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marL="0" indent="0" algn="just">
              <a:buNone/>
            </a:pPr>
            <a:r>
              <a:rPr lang="en-US"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Οι </a:t>
            </a:r>
            <a:r>
              <a:rPr lang="el-GR" sz="3200" b="1" i="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Odums</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ζητούν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λιγότερη ανάπτυξη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και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προοπτική μη ανάπτυξης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Καλούν επίσης τις ομάδες εργασίας να εργαστούν για μια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ευημερούσα κάθοδο</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Οι νέες, </a:t>
            </a:r>
            <a:r>
              <a:rPr lang="en-US" sz="3200" b="1" i="1" dirty="0">
                <a:latin typeface="Calibri" panose="020F0502020204030204" pitchFamily="34" charset="0"/>
                <a:ea typeface="Times New Roman" panose="02020603050405020304" pitchFamily="18" charset="0"/>
                <a:cs typeface="Times New Roman" panose="02020603050405020304" pitchFamily="18" charset="0"/>
              </a:rPr>
              <a:t>“</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ομαλές</a:t>
            </a:r>
            <a:r>
              <a:rPr lang="en-US" sz="3200" b="1" i="1" dirty="0">
                <a:latin typeface="Calibri" panose="020F0502020204030204" pitchFamily="34" charset="0"/>
                <a:ea typeface="Times New Roman" panose="02020603050405020304" pitchFamily="18" charset="0"/>
                <a:cs typeface="Times New Roman" panose="02020603050405020304" pitchFamily="18" charset="0"/>
              </a:rPr>
              <a:t>”</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στρατηγικές δεν θα είναι εύκολες, καθώς απαιτούν εκπαίδευση και προετοιμασία ενώ περιλαμβάνουν πολλές, αν όχι όλες τις πτυχές της καθημερινής μας ζωής: χρήματα, πρόνοια, σχολείο, στέγαση, μεταφορές, δυναμική αύξησης του πληθυσμού, διεθνές εμπόριο, θρησκεία, ειρήνη και πόλεμο.</a:t>
            </a:r>
          </a:p>
          <a:p>
            <a:pPr marL="0" indent="0" algn="just">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3600" b="1" i="1" dirty="0">
                <a:solidFill>
                  <a:schemeClr val="accent4">
                    <a:lumMod val="75000"/>
                  </a:schemeClr>
                </a:solidFill>
                <a:latin typeface="Calibri" panose="020F0502020204030204" pitchFamily="34" charset="0"/>
                <a:ea typeface="Times New Roman" panose="02020603050405020304" pitchFamily="18" charset="0"/>
                <a:cs typeface="Times New Roman" panose="02020603050405020304" pitchFamily="18" charset="0"/>
              </a:rPr>
              <a:t>Αν η εικόνα των </a:t>
            </a:r>
            <a:r>
              <a:rPr lang="en-US" sz="3600" b="1" i="1" dirty="0">
                <a:solidFill>
                  <a:schemeClr val="accent4">
                    <a:lumMod val="75000"/>
                  </a:schemeClr>
                </a:solidFill>
                <a:latin typeface="Calibri" panose="020F0502020204030204" pitchFamily="34" charset="0"/>
                <a:ea typeface="Times New Roman" panose="02020603050405020304" pitchFamily="18" charset="0"/>
                <a:cs typeface="Times New Roman" panose="02020603050405020304" pitchFamily="18" charset="0"/>
              </a:rPr>
              <a:t>Odums</a:t>
            </a:r>
            <a:r>
              <a:rPr lang="el-GR" sz="3600" b="1" i="1" dirty="0">
                <a:solidFill>
                  <a:schemeClr val="accent4">
                    <a:lumMod val="75000"/>
                  </a:schemeClr>
                </a:solidFill>
                <a:latin typeface="Calibri" panose="020F0502020204030204" pitchFamily="34" charset="0"/>
                <a:ea typeface="Times New Roman" panose="02020603050405020304" pitchFamily="18" charset="0"/>
                <a:cs typeface="Times New Roman" panose="02020603050405020304" pitchFamily="18" charset="0"/>
              </a:rPr>
              <a:t> είναι σωστή, η κάθοδος δεν θα μας βρει απροετοίμαστους</a:t>
            </a:r>
            <a:r>
              <a:rPr lang="el-GR" sz="3200" b="1" i="1" dirty="0">
                <a:solidFill>
                  <a:schemeClr val="accent4">
                    <a:lumMod val="75000"/>
                  </a:schemeClr>
                </a:solidFill>
                <a:latin typeface="Calibri" panose="020F0502020204030204" pitchFamily="34" charset="0"/>
                <a:ea typeface="Times New Roman" panose="02020603050405020304" pitchFamily="18" charset="0"/>
                <a:cs typeface="Times New Roman" panose="02020603050405020304" pitchFamily="18" charset="0"/>
              </a:rPr>
              <a:t>.</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228951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Κυκλική Οικονομία - Αποανάπτυξη - Σταθερότητα</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lnSpcReduction="10000"/>
          </a:bodyPr>
          <a:lstStyle/>
          <a:p>
            <a:pPr marL="0" indent="0" algn="just">
              <a:buNone/>
            </a:pPr>
            <a:r>
              <a:rPr lang="el-GR" sz="3200" b="1" i="1" dirty="0">
                <a:latin typeface="Calibri" panose="020F0502020204030204" pitchFamily="34" charset="0"/>
                <a:ea typeface="Times New Roman" panose="02020603050405020304" pitchFamily="18" charset="0"/>
                <a:cs typeface="Times New Roman" panose="02020603050405020304" pitchFamily="18" charset="0"/>
              </a:rPr>
              <a:t>Η κυκλική οικονομία, η αποανάπτυξη και η σταθερότητα της οικονομίας, έχουν ορισμένες σημαντικές αρχές και στόχους, παρά την ύπαρξη μη αμελητέων διαφορών. Αυτά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τα τρία πλαίσια </a:t>
            </a:r>
            <a:r>
              <a:rPr lang="el-GR" sz="3200" b="1" i="1" u="sng"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συμμερίζονται το αίτημα και τη στόχευση της ανθρώπινης κοινωνίας να λειτουργεί εντός των οικολογικών ορίων του Πλανήτη μας, σε αντίθεση με ό,τι προβλέπουν τα συνήθη μοντέλα που είναι προσανατολισμένα στην ανάπτυξη</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Ωστόσο, ενώ το θεωρητικό πλαίσιο της ανάπτυξης και της σταθεροποιημένης κατάστασης της οικονομίας έχει αναπτυχθεί σε μεγάλο βαθμό, οι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έννοιες της κυκλικής οικονομίας είναι πολύ πρόσφατες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εξακολουθούν να απαιτούν περαιτέρω βελτίωση όσον αφορά τον τρόπο με τον οποίο μπορούν να επηρεάσουν την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φέρουσα ικανότητα των πληθυσμών</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την απασχόληση</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το διεθνές εμπόριο</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το ρόλο των θεσμικών οργάνων κ.λπ.</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106336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Διάκριση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fontScale="92500" lnSpcReduction="10000"/>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Επικρατούσα οικονομία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νεοκλασική</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ακολουθεί ένα γραμμικό πρότυπο οικονομίας - επικεντρώνεται κυρίως στην αποτελεσματική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κατανομή των πόρων μέσω της αγοράς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δεν παρέχει αποτελεσματικά εργαλεία που να λαμβάνουν υπόψη τον περιορισμένο και εξαντλήσιμο χαρακτήρα των φυσικών πόρων.</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Η προσέγγιση της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οικονομίας σταθερής κατάστασης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φαίνεται να καλύπτει αυτό το κενό, προσπαθώντας να διατηρήσει τις οικονομικές δραστηριότητες εντός των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περιορισμών που επιβάλλονται από τη φύση</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(σταθερός ρυθμός κατανάλωσης και χρήσης πόρων).</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Η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κυκλική οικονομία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προτείνει επιπρόσθετα ένα οικονομικό μοντέλο που ρυθμίζεται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σύμφωνα με τους νόμους της φύσης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(δίκτυα αλληλεπιδρώντων συνιστωσών, ανταλλαγή ροών υλικών και ενέργειας, πρότυπα ανακύκλωσης και, περιβαλλοντικός μιμητισμός).</a:t>
            </a:r>
          </a:p>
          <a:p>
            <a:pPr marL="0" indent="0" algn="just">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355563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Διάκριση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fontScale="92500"/>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Η Κυκλική Οικονομία λειτουργεί γύρω από το πλαίσιο της νεοκλασικής οικονομίας, ακόμη και αν απειλεί ορισμένους από τους βασικούς πυλώνες της π.χ. η Κυκλική Οικονομία προτείνει την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επανεξέταση της ιδιοκτησίας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(όπως προτείνει και η θεώρηση της αποανάπτυξης και της σταθερής κατάστασης της οικονομίας) και είναι υπέρ των μοντέλων, όπου τα προϊόντα μισθώνονται σε καταναλωτές, οι οποίοι γίνονται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μόνο χρήστες μιας υπηρεσίας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Όσον αφορά την αποανάπτυξη και τη σταθερή κατάσταση της οικονομίας, ο Charonis επεσήμανε επίσης ομοιότητες στις προτάσεις πολιτικής π.χ. την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απασχόληση</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το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βασικό  εισόδημα</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τη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μείωση των αποβλήτων</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τα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μέτρα προόδου και τη διακυβέρνηση</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αναγνωρίζοντας τη συμπληρωματικότητα μεταξύ των πλαισίων προς μια πιθανή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εναλλακτική λύση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στο σημερινό μοντέλο οικονομικής ανάπτυξης.</a:t>
            </a:r>
          </a:p>
          <a:p>
            <a:pPr marL="0" indent="0" algn="just">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674983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Οικονομία σταθερής κατάστασης </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marL="0" indent="0" algn="ctr">
              <a:buNone/>
            </a:pP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αντιπροσωπεύει την ισορροπία μεταξύ δύο συστημάτων: </a:t>
            </a: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sz="3200" b="1" i="1" u="sng"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r>
              <a:rPr lang="el-GR" sz="3200" b="1" i="1" dirty="0">
                <a:latin typeface="Calibri" panose="020F0502020204030204" pitchFamily="34" charset="0"/>
                <a:ea typeface="Times New Roman" panose="02020603050405020304" pitchFamily="18" charset="0"/>
                <a:cs typeface="Times New Roman" panose="02020603050405020304" pitchFamily="18" charset="0"/>
              </a:rPr>
              <a:t>του συστήματος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υλικού πλούτου</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του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ανθρωποκεντρικού συστήματος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που δεν μπορούν να αυτοσταθεροποιηθούν. Μόνο όταν αυτά τα δύο συστήματα διατηρούνται σε χαμηλούς ρυθμούς ροής, μπορεί να επιτευχθεί βιώσιμη σταθερή κατάσταση. Ως προς το πληθυσμιακό σύστημα, χαμηλοί ρυθμοί ροής σημαίνουν χαμηλό ποσοστό γεννήσεων και θανάτων, δηλαδή υψηλό προσδόκιμο ζωής, ενώ ως προς το σύστημα πλούτου, σημαίνει μεγαλύτερη διάρκεια των βασικών προϊόντων και λιγότερο χρόνο που δαπανάται για την παραγωγή, καθώς και περισσότερο ελεύθερο χρόνο.</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496414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Διάκριση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οι προσεγγίσεις της σταθερής κατάστασης της οικονομίας όσο και οι προσεγγίσεις της Κυκλικής Οικονομίας, συμμερίζονται τις αρχές της δικαιοσύνης στη χρήση των πόρων, εντός και μεταξύ των γενεών που υπονοούνται στην έννοια της βιώσιμης ανάπτυξης, της γνωστής έκθεσης της Επιτροπής Brundtland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Το κοινό μας μέλλον</a:t>
            </a:r>
            <a:r>
              <a:rPr lang="el-GR" sz="3200" b="1" i="1" dirty="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Επιπλέον, η σταθερή κατάσταση της οικονομίας ερμηνεύει το περιβαλλοντικό πρόβλημα από την άποψη της ύλης και των ενεργειακών περιορισμών που επιβάλλονται από τους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νόμους της θερμοδυναμικής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υποστηρίζει ότι η οικονομία πρέπει να αλλάξει την εστίασή της από την πεπατημένη της παραγωγής και της κατανάλωσης, στην αποδοτική κυκλοφορία των βιοφυσικών πόρων, ιδίως της ενέργειας.</a:t>
            </a: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38925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Αποανάπτυξη</a:t>
            </a: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fontScale="70000" lnSpcReduction="20000"/>
          </a:bodyPr>
          <a:lstStyle/>
          <a:p>
            <a:pPr algn="just"/>
            <a:r>
              <a:rPr lang="el-GR" sz="3700" b="1" i="1" dirty="0">
                <a:latin typeface="Calibri" panose="020F0502020204030204" pitchFamily="34" charset="0"/>
                <a:ea typeface="Times New Roman" panose="02020603050405020304" pitchFamily="18" charset="0"/>
                <a:cs typeface="Times New Roman" panose="02020603050405020304" pitchFamily="18" charset="0"/>
              </a:rPr>
              <a:t>Μελλοντική οικονομία σταθερής κατάστασης “</a:t>
            </a:r>
            <a:r>
              <a:rPr lang="el-GR" sz="37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μ</a:t>
            </a:r>
            <a:r>
              <a:rPr lang="el-GR" sz="37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ε ένα σχετικά σταθερό, ελαφρώς </a:t>
            </a:r>
            <a:r>
              <a:rPr lang="el-GR" sz="39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κυμαινόμενο</a:t>
            </a:r>
            <a:r>
              <a:rPr lang="el-GR" sz="37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 επίπεδο κατανάλωσης</a:t>
            </a:r>
            <a:r>
              <a:rPr lang="el-GR" sz="3700" b="1" i="1" dirty="0">
                <a:latin typeface="Calibri" panose="020F0502020204030204" pitchFamily="34" charset="0"/>
                <a:ea typeface="Times New Roman" panose="02020603050405020304" pitchFamily="18" charset="0"/>
                <a:cs typeface="Times New Roman" panose="02020603050405020304" pitchFamily="18" charset="0"/>
              </a:rPr>
              <a:t>”, που προηγείται μιας παροδικής αποανάπτυξης, όπου η οικονομία λειτουργεί εντός των οικολογικών ορίων της Γης, είναι πολύ ελκυστική για τους υποστηρικτές της αποανάπτυξης, όπως επιβεβαιώνεται από την τελική δήλωση της Πρώτης Διεθνούς Διάσκεψης για την Ανάπτυξη του 2008. </a:t>
            </a:r>
          </a:p>
          <a:p>
            <a:pPr algn="just"/>
            <a:r>
              <a:rPr lang="el-GR" sz="3700" b="1" i="1" dirty="0">
                <a:latin typeface="Calibri" panose="020F0502020204030204" pitchFamily="34" charset="0"/>
                <a:ea typeface="Times New Roman" panose="02020603050405020304" pitchFamily="18" charset="0"/>
                <a:cs typeface="Times New Roman" panose="02020603050405020304" pitchFamily="18" charset="0"/>
              </a:rPr>
              <a:t>Ένα πρότυπο αποανάπτυξης εξετάζεται ως μια εθελοντική διαδικασία, μια προγραμματισμένη και δίκαιη μετάβαση σε μια κατάσταση χαμηλότερης παραγωγής και κατανάλωσης.</a:t>
            </a:r>
          </a:p>
          <a:p>
            <a:pPr algn="just"/>
            <a:r>
              <a:rPr lang="el-GR" sz="3700" b="1" i="1" dirty="0">
                <a:latin typeface="Calibri" panose="020F0502020204030204" pitchFamily="34" charset="0"/>
                <a:ea typeface="Times New Roman" panose="02020603050405020304" pitchFamily="18" charset="0"/>
                <a:cs typeface="Times New Roman" panose="02020603050405020304" pitchFamily="18" charset="0"/>
              </a:rPr>
              <a:t>Αυτό είναι απίθανο να επιβληθεί εξωτερικά ως επιτακτική ανάγκη πολιτικής, ακόμη και αν υποστηρίζεται ως επείγουσα ανάγκη λόγω των διαφαινόμενων οικολογικών ορίων, συμπεριλαμβανομένων των μέγιστων τιμών πετρελαίου και φυσικού αερίου.</a:t>
            </a:r>
          </a:p>
          <a:p>
            <a:pPr algn="just"/>
            <a:r>
              <a:rPr lang="el-GR" sz="3700" b="1" i="1" dirty="0">
                <a:latin typeface="Calibri" panose="020F0502020204030204" pitchFamily="34" charset="0"/>
                <a:ea typeface="Times New Roman" panose="02020603050405020304" pitchFamily="18" charset="0"/>
                <a:cs typeface="Times New Roman" panose="02020603050405020304" pitchFamily="18" charset="0"/>
              </a:rPr>
              <a:t>Ταυτόχρονα, η σταθερή ή η οιονεί σταθερή κατάσταση της οικονομίας, θα μπορούσε να αμφισβητηθεί ως προς την αντιμετώπιση του συνεχούς ρυθμού αύξησης του πληθυσμού και της περιορισμένης απόδοσης των πόρων σε παγκόσμια κλίμακα, όπου πολλές αναπτυσσόμενες χώρες θα μπορούσαν να αναπτυχθούν και να μειώσουν τη φτώχεια τους.</a:t>
            </a:r>
          </a:p>
          <a:p>
            <a:pPr marL="0" indent="0" algn="just">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021389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705515"/>
          </a:xfrm>
          <a:solidFill>
            <a:srgbClr val="FFC000"/>
          </a:solidFill>
        </p:spPr>
        <p:txBody>
          <a:bodyPr>
            <a:normAutofit fontScale="90000"/>
          </a:bodyPr>
          <a:lstStyle/>
          <a:p>
            <a:pPr algn="ctr"/>
            <a:r>
              <a:rPr lang="en-US" sz="4800" b="1" dirty="0">
                <a:solidFill>
                  <a:srgbClr val="00B050"/>
                </a:solidFill>
                <a:effectLst>
                  <a:outerShdw blurRad="38100" dist="38100" dir="2700000" algn="tl">
                    <a:srgbClr val="000000">
                      <a:alpha val="43137"/>
                    </a:srgbClr>
                  </a:outerShdw>
                </a:effectLst>
              </a:rPr>
              <a:t>Odum </a:t>
            </a:r>
            <a:r>
              <a:rPr lang="el-GR" sz="4800" b="1" dirty="0">
                <a:solidFill>
                  <a:srgbClr val="00B050"/>
                </a:solidFill>
                <a:effectLst>
                  <a:outerShdw blurRad="38100" dist="38100" dir="2700000" algn="tl">
                    <a:srgbClr val="000000">
                      <a:alpha val="43137"/>
                    </a:srgbClr>
                  </a:outerShdw>
                </a:effectLst>
              </a:rPr>
              <a:t>και </a:t>
            </a:r>
            <a:r>
              <a:rPr lang="en-US" sz="4800" b="1" dirty="0">
                <a:solidFill>
                  <a:srgbClr val="00B050"/>
                </a:solidFill>
                <a:effectLst>
                  <a:outerShdw blurRad="38100" dist="38100" dir="2700000" algn="tl">
                    <a:srgbClr val="000000">
                      <a:alpha val="43137"/>
                    </a:srgbClr>
                  </a:outerShdw>
                </a:effectLst>
              </a:rPr>
              <a:t>Odum </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705516"/>
            <a:ext cx="12191999" cy="5650834"/>
          </a:xfrm>
          <a:solidFill>
            <a:schemeClr val="accent5">
              <a:lumMod val="20000"/>
              <a:lumOff val="80000"/>
            </a:schemeClr>
          </a:solidFill>
        </p:spPr>
        <p:txBody>
          <a:bodyPr>
            <a:normAutofit/>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Βασισμένοι στην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αρχή της μέγιστης ισχύος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του Lotka, τη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Γενική Θεωρία Συστημάτων</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του Von Bertalenffy και μελέτες σχετικά με την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ανθεκτικότητα και τα παλλόμενα συστήματα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του Holling:</a:t>
            </a:r>
          </a:p>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οι συγγραφείς αυτοί υποστηρίζουν ότι οι αρχές των γενικών συστημάτων για την ποιότητα και διαθεσιμότητα των πόρων, ωθεί όλα τα είδη των οργανισμών να "</a:t>
            </a:r>
            <a:r>
              <a:rPr lang="el-GR" sz="3200" b="1" i="1" dirty="0">
                <a:solidFill>
                  <a:schemeClr val="accent2">
                    <a:lumMod val="75000"/>
                  </a:schemeClr>
                </a:solidFill>
                <a:latin typeface="Calibri" panose="020F0502020204030204" pitchFamily="34" charset="0"/>
                <a:ea typeface="Times New Roman" panose="02020603050405020304" pitchFamily="18" charset="0"/>
                <a:cs typeface="Times New Roman" panose="02020603050405020304" pitchFamily="18" charset="0"/>
              </a:rPr>
              <a:t>προγραμματίζουν ομαλή κάθοδο και ύφεση που ακολουθείται αργότερα από την ανάπτυξη και διαδοχικά την κάθοδο κοκ</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και ισχυρίζονται ότι ένα τέτοιο παλλόμενο μοτίβο συναντάται σε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βιοχημικές αντιδράσεις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μετεωρολογικά συστήματα</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θάλασσες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γεωλογικές διεργασίες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οικοσυστήματα</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σχέσεις αστεριών</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ενώ φαίνεται να ισχύει επίσης και για τα </a:t>
            </a:r>
            <a:r>
              <a:rPr lang="el-GR" sz="32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ανθρώπινα </a:t>
            </a:r>
            <a:r>
              <a:rPr lang="el-GR" sz="3200" b="1" i="1">
                <a:solidFill>
                  <a:srgbClr val="FF0000"/>
                </a:solidFill>
                <a:latin typeface="Calibri" panose="020F0502020204030204" pitchFamily="34" charset="0"/>
                <a:ea typeface="Times New Roman" panose="02020603050405020304" pitchFamily="18" charset="0"/>
                <a:cs typeface="Times New Roman" panose="02020603050405020304" pitchFamily="18" charset="0"/>
              </a:rPr>
              <a:t>οικονομικά συστήματα</a:t>
            </a:r>
            <a:r>
              <a:rPr lang="el-GR" sz="3200" b="1" i="1">
                <a:latin typeface="Calibri" panose="020F0502020204030204" pitchFamily="34" charset="0"/>
                <a:ea typeface="Times New Roman" panose="02020603050405020304" pitchFamily="18" charset="0"/>
                <a:cs typeface="Times New Roman" panose="02020603050405020304" pitchFamily="18" charset="0"/>
              </a:rPr>
              <a:t>”.</a:t>
            </a: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a:p>
            <a:pPr marL="0" indent="0" algn="just">
              <a:buNone/>
            </a:pPr>
            <a:endParaRPr lang="el-GR"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087874" y="6356350"/>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3385190372"/>
      </p:ext>
    </p:extLst>
  </p:cSld>
  <p:clrMapOvr>
    <a:masterClrMapping/>
  </p:clrMapOvr>
</p:sld>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425</TotalTime>
  <Words>2438</Words>
  <Application>Microsoft Office PowerPoint</Application>
  <PresentationFormat>Ευρεία οθόνη</PresentationFormat>
  <Paragraphs>106</Paragraphs>
  <Slides>20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20</vt:i4>
      </vt:variant>
    </vt:vector>
  </HeadingPairs>
  <TitlesOfParts>
    <vt:vector size="25" baseType="lpstr">
      <vt:lpstr>Arial</vt:lpstr>
      <vt:lpstr>Calibri</vt:lpstr>
      <vt:lpstr>Calibri Light</vt:lpstr>
      <vt:lpstr>Times New Roman</vt:lpstr>
      <vt:lpstr>1_Θέμα του Office</vt:lpstr>
      <vt:lpstr>ΕΠΙΧΕΙΡΗΜΑΤΙΚΟ ΑΝΑΠΤΥΞΙΑΚΟ ΜΟΝΤΕΛΟ</vt:lpstr>
      <vt:lpstr>Αποανάπτυξη - Σταθερότητα</vt:lpstr>
      <vt:lpstr>Κυκλική Οικονομία - Αποανάπτυξη - Σταθερότητα</vt:lpstr>
      <vt:lpstr>Διάκριση</vt:lpstr>
      <vt:lpstr>Διάκριση</vt:lpstr>
      <vt:lpstr>Οικονομία σταθερής κατάστασης </vt:lpstr>
      <vt:lpstr>Διάκριση</vt:lpstr>
      <vt:lpstr>Αποανάπτυξη</vt:lpstr>
      <vt:lpstr>Odum και Odum </vt:lpstr>
      <vt:lpstr>Lotka</vt:lpstr>
      <vt:lpstr>Γενική Θεωρία Συστημάτων </vt:lpstr>
      <vt:lpstr>παλλόμενα συστήματα </vt:lpstr>
      <vt:lpstr>Odum και Odum </vt:lpstr>
      <vt:lpstr>Odum και Odum </vt:lpstr>
      <vt:lpstr>Odum και Odum </vt:lpstr>
      <vt:lpstr>Παλλόμενο παράδειγμα</vt:lpstr>
      <vt:lpstr>Παλλόμενο πρότυπο</vt:lpstr>
      <vt:lpstr>Παλλόμενο πρότυπο</vt:lpstr>
      <vt:lpstr>A Prosperous Way Down</vt:lpstr>
      <vt:lpstr>A Prosperous Way Down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ΕΠΙΧΕΙΡΗΜΑΤΙΚΟ ΑΝΑΠΤΥΞΙΑΚΟ ΜΟΝΤΕΛΟ</dc:title>
  <dc:creator>ΞΕΝΟΦΩΝ ΣΠΗΛΙΩΤΗΣ</dc:creator>
  <cp:lastModifiedBy>ΞΕΝΟΦΩΝ ΣΠΗΛΙΩΤΗΣ</cp:lastModifiedBy>
  <cp:revision>30</cp:revision>
  <dcterms:created xsi:type="dcterms:W3CDTF">2021-04-02T16:16:36Z</dcterms:created>
  <dcterms:modified xsi:type="dcterms:W3CDTF">2021-04-08T15:36:10Z</dcterms:modified>
</cp:coreProperties>
</file>