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57" r:id="rId4"/>
    <p:sldId id="271" r:id="rId5"/>
    <p:sldId id="259" r:id="rId6"/>
    <p:sldId id="260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890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dirty="0" err="1" smtClean="0"/>
              <a:t>Εισ</a:t>
            </a:r>
            <a:r>
              <a:rPr dirty="0" smtClean="0"/>
              <a:t>αγωγή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πρώτη διάλεξη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Θεματολογία μαθήματος</a:t>
            </a:r>
          </a:p>
          <a:p>
            <a:r>
              <a:rPr lang="el-GR" dirty="0" smtClean="0"/>
              <a:t>Δόμηση μαθήματος</a:t>
            </a:r>
          </a:p>
          <a:p>
            <a:r>
              <a:rPr lang="el-GR" dirty="0" smtClean="0"/>
              <a:t>Αξιολόγηση και εξέταση μαθήματος</a:t>
            </a:r>
          </a:p>
          <a:p>
            <a:r>
              <a:rPr lang="el-GR" dirty="0" smtClean="0"/>
              <a:t>Μαθησιακοί στόχοι</a:t>
            </a:r>
          </a:p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μαθήματος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διαμόρφωση ενός υγιούς </a:t>
            </a:r>
            <a:r>
              <a:rPr lang="el-GR" dirty="0" smtClean="0"/>
              <a:t>διαιτολογίου</a:t>
            </a:r>
          </a:p>
          <a:p>
            <a:r>
              <a:rPr lang="el-GR" dirty="0" smtClean="0"/>
              <a:t>Διατροφική υποστήριξη φυσιολογικών καταστάσεων</a:t>
            </a:r>
          </a:p>
          <a:p>
            <a:r>
              <a:rPr lang="el-GR" dirty="0" smtClean="0"/>
              <a:t>Διατροφική υποστήριξη παθολογικών καταστάσεων και χρόνιων νοσημάτων</a:t>
            </a:r>
            <a:endParaRPr lang="el-GR" dirty="0" smtClean="0"/>
          </a:p>
          <a:p>
            <a:r>
              <a:rPr lang="el-GR" dirty="0" smtClean="0"/>
              <a:t>Η μεθοδολογία </a:t>
            </a:r>
            <a:r>
              <a:rPr lang="el-GR" dirty="0" smtClean="0"/>
              <a:t>παρουσίασης - εκπαίδευσης </a:t>
            </a:r>
            <a:r>
              <a:rPr lang="el-GR" dirty="0" smtClean="0"/>
              <a:t>της υγιεινής διατροφής στις ηλικιακές ομάδες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Χρονοδιάγραμμα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60585"/>
            <a:ext cx="8229600" cy="560949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l-GR" sz="2000" dirty="0">
                <a:solidFill>
                  <a:prstClr val="black"/>
                </a:solidFill>
              </a:rPr>
              <a:t>15/10 – Εισαγωγή &amp; </a:t>
            </a:r>
            <a:r>
              <a:rPr lang="el-GR" sz="2000" dirty="0" smtClean="0">
                <a:solidFill>
                  <a:prstClr val="black"/>
                </a:solidFill>
              </a:rPr>
              <a:t>η διαμόρφωση ενός υγιούς διαιτολογίου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22/10 – Ε</a:t>
            </a:r>
            <a:r>
              <a:rPr lang="el-GR" sz="2000" dirty="0" smtClean="0">
                <a:solidFill>
                  <a:prstClr val="black"/>
                </a:solidFill>
              </a:rPr>
              <a:t>ισαγωγή στις φυσιολογικές καταστάσεις: Η Διατροφή στην εγκυμοσύνη και το θηλασμό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29/10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διατροφή στην παιδική και εφηβική ζωή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5/11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διατροφή γυναικών στην αναπαραγωγική ηλικία και στην εμμηνόπαυση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12/11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διατροφή στην </a:t>
            </a:r>
            <a:r>
              <a:rPr lang="el-GR" sz="2000" dirty="0">
                <a:solidFill>
                  <a:prstClr val="black"/>
                </a:solidFill>
              </a:rPr>
              <a:t>τ</a:t>
            </a:r>
            <a:r>
              <a:rPr lang="el-GR" sz="2000" dirty="0" smtClean="0">
                <a:solidFill>
                  <a:prstClr val="black"/>
                </a:solidFill>
              </a:rPr>
              <a:t>ρίτη ηλικία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19/11 – </a:t>
            </a:r>
            <a:r>
              <a:rPr lang="el-GR" sz="2000" dirty="0" smtClean="0">
                <a:solidFill>
                  <a:prstClr val="black"/>
                </a:solidFill>
              </a:rPr>
              <a:t>Εισαγωγή στις παθολογικές καταστάσεις: Η διατροφική υποστήριξη της παχυσαρκίας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26/11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διατροφική υποστήριξη του Σακχαρώδη Διαβήτη τύπου ΙΙ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3/12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διατροφική υποστήριξη καρδιαγγειακών νοσημάτων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10/12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διατροφική υποστήριξη του καρκίνου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17/12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διατροφική υποστήριξη νευρολογικών και ψυχιατρικών παθήσεων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24/12 – </a:t>
            </a:r>
            <a:r>
              <a:rPr lang="el-GR" sz="2000" dirty="0" err="1">
                <a:solidFill>
                  <a:prstClr val="black"/>
                </a:solidFill>
              </a:rPr>
              <a:t>Merry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err="1">
                <a:solidFill>
                  <a:prstClr val="black"/>
                </a:solidFill>
              </a:rPr>
              <a:t>Christmas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31/12 – </a:t>
            </a:r>
            <a:r>
              <a:rPr lang="el-GR" sz="2000" dirty="0" err="1">
                <a:solidFill>
                  <a:prstClr val="black"/>
                </a:solidFill>
              </a:rPr>
              <a:t>Happy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err="1">
                <a:solidFill>
                  <a:prstClr val="black"/>
                </a:solidFill>
              </a:rPr>
              <a:t>New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err="1">
                <a:solidFill>
                  <a:prstClr val="black"/>
                </a:solidFill>
              </a:rPr>
              <a:t>Year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7/12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διατροφική αγωγή σε παιδιά και εφήβους</a:t>
            </a:r>
            <a:endParaRPr lang="el-GR" sz="2000" dirty="0">
              <a:solidFill>
                <a:prstClr val="black"/>
              </a:solidFill>
            </a:endParaRPr>
          </a:p>
          <a:p>
            <a:pPr lvl="0"/>
            <a:r>
              <a:rPr lang="el-GR" sz="2000" dirty="0">
                <a:solidFill>
                  <a:prstClr val="black"/>
                </a:solidFill>
              </a:rPr>
              <a:t>14/12 – </a:t>
            </a:r>
            <a:r>
              <a:rPr lang="el-GR" sz="2000" dirty="0" smtClean="0">
                <a:solidFill>
                  <a:prstClr val="black"/>
                </a:solidFill>
              </a:rPr>
              <a:t>Η διατροφική αγωγή σε ενήλικες και ευπαθείς ομάδες</a:t>
            </a:r>
            <a:endParaRPr lang="el-G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55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Δόμηση μαθήματος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Υποχρεωτική παρακολούθηση – </a:t>
            </a:r>
            <a:r>
              <a:rPr lang="el-GR" dirty="0" err="1" smtClean="0"/>
              <a:t>παρουσιολόγιο</a:t>
            </a:r>
            <a:r>
              <a:rPr lang="el-GR" dirty="0" smtClean="0"/>
              <a:t> - Αρχή και τέλος</a:t>
            </a:r>
          </a:p>
          <a:p>
            <a:r>
              <a:rPr lang="el-GR" dirty="0"/>
              <a:t>2</a:t>
            </a:r>
            <a:r>
              <a:rPr lang="el-GR" dirty="0" smtClean="0"/>
              <a:t> ακαδημαϊκές ώρες</a:t>
            </a:r>
          </a:p>
          <a:p>
            <a:r>
              <a:rPr lang="el-GR" dirty="0" smtClean="0"/>
              <a:t>1 διάλειμμα 15 λεπτών</a:t>
            </a:r>
          </a:p>
          <a:p>
            <a:r>
              <a:rPr lang="el-GR" dirty="0" smtClean="0"/>
              <a:t>45 λεπτά θεωρία + 45 λεπτά άσκηση</a:t>
            </a:r>
          </a:p>
          <a:p>
            <a:r>
              <a:rPr lang="el-GR" dirty="0" smtClean="0"/>
              <a:t>Ενεργή συμμετοχή στις ασκήσεις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Αξιολόγηση </a:t>
            </a:r>
            <a:r>
              <a:rPr dirty="0" smtClean="0"/>
              <a:t>&amp; </a:t>
            </a:r>
            <a:r>
              <a:rPr lang="el-GR" dirty="0" smtClean="0"/>
              <a:t>εξέταση μαθήματος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Τελικές εξετάσεις </a:t>
            </a:r>
            <a:r>
              <a:rPr lang="el-GR" dirty="0"/>
              <a:t>7</a:t>
            </a:r>
            <a:r>
              <a:rPr lang="el-GR" dirty="0" smtClean="0"/>
              <a:t>0% του βαθμού</a:t>
            </a:r>
          </a:p>
          <a:p>
            <a:pPr marL="0" indent="0">
              <a:buNone/>
            </a:pPr>
            <a:r>
              <a:rPr lang="el-GR" dirty="0" smtClean="0"/>
              <a:t>Ερωτήσεις πολλαπλής επιλογής</a:t>
            </a:r>
          </a:p>
          <a:p>
            <a:pPr marL="0" indent="0">
              <a:buNone/>
            </a:pPr>
            <a:r>
              <a:rPr lang="el-GR" b="1" dirty="0" smtClean="0"/>
              <a:t>διαφάνειες</a:t>
            </a:r>
          </a:p>
          <a:p>
            <a:r>
              <a:rPr lang="el-GR" dirty="0" smtClean="0"/>
              <a:t>Ατομική εργασία μετάφρασης και περίληψης άρθρου 20%</a:t>
            </a:r>
          </a:p>
          <a:p>
            <a:r>
              <a:rPr lang="el-GR" dirty="0" smtClean="0"/>
              <a:t>Συμμετοχή στο μάθημα 10%</a:t>
            </a:r>
          </a:p>
          <a:p>
            <a:pPr marL="0" indent="0">
              <a:buNone/>
            </a:pPr>
            <a:r>
              <a:rPr lang="el-GR" dirty="0" smtClean="0"/>
              <a:t>συμμετοχή στη συζήτηση</a:t>
            </a:r>
            <a:r>
              <a:rPr lang="el-GR" dirty="0"/>
              <a:t> </a:t>
            </a:r>
            <a:r>
              <a:rPr lang="el-GR" dirty="0" smtClean="0"/>
              <a:t>και τις ασκήσεις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Μαθησιακοί στόχοι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 smtClean="0"/>
              <a:t>διαμόρφωση </a:t>
            </a:r>
            <a:r>
              <a:rPr lang="el-GR" dirty="0"/>
              <a:t>υγιούς διαιτολογίου </a:t>
            </a:r>
            <a:endParaRPr lang="el-GR" dirty="0" smtClean="0"/>
          </a:p>
          <a:p>
            <a:r>
              <a:rPr lang="el-GR" dirty="0" smtClean="0"/>
              <a:t>Η διατροφική συμβουλευτική σε φυσιολογικές και παθολογικές καταστάσεις</a:t>
            </a:r>
          </a:p>
          <a:p>
            <a:r>
              <a:rPr lang="el-GR" dirty="0" smtClean="0"/>
              <a:t>Η διατροφική αγωγή στις ηλικιακές ομάδες</a:t>
            </a:r>
            <a:r>
              <a:rPr lang="el-GR" dirty="0"/>
              <a:t>	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7172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273</Words>
  <Application>Microsoft Office PowerPoint</Application>
  <PresentationFormat>Προβολή στην οθόνη (4:3)</PresentationFormat>
  <Paragraphs>49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1" baseType="lpstr">
      <vt:lpstr>Arial</vt:lpstr>
      <vt:lpstr>Calibri</vt:lpstr>
      <vt:lpstr>Θέμα του Office</vt:lpstr>
      <vt:lpstr>Διατροφή – Εργαστήριο</vt:lpstr>
      <vt:lpstr>Η πρώτη διάλεξη</vt:lpstr>
      <vt:lpstr>Θεματολογία μαθήματος</vt:lpstr>
      <vt:lpstr>Χρονοδιάγραμμα</vt:lpstr>
      <vt:lpstr>Δόμηση μαθήματος</vt:lpstr>
      <vt:lpstr>Αξιολόγηση &amp; εξέταση μαθήματος</vt:lpstr>
      <vt:lpstr>Μαθησιακοί στόχοι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/>
  <cp:keywords/>
  <dc:description>generated using python-pptx</dc:description>
  <cp:lastModifiedBy>user</cp:lastModifiedBy>
  <cp:revision>14</cp:revision>
  <dcterms:created xsi:type="dcterms:W3CDTF">2013-01-27T09:14:16Z</dcterms:created>
  <dcterms:modified xsi:type="dcterms:W3CDTF">2025-10-14T20:07:02Z</dcterms:modified>
  <cp:category/>
</cp:coreProperties>
</file>