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343" r:id="rId3"/>
    <p:sldId id="339" r:id="rId4"/>
    <p:sldId id="340" r:id="rId5"/>
    <p:sldId id="341" r:id="rId6"/>
    <p:sldId id="312" r:id="rId7"/>
    <p:sldId id="336" r:id="rId8"/>
    <p:sldId id="338" r:id="rId9"/>
    <p:sldId id="342" r:id="rId10"/>
    <p:sldId id="337" r:id="rId11"/>
    <p:sldId id="328" r:id="rId12"/>
    <p:sldId id="314" r:id="rId13"/>
    <p:sldId id="315" r:id="rId14"/>
    <p:sldId id="316" r:id="rId15"/>
    <p:sldId id="329" r:id="rId16"/>
    <p:sldId id="298" r:id="rId17"/>
    <p:sldId id="330" r:id="rId18"/>
    <p:sldId id="331" r:id="rId19"/>
    <p:sldId id="317" r:id="rId20"/>
    <p:sldId id="332" r:id="rId21"/>
    <p:sldId id="333" r:id="rId22"/>
    <p:sldId id="334" r:id="rId23"/>
    <p:sldId id="33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Προεπιλεγμένη ενότητα" id="{60022A2F-B8D7-4A20-A6E4-CC3925F5B88D}">
          <p14:sldIdLst>
            <p14:sldId id="256"/>
            <p14:sldId id="343"/>
            <p14:sldId id="339"/>
            <p14:sldId id="340"/>
            <p14:sldId id="341"/>
            <p14:sldId id="312"/>
            <p14:sldId id="336"/>
            <p14:sldId id="338"/>
            <p14:sldId id="342"/>
            <p14:sldId id="337"/>
            <p14:sldId id="328"/>
            <p14:sldId id="314"/>
            <p14:sldId id="315"/>
            <p14:sldId id="316"/>
            <p14:sldId id="329"/>
            <p14:sldId id="298"/>
            <p14:sldId id="330"/>
            <p14:sldId id="331"/>
            <p14:sldId id="317"/>
            <p14:sldId id="332"/>
            <p14:sldId id="333"/>
            <p14:sldId id="334"/>
            <p14:sldId id="33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A320"/>
    <a:srgbClr val="DF6F01"/>
    <a:srgbClr val="94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5" autoAdjust="0"/>
    <p:restoredTop sz="88950" autoAdjust="0"/>
  </p:normalViewPr>
  <p:slideViewPr>
    <p:cSldViewPr snapToGrid="0">
      <p:cViewPr varScale="1">
        <p:scale>
          <a:sx n="80" d="100"/>
          <a:sy n="80" d="100"/>
        </p:scale>
        <p:origin x="11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:a16="http://schemas.microsoft.com/office/drawing/2014/main" id="{D71FE0BF-9565-4DE4-B226-0517B0A032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67A960F4-B8AD-45CD-B4F9-E4ADC8C1CF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C10BB-1741-402B-B456-F553B09D3525}" type="datetimeFigureOut">
              <a:rPr lang="el-GR" smtClean="0"/>
              <a:t>22/3/2024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2936B3CF-C919-44FB-988F-65CE46BB1A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l-GR"/>
              <a:t>Χατζής Μανώλης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F8A84E4D-90B9-4ADC-BCE3-2EE55CB8D2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1377C-4624-4CBB-A301-3A09A492F8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62872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BF24D-8D1C-43B6-BE05-BDB05CA22692}" type="datetimeFigureOut">
              <a:rPr lang="el-GR" smtClean="0"/>
              <a:t>22/3/2024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l-GR"/>
              <a:t>Χατζής Μανώλης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DB5EC-BC14-434F-9FD1-41876FF045C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157462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DB5EC-BC14-434F-9FD1-41876FF045C0}" type="slidenum">
              <a:rPr lang="el-GR" smtClean="0"/>
              <a:t>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4C43FEA-BFE5-4EBA-AA66-0F2E8520C43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</a:t>
            </a:r>
          </a:p>
        </p:txBody>
      </p:sp>
    </p:spTree>
    <p:extLst>
      <p:ext uri="{BB962C8B-B14F-4D97-AF65-F5344CB8AC3E}">
        <p14:creationId xmlns:p14="http://schemas.microsoft.com/office/powerpoint/2010/main" val="70227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DB5EC-BC14-434F-9FD1-41876FF045C0}" type="slidenum">
              <a:rPr lang="el-GR" smtClean="0"/>
              <a:t>11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4C43FEA-BFE5-4EBA-AA66-0F2E8520C43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</a:t>
            </a:r>
          </a:p>
        </p:txBody>
      </p:sp>
    </p:spTree>
    <p:extLst>
      <p:ext uri="{BB962C8B-B14F-4D97-AF65-F5344CB8AC3E}">
        <p14:creationId xmlns:p14="http://schemas.microsoft.com/office/powerpoint/2010/main" val="1728721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DB5EC-BC14-434F-9FD1-41876FF045C0}" type="slidenum">
              <a:rPr lang="el-GR" smtClean="0"/>
              <a:t>12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56702EE-3755-4C47-B9D0-A4A913E0DF7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</a:t>
            </a:r>
          </a:p>
        </p:txBody>
      </p:sp>
    </p:spTree>
    <p:extLst>
      <p:ext uri="{BB962C8B-B14F-4D97-AF65-F5344CB8AC3E}">
        <p14:creationId xmlns:p14="http://schemas.microsoft.com/office/powerpoint/2010/main" val="2008467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DB5EC-BC14-434F-9FD1-41876FF045C0}" type="slidenum">
              <a:rPr lang="el-GR" smtClean="0"/>
              <a:t>13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E7CD0CD-EFD6-45DF-931A-C726C25B78A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</a:t>
            </a:r>
          </a:p>
        </p:txBody>
      </p:sp>
    </p:spTree>
    <p:extLst>
      <p:ext uri="{BB962C8B-B14F-4D97-AF65-F5344CB8AC3E}">
        <p14:creationId xmlns:p14="http://schemas.microsoft.com/office/powerpoint/2010/main" val="3011382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Μη επιλεκτική </a:t>
            </a:r>
            <a:r>
              <a:rPr lang="el-GR" dirty="0" err="1"/>
              <a:t>υπολευκωματιναιμία</a:t>
            </a:r>
            <a:r>
              <a:rPr lang="el-GR" dirty="0"/>
              <a:t> σημαίνει μείωση </a:t>
            </a:r>
            <a:r>
              <a:rPr lang="el-GR" dirty="0" err="1"/>
              <a:t>σφαιρινών</a:t>
            </a:r>
            <a:r>
              <a:rPr lang="el-GR" dirty="0"/>
              <a:t> και </a:t>
            </a:r>
            <a:r>
              <a:rPr lang="el-GR" dirty="0" err="1"/>
              <a:t>λευκωματινών</a:t>
            </a:r>
            <a:r>
              <a:rPr lang="el-GR" dirty="0"/>
              <a:t>, ενώ επιλεκτική </a:t>
            </a:r>
            <a:r>
              <a:rPr lang="el-GR" dirty="0" err="1"/>
              <a:t>υπολευκωματιναιμία</a:t>
            </a:r>
            <a:r>
              <a:rPr lang="el-GR" dirty="0"/>
              <a:t> σημαίνει μείωση μόνο των </a:t>
            </a:r>
            <a:r>
              <a:rPr lang="el-GR" dirty="0" err="1"/>
              <a:t>λευκωματινών</a:t>
            </a:r>
            <a:r>
              <a:rPr lang="el-GR" dirty="0"/>
              <a:t> με φυσιολογική ή αυξημένη συγκέντρωση </a:t>
            </a:r>
            <a:r>
              <a:rPr lang="el-GR" dirty="0" err="1"/>
              <a:t>σφαιρινών</a:t>
            </a:r>
            <a:r>
              <a:rPr lang="el-GR" dirty="0"/>
              <a:t>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DB5EC-BC14-434F-9FD1-41876FF045C0}" type="slidenum">
              <a:rPr lang="el-GR" smtClean="0"/>
              <a:t>14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A5756A4-0D46-423A-9AEE-AAB1A9E6782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</a:t>
            </a:r>
          </a:p>
        </p:txBody>
      </p:sp>
    </p:spTree>
    <p:extLst>
      <p:ext uri="{BB962C8B-B14F-4D97-AF65-F5344CB8AC3E}">
        <p14:creationId xmlns:p14="http://schemas.microsoft.com/office/powerpoint/2010/main" val="3242477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DB5EC-BC14-434F-9FD1-41876FF045C0}" type="slidenum">
              <a:rPr lang="el-GR" smtClean="0"/>
              <a:t>15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A5756A4-0D46-423A-9AEE-AAB1A9E6782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</a:t>
            </a:r>
          </a:p>
        </p:txBody>
      </p:sp>
    </p:spTree>
    <p:extLst>
      <p:ext uri="{BB962C8B-B14F-4D97-AF65-F5344CB8AC3E}">
        <p14:creationId xmlns:p14="http://schemas.microsoft.com/office/powerpoint/2010/main" val="1801426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Για να τεθεί η διάγνωση νεφροπάθειας με απώλεια πρωτεϊνών με </a:t>
            </a:r>
            <a:r>
              <a:rPr lang="en-US" dirty="0"/>
              <a:t>UP/C &gt; 0,5-1 </a:t>
            </a:r>
            <a:r>
              <a:rPr lang="el-GR" dirty="0"/>
              <a:t>θα πρέπει πρώτα να αποκλειστεί η πιθανότητα αιματουρίας ή έντονης </a:t>
            </a:r>
            <a:r>
              <a:rPr lang="el-GR" dirty="0" err="1"/>
              <a:t>πυοσφαιρινουρίας</a:t>
            </a:r>
            <a:r>
              <a:rPr lang="el-GR" dirty="0"/>
              <a:t>. Η αύξηση του </a:t>
            </a:r>
            <a:r>
              <a:rPr lang="en-US" dirty="0"/>
              <a:t>UP/C </a:t>
            </a:r>
            <a:r>
              <a:rPr lang="el-GR" dirty="0"/>
              <a:t>σε αιματουρία δεν είναι διαγνωστικό γιατί μπορεί να οφείλεται καθαρά στο αίμα πχ λόγω μιας ουρολοίμωξης. 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DB5EC-BC14-434F-9FD1-41876FF045C0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59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DB5EC-BC14-434F-9FD1-41876FF045C0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8950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C341CB1-00BC-4595-8CEE-C01B3B2478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9740" y="2137733"/>
            <a:ext cx="9448800" cy="2422553"/>
          </a:xfrm>
        </p:spPr>
        <p:txBody>
          <a:bodyPr>
            <a:normAutofit fontScale="90000"/>
          </a:bodyPr>
          <a:lstStyle/>
          <a:p>
            <a:pPr algn="r"/>
            <a:r>
              <a:rPr lang="el-GR" cap="none" dirty="0"/>
              <a:t>Ιεράρχηση παθολογικών και μη ευρημάτων των βιοχημικών εξετάσεων 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7AB1B6A-8DF1-4723-BA6C-87BC81DC0B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9740" y="4891154"/>
            <a:ext cx="9448800" cy="1721677"/>
          </a:xfrm>
        </p:spPr>
        <p:txBody>
          <a:bodyPr>
            <a:noAutofit/>
          </a:bodyPr>
          <a:lstStyle/>
          <a:p>
            <a:pPr algn="r"/>
            <a:r>
              <a:rPr lang="el-GR" sz="2300" dirty="0">
                <a:latin typeface="Arial" panose="020B0604020202020204" pitchFamily="34" charset="0"/>
                <a:cs typeface="Arial" panose="020B0604020202020204" pitchFamily="34" charset="0"/>
              </a:rPr>
              <a:t>Μανώλης Κ. Χατζής,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DVM, PhD </a:t>
            </a:r>
          </a:p>
          <a:p>
            <a:pPr algn="r"/>
            <a:r>
              <a:rPr lang="el-GR" sz="2300" dirty="0">
                <a:latin typeface="Arial" panose="020B0604020202020204" pitchFamily="34" charset="0"/>
                <a:cs typeface="Arial" panose="020B0604020202020204" pitchFamily="34" charset="0"/>
              </a:rPr>
              <a:t>Παθολογική Κλινική, Τμήμα Κτηνιατρικής </a:t>
            </a:r>
          </a:p>
          <a:p>
            <a:pPr algn="r"/>
            <a:r>
              <a:rPr lang="el-GR" sz="2300" dirty="0">
                <a:latin typeface="Arial" panose="020B0604020202020204" pitchFamily="34" charset="0"/>
                <a:cs typeface="Arial" panose="020B0604020202020204" pitchFamily="34" charset="0"/>
              </a:rPr>
              <a:t>Πανεπιστήμιο Θεσσαλίας</a:t>
            </a:r>
          </a:p>
          <a:p>
            <a:pPr algn="r"/>
            <a:r>
              <a:rPr lang="el-GR" sz="2300" dirty="0">
                <a:latin typeface="Arial" panose="020B0604020202020204" pitchFamily="34" charset="0"/>
                <a:cs typeface="Arial" panose="020B0604020202020204" pitchFamily="34" charset="0"/>
              </a:rPr>
              <a:t>Μάρτιος 2019 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1590655F-E53E-4B8B-AAA3-A0A3C9D268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863" y="245169"/>
            <a:ext cx="1721677" cy="17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688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Z0V5416-PP.jpg">
            <a:extLst>
              <a:ext uri="{FF2B5EF4-FFF2-40B4-BE49-F238E27FC236}">
                <a16:creationId xmlns:a16="http://schemas.microsoft.com/office/drawing/2014/main" id="{8A1A1F32-95D4-4D7E-9CCF-FFB9CF6B2FB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0" r="3226" b="2296"/>
          <a:stretch/>
        </p:blipFill>
        <p:spPr bwMode="auto">
          <a:xfrm>
            <a:off x="1524000" y="183629"/>
            <a:ext cx="9144000" cy="64907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7183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EDF2C89-9313-4EA8-AF3A-781F5C7EC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9453" y="764373"/>
            <a:ext cx="9186747" cy="1293028"/>
          </a:xfrm>
        </p:spPr>
        <p:txBody>
          <a:bodyPr>
            <a:normAutofit/>
          </a:bodyPr>
          <a:lstStyle/>
          <a:p>
            <a:r>
              <a:rPr lang="el-GR" sz="4400" cap="none" dirty="0">
                <a:solidFill>
                  <a:srgbClr val="94FFFF"/>
                </a:solidFill>
                <a:cs typeface="Arial" panose="020B0604020202020204" pitchFamily="34" charset="0"/>
              </a:rPr>
              <a:t>Ολικές πρωτεΐνες / </a:t>
            </a:r>
            <a:r>
              <a:rPr lang="el-GR" sz="4400" cap="none" dirty="0" err="1">
                <a:solidFill>
                  <a:srgbClr val="94FFFF"/>
                </a:solidFill>
                <a:cs typeface="Arial" panose="020B0604020202020204" pitchFamily="34" charset="0"/>
              </a:rPr>
              <a:t>Λευκωματίνες</a:t>
            </a:r>
            <a:endParaRPr lang="el-GR" sz="4400" cap="none" dirty="0">
              <a:solidFill>
                <a:srgbClr val="94FFFF"/>
              </a:solidFill>
              <a:cs typeface="Arial" panose="020B0604020202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46DB1B9-3CBC-435F-9CE1-3E5B2254C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26523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l-GR" sz="2800" dirty="0">
                <a:solidFill>
                  <a:srgbClr val="FFFF00"/>
                </a:solidFill>
              </a:rPr>
              <a:t>Εκτίμηση συγκέντρωσής τους</a:t>
            </a:r>
          </a:p>
          <a:p>
            <a:pPr algn="just">
              <a:lnSpc>
                <a:spcPct val="150000"/>
              </a:lnSpc>
            </a:pPr>
            <a:r>
              <a:rPr lang="el-GR" sz="2500" dirty="0"/>
              <a:t>Συλλογές  </a:t>
            </a:r>
          </a:p>
          <a:p>
            <a:pPr algn="just">
              <a:lnSpc>
                <a:spcPct val="150000"/>
              </a:lnSpc>
            </a:pPr>
            <a:r>
              <a:rPr lang="el-GR" sz="2500" dirty="0"/>
              <a:t>Ορός αίματος ή πλάσμα αίματος </a:t>
            </a:r>
            <a:endParaRPr lang="el-GR" sz="2300" dirty="0">
              <a:solidFill>
                <a:srgbClr val="DF6F0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l-GR" sz="2500" dirty="0"/>
              <a:t>Ούρο (</a:t>
            </a:r>
            <a:r>
              <a:rPr lang="el-GR" sz="2500" dirty="0" err="1"/>
              <a:t>λευκωματίνες</a:t>
            </a:r>
            <a:r>
              <a:rPr lang="el-GR" sz="2500" dirty="0"/>
              <a:t>) 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E76E857-802C-4563-8B86-C28B639555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616" y="5874130"/>
            <a:ext cx="930862" cy="93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938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EDF2C89-9313-4EA8-AF3A-781F5C7EC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338" y="764373"/>
            <a:ext cx="8972862" cy="1293028"/>
          </a:xfrm>
        </p:spPr>
        <p:txBody>
          <a:bodyPr>
            <a:normAutofit/>
          </a:bodyPr>
          <a:lstStyle/>
          <a:p>
            <a:r>
              <a:rPr lang="el-GR" sz="4400" cap="none" dirty="0">
                <a:solidFill>
                  <a:srgbClr val="94FFFF"/>
                </a:solidFill>
                <a:cs typeface="Arial" panose="020B0604020202020204" pitchFamily="34" charset="0"/>
              </a:rPr>
              <a:t>Ολικές πρωτεΐνες / </a:t>
            </a:r>
            <a:r>
              <a:rPr lang="el-GR" sz="4400" cap="none" dirty="0" err="1">
                <a:solidFill>
                  <a:srgbClr val="94FFFF"/>
                </a:solidFill>
                <a:cs typeface="Arial" panose="020B0604020202020204" pitchFamily="34" charset="0"/>
              </a:rPr>
              <a:t>Λευκωματίνες</a:t>
            </a:r>
            <a:endParaRPr lang="el-GR" sz="4400" cap="none" dirty="0">
              <a:solidFill>
                <a:srgbClr val="94FFFF"/>
              </a:solidFill>
              <a:cs typeface="Arial" panose="020B0604020202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46DB1B9-3CBC-435F-9CE1-3E5B2254C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93086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l-GR" sz="2800" dirty="0">
                <a:solidFill>
                  <a:srgbClr val="FFFF00"/>
                </a:solidFill>
              </a:rPr>
              <a:t>Τιμές αναφοράς ολικών πρωτεϊνών και </a:t>
            </a:r>
            <a:r>
              <a:rPr lang="el-GR" sz="2800" dirty="0" err="1">
                <a:solidFill>
                  <a:srgbClr val="FFFF00"/>
                </a:solidFill>
              </a:rPr>
              <a:t>λευκωματινών</a:t>
            </a:r>
            <a:r>
              <a:rPr lang="el-GR" sz="2800" dirty="0">
                <a:solidFill>
                  <a:srgbClr val="FFFF00"/>
                </a:solidFill>
              </a:rPr>
              <a:t> (</a:t>
            </a:r>
            <a:r>
              <a:rPr lang="en-US" sz="2800" dirty="0">
                <a:solidFill>
                  <a:srgbClr val="FFFF00"/>
                </a:solidFill>
              </a:rPr>
              <a:t>g/dl)</a:t>
            </a:r>
            <a:r>
              <a:rPr lang="el-GR" sz="2800" dirty="0">
                <a:solidFill>
                  <a:srgbClr val="FFFF00"/>
                </a:solidFill>
              </a:rPr>
              <a:t> </a:t>
            </a:r>
            <a:endParaRPr lang="el-GR" dirty="0">
              <a:solidFill>
                <a:srgbClr val="FFFF00"/>
              </a:solidFill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E76E857-802C-4563-8B86-C28B639555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616" y="5874130"/>
            <a:ext cx="930862" cy="930862"/>
          </a:xfrm>
          <a:prstGeom prst="rect">
            <a:avLst/>
          </a:prstGeom>
        </p:spPr>
      </p:pic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CEE0D6CA-BB26-4C78-93A4-5589EC7911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891049"/>
              </p:ext>
            </p:extLst>
          </p:nvPr>
        </p:nvGraphicFramePr>
        <p:xfrm>
          <a:off x="928475" y="3429000"/>
          <a:ext cx="10335050" cy="172612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718476">
                  <a:extLst>
                    <a:ext uri="{9D8B030D-6E8A-4147-A177-3AD203B41FA5}">
                      <a16:colId xmlns:a16="http://schemas.microsoft.com/office/drawing/2014/main" val="4193150380"/>
                    </a:ext>
                  </a:extLst>
                </a:gridCol>
                <a:gridCol w="3312826">
                  <a:extLst>
                    <a:ext uri="{9D8B030D-6E8A-4147-A177-3AD203B41FA5}">
                      <a16:colId xmlns:a16="http://schemas.microsoft.com/office/drawing/2014/main" val="1547951136"/>
                    </a:ext>
                  </a:extLst>
                </a:gridCol>
                <a:gridCol w="3303748">
                  <a:extLst>
                    <a:ext uri="{9D8B030D-6E8A-4147-A177-3AD203B41FA5}">
                      <a16:colId xmlns:a16="http://schemas.microsoft.com/office/drawing/2014/main" val="3305214095"/>
                    </a:ext>
                  </a:extLst>
                </a:gridCol>
              </a:tblGrid>
              <a:tr h="4715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l-GR" sz="2300" b="0" dirty="0"/>
                    </a:p>
                  </a:txBody>
                  <a:tcPr marL="116269" marR="116269" marT="58135" marB="581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l-GR" sz="2300" b="0" dirty="0"/>
                        <a:t>Σκύλος </a:t>
                      </a:r>
                    </a:p>
                  </a:txBody>
                  <a:tcPr marL="116269" marR="116269" marT="58135" marB="581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l-GR" sz="2300" b="0" dirty="0"/>
                        <a:t>Γάτα </a:t>
                      </a:r>
                    </a:p>
                  </a:txBody>
                  <a:tcPr marL="116269" marR="116269" marT="58135" marB="58135"/>
                </a:tc>
                <a:extLst>
                  <a:ext uri="{0D108BD9-81ED-4DB2-BD59-A6C34878D82A}">
                    <a16:rowId xmlns:a16="http://schemas.microsoft.com/office/drawing/2014/main" val="215897227"/>
                  </a:ext>
                </a:extLst>
              </a:tr>
              <a:tr h="4715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l-GR" sz="2300" dirty="0"/>
                        <a:t>Ολικές πρωτεΐνες</a:t>
                      </a:r>
                    </a:p>
                  </a:txBody>
                  <a:tcPr marL="116269" marR="116269" marT="58135" marB="581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300" dirty="0">
                          <a:solidFill>
                            <a:srgbClr val="E6A320"/>
                          </a:solidFill>
                        </a:rPr>
                        <a:t>5,5-7,5</a:t>
                      </a:r>
                    </a:p>
                  </a:txBody>
                  <a:tcPr marL="116269" marR="116269" marT="58135" marB="581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300" dirty="0">
                          <a:solidFill>
                            <a:srgbClr val="E6A320"/>
                          </a:solidFill>
                        </a:rPr>
                        <a:t>5,5-7,8</a:t>
                      </a:r>
                      <a:endParaRPr lang="el-GR" sz="2300" dirty="0">
                        <a:solidFill>
                          <a:srgbClr val="E6A320"/>
                        </a:solidFill>
                      </a:endParaRPr>
                    </a:p>
                  </a:txBody>
                  <a:tcPr marL="116269" marR="116269" marT="58135" marB="58135"/>
                </a:tc>
                <a:extLst>
                  <a:ext uri="{0D108BD9-81ED-4DB2-BD59-A6C34878D82A}">
                    <a16:rowId xmlns:a16="http://schemas.microsoft.com/office/drawing/2014/main" val="1705776713"/>
                  </a:ext>
                </a:extLst>
              </a:tr>
              <a:tr h="4715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l-GR" sz="2300" dirty="0" err="1"/>
                        <a:t>Λευκωματίνες</a:t>
                      </a:r>
                      <a:endParaRPr lang="el-GR" sz="2300" dirty="0"/>
                    </a:p>
                  </a:txBody>
                  <a:tcPr marL="116269" marR="116269" marT="58135" marB="581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l-GR" sz="2300" dirty="0">
                          <a:solidFill>
                            <a:srgbClr val="E6A320"/>
                          </a:solidFill>
                        </a:rPr>
                        <a:t>2,5-4,0</a:t>
                      </a:r>
                    </a:p>
                  </a:txBody>
                  <a:tcPr marL="116269" marR="116269" marT="58135" marB="581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l-GR" sz="2300" dirty="0">
                          <a:solidFill>
                            <a:srgbClr val="E6A320"/>
                          </a:solidFill>
                        </a:rPr>
                        <a:t>2,5-4,0</a:t>
                      </a:r>
                    </a:p>
                  </a:txBody>
                  <a:tcPr marL="116269" marR="116269" marT="58135" marB="58135"/>
                </a:tc>
                <a:extLst>
                  <a:ext uri="{0D108BD9-81ED-4DB2-BD59-A6C34878D82A}">
                    <a16:rowId xmlns:a16="http://schemas.microsoft.com/office/drawing/2014/main" val="2367342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8601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EDF2C89-9313-4EA8-AF3A-781F5C7E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err="1">
                <a:solidFill>
                  <a:srgbClr val="94FFFF"/>
                </a:solidFill>
                <a:cs typeface="Arial" panose="020B0604020202020204" pitchFamily="34" charset="0"/>
              </a:rPr>
              <a:t>Υπολευκωματιναιμία</a:t>
            </a:r>
            <a:endParaRPr lang="el-GR" sz="4400" cap="none" dirty="0">
              <a:solidFill>
                <a:srgbClr val="94FFFF"/>
              </a:solidFill>
              <a:cs typeface="Arial" panose="020B0604020202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46DB1B9-3CBC-435F-9CE1-3E5B2254C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26523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l-GR" sz="2800" dirty="0">
                <a:solidFill>
                  <a:srgbClr val="FFFF00"/>
                </a:solidFill>
              </a:rPr>
              <a:t>Σοβαρή </a:t>
            </a:r>
            <a:r>
              <a:rPr lang="el-GR" sz="2800" dirty="0" err="1">
                <a:solidFill>
                  <a:srgbClr val="FFFF00"/>
                </a:solidFill>
              </a:rPr>
              <a:t>υπολευκωματιναιμία</a:t>
            </a:r>
            <a:r>
              <a:rPr lang="el-GR" sz="2800" dirty="0">
                <a:solidFill>
                  <a:srgbClr val="FFFF00"/>
                </a:solidFill>
              </a:rPr>
              <a:t> (</a:t>
            </a:r>
            <a:r>
              <a:rPr lang="en-US" sz="2800" dirty="0">
                <a:solidFill>
                  <a:srgbClr val="FFFF00"/>
                </a:solidFill>
              </a:rPr>
              <a:t>ALB &lt; 1 – 1,5g/dl) </a:t>
            </a:r>
            <a:endParaRPr lang="el-GR" sz="2800" dirty="0">
              <a:solidFill>
                <a:srgbClr val="FFFF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l-GR" sz="2500" dirty="0"/>
              <a:t>Ασκίτης </a:t>
            </a:r>
          </a:p>
          <a:p>
            <a:pPr algn="just">
              <a:lnSpc>
                <a:spcPct val="150000"/>
              </a:lnSpc>
            </a:pPr>
            <a:r>
              <a:rPr lang="el-GR" sz="2500" dirty="0"/>
              <a:t>Υποδόρια οιδήματα </a:t>
            </a:r>
          </a:p>
          <a:p>
            <a:pPr algn="just">
              <a:lnSpc>
                <a:spcPct val="150000"/>
              </a:lnSpc>
            </a:pPr>
            <a:r>
              <a:rPr lang="el-GR" sz="2500" dirty="0"/>
              <a:t>Αυξημένος κίνδυνος </a:t>
            </a:r>
            <a:r>
              <a:rPr lang="el-GR" sz="2500" dirty="0" err="1"/>
              <a:t>θρομβοεμβολών</a:t>
            </a:r>
            <a:r>
              <a:rPr lang="el-GR" sz="2500" dirty="0"/>
              <a:t> </a:t>
            </a:r>
          </a:p>
          <a:p>
            <a:pPr lvl="1" algn="just">
              <a:lnSpc>
                <a:spcPct val="150000"/>
              </a:lnSpc>
            </a:pPr>
            <a:r>
              <a:rPr lang="el-GR" sz="2300" dirty="0">
                <a:solidFill>
                  <a:srgbClr val="DF6F01"/>
                </a:solidFill>
              </a:rPr>
              <a:t>Ιδίως όταν μειωμένη η συγκέντρωση της </a:t>
            </a:r>
            <a:r>
              <a:rPr lang="el-GR" sz="2300" dirty="0" err="1">
                <a:solidFill>
                  <a:srgbClr val="DF6F01"/>
                </a:solidFill>
              </a:rPr>
              <a:t>αντιθρομβρίνης</a:t>
            </a:r>
            <a:r>
              <a:rPr lang="el-GR" sz="2300" dirty="0">
                <a:solidFill>
                  <a:srgbClr val="DF6F01"/>
                </a:solidFill>
              </a:rPr>
              <a:t> ΙΙΙ 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E76E857-802C-4563-8B86-C28B639555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616" y="5874130"/>
            <a:ext cx="930862" cy="93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092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EDF2C89-9313-4EA8-AF3A-781F5C7E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err="1">
                <a:solidFill>
                  <a:srgbClr val="94FFFF"/>
                </a:solidFill>
                <a:cs typeface="Arial" panose="020B0604020202020204" pitchFamily="34" charset="0"/>
              </a:rPr>
              <a:t>Υπολευκωματιναιμία</a:t>
            </a:r>
            <a:endParaRPr lang="el-GR" sz="4400" cap="none" dirty="0">
              <a:solidFill>
                <a:srgbClr val="94FFFF"/>
              </a:solidFill>
              <a:cs typeface="Arial" panose="020B0604020202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46DB1B9-3CBC-435F-9CE1-3E5B2254C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42926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l-GR" sz="2800" dirty="0">
                <a:solidFill>
                  <a:srgbClr val="FFFF00"/>
                </a:solidFill>
              </a:rPr>
              <a:t>Έλεγχος συγκέντρωσης των </a:t>
            </a:r>
            <a:r>
              <a:rPr lang="el-GR" sz="2800" dirty="0" err="1">
                <a:solidFill>
                  <a:srgbClr val="FFFF00"/>
                </a:solidFill>
              </a:rPr>
              <a:t>σφαιρινών</a:t>
            </a:r>
            <a:r>
              <a:rPr lang="el-GR" sz="2800" dirty="0">
                <a:solidFill>
                  <a:srgbClr val="FFFF00"/>
                </a:solidFill>
              </a:rPr>
              <a:t> στον ορό αίματος  </a:t>
            </a:r>
            <a:endParaRPr lang="el-GR" dirty="0">
              <a:solidFill>
                <a:srgbClr val="FFFF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l-GR" sz="2500" dirty="0"/>
              <a:t>Μη επιλεκτική </a:t>
            </a:r>
            <a:r>
              <a:rPr lang="el-GR" sz="2500" dirty="0" err="1"/>
              <a:t>υπολευκωματιναιμία</a:t>
            </a:r>
            <a:r>
              <a:rPr lang="el-GR" sz="2500" dirty="0"/>
              <a:t> </a:t>
            </a:r>
          </a:p>
          <a:p>
            <a:pPr lvl="1" algn="just">
              <a:lnSpc>
                <a:spcPct val="150000"/>
              </a:lnSpc>
            </a:pPr>
            <a:r>
              <a:rPr lang="el-GR" sz="2300" dirty="0">
                <a:solidFill>
                  <a:srgbClr val="DF6F01"/>
                </a:solidFill>
              </a:rPr>
              <a:t>Αιμορραγία</a:t>
            </a:r>
          </a:p>
          <a:p>
            <a:pPr lvl="1" algn="just">
              <a:lnSpc>
                <a:spcPct val="150000"/>
              </a:lnSpc>
            </a:pPr>
            <a:r>
              <a:rPr lang="el-GR" sz="2300" dirty="0">
                <a:solidFill>
                  <a:srgbClr val="DF6F01"/>
                </a:solidFill>
              </a:rPr>
              <a:t>Απώλεια από εκτεταμένα τραύματα / δερματικές αλλοιώσεις </a:t>
            </a:r>
          </a:p>
          <a:p>
            <a:pPr lvl="1" algn="just">
              <a:lnSpc>
                <a:spcPct val="150000"/>
              </a:lnSpc>
            </a:pPr>
            <a:r>
              <a:rPr lang="el-GR" sz="2300" dirty="0">
                <a:solidFill>
                  <a:srgbClr val="DF6F01"/>
                </a:solidFill>
              </a:rPr>
              <a:t>Μειωμένη παραγωγή </a:t>
            </a:r>
            <a:r>
              <a:rPr lang="el-GR" sz="2300" dirty="0" err="1">
                <a:solidFill>
                  <a:srgbClr val="DF6F01"/>
                </a:solidFill>
              </a:rPr>
              <a:t>λευκωματινών</a:t>
            </a:r>
            <a:r>
              <a:rPr lang="el-GR" sz="2300" dirty="0">
                <a:solidFill>
                  <a:srgbClr val="DF6F01"/>
                </a:solidFill>
              </a:rPr>
              <a:t> λόγω ηπατικής ανεπάρκειας </a:t>
            </a:r>
          </a:p>
          <a:p>
            <a:pPr lvl="1" algn="just">
              <a:lnSpc>
                <a:spcPct val="150000"/>
              </a:lnSpc>
            </a:pPr>
            <a:r>
              <a:rPr lang="el-GR" sz="2300" dirty="0">
                <a:solidFill>
                  <a:srgbClr val="DF6F01"/>
                </a:solidFill>
              </a:rPr>
              <a:t>Νεφροπάθεια με απώλεια πρωτεϊνών </a:t>
            </a:r>
          </a:p>
          <a:p>
            <a:pPr lvl="1" algn="just">
              <a:lnSpc>
                <a:spcPct val="150000"/>
              </a:lnSpc>
            </a:pPr>
            <a:r>
              <a:rPr lang="el-GR" sz="2300" dirty="0" err="1">
                <a:solidFill>
                  <a:srgbClr val="DF6F01"/>
                </a:solidFill>
              </a:rPr>
              <a:t>Εντεροπάθεια</a:t>
            </a:r>
            <a:r>
              <a:rPr lang="el-GR" sz="2300" dirty="0">
                <a:solidFill>
                  <a:srgbClr val="DF6F01"/>
                </a:solidFill>
              </a:rPr>
              <a:t> με απώλεια πρωτεϊνών 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E76E857-802C-4563-8B86-C28B639555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616" y="5874130"/>
            <a:ext cx="930862" cy="93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46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EDF2C89-9313-4EA8-AF3A-781F5C7E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err="1">
                <a:solidFill>
                  <a:srgbClr val="94FFFF"/>
                </a:solidFill>
                <a:cs typeface="Arial" panose="020B0604020202020204" pitchFamily="34" charset="0"/>
              </a:rPr>
              <a:t>Υπολευκωματιναιμία</a:t>
            </a:r>
            <a:endParaRPr lang="el-GR" sz="4400" cap="none" dirty="0">
              <a:solidFill>
                <a:srgbClr val="94FFFF"/>
              </a:solidFill>
              <a:cs typeface="Arial" panose="020B0604020202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46DB1B9-3CBC-435F-9CE1-3E5B2254C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42926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l-GR" sz="2800" dirty="0">
                <a:solidFill>
                  <a:srgbClr val="FFFF00"/>
                </a:solidFill>
              </a:rPr>
              <a:t>Έλεγχος συγκέντρωσης των </a:t>
            </a:r>
            <a:r>
              <a:rPr lang="el-GR" sz="2800" dirty="0" err="1">
                <a:solidFill>
                  <a:srgbClr val="FFFF00"/>
                </a:solidFill>
              </a:rPr>
              <a:t>σφαιρινών</a:t>
            </a:r>
            <a:r>
              <a:rPr lang="el-GR" sz="2800" dirty="0">
                <a:solidFill>
                  <a:srgbClr val="FFFF00"/>
                </a:solidFill>
              </a:rPr>
              <a:t> στον ορό αίματος  </a:t>
            </a:r>
            <a:endParaRPr lang="el-GR" dirty="0">
              <a:solidFill>
                <a:srgbClr val="FFFF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l-GR" sz="2500" dirty="0"/>
              <a:t>Επιλεκτική </a:t>
            </a:r>
            <a:r>
              <a:rPr lang="el-GR" sz="2500" dirty="0" err="1"/>
              <a:t>υπολευκωματιναιμία</a:t>
            </a:r>
            <a:r>
              <a:rPr lang="el-GR" sz="2500" dirty="0"/>
              <a:t> </a:t>
            </a:r>
          </a:p>
          <a:p>
            <a:pPr algn="just">
              <a:lnSpc>
                <a:spcPct val="150000"/>
              </a:lnSpc>
            </a:pPr>
            <a:r>
              <a:rPr lang="el-GR" sz="2500" dirty="0"/>
              <a:t>Συνυπάρχουσες παθολογικές καταστάσεις όπως </a:t>
            </a:r>
          </a:p>
          <a:p>
            <a:pPr lvl="1" algn="just">
              <a:lnSpc>
                <a:spcPct val="150000"/>
              </a:lnSpc>
            </a:pPr>
            <a:r>
              <a:rPr lang="el-GR" sz="2300" dirty="0" err="1">
                <a:solidFill>
                  <a:srgbClr val="DF6F01"/>
                </a:solidFill>
              </a:rPr>
              <a:t>Διροφιλαρίωση</a:t>
            </a:r>
            <a:r>
              <a:rPr lang="el-GR" sz="2300" dirty="0">
                <a:solidFill>
                  <a:srgbClr val="DF6F01"/>
                </a:solidFill>
              </a:rPr>
              <a:t> </a:t>
            </a:r>
          </a:p>
          <a:p>
            <a:pPr lvl="1" algn="just">
              <a:lnSpc>
                <a:spcPct val="150000"/>
              </a:lnSpc>
            </a:pPr>
            <a:r>
              <a:rPr lang="el-GR" sz="2300" dirty="0">
                <a:solidFill>
                  <a:srgbClr val="DF6F01"/>
                </a:solidFill>
              </a:rPr>
              <a:t>Λεϊσμανίωση  </a:t>
            </a:r>
          </a:p>
          <a:p>
            <a:pPr lvl="1" algn="just">
              <a:lnSpc>
                <a:spcPct val="150000"/>
              </a:lnSpc>
            </a:pPr>
            <a:r>
              <a:rPr lang="el-GR" sz="2300" dirty="0" err="1">
                <a:solidFill>
                  <a:srgbClr val="DF6F01"/>
                </a:solidFill>
              </a:rPr>
              <a:t>Ερλιχίωση</a:t>
            </a:r>
            <a:r>
              <a:rPr lang="el-GR" sz="2300" dirty="0">
                <a:solidFill>
                  <a:srgbClr val="DF6F01"/>
                </a:solidFill>
              </a:rPr>
              <a:t> 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E76E857-802C-4563-8B86-C28B639555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616" y="5874130"/>
            <a:ext cx="930862" cy="93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610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EDF2C89-9313-4EA8-AF3A-781F5C7E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err="1">
                <a:solidFill>
                  <a:srgbClr val="94FFFF"/>
                </a:solidFill>
                <a:cs typeface="Arial" panose="020B0604020202020204" pitchFamily="34" charset="0"/>
              </a:rPr>
              <a:t>Υπολευκωματιναιμία</a:t>
            </a:r>
            <a:endParaRPr lang="el-GR" sz="4400" cap="none" dirty="0">
              <a:solidFill>
                <a:srgbClr val="94FFFF"/>
              </a:solidFill>
              <a:cs typeface="Arial" panose="020B0604020202020204" pitchFamily="34" charset="0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E76E857-802C-4563-8B86-C28B639555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616" y="5874130"/>
            <a:ext cx="930862" cy="930862"/>
          </a:xfrm>
          <a:prstGeom prst="rect">
            <a:avLst/>
          </a:prstGeom>
        </p:spPr>
      </p:pic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BE8EC45C-47E5-4D08-B134-61FF862663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088883"/>
              </p:ext>
            </p:extLst>
          </p:nvPr>
        </p:nvGraphicFramePr>
        <p:xfrm>
          <a:off x="815204" y="2332206"/>
          <a:ext cx="10778843" cy="377965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352062">
                  <a:extLst>
                    <a:ext uri="{9D8B030D-6E8A-4147-A177-3AD203B41FA5}">
                      <a16:colId xmlns:a16="http://schemas.microsoft.com/office/drawing/2014/main" val="4193150380"/>
                    </a:ext>
                  </a:extLst>
                </a:gridCol>
                <a:gridCol w="7426781">
                  <a:extLst>
                    <a:ext uri="{9D8B030D-6E8A-4147-A177-3AD203B41FA5}">
                      <a16:colId xmlns:a16="http://schemas.microsoft.com/office/drawing/2014/main" val="1547951136"/>
                    </a:ext>
                  </a:extLst>
                </a:gridCol>
              </a:tblGrid>
              <a:tr h="4715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l-GR" sz="2300" b="0" dirty="0"/>
                        <a:t>Μειωμένη παραγωγή</a:t>
                      </a:r>
                    </a:p>
                  </a:txBody>
                  <a:tcPr marL="116269" marR="116269" marT="58135" marB="5813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l-GR" sz="2300" b="0" dirty="0"/>
                        <a:t>Χρόνια ηπατική ανεπάρκεια (κίρρωση, νεοπλασία), συγγενείς ηπατοπάθειες (αναστομώσεις πυλαίας φλέβας), διατροφικά αίτια (μειωμένη πρόσληψη πρωτεϊνών), δυσπεψία, </a:t>
                      </a:r>
                      <a:r>
                        <a:rPr lang="el-GR" sz="2300" b="0" dirty="0" err="1"/>
                        <a:t>δυσαπορρόφηση</a:t>
                      </a:r>
                      <a:r>
                        <a:rPr lang="el-GR" sz="2300" b="0" dirty="0"/>
                        <a:t>) </a:t>
                      </a:r>
                    </a:p>
                  </a:txBody>
                  <a:tcPr marL="116269" marR="116269" marT="58135" marB="58135"/>
                </a:tc>
                <a:extLst>
                  <a:ext uri="{0D108BD9-81ED-4DB2-BD59-A6C34878D82A}">
                    <a16:rowId xmlns:a16="http://schemas.microsoft.com/office/drawing/2014/main" val="215897227"/>
                  </a:ext>
                </a:extLst>
              </a:tr>
              <a:tr h="4715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l-GR" sz="2300" dirty="0"/>
                        <a:t>Αυξημένη απώλεια </a:t>
                      </a:r>
                    </a:p>
                  </a:txBody>
                  <a:tcPr marL="116269" marR="116269" marT="58135" marB="5813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l-GR" sz="2300" dirty="0" err="1">
                          <a:solidFill>
                            <a:srgbClr val="E6A320"/>
                          </a:solidFill>
                        </a:rPr>
                        <a:t>Εντεροπάθεια</a:t>
                      </a:r>
                      <a:r>
                        <a:rPr lang="el-GR" sz="2300" dirty="0">
                          <a:solidFill>
                            <a:srgbClr val="E6A320"/>
                          </a:solidFill>
                        </a:rPr>
                        <a:t> με απώλεια πρωτεϊνών, νεφροπάθεια με απώλεια πρωτεϊνών (π.χ. </a:t>
                      </a:r>
                      <a:r>
                        <a:rPr lang="el-GR" sz="2300" dirty="0" err="1">
                          <a:solidFill>
                            <a:srgbClr val="E6A320"/>
                          </a:solidFill>
                        </a:rPr>
                        <a:t>σπειραματονεφρίτιδα</a:t>
                      </a:r>
                      <a:r>
                        <a:rPr lang="el-GR" sz="2300" dirty="0">
                          <a:solidFill>
                            <a:srgbClr val="E6A320"/>
                          </a:solidFill>
                        </a:rPr>
                        <a:t>, εκτεταμένες αιμορραγίες  </a:t>
                      </a:r>
                    </a:p>
                  </a:txBody>
                  <a:tcPr marL="116269" marR="116269" marT="58135" marB="58135"/>
                </a:tc>
                <a:extLst>
                  <a:ext uri="{0D108BD9-81ED-4DB2-BD59-A6C34878D82A}">
                    <a16:rowId xmlns:a16="http://schemas.microsoft.com/office/drawing/2014/main" val="1705776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9312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EDF2C89-9313-4EA8-AF3A-781F5C7EC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-60086"/>
            <a:ext cx="8610600" cy="1293028"/>
          </a:xfrm>
        </p:spPr>
        <p:txBody>
          <a:bodyPr>
            <a:normAutofit/>
          </a:bodyPr>
          <a:lstStyle/>
          <a:p>
            <a:r>
              <a:rPr lang="el-GR" sz="4400" cap="none" dirty="0" err="1">
                <a:solidFill>
                  <a:srgbClr val="94FFFF"/>
                </a:solidFill>
                <a:cs typeface="Arial" panose="020B0604020202020204" pitchFamily="34" charset="0"/>
              </a:rPr>
              <a:t>Υπολευκωματιναιμία</a:t>
            </a:r>
            <a:endParaRPr lang="el-GR" sz="4400" cap="none" dirty="0">
              <a:solidFill>
                <a:srgbClr val="94FFFF"/>
              </a:solidFill>
              <a:cs typeface="Arial" panose="020B0604020202020204" pitchFamily="34" charset="0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E76E857-802C-4563-8B86-C28B639555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616" y="5874130"/>
            <a:ext cx="930862" cy="9308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4D099B-9B5C-414D-851C-E1EB4F767A7C}"/>
              </a:ext>
            </a:extLst>
          </p:cNvPr>
          <p:cNvSpPr txBox="1"/>
          <p:nvPr/>
        </p:nvSpPr>
        <p:spPr>
          <a:xfrm>
            <a:off x="2688656" y="1445285"/>
            <a:ext cx="60163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dirty="0"/>
              <a:t>Αιματολογικές, βιοχημικές, ανάλυση ούρων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AD31EA-1D7F-4E81-97F4-B76822071571}"/>
              </a:ext>
            </a:extLst>
          </p:cNvPr>
          <p:cNvSpPr txBox="1"/>
          <p:nvPr/>
        </p:nvSpPr>
        <p:spPr>
          <a:xfrm>
            <a:off x="1758754" y="2730435"/>
            <a:ext cx="18598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UP/C &gt; 0,5-1</a:t>
            </a:r>
            <a:endParaRPr lang="el-GR" sz="2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3286F4-56F5-486C-BF75-3F74F9DF8212}"/>
              </a:ext>
            </a:extLst>
          </p:cNvPr>
          <p:cNvSpPr txBox="1"/>
          <p:nvPr/>
        </p:nvSpPr>
        <p:spPr>
          <a:xfrm>
            <a:off x="641254" y="4955851"/>
            <a:ext cx="40948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dirty="0"/>
              <a:t>Νεφροπάθεια με απώλεια πρωτεϊνών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5AA4E2-B258-45A1-B040-DD16D873DE20}"/>
              </a:ext>
            </a:extLst>
          </p:cNvPr>
          <p:cNvSpPr txBox="1"/>
          <p:nvPr/>
        </p:nvSpPr>
        <p:spPr>
          <a:xfrm>
            <a:off x="5867416" y="2557993"/>
            <a:ext cx="56752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dirty="0"/>
              <a:t>Διαταραχή ηπατικών ενζύμων</a:t>
            </a:r>
            <a:r>
              <a:rPr lang="en-US" sz="2200" dirty="0"/>
              <a:t> </a:t>
            </a:r>
            <a:r>
              <a:rPr lang="el-GR" sz="2200" dirty="0"/>
              <a:t>με ή χωρίς αύξηση της συγκέντρωσης </a:t>
            </a:r>
            <a:r>
              <a:rPr lang="en-US" sz="2200" dirty="0"/>
              <a:t>CHOL</a:t>
            </a:r>
            <a:endParaRPr lang="el-GR" sz="2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64A732-71FA-4A57-BE30-00DBCD5C2061}"/>
              </a:ext>
            </a:extLst>
          </p:cNvPr>
          <p:cNvSpPr txBox="1"/>
          <p:nvPr/>
        </p:nvSpPr>
        <p:spPr>
          <a:xfrm>
            <a:off x="6657644" y="4955851"/>
            <a:ext cx="40948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/>
              <a:t>Πιθανά ηπατική ανεπάρκεια</a:t>
            </a:r>
          </a:p>
        </p:txBody>
      </p:sp>
      <p:cxnSp>
        <p:nvCxnSpPr>
          <p:cNvPr id="11" name="Ευθύγραμμο βέλος σύνδεσης 10">
            <a:extLst>
              <a:ext uri="{FF2B5EF4-FFF2-40B4-BE49-F238E27FC236}">
                <a16:creationId xmlns:a16="http://schemas.microsoft.com/office/drawing/2014/main" id="{C1189052-5521-4B8C-B897-809458C6BB23}"/>
              </a:ext>
            </a:extLst>
          </p:cNvPr>
          <p:cNvCxnSpPr>
            <a:stCxn id="6" idx="2"/>
            <a:endCxn id="7" idx="0"/>
          </p:cNvCxnSpPr>
          <p:nvPr/>
        </p:nvCxnSpPr>
        <p:spPr>
          <a:xfrm>
            <a:off x="2688657" y="3161322"/>
            <a:ext cx="0" cy="179452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ύγραμμο βέλος σύνδεσης 12">
            <a:extLst>
              <a:ext uri="{FF2B5EF4-FFF2-40B4-BE49-F238E27FC236}">
                <a16:creationId xmlns:a16="http://schemas.microsoft.com/office/drawing/2014/main" id="{D79336D8-EEE8-46E7-A24F-23194C25A1B9}"/>
              </a:ext>
            </a:extLst>
          </p:cNvPr>
          <p:cNvCxnSpPr>
            <a:stCxn id="9" idx="2"/>
            <a:endCxn id="10" idx="0"/>
          </p:cNvCxnSpPr>
          <p:nvPr/>
        </p:nvCxnSpPr>
        <p:spPr>
          <a:xfrm flipH="1">
            <a:off x="8705047" y="3327434"/>
            <a:ext cx="1" cy="16284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Γραμμή σύνδεσης: Γωνιώδης 22">
            <a:extLst>
              <a:ext uri="{FF2B5EF4-FFF2-40B4-BE49-F238E27FC236}">
                <a16:creationId xmlns:a16="http://schemas.microsoft.com/office/drawing/2014/main" id="{7E8FE3DB-C84E-4BAA-B3CD-FC3C571AC6A8}"/>
              </a:ext>
            </a:extLst>
          </p:cNvPr>
          <p:cNvCxnSpPr>
            <a:cxnSpLocks/>
            <a:stCxn id="5" idx="2"/>
            <a:endCxn id="9" idx="0"/>
          </p:cNvCxnSpPr>
          <p:nvPr/>
        </p:nvCxnSpPr>
        <p:spPr>
          <a:xfrm rot="16200000" flipH="1">
            <a:off x="6860040" y="712984"/>
            <a:ext cx="681821" cy="3008196"/>
          </a:xfrm>
          <a:prstGeom prst="bentConnector3">
            <a:avLst>
              <a:gd name="adj1" fmla="val 63191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Γραμμή σύνδεσης: Γωνιώδης 26">
            <a:extLst>
              <a:ext uri="{FF2B5EF4-FFF2-40B4-BE49-F238E27FC236}">
                <a16:creationId xmlns:a16="http://schemas.microsoft.com/office/drawing/2014/main" id="{0E18762B-227E-4B07-9C4A-29C94B7D78BB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 rot="5400000">
            <a:off x="3765624" y="799206"/>
            <a:ext cx="854263" cy="3008195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9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EDF2C89-9313-4EA8-AF3A-781F5C7EC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64764"/>
            <a:ext cx="8610600" cy="1293028"/>
          </a:xfrm>
        </p:spPr>
        <p:txBody>
          <a:bodyPr>
            <a:normAutofit/>
          </a:bodyPr>
          <a:lstStyle/>
          <a:p>
            <a:r>
              <a:rPr lang="el-GR" sz="4400" cap="none" dirty="0" err="1">
                <a:solidFill>
                  <a:srgbClr val="94FFFF"/>
                </a:solidFill>
                <a:cs typeface="Arial" panose="020B0604020202020204" pitchFamily="34" charset="0"/>
              </a:rPr>
              <a:t>Υπολευκωματιναιμία</a:t>
            </a:r>
            <a:endParaRPr lang="el-GR" sz="4400" cap="none" dirty="0">
              <a:solidFill>
                <a:srgbClr val="94FFFF"/>
              </a:solidFill>
              <a:cs typeface="Arial" panose="020B0604020202020204" pitchFamily="34" charset="0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E76E857-802C-4563-8B86-C28B639555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616" y="5874130"/>
            <a:ext cx="930862" cy="9308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4D099B-9B5C-414D-851C-E1EB4F767A7C}"/>
              </a:ext>
            </a:extLst>
          </p:cNvPr>
          <p:cNvSpPr txBox="1"/>
          <p:nvPr/>
        </p:nvSpPr>
        <p:spPr>
          <a:xfrm>
            <a:off x="2465452" y="1519622"/>
            <a:ext cx="628569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300" dirty="0"/>
              <a:t>Αιματολογικές, βιοχημικές, ανάλυση ούρων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AD31EA-1D7F-4E81-97F4-B76822071571}"/>
              </a:ext>
            </a:extLst>
          </p:cNvPr>
          <p:cNvSpPr txBox="1"/>
          <p:nvPr/>
        </p:nvSpPr>
        <p:spPr>
          <a:xfrm>
            <a:off x="4646951" y="2638680"/>
            <a:ext cx="19227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300" dirty="0"/>
              <a:t>Διάρροια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3286F4-56F5-486C-BF75-3F74F9DF8212}"/>
              </a:ext>
            </a:extLst>
          </p:cNvPr>
          <p:cNvSpPr txBox="1"/>
          <p:nvPr/>
        </p:nvSpPr>
        <p:spPr>
          <a:xfrm>
            <a:off x="2664488" y="3773045"/>
            <a:ext cx="588762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300" dirty="0"/>
              <a:t>Χωρίς ενδείξεις ηπατικής ανεπάρκειας ή/και </a:t>
            </a:r>
            <a:r>
              <a:rPr lang="el-GR" sz="2300" dirty="0" err="1"/>
              <a:t>πρωτεϊνουρίας</a:t>
            </a:r>
            <a:endParaRPr lang="el-GR" sz="23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B5A5EC-9567-4E74-BF25-AE5F38C8D274}"/>
              </a:ext>
            </a:extLst>
          </p:cNvPr>
          <p:cNvSpPr txBox="1"/>
          <p:nvPr/>
        </p:nvSpPr>
        <p:spPr>
          <a:xfrm>
            <a:off x="2664486" y="5474020"/>
            <a:ext cx="588762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300" dirty="0"/>
              <a:t>Πιθανά </a:t>
            </a:r>
            <a:r>
              <a:rPr lang="el-GR" sz="2300" dirty="0" err="1"/>
              <a:t>εντερποπάθεια</a:t>
            </a:r>
            <a:r>
              <a:rPr lang="el-GR" sz="2300" dirty="0"/>
              <a:t> με απώλεια πρωτεϊνών</a:t>
            </a:r>
          </a:p>
        </p:txBody>
      </p:sp>
      <p:cxnSp>
        <p:nvCxnSpPr>
          <p:cNvPr id="8" name="Ευθύγραμμο βέλος σύνδεσης 7">
            <a:extLst>
              <a:ext uri="{FF2B5EF4-FFF2-40B4-BE49-F238E27FC236}">
                <a16:creationId xmlns:a16="http://schemas.microsoft.com/office/drawing/2014/main" id="{04C24975-67BA-46C0-B74D-C17E178E4BEE}"/>
              </a:ext>
            </a:extLst>
          </p:cNvPr>
          <p:cNvCxnSpPr>
            <a:stCxn id="5" idx="2"/>
            <a:endCxn id="6" idx="0"/>
          </p:cNvCxnSpPr>
          <p:nvPr/>
        </p:nvCxnSpPr>
        <p:spPr>
          <a:xfrm>
            <a:off x="5608300" y="1965898"/>
            <a:ext cx="1" cy="67278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ύγραμμο βέλος σύνδεσης 12">
            <a:extLst>
              <a:ext uri="{FF2B5EF4-FFF2-40B4-BE49-F238E27FC236}">
                <a16:creationId xmlns:a16="http://schemas.microsoft.com/office/drawing/2014/main" id="{BEA03D36-6F77-4D76-98FE-C77135344B8C}"/>
              </a:ext>
            </a:extLst>
          </p:cNvPr>
          <p:cNvCxnSpPr>
            <a:stCxn id="6" idx="2"/>
            <a:endCxn id="7" idx="0"/>
          </p:cNvCxnSpPr>
          <p:nvPr/>
        </p:nvCxnSpPr>
        <p:spPr>
          <a:xfrm>
            <a:off x="5608301" y="3084956"/>
            <a:ext cx="0" cy="6880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Ευθύγραμμο βέλος σύνδεσης 14">
            <a:extLst>
              <a:ext uri="{FF2B5EF4-FFF2-40B4-BE49-F238E27FC236}">
                <a16:creationId xmlns:a16="http://schemas.microsoft.com/office/drawing/2014/main" id="{CB051F52-0A5E-4C87-80A6-A48F10B4259F}"/>
              </a:ext>
            </a:extLst>
          </p:cNvPr>
          <p:cNvCxnSpPr>
            <a:stCxn id="7" idx="2"/>
            <a:endCxn id="11" idx="0"/>
          </p:cNvCxnSpPr>
          <p:nvPr/>
        </p:nvCxnSpPr>
        <p:spPr>
          <a:xfrm flipH="1">
            <a:off x="5608299" y="4573264"/>
            <a:ext cx="2" cy="90075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08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EDF2C89-9313-4EA8-AF3A-781F5C7E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err="1">
                <a:solidFill>
                  <a:srgbClr val="94FFFF"/>
                </a:solidFill>
                <a:cs typeface="Arial" panose="020B0604020202020204" pitchFamily="34" charset="0"/>
              </a:rPr>
              <a:t>Υπολευκωματιναιμία</a:t>
            </a:r>
            <a:endParaRPr lang="el-GR" sz="4400" cap="none" dirty="0">
              <a:solidFill>
                <a:srgbClr val="94FFFF"/>
              </a:solidFill>
              <a:cs typeface="Arial" panose="020B0604020202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46DB1B9-3CBC-435F-9CE1-3E5B2254C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l-GR" sz="3000" dirty="0">
                <a:solidFill>
                  <a:srgbClr val="FFFF00"/>
                </a:solidFill>
              </a:rPr>
              <a:t>Επιπλέον διαγνωστικά μέσα </a:t>
            </a:r>
          </a:p>
          <a:p>
            <a:pPr algn="just">
              <a:lnSpc>
                <a:spcPct val="150000"/>
              </a:lnSpc>
            </a:pPr>
            <a:r>
              <a:rPr lang="el-GR" sz="2700" dirty="0"/>
              <a:t>Ανάλυση υγρού συλλογής (π.χ. </a:t>
            </a:r>
            <a:r>
              <a:rPr lang="el-GR" sz="2700" dirty="0" err="1"/>
              <a:t>ασκιτικού</a:t>
            </a:r>
            <a:r>
              <a:rPr lang="el-GR" sz="2700" dirty="0"/>
              <a:t> υγρού)</a:t>
            </a:r>
          </a:p>
          <a:p>
            <a:pPr lvl="1" algn="just">
              <a:lnSpc>
                <a:spcPct val="150000"/>
              </a:lnSpc>
            </a:pPr>
            <a:r>
              <a:rPr lang="el-GR" sz="2500" dirty="0">
                <a:solidFill>
                  <a:srgbClr val="DF6F01"/>
                </a:solidFill>
              </a:rPr>
              <a:t>Μέτρηση συγκέντρωσης πρωτεϊνών στο υγρό</a:t>
            </a:r>
          </a:p>
          <a:p>
            <a:pPr lvl="1" algn="just">
              <a:lnSpc>
                <a:spcPct val="150000"/>
              </a:lnSpc>
            </a:pPr>
            <a:r>
              <a:rPr lang="el-GR" sz="2500" dirty="0">
                <a:solidFill>
                  <a:srgbClr val="DF6F01"/>
                </a:solidFill>
              </a:rPr>
              <a:t>Μέτρηση απόλυτου αριθμού κυττάρων </a:t>
            </a:r>
          </a:p>
          <a:p>
            <a:pPr lvl="1" algn="just">
              <a:lnSpc>
                <a:spcPct val="150000"/>
              </a:lnSpc>
            </a:pPr>
            <a:r>
              <a:rPr lang="el-GR" sz="2500" dirty="0">
                <a:solidFill>
                  <a:srgbClr val="DF6F01"/>
                </a:solidFill>
              </a:rPr>
              <a:t>Μικροσκοπική εξέταση επιχρίσματος από το υγρό </a:t>
            </a:r>
          </a:p>
          <a:p>
            <a:pPr algn="just">
              <a:lnSpc>
                <a:spcPct val="150000"/>
              </a:lnSpc>
            </a:pPr>
            <a:r>
              <a:rPr lang="el-GR" sz="2700" dirty="0" err="1"/>
              <a:t>Διίδρωμα</a:t>
            </a:r>
            <a:r>
              <a:rPr lang="el-GR" sz="2700" dirty="0"/>
              <a:t> ή/και τροποποιημένο </a:t>
            </a:r>
            <a:r>
              <a:rPr lang="el-GR" sz="2700" dirty="0" err="1"/>
              <a:t>διίδρωμα</a:t>
            </a:r>
            <a:r>
              <a:rPr lang="el-GR" sz="2700" dirty="0"/>
              <a:t> 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E76E857-802C-4563-8B86-C28B639555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616" y="5874130"/>
            <a:ext cx="930862" cy="93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998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07038-F053-015B-2D26-858FCADD1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1" name="Content Placeholder 10" descr="A book cover with a dog and cat&#10;&#10;Description automatically generated">
            <a:extLst>
              <a:ext uri="{FF2B5EF4-FFF2-40B4-BE49-F238E27FC236}">
                <a16:creationId xmlns:a16="http://schemas.microsoft.com/office/drawing/2014/main" id="{CB330201-3DF4-0339-BB93-ACF18253BD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4058" y="593725"/>
            <a:ext cx="4223084" cy="5956979"/>
          </a:xfrm>
        </p:spPr>
      </p:pic>
      <p:pic>
        <p:nvPicPr>
          <p:cNvPr id="13" name="Picture 12" descr="A book cover with various animals&#10;&#10;Description automatically generated">
            <a:extLst>
              <a:ext uri="{FF2B5EF4-FFF2-40B4-BE49-F238E27FC236}">
                <a16:creationId xmlns:a16="http://schemas.microsoft.com/office/drawing/2014/main" id="{AD66C94D-5AA5-C6E3-5854-B6C8C3440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93725"/>
            <a:ext cx="4652963" cy="595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003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EDF2C89-9313-4EA8-AF3A-781F5C7E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err="1">
                <a:solidFill>
                  <a:srgbClr val="94FFFF"/>
                </a:solidFill>
                <a:cs typeface="Arial" panose="020B0604020202020204" pitchFamily="34" charset="0"/>
              </a:rPr>
              <a:t>Σφαιρίνες</a:t>
            </a:r>
            <a:endParaRPr lang="el-GR" sz="4400" cap="none" dirty="0">
              <a:solidFill>
                <a:srgbClr val="94FFFF"/>
              </a:solidFill>
              <a:cs typeface="Arial" panose="020B0604020202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46DB1B9-3CBC-435F-9CE1-3E5B2254C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l-GR" sz="3000" dirty="0">
                <a:solidFill>
                  <a:srgbClr val="FFFF00"/>
                </a:solidFill>
              </a:rPr>
              <a:t>Πρωτεΐνες του πλάσματος </a:t>
            </a:r>
          </a:p>
          <a:p>
            <a:pPr algn="just">
              <a:lnSpc>
                <a:spcPct val="150000"/>
              </a:lnSpc>
            </a:pPr>
            <a:r>
              <a:rPr lang="el-GR" sz="2700" dirty="0"/>
              <a:t>Σύνθεση </a:t>
            </a:r>
          </a:p>
          <a:p>
            <a:pPr lvl="1" algn="just">
              <a:lnSpc>
                <a:spcPct val="150000"/>
              </a:lnSpc>
            </a:pPr>
            <a:r>
              <a:rPr lang="el-GR" sz="2500" dirty="0">
                <a:solidFill>
                  <a:srgbClr val="DF6F01"/>
                </a:solidFill>
              </a:rPr>
              <a:t>Ήπαρ</a:t>
            </a:r>
          </a:p>
          <a:p>
            <a:pPr lvl="1" algn="just">
              <a:lnSpc>
                <a:spcPct val="150000"/>
              </a:lnSpc>
            </a:pPr>
            <a:r>
              <a:rPr lang="el-GR" sz="2500" dirty="0">
                <a:solidFill>
                  <a:srgbClr val="DF6F01"/>
                </a:solidFill>
              </a:rPr>
              <a:t>Λεμφικός ιστός </a:t>
            </a:r>
          </a:p>
          <a:p>
            <a:pPr lvl="1" algn="just">
              <a:lnSpc>
                <a:spcPct val="150000"/>
              </a:lnSpc>
            </a:pPr>
            <a:r>
              <a:rPr lang="el-GR" sz="2500" dirty="0" err="1">
                <a:solidFill>
                  <a:srgbClr val="DF6F01"/>
                </a:solidFill>
              </a:rPr>
              <a:t>Δικτυοενδοθηλιακό</a:t>
            </a:r>
            <a:r>
              <a:rPr lang="el-GR" sz="2500" dirty="0">
                <a:solidFill>
                  <a:srgbClr val="DF6F01"/>
                </a:solidFill>
              </a:rPr>
              <a:t> σύστημα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E76E857-802C-4563-8B86-C28B639555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616" y="5874130"/>
            <a:ext cx="930862" cy="93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42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EDF2C89-9313-4EA8-AF3A-781F5C7E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err="1">
                <a:solidFill>
                  <a:srgbClr val="94FFFF"/>
                </a:solidFill>
                <a:cs typeface="Arial" panose="020B0604020202020204" pitchFamily="34" charset="0"/>
              </a:rPr>
              <a:t>Σφαιρίνες</a:t>
            </a:r>
            <a:endParaRPr lang="el-GR" sz="4400" cap="none" dirty="0">
              <a:solidFill>
                <a:srgbClr val="94FFFF"/>
              </a:solidFill>
              <a:cs typeface="Arial" panose="020B0604020202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46DB1B9-3CBC-435F-9CE1-3E5B2254C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40218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l-GR" sz="3000" dirty="0">
                <a:solidFill>
                  <a:srgbClr val="FFFF00"/>
                </a:solidFill>
              </a:rPr>
              <a:t>3 τύποι </a:t>
            </a:r>
            <a:r>
              <a:rPr lang="el-GR" sz="3000" dirty="0" err="1">
                <a:solidFill>
                  <a:srgbClr val="FFFF00"/>
                </a:solidFill>
              </a:rPr>
              <a:t>σφαιρινών</a:t>
            </a:r>
            <a:r>
              <a:rPr lang="el-GR" sz="3000" dirty="0">
                <a:solidFill>
                  <a:srgbClr val="FFFF00"/>
                </a:solidFill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l-GR" sz="2700" dirty="0"/>
              <a:t>α-</a:t>
            </a:r>
            <a:r>
              <a:rPr lang="el-GR" sz="2700" dirty="0" err="1"/>
              <a:t>σφαιρίνες</a:t>
            </a:r>
            <a:r>
              <a:rPr lang="el-GR" sz="2700" dirty="0"/>
              <a:t>  </a:t>
            </a:r>
          </a:p>
          <a:p>
            <a:pPr lvl="1" algn="just">
              <a:lnSpc>
                <a:spcPct val="150000"/>
              </a:lnSpc>
            </a:pPr>
            <a:r>
              <a:rPr lang="el-GR" sz="2500" dirty="0" err="1">
                <a:solidFill>
                  <a:srgbClr val="DF6F01"/>
                </a:solidFill>
              </a:rPr>
              <a:t>Αντιθρυψίνη</a:t>
            </a:r>
            <a:r>
              <a:rPr lang="el-GR" sz="2500" dirty="0">
                <a:solidFill>
                  <a:srgbClr val="DF6F01"/>
                </a:solidFill>
              </a:rPr>
              <a:t> </a:t>
            </a:r>
          </a:p>
          <a:p>
            <a:pPr lvl="0" algn="just">
              <a:lnSpc>
                <a:spcPct val="150000"/>
              </a:lnSpc>
            </a:pPr>
            <a:r>
              <a:rPr lang="el-GR" sz="2700" dirty="0">
                <a:solidFill>
                  <a:prstClr val="white"/>
                </a:solidFill>
              </a:rPr>
              <a:t>β-</a:t>
            </a:r>
            <a:r>
              <a:rPr lang="el-GR" sz="2700" dirty="0" err="1">
                <a:solidFill>
                  <a:prstClr val="white"/>
                </a:solidFill>
              </a:rPr>
              <a:t>σφαιρίνες</a:t>
            </a:r>
            <a:r>
              <a:rPr lang="el-GR" sz="2700" dirty="0">
                <a:solidFill>
                  <a:prstClr val="white"/>
                </a:solidFill>
              </a:rPr>
              <a:t>  </a:t>
            </a:r>
          </a:p>
          <a:p>
            <a:pPr algn="just">
              <a:lnSpc>
                <a:spcPct val="150000"/>
              </a:lnSpc>
            </a:pPr>
            <a:r>
              <a:rPr lang="el-GR" sz="2700" dirty="0"/>
              <a:t>γ-</a:t>
            </a:r>
            <a:r>
              <a:rPr lang="el-GR" sz="2700" dirty="0" err="1"/>
              <a:t>σφαιρίνες</a:t>
            </a:r>
            <a:r>
              <a:rPr lang="el-GR" sz="2700" dirty="0"/>
              <a:t>  </a:t>
            </a:r>
          </a:p>
          <a:p>
            <a:pPr lvl="1" algn="just">
              <a:lnSpc>
                <a:spcPct val="150000"/>
              </a:lnSpc>
            </a:pPr>
            <a:r>
              <a:rPr lang="el-GR" sz="2500" dirty="0">
                <a:solidFill>
                  <a:srgbClr val="DF6F01"/>
                </a:solidFill>
              </a:rPr>
              <a:t>Περιλαμβάνουν τις </a:t>
            </a:r>
            <a:r>
              <a:rPr lang="en-US" sz="2500" dirty="0">
                <a:solidFill>
                  <a:srgbClr val="DF6F01"/>
                </a:solidFill>
              </a:rPr>
              <a:t>IgG, IgA, IgM, </a:t>
            </a:r>
            <a:r>
              <a:rPr lang="en-US" sz="2500" dirty="0" err="1">
                <a:solidFill>
                  <a:srgbClr val="DF6F01"/>
                </a:solidFill>
              </a:rPr>
              <a:t>IgE</a:t>
            </a:r>
            <a:endParaRPr lang="el-GR" sz="2500" dirty="0">
              <a:solidFill>
                <a:srgbClr val="DF6F01"/>
              </a:solidFill>
            </a:endParaRPr>
          </a:p>
          <a:p>
            <a:pPr lvl="1" algn="just">
              <a:lnSpc>
                <a:spcPct val="150000"/>
              </a:lnSpc>
            </a:pPr>
            <a:endParaRPr lang="el-GR" sz="2500" dirty="0">
              <a:solidFill>
                <a:srgbClr val="DF6F01"/>
              </a:solidFill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E76E857-802C-4563-8B86-C28B639555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616" y="5874130"/>
            <a:ext cx="930862" cy="93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3381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EDF2C89-9313-4EA8-AF3A-781F5C7E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err="1">
                <a:solidFill>
                  <a:srgbClr val="94FFFF"/>
                </a:solidFill>
                <a:cs typeface="Arial" panose="020B0604020202020204" pitchFamily="34" charset="0"/>
              </a:rPr>
              <a:t>Υπερσφαιριναιμία</a:t>
            </a:r>
            <a:endParaRPr lang="el-GR" sz="4400" cap="none" dirty="0">
              <a:solidFill>
                <a:srgbClr val="94FFFF"/>
              </a:solidFill>
              <a:cs typeface="Arial" panose="020B0604020202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46DB1B9-3CBC-435F-9CE1-3E5B2254C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40218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l-GR" sz="2800" dirty="0">
                <a:solidFill>
                  <a:srgbClr val="FFFF00"/>
                </a:solidFill>
              </a:rPr>
              <a:t>Αίτια</a:t>
            </a:r>
            <a:r>
              <a:rPr lang="el-GR" sz="3000" dirty="0">
                <a:solidFill>
                  <a:srgbClr val="FFFF00"/>
                </a:solidFill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l-GR" sz="2500" dirty="0"/>
              <a:t>Χρόνια φλεγμονή, ηπατική νόσος, </a:t>
            </a:r>
            <a:r>
              <a:rPr lang="en-US" sz="2500" dirty="0"/>
              <a:t>FIP, </a:t>
            </a:r>
            <a:r>
              <a:rPr lang="el-GR" sz="2500" dirty="0" err="1"/>
              <a:t>αυτονάνοσα</a:t>
            </a:r>
            <a:r>
              <a:rPr lang="el-GR" sz="2500" dirty="0"/>
              <a:t> νοσήματα </a:t>
            </a:r>
            <a:r>
              <a:rPr lang="el-GR" sz="2700" dirty="0"/>
              <a:t>  </a:t>
            </a:r>
            <a:endParaRPr lang="el-GR" sz="2500" dirty="0">
              <a:solidFill>
                <a:srgbClr val="DF6F01"/>
              </a:solidFill>
            </a:endParaRPr>
          </a:p>
          <a:p>
            <a:pPr lvl="0" algn="just">
              <a:lnSpc>
                <a:spcPct val="150000"/>
              </a:lnSpc>
            </a:pPr>
            <a:r>
              <a:rPr lang="el-GR" sz="2700" dirty="0">
                <a:solidFill>
                  <a:prstClr val="white"/>
                </a:solidFill>
              </a:rPr>
              <a:t>Πολλαπλό </a:t>
            </a:r>
            <a:r>
              <a:rPr lang="el-GR" sz="2700" dirty="0" err="1">
                <a:solidFill>
                  <a:prstClr val="white"/>
                </a:solidFill>
              </a:rPr>
              <a:t>μυέλωμα</a:t>
            </a:r>
            <a:r>
              <a:rPr lang="el-GR" sz="2700" dirty="0">
                <a:solidFill>
                  <a:prstClr val="white"/>
                </a:solidFill>
              </a:rPr>
              <a:t>, </a:t>
            </a:r>
            <a:r>
              <a:rPr lang="el-GR" sz="2700" dirty="0" err="1">
                <a:solidFill>
                  <a:prstClr val="white"/>
                </a:solidFill>
              </a:rPr>
              <a:t>λεμφοσάρκωμα</a:t>
            </a:r>
            <a:r>
              <a:rPr lang="el-GR" sz="2700" dirty="0">
                <a:solidFill>
                  <a:prstClr val="white"/>
                </a:solidFill>
              </a:rPr>
              <a:t>, </a:t>
            </a:r>
            <a:r>
              <a:rPr lang="el-GR" sz="2700" dirty="0" err="1">
                <a:solidFill>
                  <a:prstClr val="white"/>
                </a:solidFill>
              </a:rPr>
              <a:t>ερλιχίωση</a:t>
            </a:r>
            <a:r>
              <a:rPr lang="el-GR" sz="2700" dirty="0">
                <a:solidFill>
                  <a:prstClr val="white"/>
                </a:solidFill>
              </a:rPr>
              <a:t>, λεϊσμανίωση </a:t>
            </a:r>
          </a:p>
          <a:p>
            <a:pPr algn="just">
              <a:lnSpc>
                <a:spcPct val="150000"/>
              </a:lnSpc>
            </a:pPr>
            <a:r>
              <a:rPr lang="el-GR" sz="2700" dirty="0"/>
              <a:t>Αφυδάτωση </a:t>
            </a:r>
          </a:p>
          <a:p>
            <a:pPr lvl="1" algn="just">
              <a:lnSpc>
                <a:spcPct val="150000"/>
              </a:lnSpc>
            </a:pPr>
            <a:r>
              <a:rPr lang="el-GR" sz="2500" dirty="0">
                <a:solidFill>
                  <a:srgbClr val="DF6F01"/>
                </a:solidFill>
              </a:rPr>
              <a:t>Συνήθως με ταυτόχρονη αύξηση της συγκέντρωσης των </a:t>
            </a:r>
            <a:r>
              <a:rPr lang="el-GR" sz="2500" dirty="0" err="1">
                <a:solidFill>
                  <a:srgbClr val="DF6F01"/>
                </a:solidFill>
              </a:rPr>
              <a:t>λευκωματινών</a:t>
            </a:r>
            <a:r>
              <a:rPr lang="el-GR" sz="2500" dirty="0">
                <a:solidFill>
                  <a:srgbClr val="DF6F01"/>
                </a:solidFill>
              </a:rPr>
              <a:t> </a:t>
            </a:r>
          </a:p>
          <a:p>
            <a:pPr lvl="1" algn="just">
              <a:lnSpc>
                <a:spcPct val="150000"/>
              </a:lnSpc>
            </a:pPr>
            <a:endParaRPr lang="el-GR" sz="2500" dirty="0">
              <a:solidFill>
                <a:srgbClr val="DF6F01"/>
              </a:solidFill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E76E857-802C-4563-8B86-C28B639555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616" y="5874130"/>
            <a:ext cx="930862" cy="93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4838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EDF2C89-9313-4EA8-AF3A-781F5C7E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err="1">
                <a:solidFill>
                  <a:srgbClr val="94FFFF"/>
                </a:solidFill>
                <a:cs typeface="Arial" panose="020B0604020202020204" pitchFamily="34" charset="0"/>
              </a:rPr>
              <a:t>Υπερσφαιριναιμία</a:t>
            </a:r>
            <a:endParaRPr lang="el-GR" sz="4400" cap="none" dirty="0">
              <a:solidFill>
                <a:srgbClr val="94FFFF"/>
              </a:solidFill>
              <a:cs typeface="Arial" panose="020B0604020202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46DB1B9-3CBC-435F-9CE1-3E5B2254C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40218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l-GR" sz="2800" dirty="0">
                <a:solidFill>
                  <a:srgbClr val="FFFF00"/>
                </a:solidFill>
              </a:rPr>
              <a:t>Διαγνωστική προσέγγιση </a:t>
            </a:r>
            <a:r>
              <a:rPr lang="el-GR" sz="3000" dirty="0">
                <a:solidFill>
                  <a:srgbClr val="FFFF00"/>
                </a:solidFill>
              </a:rPr>
              <a:t> </a:t>
            </a:r>
          </a:p>
          <a:p>
            <a:pPr lvl="0" algn="just">
              <a:lnSpc>
                <a:spcPct val="150000"/>
              </a:lnSpc>
            </a:pPr>
            <a:r>
              <a:rPr lang="el-GR" sz="2700" dirty="0">
                <a:solidFill>
                  <a:prstClr val="white"/>
                </a:solidFill>
              </a:rPr>
              <a:t>Εκτίμηση λόγου </a:t>
            </a:r>
            <a:r>
              <a:rPr lang="el-GR" sz="2700" dirty="0" err="1">
                <a:solidFill>
                  <a:prstClr val="white"/>
                </a:solidFill>
              </a:rPr>
              <a:t>λευκωματινών</a:t>
            </a:r>
            <a:r>
              <a:rPr lang="el-GR" sz="2700" dirty="0">
                <a:solidFill>
                  <a:prstClr val="white"/>
                </a:solidFill>
              </a:rPr>
              <a:t> προς </a:t>
            </a:r>
            <a:r>
              <a:rPr lang="el-GR" sz="2700" dirty="0" err="1">
                <a:solidFill>
                  <a:prstClr val="white"/>
                </a:solidFill>
              </a:rPr>
              <a:t>σφαιρινών</a:t>
            </a:r>
            <a:r>
              <a:rPr lang="el-GR" sz="2700" dirty="0">
                <a:solidFill>
                  <a:prstClr val="white"/>
                </a:solidFill>
              </a:rPr>
              <a:t> (</a:t>
            </a:r>
            <a:r>
              <a:rPr lang="en-US" sz="2700" dirty="0">
                <a:solidFill>
                  <a:prstClr val="white"/>
                </a:solidFill>
              </a:rPr>
              <a:t>A/G ratio) </a:t>
            </a:r>
            <a:endParaRPr lang="el-GR" sz="2700" dirty="0">
              <a:solidFill>
                <a:prstClr val="white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l-GR" sz="2700" dirty="0"/>
              <a:t>Μείωση του λόγου </a:t>
            </a:r>
            <a:r>
              <a:rPr lang="en-US" sz="2700" dirty="0"/>
              <a:t>A/G </a:t>
            </a:r>
            <a:endParaRPr lang="el-GR" sz="2700" dirty="0"/>
          </a:p>
          <a:p>
            <a:pPr lvl="1" algn="just">
              <a:lnSpc>
                <a:spcPct val="150000"/>
              </a:lnSpc>
            </a:pPr>
            <a:r>
              <a:rPr lang="el-GR" sz="2500" dirty="0">
                <a:solidFill>
                  <a:srgbClr val="DF6F01"/>
                </a:solidFill>
              </a:rPr>
              <a:t>Υποδηλώνει αυξημένη παραγωγή </a:t>
            </a:r>
            <a:r>
              <a:rPr lang="el-GR" sz="2500" dirty="0" err="1">
                <a:solidFill>
                  <a:srgbClr val="DF6F01"/>
                </a:solidFill>
              </a:rPr>
              <a:t>σφαιρινών</a:t>
            </a:r>
            <a:r>
              <a:rPr lang="el-GR" sz="2500" dirty="0">
                <a:solidFill>
                  <a:srgbClr val="DF6F01"/>
                </a:solidFill>
              </a:rPr>
              <a:t> (</a:t>
            </a:r>
            <a:r>
              <a:rPr lang="el-GR" sz="2500" dirty="0" err="1">
                <a:solidFill>
                  <a:srgbClr val="DF6F01"/>
                </a:solidFill>
              </a:rPr>
              <a:t>υπερσφαιριναιμία</a:t>
            </a:r>
            <a:r>
              <a:rPr lang="el-GR" sz="2500" dirty="0">
                <a:solidFill>
                  <a:srgbClr val="DF6F01"/>
                </a:solidFill>
              </a:rPr>
              <a:t>) ή μειωμένη παραγωγή </a:t>
            </a:r>
            <a:r>
              <a:rPr lang="el-GR" sz="2500" dirty="0" err="1">
                <a:solidFill>
                  <a:srgbClr val="DF6F01"/>
                </a:solidFill>
              </a:rPr>
              <a:t>λευκωματινών</a:t>
            </a:r>
            <a:r>
              <a:rPr lang="el-GR" sz="2500" dirty="0">
                <a:solidFill>
                  <a:srgbClr val="DF6F01"/>
                </a:solidFill>
              </a:rPr>
              <a:t>  </a:t>
            </a:r>
          </a:p>
          <a:p>
            <a:pPr lvl="1" algn="just">
              <a:lnSpc>
                <a:spcPct val="150000"/>
              </a:lnSpc>
            </a:pPr>
            <a:r>
              <a:rPr lang="el-GR" sz="2500" dirty="0">
                <a:solidFill>
                  <a:srgbClr val="DF6F01"/>
                </a:solidFill>
              </a:rPr>
              <a:t>Φυσιολογικό εύρος: 0,5-1 </a:t>
            </a:r>
          </a:p>
          <a:p>
            <a:pPr lvl="1" algn="just">
              <a:lnSpc>
                <a:spcPct val="150000"/>
              </a:lnSpc>
            </a:pPr>
            <a:endParaRPr lang="el-GR" sz="2500" dirty="0">
              <a:solidFill>
                <a:srgbClr val="DF6F01"/>
              </a:solidFill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E76E857-802C-4563-8B86-C28B639555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616" y="5874130"/>
            <a:ext cx="930862" cy="93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114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5CBAA-E955-35C1-CB9F-A2BE1E68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cap="none" dirty="0">
                <a:solidFill>
                  <a:srgbClr val="94FFFF"/>
                </a:solidFill>
                <a:cs typeface="Arial" panose="020B0604020202020204" pitchFamily="34" charset="0"/>
              </a:rPr>
              <a:t>Ολικές πρωτεΐνες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FBA6C-8E85-587B-6108-0379A9E3B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Οι ολικές πρωτεΐνες του πλάσματος (</a:t>
            </a:r>
            <a:r>
              <a:rPr lang="en-US" dirty="0"/>
              <a:t>Total Protein, Total Solids)</a:t>
            </a:r>
            <a:r>
              <a:rPr lang="el-GR" dirty="0"/>
              <a:t> αποτελούνται από </a:t>
            </a:r>
            <a:r>
              <a:rPr lang="el-GR" dirty="0" err="1"/>
              <a:t>αλβουμίνες</a:t>
            </a:r>
            <a:r>
              <a:rPr lang="el-GR" dirty="0"/>
              <a:t> (</a:t>
            </a:r>
            <a:r>
              <a:rPr lang="el-GR" dirty="0" err="1"/>
              <a:t>λευκωματίνες</a:t>
            </a:r>
            <a:r>
              <a:rPr lang="el-GR" dirty="0"/>
              <a:t>) και </a:t>
            </a:r>
            <a:r>
              <a:rPr lang="el-GR" dirty="0" err="1"/>
              <a:t>σφαιρίνες</a:t>
            </a:r>
            <a:endParaRPr lang="el-GR" dirty="0"/>
          </a:p>
          <a:p>
            <a:r>
              <a:rPr lang="en-US" dirty="0"/>
              <a:t>TS = </a:t>
            </a:r>
            <a:r>
              <a:rPr lang="en-US" dirty="0" err="1"/>
              <a:t>alb</a:t>
            </a:r>
            <a:r>
              <a:rPr lang="en-US" dirty="0"/>
              <a:t> + glob</a:t>
            </a:r>
          </a:p>
          <a:p>
            <a:r>
              <a:rPr lang="el-GR" dirty="0"/>
              <a:t>Οι </a:t>
            </a:r>
            <a:r>
              <a:rPr lang="el-GR" dirty="0" err="1">
                <a:solidFill>
                  <a:srgbClr val="FFFF00"/>
                </a:solidFill>
              </a:rPr>
              <a:t>αλβουμίνες</a:t>
            </a:r>
            <a:r>
              <a:rPr lang="el-GR" dirty="0"/>
              <a:t> παράγονται από το ήπαρ και λειτουργούν ως φορείς (σύνδεση με πρωτεΐνες) ουσιών, ιόντων </a:t>
            </a:r>
            <a:r>
              <a:rPr lang="el-GR" dirty="0" err="1"/>
              <a:t>κλπ</a:t>
            </a:r>
            <a:r>
              <a:rPr lang="el-GR" dirty="0"/>
              <a:t> και διατηρούν την </a:t>
            </a:r>
            <a:r>
              <a:rPr lang="el-GR" dirty="0" err="1"/>
              <a:t>οσμωτική</a:t>
            </a:r>
            <a:r>
              <a:rPr lang="el-GR" dirty="0"/>
              <a:t> πίεση του αίματος στα αγγεία</a:t>
            </a:r>
          </a:p>
          <a:p>
            <a:r>
              <a:rPr lang="el-GR" dirty="0"/>
              <a:t>Οι </a:t>
            </a:r>
            <a:r>
              <a:rPr lang="el-GR" dirty="0" err="1">
                <a:solidFill>
                  <a:srgbClr val="FFFF00"/>
                </a:solidFill>
              </a:rPr>
              <a:t>σφαιρίνες</a:t>
            </a:r>
            <a:r>
              <a:rPr lang="el-GR" dirty="0"/>
              <a:t> παράγονται από το ήπαρ και από τα κύτταρα του ανοσοποιητικού και είναι κυρίως πρωτεΐνες της οξείας φάσης της φλεγμονής, παράγοντες πήξης του αίματος, ένζυμα, φορείς και </a:t>
            </a:r>
            <a:r>
              <a:rPr lang="el-GR" dirty="0" err="1"/>
              <a:t>ανοσοσφαιρίνες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81696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22887-BF60-72F6-A890-445FA7E66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cap="none" dirty="0">
                <a:solidFill>
                  <a:srgbClr val="94FFFF"/>
                </a:solidFill>
                <a:cs typeface="Arial" panose="020B0604020202020204" pitchFamily="34" charset="0"/>
              </a:rPr>
              <a:t>Ολικές πρωτεΐνες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A3216-90D0-55F6-5C5B-94C750C54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Όπως συμβαίνει με τις περισσότερες παραμέτρους των αιματολογικών και βιοχημικών εξετάσεων, η συγκέντρωση των ολικών πρωτεϊνών επηρεάζεται από </a:t>
            </a:r>
          </a:p>
          <a:p>
            <a:r>
              <a:rPr lang="el-GR" dirty="0"/>
              <a:t>την παραγωγή τους</a:t>
            </a:r>
          </a:p>
          <a:p>
            <a:r>
              <a:rPr lang="el-GR" dirty="0"/>
              <a:t>τις απώλειες ή καταστροφή τους </a:t>
            </a:r>
          </a:p>
          <a:p>
            <a:r>
              <a:rPr lang="el-GR" dirty="0"/>
              <a:t>και από την κατάσταση ενυδάτωσης του οργανισμού</a:t>
            </a:r>
          </a:p>
          <a:p>
            <a:r>
              <a:rPr lang="el-GR" dirty="0" err="1"/>
              <a:t>Υποπρωτεϊναιμία</a:t>
            </a:r>
            <a:r>
              <a:rPr lang="el-GR" dirty="0"/>
              <a:t> = ↓παραγωγή/↑ απώλειες/ </a:t>
            </a:r>
            <a:r>
              <a:rPr lang="el-GR" dirty="0" err="1"/>
              <a:t>υπερυδάτωση</a:t>
            </a:r>
            <a:endParaRPr lang="el-GR" dirty="0"/>
          </a:p>
          <a:p>
            <a:r>
              <a:rPr lang="el-GR" dirty="0"/>
              <a:t>Υπερπρωτεϊναιμία = ↑παραγωγή(</a:t>
            </a:r>
            <a:r>
              <a:rPr lang="el-GR" dirty="0" err="1"/>
              <a:t>σφαιρίνες</a:t>
            </a:r>
            <a:r>
              <a:rPr lang="el-GR" dirty="0"/>
              <a:t>)/</a:t>
            </a:r>
            <a:r>
              <a:rPr lang="el-GR" strike="sngStrike" dirty="0"/>
              <a:t>↓ απώλειες</a:t>
            </a:r>
            <a:r>
              <a:rPr lang="el-GR" dirty="0"/>
              <a:t>/ αφυδάτωση</a:t>
            </a:r>
          </a:p>
        </p:txBody>
      </p:sp>
    </p:spTree>
    <p:extLst>
      <p:ext uri="{BB962C8B-B14F-4D97-AF65-F5344CB8AC3E}">
        <p14:creationId xmlns:p14="http://schemas.microsoft.com/office/powerpoint/2010/main" val="606509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27816-94B5-9D28-02AB-3B21CB956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cap="none" dirty="0">
                <a:solidFill>
                  <a:srgbClr val="94FFFF"/>
                </a:solidFill>
                <a:cs typeface="Arial" panose="020B0604020202020204" pitchFamily="34" charset="0"/>
              </a:rPr>
              <a:t>Ολικές πρωτεΐνες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AF1E7-EB7E-6237-33BE-0D7A9B0BC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Μειωμένη παραγωγή = ηπατική ανεπάρκεια</a:t>
            </a:r>
          </a:p>
          <a:p>
            <a:r>
              <a:rPr lang="el-GR" dirty="0"/>
              <a:t>Αυξημένη παραγωγή (</a:t>
            </a:r>
            <a:r>
              <a:rPr lang="el-GR" dirty="0" err="1"/>
              <a:t>σφαιρίνες</a:t>
            </a:r>
            <a:r>
              <a:rPr lang="el-GR" dirty="0"/>
              <a:t>) = φλεγμονή ή νεοπλασία(λέμφωμα, πολλαπλό </a:t>
            </a:r>
            <a:r>
              <a:rPr lang="el-GR" dirty="0" err="1"/>
              <a:t>μυέλωμα</a:t>
            </a:r>
            <a:r>
              <a:rPr lang="el-GR" dirty="0"/>
              <a:t>)</a:t>
            </a:r>
          </a:p>
          <a:p>
            <a:r>
              <a:rPr lang="el-GR" dirty="0"/>
              <a:t>Απώλειες από νεφρό (</a:t>
            </a:r>
            <a:r>
              <a:rPr lang="el-GR" dirty="0" err="1"/>
              <a:t>αλβουμίνες</a:t>
            </a:r>
            <a:r>
              <a:rPr lang="el-GR" dirty="0"/>
              <a:t>), πεπτικό, τραύμα/έγκαυμα/δερματικό έλλειμα, απώλειες 3</a:t>
            </a:r>
            <a:r>
              <a:rPr lang="el-GR" baseline="30000" dirty="0"/>
              <a:t>ου</a:t>
            </a:r>
            <a:r>
              <a:rPr lang="el-GR" dirty="0"/>
              <a:t> χώρου (πλευριτική συλλογή, περιτοναϊκή συλλογή), αιμορραγία</a:t>
            </a:r>
          </a:p>
          <a:p>
            <a:r>
              <a:rPr lang="el-GR" dirty="0"/>
              <a:t>Αυξημένη καταστροφή (καταβολισμός) = χρόνια ασιτία, τραύμα, πυρετός</a:t>
            </a:r>
          </a:p>
        </p:txBody>
      </p:sp>
    </p:spTree>
    <p:extLst>
      <p:ext uri="{BB962C8B-B14F-4D97-AF65-F5344CB8AC3E}">
        <p14:creationId xmlns:p14="http://schemas.microsoft.com/office/powerpoint/2010/main" val="1161330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EDF2C89-9313-4EA8-AF3A-781F5C7EC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9453" y="764373"/>
            <a:ext cx="9186747" cy="1293028"/>
          </a:xfrm>
        </p:spPr>
        <p:txBody>
          <a:bodyPr>
            <a:normAutofit/>
          </a:bodyPr>
          <a:lstStyle/>
          <a:p>
            <a:r>
              <a:rPr lang="el-GR" sz="4400" cap="none" dirty="0">
                <a:solidFill>
                  <a:srgbClr val="94FFFF"/>
                </a:solidFill>
                <a:cs typeface="Arial" panose="020B0604020202020204" pitchFamily="34" charset="0"/>
              </a:rPr>
              <a:t>Ολικές πρωτεΐνες / </a:t>
            </a:r>
            <a:r>
              <a:rPr lang="el-GR" sz="4400" cap="none" dirty="0" err="1">
                <a:solidFill>
                  <a:srgbClr val="94FFFF"/>
                </a:solidFill>
                <a:cs typeface="Arial" panose="020B0604020202020204" pitchFamily="34" charset="0"/>
              </a:rPr>
              <a:t>Λευκωματίνες</a:t>
            </a:r>
            <a:endParaRPr lang="el-GR" sz="4400" cap="none" dirty="0">
              <a:solidFill>
                <a:srgbClr val="94FFFF"/>
              </a:solidFill>
              <a:cs typeface="Arial" panose="020B0604020202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46DB1B9-3CBC-435F-9CE1-3E5B2254C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26523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l-GR" sz="2800" dirty="0">
                <a:solidFill>
                  <a:srgbClr val="FFFF00"/>
                </a:solidFill>
              </a:rPr>
              <a:t>Ενδείξεις μέτρησης </a:t>
            </a:r>
          </a:p>
          <a:p>
            <a:pPr algn="just">
              <a:lnSpc>
                <a:spcPct val="150000"/>
              </a:lnSpc>
            </a:pPr>
            <a:r>
              <a:rPr lang="el-GR" sz="2500" dirty="0"/>
              <a:t>Υποψία αναιμίας</a:t>
            </a:r>
          </a:p>
          <a:p>
            <a:pPr algn="just">
              <a:lnSpc>
                <a:spcPct val="150000"/>
              </a:lnSpc>
            </a:pPr>
            <a:r>
              <a:rPr lang="el-GR" sz="2500" dirty="0"/>
              <a:t>Ασκίτης </a:t>
            </a:r>
            <a:endParaRPr lang="el-GR" sz="2300" dirty="0">
              <a:solidFill>
                <a:srgbClr val="DF6F0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l-GR" sz="2500" dirty="0"/>
              <a:t>Εκτεταμένοι τραυματισμοί και αιμορραγίες </a:t>
            </a:r>
          </a:p>
          <a:p>
            <a:pPr algn="just">
              <a:lnSpc>
                <a:spcPct val="150000"/>
              </a:lnSpc>
            </a:pPr>
            <a:r>
              <a:rPr lang="el-GR" sz="2500" dirty="0"/>
              <a:t>Απώλεια σωματικού βάρους με ή χωρίς διάρροια </a:t>
            </a:r>
          </a:p>
          <a:p>
            <a:pPr algn="just">
              <a:lnSpc>
                <a:spcPct val="150000"/>
              </a:lnSpc>
            </a:pPr>
            <a:r>
              <a:rPr lang="el-GR" sz="2500" dirty="0"/>
              <a:t>Υποψία νεφρικής νόσου 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E76E857-802C-4563-8B86-C28B639555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616" y="5874130"/>
            <a:ext cx="930862" cy="93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55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cachexia dog">
            <a:extLst>
              <a:ext uri="{FF2B5EF4-FFF2-40B4-BE49-F238E27FC236}">
                <a16:creationId xmlns:a16="http://schemas.microsoft.com/office/drawing/2014/main" id="{CBE2B27E-E440-4D37-8D2A-141813CBA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75" y="436276"/>
            <a:ext cx="5887325" cy="598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ascites dog">
            <a:extLst>
              <a:ext uri="{FF2B5EF4-FFF2-40B4-BE49-F238E27FC236}">
                <a16:creationId xmlns:a16="http://schemas.microsoft.com/office/drawing/2014/main" id="{3E3C8520-3142-4641-9C90-F31364AFB5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0" r="19443"/>
          <a:stretch/>
        </p:blipFill>
        <p:spPr bwMode="auto">
          <a:xfrm>
            <a:off x="6880484" y="436277"/>
            <a:ext cx="4587753" cy="598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868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Εικόνα">
            <a:extLst>
              <a:ext uri="{FF2B5EF4-FFF2-40B4-BE49-F238E27FC236}">
                <a16:creationId xmlns:a16="http://schemas.microsoft.com/office/drawing/2014/main" id="{8C6719A4-C846-4473-A97B-45E855CBF8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2" r="14082"/>
          <a:stretch/>
        </p:blipFill>
        <p:spPr bwMode="auto">
          <a:xfrm>
            <a:off x="2209331" y="446550"/>
            <a:ext cx="7773337" cy="5964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072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t lying on a couch&#10;&#10;Description automatically generated">
            <a:extLst>
              <a:ext uri="{FF2B5EF4-FFF2-40B4-BE49-F238E27FC236}">
                <a16:creationId xmlns:a16="http://schemas.microsoft.com/office/drawing/2014/main" id="{B5C4CC2C-7B08-CD30-9260-9E3DB3739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774639"/>
      </p:ext>
    </p:extLst>
  </p:cSld>
  <p:clrMapOvr>
    <a:masterClrMapping/>
  </p:clrMapOvr>
</p:sld>
</file>

<file path=ppt/theme/theme1.xml><?xml version="1.0" encoding="utf-8"?>
<a:theme xmlns:a="http://schemas.openxmlformats.org/drawingml/2006/main" name="ΙΧΝΟΣ ΑΤΜΟΥ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TM04033937[[fn=Ίχνος ατμού]]</Template>
  <TotalTime>1438</TotalTime>
  <Words>693</Words>
  <Application>Microsoft Office PowerPoint</Application>
  <PresentationFormat>Widescreen</PresentationFormat>
  <Paragraphs>133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Century Gothic</vt:lpstr>
      <vt:lpstr>ΙΧΝΟΣ ΑΤΜΟΥ</vt:lpstr>
      <vt:lpstr>Ιεράρχηση παθολογικών και μη ευρημάτων των βιοχημικών εξετάσεων </vt:lpstr>
      <vt:lpstr>PowerPoint Presentation</vt:lpstr>
      <vt:lpstr>Ολικές πρωτεΐνες</vt:lpstr>
      <vt:lpstr>Ολικές πρωτεΐνες</vt:lpstr>
      <vt:lpstr>Ολικές πρωτεΐνες</vt:lpstr>
      <vt:lpstr>Ολικές πρωτεΐνες / Λευκωματίνες</vt:lpstr>
      <vt:lpstr>PowerPoint Presentation</vt:lpstr>
      <vt:lpstr>PowerPoint Presentation</vt:lpstr>
      <vt:lpstr>PowerPoint Presentation</vt:lpstr>
      <vt:lpstr>PowerPoint Presentation</vt:lpstr>
      <vt:lpstr>Ολικές πρωτεΐνες / Λευκωματίνες</vt:lpstr>
      <vt:lpstr>Ολικές πρωτεΐνες / Λευκωματίνες</vt:lpstr>
      <vt:lpstr>Υπολευκωματιναιμία</vt:lpstr>
      <vt:lpstr>Υπολευκωματιναιμία</vt:lpstr>
      <vt:lpstr>Υπολευκωματιναιμία</vt:lpstr>
      <vt:lpstr>Υπολευκωματιναιμία</vt:lpstr>
      <vt:lpstr>Υπολευκωματιναιμία</vt:lpstr>
      <vt:lpstr>Υπολευκωματιναιμία</vt:lpstr>
      <vt:lpstr>Υπολευκωματιναιμία</vt:lpstr>
      <vt:lpstr>Σφαιρίνες</vt:lpstr>
      <vt:lpstr>Σφαιρίνες</vt:lpstr>
      <vt:lpstr>Υπερσφαιριναιμία</vt:lpstr>
      <vt:lpstr>Υπερσφαιριναιμία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Ιερ</dc:title>
  <dc:creator>Μανώλης Χατζής</dc:creator>
  <cp:lastModifiedBy>Babis Kostakis</cp:lastModifiedBy>
  <cp:revision>133</cp:revision>
  <cp:lastPrinted>2019-03-14T18:16:03Z</cp:lastPrinted>
  <dcterms:created xsi:type="dcterms:W3CDTF">2019-02-20T17:53:37Z</dcterms:created>
  <dcterms:modified xsi:type="dcterms:W3CDTF">2024-03-22T09:00:48Z</dcterms:modified>
</cp:coreProperties>
</file>