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4"/>
  </p:notesMasterIdLst>
  <p:handoutMasterIdLst>
    <p:handoutMasterId r:id="rId15"/>
  </p:handoutMasterIdLst>
  <p:sldIdLst>
    <p:sldId id="301" r:id="rId3"/>
    <p:sldId id="257" r:id="rId4"/>
    <p:sldId id="258" r:id="rId5"/>
    <p:sldId id="259" r:id="rId6"/>
    <p:sldId id="260" r:id="rId7"/>
    <p:sldId id="261" r:id="rId8"/>
    <p:sldId id="262" r:id="rId9"/>
    <p:sldId id="264" r:id="rId10"/>
    <p:sldId id="263" r:id="rId11"/>
    <p:sldId id="265" r:id="rId12"/>
    <p:sldId id="306" r:id="rId1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38" autoAdjust="0"/>
    <p:restoredTop sz="86721" autoAdjust="0"/>
  </p:normalViewPr>
  <p:slideViewPr>
    <p:cSldViewPr snapToGrid="0" snapToObjects="1">
      <p:cViewPr varScale="1">
        <p:scale>
          <a:sx n="90" d="100"/>
          <a:sy n="90" d="100"/>
        </p:scale>
        <p:origin x="1360" y="192"/>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9/4/23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endParaRPr lang="en-US" dirty="0"/>
          </a:p>
          <a:p>
            <a:pPr lvl="1"/>
            <a:endParaRPr lang="en-US" dirty="0"/>
          </a:p>
          <a:p>
            <a:pPr lvl="2"/>
            <a:endParaRPr dirty="0"/>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endParaRPr lang="en-US" dirty="0"/>
          </a:p>
          <a:p>
            <a:pPr lvl="1"/>
            <a:endParaRPr lang="en-US" dirty="0"/>
          </a:p>
          <a:p>
            <a:pPr lvl="2"/>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endParaRPr lang="en-US" dirty="0"/>
          </a:p>
          <a:p>
            <a:pPr lvl="1"/>
            <a:endParaRPr lang="en-US" dirty="0"/>
          </a:p>
          <a:p>
            <a:pPr lvl="2"/>
            <a:endParaRPr dirty="0"/>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endParaRPr lang="en-US" dirty="0"/>
          </a:p>
          <a:p>
            <a:pPr lvl="1"/>
            <a:endParaRPr lang="en-US" dirty="0"/>
          </a:p>
          <a:p>
            <a:pPr lvl="2"/>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endParaRPr lang="en-US" dirty="0"/>
          </a:p>
          <a:p>
            <a:pPr lvl="1"/>
            <a:endParaRPr lang="en-US" dirty="0"/>
          </a:p>
          <a:p>
            <a:pPr lvl="2"/>
            <a:endParaRPr dirty="0"/>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489605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Text Placeholder 2"/>
          <p:cNvSpPr>
            <a:spLocks noGrp="1"/>
          </p:cNvSpPr>
          <p:nvPr>
            <p:ph idx="1"/>
          </p:nvPr>
        </p:nvSpPr>
        <p:spPr bwMode="auto">
          <a:xfrm>
            <a:off x="0" y="769938"/>
            <a:ext cx="9144000" cy="5546725"/>
          </a:xfrm>
          <a:prstGeom prst="rect">
            <a:avLst/>
          </a:prstGeom>
          <a:noFill/>
          <a:ln w="3175" cmpd="sng">
            <a:solidFill>
              <a:schemeClr val="accent6">
                <a:lumMod val="60000"/>
                <a:lumOff val="40000"/>
              </a:schemeClr>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txBody>
          <a:bodyPr vert="horz" wrap="square" lIns="91440" tIns="182880" rIns="91440" bIns="9144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286031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lang="en-IN" dirty="0"/>
          </a:p>
          <a:p>
            <a:pPr lvl="1"/>
            <a:endParaRPr lang="en-IN" dirty="0"/>
          </a:p>
          <a:p>
            <a:pPr lvl="2"/>
            <a:endParaRPr lang="en-I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lang="en-IN" dirty="0"/>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lang="en-IN" dirty="0"/>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7"/>
          <p:cNvSpPr>
            <a:spLocks noGrp="1"/>
          </p:cNvSpPr>
          <p:nvPr>
            <p:ph sz="quarter" idx="19"/>
          </p:nvPr>
        </p:nvSpPr>
        <p:spPr>
          <a:xfrm>
            <a:off x="3657601" y="6418263"/>
            <a:ext cx="479834" cy="2984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13"/>
          <p:cNvSpPr>
            <a:spLocks noGrp="1"/>
          </p:cNvSpPr>
          <p:nvPr>
            <p:ph sz="quarter" idx="21"/>
          </p:nvPr>
        </p:nvSpPr>
        <p:spPr>
          <a:xfrm>
            <a:off x="7200900" y="6418263"/>
            <a:ext cx="576027" cy="29845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22"/>
          </p:nvPr>
        </p:nvSpPr>
        <p:spPr>
          <a:xfrm flipH="1">
            <a:off x="7976101" y="6418263"/>
            <a:ext cx="778599" cy="29845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endParaRP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1</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Εισαγωγή</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sz="2400" dirty="0"/>
              <a:t>Μία επισκόπηση της τυπικής ερευνητικής διαδικασίας</a:t>
            </a:r>
            <a:r>
              <a:rPr lang="en-US" sz="2400" dirty="0"/>
              <a:t> </a:t>
            </a:r>
            <a:endParaRPr lang="en-GB" sz="2400" dirty="0"/>
          </a:p>
        </p:txBody>
      </p:sp>
      <p:sp>
        <p:nvSpPr>
          <p:cNvPr id="3" name="Text Placeholder 2">
            <a:extLst>
              <a:ext uri="{FF2B5EF4-FFF2-40B4-BE49-F238E27FC236}">
                <a16:creationId xmlns:a16="http://schemas.microsoft.com/office/drawing/2014/main" id="{933AF858-7983-F956-952B-CC32AA38D288}"/>
              </a:ext>
            </a:extLst>
          </p:cNvPr>
          <p:cNvSpPr>
            <a:spLocks noGrp="1"/>
          </p:cNvSpPr>
          <p:nvPr>
            <p:ph type="body" idx="1"/>
          </p:nvPr>
        </p:nvSpPr>
        <p:spPr>
          <a:xfrm>
            <a:off x="457200" y="5800724"/>
            <a:ext cx="7086600" cy="484291"/>
          </a:xfrm>
        </p:spPr>
        <p:txBody>
          <a:bodyPr/>
          <a:lstStyle/>
          <a:p>
            <a:r>
              <a:rPr lang="el-GR" sz="800" i="1" dirty="0">
                <a:latin typeface="+mn-lt"/>
              </a:rPr>
              <a:t>Πηγή: </a:t>
            </a:r>
            <a:r>
              <a:rPr lang="el-GR" sz="800" dirty="0">
                <a:latin typeface="+mn-lt"/>
              </a:rPr>
              <a:t>Προσαρμογή από </a:t>
            </a:r>
            <a:r>
              <a:rPr lang="el-GR" sz="800" dirty="0" err="1">
                <a:latin typeface="+mn-lt"/>
              </a:rPr>
              <a:t>Gill</a:t>
            </a:r>
            <a:r>
              <a:rPr lang="el-GR" sz="800" dirty="0">
                <a:latin typeface="+mn-lt"/>
              </a:rPr>
              <a:t> και </a:t>
            </a:r>
            <a:r>
              <a:rPr lang="en-US" sz="800" dirty="0">
                <a:latin typeface="+mn-lt"/>
              </a:rPr>
              <a:t>Johnson</a:t>
            </a:r>
            <a:r>
              <a:rPr lang="el-GR" sz="800" dirty="0">
                <a:latin typeface="+mn-lt"/>
              </a:rPr>
              <a:t>, 2002</a:t>
            </a:r>
            <a:endParaRPr lang="en-US" sz="800" dirty="0">
              <a:latin typeface="+mn-lt"/>
            </a:endParaRPr>
          </a:p>
          <a:p>
            <a:endParaRPr lang="en-US" dirty="0"/>
          </a:p>
        </p:txBody>
      </p:sp>
      <p:pic>
        <p:nvPicPr>
          <p:cNvPr id="9" name="Picture 8">
            <a:extLst>
              <a:ext uri="{FF2B5EF4-FFF2-40B4-BE49-F238E27FC236}">
                <a16:creationId xmlns:a16="http://schemas.microsoft.com/office/drawing/2014/main" id="{4A90A2DA-4008-94AC-5399-0ADCBFDAF60A}"/>
              </a:ext>
            </a:extLst>
          </p:cNvPr>
          <p:cNvPicPr>
            <a:picLocks noChangeAspect="1"/>
          </p:cNvPicPr>
          <p:nvPr/>
        </p:nvPicPr>
        <p:blipFill>
          <a:blip r:embed="rId2"/>
          <a:stretch>
            <a:fillRect/>
          </a:stretch>
        </p:blipFill>
        <p:spPr>
          <a:xfrm>
            <a:off x="965200" y="1365250"/>
            <a:ext cx="7213600" cy="4127500"/>
          </a:xfrm>
          <a:prstGeom prst="rect">
            <a:avLst/>
          </a:prstGeom>
        </p:spPr>
      </p:pic>
    </p:spTree>
    <p:extLst>
      <p:ext uri="{BB962C8B-B14F-4D97-AF65-F5344CB8AC3E}">
        <p14:creationId xmlns:p14="http://schemas.microsoft.com/office/powerpoint/2010/main" val="334529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Μαθησιακά Αποτελέσματα</a:t>
            </a:r>
            <a:endParaRPr lang="en-US" dirty="0"/>
          </a:p>
        </p:txBody>
      </p:sp>
      <p:sp>
        <p:nvSpPr>
          <p:cNvPr id="3" name="Content Placeholder 2"/>
          <p:cNvSpPr>
            <a:spLocks noGrp="1"/>
          </p:cNvSpPr>
          <p:nvPr>
            <p:ph type="body" idx="1"/>
          </p:nvPr>
        </p:nvSpPr>
        <p:spPr/>
        <p:txBody>
          <a:bodyPr/>
          <a:lstStyle/>
          <a:p>
            <a:pPr marL="0" indent="0">
              <a:buNone/>
            </a:pPr>
            <a:r>
              <a:rPr lang="el-GR" sz="2400" dirty="0"/>
              <a:t>Έχοντας μελετήσει αυτό το κεφάλαιο θα είστε σε θέση να</a:t>
            </a:r>
            <a:r>
              <a:rPr lang="en-GB" sz="2400" dirty="0"/>
              <a:t>:</a:t>
            </a:r>
          </a:p>
          <a:p>
            <a:pPr marL="0" indent="0">
              <a:buNone/>
            </a:pPr>
            <a:endParaRPr lang="en-GB" sz="2400" dirty="0"/>
          </a:p>
          <a:p>
            <a:pPr lvl="0"/>
            <a:r>
              <a:rPr lang="el-GR" sz="2400" dirty="0"/>
              <a:t>Περιγράψετε γιατί η έρευνα στον πραγματικό κόσμο έχει αυξανόμενη σημασία</a:t>
            </a:r>
            <a:endParaRPr lang="en-GB" sz="2400" dirty="0"/>
          </a:p>
          <a:p>
            <a:pPr lvl="0"/>
            <a:r>
              <a:rPr lang="el-GR" sz="2400" dirty="0"/>
              <a:t>Εξηγήσετε τη φύση των θεωριών</a:t>
            </a:r>
            <a:endParaRPr lang="en-GB" sz="2400" dirty="0"/>
          </a:p>
          <a:p>
            <a:pPr lvl="0"/>
            <a:r>
              <a:rPr lang="el-GR" sz="2400" dirty="0"/>
              <a:t>Αναφέρετε τα βασικά σημεία των σταδίων της ερευνητικής διαδικασίας</a:t>
            </a:r>
            <a:endParaRPr lang="en-GB" sz="2400" dirty="0"/>
          </a:p>
        </p:txBody>
      </p:sp>
    </p:spTree>
    <p:extLst>
      <p:ext uri="{BB962C8B-B14F-4D97-AF65-F5344CB8AC3E}">
        <p14:creationId xmlns:p14="http://schemas.microsoft.com/office/powerpoint/2010/main" val="4250038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F73CC-BC56-1AD6-7CE4-54F96AC43B2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FF872C4F-CEFF-79F9-B8A1-6560D0A58EE4}"/>
              </a:ext>
            </a:extLst>
          </p:cNvPr>
          <p:cNvSpPr>
            <a:spLocks noGrp="1"/>
          </p:cNvSpPr>
          <p:nvPr>
            <p:ph type="body" idx="1"/>
          </p:nvPr>
        </p:nvSpPr>
        <p:spPr/>
        <p:txBody>
          <a:bodyPr/>
          <a:lstStyle/>
          <a:p>
            <a:r>
              <a:rPr lang="el-GR" sz="2400" b="1" u="sng" dirty="0"/>
              <a:t>Παγκοσμιοποίηση</a:t>
            </a:r>
            <a:r>
              <a:rPr lang="el-GR" sz="2400" dirty="0"/>
              <a:t>: χρησιμοποιείται για να περιγράψει έναν κόσμο που διακρίνεται όλο και περισσότερο για τις τάσεις ενοποίησης και για τις </a:t>
            </a:r>
            <a:r>
              <a:rPr lang="el-GR" sz="2400" dirty="0" err="1"/>
              <a:t>αλληλοεξαρτήσεις</a:t>
            </a:r>
            <a:r>
              <a:rPr lang="el-GR" sz="2400" dirty="0"/>
              <a:t> και στον οποίο κυριαρχούν μεγάλοι, πολυεθνικοί οργανισμοί</a:t>
            </a:r>
          </a:p>
          <a:p>
            <a:r>
              <a:rPr lang="el-GR" sz="2400" i="1" dirty="0"/>
              <a:t>Οι ερευνητικές μέθοδοι </a:t>
            </a:r>
            <a:r>
              <a:rPr lang="el-GR" sz="2400" dirty="0"/>
              <a:t>βοηθούν τους ανθρώπους να κατανοήσουν, να προβλέψουν και να ελέγξουν το εσωτερικό και το εξωτερικό τους περιβάλλον</a:t>
            </a:r>
          </a:p>
          <a:p>
            <a:endParaRPr lang="el-GR" sz="2400" dirty="0"/>
          </a:p>
          <a:p>
            <a:endParaRPr lang="en-US" sz="2400" dirty="0"/>
          </a:p>
        </p:txBody>
      </p:sp>
    </p:spTree>
    <p:extLst>
      <p:ext uri="{BB962C8B-B14F-4D97-AF65-F5344CB8AC3E}">
        <p14:creationId xmlns:p14="http://schemas.microsoft.com/office/powerpoint/2010/main" val="2853787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12F02A23-16FC-71F3-1E94-1FA741F33E04}"/>
              </a:ext>
            </a:extLst>
          </p:cNvPr>
          <p:cNvSpPr>
            <a:spLocks noGrp="1"/>
          </p:cNvSpPr>
          <p:nvPr>
            <p:ph type="body" idx="1"/>
          </p:nvPr>
        </p:nvSpPr>
        <p:spPr/>
        <p:txBody>
          <a:bodyPr/>
          <a:lstStyle/>
          <a:p>
            <a:r>
              <a:rPr lang="el-GR" sz="2400" i="1" u="sng" dirty="0"/>
              <a:t>Η έρευνα στον πραγματικό κόσμο: </a:t>
            </a:r>
            <a:r>
              <a:rPr lang="el-GR" sz="2400" dirty="0"/>
              <a:t>μία συστηματική και οργανωμένη προσπάθεια να ερευνηθεί ένα συγκεκριμένο πρόβλημα, το οποίο χρειάζεται μία λύση</a:t>
            </a:r>
          </a:p>
          <a:p>
            <a:r>
              <a:rPr lang="el-GR" sz="2400" dirty="0"/>
              <a:t>Αφορά συχνά:</a:t>
            </a:r>
          </a:p>
          <a:p>
            <a:pPr lvl="1"/>
            <a:r>
              <a:rPr lang="el-GR" sz="2400" dirty="0"/>
              <a:t>Την επίτευξη μετρήσιμων εκροών, οι οποίες αφορούν σε μία κοινωνία ή σε έναν οργανισμό (</a:t>
            </a:r>
            <a:r>
              <a:rPr lang="el-GR" sz="2400" i="1" u="sng" dirty="0"/>
              <a:t>εφαρμοσμένη έρευνα</a:t>
            </a:r>
            <a:r>
              <a:rPr lang="el-GR" sz="2400" dirty="0"/>
              <a:t>)</a:t>
            </a:r>
          </a:p>
          <a:p>
            <a:pPr lvl="1"/>
            <a:r>
              <a:rPr lang="el-GR" sz="2400" dirty="0"/>
              <a:t>Την διευκρίνιση, την επικύρωση ή την κατασκευή μιας θεωρίας (</a:t>
            </a:r>
            <a:r>
              <a:rPr lang="el-GR" sz="2400" i="1" u="sng" dirty="0"/>
              <a:t>βασική έρευνα</a:t>
            </a:r>
            <a:r>
              <a:rPr lang="el-GR" sz="2400" dirty="0"/>
              <a:t>)</a:t>
            </a:r>
          </a:p>
          <a:p>
            <a:endParaRPr lang="el-GR" sz="2400" dirty="0"/>
          </a:p>
          <a:p>
            <a:endParaRPr lang="el-GR" sz="2400" dirty="0"/>
          </a:p>
          <a:p>
            <a:endParaRPr lang="el-GR" sz="2400" dirty="0"/>
          </a:p>
          <a:p>
            <a:endParaRPr lang="en-US" sz="2400" dirty="0"/>
          </a:p>
        </p:txBody>
      </p:sp>
    </p:spTree>
    <p:extLst>
      <p:ext uri="{BB962C8B-B14F-4D97-AF65-F5344CB8AC3E}">
        <p14:creationId xmlns:p14="http://schemas.microsoft.com/office/powerpoint/2010/main" val="144855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49069002"/>
              </p:ext>
            </p:extLst>
          </p:nvPr>
        </p:nvGraphicFramePr>
        <p:xfrm>
          <a:off x="859559" y="642938"/>
          <a:ext cx="7538034" cy="5377495"/>
        </p:xfrm>
        <a:graphic>
          <a:graphicData uri="http://schemas.openxmlformats.org/drawingml/2006/table">
            <a:tbl>
              <a:tblPr firstRow="1" bandRow="1">
                <a:tableStyleId>{7DF18680-E054-41AD-8BC1-D1AEF772440D}</a:tableStyleId>
              </a:tblPr>
              <a:tblGrid>
                <a:gridCol w="3577551">
                  <a:extLst>
                    <a:ext uri="{9D8B030D-6E8A-4147-A177-3AD203B41FA5}">
                      <a16:colId xmlns:a16="http://schemas.microsoft.com/office/drawing/2014/main" val="1125196339"/>
                    </a:ext>
                  </a:extLst>
                </a:gridCol>
                <a:gridCol w="3960483">
                  <a:extLst>
                    <a:ext uri="{9D8B030D-6E8A-4147-A177-3AD203B41FA5}">
                      <a16:colId xmlns:a16="http://schemas.microsoft.com/office/drawing/2014/main" val="1899693180"/>
                    </a:ext>
                  </a:extLst>
                </a:gridCol>
              </a:tblGrid>
              <a:tr h="555523">
                <a:tc>
                  <a:txBody>
                    <a:bodyPr/>
                    <a:lstStyle/>
                    <a:p>
                      <a:pPr algn="ctr">
                        <a:lnSpc>
                          <a:spcPct val="150000"/>
                        </a:lnSpc>
                        <a:spcAft>
                          <a:spcPts val="0"/>
                        </a:spcAft>
                        <a:tabLst>
                          <a:tab pos="1828800" algn="ctr"/>
                          <a:tab pos="3200400" algn="ctr"/>
                          <a:tab pos="4572000" algn="ctr"/>
                        </a:tabLst>
                      </a:pPr>
                      <a:r>
                        <a:rPr lang="el-GR" sz="2400" dirty="0">
                          <a:effectLst/>
                        </a:rPr>
                        <a:t>Βασική έρευνα</a:t>
                      </a:r>
                      <a:endParaRPr lang="en-GB"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0000"/>
                        </a:lnSpc>
                        <a:spcAft>
                          <a:spcPts val="0"/>
                        </a:spcAft>
                        <a:tabLst>
                          <a:tab pos="1828800" algn="ctr"/>
                          <a:tab pos="3200400" algn="ctr"/>
                          <a:tab pos="4572000" algn="ctr"/>
                        </a:tabLst>
                      </a:pPr>
                      <a:r>
                        <a:rPr lang="el-GR" sz="2400" dirty="0">
                          <a:effectLst/>
                        </a:rPr>
                        <a:t>Εφαρμοσμένη έρευνα</a:t>
                      </a:r>
                      <a:endParaRPr lang="en-GB" sz="24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2788691"/>
                  </a:ext>
                </a:extLst>
              </a:tr>
              <a:tr h="861880">
                <a:tc>
                  <a:txBody>
                    <a:bodyPr/>
                    <a:lstStyle/>
                    <a:p>
                      <a:pPr>
                        <a:lnSpc>
                          <a:spcPct val="150000"/>
                        </a:lnSpc>
                        <a:spcAft>
                          <a:spcPts val="0"/>
                        </a:spcAft>
                      </a:pPr>
                      <a:r>
                        <a:rPr lang="el-GR" sz="1800" b="1" dirty="0">
                          <a:effectLst/>
                        </a:rPr>
                        <a:t>Σκοπός</a:t>
                      </a:r>
                      <a:endParaRPr lang="en-US" sz="1800" b="1" dirty="0">
                        <a:effectLst/>
                      </a:endParaRPr>
                    </a:p>
                    <a:p>
                      <a:pPr>
                        <a:lnSpc>
                          <a:spcPct val="150000"/>
                        </a:lnSpc>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800" b="1" dirty="0">
                          <a:effectLst/>
                        </a:rPr>
                        <a:t>Σκοπός</a:t>
                      </a:r>
                      <a:endParaRPr lang="en-US" sz="1800" b="1" dirty="0">
                        <a:effectLst/>
                      </a:endParaRPr>
                    </a:p>
                  </a:txBody>
                  <a:tcPr marL="68580" marR="68580" marT="0" marB="0"/>
                </a:tc>
                <a:extLst>
                  <a:ext uri="{0D108BD9-81ED-4DB2-BD59-A6C34878D82A}">
                    <a16:rowId xmlns:a16="http://schemas.microsoft.com/office/drawing/2014/main" val="2473517212"/>
                  </a:ext>
                </a:extLst>
              </a:tr>
              <a:tr h="1319913">
                <a:tc>
                  <a:txBody>
                    <a:bodyPr/>
                    <a:lstStyle/>
                    <a:p>
                      <a:pPr marL="0" marR="0" indent="0" algn="l" defTabSz="457200" rtl="0" eaLnBrk="1" fontAlgn="auto" latinLnBrk="0" hangingPunct="1">
                        <a:lnSpc>
                          <a:spcPct val="150000"/>
                        </a:lnSpc>
                        <a:spcBef>
                          <a:spcPts val="0"/>
                        </a:spcBef>
                        <a:spcAft>
                          <a:spcPts val="0"/>
                        </a:spcAft>
                        <a:buClrTx/>
                        <a:buSzTx/>
                        <a:buFontTx/>
                        <a:buNone/>
                        <a:tabLst/>
                        <a:defRPr/>
                      </a:pPr>
                      <a:r>
                        <a:rPr lang="el-GR" sz="1800" dirty="0">
                          <a:effectLst/>
                        </a:rPr>
                        <a:t>Επέκταση γνώσης</a:t>
                      </a:r>
                      <a:r>
                        <a:rPr lang="el-GR" sz="1800" baseline="0" dirty="0">
                          <a:effectLst/>
                        </a:rPr>
                        <a:t> για τις διαδικασίες της κοινωνίας ή των οργανισμών</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800" dirty="0">
                          <a:effectLst/>
                        </a:rPr>
                        <a:t>Βελτίωση της κατανόησης</a:t>
                      </a:r>
                      <a:r>
                        <a:rPr lang="el-GR" sz="1800" baseline="0" dirty="0">
                          <a:effectLst/>
                        </a:rPr>
                        <a:t> συγκεκριμένων προβλημάτων της κοινωνίας ή των οργανισμών</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3193285"/>
                  </a:ext>
                </a:extLst>
              </a:tr>
              <a:tr h="1320266">
                <a:tc>
                  <a:txBody>
                    <a:bodyPr/>
                    <a:lstStyle/>
                    <a:p>
                      <a:pPr>
                        <a:lnSpc>
                          <a:spcPct val="150000"/>
                        </a:lnSpc>
                        <a:spcAft>
                          <a:spcPts val="0"/>
                        </a:spcAft>
                      </a:pPr>
                      <a:r>
                        <a:rPr lang="el-GR" sz="1800" dirty="0">
                          <a:effectLst/>
                        </a:rPr>
                        <a:t>Ανάπτυξη καθολικών αρχών</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800" dirty="0">
                          <a:effectLst/>
                        </a:rPr>
                        <a:t>Δημιουργία λύσεων για το πρόβλημα της</a:t>
                      </a:r>
                      <a:r>
                        <a:rPr lang="el-GR" sz="1800" baseline="0" dirty="0">
                          <a:effectLst/>
                        </a:rPr>
                        <a:t> κοινωνίας ή των οργανισμών </a:t>
                      </a:r>
                      <a:endParaRPr lang="en-US" sz="1800" dirty="0">
                        <a:effectLst/>
                      </a:endParaRPr>
                    </a:p>
                    <a:p>
                      <a:pPr>
                        <a:lnSpc>
                          <a:spcPct val="150000"/>
                        </a:lnSpc>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5078514"/>
                  </a:ext>
                </a:extLst>
              </a:tr>
              <a:tr h="1319913">
                <a:tc>
                  <a:txBody>
                    <a:bodyPr/>
                    <a:lstStyle/>
                    <a:p>
                      <a:pPr>
                        <a:lnSpc>
                          <a:spcPct val="150000"/>
                        </a:lnSpc>
                        <a:spcAft>
                          <a:spcPts val="0"/>
                        </a:spcAft>
                      </a:pPr>
                      <a:r>
                        <a:rPr lang="el-GR" sz="1800" dirty="0">
                          <a:effectLst/>
                        </a:rPr>
                        <a:t>Παραγωγή ευρημάτων με σημασία και αξία για την κοινωνία</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spcAft>
                          <a:spcPts val="0"/>
                        </a:spcAft>
                      </a:pPr>
                      <a:r>
                        <a:rPr lang="el-GR" sz="1800" dirty="0">
                          <a:effectLst/>
                        </a:rPr>
                        <a:t>Ανάπτυξη ευρημάτων πρακτικής</a:t>
                      </a:r>
                      <a:r>
                        <a:rPr lang="el-GR" sz="1800" baseline="0" dirty="0">
                          <a:effectLst/>
                        </a:rPr>
                        <a:t> αξίας για τα ενδιαφερόμενα μέλη της κοινωνίας ή των οργανισμών</a:t>
                      </a: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9484261"/>
                  </a:ext>
                </a:extLst>
              </a:tr>
            </a:tbl>
          </a:graphicData>
        </a:graphic>
      </p:graphicFrame>
      <p:sp>
        <p:nvSpPr>
          <p:cNvPr id="5" name="Rectangle 2"/>
          <p:cNvSpPr>
            <a:spLocks noChangeArrowheads="1"/>
          </p:cNvSpPr>
          <p:nvPr/>
        </p:nvSpPr>
        <p:spPr bwMode="auto">
          <a:xfrm>
            <a:off x="859559" y="6076562"/>
            <a:ext cx="3347536"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tabLst>
                <a:tab pos="1828800" algn="ctr"/>
                <a:tab pos="3200400" algn="ctr"/>
                <a:tab pos="4572000" algn="ctr"/>
              </a:tabLst>
              <a:defRPr>
                <a:solidFill>
                  <a:schemeClr val="tx1"/>
                </a:solidFill>
                <a:latin typeface="Arial" panose="020B0604020202020204" pitchFamily="34" charset="0"/>
              </a:defRPr>
            </a:lvl1pPr>
            <a:lvl2pPr eaLnBrk="0" hangingPunct="0">
              <a:tabLst>
                <a:tab pos="1828800" algn="ctr"/>
                <a:tab pos="3200400" algn="ctr"/>
                <a:tab pos="4572000" algn="ctr"/>
              </a:tabLst>
              <a:defRPr>
                <a:solidFill>
                  <a:schemeClr val="tx1"/>
                </a:solidFill>
                <a:latin typeface="Arial" panose="020B0604020202020204" pitchFamily="34" charset="0"/>
              </a:defRPr>
            </a:lvl2pPr>
            <a:lvl3pPr eaLnBrk="0" hangingPunct="0">
              <a:tabLst>
                <a:tab pos="1828800" algn="ctr"/>
                <a:tab pos="3200400" algn="ctr"/>
                <a:tab pos="4572000" algn="ctr"/>
              </a:tabLst>
              <a:defRPr>
                <a:solidFill>
                  <a:schemeClr val="tx1"/>
                </a:solidFill>
                <a:latin typeface="Arial" panose="020B0604020202020204" pitchFamily="34" charset="0"/>
              </a:defRPr>
            </a:lvl3pPr>
            <a:lvl4pPr eaLnBrk="0" hangingPunct="0">
              <a:tabLst>
                <a:tab pos="1828800" algn="ctr"/>
                <a:tab pos="3200400" algn="ctr"/>
                <a:tab pos="4572000" algn="ctr"/>
              </a:tabLst>
              <a:defRPr>
                <a:solidFill>
                  <a:schemeClr val="tx1"/>
                </a:solidFill>
                <a:latin typeface="Arial" panose="020B0604020202020204" pitchFamily="34" charset="0"/>
              </a:defRPr>
            </a:lvl4pPr>
            <a:lvl5pPr eaLnBrk="0" hangingPunct="0">
              <a:tabLst>
                <a:tab pos="1828800" algn="ctr"/>
                <a:tab pos="3200400" algn="ctr"/>
                <a:tab pos="4572000" algn="ctr"/>
              </a:tabLst>
              <a:defRPr>
                <a:solidFill>
                  <a:schemeClr val="tx1"/>
                </a:solidFill>
                <a:latin typeface="Arial" panose="020B0604020202020204" pitchFamily="34" charset="0"/>
              </a:defRPr>
            </a:lvl5pPr>
            <a:lvl6pPr eaLnBrk="0" fontAlgn="base" hangingPunct="0">
              <a:spcBef>
                <a:spcPct val="0"/>
              </a:spcBef>
              <a:spcAft>
                <a:spcPct val="0"/>
              </a:spcAft>
              <a:tabLst>
                <a:tab pos="1828800" algn="ctr"/>
                <a:tab pos="3200400" algn="ctr"/>
                <a:tab pos="4572000" algn="ctr"/>
              </a:tabLst>
              <a:defRPr>
                <a:solidFill>
                  <a:schemeClr val="tx1"/>
                </a:solidFill>
                <a:latin typeface="Arial" panose="020B0604020202020204" pitchFamily="34" charset="0"/>
              </a:defRPr>
            </a:lvl6pPr>
            <a:lvl7pPr eaLnBrk="0" fontAlgn="base" hangingPunct="0">
              <a:spcBef>
                <a:spcPct val="0"/>
              </a:spcBef>
              <a:spcAft>
                <a:spcPct val="0"/>
              </a:spcAft>
              <a:tabLst>
                <a:tab pos="1828800" algn="ctr"/>
                <a:tab pos="3200400" algn="ctr"/>
                <a:tab pos="4572000" algn="ctr"/>
              </a:tabLst>
              <a:defRPr>
                <a:solidFill>
                  <a:schemeClr val="tx1"/>
                </a:solidFill>
                <a:latin typeface="Arial" panose="020B0604020202020204" pitchFamily="34" charset="0"/>
              </a:defRPr>
            </a:lvl7pPr>
            <a:lvl8pPr eaLnBrk="0" fontAlgn="base" hangingPunct="0">
              <a:spcBef>
                <a:spcPct val="0"/>
              </a:spcBef>
              <a:spcAft>
                <a:spcPct val="0"/>
              </a:spcAft>
              <a:tabLst>
                <a:tab pos="1828800" algn="ctr"/>
                <a:tab pos="3200400" algn="ctr"/>
                <a:tab pos="4572000" algn="ctr"/>
              </a:tabLst>
              <a:defRPr>
                <a:solidFill>
                  <a:schemeClr val="tx1"/>
                </a:solidFill>
                <a:latin typeface="Arial" panose="020B0604020202020204" pitchFamily="34" charset="0"/>
              </a:defRPr>
            </a:lvl8pPr>
            <a:lvl9pPr eaLnBrk="0" fontAlgn="base" hangingPunct="0">
              <a:spcBef>
                <a:spcPct val="0"/>
              </a:spcBef>
              <a:spcAft>
                <a:spcPct val="0"/>
              </a:spcAft>
              <a:tabLst>
                <a:tab pos="1828800" algn="ctr"/>
                <a:tab pos="3200400" algn="ctr"/>
                <a:tab pos="4572000" algn="ct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28800" algn="ctr"/>
                <a:tab pos="3200400" algn="ctr"/>
                <a:tab pos="4572000" algn="ctr"/>
              </a:tabLst>
            </a:pPr>
            <a:r>
              <a:rPr kumimoji="0" lang="el-GR" altLang="en-US" sz="12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Πηγή: Προσαρμογή από </a:t>
            </a:r>
            <a:r>
              <a:rPr kumimoji="0" lang="en-US" altLang="en-US" sz="12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Saunders</a:t>
            </a:r>
            <a:r>
              <a:rPr kumimoji="0" lang="el-GR" altLang="en-US" sz="12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n-US" altLang="en-US" sz="12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et al., 2012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2104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842113451"/>
              </p:ext>
            </p:extLst>
          </p:nvPr>
        </p:nvGraphicFramePr>
        <p:xfrm>
          <a:off x="802429" y="334442"/>
          <a:ext cx="7748732" cy="5565108"/>
        </p:xfrm>
        <a:graphic>
          <a:graphicData uri="http://schemas.openxmlformats.org/drawingml/2006/table">
            <a:tbl>
              <a:tblPr firstRow="1" bandRow="1">
                <a:tableStyleId>{7DF18680-E054-41AD-8BC1-D1AEF772440D}</a:tableStyleId>
              </a:tblPr>
              <a:tblGrid>
                <a:gridCol w="7748732">
                  <a:extLst>
                    <a:ext uri="{9D8B030D-6E8A-4147-A177-3AD203B41FA5}">
                      <a16:colId xmlns:a16="http://schemas.microsoft.com/office/drawing/2014/main" val="1125196339"/>
                    </a:ext>
                  </a:extLst>
                </a:gridCol>
              </a:tblGrid>
              <a:tr h="569153">
                <a:tc>
                  <a:txBody>
                    <a:bodyPr/>
                    <a:lstStyle/>
                    <a:p>
                      <a:pPr algn="ctr">
                        <a:lnSpc>
                          <a:spcPct val="150000"/>
                        </a:lnSpc>
                        <a:spcAft>
                          <a:spcPts val="0"/>
                        </a:spcAft>
                        <a:tabLst>
                          <a:tab pos="1828800" algn="ctr"/>
                          <a:tab pos="3200400" algn="ctr"/>
                          <a:tab pos="4572000" algn="ctr"/>
                        </a:tabLst>
                      </a:pPr>
                      <a:r>
                        <a:rPr lang="el-GR" sz="2000" dirty="0">
                          <a:effectLst/>
                        </a:rPr>
                        <a:t>Παραδείγματα ερευνητικών θεμάτων του πραγματικού κόσμου</a:t>
                      </a:r>
                      <a:endParaRPr lang="en-GB" sz="20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2788691"/>
                  </a:ext>
                </a:extLst>
              </a:tr>
              <a:tr h="371233">
                <a:tc>
                  <a:txBody>
                    <a:bodyPr/>
                    <a:lstStyle/>
                    <a:p>
                      <a:pPr>
                        <a:lnSpc>
                          <a:spcPct val="150000"/>
                        </a:lnSpc>
                        <a:spcAft>
                          <a:spcPts val="0"/>
                        </a:spcAft>
                      </a:pPr>
                      <a:r>
                        <a:rPr lang="el-GR" sz="1400" kern="1200" dirty="0">
                          <a:effectLst/>
                        </a:rPr>
                        <a:t>Γυναίκες πυροσβέστες – Καταγραφή των εμποδίων πρόσληψης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3517212"/>
                  </a:ext>
                </a:extLst>
              </a:tr>
              <a:tr h="415636">
                <a:tc>
                  <a:txBody>
                    <a:bodyPr/>
                    <a:lstStyle/>
                    <a:p>
                      <a:pPr>
                        <a:lnSpc>
                          <a:spcPct val="150000"/>
                        </a:lnSpc>
                        <a:spcAft>
                          <a:spcPts val="0"/>
                        </a:spcAft>
                      </a:pPr>
                      <a:r>
                        <a:rPr lang="el-GR" sz="1400" kern="1200" dirty="0">
                          <a:effectLst/>
                        </a:rPr>
                        <a:t>Εκπαίδευση για την ευαισθητοποίηση σε αναπηρίες – Προκαλεί μεταβολές σε συμπεριφορές;</a:t>
                      </a:r>
                      <a:r>
                        <a:rPr lang="en-US" sz="1400" dirty="0">
                          <a:effectLst/>
                        </a:rPr>
                        <a:t>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3193285"/>
                  </a:ext>
                </a:extLst>
              </a:tr>
              <a:tr h="417488">
                <a:tc>
                  <a:txBody>
                    <a:bodyPr/>
                    <a:lstStyle/>
                    <a:p>
                      <a:pPr>
                        <a:lnSpc>
                          <a:spcPct val="150000"/>
                        </a:lnSpc>
                        <a:spcAft>
                          <a:spcPts val="0"/>
                        </a:spcAft>
                      </a:pPr>
                      <a:r>
                        <a:rPr lang="el-GR" sz="1400" kern="1200" dirty="0">
                          <a:effectLst/>
                        </a:rPr>
                        <a:t>Διαχείριση έργων σε εικονικούς οργανισμούς</a:t>
                      </a:r>
                      <a:r>
                        <a:rPr lang="en-US" sz="1400" dirty="0">
                          <a:effectLst/>
                        </a:rPr>
                        <a:t>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5078514"/>
                  </a:ext>
                </a:extLst>
              </a:tr>
              <a:tr h="461818">
                <a:tc>
                  <a:txBody>
                    <a:bodyPr/>
                    <a:lstStyle/>
                    <a:p>
                      <a:pPr>
                        <a:lnSpc>
                          <a:spcPct val="150000"/>
                        </a:lnSpc>
                        <a:spcAft>
                          <a:spcPts val="0"/>
                        </a:spcAft>
                      </a:pPr>
                      <a:r>
                        <a:rPr lang="el-GR" sz="1400" kern="1200" dirty="0">
                          <a:effectLst/>
                        </a:rPr>
                        <a:t>Εντοπισμός παραγόντων που επιδρούν στην εγγραφή και συμμετοχή σε ομίλους / συλλόγους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9484261"/>
                  </a:ext>
                </a:extLst>
              </a:tr>
              <a:tr h="461818">
                <a:tc>
                  <a:txBody>
                    <a:bodyPr/>
                    <a:lstStyle/>
                    <a:p>
                      <a:pPr>
                        <a:lnSpc>
                          <a:spcPct val="150000"/>
                        </a:lnSpc>
                        <a:spcAft>
                          <a:spcPts val="0"/>
                        </a:spcAft>
                      </a:pPr>
                      <a:r>
                        <a:rPr lang="el-GR" sz="1400" kern="1200" dirty="0">
                          <a:effectLst/>
                        </a:rPr>
                        <a:t>Γιατί οι καταναλωτές δεν αγοράζουν ανακυκλωμένο χαρτί;</a:t>
                      </a:r>
                      <a:r>
                        <a:rPr lang="en-US" sz="1400" dirty="0">
                          <a:effectLst/>
                        </a:rPr>
                        <a:t>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89840354"/>
                  </a:ext>
                </a:extLst>
              </a:tr>
              <a:tr h="461818">
                <a:tc>
                  <a:txBody>
                    <a:bodyPr/>
                    <a:lstStyle/>
                    <a:p>
                      <a:pPr>
                        <a:lnSpc>
                          <a:spcPct val="150000"/>
                        </a:lnSpc>
                        <a:spcAft>
                          <a:spcPts val="0"/>
                        </a:spcAft>
                      </a:pPr>
                      <a:r>
                        <a:rPr lang="el-GR" sz="1400" kern="1200" dirty="0">
                          <a:effectLst/>
                        </a:rPr>
                        <a:t>Λειτουργεί η στοχευμένη αστυνόμευση γειτονιών;</a:t>
                      </a:r>
                      <a:r>
                        <a:rPr lang="en-US" sz="1400" dirty="0">
                          <a:effectLst/>
                        </a:rPr>
                        <a:t>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5249325"/>
                  </a:ext>
                </a:extLst>
              </a:tr>
              <a:tr h="461818">
                <a:tc>
                  <a:txBody>
                    <a:bodyPr/>
                    <a:lstStyle/>
                    <a:p>
                      <a:pPr>
                        <a:lnSpc>
                          <a:spcPct val="150000"/>
                        </a:lnSpc>
                        <a:spcAft>
                          <a:spcPts val="0"/>
                        </a:spcAft>
                      </a:pPr>
                      <a:r>
                        <a:rPr lang="el-GR" sz="1400" kern="1200" dirty="0">
                          <a:effectLst/>
                        </a:rPr>
                        <a:t>Σύνδεσμοι υπηρεσιών διαμονής και φιλοξενίας – μία αξιολόγηση των συμπεριφορών των εκμισθωτών</a:t>
                      </a:r>
                      <a:r>
                        <a:rPr lang="en-US" sz="1400" dirty="0">
                          <a:effectLst/>
                        </a:rPr>
                        <a:t>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96904220"/>
                  </a:ext>
                </a:extLst>
              </a:tr>
              <a:tr h="461818">
                <a:tc>
                  <a:txBody>
                    <a:bodyPr/>
                    <a:lstStyle/>
                    <a:p>
                      <a:pPr>
                        <a:lnSpc>
                          <a:spcPct val="150000"/>
                        </a:lnSpc>
                        <a:spcAft>
                          <a:spcPts val="0"/>
                        </a:spcAft>
                      </a:pPr>
                      <a:r>
                        <a:rPr lang="el-GR" sz="1400" kern="1200" dirty="0">
                          <a:effectLst/>
                        </a:rPr>
                        <a:t>Η επίδραση της έντονης «κουλτούρας διαγωνισμάτων» στις ασθένειες των μαθητών και στα ιατρικά παραπεμπτικά.</a:t>
                      </a:r>
                      <a:r>
                        <a:rPr lang="en-US" sz="1400" dirty="0">
                          <a:effectLst/>
                        </a:rPr>
                        <a:t>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45255199"/>
                  </a:ext>
                </a:extLst>
              </a:tr>
              <a:tr h="461818">
                <a:tc>
                  <a:txBody>
                    <a:bodyPr/>
                    <a:lstStyle/>
                    <a:p>
                      <a:pPr>
                        <a:lnSpc>
                          <a:spcPct val="150000"/>
                        </a:lnSpc>
                        <a:spcAft>
                          <a:spcPts val="0"/>
                        </a:spcAft>
                      </a:pPr>
                      <a:r>
                        <a:rPr lang="el-GR" sz="1400" kern="1200" dirty="0">
                          <a:effectLst/>
                        </a:rPr>
                        <a:t>Μία αξιολόγηση των κυβερνητικών ειδικών μέτρων για τα επιτεύγματα των μαθητών και τη διατήρηση των εκπαιδευτικών</a:t>
                      </a:r>
                      <a:r>
                        <a:rPr lang="en-US" sz="1400" dirty="0">
                          <a:effectLst/>
                        </a:rPr>
                        <a:t>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14341866"/>
                  </a:ext>
                </a:extLst>
              </a:tr>
              <a:tr h="461818">
                <a:tc>
                  <a:txBody>
                    <a:bodyPr/>
                    <a:lstStyle/>
                    <a:p>
                      <a:pPr>
                        <a:lnSpc>
                          <a:spcPct val="150000"/>
                        </a:lnSpc>
                        <a:spcAft>
                          <a:spcPts val="0"/>
                        </a:spcAft>
                      </a:pPr>
                      <a:r>
                        <a:rPr lang="el-GR" sz="1400" kern="1200" dirty="0">
                          <a:effectLst/>
                        </a:rPr>
                        <a:t>Διαδρομές απασχόλησης – τοποθετώντας αποξενωμένους νέους από μειονοτικές κοινότητες στην αγορά εργασίας</a:t>
                      </a:r>
                      <a:r>
                        <a:rPr lang="en-US" sz="1400" dirty="0">
                          <a:effectLst/>
                        </a:rPr>
                        <a:t> </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89991243"/>
                  </a:ext>
                </a:extLst>
              </a:tr>
            </a:tbl>
          </a:graphicData>
        </a:graphic>
      </p:graphicFrame>
    </p:spTree>
    <p:extLst>
      <p:ext uri="{BB962C8B-B14F-4D97-AF65-F5344CB8AC3E}">
        <p14:creationId xmlns:p14="http://schemas.microsoft.com/office/powerpoint/2010/main" val="334399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249D8D03-616F-1E5E-B477-77D03ACA9971}"/>
              </a:ext>
            </a:extLst>
          </p:cNvPr>
          <p:cNvSpPr>
            <a:spLocks noGrp="1"/>
          </p:cNvSpPr>
          <p:nvPr>
            <p:ph type="body" idx="1"/>
          </p:nvPr>
        </p:nvSpPr>
        <p:spPr>
          <a:xfrm>
            <a:off x="457200" y="400050"/>
            <a:ext cx="8229600" cy="5726113"/>
          </a:xfrm>
        </p:spPr>
        <p:txBody>
          <a:bodyPr/>
          <a:lstStyle/>
          <a:p>
            <a:r>
              <a:rPr lang="el-GR" sz="2400" dirty="0"/>
              <a:t>Ορισμός του «</a:t>
            </a:r>
            <a:r>
              <a:rPr lang="el-GR" sz="2400" i="1" dirty="0"/>
              <a:t>πραγματικού κόσμου</a:t>
            </a:r>
            <a:r>
              <a:rPr lang="el-GR" sz="2400" dirty="0"/>
              <a:t>»: όλα τα πλαίσια στα οποία ανθρώπινα όντα συγχρονίζονται για να επικοινωνήσουν, για να συνομιλήσουν ή να δημιουργήσουν σχέσεις</a:t>
            </a:r>
          </a:p>
          <a:p>
            <a:pPr lvl="1"/>
            <a:r>
              <a:rPr lang="el-GR" sz="2400" dirty="0"/>
              <a:t>επιχειρήσεις, νοσοκομεία, σχολεία, κολέγια, ή άλλοι οργανισμοί</a:t>
            </a:r>
          </a:p>
          <a:p>
            <a:pPr lvl="1"/>
            <a:r>
              <a:rPr lang="el-GR" sz="2400" dirty="0"/>
              <a:t>κατοικημένες περιοχές, πάρκα, καταστήματα, τοπικές υποδομές ή περιοχές στις οποίες συναθροίζονται άνθρωποι</a:t>
            </a:r>
          </a:p>
          <a:p>
            <a:pPr lvl="1"/>
            <a:r>
              <a:rPr lang="el-GR" sz="2400" dirty="0"/>
              <a:t>δίκτυα, όπως ομάδες της κοινότητας, εκπαιδευτικούς, επαγγελματικές ενώσεις, συνδέσμους επιχειρήσεων ή συνδικάτα </a:t>
            </a:r>
          </a:p>
          <a:p>
            <a:pPr lvl="1"/>
            <a:r>
              <a:rPr lang="el-GR" sz="2400" dirty="0"/>
              <a:t>εικονικές κοινότητες στις οποίες οι άνθρωποι επικοινωνούν μέσω του διαδικτύου</a:t>
            </a:r>
            <a:endParaRPr lang="en-US" sz="2400" dirty="0"/>
          </a:p>
        </p:txBody>
      </p:sp>
      <p:sp>
        <p:nvSpPr>
          <p:cNvPr id="5" name="TextBox 4"/>
          <p:cNvSpPr txBox="1"/>
          <p:nvPr/>
        </p:nvSpPr>
        <p:spPr>
          <a:xfrm>
            <a:off x="2872788" y="316483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083378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sz="2400" dirty="0"/>
              <a:t>Επισκόπηση της (απλοποιημένης) ερευνητικής διαδικασίας</a:t>
            </a:r>
            <a:endParaRPr lang="en-US" sz="2400" dirty="0"/>
          </a:p>
        </p:txBody>
      </p:sp>
      <p:sp>
        <p:nvSpPr>
          <p:cNvPr id="11" name="Text Placeholder 10">
            <a:extLst>
              <a:ext uri="{FF2B5EF4-FFF2-40B4-BE49-F238E27FC236}">
                <a16:creationId xmlns:a16="http://schemas.microsoft.com/office/drawing/2014/main" id="{0AD4C9D5-933D-E364-F6E5-44083B7F43D8}"/>
              </a:ext>
            </a:extLst>
          </p:cNvPr>
          <p:cNvSpPr>
            <a:spLocks noGrp="1"/>
          </p:cNvSpPr>
          <p:nvPr>
            <p:ph type="body" idx="1"/>
          </p:nvPr>
        </p:nvSpPr>
        <p:spPr/>
        <p:txBody>
          <a:bodyPr/>
          <a:lstStyle/>
          <a:p>
            <a:r>
              <a:rPr lang="el-GR" sz="800" i="1" dirty="0">
                <a:latin typeface="+mn-lt"/>
              </a:rPr>
              <a:t>Πηγή: </a:t>
            </a:r>
            <a:r>
              <a:rPr lang="el-GR" sz="800" dirty="0">
                <a:latin typeface="+mn-lt"/>
              </a:rPr>
              <a:t>Προσαρμογή από </a:t>
            </a:r>
            <a:r>
              <a:rPr lang="el-GR" sz="800" dirty="0" err="1">
                <a:latin typeface="+mn-lt"/>
              </a:rPr>
              <a:t>Gill</a:t>
            </a:r>
            <a:r>
              <a:rPr lang="el-GR" sz="800" dirty="0">
                <a:latin typeface="+mn-lt"/>
              </a:rPr>
              <a:t> και </a:t>
            </a:r>
            <a:r>
              <a:rPr lang="en-US" sz="800" dirty="0">
                <a:latin typeface="+mn-lt"/>
              </a:rPr>
              <a:t>Johnson</a:t>
            </a:r>
            <a:r>
              <a:rPr lang="el-GR" sz="800" dirty="0">
                <a:latin typeface="+mn-lt"/>
              </a:rPr>
              <a:t>, 2002</a:t>
            </a:r>
            <a:endParaRPr lang="en-US" sz="800" dirty="0">
              <a:latin typeface="+mn-lt"/>
            </a:endParaRPr>
          </a:p>
          <a:p>
            <a:endParaRPr lang="en-US" dirty="0"/>
          </a:p>
        </p:txBody>
      </p:sp>
      <p:pic>
        <p:nvPicPr>
          <p:cNvPr id="6" name="Picture 5" descr="A diagram of a diagram&#10;&#10;Description automatically generated with medium confidence">
            <a:extLst>
              <a:ext uri="{FF2B5EF4-FFF2-40B4-BE49-F238E27FC236}">
                <a16:creationId xmlns:a16="http://schemas.microsoft.com/office/drawing/2014/main" id="{03569A23-5EDC-04E2-36E1-478B489A411B}"/>
              </a:ext>
            </a:extLst>
          </p:cNvPr>
          <p:cNvPicPr>
            <a:picLocks noChangeAspect="1"/>
          </p:cNvPicPr>
          <p:nvPr/>
        </p:nvPicPr>
        <p:blipFill>
          <a:blip r:embed="rId2"/>
          <a:stretch>
            <a:fillRect/>
          </a:stretch>
        </p:blipFill>
        <p:spPr>
          <a:xfrm>
            <a:off x="2928937" y="819150"/>
            <a:ext cx="3594100" cy="5219700"/>
          </a:xfrm>
          <a:prstGeom prst="rect">
            <a:avLst/>
          </a:prstGeom>
        </p:spPr>
      </p:pic>
    </p:spTree>
    <p:extLst>
      <p:ext uri="{BB962C8B-B14F-4D97-AF65-F5344CB8AC3E}">
        <p14:creationId xmlns:p14="http://schemas.microsoft.com/office/powerpoint/2010/main" val="3943445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72788" y="3164830"/>
            <a:ext cx="184666" cy="369332"/>
          </a:xfrm>
          <a:prstGeom prst="rect">
            <a:avLst/>
          </a:prstGeom>
          <a:noFill/>
        </p:spPr>
        <p:txBody>
          <a:bodyPr wrap="none" rtlCol="0">
            <a:spAutoFit/>
          </a:bodyPr>
          <a:lstStyle/>
          <a:p>
            <a:endParaRPr lang="en-US" dirty="0"/>
          </a:p>
        </p:txBody>
      </p:sp>
      <p:sp>
        <p:nvSpPr>
          <p:cNvPr id="3" name="Title 2">
            <a:extLst>
              <a:ext uri="{FF2B5EF4-FFF2-40B4-BE49-F238E27FC236}">
                <a16:creationId xmlns:a16="http://schemas.microsoft.com/office/drawing/2014/main" id="{AE61F139-4440-FCD7-A674-22AF36B2069A}"/>
              </a:ext>
            </a:extLst>
          </p:cNvPr>
          <p:cNvSpPr>
            <a:spLocks noGrp="1"/>
          </p:cNvSpPr>
          <p:nvPr>
            <p:ph type="title"/>
          </p:nvPr>
        </p:nvSpPr>
        <p:spPr/>
        <p:txBody>
          <a:bodyPr/>
          <a:lstStyle/>
          <a:p>
            <a:endParaRPr lang="en-US" dirty="0"/>
          </a:p>
        </p:txBody>
      </p:sp>
      <p:sp>
        <p:nvSpPr>
          <p:cNvPr id="7" name="Text Placeholder 6">
            <a:extLst>
              <a:ext uri="{FF2B5EF4-FFF2-40B4-BE49-F238E27FC236}">
                <a16:creationId xmlns:a16="http://schemas.microsoft.com/office/drawing/2014/main" id="{2433AD9C-0E99-4A09-7573-4B92562C3B7F}"/>
              </a:ext>
            </a:extLst>
          </p:cNvPr>
          <p:cNvSpPr>
            <a:spLocks noGrp="1"/>
          </p:cNvSpPr>
          <p:nvPr>
            <p:ph type="body" idx="1"/>
          </p:nvPr>
        </p:nvSpPr>
        <p:spPr/>
        <p:txBody>
          <a:bodyPr/>
          <a:lstStyle/>
          <a:p>
            <a:pPr marL="342900" indent="0">
              <a:buNone/>
            </a:pPr>
            <a:r>
              <a:rPr lang="el-GR" sz="2400" i="1" u="sng" dirty="0"/>
              <a:t>Θεωρία</a:t>
            </a:r>
            <a:r>
              <a:rPr lang="en-GB" sz="2400" dirty="0"/>
              <a:t>: </a:t>
            </a:r>
            <a:r>
              <a:rPr lang="el-GR" sz="2400" dirty="0"/>
              <a:t> Ένα σύνολο αλληλένδετων κατασκευών (εννοιών), ορισμών και προτάσεων που παρουσιάζουν μία συστηματική όψη των φαινομένων προσδιορίζοντας τις σχέσεις ανάμεσα στις μεταβλητές</a:t>
            </a:r>
            <a:r>
              <a:rPr lang="en-US" sz="2400" dirty="0"/>
              <a:t>.</a:t>
            </a:r>
            <a:br>
              <a:rPr lang="el-GR" sz="2400" dirty="0"/>
            </a:br>
            <a:br>
              <a:rPr lang="el-GR" sz="2400" dirty="0"/>
            </a:br>
            <a:r>
              <a:rPr lang="el-GR" sz="2400" dirty="0"/>
              <a:t>Μπορεί να είναι:</a:t>
            </a:r>
            <a:endParaRPr lang="en-GB" sz="2400" dirty="0"/>
          </a:p>
          <a:p>
            <a:pPr marL="830250" lvl="1" indent="-342900">
              <a:buFontTx/>
              <a:buChar char="-"/>
            </a:pPr>
            <a:r>
              <a:rPr lang="el-GR" sz="2400" dirty="0"/>
              <a:t>Προγνωστική</a:t>
            </a:r>
            <a:endParaRPr lang="en-GB" sz="2400" dirty="0"/>
          </a:p>
          <a:p>
            <a:pPr marL="830250" lvl="1" indent="-342900">
              <a:buFontTx/>
              <a:buChar char="-"/>
            </a:pPr>
            <a:r>
              <a:rPr lang="el-GR" sz="2400" dirty="0"/>
              <a:t>Επεξηγηματική</a:t>
            </a:r>
            <a:endParaRPr lang="en-US" sz="2400" dirty="0"/>
          </a:p>
          <a:p>
            <a:endParaRPr lang="en-US" sz="2400" dirty="0"/>
          </a:p>
        </p:txBody>
      </p:sp>
    </p:spTree>
    <p:extLst>
      <p:ext uri="{BB962C8B-B14F-4D97-AF65-F5344CB8AC3E}">
        <p14:creationId xmlns:p14="http://schemas.microsoft.com/office/powerpoint/2010/main" val="1230153471"/>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9037</TotalTime>
  <Words>803</Words>
  <Application>Microsoft Macintosh PowerPoint</Application>
  <PresentationFormat>On-screen Show (4:3)</PresentationFormat>
  <Paragraphs>60</Paragraphs>
  <Slides>11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vt:lpstr>
      <vt:lpstr>PowerPoint Presentation</vt:lpstr>
      <vt:lpstr>PowerPoint Presentation</vt:lpstr>
      <vt:lpstr>PowerPoint Presentation</vt:lpstr>
      <vt:lpstr>PowerPoint Presentation</vt:lpstr>
      <vt:lpstr>PowerPoint Presentation</vt:lpstr>
      <vt:lpstr>Επισκόπηση της (απλοποιημένης) ερευνητικής διαδικασίας</vt:lpstr>
      <vt:lpstr>PowerPoint Presentation</vt:lpstr>
      <vt:lpstr>Μία επισκόπηση της τυπικής ερευνητικής διαδικασίας </vt:lpstr>
      <vt:lpstr>PowerPoint Presentation</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Management &amp; Competitive Advantage: Concepts and Cases, Sixth Edition</dc:title>
  <dc:creator>Barney/Hesterly</dc:creator>
  <cp:lastModifiedBy>Pavlos Delias</cp:lastModifiedBy>
  <cp:revision>826</cp:revision>
  <dcterms:modified xsi:type="dcterms:W3CDTF">2023-09-04T06:01:34Z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