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6" r:id="rId2"/>
    <p:sldId id="592" r:id="rId3"/>
    <p:sldId id="593" r:id="rId4"/>
    <p:sldId id="594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493" r:id="rId13"/>
    <p:sldId id="324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73" r:id="rId31"/>
    <p:sldId id="494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423" r:id="rId50"/>
    <p:sldId id="46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B9BD5"/>
    <a:srgbClr val="FFEBEB"/>
    <a:srgbClr val="FFE9E9"/>
    <a:srgbClr val="FFE5E5"/>
    <a:srgbClr val="9BC32E"/>
    <a:srgbClr val="FFDFDF"/>
    <a:srgbClr val="E5EFF9"/>
    <a:srgbClr val="F8FAE4"/>
    <a:srgbClr val="FF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20AA-61E4-4310-AB79-0078C4299D6F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91F62-CEBB-4642-BB65-56A3BA414A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0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16/Δεκ/2025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</a:t>
            </a:r>
            <a:r>
              <a:rPr lang="en-US" sz="4400" dirty="0" smtClean="0"/>
              <a:t>10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24" y="590550"/>
            <a:ext cx="7553751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24" y="590550"/>
            <a:ext cx="7553751" cy="60388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7825" y="1066800"/>
            <a:ext cx="2209800" cy="17430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5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900" y="2477717"/>
            <a:ext cx="8181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5400" dirty="0">
                <a:solidFill>
                  <a:prstClr val="black"/>
                </a:solidFill>
              </a:rPr>
              <a:t>Θέματα Ασφαλείας στο </a:t>
            </a:r>
            <a:r>
              <a:rPr lang="el-GR" sz="5400" dirty="0" smtClean="0">
                <a:solidFill>
                  <a:prstClr val="black"/>
                </a:solidFill>
              </a:rPr>
              <a:t>ΔτΠ</a:t>
            </a:r>
            <a:endParaRPr lang="en-US" sz="540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Security)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4723" r="1953" b="21389"/>
          <a:stretch/>
        </p:blipFill>
        <p:spPr>
          <a:xfrm>
            <a:off x="0" y="1654038"/>
            <a:ext cx="121920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Security: </a:t>
            </a:r>
            <a:r>
              <a:rPr lang="en-US" sz="2800" b="1" dirty="0" smtClean="0"/>
              <a:t>Definition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854779"/>
            <a:ext cx="12192000" cy="1015663"/>
          </a:xfrm>
          <a:prstGeom prst="rect">
            <a:avLst/>
          </a:prstGeom>
          <a:solidFill>
            <a:srgbClr val="FFE5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</a:t>
            </a: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2000" dirty="0" smtClean="0">
                <a:latin typeface="Arial" panose="020B0604020202020204" pitchFamily="34" charset="0"/>
              </a:rPr>
              <a:t>The </a:t>
            </a:r>
            <a:r>
              <a:rPr lang="en-US" altLang="el-GR" sz="2000" dirty="0">
                <a:latin typeface="Arial" panose="020B0604020202020204" pitchFamily="34" charset="0"/>
              </a:rPr>
              <a:t>application of </a:t>
            </a:r>
            <a:r>
              <a:rPr lang="en-US" altLang="el-GR" sz="2000" dirty="0" smtClean="0">
                <a:latin typeface="Arial" panose="020B0604020202020204" pitchFamily="34" charset="0"/>
              </a:rPr>
              <a:t>cyber-security </a:t>
            </a:r>
            <a:r>
              <a:rPr lang="en-US" altLang="el-GR" sz="2000" dirty="0">
                <a:latin typeface="Arial" panose="020B0604020202020204" pitchFamily="34" charset="0"/>
              </a:rPr>
              <a:t>principles to </a:t>
            </a:r>
            <a:r>
              <a:rPr lang="en-US" altLang="el-GR" sz="2000" dirty="0" err="1" smtClean="0">
                <a:latin typeface="Arial" panose="020B0604020202020204" pitchFamily="34" charset="0"/>
              </a:rPr>
              <a:t>IoT</a:t>
            </a:r>
            <a:r>
              <a:rPr lang="en-US" altLang="el-GR" sz="2000" dirty="0" smtClean="0">
                <a:latin typeface="Arial" panose="020B0604020202020204" pitchFamily="34" charset="0"/>
              </a:rPr>
              <a:t> systems</a:t>
            </a:r>
            <a:r>
              <a:rPr lang="en-US" altLang="el-GR" sz="2000" dirty="0">
                <a:latin typeface="Arial" panose="020B0604020202020204" pitchFamily="34" charset="0"/>
              </a:rPr>
              <a:t>, focusing on protecting resource-constrained, physically exposed </a:t>
            </a:r>
            <a:r>
              <a:rPr lang="en-US" altLang="el-GR" sz="2000" b="1" dirty="0">
                <a:latin typeface="Arial" panose="020B0604020202020204" pitchFamily="34" charset="0"/>
              </a:rPr>
              <a:t>devices</a:t>
            </a:r>
            <a:r>
              <a:rPr lang="en-US" altLang="el-GR" sz="2000" dirty="0">
                <a:latin typeface="Arial" panose="020B0604020202020204" pitchFamily="34" charset="0"/>
              </a:rPr>
              <a:t>, their </a:t>
            </a:r>
            <a:r>
              <a:rPr lang="en-US" altLang="el-GR" sz="2000" b="1" dirty="0" smtClean="0">
                <a:latin typeface="Arial" panose="020B0604020202020204" pitchFamily="34" charset="0"/>
              </a:rPr>
              <a:t>communications</a:t>
            </a:r>
            <a:r>
              <a:rPr lang="en-US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dirty="0">
                <a:latin typeface="Arial" panose="020B0604020202020204" pitchFamily="34" charset="0"/>
              </a:rPr>
              <a:t>and </a:t>
            </a:r>
            <a:r>
              <a:rPr lang="en-US" altLang="el-GR" sz="2000" b="1" dirty="0" smtClean="0">
                <a:latin typeface="Arial" panose="020B0604020202020204" pitchFamily="34" charset="0"/>
              </a:rPr>
              <a:t>edge/cloud</a:t>
            </a:r>
            <a:r>
              <a:rPr lang="en-US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dirty="0">
                <a:latin typeface="Arial" panose="020B0604020202020204" pitchFamily="34" charset="0"/>
              </a:rPr>
              <a:t>services across the entire </a:t>
            </a:r>
            <a:r>
              <a:rPr lang="en-US" altLang="el-GR" sz="2000" dirty="0" err="1">
                <a:latin typeface="Arial" panose="020B0604020202020204" pitchFamily="34" charset="0"/>
              </a:rPr>
              <a:t>IoT</a:t>
            </a:r>
            <a:r>
              <a:rPr lang="en-US" altLang="el-GR" sz="2000" dirty="0">
                <a:latin typeface="Arial" panose="020B0604020202020204" pitchFamily="34" charset="0"/>
              </a:rPr>
              <a:t> architecture</a:t>
            </a:r>
            <a:r>
              <a:rPr lang="en-US" altLang="el-GR" sz="2000" dirty="0" smtClean="0">
                <a:latin typeface="Arial" panose="020B0604020202020204" pitchFamily="34" charset="0"/>
              </a:rPr>
              <a:t>.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0480"/>
            <a:ext cx="12192000" cy="1015663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 smtClean="0">
                <a:latin typeface="Arial" panose="020B0604020202020204" pitchFamily="34" charset="0"/>
              </a:rPr>
              <a:t>Cyber-Security</a:t>
            </a:r>
            <a:r>
              <a:rPr lang="el-GR" altLang="el-GR" sz="2000" b="1" dirty="0" smtClean="0">
                <a:latin typeface="Arial" panose="020B0604020202020204" pitchFamily="34" charset="0"/>
              </a:rPr>
              <a:t>:</a:t>
            </a:r>
            <a:r>
              <a:rPr lang="el-GR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dirty="0" smtClean="0">
                <a:latin typeface="Arial" panose="020B0604020202020204" pitchFamily="34" charset="0"/>
              </a:rPr>
              <a:t>The practice </a:t>
            </a:r>
            <a:r>
              <a:rPr lang="en-US" altLang="el-GR" sz="2000" dirty="0">
                <a:latin typeface="Arial" panose="020B0604020202020204" pitchFamily="34" charset="0"/>
              </a:rPr>
              <a:t>of protecting computer </a:t>
            </a:r>
            <a:r>
              <a:rPr lang="en-US" altLang="el-GR" sz="2000" b="1" dirty="0">
                <a:latin typeface="Arial" panose="020B0604020202020204" pitchFamily="34" charset="0"/>
              </a:rPr>
              <a:t>systems</a:t>
            </a:r>
            <a:r>
              <a:rPr lang="en-US" altLang="el-GR" sz="2000" dirty="0">
                <a:latin typeface="Arial" panose="020B0604020202020204" pitchFamily="34" charset="0"/>
              </a:rPr>
              <a:t>, </a:t>
            </a:r>
            <a:r>
              <a:rPr lang="en-US" altLang="el-GR" sz="2000" b="1" dirty="0" smtClean="0">
                <a:latin typeface="Arial" panose="020B0604020202020204" pitchFamily="34" charset="0"/>
              </a:rPr>
              <a:t>networks</a:t>
            </a:r>
            <a:r>
              <a:rPr lang="en-US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dirty="0">
                <a:latin typeface="Arial" panose="020B0604020202020204" pitchFamily="34" charset="0"/>
              </a:rPr>
              <a:t>and digital </a:t>
            </a:r>
            <a:r>
              <a:rPr lang="en-US" altLang="el-GR" sz="2000" b="1" dirty="0">
                <a:latin typeface="Arial" panose="020B0604020202020204" pitchFamily="34" charset="0"/>
              </a:rPr>
              <a:t>data</a:t>
            </a:r>
            <a:r>
              <a:rPr lang="en-US" altLang="el-GR" sz="2000" dirty="0">
                <a:latin typeface="Arial" panose="020B0604020202020204" pitchFamily="34" charset="0"/>
              </a:rPr>
              <a:t> from unauthorized access, attacks, damage, or disruption, in order to ensure </a:t>
            </a:r>
            <a:r>
              <a:rPr lang="en-US" altLang="el-GR" sz="2000" b="1" dirty="0">
                <a:latin typeface="Arial" panose="020B0604020202020204" pitchFamily="34" charset="0"/>
              </a:rPr>
              <a:t>confidentiality, </a:t>
            </a:r>
            <a:r>
              <a:rPr lang="en-US" altLang="el-GR" sz="2000" b="1" dirty="0" smtClean="0">
                <a:latin typeface="Arial" panose="020B0604020202020204" pitchFamily="34" charset="0"/>
              </a:rPr>
              <a:t>integrity </a:t>
            </a:r>
            <a:r>
              <a:rPr lang="en-US" altLang="el-GR" sz="2000" b="1" dirty="0">
                <a:latin typeface="Arial" panose="020B0604020202020204" pitchFamily="34" charset="0"/>
              </a:rPr>
              <a:t>and availability</a:t>
            </a:r>
            <a:r>
              <a:rPr lang="en-US" altLang="el-GR" sz="2000" dirty="0">
                <a:latin typeface="Arial" panose="020B0604020202020204" pitchFamily="34" charset="0"/>
              </a:rPr>
              <a:t>.</a:t>
            </a:r>
            <a:endParaRPr lang="el-GR" altLang="el-G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Security: Motivation &amp; Challenges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04875" y="862965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>
                <a:latin typeface="Arial" panose="020B0604020202020204" pitchFamily="34" charset="0"/>
              </a:rPr>
              <a:t>Resource Constraints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875" y="1653540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Massive Scale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4874" y="2444115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Device Heterogeneity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874" y="3234690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Physical Exposure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6025" y="862965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Long Device Lifetime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6025" y="1653540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Update &amp; Patching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6025" y="2444115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Data sensitivity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6025" y="3234690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Multi-domain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4874" y="4025265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Device Mobility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96025" y="4025265"/>
            <a:ext cx="4724400" cy="52322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latin typeface="Arial" panose="020B0604020202020204" pitchFamily="34" charset="0"/>
              </a:rPr>
              <a:t>Regulatory/Legal</a:t>
            </a:r>
            <a:endParaRPr lang="el-GR" altLang="el-GR" sz="2800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924" y="6001345"/>
            <a:ext cx="7086599" cy="523220"/>
          </a:xfrm>
          <a:prstGeom prst="rect">
            <a:avLst/>
          </a:prstGeom>
          <a:solidFill>
            <a:srgbClr val="9BC32E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IoT</a:t>
            </a:r>
            <a:r>
              <a:rPr lang="en-US" sz="2800" b="1" dirty="0"/>
              <a:t> security is </a:t>
            </a:r>
            <a:r>
              <a:rPr lang="en-US" sz="2800" b="1" dirty="0" smtClean="0"/>
              <a:t>cyber-security on steroids.</a:t>
            </a:r>
            <a:endParaRPr lang="el-G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4962525"/>
            <a:ext cx="1924735" cy="17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Security: Basic Terms</a:t>
            </a:r>
            <a:endParaRPr lang="en-US" sz="28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04273"/>
              </p:ext>
            </p:extLst>
          </p:nvPr>
        </p:nvGraphicFramePr>
        <p:xfrm>
          <a:off x="247650" y="803549"/>
          <a:ext cx="1154430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5132337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621263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Term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Definition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Example in the </a:t>
                      </a:r>
                      <a:r>
                        <a:rPr lang="en-US" b="1" dirty="0" err="1" smtClean="0"/>
                        <a:t>IoT</a:t>
                      </a:r>
                      <a:r>
                        <a:rPr lang="en-US" b="1" dirty="0" smtClean="0"/>
                        <a:t> domain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Authentication (</a:t>
                      </a:r>
                      <a:r>
                        <a:rPr lang="en-US" b="1" dirty="0" err="1" smtClean="0"/>
                        <a:t>AuthN</a:t>
                      </a:r>
                      <a:r>
                        <a:rPr lang="en-US" b="1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Verifying the identity of a device or user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IoT camera logging in with a certificate to a cloud server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812833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Authorization (</a:t>
                      </a:r>
                      <a:r>
                        <a:rPr lang="en-US" b="1" dirty="0" err="1" smtClean="0"/>
                        <a:t>AuthZ</a:t>
                      </a:r>
                      <a:r>
                        <a:rPr lang="en-US" b="1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Controlling access to resources based on identity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MQTT broker allowing only certain devices to publish to specific topics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837477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Confidentiality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Protecting data from unauthorized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Encrypting sensor readings sent over WiFi or LoRa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52224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Integrity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Ensuring data is accurate and unaltered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Using message authentication codes (MACs) to detect tampered sensor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34684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Availability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Ensuring systems and data are accessible when needed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Edge gateway remains online to collect data from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891725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Privacy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Protecting personal or sensitive information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Smart thermostat anonymizing household usage data before sending to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17498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Non-repudiation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Preventing entities from denying their actions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Signed firmware update ensures vendor cannot deny it was issued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51100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Accountability </a:t>
                      </a:r>
                      <a:r>
                        <a:rPr lang="en-US" b="1" dirty="0" smtClean="0"/>
                        <a:t>(Auditing)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Tracking actions and detecting misuse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Logging device commands in a central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 management dashboard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21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Security: CIA Triad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97" y="2201227"/>
            <a:ext cx="4786313" cy="435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382" y="870801"/>
            <a:ext cx="657328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foundational model in cybersecurity defining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three core security objectives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Confidentiality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Integrity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Availability.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Introduced: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1970s by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James Anderson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omputer security for government and military systems.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Confidentiality: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Protects data from unauthorized disclosure (e.g., encryption at rest and in transit).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Integrity: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Ensures data and system state are accurate and unaltered (e.g., digital signatures, MACs, hashes).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Availability: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Keeps systems and services operational and accessible (e.g., redundancy, fault-tolerant networks).</a:t>
            </a:r>
          </a:p>
        </p:txBody>
      </p:sp>
    </p:spTree>
    <p:extLst>
      <p:ext uri="{BB962C8B-B14F-4D97-AF65-F5344CB8AC3E}">
        <p14:creationId xmlns:p14="http://schemas.microsoft.com/office/powerpoint/2010/main" val="30798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Security: A layered approach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065" y="739808"/>
            <a:ext cx="4606744" cy="3027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95300"/>
              </p:ext>
            </p:extLst>
          </p:nvPr>
        </p:nvGraphicFramePr>
        <p:xfrm>
          <a:off x="323065" y="4072892"/>
          <a:ext cx="4606744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336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148842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291256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Layer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Main Function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200" b="1"/>
                        <a:t>7</a:t>
                      </a:r>
                      <a:endParaRPr lang="el-GR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Application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Provides network services to users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812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200" b="1"/>
                        <a:t>6</a:t>
                      </a:r>
                      <a:endParaRPr lang="el-GR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Data formatting, encryption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837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200" b="1"/>
                        <a:t>5</a:t>
                      </a:r>
                      <a:endParaRPr lang="el-GR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Manages </a:t>
                      </a:r>
                      <a:r>
                        <a:rPr lang="en-US" sz="1200" dirty="0" smtClean="0"/>
                        <a:t>sessions</a:t>
                      </a:r>
                      <a:r>
                        <a:rPr lang="en-US" sz="1200" baseline="0" dirty="0" smtClean="0"/>
                        <a:t> &amp; </a:t>
                      </a:r>
                      <a:r>
                        <a:rPr lang="en-US" sz="1200" dirty="0" smtClean="0"/>
                        <a:t>connections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52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200" b="1"/>
                        <a:t>4</a:t>
                      </a:r>
                      <a:endParaRPr lang="el-GR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Reliable or fast data delivery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346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200" b="1"/>
                        <a:t>3</a:t>
                      </a:r>
                      <a:endParaRPr lang="el-GR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Data routing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8917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200" b="1"/>
                        <a:t>2</a:t>
                      </a:r>
                      <a:endParaRPr lang="el-GR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Data Link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Data framing, MAC address</a:t>
                      </a:r>
                      <a:r>
                        <a:rPr lang="en-US" sz="1200" baseline="0" dirty="0" smtClean="0"/>
                        <a:t> handling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174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200" b="1"/>
                        <a:t>1</a:t>
                      </a:r>
                      <a:endParaRPr lang="el-GR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Physical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Raw bit</a:t>
                      </a:r>
                      <a:r>
                        <a:rPr lang="en-US" sz="1200" baseline="0" dirty="0" smtClean="0"/>
                        <a:t> transmission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511006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5188225" y="3133560"/>
            <a:ext cx="1331843" cy="785191"/>
          </a:xfrm>
          <a:prstGeom prst="rightArrow">
            <a:avLst/>
          </a:prstGeom>
          <a:solidFill>
            <a:srgbClr val="FF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IoT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714" y="748749"/>
            <a:ext cx="5304182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Device Layer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32714" y="1285898"/>
            <a:ext cx="53041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Sensors, actuators, and microcontrollers. Focus on secure boot, firmware </a:t>
            </a:r>
            <a:r>
              <a:rPr lang="en-US" sz="1600" b="1" dirty="0" smtClean="0"/>
              <a:t>integrity </a:t>
            </a:r>
            <a:r>
              <a:rPr lang="en-US" sz="1600" b="1" dirty="0"/>
              <a:t>and physical security.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32714" y="2083445"/>
            <a:ext cx="5304182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Network </a:t>
            </a:r>
            <a:r>
              <a:rPr lang="en-US" sz="2800" b="1" dirty="0" smtClean="0"/>
              <a:t>Layer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32714" y="2610655"/>
            <a:ext cx="53041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Communication protocols </a:t>
            </a:r>
            <a:r>
              <a:rPr lang="en-US" sz="1600" b="1" dirty="0" smtClean="0"/>
              <a:t>(MQTT</a:t>
            </a:r>
            <a:r>
              <a:rPr lang="en-US" sz="1600" b="1" dirty="0"/>
              <a:t>, </a:t>
            </a:r>
            <a:r>
              <a:rPr lang="en-US" sz="1600" b="1" dirty="0" err="1"/>
              <a:t>CoAP</a:t>
            </a:r>
            <a:r>
              <a:rPr lang="en-US" sz="1600" b="1" dirty="0"/>
              <a:t>, BLE, </a:t>
            </a:r>
            <a:r>
              <a:rPr lang="en-US" sz="1600" b="1" dirty="0" err="1"/>
              <a:t>WiFi</a:t>
            </a:r>
            <a:r>
              <a:rPr lang="en-US" sz="1600" b="1" dirty="0"/>
              <a:t>, </a:t>
            </a:r>
            <a:r>
              <a:rPr lang="en-US" sz="1600" b="1" dirty="0" smtClean="0"/>
              <a:t>5G). </a:t>
            </a:r>
            <a:r>
              <a:rPr lang="en-US" sz="1600" b="1" dirty="0"/>
              <a:t>Focus on encryption, </a:t>
            </a:r>
            <a:r>
              <a:rPr lang="en-US" sz="1600" b="1" dirty="0" smtClean="0"/>
              <a:t>authentication and </a:t>
            </a:r>
            <a:r>
              <a:rPr lang="en-US" sz="1600" b="1" dirty="0"/>
              <a:t>network segmentation.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32714" y="3657141"/>
            <a:ext cx="5304182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Edge </a:t>
            </a:r>
            <a:r>
              <a:rPr lang="en-US" sz="2800" b="1" dirty="0" smtClean="0"/>
              <a:t>Layer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32714" y="4184351"/>
            <a:ext cx="53041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Local aggregation and processing. Focus on container isolation, OS </a:t>
            </a:r>
            <a:r>
              <a:rPr lang="en-US" sz="1600" b="1" dirty="0" smtClean="0"/>
              <a:t>hardening </a:t>
            </a:r>
            <a:r>
              <a:rPr lang="en-US" sz="1600" b="1" dirty="0"/>
              <a:t>and secure updates.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32714" y="5041993"/>
            <a:ext cx="5304182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 &amp; Applications </a:t>
            </a:r>
            <a:r>
              <a:rPr lang="en-US" sz="2800" b="1" dirty="0" smtClean="0"/>
              <a:t>Layer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32714" y="5569203"/>
            <a:ext cx="53041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Device management, dashboards, analytics. Focus on identity management, access control, logging, and monitoring.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757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Definition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276224" y="810563"/>
            <a:ext cx="11477625" cy="707886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 smtClean="0">
                <a:latin typeface="Arial" panose="020B0604020202020204" pitchFamily="34" charset="0"/>
              </a:rPr>
              <a:t>Threat Modelling</a:t>
            </a:r>
            <a:r>
              <a:rPr lang="el-GR" altLang="el-GR" sz="2000" b="1" dirty="0" smtClean="0">
                <a:latin typeface="Arial" panose="020B0604020202020204" pitchFamily="34" charset="0"/>
              </a:rPr>
              <a:t>:</a:t>
            </a:r>
            <a:r>
              <a:rPr lang="el-GR" altLang="el-GR" sz="2000" dirty="0" smtClean="0">
                <a:latin typeface="Arial" panose="020B0604020202020204" pitchFamily="34" charset="0"/>
              </a:rPr>
              <a:t> </a:t>
            </a:r>
            <a:r>
              <a:rPr lang="en-US" altLang="el-GR" sz="2000" dirty="0">
                <a:latin typeface="Arial" panose="020B0604020202020204" pitchFamily="34" charset="0"/>
              </a:rPr>
              <a:t>A </a:t>
            </a:r>
            <a:r>
              <a:rPr lang="en-US" altLang="el-GR" sz="2000" dirty="0" smtClean="0">
                <a:latin typeface="Arial" panose="020B0604020202020204" pitchFamily="34" charset="0"/>
              </a:rPr>
              <a:t>systematic cyber-security </a:t>
            </a:r>
            <a:r>
              <a:rPr lang="en-US" altLang="el-GR" sz="2000" dirty="0">
                <a:latin typeface="Arial" panose="020B0604020202020204" pitchFamily="34" charset="0"/>
              </a:rPr>
              <a:t>process to identify, </a:t>
            </a:r>
            <a:r>
              <a:rPr lang="en-US" altLang="el-GR" sz="2000" dirty="0" smtClean="0">
                <a:latin typeface="Arial" panose="020B0604020202020204" pitchFamily="34" charset="0"/>
              </a:rPr>
              <a:t>analyze </a:t>
            </a:r>
            <a:r>
              <a:rPr lang="en-US" altLang="el-GR" sz="2000" dirty="0">
                <a:latin typeface="Arial" panose="020B0604020202020204" pitchFamily="34" charset="0"/>
              </a:rPr>
              <a:t>and mitigate potential threats to a system before they can be exploited.</a:t>
            </a:r>
            <a:endParaRPr lang="el-GR" altLang="el-GR" sz="20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4" y="3298825"/>
            <a:ext cx="4533900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3823" y="1805792"/>
            <a:ext cx="662940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attack surface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system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vulnerabilities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Prioritize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measures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based on risk.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Guide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 decisions and architecture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secure systems.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IoT: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systems are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distributed, heterogeneous and resource-constrained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failures can have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consequences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(sensors, actuators, critical infrastructure).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engineers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anticipate attacks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before deployment, reducing expensive fixes later.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Basic Concepts (1)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14206"/>
              </p:ext>
            </p:extLst>
          </p:nvPr>
        </p:nvGraphicFramePr>
        <p:xfrm>
          <a:off x="247650" y="803549"/>
          <a:ext cx="11544300" cy="569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4789170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96443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Term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Definition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IoT Example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Asset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Valuable system component or data that needs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IoT</a:t>
                      </a:r>
                      <a:r>
                        <a:rPr lang="en-US" sz="2000" dirty="0" smtClean="0"/>
                        <a:t> Physical</a:t>
                      </a:r>
                      <a:r>
                        <a:rPr lang="en-US" sz="2000" baseline="0" dirty="0" smtClean="0"/>
                        <a:t> device, </a:t>
                      </a:r>
                      <a:r>
                        <a:rPr lang="en-US" sz="2000" dirty="0" smtClean="0"/>
                        <a:t>Sensor </a:t>
                      </a:r>
                      <a:r>
                        <a:rPr lang="en-US" sz="2000" dirty="0"/>
                        <a:t>readings, actuator commands, cloud database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22219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Threat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Potential cause of unwanted impact or harm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Unauthorized access to smart thermostat settings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20115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Vulnerability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Weakness in a system that can be exploited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Default password on IoT camera, unpatched firmware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86160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Attack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Action taken to exploit a vulnerability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Brute-force login on an MQTT broker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947956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Attack Surface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 points where an attacker can try to enter or affect a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Open ports, exposed APIs, wireless interfaces of IoT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5547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Risk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Likelihood × impact of a threat exploiting a vulnerability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 risk if a compromised sensor can shut down a water pump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4783883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Mitigation </a:t>
                      </a:r>
                      <a:r>
                        <a:rPr lang="en-US" sz="2000" b="1" dirty="0" smtClean="0"/>
                        <a:t>(Control)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Measures to reduce risk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TLS encryption for MQTT, secure boot, firmware signing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43382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Threat Actor </a:t>
                      </a:r>
                      <a:r>
                        <a:rPr lang="en-US" sz="2000" b="1" dirty="0" smtClean="0"/>
                        <a:t>(Attacker)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Entity capable of carrying out an attack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Hacker, insider, malicious firmware provider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5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6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904279"/>
            <a:ext cx="9382126" cy="5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Basic Concepts (2)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6539"/>
              </p:ext>
            </p:extLst>
          </p:nvPr>
        </p:nvGraphicFramePr>
        <p:xfrm>
          <a:off x="323850" y="661309"/>
          <a:ext cx="11544300" cy="600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4789170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96443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Term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Definition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IoT Example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Trust Boundary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point where trust assumptions change within the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Between edge gateway and cloud 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53016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Entry Point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Where an attacker can attempt access or influence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WiFi interface, Bluetooth connection, physical port on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012644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Impact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Consequence if a threat materializes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Data leak, actuator malfunction, service downtime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69960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Likelihood </a:t>
                      </a:r>
                      <a:r>
                        <a:rPr lang="en-US" sz="2000" b="1" dirty="0" smtClean="0"/>
                        <a:t>(Probability)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Chance that a threat will exploit a vulnerability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 likelihood if devices have default credentials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795554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Security Requirement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Necessary measure to protect an asset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Require mutual authentication for device-to-cloud communication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399080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Residual Risk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Risk remaining after mitigation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Small chance of firmware tampering despite signed updates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8582734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Security Policy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Rules that govern allowed behaviors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Devices must authenticate before publishing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34684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Threat Scenario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Combination of actor, asset, vulnerability, and attack leading to risk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Hacker exploiting default MQTT credentials to turn on smart lights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17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Frameworks (1)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11760" y="597883"/>
            <a:ext cx="7487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STRIDE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Description: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by Microsoft, early 1990s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Structured approach to identify security threats during system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Operation / Functionality: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Categorizes </a:t>
            </a:r>
            <a:r>
              <a:rPr lang="en-US" sz="1600" b="1" dirty="0"/>
              <a:t>threats into six types</a:t>
            </a:r>
            <a:r>
              <a:rPr lang="en-US" sz="1600" dirty="0"/>
              <a:t>: Spoofing, Tampering, Repudiation, Information Disclosure, Denial of Service, Elevation of Privilege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Helps map threats to assets systematically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Relevance to </a:t>
            </a:r>
            <a:r>
              <a:rPr lang="en-US" sz="1600" b="1" dirty="0" err="1"/>
              <a:t>IoT</a:t>
            </a:r>
            <a:r>
              <a:rPr lang="en-US" sz="1600" b="1" dirty="0"/>
              <a:t>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Applies at </a:t>
            </a:r>
            <a:r>
              <a:rPr lang="en-US" sz="1600" b="1" dirty="0"/>
              <a:t>all </a:t>
            </a:r>
            <a:r>
              <a:rPr lang="en-US" sz="1600" b="1" dirty="0" err="1"/>
              <a:t>IoT</a:t>
            </a:r>
            <a:r>
              <a:rPr lang="en-US" sz="1600" b="1" dirty="0"/>
              <a:t> layers</a:t>
            </a:r>
            <a:r>
              <a:rPr lang="en-US" sz="1600" dirty="0"/>
              <a:t> (devices, network, edge, cloud)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Provides </a:t>
            </a:r>
            <a:r>
              <a:rPr lang="en-US" sz="1600" b="1" dirty="0"/>
              <a:t>clear taxonomy </a:t>
            </a:r>
            <a:r>
              <a:rPr lang="en-US" sz="1600" dirty="0"/>
              <a:t>for analyzing </a:t>
            </a:r>
            <a:r>
              <a:rPr lang="en-US" sz="1600" dirty="0" err="1"/>
              <a:t>IoT</a:t>
            </a:r>
            <a:r>
              <a:rPr lang="en-US" sz="1600" dirty="0"/>
              <a:t>-specific </a:t>
            </a:r>
            <a:r>
              <a:rPr lang="en-US" sz="1600" dirty="0" smtClean="0"/>
              <a:t>threats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Spoofing → rogue </a:t>
            </a:r>
            <a:r>
              <a:rPr lang="en-US" sz="1600" dirty="0" smtClean="0"/>
              <a:t>sensor, </a:t>
            </a:r>
            <a:r>
              <a:rPr lang="en-US" sz="1600" dirty="0"/>
              <a:t>Tampering → modified actuator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60" y="3719533"/>
            <a:ext cx="7172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Description: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by Microsoft, 2000s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Risk assessment framework to </a:t>
            </a:r>
            <a:r>
              <a:rPr lang="en-US" sz="1600" b="1" dirty="0"/>
              <a:t>quantify and prioritize threats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Operation / Functionality: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Evaluates threats using five factors: Damage, Reproducibility, Exploitability, Affected users, Discoverability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Assigns numeric scores to prioritize mitigations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Relevance to </a:t>
            </a:r>
            <a:r>
              <a:rPr lang="en-US" sz="1600" b="1" dirty="0" err="1"/>
              <a:t>IoT</a:t>
            </a:r>
            <a:r>
              <a:rPr lang="en-US" sz="1600" b="1" dirty="0"/>
              <a:t>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Helps </a:t>
            </a:r>
            <a:r>
              <a:rPr lang="en-US" sz="1600" b="1" dirty="0"/>
              <a:t>prioritize security measures</a:t>
            </a:r>
            <a:r>
              <a:rPr lang="en-US" sz="1600" dirty="0"/>
              <a:t> for resource-constrained </a:t>
            </a:r>
            <a:r>
              <a:rPr lang="en-US" sz="1600" dirty="0" err="1"/>
              <a:t>IoT</a:t>
            </a:r>
            <a:r>
              <a:rPr lang="en-US" sz="1600" dirty="0"/>
              <a:t> devices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Decide which sensors or gateways to secure first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70" y="1461274"/>
            <a:ext cx="4076700" cy="112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63" y="3896257"/>
            <a:ext cx="4184407" cy="251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6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Frameworks (2)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1760" y="640078"/>
            <a:ext cx="6583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MITRE ATT&amp;CK for </a:t>
            </a:r>
            <a:r>
              <a:rPr lang="en-US" sz="1600" b="1" dirty="0" err="1"/>
              <a:t>IoT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Description: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by MITRE, continuously updated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Knowledge base of </a:t>
            </a:r>
            <a:r>
              <a:rPr lang="en-US" sz="1600" b="1" dirty="0"/>
              <a:t>real-world attacker tactics, techniques, and procedures (TTPs)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Operation: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Maps attacker behaviors to </a:t>
            </a:r>
            <a:r>
              <a:rPr lang="en-US" sz="1600" dirty="0" err="1"/>
              <a:t>IoT</a:t>
            </a:r>
            <a:r>
              <a:rPr lang="en-US" sz="1600" dirty="0"/>
              <a:t>-specific attack vectors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Helps simulate attacks or perform red-teaming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Relevance to </a:t>
            </a:r>
            <a:r>
              <a:rPr lang="en-US" sz="1600" b="1" dirty="0" err="1"/>
              <a:t>IoT</a:t>
            </a:r>
            <a:r>
              <a:rPr lang="en-US" sz="1600" b="1" dirty="0"/>
              <a:t>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Provides practical examples of </a:t>
            </a:r>
            <a:r>
              <a:rPr lang="en-US" sz="1600" b="1" dirty="0" err="1"/>
              <a:t>IoT</a:t>
            </a:r>
            <a:r>
              <a:rPr lang="en-US" sz="1600" b="1" dirty="0"/>
              <a:t> attacks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Useful for </a:t>
            </a:r>
            <a:r>
              <a:rPr lang="en-US" sz="1600" b="1" dirty="0"/>
              <a:t>defense testing and threat anticipation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1760" y="3619257"/>
            <a:ext cx="70002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NIST </a:t>
            </a:r>
            <a:r>
              <a:rPr lang="en-US" sz="1600" b="1" dirty="0" err="1"/>
              <a:t>IoT</a:t>
            </a:r>
            <a:r>
              <a:rPr lang="en-US" sz="1600" b="1" dirty="0"/>
              <a:t> Risk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Description: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by NIST, 2019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Guidelines for </a:t>
            </a:r>
            <a:r>
              <a:rPr lang="en-US" sz="1600" b="1" dirty="0" err="1"/>
              <a:t>IoT</a:t>
            </a:r>
            <a:r>
              <a:rPr lang="en-US" sz="1600" b="1" dirty="0"/>
              <a:t> risk management and assessment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Operation: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Structured methodology: identify risks, assess likelihood, apply controls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Considers </a:t>
            </a:r>
            <a:r>
              <a:rPr lang="en-US" sz="1600" b="1" dirty="0"/>
              <a:t>device lifecycle, supply </a:t>
            </a:r>
            <a:r>
              <a:rPr lang="en-US" sz="1600" b="1" dirty="0" smtClean="0"/>
              <a:t>chain </a:t>
            </a:r>
            <a:r>
              <a:rPr lang="en-US" sz="1600" b="1" dirty="0"/>
              <a:t>and operational environment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Relevance to </a:t>
            </a:r>
            <a:r>
              <a:rPr lang="en-US" sz="1600" b="1" dirty="0" err="1"/>
              <a:t>IoT</a:t>
            </a:r>
            <a:r>
              <a:rPr lang="en-US" sz="1600" b="1" dirty="0"/>
              <a:t>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Tailored for </a:t>
            </a:r>
            <a:r>
              <a:rPr lang="en-US" sz="1600" b="1" dirty="0"/>
              <a:t>large-scale </a:t>
            </a:r>
            <a:r>
              <a:rPr lang="en-US" sz="1600" b="1" dirty="0" err="1"/>
              <a:t>IoT</a:t>
            </a:r>
            <a:r>
              <a:rPr lang="en-US" sz="1600" b="1" dirty="0"/>
              <a:t> deployments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Helps plan mitigations across </a:t>
            </a:r>
            <a:r>
              <a:rPr lang="en-US" sz="1600" b="1" dirty="0"/>
              <a:t>devices, </a:t>
            </a:r>
            <a:r>
              <a:rPr lang="en-US" sz="1600" b="1" dirty="0" smtClean="0"/>
              <a:t>edge </a:t>
            </a:r>
            <a:r>
              <a:rPr lang="en-US" sz="1600" b="1" dirty="0"/>
              <a:t>and cloud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7475557" y="751838"/>
            <a:ext cx="4098278" cy="243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57" y="3864610"/>
            <a:ext cx="4201724" cy="2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Major Attack Classes</a:t>
            </a:r>
            <a:endParaRPr lang="en-US" sz="2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38520"/>
              </p:ext>
            </p:extLst>
          </p:nvPr>
        </p:nvGraphicFramePr>
        <p:xfrm>
          <a:off x="200025" y="1016000"/>
          <a:ext cx="1179195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911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4725861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5236975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Attack Class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Explanation</a:t>
                      </a:r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IoT Example</a:t>
                      </a:r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Denial of Service (</a:t>
                      </a:r>
                      <a:r>
                        <a:rPr lang="en-US" sz="1200" b="1" dirty="0" err="1" smtClean="0"/>
                        <a:t>DoS</a:t>
                      </a:r>
                      <a:r>
                        <a:rPr lang="en-US" sz="1200" b="1" dirty="0" smtClean="0"/>
                        <a:t>/ </a:t>
                      </a:r>
                      <a:r>
                        <a:rPr lang="en-US" sz="1200" b="1" dirty="0" err="1"/>
                        <a:t>DDoS</a:t>
                      </a:r>
                      <a:r>
                        <a:rPr lang="en-US" sz="1200" b="1" dirty="0"/>
                        <a:t>)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Overwhelming a device, network, or service to make it unavailable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Botnet flooding smart home gateway or cloud API, preventing sensor updates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/>
                        <a:t>Man-in-the-Middle (MITM)</a:t>
                      </a:r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Intercepting and potentially modifying communication between </a:t>
                      </a:r>
                      <a:r>
                        <a:rPr lang="en-US" sz="1200" dirty="0" smtClean="0"/>
                        <a:t>devices (ACTIVE/PASSIVE)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Sniffing MQTT traffic between a sensor and broker on unencrypted WiFi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Spoofing </a:t>
                      </a:r>
                      <a:r>
                        <a:rPr lang="en-US" sz="1200" b="1" dirty="0" smtClean="0"/>
                        <a:t>(Identity Theft)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Impersonating a legitimate device or user to gain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Rogue sensor pretending to be a temperature sensor to send false readings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/>
                        <a:t>Tampering</a:t>
                      </a:r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Modifying hardware, firmware, or data to disrupt operation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Modifying smart meter firmware to report false energy usage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Eavesdropping </a:t>
                      </a:r>
                      <a:r>
                        <a:rPr lang="en-US" sz="1200" b="1" dirty="0" smtClean="0"/>
                        <a:t>(Information Disclosure)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Unauthorized access to sensitive </a:t>
                      </a:r>
                      <a:r>
                        <a:rPr lang="en-US" sz="1200" dirty="0" smtClean="0"/>
                        <a:t>data (PASSIVE)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Capturing unencrypted BLE signals from wearable health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87112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/>
                        <a:t>Replay Attack</a:t>
                      </a:r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Resending captured messages to trick the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Replaying actuator commands to open a smart lock repeatedly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7405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/>
                        <a:t>Privilege Escalation</a:t>
                      </a:r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Gaining higher access than intended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Exploiting a vulnerability in an IoT gateway to gain admin rights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40116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Firmware </a:t>
                      </a:r>
                      <a:r>
                        <a:rPr lang="en-US" sz="1200" b="1" dirty="0" smtClean="0"/>
                        <a:t>&amp; </a:t>
                      </a:r>
                      <a:r>
                        <a:rPr lang="en-US" sz="1200" b="1" dirty="0"/>
                        <a:t>Software Exploits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Exploiting vulnerabilities in firmware or software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Exploiting buffer overflow in a connected camera’s firmware to take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73381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Physical Attacks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Direct tampering with hardware or storage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Stealing a smart lock and extracting keys from its memory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20115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Injection Attacks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Sending malicious input to manipulate device behavior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Injecting malformed MQTT payload to crash a sensor or gateway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86160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Data Integrity Attacks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Manipulating sensor data to cause wrong decisions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Changing temperature readings to trigger false alarms in a smart HVAC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4783883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Phishing </a:t>
                      </a:r>
                      <a:r>
                        <a:rPr lang="en-US" sz="1200" b="1" dirty="0" smtClean="0"/>
                        <a:t>and </a:t>
                      </a:r>
                      <a:r>
                        <a:rPr lang="en-US" sz="1200" b="1" dirty="0"/>
                        <a:t>Social Engineering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Tricking users to gain access to IoT devices or credentials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Email or app-based attack convincing a user to reveal smart home login credentials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43382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200" b="1" dirty="0"/>
                        <a:t>Cross-Site </a:t>
                      </a:r>
                      <a:r>
                        <a:rPr lang="en-US" sz="1200" b="1" dirty="0" smtClean="0"/>
                        <a:t>and </a:t>
                      </a:r>
                      <a:r>
                        <a:rPr lang="en-US" sz="1200" b="1" dirty="0"/>
                        <a:t>API Attacks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Exploiting web interfaces or APIs controlling </a:t>
                      </a:r>
                      <a:r>
                        <a:rPr lang="en-US" sz="1200" dirty="0" err="1"/>
                        <a:t>IoT</a:t>
                      </a:r>
                      <a:r>
                        <a:rPr lang="en-US" sz="1200" dirty="0"/>
                        <a:t>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Exploiting weak REST API authentication on smart bulbs to turn them on/off remotely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5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6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926" r="12869" b="20888"/>
          <a:stretch/>
        </p:blipFill>
        <p:spPr>
          <a:xfrm>
            <a:off x="995680" y="854006"/>
            <a:ext cx="2336800" cy="201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0" y="854006"/>
            <a:ext cx="7813040" cy="2031325"/>
          </a:xfrm>
          <a:prstGeom prst="rect">
            <a:avLst/>
          </a:prstGeom>
          <a:solidFill>
            <a:srgbClr val="FFE9E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 Description: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Device:</a:t>
            </a:r>
            <a:r>
              <a:rPr lang="en-US" dirty="0"/>
              <a:t> Raspberry Pi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Temperature sensor</a:t>
            </a:r>
            <a:r>
              <a:rPr lang="en-US" dirty="0"/>
              <a:t> embedded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Actuator</a:t>
            </a:r>
            <a:r>
              <a:rPr lang="en-US" dirty="0"/>
              <a:t> controlling a single </a:t>
            </a:r>
            <a:r>
              <a:rPr lang="en-US" dirty="0" smtClean="0"/>
              <a:t>smart heating device </a:t>
            </a:r>
            <a:r>
              <a:rPr lang="en-US" dirty="0"/>
              <a:t>(via wired connection)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App:</a:t>
            </a:r>
            <a:r>
              <a:rPr lang="en-US" dirty="0"/>
              <a:t> Controls the Pi via </a:t>
            </a:r>
            <a:r>
              <a:rPr lang="en-US" b="1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Edge/Cloud Infrastructure:</a:t>
            </a:r>
            <a:r>
              <a:rPr lang="en-US" dirty="0"/>
              <a:t> Stores user preferences, </a:t>
            </a:r>
            <a:r>
              <a:rPr lang="en-US" dirty="0" smtClean="0"/>
              <a:t>logs </a:t>
            </a:r>
            <a:r>
              <a:rPr lang="en-US" dirty="0"/>
              <a:t>and </a:t>
            </a:r>
            <a:r>
              <a:rPr lang="en-US" dirty="0" smtClean="0"/>
              <a:t>schedules, </a:t>
            </a:r>
            <a:r>
              <a:rPr lang="en-US" dirty="0"/>
              <a:t>accessed by mobile app over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5580" y="34787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Assets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580" y="39639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Trust Boundaries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580" y="4444455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Attackers &amp; Goals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580" y="4924928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 Vectors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580" y="540175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Risks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580" y="588810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Mitigation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90750" y="34787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needs protection?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0750" y="39639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Where does trust change?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90750" y="4444455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Who could attack and why?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0750" y="4924928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could attackers exploit vulnerabilities?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0750" y="540175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could go wrong?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90750" y="588810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to reduce risk?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19445" y="34787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19445" y="39639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19445" y="4444455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9445" y="4924928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19445" y="540175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9445" y="588810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926" r="12869" b="20888"/>
          <a:stretch/>
        </p:blipFill>
        <p:spPr>
          <a:xfrm>
            <a:off x="995680" y="854006"/>
            <a:ext cx="2336800" cy="201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0" y="854006"/>
            <a:ext cx="7813040" cy="2031325"/>
          </a:xfrm>
          <a:prstGeom prst="rect">
            <a:avLst/>
          </a:prstGeom>
          <a:solidFill>
            <a:srgbClr val="FFE9E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 Description: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Device:</a:t>
            </a:r>
            <a:r>
              <a:rPr lang="en-US" dirty="0"/>
              <a:t> Raspberry Pi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Temperature sensor</a:t>
            </a:r>
            <a:r>
              <a:rPr lang="en-US" dirty="0"/>
              <a:t> embedded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Actuator</a:t>
            </a:r>
            <a:r>
              <a:rPr lang="en-US" dirty="0"/>
              <a:t> controlling a single </a:t>
            </a:r>
            <a:r>
              <a:rPr lang="en-US" dirty="0" smtClean="0"/>
              <a:t>smart heating device </a:t>
            </a:r>
            <a:r>
              <a:rPr lang="en-US" dirty="0"/>
              <a:t>(via wired connection)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App:</a:t>
            </a:r>
            <a:r>
              <a:rPr lang="en-US" dirty="0"/>
              <a:t> Controls the Pi via </a:t>
            </a:r>
            <a:r>
              <a:rPr lang="en-US" b="1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Edge/Cloud Infrastructure:</a:t>
            </a:r>
            <a:r>
              <a:rPr lang="en-US" dirty="0"/>
              <a:t> Stores user preferences, </a:t>
            </a:r>
            <a:r>
              <a:rPr lang="en-US" dirty="0" smtClean="0"/>
              <a:t>logs </a:t>
            </a:r>
            <a:r>
              <a:rPr lang="en-US" dirty="0"/>
              <a:t>and </a:t>
            </a:r>
            <a:r>
              <a:rPr lang="en-US" dirty="0" smtClean="0"/>
              <a:t>schedules, </a:t>
            </a:r>
            <a:r>
              <a:rPr lang="en-US" dirty="0"/>
              <a:t>accessed by mobile app over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5580" y="34787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Assets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580" y="39639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Trust Boundaries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580" y="4444455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Attackers &amp; Goals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580" y="4924928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 Vectors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580" y="540175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Risks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580" y="588810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Mitigation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90750" y="34787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needs protection?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0750" y="39639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Where does trust change?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90750" y="4444455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Who could attack and why?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0750" y="4924928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could attackers exploit vulnerabilities?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0750" y="540175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could go wrong?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90750" y="588810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to reduce risk?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19445" y="34787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Raspberry Pi device, temperature sensor readings, actuator control signals, user data (preferences, schedules), mobile app credentials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19445" y="39639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19445" y="4444455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9445" y="4924928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19445" y="540175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9445" y="588810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926" r="12869" b="20888"/>
          <a:stretch/>
        </p:blipFill>
        <p:spPr>
          <a:xfrm>
            <a:off x="995680" y="854006"/>
            <a:ext cx="2336800" cy="201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0" y="854006"/>
            <a:ext cx="7813040" cy="2031325"/>
          </a:xfrm>
          <a:prstGeom prst="rect">
            <a:avLst/>
          </a:prstGeom>
          <a:solidFill>
            <a:srgbClr val="FFE9E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 Description: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Device:</a:t>
            </a:r>
            <a:r>
              <a:rPr lang="en-US" dirty="0"/>
              <a:t> Raspberry Pi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Temperature sensor</a:t>
            </a:r>
            <a:r>
              <a:rPr lang="en-US" dirty="0"/>
              <a:t> embedded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Actuator</a:t>
            </a:r>
            <a:r>
              <a:rPr lang="en-US" dirty="0"/>
              <a:t> controlling a single </a:t>
            </a:r>
            <a:r>
              <a:rPr lang="en-US" dirty="0" smtClean="0"/>
              <a:t>smart heating device </a:t>
            </a:r>
            <a:r>
              <a:rPr lang="en-US" dirty="0"/>
              <a:t>(via wired connection)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App:</a:t>
            </a:r>
            <a:r>
              <a:rPr lang="en-US" dirty="0"/>
              <a:t> Controls the Pi via </a:t>
            </a:r>
            <a:r>
              <a:rPr lang="en-US" b="1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Edge/Cloud Infrastructure:</a:t>
            </a:r>
            <a:r>
              <a:rPr lang="en-US" dirty="0"/>
              <a:t> Stores user preferences, </a:t>
            </a:r>
            <a:r>
              <a:rPr lang="en-US" dirty="0" smtClean="0"/>
              <a:t>logs </a:t>
            </a:r>
            <a:r>
              <a:rPr lang="en-US" dirty="0"/>
              <a:t>and </a:t>
            </a:r>
            <a:r>
              <a:rPr lang="en-US" dirty="0" smtClean="0"/>
              <a:t>schedules, </a:t>
            </a:r>
            <a:r>
              <a:rPr lang="en-US" dirty="0"/>
              <a:t>accessed by mobile app over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5580" y="34787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Assets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580" y="39639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Trust Boundaries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580" y="4444455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Attackers &amp; Goals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580" y="4924928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 Vectors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580" y="540175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Risks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580" y="588810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Mitigation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90750" y="34787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needs protection?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0750" y="39639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Where does trust change?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90750" y="4444455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Who could attack and why?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0750" y="4924928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could attackers exploit vulnerabilities?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0750" y="540175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could go wrong?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90750" y="588810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to reduce risk?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19445" y="34787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Raspberry Pi device, temperature sensor readings, actuator control signals, user data (preferences, schedules), mobile app credentials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19445" y="39639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Mobile app ↔ Pi; Mobile app ↔ Cloud; Pi ↔ Heater (physical interface)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19445" y="4444455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9445" y="4924928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19445" y="540175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9445" y="588810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926" r="12869" b="20888"/>
          <a:stretch/>
        </p:blipFill>
        <p:spPr>
          <a:xfrm>
            <a:off x="995680" y="854006"/>
            <a:ext cx="2336800" cy="201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0" y="854006"/>
            <a:ext cx="7813040" cy="2031325"/>
          </a:xfrm>
          <a:prstGeom prst="rect">
            <a:avLst/>
          </a:prstGeom>
          <a:solidFill>
            <a:srgbClr val="FFE9E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 Description: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Device:</a:t>
            </a:r>
            <a:r>
              <a:rPr lang="en-US" dirty="0"/>
              <a:t> Raspberry Pi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Temperature sensor</a:t>
            </a:r>
            <a:r>
              <a:rPr lang="en-US" dirty="0"/>
              <a:t> embedded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Actuator</a:t>
            </a:r>
            <a:r>
              <a:rPr lang="en-US" dirty="0"/>
              <a:t> controlling a single </a:t>
            </a:r>
            <a:r>
              <a:rPr lang="en-US" dirty="0" smtClean="0"/>
              <a:t>smart heating device </a:t>
            </a:r>
            <a:r>
              <a:rPr lang="en-US" dirty="0"/>
              <a:t>(via wired connection)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App:</a:t>
            </a:r>
            <a:r>
              <a:rPr lang="en-US" dirty="0"/>
              <a:t> Controls the Pi via </a:t>
            </a:r>
            <a:r>
              <a:rPr lang="en-US" b="1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Edge/Cloud Infrastructure:</a:t>
            </a:r>
            <a:r>
              <a:rPr lang="en-US" dirty="0"/>
              <a:t> Stores user preferences, </a:t>
            </a:r>
            <a:r>
              <a:rPr lang="en-US" dirty="0" smtClean="0"/>
              <a:t>logs </a:t>
            </a:r>
            <a:r>
              <a:rPr lang="en-US" dirty="0"/>
              <a:t>and </a:t>
            </a:r>
            <a:r>
              <a:rPr lang="en-US" dirty="0" smtClean="0"/>
              <a:t>schedules, </a:t>
            </a:r>
            <a:r>
              <a:rPr lang="en-US" dirty="0"/>
              <a:t>accessed by mobile app over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5580" y="34787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Assets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580" y="39639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Trust Boundaries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580" y="4444455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Attackers &amp; Goals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580" y="4924928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 Vectors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580" y="540175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Risks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580" y="588810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Mitigation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90750" y="34787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needs protection?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0750" y="39639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Where does trust change?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90750" y="4444455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Who could attack and why?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0750" y="4924928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could attackers exploit vulnerabilities?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0750" y="540175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could go wrong?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90750" y="588810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to reduce risk?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19445" y="34787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Raspberry Pi device, temperature sensor readings, actuator control signals, user data (preferences, schedules), mobile app credentials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19445" y="39639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Mobile app ↔ Pi; Mobile app ↔ Cloud; Pi ↔ Heater (physical interface)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19445" y="4444455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Remote hacker </a:t>
            </a:r>
            <a:r>
              <a:rPr lang="en-US" sz="1400" b="1" dirty="0" smtClean="0">
                <a:solidFill>
                  <a:srgbClr val="002060"/>
                </a:solidFill>
              </a:rPr>
              <a:t>(turn </a:t>
            </a:r>
            <a:r>
              <a:rPr lang="en-US" sz="1400" b="1" dirty="0">
                <a:solidFill>
                  <a:srgbClr val="002060"/>
                </a:solidFill>
              </a:rPr>
              <a:t>heater on/off, steal user </a:t>
            </a:r>
            <a:r>
              <a:rPr lang="en-US" sz="1400" b="1" dirty="0" smtClean="0">
                <a:solidFill>
                  <a:srgbClr val="002060"/>
                </a:solidFill>
              </a:rPr>
              <a:t>data), </a:t>
            </a:r>
            <a:r>
              <a:rPr lang="en-US" sz="1400" b="1" dirty="0">
                <a:solidFill>
                  <a:srgbClr val="002060"/>
                </a:solidFill>
              </a:rPr>
              <a:t>local attacker </a:t>
            </a:r>
            <a:r>
              <a:rPr lang="en-US" sz="1400" b="1" dirty="0" smtClean="0">
                <a:solidFill>
                  <a:srgbClr val="002060"/>
                </a:solidFill>
              </a:rPr>
              <a:t>(tamper </a:t>
            </a:r>
            <a:r>
              <a:rPr lang="en-US" sz="1400" b="1" dirty="0">
                <a:solidFill>
                  <a:srgbClr val="002060"/>
                </a:solidFill>
              </a:rPr>
              <a:t>with Pi or </a:t>
            </a:r>
            <a:r>
              <a:rPr lang="en-US" sz="1400" b="1" dirty="0" smtClean="0">
                <a:solidFill>
                  <a:srgbClr val="002060"/>
                </a:solidFill>
              </a:rPr>
              <a:t>heater), </a:t>
            </a:r>
            <a:r>
              <a:rPr lang="en-US" sz="1400" b="1" dirty="0">
                <a:solidFill>
                  <a:srgbClr val="002060"/>
                </a:solidFill>
              </a:rPr>
              <a:t>malware on mobile app (</a:t>
            </a:r>
            <a:r>
              <a:rPr lang="en-US" sz="1400" b="1" dirty="0" smtClean="0">
                <a:solidFill>
                  <a:srgbClr val="002060"/>
                </a:solidFill>
              </a:rPr>
              <a:t>disrupt system)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9445" y="4924928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19445" y="540175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9445" y="588810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926" r="12869" b="20888"/>
          <a:stretch/>
        </p:blipFill>
        <p:spPr>
          <a:xfrm>
            <a:off x="995680" y="854006"/>
            <a:ext cx="2336800" cy="201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0" y="854006"/>
            <a:ext cx="7813040" cy="2031325"/>
          </a:xfrm>
          <a:prstGeom prst="rect">
            <a:avLst/>
          </a:prstGeom>
          <a:solidFill>
            <a:srgbClr val="FFE9E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 Description: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Device:</a:t>
            </a:r>
            <a:r>
              <a:rPr lang="en-US" dirty="0"/>
              <a:t> Raspberry Pi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Temperature sensor</a:t>
            </a:r>
            <a:r>
              <a:rPr lang="en-US" dirty="0"/>
              <a:t> embedded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Actuator</a:t>
            </a:r>
            <a:r>
              <a:rPr lang="en-US" dirty="0"/>
              <a:t> controlling a single </a:t>
            </a:r>
            <a:r>
              <a:rPr lang="en-US" dirty="0" smtClean="0"/>
              <a:t>smart heating device </a:t>
            </a:r>
            <a:r>
              <a:rPr lang="en-US" dirty="0"/>
              <a:t>(via wired connection)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App:</a:t>
            </a:r>
            <a:r>
              <a:rPr lang="en-US" dirty="0"/>
              <a:t> Controls the Pi via </a:t>
            </a:r>
            <a:r>
              <a:rPr lang="en-US" b="1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Edge/Cloud Infrastructure:</a:t>
            </a:r>
            <a:r>
              <a:rPr lang="en-US" dirty="0"/>
              <a:t> Stores user preferences, </a:t>
            </a:r>
            <a:r>
              <a:rPr lang="en-US" dirty="0" smtClean="0"/>
              <a:t>logs </a:t>
            </a:r>
            <a:r>
              <a:rPr lang="en-US" dirty="0"/>
              <a:t>and </a:t>
            </a:r>
            <a:r>
              <a:rPr lang="en-US" dirty="0" smtClean="0"/>
              <a:t>schedules, </a:t>
            </a:r>
            <a:r>
              <a:rPr lang="en-US" dirty="0"/>
              <a:t>accessed by mobile app over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5580" y="34787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Assets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580" y="39639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Trust Boundaries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580" y="4444455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Attackers &amp; Goals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580" y="4924928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 Vectors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580" y="540175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Risks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580" y="588810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Mitigation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90750" y="34787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needs protection?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0750" y="39639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Where does trust change?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90750" y="4444455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Who could attack and why?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0750" y="4924928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could attackers exploit vulnerabilities?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0750" y="540175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could go wrong?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90750" y="588810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to reduce risk?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19445" y="34787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Raspberry Pi device, temperature sensor readings, actuator control signals, user data (preferences, schedules), mobile app credentials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19445" y="39639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Mobile app ↔ Pi; Mobile app ↔ Cloud; Pi ↔ Heater (physical interface)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19445" y="4444455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Remote hacker </a:t>
            </a:r>
            <a:r>
              <a:rPr lang="en-US" sz="1400" b="1" dirty="0" smtClean="0">
                <a:solidFill>
                  <a:srgbClr val="002060"/>
                </a:solidFill>
              </a:rPr>
              <a:t>(turn </a:t>
            </a:r>
            <a:r>
              <a:rPr lang="en-US" sz="1400" b="1" dirty="0">
                <a:solidFill>
                  <a:srgbClr val="002060"/>
                </a:solidFill>
              </a:rPr>
              <a:t>heater on/off, steal user </a:t>
            </a:r>
            <a:r>
              <a:rPr lang="en-US" sz="1400" b="1" dirty="0" smtClean="0">
                <a:solidFill>
                  <a:srgbClr val="002060"/>
                </a:solidFill>
              </a:rPr>
              <a:t>data), </a:t>
            </a:r>
            <a:r>
              <a:rPr lang="en-US" sz="1400" b="1" dirty="0">
                <a:solidFill>
                  <a:srgbClr val="002060"/>
                </a:solidFill>
              </a:rPr>
              <a:t>local attacker </a:t>
            </a:r>
            <a:r>
              <a:rPr lang="en-US" sz="1400" b="1" dirty="0" smtClean="0">
                <a:solidFill>
                  <a:srgbClr val="002060"/>
                </a:solidFill>
              </a:rPr>
              <a:t>(tamper </a:t>
            </a:r>
            <a:r>
              <a:rPr lang="en-US" sz="1400" b="1" dirty="0">
                <a:solidFill>
                  <a:srgbClr val="002060"/>
                </a:solidFill>
              </a:rPr>
              <a:t>with Pi or </a:t>
            </a:r>
            <a:r>
              <a:rPr lang="en-US" sz="1400" b="1" dirty="0" smtClean="0">
                <a:solidFill>
                  <a:srgbClr val="002060"/>
                </a:solidFill>
              </a:rPr>
              <a:t>heater), </a:t>
            </a:r>
            <a:r>
              <a:rPr lang="en-US" sz="1400" b="1" dirty="0">
                <a:solidFill>
                  <a:srgbClr val="002060"/>
                </a:solidFill>
              </a:rPr>
              <a:t>malware on mobile app (</a:t>
            </a:r>
            <a:r>
              <a:rPr lang="en-US" sz="1400" b="1" dirty="0" smtClean="0">
                <a:solidFill>
                  <a:srgbClr val="002060"/>
                </a:solidFill>
              </a:rPr>
              <a:t>disrupt system)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9445" y="4924928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WiFi interception (MITM), default credentials on Pi, unsecured API endpoints, malicious firmware update to Pi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19445" y="540175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9445" y="588810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926" r="12869" b="20888"/>
          <a:stretch/>
        </p:blipFill>
        <p:spPr>
          <a:xfrm>
            <a:off x="995680" y="854006"/>
            <a:ext cx="2336800" cy="201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0" y="854006"/>
            <a:ext cx="7813040" cy="2031325"/>
          </a:xfrm>
          <a:prstGeom prst="rect">
            <a:avLst/>
          </a:prstGeom>
          <a:solidFill>
            <a:srgbClr val="FFE9E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 Description: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Device:</a:t>
            </a:r>
            <a:r>
              <a:rPr lang="en-US" dirty="0"/>
              <a:t> Raspberry Pi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Temperature sensor</a:t>
            </a:r>
            <a:r>
              <a:rPr lang="en-US" dirty="0"/>
              <a:t> embedded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Actuator</a:t>
            </a:r>
            <a:r>
              <a:rPr lang="en-US" dirty="0"/>
              <a:t> controlling a single </a:t>
            </a:r>
            <a:r>
              <a:rPr lang="en-US" dirty="0" smtClean="0"/>
              <a:t>smart heating device </a:t>
            </a:r>
            <a:r>
              <a:rPr lang="en-US" dirty="0"/>
              <a:t>(via wired connection)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App:</a:t>
            </a:r>
            <a:r>
              <a:rPr lang="en-US" dirty="0"/>
              <a:t> Controls the Pi via </a:t>
            </a:r>
            <a:r>
              <a:rPr lang="en-US" b="1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Edge/Cloud Infrastructure:</a:t>
            </a:r>
            <a:r>
              <a:rPr lang="en-US" dirty="0"/>
              <a:t> Stores user preferences, </a:t>
            </a:r>
            <a:r>
              <a:rPr lang="en-US" dirty="0" smtClean="0"/>
              <a:t>logs </a:t>
            </a:r>
            <a:r>
              <a:rPr lang="en-US" dirty="0"/>
              <a:t>and </a:t>
            </a:r>
            <a:r>
              <a:rPr lang="en-US" dirty="0" smtClean="0"/>
              <a:t>schedules, </a:t>
            </a:r>
            <a:r>
              <a:rPr lang="en-US" dirty="0"/>
              <a:t>accessed by mobile app over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5580" y="34787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Assets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580" y="39639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Trust Boundaries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580" y="4444455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Attackers &amp; Goals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580" y="4924928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 Vectors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580" y="540175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Risks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580" y="588810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Mitigation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90750" y="34787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needs protection?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0750" y="39639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Where does trust change?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90750" y="4444455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Who could attack and why?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0750" y="4924928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could attackers exploit vulnerabilities?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0750" y="540175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could go wrong?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90750" y="588810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to reduce risk?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19445" y="34787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Raspberry Pi device, temperature sensor readings, actuator control signals, user data (preferences, schedules), mobile app credentials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19445" y="39639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Mobile app ↔ Pi; Mobile app ↔ Cloud; Pi ↔ Heater (physical interface)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19445" y="4444455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Remote hacker </a:t>
            </a:r>
            <a:r>
              <a:rPr lang="en-US" sz="1400" b="1" dirty="0" smtClean="0">
                <a:solidFill>
                  <a:srgbClr val="002060"/>
                </a:solidFill>
              </a:rPr>
              <a:t>(turn </a:t>
            </a:r>
            <a:r>
              <a:rPr lang="en-US" sz="1400" b="1" dirty="0">
                <a:solidFill>
                  <a:srgbClr val="002060"/>
                </a:solidFill>
              </a:rPr>
              <a:t>heater on/off, steal user </a:t>
            </a:r>
            <a:r>
              <a:rPr lang="en-US" sz="1400" b="1" dirty="0" smtClean="0">
                <a:solidFill>
                  <a:srgbClr val="002060"/>
                </a:solidFill>
              </a:rPr>
              <a:t>data), </a:t>
            </a:r>
            <a:r>
              <a:rPr lang="en-US" sz="1400" b="1" dirty="0">
                <a:solidFill>
                  <a:srgbClr val="002060"/>
                </a:solidFill>
              </a:rPr>
              <a:t>local attacker </a:t>
            </a:r>
            <a:r>
              <a:rPr lang="en-US" sz="1400" b="1" dirty="0" smtClean="0">
                <a:solidFill>
                  <a:srgbClr val="002060"/>
                </a:solidFill>
              </a:rPr>
              <a:t>(tamper </a:t>
            </a:r>
            <a:r>
              <a:rPr lang="en-US" sz="1400" b="1" dirty="0">
                <a:solidFill>
                  <a:srgbClr val="002060"/>
                </a:solidFill>
              </a:rPr>
              <a:t>with Pi or </a:t>
            </a:r>
            <a:r>
              <a:rPr lang="en-US" sz="1400" b="1" dirty="0" smtClean="0">
                <a:solidFill>
                  <a:srgbClr val="002060"/>
                </a:solidFill>
              </a:rPr>
              <a:t>heater), </a:t>
            </a:r>
            <a:r>
              <a:rPr lang="en-US" sz="1400" b="1" dirty="0">
                <a:solidFill>
                  <a:srgbClr val="002060"/>
                </a:solidFill>
              </a:rPr>
              <a:t>malware on mobile app (</a:t>
            </a:r>
            <a:r>
              <a:rPr lang="en-US" sz="1400" b="1" dirty="0" smtClean="0">
                <a:solidFill>
                  <a:srgbClr val="002060"/>
                </a:solidFill>
              </a:rPr>
              <a:t>disrupt system)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9445" y="4924928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WiFi interception (MITM), default credentials on Pi, unsecured API endpoints, malicious firmware update to Pi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19445" y="540175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Unauthorized heater activation (</a:t>
            </a:r>
            <a:r>
              <a:rPr lang="en-US" sz="1400" b="1" dirty="0" smtClean="0">
                <a:solidFill>
                  <a:srgbClr val="002060"/>
                </a:solidFill>
              </a:rPr>
              <a:t>fire hazard), privacy </a:t>
            </a:r>
            <a:r>
              <a:rPr lang="en-US" sz="1400" b="1" dirty="0">
                <a:solidFill>
                  <a:srgbClr val="002060"/>
                </a:solidFill>
              </a:rPr>
              <a:t>breach of usage </a:t>
            </a:r>
            <a:r>
              <a:rPr lang="en-US" sz="1400" b="1" dirty="0" smtClean="0">
                <a:solidFill>
                  <a:srgbClr val="002060"/>
                </a:solidFill>
              </a:rPr>
              <a:t>patterns, </a:t>
            </a:r>
            <a:r>
              <a:rPr lang="en-US" sz="1400" b="1" dirty="0">
                <a:solidFill>
                  <a:srgbClr val="002060"/>
                </a:solidFill>
              </a:rPr>
              <a:t>device malfunction (</a:t>
            </a:r>
            <a:r>
              <a:rPr lang="en-US" sz="1400" b="1" dirty="0" smtClean="0">
                <a:solidFill>
                  <a:srgbClr val="002060"/>
                </a:solidFill>
              </a:rPr>
              <a:t>heating failure)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9445" y="588810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904279"/>
            <a:ext cx="9382126" cy="52774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82000" y="1685925"/>
            <a:ext cx="1790700" cy="1552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1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Threat Modelling: 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5926" r="12869" b="20888"/>
          <a:stretch/>
        </p:blipFill>
        <p:spPr>
          <a:xfrm>
            <a:off x="995680" y="854006"/>
            <a:ext cx="2336800" cy="2011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0" y="854006"/>
            <a:ext cx="7813040" cy="2031325"/>
          </a:xfrm>
          <a:prstGeom prst="rect">
            <a:avLst/>
          </a:prstGeom>
          <a:solidFill>
            <a:srgbClr val="FFE9E9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 Description: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Device:</a:t>
            </a:r>
            <a:r>
              <a:rPr lang="en-US" dirty="0"/>
              <a:t> Raspberry Pi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Temperature sensor</a:t>
            </a:r>
            <a:r>
              <a:rPr lang="en-US" dirty="0"/>
              <a:t> embedded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Actuator</a:t>
            </a:r>
            <a:r>
              <a:rPr lang="en-US" dirty="0"/>
              <a:t> controlling a single </a:t>
            </a:r>
            <a:r>
              <a:rPr lang="en-US" dirty="0" smtClean="0"/>
              <a:t>smart heating device </a:t>
            </a:r>
            <a:r>
              <a:rPr lang="en-US" dirty="0"/>
              <a:t>(via wired connection)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Mobile App:</a:t>
            </a:r>
            <a:r>
              <a:rPr lang="en-US" dirty="0"/>
              <a:t> Controls the Pi via </a:t>
            </a:r>
            <a:r>
              <a:rPr lang="en-US" b="1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Edge/Cloud Infrastructure:</a:t>
            </a:r>
            <a:r>
              <a:rPr lang="en-US" dirty="0"/>
              <a:t> Stores user preferences, </a:t>
            </a:r>
            <a:r>
              <a:rPr lang="en-US" dirty="0" smtClean="0"/>
              <a:t>logs </a:t>
            </a:r>
            <a:r>
              <a:rPr lang="en-US" dirty="0"/>
              <a:t>and </a:t>
            </a:r>
            <a:r>
              <a:rPr lang="en-US" dirty="0" smtClean="0"/>
              <a:t>schedules, </a:t>
            </a:r>
            <a:r>
              <a:rPr lang="en-US" dirty="0"/>
              <a:t>accessed by mobile app over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5580" y="34787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Assets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580" y="3963982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Trust Boundaries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5580" y="4444455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Attackers &amp; Goals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580" y="4924928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Attack Vectors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5580" y="540175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Risks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5580" y="5888103"/>
            <a:ext cx="199517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Mitigation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90750" y="34787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needs protection?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0750" y="3963982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Where does trust change?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90750" y="4444455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Who could attack and why?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90750" y="4924928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could attackers exploit vulnerabilities?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0750" y="540175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What could go wrong?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90750" y="5888103"/>
            <a:ext cx="306705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How to reduce risk?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19445" y="34787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Raspberry Pi device, temperature sensor readings, actuator control signals, user data (preferences, schedules), mobile app credentials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19445" y="3963982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Mobile app ↔ Pi; Mobile app ↔ Cloud; Pi ↔ Heater (physical interface)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19445" y="4444455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Remote hacker </a:t>
            </a:r>
            <a:r>
              <a:rPr lang="en-US" sz="1400" b="1" dirty="0" smtClean="0">
                <a:solidFill>
                  <a:srgbClr val="002060"/>
                </a:solidFill>
              </a:rPr>
              <a:t>(turn </a:t>
            </a:r>
            <a:r>
              <a:rPr lang="en-US" sz="1400" b="1" dirty="0">
                <a:solidFill>
                  <a:srgbClr val="002060"/>
                </a:solidFill>
              </a:rPr>
              <a:t>heater on/off, steal user </a:t>
            </a:r>
            <a:r>
              <a:rPr lang="en-US" sz="1400" b="1" dirty="0" smtClean="0">
                <a:solidFill>
                  <a:srgbClr val="002060"/>
                </a:solidFill>
              </a:rPr>
              <a:t>data), </a:t>
            </a:r>
            <a:r>
              <a:rPr lang="en-US" sz="1400" b="1" dirty="0">
                <a:solidFill>
                  <a:srgbClr val="002060"/>
                </a:solidFill>
              </a:rPr>
              <a:t>local attacker </a:t>
            </a:r>
            <a:r>
              <a:rPr lang="en-US" sz="1400" b="1" dirty="0" smtClean="0">
                <a:solidFill>
                  <a:srgbClr val="002060"/>
                </a:solidFill>
              </a:rPr>
              <a:t>(tamper </a:t>
            </a:r>
            <a:r>
              <a:rPr lang="en-US" sz="1400" b="1" dirty="0">
                <a:solidFill>
                  <a:srgbClr val="002060"/>
                </a:solidFill>
              </a:rPr>
              <a:t>with Pi or </a:t>
            </a:r>
            <a:r>
              <a:rPr lang="en-US" sz="1400" b="1" dirty="0" smtClean="0">
                <a:solidFill>
                  <a:srgbClr val="002060"/>
                </a:solidFill>
              </a:rPr>
              <a:t>heater), </a:t>
            </a:r>
            <a:r>
              <a:rPr lang="en-US" sz="1400" b="1" dirty="0">
                <a:solidFill>
                  <a:srgbClr val="002060"/>
                </a:solidFill>
              </a:rPr>
              <a:t>malware on mobile app (</a:t>
            </a:r>
            <a:r>
              <a:rPr lang="en-US" sz="1400" b="1" dirty="0" smtClean="0">
                <a:solidFill>
                  <a:srgbClr val="002060"/>
                </a:solidFill>
              </a:rPr>
              <a:t>disrupt system)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9445" y="4924928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02060"/>
                </a:solidFill>
              </a:rPr>
              <a:t>WiFi interception (MITM), default credentials on Pi, unsecured API endpoints, malicious firmware update to Pi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19445" y="540175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Unauthorized heater activation (</a:t>
            </a:r>
            <a:r>
              <a:rPr lang="en-US" sz="1400" b="1" dirty="0" smtClean="0">
                <a:solidFill>
                  <a:srgbClr val="002060"/>
                </a:solidFill>
              </a:rPr>
              <a:t>fire hazard), privacy </a:t>
            </a:r>
            <a:r>
              <a:rPr lang="en-US" sz="1400" b="1" dirty="0">
                <a:solidFill>
                  <a:srgbClr val="002060"/>
                </a:solidFill>
              </a:rPr>
              <a:t>breach of usage </a:t>
            </a:r>
            <a:r>
              <a:rPr lang="en-US" sz="1400" b="1" dirty="0" smtClean="0">
                <a:solidFill>
                  <a:srgbClr val="002060"/>
                </a:solidFill>
              </a:rPr>
              <a:t>patterns, </a:t>
            </a:r>
            <a:r>
              <a:rPr lang="en-US" sz="1400" b="1" dirty="0">
                <a:solidFill>
                  <a:srgbClr val="002060"/>
                </a:solidFill>
              </a:rPr>
              <a:t>device malfunction (</a:t>
            </a:r>
            <a:r>
              <a:rPr lang="en-US" sz="1400" b="1" dirty="0" smtClean="0">
                <a:solidFill>
                  <a:srgbClr val="002060"/>
                </a:solidFill>
              </a:rPr>
              <a:t>heating failure)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9445" y="5888103"/>
            <a:ext cx="6101080" cy="480473"/>
          </a:xfrm>
          <a:prstGeom prst="rect">
            <a:avLst/>
          </a:prstGeom>
          <a:solidFill>
            <a:srgbClr val="FFEB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Strong authentication (Pi &amp; mobile), encrypted communication (TLS/DTLS), signed firmware updates, network segmentation, local monitoring/logging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Device-Layer </a:t>
            </a:r>
            <a:r>
              <a:rPr lang="en-US" sz="2800" b="1" dirty="0"/>
              <a:t>Security: </a:t>
            </a:r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09549" y="641421"/>
            <a:ext cx="91630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Layer Security Description: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Ensures </a:t>
            </a:r>
            <a:r>
              <a:rPr lang="en-US" sz="1600" b="1" dirty="0" err="1"/>
              <a:t>IoT</a:t>
            </a:r>
            <a:r>
              <a:rPr lang="en-US" sz="1600" b="1" dirty="0"/>
              <a:t> devices themselves are secure</a:t>
            </a:r>
            <a:r>
              <a:rPr lang="en-US" sz="1600" dirty="0"/>
              <a:t> against physical and logical attacks.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Critical because devices are often </a:t>
            </a:r>
            <a:r>
              <a:rPr lang="en-US" sz="1600" b="1" dirty="0"/>
              <a:t>physically exposed, </a:t>
            </a:r>
            <a:r>
              <a:rPr lang="en-US" sz="1600" b="1" dirty="0" smtClean="0"/>
              <a:t>resource-constrained </a:t>
            </a:r>
            <a:r>
              <a:rPr lang="en-US" sz="1600" b="1" dirty="0"/>
              <a:t>and widely deployed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Includes: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Hardware Security:</a:t>
            </a:r>
            <a:r>
              <a:rPr lang="en-US" sz="1600" dirty="0"/>
              <a:t> Trusted execution environments, secure elements, physical tamper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Firmware </a:t>
            </a:r>
            <a:r>
              <a:rPr lang="en-US" sz="1600" b="1" dirty="0" smtClean="0"/>
              <a:t>&amp; </a:t>
            </a:r>
            <a:r>
              <a:rPr lang="en-US" sz="1600" b="1" dirty="0"/>
              <a:t>Software Security:</a:t>
            </a:r>
            <a:r>
              <a:rPr lang="en-US" sz="1600" dirty="0"/>
              <a:t> Secure boot, signed firmware, OS hardening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Device Identity &amp; Authentication:</a:t>
            </a:r>
            <a:r>
              <a:rPr lang="en-US" sz="1600" dirty="0"/>
              <a:t> Unique IDs, certificates, cryptographic keys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Access Control &amp; Local Policies:</a:t>
            </a:r>
            <a:r>
              <a:rPr lang="en-US" sz="1600" dirty="0"/>
              <a:t> Permissions on sensors/actuators, local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Common </a:t>
            </a:r>
            <a:r>
              <a:rPr lang="en-US" sz="1600" b="1" dirty="0" smtClean="0"/>
              <a:t>Attacks: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Physical tampering </a:t>
            </a:r>
            <a:r>
              <a:rPr lang="en-US" sz="1600" dirty="0" smtClean="0"/>
              <a:t>&amp; </a:t>
            </a:r>
            <a:r>
              <a:rPr lang="en-US" sz="1600" dirty="0"/>
              <a:t>theft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Firmware exploits </a:t>
            </a:r>
            <a:r>
              <a:rPr lang="en-US" sz="1600" dirty="0" smtClean="0"/>
              <a:t>&amp; backdoors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Device spoofing </a:t>
            </a:r>
            <a:r>
              <a:rPr lang="en-US" sz="1600" dirty="0" smtClean="0"/>
              <a:t>&amp; unauthorized </a:t>
            </a:r>
            <a:r>
              <a:rPr lang="en-US" sz="1600" dirty="0"/>
              <a:t>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Side-channel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Examples: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Smart meters being physically opened to extract keys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Raspberry Pi controlling a heater with default credentials exploited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Sensors sending falsified readings due to tampered firmware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0" t="14881" r="24110"/>
          <a:stretch/>
        </p:blipFill>
        <p:spPr>
          <a:xfrm>
            <a:off x="8191500" y="2714624"/>
            <a:ext cx="3467100" cy="3125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32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Device-Layer </a:t>
            </a:r>
            <a:r>
              <a:rPr lang="en-US" sz="2800" b="1" dirty="0"/>
              <a:t>Security: </a:t>
            </a:r>
            <a:r>
              <a:rPr lang="en-US" sz="2800" b="1" dirty="0" smtClean="0"/>
              <a:t>Main Technologies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91956"/>
              </p:ext>
            </p:extLst>
          </p:nvPr>
        </p:nvGraphicFramePr>
        <p:xfrm>
          <a:off x="200025" y="1016000"/>
          <a:ext cx="11791949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290555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409124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Tool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Type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Functionality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IoT Example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/>
                        <a:t>Secure Boot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Ensures only authenticated firmware runs on 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Raspberry Pi checks firmware signature before running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 dirty="0"/>
                        <a:t>Trusted Platform Module (TPM)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Hardware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Stores cryptographic keys securely, supports device authentication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Smart home controller storing device keys securely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/>
                        <a:t>Hardware Security Module (HSM)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Hardware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Secure key storage &amp; cryptographic operations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Industrial IoT sensor authenticating to edge gateway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 dirty="0"/>
                        <a:t>Device Certificates </a:t>
                      </a:r>
                      <a:r>
                        <a:rPr lang="en-US" sz="1400" b="1" dirty="0" smtClean="0"/>
                        <a:t>&amp; PKI (Public Key Infrastructure)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Protocol </a:t>
                      </a:r>
                      <a:r>
                        <a:rPr lang="en-US" sz="1400" dirty="0" smtClean="0"/>
                        <a:t>&amp; </a:t>
                      </a:r>
                      <a:r>
                        <a:rPr lang="en-US" sz="1400" dirty="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Strong identity and authentication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IoT camera authenticating to cloud via TLS certificate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 dirty="0"/>
                        <a:t>Firmware Signing </a:t>
                      </a:r>
                      <a:r>
                        <a:rPr lang="en-US" sz="1400" b="1" dirty="0" smtClean="0"/>
                        <a:t>&amp; </a:t>
                      </a:r>
                      <a:r>
                        <a:rPr lang="en-US" sz="1400" b="1" dirty="0"/>
                        <a:t>Verification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Protects against malicious firmware updates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OTA update for smart thermostat verified before install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87112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/>
                        <a:t>Secure Elements (SE)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Hardware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Tamper-resistant storage for keys and secrets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Wearable health sensor storing keys inside 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7405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/>
                        <a:t>Local Access Control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Mechanism </a:t>
                      </a:r>
                      <a:r>
                        <a:rPr lang="en-US" sz="1400" dirty="0" smtClean="0"/>
                        <a:t>&amp; </a:t>
                      </a:r>
                      <a:r>
                        <a:rPr lang="en-US" sz="1400" dirty="0"/>
                        <a:t>Policy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Limits local access to device 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Raspberry Pi actuator controlled only by authenticated app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40116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400" b="1"/>
                        <a:t>Anti-Tamper Sensors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Hardware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Detect physical intrusion attempts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Industrial sensor triggers alert if casing opened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7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0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Network-Layer </a:t>
            </a:r>
            <a:r>
              <a:rPr lang="en-US" sz="2800" b="1" dirty="0"/>
              <a:t>Security: </a:t>
            </a:r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23825" y="610523"/>
            <a:ext cx="96583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Layer Security Description: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Focuses on </a:t>
            </a:r>
            <a:r>
              <a:rPr lang="en-US" sz="1600" b="1" dirty="0"/>
              <a:t>protecting data as it travels</a:t>
            </a:r>
            <a:r>
              <a:rPr lang="en-US" sz="1600" dirty="0"/>
              <a:t> between </a:t>
            </a:r>
            <a:r>
              <a:rPr lang="en-US" sz="1600" dirty="0" err="1"/>
              <a:t>IoT</a:t>
            </a:r>
            <a:r>
              <a:rPr lang="en-US" sz="1600" dirty="0"/>
              <a:t> devices, gateways/edge </a:t>
            </a:r>
            <a:r>
              <a:rPr lang="en-US" sz="1600" dirty="0" smtClean="0"/>
              <a:t>nodes </a:t>
            </a:r>
            <a:r>
              <a:rPr lang="en-US" sz="1600" dirty="0"/>
              <a:t>and cloud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Prevents </a:t>
            </a:r>
            <a:r>
              <a:rPr lang="en-US" sz="1600" b="1" dirty="0"/>
              <a:t>interception, </a:t>
            </a:r>
            <a:r>
              <a:rPr lang="en-US" sz="1600" b="1" dirty="0" smtClean="0"/>
              <a:t>tampering </a:t>
            </a:r>
            <a:r>
              <a:rPr lang="en-US" sz="1600" b="1" dirty="0"/>
              <a:t>and unauthorized access</a:t>
            </a:r>
            <a:r>
              <a:rPr lang="en-US" sz="1600" dirty="0"/>
              <a:t> over wireless and wired networks.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Critical because </a:t>
            </a:r>
            <a:r>
              <a:rPr lang="en-US" sz="1600" dirty="0" err="1"/>
              <a:t>IoT</a:t>
            </a:r>
            <a:r>
              <a:rPr lang="en-US" sz="1600" dirty="0"/>
              <a:t> networks are </a:t>
            </a:r>
            <a:r>
              <a:rPr lang="en-US" sz="1600" b="1" dirty="0"/>
              <a:t>heterogeneous, </a:t>
            </a:r>
            <a:r>
              <a:rPr lang="en-US" sz="1600" b="1" dirty="0" smtClean="0"/>
              <a:t>resource-constrained </a:t>
            </a:r>
            <a:r>
              <a:rPr lang="en-US" sz="1600" b="1" dirty="0"/>
              <a:t>and often exposed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Includes: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Network Protocol Security:</a:t>
            </a:r>
            <a:r>
              <a:rPr lang="en-US" sz="1600" dirty="0"/>
              <a:t> MQTT, </a:t>
            </a:r>
            <a:r>
              <a:rPr lang="en-US" sz="1600" dirty="0" err="1"/>
              <a:t>CoAP</a:t>
            </a:r>
            <a:r>
              <a:rPr lang="en-US" sz="1600" dirty="0"/>
              <a:t>, HTTP(S), AMQP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Encryption </a:t>
            </a:r>
            <a:r>
              <a:rPr lang="en-US" sz="1600" b="1" dirty="0" smtClean="0"/>
              <a:t>&amp; </a:t>
            </a:r>
            <a:r>
              <a:rPr lang="en-US" sz="1600" b="1" dirty="0"/>
              <a:t>Confidentiality:</a:t>
            </a:r>
            <a:r>
              <a:rPr lang="en-US" sz="1600" dirty="0"/>
              <a:t> TLS, DTLS, </a:t>
            </a:r>
            <a:r>
              <a:rPr lang="en-US" sz="1600" dirty="0" err="1"/>
              <a:t>IPSec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Authentication &amp; Authorization:</a:t>
            </a:r>
            <a:r>
              <a:rPr lang="en-US" sz="1600" dirty="0"/>
              <a:t> Device identity, API keys, OAuth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Network Segmentation &amp; Isolation:</a:t>
            </a:r>
            <a:r>
              <a:rPr lang="en-US" sz="1600" dirty="0"/>
              <a:t> VLANs, firewalls, micro-segmentation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Intrusion Detection &amp;</a:t>
            </a:r>
            <a:r>
              <a:rPr lang="en-US" sz="1600" b="1" dirty="0" smtClean="0"/>
              <a:t> </a:t>
            </a:r>
            <a:r>
              <a:rPr lang="en-US" sz="1600" b="1" dirty="0"/>
              <a:t>Monitoring:</a:t>
            </a:r>
            <a:r>
              <a:rPr lang="en-US" sz="1600" dirty="0"/>
              <a:t> NIDS/NIPS adapted for </a:t>
            </a:r>
            <a:r>
              <a:rPr lang="en-US" sz="1600" dirty="0" err="1"/>
              <a:t>IoT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Common Attacks Relevant to This Layer: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Man-in-the-Middle (MITM)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Eavesdropping, </a:t>
            </a:r>
            <a:r>
              <a:rPr lang="en-US" sz="1600" dirty="0"/>
              <a:t>sniffing sensitive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Replay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Denial of Service (</a:t>
            </a:r>
            <a:r>
              <a:rPr lang="en-US" sz="1600" dirty="0" err="1"/>
              <a:t>DoS</a:t>
            </a:r>
            <a:r>
              <a:rPr lang="en-US" sz="1600" dirty="0" smtClean="0"/>
              <a:t>), </a:t>
            </a:r>
            <a:r>
              <a:rPr lang="en-US" sz="1600" dirty="0"/>
              <a:t>flooding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Rogue devices joining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Examples: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MITM attack on MQTT broker over unencrypted </a:t>
            </a:r>
            <a:r>
              <a:rPr lang="en-US" sz="1600" dirty="0" err="1"/>
              <a:t>WiFi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IoT</a:t>
            </a:r>
            <a:r>
              <a:rPr lang="en-US" sz="1600" dirty="0"/>
              <a:t> camera credentials sniffed on public </a:t>
            </a:r>
            <a:r>
              <a:rPr lang="en-US" sz="1600" dirty="0" err="1"/>
              <a:t>WiFi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DoS</a:t>
            </a:r>
            <a:r>
              <a:rPr lang="en-US" sz="1600" dirty="0"/>
              <a:t> attack on smart light network preventing control via mobile app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15" y="4124325"/>
            <a:ext cx="2950197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30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Network-Layer </a:t>
            </a:r>
            <a:r>
              <a:rPr lang="en-US" sz="2800" b="1" dirty="0"/>
              <a:t>Security: </a:t>
            </a:r>
            <a:r>
              <a:rPr lang="en-US" sz="2800" b="1" dirty="0" smtClean="0"/>
              <a:t>Main Technologies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28059"/>
              </p:ext>
            </p:extLst>
          </p:nvPr>
        </p:nvGraphicFramePr>
        <p:xfrm>
          <a:off x="200025" y="1016000"/>
          <a:ext cx="11791949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290555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409124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Tool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Type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Functionality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IoT Example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TLS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b="1" dirty="0"/>
                        <a:t>DTLS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Protocol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Encrypts data in transit; ensures authentication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Secure MQTT communication from sensor to broker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IPSec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Protocol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Encrypts and authenticates IP traffic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Edge node VPN for industrial IoT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VPN </a:t>
                      </a:r>
                      <a:r>
                        <a:rPr lang="en-US" sz="1600" b="1" dirty="0" smtClean="0"/>
                        <a:t>(Virtual Networks)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Isolates traffic between devices and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Raspberry Pi connecting to cloud via VPN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Network Access Control (NAC)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Ensures only authorized devices connect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IoT gateway allowing only registered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Firewalls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ACLs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Controls network traffic flow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Home router firewall preventing external IoT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87112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OAuth 2.0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b="1" dirty="0"/>
                        <a:t>API Keys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Protocol, </a:t>
                      </a:r>
                      <a:r>
                        <a:rPr lang="en-US" sz="1600" dirty="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Authorization and access control for APIs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Mobile app controlling smart heater securely via cloud API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7405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Intrusion Detection </a:t>
                      </a:r>
                      <a:r>
                        <a:rPr lang="en-US" sz="1600" b="1" dirty="0" smtClean="0"/>
                        <a:t>&amp; </a:t>
                      </a:r>
                      <a:r>
                        <a:rPr lang="en-US" sz="1600" b="1" dirty="0"/>
                        <a:t>Prevention Systems (NIDS/NIPS)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Monitors network traffic for attacks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Detecting scanning or abnormal traffic from compromised IoT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40116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Segmentation,  VLANs, </a:t>
                      </a:r>
                      <a:r>
                        <a:rPr lang="en-US" sz="1600" b="1" dirty="0"/>
                        <a:t>Micro-Segmentation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Limits exposure of IoT devices to threats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Isolating smart cameras from home </a:t>
                      </a:r>
                      <a:r>
                        <a:rPr lang="en-US" sz="1600" dirty="0" err="1"/>
                        <a:t>WiFi</a:t>
                      </a:r>
                      <a:r>
                        <a:rPr lang="en-US" sz="1600" dirty="0"/>
                        <a:t> for laptops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7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8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Edge-Layer </a:t>
            </a:r>
            <a:r>
              <a:rPr lang="en-US" sz="2800" b="1" dirty="0"/>
              <a:t>Security: </a:t>
            </a:r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90499" y="631061"/>
            <a:ext cx="8715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Layer Security Description: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Protects </a:t>
            </a:r>
            <a:r>
              <a:rPr lang="en-US" sz="1600" b="1" dirty="0"/>
              <a:t>intermediate nodes</a:t>
            </a:r>
            <a:r>
              <a:rPr lang="en-US" sz="1600" dirty="0"/>
              <a:t> that aggregate, preprocess, or route data between </a:t>
            </a:r>
            <a:r>
              <a:rPr lang="en-US" sz="1600" dirty="0" err="1"/>
              <a:t>IoT</a:t>
            </a:r>
            <a:r>
              <a:rPr lang="en-US" sz="1600" dirty="0"/>
              <a:t> devices and cloud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Critical because gateways/edge nodes often </a:t>
            </a:r>
            <a:r>
              <a:rPr lang="en-US" sz="1600" b="1" dirty="0"/>
              <a:t>handle multiple devices, store sensitive data </a:t>
            </a:r>
            <a:r>
              <a:rPr lang="en-US" sz="1600" b="1" dirty="0" smtClean="0"/>
              <a:t>temporarily </a:t>
            </a:r>
            <a:r>
              <a:rPr lang="en-US" sz="1600" b="1" dirty="0"/>
              <a:t>and perform computation</a:t>
            </a:r>
            <a:r>
              <a:rPr lang="en-US" sz="1600" dirty="0"/>
              <a:t>, making them attractive targets.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Includes: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Device-to-Edge Authentication:</a:t>
            </a:r>
            <a:r>
              <a:rPr lang="en-US" sz="1600" dirty="0"/>
              <a:t> Securely verify devices connecting to gateway/edge node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Data Preprocessing &amp; Filtering Security:</a:t>
            </a:r>
            <a:r>
              <a:rPr lang="en-US" sz="1600" dirty="0"/>
              <a:t> Ensure processed data is not tampered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Container </a:t>
            </a:r>
            <a:r>
              <a:rPr lang="en-US" sz="1600" b="1" dirty="0" smtClean="0"/>
              <a:t>and </a:t>
            </a:r>
            <a:r>
              <a:rPr lang="en-US" sz="1600" b="1" dirty="0"/>
              <a:t>Application Isolation:</a:t>
            </a:r>
            <a:r>
              <a:rPr lang="en-US" sz="1600" dirty="0"/>
              <a:t> Run multiple services safely (e.g., via Docker)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Firmware, OS </a:t>
            </a:r>
            <a:r>
              <a:rPr lang="en-US" sz="1600" b="1" dirty="0"/>
              <a:t>Hardening:</a:t>
            </a:r>
            <a:r>
              <a:rPr lang="en-US" sz="1600" dirty="0"/>
              <a:t> Secure software stack and updates on edge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Monitoring &amp; Logging:</a:t>
            </a:r>
            <a:r>
              <a:rPr lang="en-US" sz="1600" dirty="0"/>
              <a:t> Detect anomalies, misbehavior, and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Common Attacks Relevant to This Layer: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Compromise of gateway to control downstream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Injection of malicious data or commands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Lateral movement attacks within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Firmware exploits or privilege escalation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leakage to unauthorized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Examples: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Raspberry Pi gateway compromised to manipulate multiple connected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Edge device running Docker containers; attacker escapes container to access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IoT</a:t>
            </a:r>
            <a:r>
              <a:rPr lang="en-US" sz="1600" dirty="0"/>
              <a:t> gateway storing user data locally gets stolen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87" y="4224337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91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Edge-Layer </a:t>
            </a:r>
            <a:r>
              <a:rPr lang="en-US" sz="2800" b="1" dirty="0"/>
              <a:t>Security: </a:t>
            </a:r>
            <a:r>
              <a:rPr lang="en-US" sz="2800" b="1" dirty="0" smtClean="0"/>
              <a:t>Main Technologies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46931"/>
              </p:ext>
            </p:extLst>
          </p:nvPr>
        </p:nvGraphicFramePr>
        <p:xfrm>
          <a:off x="200025" y="1016000"/>
          <a:ext cx="11791949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290555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409124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Tool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Functionality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IoT</a:t>
                      </a:r>
                      <a:r>
                        <a:rPr lang="en-US" b="1" dirty="0"/>
                        <a:t> Example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Docker, </a:t>
                      </a:r>
                      <a:r>
                        <a:rPr lang="en-US" b="1" dirty="0"/>
                        <a:t>Containerization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Tool </a:t>
                      </a:r>
                      <a:r>
                        <a:rPr lang="en-US" dirty="0" smtClean="0"/>
                        <a:t>&amp; </a:t>
                      </a:r>
                      <a:r>
                        <a:rPr lang="en-US" dirty="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Isolates applications/services on edge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Edge node running sensor data preprocessing securely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Secure </a:t>
                      </a:r>
                      <a:r>
                        <a:rPr lang="en-US" b="1" dirty="0" smtClean="0"/>
                        <a:t>Boot, </a:t>
                      </a:r>
                      <a:r>
                        <a:rPr lang="en-US" b="1" dirty="0"/>
                        <a:t>Firmware Signing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Prevents execution of unauthorized firmware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Signed OS image for Raspberry Pi gateway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OS Hardening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Mechanism </a:t>
                      </a:r>
                      <a:r>
                        <a:rPr lang="en-US" dirty="0" smtClean="0"/>
                        <a:t>&amp; </a:t>
                      </a:r>
                      <a:r>
                        <a:rPr lang="en-US" dirty="0"/>
                        <a:t>Practice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Reduce attack surface by disabling unnecessary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Lightweight hardened Linux for IoT gateway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Device-to-Edge Authentication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Protocol </a:t>
                      </a:r>
                      <a:r>
                        <a:rPr lang="en-US" dirty="0" smtClean="0"/>
                        <a:t>&amp; </a:t>
                      </a:r>
                      <a:r>
                        <a:rPr lang="en-US" dirty="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Authenticate IoT devices connecting to gateway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TLS client certificate for smart heater connecting to Raspberry Pi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Encrypted Local Storage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 data cached or temporarily stored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Edge node storing sensor readings in encrypted DB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87112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Monitoring &amp; Logging Tools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Detect anomalies, attacks, or misconfigurations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ELK stack for logging IoT edge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7405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/>
                        <a:t>Access Control Policies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Restrict which processes or users can access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Only authorized apps can write to actuator control 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40116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Virtualization, </a:t>
                      </a:r>
                      <a:r>
                        <a:rPr lang="en-US" b="1" dirty="0" err="1"/>
                        <a:t>MicroVMs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Tool </a:t>
                      </a:r>
                      <a:r>
                        <a:rPr lang="en-US" dirty="0" smtClean="0"/>
                        <a:t>&amp; </a:t>
                      </a:r>
                      <a:r>
                        <a:rPr lang="en-US" dirty="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Additional isolation for critical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Running AI inference in Firecracker </a:t>
                      </a:r>
                      <a:r>
                        <a:rPr lang="en-US" dirty="0" err="1"/>
                        <a:t>microVM</a:t>
                      </a:r>
                      <a:r>
                        <a:rPr lang="en-US" dirty="0"/>
                        <a:t> on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7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Cloud &amp; Application-Layer </a:t>
            </a:r>
            <a:r>
              <a:rPr lang="en-US" sz="2800" b="1" dirty="0"/>
              <a:t>Security: </a:t>
            </a:r>
            <a:r>
              <a:rPr lang="en-US" sz="2800" b="1" dirty="0" smtClean="0"/>
              <a:t>Overview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23825" y="742325"/>
            <a:ext cx="78105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Layer Security Description: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Protects </a:t>
            </a:r>
            <a:r>
              <a:rPr lang="en-US" sz="1600" b="1" dirty="0"/>
              <a:t>cloud services, </a:t>
            </a:r>
            <a:r>
              <a:rPr lang="en-US" sz="1600" b="1" dirty="0" err="1"/>
              <a:t>IoT</a:t>
            </a:r>
            <a:r>
              <a:rPr lang="en-US" sz="1600" b="1" dirty="0"/>
              <a:t> applications, and user-facing interfaces</a:t>
            </a:r>
            <a:r>
              <a:rPr lang="en-US" sz="1600" dirty="0"/>
              <a:t> that process, store, and analyze </a:t>
            </a:r>
            <a:r>
              <a:rPr lang="en-US" sz="1600" dirty="0" err="1"/>
              <a:t>IoT</a:t>
            </a:r>
            <a:r>
              <a:rPr lang="en-US" sz="1600" dirty="0"/>
              <a:t>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Critical because cloud services are </a:t>
            </a:r>
            <a:r>
              <a:rPr lang="en-US" sz="1600" b="1" dirty="0"/>
              <a:t>central points for data aggregation and control</a:t>
            </a:r>
            <a:r>
              <a:rPr lang="en-US" sz="1600" dirty="0"/>
              <a:t>, making them attractive targets for attacks.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Includes: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Authentication &amp; Authorization:</a:t>
            </a:r>
            <a:r>
              <a:rPr lang="en-US" sz="1600" dirty="0"/>
              <a:t> Identity management for devices, apps, and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Data Protection:</a:t>
            </a:r>
            <a:r>
              <a:rPr lang="en-US" sz="1600" dirty="0"/>
              <a:t> Encryption at rest and in transit, access 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API Security:</a:t>
            </a:r>
            <a:r>
              <a:rPr lang="en-US" sz="1600" dirty="0"/>
              <a:t> Secure REST/</a:t>
            </a:r>
            <a:r>
              <a:rPr lang="en-US" sz="1600" dirty="0" err="1"/>
              <a:t>GraphQL</a:t>
            </a:r>
            <a:r>
              <a:rPr lang="en-US" sz="1600" dirty="0"/>
              <a:t> APIs, input validation, rate limiting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Application &amp; Service Hardening:</a:t>
            </a:r>
            <a:r>
              <a:rPr lang="en-US" sz="1600" dirty="0"/>
              <a:t> Secure coding, patch management, runtime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Monitoring, Logging &amp; Incident Response:</a:t>
            </a:r>
            <a:r>
              <a:rPr lang="en-US" sz="1600" dirty="0"/>
              <a:t> Detect anomalies, respond to threats, auditing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Common </a:t>
            </a:r>
            <a:r>
              <a:rPr lang="en-US" sz="1600" b="1" dirty="0" smtClean="0"/>
              <a:t>Attacks: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Compromise of cloud accounts or APIs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breaches and privacy violations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Injection attacks (SQL, NoSQL, API misuse)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Unauthorized remote control of </a:t>
            </a:r>
            <a:r>
              <a:rPr lang="en-US" sz="1600" dirty="0" err="1"/>
              <a:t>IoT</a:t>
            </a:r>
            <a:r>
              <a:rPr lang="en-US" sz="1600" dirty="0"/>
              <a:t>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Insider threats or misconfigured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Examples: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Attacker exploits weak cloud API authentication to control smart heater remotely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leak of user preferences or </a:t>
            </a:r>
            <a:r>
              <a:rPr lang="en-US" sz="1600" dirty="0" err="1"/>
              <a:t>IoT</a:t>
            </a:r>
            <a:r>
              <a:rPr lang="en-US" sz="1600" dirty="0"/>
              <a:t> sensor readings from cloud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Malicious API request flooding cloud service causing denial-of-service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12" y="4143375"/>
            <a:ext cx="2752725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65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IoT</a:t>
            </a:r>
            <a:r>
              <a:rPr lang="en-US" sz="2800" b="1" dirty="0"/>
              <a:t> Cloud &amp; Application-Layer </a:t>
            </a:r>
            <a:r>
              <a:rPr lang="en-US" sz="2800" b="1" dirty="0" smtClean="0"/>
              <a:t>Security: </a:t>
            </a:r>
            <a:r>
              <a:rPr lang="en-US" sz="2800" b="1" dirty="0" smtClean="0"/>
              <a:t>Main Technologies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84384"/>
              </p:ext>
            </p:extLst>
          </p:nvPr>
        </p:nvGraphicFramePr>
        <p:xfrm>
          <a:off x="200025" y="1016000"/>
          <a:ext cx="11791949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290555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409124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Tool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Type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Functionality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IoT Example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TLS,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HTTPS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Protocol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Encrypts data in transit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Mobile app sends commands to cloud over HTTPS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OAuth </a:t>
                      </a:r>
                      <a:r>
                        <a:rPr lang="en-US" sz="1600" b="1" dirty="0" smtClean="0"/>
                        <a:t>2.0,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OpenID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Connect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Protocol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Authentication &amp; authorization for apps and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Users authenticate to smart home cloud platform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Cloud IAM (Identity &amp; Access Management)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Tool,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Mechanism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Role-based access control for users and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AWS IoT IAM policies restricting access to device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Encryption at Rest (AES, KMS)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Protects stored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Sensor readings stored encrypted in cloud database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API </a:t>
                      </a:r>
                      <a:r>
                        <a:rPr lang="en-US" sz="1600" b="1" dirty="0" smtClean="0"/>
                        <a:t>Gateways, Throttling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Tool, </a:t>
                      </a:r>
                      <a:r>
                        <a:rPr lang="en-US" sz="1600" dirty="0"/>
                        <a:t>Mechanism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Protect APIs, prevent abuse, input validation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Protect cloud IoT endpoints from excessive requests or injection attacks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87112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Logging &amp; Monitoring Tools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Audit access and detect anomalies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CloudWatch / ELK stack monitoring IoT cloud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7405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/>
                        <a:t>Secure Software Development Lifecycle (SSDLC)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Practice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Ensures apps are developed with security in mind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Code review, testing, vulnerability scanning for cloud apps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40116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600" b="1" dirty="0"/>
                        <a:t>Intrusion </a:t>
                      </a:r>
                      <a:r>
                        <a:rPr lang="en-US" sz="1600" b="1" dirty="0" smtClean="0"/>
                        <a:t>Detection,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Anomaly </a:t>
                      </a:r>
                      <a:r>
                        <a:rPr lang="en-US" sz="1600" b="1" dirty="0"/>
                        <a:t>Detection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Detect malicious behavior in cloud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Detect unusual command patterns sent to </a:t>
                      </a:r>
                      <a:r>
                        <a:rPr lang="en-US" sz="1600" dirty="0" err="1"/>
                        <a:t>IoT</a:t>
                      </a:r>
                      <a:r>
                        <a:rPr lang="en-US" sz="1600" dirty="0"/>
                        <a:t>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77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6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003628" y="2062568"/>
            <a:ext cx="1076325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Rasp </a:t>
            </a:r>
            <a:r>
              <a:rPr lang="en-US" dirty="0" err="1" smtClean="0"/>
              <a:t>Pis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229350" y="775612"/>
            <a:ext cx="2576514" cy="57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 (Temperature, Light, Vibration)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9253534" y="774795"/>
            <a:ext cx="2576514" cy="5705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 (Smart Heater, Industrial Fan)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979444" y="2062569"/>
            <a:ext cx="1076325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Rasp </a:t>
            </a:r>
            <a:r>
              <a:rPr lang="en-US" dirty="0" err="1" smtClean="0"/>
              <a:t>Pis</a:t>
            </a:r>
            <a:endParaRPr lang="el-GR" dirty="0"/>
          </a:p>
        </p:txBody>
      </p:sp>
      <p:cxnSp>
        <p:nvCxnSpPr>
          <p:cNvPr id="15" name="Straight Connector 14"/>
          <p:cNvCxnSpPr>
            <a:stCxn id="12" idx="2"/>
            <a:endCxn id="14" idx="0"/>
          </p:cNvCxnSpPr>
          <p:nvPr/>
        </p:nvCxnSpPr>
        <p:spPr>
          <a:xfrm>
            <a:off x="7517607" y="1346131"/>
            <a:ext cx="0" cy="716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2"/>
            <a:endCxn id="11" idx="0"/>
          </p:cNvCxnSpPr>
          <p:nvPr/>
        </p:nvCxnSpPr>
        <p:spPr>
          <a:xfrm>
            <a:off x="10541791" y="1345314"/>
            <a:ext cx="0" cy="7172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Terminator 26"/>
          <p:cNvSpPr/>
          <p:nvPr/>
        </p:nvSpPr>
        <p:spPr>
          <a:xfrm>
            <a:off x="7036593" y="1537253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WiFi</a:t>
            </a:r>
            <a:endParaRPr lang="el-GR" b="1" dirty="0"/>
          </a:p>
        </p:txBody>
      </p:sp>
      <p:sp>
        <p:nvSpPr>
          <p:cNvPr id="28" name="Flowchart: Terminator 27"/>
          <p:cNvSpPr/>
          <p:nvPr/>
        </p:nvSpPr>
        <p:spPr>
          <a:xfrm>
            <a:off x="10117928" y="1537253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Serial</a:t>
            </a:r>
            <a:endParaRPr lang="el-GR" b="1" dirty="0"/>
          </a:p>
        </p:txBody>
      </p:sp>
      <p:sp>
        <p:nvSpPr>
          <p:cNvPr id="29" name="Rectangle 28"/>
          <p:cNvSpPr/>
          <p:nvPr/>
        </p:nvSpPr>
        <p:spPr>
          <a:xfrm>
            <a:off x="8172450" y="3148418"/>
            <a:ext cx="1831177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Factory Edge Server (Gateway)</a:t>
            </a:r>
            <a:endParaRPr lang="el-GR" dirty="0"/>
          </a:p>
        </p:txBody>
      </p:sp>
      <p:cxnSp>
        <p:nvCxnSpPr>
          <p:cNvPr id="30" name="Straight Connector 29"/>
          <p:cNvCxnSpPr>
            <a:stCxn id="14" idx="2"/>
            <a:endCxn id="29" idx="0"/>
          </p:cNvCxnSpPr>
          <p:nvPr/>
        </p:nvCxnSpPr>
        <p:spPr>
          <a:xfrm>
            <a:off x="7517607" y="2661336"/>
            <a:ext cx="1570432" cy="487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0"/>
            <a:endCxn id="11" idx="2"/>
          </p:cNvCxnSpPr>
          <p:nvPr/>
        </p:nvCxnSpPr>
        <p:spPr>
          <a:xfrm flipV="1">
            <a:off x="9088039" y="2661335"/>
            <a:ext cx="1453752" cy="4870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Terminator 35"/>
          <p:cNvSpPr/>
          <p:nvPr/>
        </p:nvSpPr>
        <p:spPr>
          <a:xfrm>
            <a:off x="9417838" y="2757396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ETH</a:t>
            </a:r>
            <a:endParaRPr lang="el-GR" b="1" dirty="0"/>
          </a:p>
        </p:txBody>
      </p:sp>
      <p:sp>
        <p:nvSpPr>
          <p:cNvPr id="37" name="Flowchart: Terminator 36"/>
          <p:cNvSpPr/>
          <p:nvPr/>
        </p:nvSpPr>
        <p:spPr>
          <a:xfrm>
            <a:off x="7860502" y="2757396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ETH</a:t>
            </a:r>
            <a:endParaRPr lang="el-GR" b="1" dirty="0"/>
          </a:p>
        </p:txBody>
      </p:sp>
      <p:sp>
        <p:nvSpPr>
          <p:cNvPr id="38" name="Rectangle 37"/>
          <p:cNvSpPr/>
          <p:nvPr/>
        </p:nvSpPr>
        <p:spPr>
          <a:xfrm>
            <a:off x="6124575" y="4491857"/>
            <a:ext cx="5931690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City-level Cloud Data Centre</a:t>
            </a:r>
            <a:endParaRPr lang="el-GR" dirty="0"/>
          </a:p>
        </p:txBody>
      </p:sp>
      <p:cxnSp>
        <p:nvCxnSpPr>
          <p:cNvPr id="39" name="Straight Connector 38"/>
          <p:cNvCxnSpPr>
            <a:stCxn id="29" idx="2"/>
            <a:endCxn id="38" idx="0"/>
          </p:cNvCxnSpPr>
          <p:nvPr/>
        </p:nvCxnSpPr>
        <p:spPr>
          <a:xfrm>
            <a:off x="9088039" y="3747185"/>
            <a:ext cx="2381" cy="744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Terminator 41"/>
          <p:cNvSpPr/>
          <p:nvPr/>
        </p:nvSpPr>
        <p:spPr>
          <a:xfrm>
            <a:off x="8607025" y="3905208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5G</a:t>
            </a:r>
            <a:endParaRPr lang="el-GR" b="1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57740" y="767932"/>
            <a:ext cx="554295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l-GR" sz="1600" b="1" dirty="0" smtClean="0">
                <a:latin typeface="Arial" panose="020B0604020202020204" pitchFamily="34" charset="0"/>
              </a:rPr>
              <a:t>Smart Factory Setup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Sensors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types (Temperature, Vibration, Light)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sensor connects via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WiFi to its respective Raspberry Pi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Short-distance communication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Actuators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types (Smart Heater, Industrial Fan)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Connected to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 respective Raspberry Pi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wired connection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(serial). 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657350" lvl="3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reliability</a:t>
            </a:r>
          </a:p>
          <a:p>
            <a:pPr marL="1657350" lvl="3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Lower latency</a:t>
            </a:r>
          </a:p>
          <a:p>
            <a:pPr marL="1657350" lvl="3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Safety-critical control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Processing Units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Raspberry Pi per sensor</a:t>
            </a: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actuator aggregation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Factory Gateway/Edge Server: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Pis connected via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wired Ethernet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single factory-level edge server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Infrastructure: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Edge server sends aggregated data to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city-level cloud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5G network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02016" y="5977749"/>
            <a:ext cx="1831177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Factory Edge Server (Gateway)</a:t>
            </a:r>
            <a:endParaRPr lang="el-GR" dirty="0"/>
          </a:p>
        </p:txBody>
      </p:sp>
      <p:sp>
        <p:nvSpPr>
          <p:cNvPr id="46" name="Rectangle 45"/>
          <p:cNvSpPr/>
          <p:nvPr/>
        </p:nvSpPr>
        <p:spPr>
          <a:xfrm>
            <a:off x="9996485" y="5977749"/>
            <a:ext cx="1831177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Factory Edge Server (Gateway)</a:t>
            </a:r>
            <a:endParaRPr lang="el-GR" dirty="0"/>
          </a:p>
        </p:txBody>
      </p:sp>
      <p:cxnSp>
        <p:nvCxnSpPr>
          <p:cNvPr id="47" name="Straight Connector 46"/>
          <p:cNvCxnSpPr>
            <a:stCxn id="38" idx="2"/>
            <a:endCxn id="45" idx="0"/>
          </p:cNvCxnSpPr>
          <p:nvPr/>
        </p:nvCxnSpPr>
        <p:spPr>
          <a:xfrm flipH="1">
            <a:off x="7517605" y="5090624"/>
            <a:ext cx="1572815" cy="88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8" idx="2"/>
            <a:endCxn id="46" idx="0"/>
          </p:cNvCxnSpPr>
          <p:nvPr/>
        </p:nvCxnSpPr>
        <p:spPr>
          <a:xfrm>
            <a:off x="9090420" y="5090624"/>
            <a:ext cx="1821654" cy="88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Terminator 52"/>
          <p:cNvSpPr/>
          <p:nvPr/>
        </p:nvSpPr>
        <p:spPr>
          <a:xfrm>
            <a:off x="9696446" y="5452435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5G</a:t>
            </a:r>
            <a:endParaRPr lang="el-GR" b="1" dirty="0"/>
          </a:p>
        </p:txBody>
      </p:sp>
      <p:sp>
        <p:nvSpPr>
          <p:cNvPr id="54" name="Flowchart: Terminator 53"/>
          <p:cNvSpPr/>
          <p:nvPr/>
        </p:nvSpPr>
        <p:spPr>
          <a:xfrm>
            <a:off x="7645000" y="5472596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5G</a:t>
            </a:r>
            <a:endParaRPr lang="el-GR" b="1" dirty="0"/>
          </a:p>
        </p:txBody>
      </p:sp>
      <p:sp>
        <p:nvSpPr>
          <p:cNvPr id="56" name="Flowchart: Process 55"/>
          <p:cNvSpPr/>
          <p:nvPr/>
        </p:nvSpPr>
        <p:spPr>
          <a:xfrm>
            <a:off x="5981700" y="5219700"/>
            <a:ext cx="2914650" cy="1533525"/>
          </a:xfrm>
          <a:prstGeom prst="flowChartProcess">
            <a:avLst/>
          </a:prstGeom>
          <a:solidFill>
            <a:srgbClr val="FFFF00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Flowchart: Process 56"/>
          <p:cNvSpPr/>
          <p:nvPr/>
        </p:nvSpPr>
        <p:spPr>
          <a:xfrm>
            <a:off x="9141615" y="5210986"/>
            <a:ext cx="2914650" cy="1533525"/>
          </a:xfrm>
          <a:prstGeom prst="flowChartProcess">
            <a:avLst/>
          </a:prstGeom>
          <a:solidFill>
            <a:srgbClr val="FFFF00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Flowchart: Process 57"/>
          <p:cNvSpPr/>
          <p:nvPr/>
        </p:nvSpPr>
        <p:spPr>
          <a:xfrm>
            <a:off x="5981700" y="643584"/>
            <a:ext cx="6074565" cy="3740574"/>
          </a:xfrm>
          <a:prstGeom prst="flowChartProcess">
            <a:avLst/>
          </a:prstGeom>
          <a:solidFill>
            <a:srgbClr val="FFFF00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6063855" y="3911044"/>
            <a:ext cx="1769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sz="1600" b="1" dirty="0" smtClean="0">
                <a:latin typeface="Arial" panose="020B0604020202020204" pitchFamily="34" charset="0"/>
              </a:rPr>
              <a:t>Smart Factory 1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5994797" y="5209705"/>
            <a:ext cx="1769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sz="1600" b="1" dirty="0" smtClean="0">
                <a:latin typeface="Arial" panose="020B0604020202020204" pitchFamily="34" charset="0"/>
              </a:rPr>
              <a:t>Smart Factory 2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10350690" y="5167154"/>
            <a:ext cx="1769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sz="1600" b="1" dirty="0" smtClean="0">
                <a:latin typeface="Arial" panose="020B0604020202020204" pitchFamily="34" charset="0"/>
              </a:rPr>
              <a:t>Smart Factory N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4362"/>
            <a:ext cx="11430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003628" y="2062568"/>
            <a:ext cx="1076325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Rasp </a:t>
            </a:r>
            <a:r>
              <a:rPr lang="en-US" dirty="0" err="1" smtClean="0"/>
              <a:t>Pis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229350" y="775612"/>
            <a:ext cx="2576514" cy="57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 (Temperature, Light, Vibration)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9253534" y="774795"/>
            <a:ext cx="2576514" cy="5705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 (Smart Heater, Industrial Fan)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979444" y="2062569"/>
            <a:ext cx="1076325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Rasp </a:t>
            </a:r>
            <a:r>
              <a:rPr lang="en-US" dirty="0" err="1" smtClean="0"/>
              <a:t>Pis</a:t>
            </a:r>
            <a:endParaRPr lang="el-GR" dirty="0"/>
          </a:p>
        </p:txBody>
      </p:sp>
      <p:cxnSp>
        <p:nvCxnSpPr>
          <p:cNvPr id="15" name="Straight Connector 14"/>
          <p:cNvCxnSpPr>
            <a:stCxn id="12" idx="2"/>
            <a:endCxn id="14" idx="0"/>
          </p:cNvCxnSpPr>
          <p:nvPr/>
        </p:nvCxnSpPr>
        <p:spPr>
          <a:xfrm>
            <a:off x="7517607" y="1346131"/>
            <a:ext cx="0" cy="716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2"/>
            <a:endCxn id="11" idx="0"/>
          </p:cNvCxnSpPr>
          <p:nvPr/>
        </p:nvCxnSpPr>
        <p:spPr>
          <a:xfrm>
            <a:off x="10541791" y="1345314"/>
            <a:ext cx="0" cy="7172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Terminator 26"/>
          <p:cNvSpPr/>
          <p:nvPr/>
        </p:nvSpPr>
        <p:spPr>
          <a:xfrm>
            <a:off x="7036593" y="1537253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WiFi</a:t>
            </a:r>
            <a:endParaRPr lang="el-GR" b="1" dirty="0"/>
          </a:p>
        </p:txBody>
      </p:sp>
      <p:sp>
        <p:nvSpPr>
          <p:cNvPr id="28" name="Flowchart: Terminator 27"/>
          <p:cNvSpPr/>
          <p:nvPr/>
        </p:nvSpPr>
        <p:spPr>
          <a:xfrm>
            <a:off x="10117928" y="1537253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Serial</a:t>
            </a:r>
            <a:endParaRPr lang="el-GR" b="1" dirty="0"/>
          </a:p>
        </p:txBody>
      </p:sp>
      <p:sp>
        <p:nvSpPr>
          <p:cNvPr id="29" name="Rectangle 28"/>
          <p:cNvSpPr/>
          <p:nvPr/>
        </p:nvSpPr>
        <p:spPr>
          <a:xfrm>
            <a:off x="8172450" y="3148418"/>
            <a:ext cx="1831177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Factory Edge Server (Gateway)</a:t>
            </a:r>
            <a:endParaRPr lang="el-GR" dirty="0"/>
          </a:p>
        </p:txBody>
      </p:sp>
      <p:cxnSp>
        <p:nvCxnSpPr>
          <p:cNvPr id="30" name="Straight Connector 29"/>
          <p:cNvCxnSpPr>
            <a:stCxn id="14" idx="2"/>
            <a:endCxn id="29" idx="0"/>
          </p:cNvCxnSpPr>
          <p:nvPr/>
        </p:nvCxnSpPr>
        <p:spPr>
          <a:xfrm>
            <a:off x="7517607" y="2661336"/>
            <a:ext cx="1570432" cy="487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0"/>
            <a:endCxn id="11" idx="2"/>
          </p:cNvCxnSpPr>
          <p:nvPr/>
        </p:nvCxnSpPr>
        <p:spPr>
          <a:xfrm flipV="1">
            <a:off x="9088039" y="2661335"/>
            <a:ext cx="1453752" cy="4870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Terminator 35"/>
          <p:cNvSpPr/>
          <p:nvPr/>
        </p:nvSpPr>
        <p:spPr>
          <a:xfrm>
            <a:off x="9417838" y="2757396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ETH</a:t>
            </a:r>
            <a:endParaRPr lang="el-GR" b="1" dirty="0"/>
          </a:p>
        </p:txBody>
      </p:sp>
      <p:sp>
        <p:nvSpPr>
          <p:cNvPr id="37" name="Flowchart: Terminator 36"/>
          <p:cNvSpPr/>
          <p:nvPr/>
        </p:nvSpPr>
        <p:spPr>
          <a:xfrm>
            <a:off x="7860502" y="2757396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ETH</a:t>
            </a:r>
            <a:endParaRPr lang="el-GR" b="1" dirty="0"/>
          </a:p>
        </p:txBody>
      </p:sp>
      <p:sp>
        <p:nvSpPr>
          <p:cNvPr id="38" name="Rectangle 37"/>
          <p:cNvSpPr/>
          <p:nvPr/>
        </p:nvSpPr>
        <p:spPr>
          <a:xfrm>
            <a:off x="6124575" y="4491857"/>
            <a:ext cx="5931690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City-level Cloud Data Centre</a:t>
            </a:r>
            <a:endParaRPr lang="el-GR" dirty="0"/>
          </a:p>
        </p:txBody>
      </p:sp>
      <p:cxnSp>
        <p:nvCxnSpPr>
          <p:cNvPr id="39" name="Straight Connector 38"/>
          <p:cNvCxnSpPr>
            <a:stCxn id="29" idx="2"/>
            <a:endCxn id="38" idx="0"/>
          </p:cNvCxnSpPr>
          <p:nvPr/>
        </p:nvCxnSpPr>
        <p:spPr>
          <a:xfrm>
            <a:off x="9088039" y="3747185"/>
            <a:ext cx="2381" cy="744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Terminator 41"/>
          <p:cNvSpPr/>
          <p:nvPr/>
        </p:nvSpPr>
        <p:spPr>
          <a:xfrm>
            <a:off x="8607025" y="3905208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5G</a:t>
            </a:r>
            <a:endParaRPr lang="el-GR" b="1" dirty="0"/>
          </a:p>
        </p:txBody>
      </p:sp>
      <p:sp>
        <p:nvSpPr>
          <p:cNvPr id="45" name="Rectangle 44"/>
          <p:cNvSpPr/>
          <p:nvPr/>
        </p:nvSpPr>
        <p:spPr>
          <a:xfrm>
            <a:off x="6602016" y="5977749"/>
            <a:ext cx="1831177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Factory Edge Server (Gateway)</a:t>
            </a:r>
            <a:endParaRPr lang="el-GR" dirty="0"/>
          </a:p>
        </p:txBody>
      </p:sp>
      <p:sp>
        <p:nvSpPr>
          <p:cNvPr id="46" name="Rectangle 45"/>
          <p:cNvSpPr/>
          <p:nvPr/>
        </p:nvSpPr>
        <p:spPr>
          <a:xfrm>
            <a:off x="9996485" y="5977749"/>
            <a:ext cx="1831177" cy="5987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Factory Edge Server (Gateway)</a:t>
            </a:r>
            <a:endParaRPr lang="el-GR" dirty="0"/>
          </a:p>
        </p:txBody>
      </p:sp>
      <p:cxnSp>
        <p:nvCxnSpPr>
          <p:cNvPr id="47" name="Straight Connector 46"/>
          <p:cNvCxnSpPr>
            <a:stCxn id="38" idx="2"/>
            <a:endCxn id="45" idx="0"/>
          </p:cNvCxnSpPr>
          <p:nvPr/>
        </p:nvCxnSpPr>
        <p:spPr>
          <a:xfrm flipH="1">
            <a:off x="7517605" y="5090624"/>
            <a:ext cx="1572815" cy="88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8" idx="2"/>
            <a:endCxn id="46" idx="0"/>
          </p:cNvCxnSpPr>
          <p:nvPr/>
        </p:nvCxnSpPr>
        <p:spPr>
          <a:xfrm>
            <a:off x="9090420" y="5090624"/>
            <a:ext cx="1821654" cy="887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Terminator 52"/>
          <p:cNvSpPr/>
          <p:nvPr/>
        </p:nvSpPr>
        <p:spPr>
          <a:xfrm>
            <a:off x="9696446" y="5452435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5G</a:t>
            </a:r>
            <a:endParaRPr lang="el-GR" b="1" dirty="0"/>
          </a:p>
        </p:txBody>
      </p:sp>
      <p:sp>
        <p:nvSpPr>
          <p:cNvPr id="54" name="Flowchart: Terminator 53"/>
          <p:cNvSpPr/>
          <p:nvPr/>
        </p:nvSpPr>
        <p:spPr>
          <a:xfrm>
            <a:off x="7645000" y="5472596"/>
            <a:ext cx="962025" cy="33337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5G</a:t>
            </a:r>
            <a:endParaRPr lang="el-GR" b="1" dirty="0"/>
          </a:p>
        </p:txBody>
      </p:sp>
      <p:sp>
        <p:nvSpPr>
          <p:cNvPr id="56" name="Flowchart: Process 55"/>
          <p:cNvSpPr/>
          <p:nvPr/>
        </p:nvSpPr>
        <p:spPr>
          <a:xfrm>
            <a:off x="5981700" y="5219700"/>
            <a:ext cx="2914650" cy="1533525"/>
          </a:xfrm>
          <a:prstGeom prst="flowChartProcess">
            <a:avLst/>
          </a:prstGeom>
          <a:solidFill>
            <a:srgbClr val="FFFF00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Flowchart: Process 56"/>
          <p:cNvSpPr/>
          <p:nvPr/>
        </p:nvSpPr>
        <p:spPr>
          <a:xfrm>
            <a:off x="9141615" y="5210986"/>
            <a:ext cx="2914650" cy="1533525"/>
          </a:xfrm>
          <a:prstGeom prst="flowChartProcess">
            <a:avLst/>
          </a:prstGeom>
          <a:solidFill>
            <a:srgbClr val="FFFF00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Flowchart: Process 57"/>
          <p:cNvSpPr/>
          <p:nvPr/>
        </p:nvSpPr>
        <p:spPr>
          <a:xfrm>
            <a:off x="5981700" y="643584"/>
            <a:ext cx="6074565" cy="3740574"/>
          </a:xfrm>
          <a:prstGeom prst="flowChartProcess">
            <a:avLst/>
          </a:prstGeom>
          <a:solidFill>
            <a:srgbClr val="FFFF00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6063855" y="3911044"/>
            <a:ext cx="1769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sz="1600" b="1" dirty="0" smtClean="0">
                <a:latin typeface="Arial" panose="020B0604020202020204" pitchFamily="34" charset="0"/>
              </a:rPr>
              <a:t>Smart Factory 1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5994797" y="5209705"/>
            <a:ext cx="1769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sz="1600" b="1" dirty="0" smtClean="0">
                <a:latin typeface="Arial" panose="020B0604020202020204" pitchFamily="34" charset="0"/>
              </a:rPr>
              <a:t>Smart Factory 2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10350690" y="5167154"/>
            <a:ext cx="1769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sz="1600" b="1" dirty="0" smtClean="0">
                <a:latin typeface="Arial" panose="020B0604020202020204" pitchFamily="34" charset="0"/>
              </a:rPr>
              <a:t>Smart Factory N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92" y="1131665"/>
            <a:ext cx="5007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Current Security State: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security applied: default credentials, unencrypted </a:t>
            </a:r>
            <a:r>
              <a:rPr lang="en-US" dirty="0" err="1"/>
              <a:t>WiFi</a:t>
            </a:r>
            <a:r>
              <a:rPr lang="en-US" dirty="0"/>
              <a:t>, open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Decision </a:t>
            </a:r>
            <a:r>
              <a:rPr lang="en-US" b="1" dirty="0" smtClean="0"/>
              <a:t>Criteria: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Security:</a:t>
            </a:r>
            <a:r>
              <a:rPr lang="en-US" dirty="0"/>
              <a:t> Does the mechanism effectively protect the system?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Criticality:</a:t>
            </a:r>
            <a:r>
              <a:rPr lang="en-US" dirty="0"/>
              <a:t> Is the asset important enough to justify protection?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Performance:</a:t>
            </a:r>
            <a:r>
              <a:rPr lang="en-US" dirty="0"/>
              <a:t> What is the latency/resource cost of applying this mechanism?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Scalability:</a:t>
            </a:r>
            <a:r>
              <a:rPr lang="en-US" dirty="0"/>
              <a:t> How well does it work as the system grows?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Instructions: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layer has </a:t>
            </a:r>
            <a:r>
              <a:rPr lang="en-US" b="1" dirty="0"/>
              <a:t>4 </a:t>
            </a:r>
            <a:r>
              <a:rPr lang="en-US" b="1" dirty="0" smtClean="0"/>
              <a:t>mechanisms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</a:t>
            </a:r>
            <a:r>
              <a:rPr lang="en-US" b="1" dirty="0"/>
              <a:t>Yes or No</a:t>
            </a:r>
            <a:r>
              <a:rPr lang="en-US" dirty="0"/>
              <a:t> for each.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Justify choices based on </a:t>
            </a:r>
            <a:r>
              <a:rPr lang="en-US" b="1" dirty="0"/>
              <a:t>trade-offs, </a:t>
            </a:r>
            <a:r>
              <a:rPr lang="en-US" b="1" dirty="0" smtClean="0"/>
              <a:t>criticality </a:t>
            </a:r>
            <a:r>
              <a:rPr lang="en-US" b="1" dirty="0"/>
              <a:t>and practicality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4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648089" y="829905"/>
            <a:ext cx="737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1: </a:t>
            </a:r>
            <a:r>
              <a:rPr lang="en-US" sz="2400" b="1" dirty="0"/>
              <a:t>Device-Level Security (Sensors + Actuators + </a:t>
            </a:r>
            <a:r>
              <a:rPr lang="en-US" sz="2400" b="1" dirty="0" err="1"/>
              <a:t>Pis</a:t>
            </a:r>
            <a:r>
              <a:rPr lang="en-US" sz="2400" b="1" dirty="0"/>
              <a:t>)</a:t>
            </a:r>
            <a:endParaRPr lang="el-GR" sz="24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02986"/>
              </p:ext>
            </p:extLst>
          </p:nvPr>
        </p:nvGraphicFramePr>
        <p:xfrm>
          <a:off x="200025" y="1692275"/>
          <a:ext cx="11791949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Mechanism/ </a:t>
                      </a:r>
                      <a:r>
                        <a:rPr lang="en-US" sz="2000" dirty="0"/>
                        <a:t>Technology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Functionality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/>
                        <a:t>Secure Boot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Only trusted firmware runs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TPM/ </a:t>
                      </a:r>
                      <a:r>
                        <a:rPr lang="en-US" sz="2000" dirty="0"/>
                        <a:t>Secure Element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Stores keys securely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/>
                        <a:t>Physical Tamper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Detect device tampering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dirty="0"/>
                        <a:t>Firmware Signing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OTA updates verified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6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9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19063"/>
              </p:ext>
            </p:extLst>
          </p:nvPr>
        </p:nvGraphicFramePr>
        <p:xfrm>
          <a:off x="200025" y="1692275"/>
          <a:ext cx="11791949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Mechanism/ </a:t>
                      </a:r>
                      <a:r>
                        <a:rPr lang="en-US" sz="2000" dirty="0"/>
                        <a:t>Technology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Functionality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/>
                        <a:t>Secure Boot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Only trusted firmware runs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Critical for Pis/actuators; minimal performance cost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TPM/ </a:t>
                      </a:r>
                      <a:r>
                        <a:rPr lang="en-US" sz="2000" dirty="0"/>
                        <a:t>Secure Element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Stores keys securely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Optional; cost may not justify for small setup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/>
                        <a:t>Physical Tamper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Detect device tampering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critical in this scenario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dirty="0"/>
                        <a:t>Firmware Signing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OTA updates verified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Avoids malicious firmware; important for actuators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39892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48089" y="829905"/>
            <a:ext cx="7422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1: </a:t>
            </a:r>
            <a:r>
              <a:rPr lang="en-US" sz="2400" b="1" dirty="0"/>
              <a:t>Device-Level Security (Sensors + Actuators + </a:t>
            </a:r>
            <a:r>
              <a:rPr lang="en-US" sz="2400" b="1" dirty="0" err="1"/>
              <a:t>Pis</a:t>
            </a:r>
            <a:r>
              <a:rPr lang="en-US" sz="2400" b="1" dirty="0"/>
              <a:t>)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4044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762514" y="744180"/>
            <a:ext cx="4255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2: </a:t>
            </a:r>
            <a:r>
              <a:rPr lang="en-US" sz="2400" b="1" dirty="0"/>
              <a:t>Network-Level Security</a:t>
            </a:r>
            <a:endParaRPr lang="el-GR" sz="24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43399"/>
              </p:ext>
            </p:extLst>
          </p:nvPr>
        </p:nvGraphicFramePr>
        <p:xfrm>
          <a:off x="200025" y="1692275"/>
          <a:ext cx="11791949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Mechanism/Technology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Functionality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WiFi WPA3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Encrypts wireless sensor traffic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TLS/DTLS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Encrypts data in transit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VPN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Encrypted tunnel Edge →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Open </a:t>
                      </a: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/No </a:t>
                      </a:r>
                      <a:r>
                        <a:rPr lang="en-US" dirty="0"/>
                        <a:t>Security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Unprotected traffic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7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762514" y="744180"/>
            <a:ext cx="4255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2: </a:t>
            </a:r>
            <a:r>
              <a:rPr lang="en-US" sz="2400" b="1" dirty="0"/>
              <a:t>Network-Level Security</a:t>
            </a:r>
            <a:endParaRPr lang="el-GR" sz="24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097620"/>
              </p:ext>
            </p:extLst>
          </p:nvPr>
        </p:nvGraphicFramePr>
        <p:xfrm>
          <a:off x="200025" y="1692275"/>
          <a:ext cx="11791949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Mechanism/Technology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Functionality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WiFi WPA3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Encrypts wireless sensor traffic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Strong protection for sensor → Pi communication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TLS/DTLS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Encrypts data in transit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Secures Pi → gateway/cloud messages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VPN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Encrypted tunnel Edge →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Adds latency; optional if TLS used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Open </a:t>
                      </a:r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/No </a:t>
                      </a:r>
                      <a:r>
                        <a:rPr lang="en-US" dirty="0"/>
                        <a:t>Security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Unprotected traffic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risk; should never be used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762514" y="744180"/>
            <a:ext cx="4416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3: </a:t>
            </a:r>
            <a:r>
              <a:rPr lang="en-US" sz="2400" b="1" dirty="0"/>
              <a:t>Edge &amp; Gateway Security</a:t>
            </a:r>
            <a:endParaRPr lang="el-GR" sz="24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83035"/>
              </p:ext>
            </p:extLst>
          </p:nvPr>
        </p:nvGraphicFramePr>
        <p:xfrm>
          <a:off x="200025" y="1692275"/>
          <a:ext cx="11791949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Mechanism/Technology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Functionality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Local </a:t>
                      </a:r>
                      <a:r>
                        <a:rPr lang="en-US" dirty="0" smtClean="0"/>
                        <a:t>Logging/ </a:t>
                      </a:r>
                      <a:r>
                        <a:rPr lang="en-US" dirty="0"/>
                        <a:t>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Tracks events/anomalies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Remote Access Tools Open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Exposed RDP/SSH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Docker/Containerization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Isolates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000700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OS Hardening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Reduces attack surface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750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762514" y="744180"/>
            <a:ext cx="4416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3: </a:t>
            </a:r>
            <a:r>
              <a:rPr lang="en-US" sz="2400" b="1" dirty="0"/>
              <a:t>Edge &amp; Gateway Security</a:t>
            </a:r>
            <a:endParaRPr lang="el-GR" sz="24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89505"/>
              </p:ext>
            </p:extLst>
          </p:nvPr>
        </p:nvGraphicFramePr>
        <p:xfrm>
          <a:off x="200025" y="1692275"/>
          <a:ext cx="11791949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Mechanism/Technology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Functionality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Local </a:t>
                      </a:r>
                      <a:r>
                        <a:rPr lang="en-US" dirty="0" smtClean="0"/>
                        <a:t>Logging/ </a:t>
                      </a:r>
                      <a:r>
                        <a:rPr lang="en-US" dirty="0"/>
                        <a:t>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Tracks events/anomalies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Optional for small deployments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Remote Access Tools Open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Exposed RDP/SSH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risk; not required for basic setup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Docker/Containerization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Isolates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Protects preprocessing tasks and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759990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OS Hardening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Reduces attack surface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Disables unused ports/services; minimal overhead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3206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762514" y="744180"/>
            <a:ext cx="4875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4: </a:t>
            </a:r>
            <a:r>
              <a:rPr lang="en-US" sz="2400" b="1" dirty="0"/>
              <a:t>Cloud &amp; Application Security</a:t>
            </a:r>
            <a:endParaRPr lang="el-GR" sz="24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40550"/>
              </p:ext>
            </p:extLst>
          </p:nvPr>
        </p:nvGraphicFramePr>
        <p:xfrm>
          <a:off x="200025" y="1692275"/>
          <a:ext cx="11791949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Mechanism/Technology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Functionality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TLS / HTTPS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Encrypts cloud communication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API </a:t>
                      </a:r>
                      <a:r>
                        <a:rPr lang="en-US" dirty="0" smtClean="0"/>
                        <a:t>Gateway/Rate </a:t>
                      </a:r>
                      <a:r>
                        <a:rPr lang="en-US" dirty="0"/>
                        <a:t>Limiting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Protects cloud APIs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10763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OAuth2 / OpenID Connect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Authentication &amp; authorization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57218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Logging/Monitoring/IDS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Detects anomalies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Exercise: Design of Smart Factory Security System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762514" y="744180"/>
            <a:ext cx="4875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Layer </a:t>
            </a:r>
            <a:r>
              <a:rPr lang="en-US" sz="2400" b="1" dirty="0" smtClean="0"/>
              <a:t>4: </a:t>
            </a:r>
            <a:r>
              <a:rPr lang="en-US" sz="2400" b="1" dirty="0"/>
              <a:t>Cloud &amp; Application Security</a:t>
            </a:r>
            <a:endParaRPr lang="el-GR" sz="24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72332"/>
              </p:ext>
            </p:extLst>
          </p:nvPr>
        </p:nvGraphicFramePr>
        <p:xfrm>
          <a:off x="200025" y="1692275"/>
          <a:ext cx="11791949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408436983"/>
                    </a:ext>
                  </a:extLst>
                </a:gridCol>
                <a:gridCol w="179087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453372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Mechanism/Technology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Functionality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TLS / HTTPS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Encrypts cloud communication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Essential for edge → cloud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088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API </a:t>
                      </a:r>
                      <a:r>
                        <a:rPr lang="en-US" dirty="0" smtClean="0"/>
                        <a:t>Gateway/Rate </a:t>
                      </a:r>
                      <a:r>
                        <a:rPr lang="en-US" dirty="0"/>
                        <a:t>Limiting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Protects cloud APIs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 for low traffic; important at scale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298112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OAuth2 / </a:t>
                      </a:r>
                      <a:r>
                        <a:rPr lang="en-US" dirty="0" err="1"/>
                        <a:t>OpenID</a:t>
                      </a:r>
                      <a:r>
                        <a:rPr lang="en-US" dirty="0"/>
                        <a:t> Connect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Authentication &amp; authorization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Prevents unauthorized cloud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758035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Logging/Monitoring/IDS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Detects anomalies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 for small setup; critical for multi-factory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72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7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85749" y="702142"/>
            <a:ext cx="116205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Threat Modelling in </a:t>
            </a:r>
            <a:r>
              <a:rPr lang="en-US" sz="1200" b="1" dirty="0" err="1" smtClean="0"/>
              <a:t>IoT</a:t>
            </a:r>
            <a:endParaRPr lang="en-US" sz="1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Granata</a:t>
            </a:r>
            <a:r>
              <a:rPr lang="en-US" sz="1200" dirty="0"/>
              <a:t>, Daniele, and Massimiliano </a:t>
            </a:r>
            <a:r>
              <a:rPr lang="en-US" sz="1200" dirty="0" err="1"/>
              <a:t>Rak</a:t>
            </a:r>
            <a:r>
              <a:rPr lang="en-US" sz="1200" dirty="0"/>
              <a:t>. "Systematic analysis of </a:t>
            </a:r>
            <a:r>
              <a:rPr lang="en-US" sz="1200" b="1" dirty="0"/>
              <a:t>automated threat modelling </a:t>
            </a:r>
            <a:r>
              <a:rPr lang="en-US" sz="1200" dirty="0"/>
              <a:t>techniques: Comparison of open-source tools." Software quality journal 32.1 (2024): 125-161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Salayma</a:t>
            </a:r>
            <a:r>
              <a:rPr lang="en-US" sz="1200" dirty="0"/>
              <a:t>, </a:t>
            </a:r>
            <a:r>
              <a:rPr lang="en-US" sz="1200" dirty="0" err="1"/>
              <a:t>Marwa</a:t>
            </a:r>
            <a:r>
              <a:rPr lang="en-US" sz="1200" dirty="0"/>
              <a:t>. "Threat modelling in Internet of Things (</a:t>
            </a:r>
            <a:r>
              <a:rPr lang="en-US" sz="1200" dirty="0" err="1"/>
              <a:t>IoT</a:t>
            </a:r>
            <a:r>
              <a:rPr lang="en-US" sz="1200" dirty="0"/>
              <a:t>) environments using </a:t>
            </a:r>
            <a:r>
              <a:rPr lang="en-US" sz="1200" b="1" dirty="0"/>
              <a:t>dynamic attack graphs</a:t>
            </a:r>
            <a:r>
              <a:rPr lang="en-US" sz="1200" dirty="0"/>
              <a:t>." Frontiers in the Internet of Things 3 (2024): 1306465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He, </a:t>
            </a:r>
            <a:r>
              <a:rPr lang="en-US" sz="1200" dirty="0" err="1"/>
              <a:t>Sizhe</a:t>
            </a:r>
            <a:r>
              <a:rPr lang="en-US" sz="1200" dirty="0"/>
              <a:t>, et al. "</a:t>
            </a:r>
            <a:r>
              <a:rPr lang="en-US" sz="1200" b="1" dirty="0"/>
              <a:t>Cascading failure </a:t>
            </a:r>
            <a:r>
              <a:rPr lang="en-US" sz="1200" dirty="0"/>
              <a:t>in cyber–physical systems: A review on failure modeling and vulnerability analysis." IEEE Transactions on Cybernetics 54.12 (2024): 7936-7954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Device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Kumar</a:t>
            </a:r>
            <a:r>
              <a:rPr lang="en-US" sz="1200" dirty="0"/>
              <a:t>, Sunil, et al. "A review of lightweight security and </a:t>
            </a:r>
            <a:r>
              <a:rPr lang="en-US" sz="1200" b="1" dirty="0"/>
              <a:t>privacy for resource-constrained </a:t>
            </a:r>
            <a:r>
              <a:rPr lang="en-US" sz="1200" b="1" dirty="0" err="1"/>
              <a:t>IoT</a:t>
            </a:r>
            <a:r>
              <a:rPr lang="en-US" sz="1200" b="1" dirty="0"/>
              <a:t> devices</a:t>
            </a:r>
            <a:r>
              <a:rPr lang="en-US" sz="1200" dirty="0"/>
              <a:t>." Computers, Materials and Continua 78.1 (2024): 31-63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Li, X., Wei, Q., Wu, Z., </a:t>
            </a:r>
            <a:r>
              <a:rPr lang="en-US" sz="1200" dirty="0" err="1"/>
              <a:t>Guo</a:t>
            </a:r>
            <a:r>
              <a:rPr lang="en-US" sz="1200" dirty="0"/>
              <a:t>, W., &amp; He, L. (2024). </a:t>
            </a:r>
            <a:r>
              <a:rPr lang="en-US" sz="1200" b="1" dirty="0"/>
              <a:t>Harden-</a:t>
            </a:r>
            <a:r>
              <a:rPr lang="en-US" sz="1200" b="1" dirty="0" err="1"/>
              <a:t>IoT</a:t>
            </a:r>
            <a:r>
              <a:rPr lang="en-US" sz="1200" b="1" dirty="0"/>
              <a:t>: hardening the </a:t>
            </a:r>
            <a:r>
              <a:rPr lang="en-US" sz="1200" b="1" dirty="0" err="1"/>
              <a:t>EoL</a:t>
            </a:r>
            <a:r>
              <a:rPr lang="en-US" sz="1200" b="1" dirty="0"/>
              <a:t> devices </a:t>
            </a:r>
            <a:r>
              <a:rPr lang="en-US" sz="1200" dirty="0"/>
              <a:t>by intercepting the attack vector for future B5G/6G </a:t>
            </a:r>
            <a:r>
              <a:rPr lang="en-US" sz="1200" dirty="0" err="1"/>
              <a:t>IoT</a:t>
            </a:r>
            <a:r>
              <a:rPr lang="en-US" sz="1200" dirty="0"/>
              <a:t>. Wireless Networks, 30(8), 6797-6808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Network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Afzal</a:t>
            </a:r>
            <a:r>
              <a:rPr lang="en-US" sz="1200" dirty="0"/>
              <a:t>, F., </a:t>
            </a:r>
            <a:r>
              <a:rPr lang="en-US" sz="1200" dirty="0" err="1"/>
              <a:t>Uzair</a:t>
            </a:r>
            <a:r>
              <a:rPr lang="en-US" sz="1200" dirty="0"/>
              <a:t>, A., </a:t>
            </a:r>
            <a:r>
              <a:rPr lang="en-US" sz="1200" dirty="0" err="1"/>
              <a:t>Javed</a:t>
            </a:r>
            <a:r>
              <a:rPr lang="en-US" sz="1200" dirty="0"/>
              <a:t>, M. A., &amp; Naqvi, S. A. A. (2024). An Enhanced Approach for </a:t>
            </a:r>
            <a:r>
              <a:rPr lang="en-US" sz="1200" b="1" dirty="0"/>
              <a:t>Wi-Fi Security </a:t>
            </a:r>
            <a:r>
              <a:rPr lang="en-US" sz="1200" dirty="0"/>
              <a:t>and Authentication Protocols: A Systematic Approach towards WEP, WPA, WPA2, and WPA3. Spectrum of Engineering Sciences, 2(5), 379-403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Ji, Sharma, and Abhishek Kumar Mishra. "</a:t>
            </a:r>
            <a:r>
              <a:rPr lang="en-US" sz="1200" b="1" dirty="0"/>
              <a:t>5g security issues challenges </a:t>
            </a:r>
            <a:r>
              <a:rPr lang="en-US" sz="1200" dirty="0"/>
              <a:t>and solutions against </a:t>
            </a:r>
            <a:r>
              <a:rPr lang="en-US" sz="1200" dirty="0" err="1"/>
              <a:t>ddos</a:t>
            </a:r>
            <a:r>
              <a:rPr lang="en-US" sz="1200" dirty="0"/>
              <a:t> attacks: A survey." 2024 2nd International Conference on Disruptive Technologies (ICDT). IEEE, 2024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Abderrahmane</a:t>
            </a:r>
            <a:r>
              <a:rPr lang="en-US" sz="1200" dirty="0"/>
              <a:t>, </a:t>
            </a:r>
            <a:r>
              <a:rPr lang="en-US" sz="1200" dirty="0" err="1"/>
              <a:t>Tamali</a:t>
            </a:r>
            <a:r>
              <a:rPr lang="en-US" sz="1200" dirty="0"/>
              <a:t>, </a:t>
            </a:r>
            <a:r>
              <a:rPr lang="en-US" sz="1200" dirty="0" err="1"/>
              <a:t>Amardjia</a:t>
            </a:r>
            <a:r>
              <a:rPr lang="en-US" sz="1200" dirty="0"/>
              <a:t> </a:t>
            </a:r>
            <a:r>
              <a:rPr lang="en-US" sz="1200" dirty="0" err="1"/>
              <a:t>Nourredine</a:t>
            </a:r>
            <a:r>
              <a:rPr lang="en-US" sz="1200" dirty="0"/>
              <a:t>, and </a:t>
            </a:r>
            <a:r>
              <a:rPr lang="en-US" sz="1200" dirty="0" err="1"/>
              <a:t>Tamali</a:t>
            </a:r>
            <a:r>
              <a:rPr lang="en-US" sz="1200" dirty="0"/>
              <a:t> Mohammed. "Experimental analysis for comparison of wireless transmission technologies: </a:t>
            </a:r>
            <a:r>
              <a:rPr lang="en-US" sz="1200" b="1" dirty="0"/>
              <a:t>Wi-Fi, Bluetooth, ZigBee and </a:t>
            </a:r>
            <a:r>
              <a:rPr lang="en-US" sz="1200" b="1" dirty="0" err="1"/>
              <a:t>LoRa</a:t>
            </a:r>
            <a:r>
              <a:rPr lang="en-US" sz="1200" b="1" dirty="0"/>
              <a:t> for mobile multi-robot in hostile sites</a:t>
            </a:r>
            <a:r>
              <a:rPr lang="en-US" sz="1200" dirty="0"/>
              <a:t>." Int. J. </a:t>
            </a:r>
            <a:r>
              <a:rPr lang="en-US" sz="1200" dirty="0" err="1"/>
              <a:t>Electr</a:t>
            </a:r>
            <a:r>
              <a:rPr lang="en-US" sz="1200" dirty="0"/>
              <a:t>. </a:t>
            </a:r>
            <a:r>
              <a:rPr lang="en-US" sz="1200" dirty="0" err="1"/>
              <a:t>Comput</a:t>
            </a:r>
            <a:r>
              <a:rPr lang="en-US" sz="1200" dirty="0"/>
              <a:t>. Eng.(IJECE) 14.3 (2024): 2753-2761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Edge/Cloud &amp; App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Shahid</a:t>
            </a:r>
            <a:r>
              <a:rPr lang="en-US" sz="1200" dirty="0"/>
              <a:t>, </a:t>
            </a:r>
            <a:r>
              <a:rPr lang="en-US" sz="1200" dirty="0" err="1"/>
              <a:t>Jahanzeb</a:t>
            </a:r>
            <a:r>
              <a:rPr lang="en-US" sz="1200" dirty="0"/>
              <a:t>, et al. "A comparative study of </a:t>
            </a:r>
            <a:r>
              <a:rPr lang="en-US" sz="1200" b="1" dirty="0"/>
              <a:t>web application security parameters</a:t>
            </a:r>
            <a:r>
              <a:rPr lang="en-US" sz="1200" dirty="0"/>
              <a:t>: Current trends and future directions." Applied Sciences 12.8 (2022): 4077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Butt, U. A., Amin, R., </a:t>
            </a:r>
            <a:r>
              <a:rPr lang="en-US" sz="1200" dirty="0" err="1"/>
              <a:t>Mehmood</a:t>
            </a:r>
            <a:r>
              <a:rPr lang="en-US" sz="1200" dirty="0"/>
              <a:t>, M., </a:t>
            </a:r>
            <a:r>
              <a:rPr lang="en-US" sz="1200" dirty="0" err="1"/>
              <a:t>Aldabbas</a:t>
            </a:r>
            <a:r>
              <a:rPr lang="en-US" sz="1200" dirty="0"/>
              <a:t>, H., </a:t>
            </a:r>
            <a:r>
              <a:rPr lang="en-US" sz="1200" dirty="0" err="1"/>
              <a:t>Alharbi</a:t>
            </a:r>
            <a:r>
              <a:rPr lang="en-US" sz="1200" dirty="0"/>
              <a:t>, M. T., &amp; </a:t>
            </a:r>
            <a:r>
              <a:rPr lang="en-US" sz="1200" dirty="0" err="1"/>
              <a:t>Albaqami</a:t>
            </a:r>
            <a:r>
              <a:rPr lang="en-US" sz="1200" dirty="0"/>
              <a:t>, N. (2023). </a:t>
            </a:r>
            <a:r>
              <a:rPr lang="en-US" sz="1200" b="1" dirty="0"/>
              <a:t>Cloud security threats and solutions</a:t>
            </a:r>
            <a:r>
              <a:rPr lang="en-US" sz="1200" dirty="0"/>
              <a:t>: A survey. Wireless Personal Communications, 128(1), 387-413</a:t>
            </a:r>
            <a:r>
              <a:rPr lang="en-US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AI-Driven Security &amp; Future Trends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Ejeofobiri</a:t>
            </a:r>
            <a:r>
              <a:rPr lang="en-US" sz="1200" dirty="0"/>
              <a:t>, </a:t>
            </a:r>
            <a:r>
              <a:rPr lang="en-US" sz="1200" dirty="0" err="1"/>
              <a:t>Chigozie</a:t>
            </a:r>
            <a:r>
              <a:rPr lang="en-US" sz="1200" dirty="0"/>
              <a:t> K., </a:t>
            </a:r>
            <a:r>
              <a:rPr lang="en-US" sz="1200" dirty="0" err="1"/>
              <a:t>Olayinka</a:t>
            </a:r>
            <a:r>
              <a:rPr lang="en-US" sz="1200" dirty="0"/>
              <a:t> </a:t>
            </a:r>
            <a:r>
              <a:rPr lang="en-US" sz="1200" dirty="0" err="1"/>
              <a:t>Olubola</a:t>
            </a:r>
            <a:r>
              <a:rPr lang="en-US" sz="1200" dirty="0"/>
              <a:t> Victor-</a:t>
            </a:r>
            <a:r>
              <a:rPr lang="en-US" sz="1200" dirty="0" err="1"/>
              <a:t>Igun</a:t>
            </a:r>
            <a:r>
              <a:rPr lang="en-US" sz="1200" dirty="0"/>
              <a:t>, and Clifford </a:t>
            </a:r>
            <a:r>
              <a:rPr lang="en-US" sz="1200" dirty="0" err="1"/>
              <a:t>Okoye</a:t>
            </a:r>
            <a:r>
              <a:rPr lang="en-US" sz="1200" dirty="0"/>
              <a:t>. "</a:t>
            </a:r>
            <a:r>
              <a:rPr lang="en-US" sz="1200" b="1" dirty="0"/>
              <a:t>AI-Driven Secure Intrusion Detection </a:t>
            </a:r>
            <a:r>
              <a:rPr lang="en-US" sz="1200" dirty="0"/>
              <a:t>for Internet of Things (IOT) Networks." Asian Journal of Mathematics and Computer Research 31.4 (2024): 40-55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Abdulhasan</a:t>
            </a:r>
            <a:r>
              <a:rPr lang="en-US" sz="1200" dirty="0"/>
              <a:t>, Maki Mahdi, et al. "</a:t>
            </a:r>
            <a:r>
              <a:rPr lang="en-US" sz="1200" b="1" dirty="0"/>
              <a:t>AI-Driven Privacy Analysis of </a:t>
            </a:r>
            <a:r>
              <a:rPr lang="en-US" sz="1200" b="1" dirty="0" err="1"/>
              <a:t>IoT</a:t>
            </a:r>
            <a:r>
              <a:rPr lang="en-US" sz="1200" b="1" dirty="0"/>
              <a:t> Services </a:t>
            </a:r>
            <a:r>
              <a:rPr lang="en-US" sz="1200" dirty="0"/>
              <a:t>in Edge Computing." 2024 International Conference on Emerging Research in Computational Science (ICERCS). IEEE, 2024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Bast</a:t>
            </a:r>
            <a:r>
              <a:rPr lang="en-US" sz="1200" dirty="0"/>
              <a:t>, C., &amp; </a:t>
            </a:r>
            <a:r>
              <a:rPr lang="en-US" sz="1200" dirty="0" err="1"/>
              <a:t>Yeh</a:t>
            </a:r>
            <a:r>
              <a:rPr lang="en-US" sz="1200" dirty="0"/>
              <a:t>, K. H. (2024). Emerging authentication technologies </a:t>
            </a:r>
            <a:r>
              <a:rPr lang="en-US" sz="1200" b="1" dirty="0"/>
              <a:t>for zero trust on the internet of things</a:t>
            </a:r>
            <a:r>
              <a:rPr lang="en-US" sz="1200" dirty="0"/>
              <a:t>. Symmetry, 16(8), 993</a:t>
            </a:r>
            <a:r>
              <a:rPr lang="en-US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Sharma, Neha, and Pankaj </a:t>
            </a:r>
            <a:r>
              <a:rPr lang="en-US" sz="1200" dirty="0" err="1"/>
              <a:t>Dhiman</a:t>
            </a:r>
            <a:r>
              <a:rPr lang="en-US" sz="1200" dirty="0"/>
              <a:t>. "A survey on </a:t>
            </a:r>
            <a:r>
              <a:rPr lang="en-US" sz="1200" dirty="0" err="1"/>
              <a:t>IoT</a:t>
            </a:r>
            <a:r>
              <a:rPr lang="en-US" sz="1200" dirty="0"/>
              <a:t> security: challenges and their </a:t>
            </a:r>
            <a:r>
              <a:rPr lang="en-US" sz="1200" b="1" dirty="0"/>
              <a:t>solutions using machine learning and </a:t>
            </a:r>
            <a:r>
              <a:rPr lang="en-US" sz="1200" b="1" dirty="0" err="1"/>
              <a:t>blockchain</a:t>
            </a:r>
            <a:r>
              <a:rPr lang="en-US" sz="1200" b="1" dirty="0"/>
              <a:t> technology</a:t>
            </a:r>
            <a:r>
              <a:rPr lang="en-US" sz="1200" dirty="0"/>
              <a:t>." Cluster Computing 28.5 (2025): 313.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172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4362"/>
            <a:ext cx="11430000" cy="56292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81775" y="5219700"/>
            <a:ext cx="1381125" cy="1514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1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Questions and Discussion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l-GR" sz="7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3877235"/>
            <a:ext cx="3086100" cy="26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1"/>
          <a:stretch/>
        </p:blipFill>
        <p:spPr>
          <a:xfrm>
            <a:off x="381000" y="1019175"/>
            <a:ext cx="11430000" cy="4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1"/>
          <a:stretch/>
        </p:blipFill>
        <p:spPr>
          <a:xfrm>
            <a:off x="381000" y="1019175"/>
            <a:ext cx="11430000" cy="49672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95825" y="2714625"/>
            <a:ext cx="3057525" cy="3686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7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561321"/>
            <a:ext cx="6305550" cy="62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is the thief?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561321"/>
            <a:ext cx="6305550" cy="62616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486650" y="2171701"/>
            <a:ext cx="1981200" cy="1181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0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12667</TotalTime>
  <Words>5337</Words>
  <Application>Microsoft Office PowerPoint</Application>
  <PresentationFormat>Widescreen</PresentationFormat>
  <Paragraphs>867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1173</cp:revision>
  <dcterms:created xsi:type="dcterms:W3CDTF">2025-09-25T08:36:32Z</dcterms:created>
  <dcterms:modified xsi:type="dcterms:W3CDTF">2025-12-19T21:40:59Z</dcterms:modified>
</cp:coreProperties>
</file>