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93E3C7-53A5-4942-9E71-B100FBC9CC7D}" v="17" dt="2025-12-11T14:00:30.9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90" d="100"/>
          <a:sy n="90" d="100"/>
        </p:scale>
        <p:origin x="326"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matiou Konstantina" userId="96e03fa1-ef8f-480d-963f-72af39d70d60" providerId="ADAL" clId="{ACDF79A8-471B-438E-823B-AB6D9857BD5F}"/>
    <pc:docChg chg="undo custSel addSld modSld">
      <pc:chgData name="Stamatiou Konstantina" userId="96e03fa1-ef8f-480d-963f-72af39d70d60" providerId="ADAL" clId="{ACDF79A8-471B-438E-823B-AB6D9857BD5F}" dt="2025-12-11T14:18:18.787" v="9937" actId="20577"/>
      <pc:docMkLst>
        <pc:docMk/>
      </pc:docMkLst>
      <pc:sldChg chg="modSp mod setBg">
        <pc:chgData name="Stamatiou Konstantina" userId="96e03fa1-ef8f-480d-963f-72af39d70d60" providerId="ADAL" clId="{ACDF79A8-471B-438E-823B-AB6D9857BD5F}" dt="2025-12-11T11:58:21.165" v="8619" actId="20577"/>
        <pc:sldMkLst>
          <pc:docMk/>
          <pc:sldMk cId="2928079411" sldId="256"/>
        </pc:sldMkLst>
        <pc:spChg chg="mod">
          <ac:chgData name="Stamatiou Konstantina" userId="96e03fa1-ef8f-480d-963f-72af39d70d60" providerId="ADAL" clId="{ACDF79A8-471B-438E-823B-AB6D9857BD5F}" dt="2025-12-11T11:56:54.512" v="8520" actId="14100"/>
          <ac:spMkLst>
            <pc:docMk/>
            <pc:sldMk cId="2928079411" sldId="256"/>
            <ac:spMk id="2" creationId="{CB55E1A9-F7DB-A9D3-B581-A63123FEB266}"/>
          </ac:spMkLst>
        </pc:spChg>
        <pc:spChg chg="mod">
          <ac:chgData name="Stamatiou Konstantina" userId="96e03fa1-ef8f-480d-963f-72af39d70d60" providerId="ADAL" clId="{ACDF79A8-471B-438E-823B-AB6D9857BD5F}" dt="2025-12-11T11:58:21.165" v="8619" actId="20577"/>
          <ac:spMkLst>
            <pc:docMk/>
            <pc:sldMk cId="2928079411" sldId="256"/>
            <ac:spMk id="3" creationId="{0A10DA1D-9DA1-6BC4-F419-1683068F5681}"/>
          </ac:spMkLst>
        </pc:spChg>
      </pc:sldChg>
      <pc:sldChg chg="modSp new mod setBg">
        <pc:chgData name="Stamatiou Konstantina" userId="96e03fa1-ef8f-480d-963f-72af39d70d60" providerId="ADAL" clId="{ACDF79A8-471B-438E-823B-AB6D9857BD5F}" dt="2025-12-11T11:58:46.359" v="8624" actId="207"/>
        <pc:sldMkLst>
          <pc:docMk/>
          <pc:sldMk cId="1950357839" sldId="257"/>
        </pc:sldMkLst>
        <pc:spChg chg="mod">
          <ac:chgData name="Stamatiou Konstantina" userId="96e03fa1-ef8f-480d-963f-72af39d70d60" providerId="ADAL" clId="{ACDF79A8-471B-438E-823B-AB6D9857BD5F}" dt="2025-12-11T11:58:46.359" v="8624" actId="207"/>
          <ac:spMkLst>
            <pc:docMk/>
            <pc:sldMk cId="1950357839" sldId="257"/>
            <ac:spMk id="2" creationId="{70173BC4-9892-3A26-7E67-5FE119FF6EEF}"/>
          </ac:spMkLst>
        </pc:spChg>
        <pc:spChg chg="mod">
          <ac:chgData name="Stamatiou Konstantina" userId="96e03fa1-ef8f-480d-963f-72af39d70d60" providerId="ADAL" clId="{ACDF79A8-471B-438E-823B-AB6D9857BD5F}" dt="2025-12-11T11:58:38.189" v="8622" actId="207"/>
          <ac:spMkLst>
            <pc:docMk/>
            <pc:sldMk cId="1950357839" sldId="257"/>
            <ac:spMk id="3" creationId="{64AA6571-DB98-F9D3-D601-54E313DBBC85}"/>
          </ac:spMkLst>
        </pc:spChg>
      </pc:sldChg>
      <pc:sldChg chg="modSp new mod setBg">
        <pc:chgData name="Stamatiou Konstantina" userId="96e03fa1-ef8f-480d-963f-72af39d70d60" providerId="ADAL" clId="{ACDF79A8-471B-438E-823B-AB6D9857BD5F}" dt="2025-12-11T11:59:13.500" v="8630" actId="207"/>
        <pc:sldMkLst>
          <pc:docMk/>
          <pc:sldMk cId="3949676622" sldId="258"/>
        </pc:sldMkLst>
        <pc:spChg chg="mod">
          <ac:chgData name="Stamatiou Konstantina" userId="96e03fa1-ef8f-480d-963f-72af39d70d60" providerId="ADAL" clId="{ACDF79A8-471B-438E-823B-AB6D9857BD5F}" dt="2025-12-11T11:59:13.500" v="8630" actId="207"/>
          <ac:spMkLst>
            <pc:docMk/>
            <pc:sldMk cId="3949676622" sldId="258"/>
            <ac:spMk id="2" creationId="{B3771CFC-126C-AD93-9393-BF392E35A3F8}"/>
          </ac:spMkLst>
        </pc:spChg>
        <pc:spChg chg="mod">
          <ac:chgData name="Stamatiou Konstantina" userId="96e03fa1-ef8f-480d-963f-72af39d70d60" providerId="ADAL" clId="{ACDF79A8-471B-438E-823B-AB6D9857BD5F}" dt="2025-12-11T11:59:08.071" v="8629" actId="207"/>
          <ac:spMkLst>
            <pc:docMk/>
            <pc:sldMk cId="3949676622" sldId="258"/>
            <ac:spMk id="3" creationId="{C3EF695A-7307-2E53-42CD-7B00992E12A3}"/>
          </ac:spMkLst>
        </pc:spChg>
      </pc:sldChg>
      <pc:sldChg chg="modSp new mod setBg">
        <pc:chgData name="Stamatiou Konstantina" userId="96e03fa1-ef8f-480d-963f-72af39d70d60" providerId="ADAL" clId="{ACDF79A8-471B-438E-823B-AB6D9857BD5F}" dt="2025-12-11T11:59:35.544" v="8634" actId="207"/>
        <pc:sldMkLst>
          <pc:docMk/>
          <pc:sldMk cId="3929360043" sldId="259"/>
        </pc:sldMkLst>
        <pc:spChg chg="mod">
          <ac:chgData name="Stamatiou Konstantina" userId="96e03fa1-ef8f-480d-963f-72af39d70d60" providerId="ADAL" clId="{ACDF79A8-471B-438E-823B-AB6D9857BD5F}" dt="2025-12-11T11:59:30.957" v="8633" actId="207"/>
          <ac:spMkLst>
            <pc:docMk/>
            <pc:sldMk cId="3929360043" sldId="259"/>
            <ac:spMk id="2" creationId="{166E3DD1-31D1-EEAD-A1AE-EE2EC6C789E4}"/>
          </ac:spMkLst>
        </pc:spChg>
        <pc:spChg chg="mod">
          <ac:chgData name="Stamatiou Konstantina" userId="96e03fa1-ef8f-480d-963f-72af39d70d60" providerId="ADAL" clId="{ACDF79A8-471B-438E-823B-AB6D9857BD5F}" dt="2025-12-11T11:59:35.544" v="8634" actId="207"/>
          <ac:spMkLst>
            <pc:docMk/>
            <pc:sldMk cId="3929360043" sldId="259"/>
            <ac:spMk id="3" creationId="{7F512576-5FBC-87A9-FB84-F3E022D76EDD}"/>
          </ac:spMkLst>
        </pc:spChg>
      </pc:sldChg>
      <pc:sldChg chg="modSp new mod setBg">
        <pc:chgData name="Stamatiou Konstantina" userId="96e03fa1-ef8f-480d-963f-72af39d70d60" providerId="ADAL" clId="{ACDF79A8-471B-438E-823B-AB6D9857BD5F}" dt="2025-12-11T12:22:50.974" v="9605" actId="6549"/>
        <pc:sldMkLst>
          <pc:docMk/>
          <pc:sldMk cId="1614100894" sldId="260"/>
        </pc:sldMkLst>
        <pc:spChg chg="mod">
          <ac:chgData name="Stamatiou Konstantina" userId="96e03fa1-ef8f-480d-963f-72af39d70d60" providerId="ADAL" clId="{ACDF79A8-471B-438E-823B-AB6D9857BD5F}" dt="2025-12-11T11:59:56.727" v="8638" actId="207"/>
          <ac:spMkLst>
            <pc:docMk/>
            <pc:sldMk cId="1614100894" sldId="260"/>
            <ac:spMk id="2" creationId="{9F7146D5-4222-618D-9900-59EE68A63013}"/>
          </ac:spMkLst>
        </pc:spChg>
        <pc:spChg chg="mod">
          <ac:chgData name="Stamatiou Konstantina" userId="96e03fa1-ef8f-480d-963f-72af39d70d60" providerId="ADAL" clId="{ACDF79A8-471B-438E-823B-AB6D9857BD5F}" dt="2025-12-11T12:22:50.974" v="9605" actId="6549"/>
          <ac:spMkLst>
            <pc:docMk/>
            <pc:sldMk cId="1614100894" sldId="260"/>
            <ac:spMk id="3" creationId="{0D65D7CE-31D9-2891-BEE9-95318AE9664B}"/>
          </ac:spMkLst>
        </pc:spChg>
      </pc:sldChg>
      <pc:sldChg chg="modSp new mod setBg">
        <pc:chgData name="Stamatiou Konstantina" userId="96e03fa1-ef8f-480d-963f-72af39d70d60" providerId="ADAL" clId="{ACDF79A8-471B-438E-823B-AB6D9857BD5F}" dt="2025-12-11T12:00:19.973" v="8642" actId="207"/>
        <pc:sldMkLst>
          <pc:docMk/>
          <pc:sldMk cId="1019223820" sldId="261"/>
        </pc:sldMkLst>
        <pc:spChg chg="mod">
          <ac:chgData name="Stamatiou Konstantina" userId="96e03fa1-ef8f-480d-963f-72af39d70d60" providerId="ADAL" clId="{ACDF79A8-471B-438E-823B-AB6D9857BD5F}" dt="2025-12-11T12:00:16.329" v="8641" actId="207"/>
          <ac:spMkLst>
            <pc:docMk/>
            <pc:sldMk cId="1019223820" sldId="261"/>
            <ac:spMk id="2" creationId="{6D2C89F5-FF39-FBBA-18E6-6AD0A95389E2}"/>
          </ac:spMkLst>
        </pc:spChg>
        <pc:spChg chg="mod">
          <ac:chgData name="Stamatiou Konstantina" userId="96e03fa1-ef8f-480d-963f-72af39d70d60" providerId="ADAL" clId="{ACDF79A8-471B-438E-823B-AB6D9857BD5F}" dt="2025-12-11T12:00:19.973" v="8642" actId="207"/>
          <ac:spMkLst>
            <pc:docMk/>
            <pc:sldMk cId="1019223820" sldId="261"/>
            <ac:spMk id="3" creationId="{9B1C7A49-633E-D157-67AE-9EB7FE2AB8EA}"/>
          </ac:spMkLst>
        </pc:spChg>
      </pc:sldChg>
      <pc:sldChg chg="addSp delSp modSp new mod">
        <pc:chgData name="Stamatiou Konstantina" userId="96e03fa1-ef8f-480d-963f-72af39d70d60" providerId="ADAL" clId="{ACDF79A8-471B-438E-823B-AB6D9857BD5F}" dt="2025-12-10T17:46:21.136" v="7163" actId="20577"/>
        <pc:sldMkLst>
          <pc:docMk/>
          <pc:sldMk cId="1666319858" sldId="262"/>
        </pc:sldMkLst>
        <pc:spChg chg="mod">
          <ac:chgData name="Stamatiou Konstantina" userId="96e03fa1-ef8f-480d-963f-72af39d70d60" providerId="ADAL" clId="{ACDF79A8-471B-438E-823B-AB6D9857BD5F}" dt="2025-12-10T17:43:20.741" v="7149" actId="14100"/>
          <ac:spMkLst>
            <pc:docMk/>
            <pc:sldMk cId="1666319858" sldId="262"/>
            <ac:spMk id="2" creationId="{D3F4776D-B33C-C5E7-3484-9445924CC1CF}"/>
          </ac:spMkLst>
        </pc:spChg>
        <pc:spChg chg="add mod">
          <ac:chgData name="Stamatiou Konstantina" userId="96e03fa1-ef8f-480d-963f-72af39d70d60" providerId="ADAL" clId="{ACDF79A8-471B-438E-823B-AB6D9857BD5F}" dt="2025-12-10T17:46:21.136" v="7163" actId="20577"/>
          <ac:spMkLst>
            <pc:docMk/>
            <pc:sldMk cId="1666319858" sldId="262"/>
            <ac:spMk id="3" creationId="{3D08773B-44C3-9615-D70D-95A71A95B56A}"/>
          </ac:spMkLst>
        </pc:spChg>
        <pc:spChg chg="del mod">
          <ac:chgData name="Stamatiou Konstantina" userId="96e03fa1-ef8f-480d-963f-72af39d70d60" providerId="ADAL" clId="{ACDF79A8-471B-438E-823B-AB6D9857BD5F}" dt="2025-12-10T17:44:57.606" v="7151"/>
          <ac:spMkLst>
            <pc:docMk/>
            <pc:sldMk cId="1666319858" sldId="262"/>
            <ac:spMk id="3" creationId="{45519D6F-3C1F-F6E4-61DC-DEE33FA61012}"/>
          </ac:spMkLst>
        </pc:spChg>
        <pc:picChg chg="add mod">
          <ac:chgData name="Stamatiou Konstantina" userId="96e03fa1-ef8f-480d-963f-72af39d70d60" providerId="ADAL" clId="{ACDF79A8-471B-438E-823B-AB6D9857BD5F}" dt="2025-12-10T17:44:57.606" v="7151"/>
          <ac:picMkLst>
            <pc:docMk/>
            <pc:sldMk cId="1666319858" sldId="262"/>
            <ac:picMk id="1026" creationId="{A114FD0D-8D64-6465-5193-C69185DB4CA1}"/>
          </ac:picMkLst>
        </pc:picChg>
      </pc:sldChg>
      <pc:sldChg chg="modSp new mod setBg">
        <pc:chgData name="Stamatiou Konstantina" userId="96e03fa1-ef8f-480d-963f-72af39d70d60" providerId="ADAL" clId="{ACDF79A8-471B-438E-823B-AB6D9857BD5F}" dt="2025-12-11T12:00:42.859" v="8646" actId="207"/>
        <pc:sldMkLst>
          <pc:docMk/>
          <pc:sldMk cId="1465198627" sldId="263"/>
        </pc:sldMkLst>
        <pc:spChg chg="mod">
          <ac:chgData name="Stamatiou Konstantina" userId="96e03fa1-ef8f-480d-963f-72af39d70d60" providerId="ADAL" clId="{ACDF79A8-471B-438E-823B-AB6D9857BD5F}" dt="2025-12-11T12:00:42.859" v="8646" actId="207"/>
          <ac:spMkLst>
            <pc:docMk/>
            <pc:sldMk cId="1465198627" sldId="263"/>
            <ac:spMk id="2" creationId="{6217BE11-3A90-DC86-39CB-35158473BC21}"/>
          </ac:spMkLst>
        </pc:spChg>
        <pc:spChg chg="mod">
          <ac:chgData name="Stamatiou Konstantina" userId="96e03fa1-ef8f-480d-963f-72af39d70d60" providerId="ADAL" clId="{ACDF79A8-471B-438E-823B-AB6D9857BD5F}" dt="2025-12-11T12:00:39.551" v="8645" actId="207"/>
          <ac:spMkLst>
            <pc:docMk/>
            <pc:sldMk cId="1465198627" sldId="263"/>
            <ac:spMk id="3" creationId="{41247130-7961-9A59-350E-9EB8FBB63A32}"/>
          </ac:spMkLst>
        </pc:spChg>
      </pc:sldChg>
      <pc:sldChg chg="modSp new mod setBg">
        <pc:chgData name="Stamatiou Konstantina" userId="96e03fa1-ef8f-480d-963f-72af39d70d60" providerId="ADAL" clId="{ACDF79A8-471B-438E-823B-AB6D9857BD5F}" dt="2025-12-11T12:01:02.059" v="8650" actId="207"/>
        <pc:sldMkLst>
          <pc:docMk/>
          <pc:sldMk cId="1982132530" sldId="264"/>
        </pc:sldMkLst>
        <pc:spChg chg="mod">
          <ac:chgData name="Stamatiou Konstantina" userId="96e03fa1-ef8f-480d-963f-72af39d70d60" providerId="ADAL" clId="{ACDF79A8-471B-438E-823B-AB6D9857BD5F}" dt="2025-12-11T12:01:02.059" v="8650" actId="207"/>
          <ac:spMkLst>
            <pc:docMk/>
            <pc:sldMk cId="1982132530" sldId="264"/>
            <ac:spMk id="2" creationId="{797A4E46-23F6-67C5-4B92-CABE7118599D}"/>
          </ac:spMkLst>
        </pc:spChg>
        <pc:spChg chg="mod">
          <ac:chgData name="Stamatiou Konstantina" userId="96e03fa1-ef8f-480d-963f-72af39d70d60" providerId="ADAL" clId="{ACDF79A8-471B-438E-823B-AB6D9857BD5F}" dt="2025-12-11T12:00:58.556" v="8649" actId="207"/>
          <ac:spMkLst>
            <pc:docMk/>
            <pc:sldMk cId="1982132530" sldId="264"/>
            <ac:spMk id="3" creationId="{7A3AF07B-A0A5-EBCA-7519-5F663206466F}"/>
          </ac:spMkLst>
        </pc:spChg>
      </pc:sldChg>
      <pc:sldChg chg="modSp new mod setBg">
        <pc:chgData name="Stamatiou Konstantina" userId="96e03fa1-ef8f-480d-963f-72af39d70d60" providerId="ADAL" clId="{ACDF79A8-471B-438E-823B-AB6D9857BD5F}" dt="2025-12-11T12:08:51.434" v="9148" actId="207"/>
        <pc:sldMkLst>
          <pc:docMk/>
          <pc:sldMk cId="2526945439" sldId="265"/>
        </pc:sldMkLst>
        <pc:spChg chg="mod">
          <ac:chgData name="Stamatiou Konstantina" userId="96e03fa1-ef8f-480d-963f-72af39d70d60" providerId="ADAL" clId="{ACDF79A8-471B-438E-823B-AB6D9857BD5F}" dt="2025-12-11T12:08:46.729" v="9147" actId="207"/>
          <ac:spMkLst>
            <pc:docMk/>
            <pc:sldMk cId="2526945439" sldId="265"/>
            <ac:spMk id="2" creationId="{96E70440-E1F6-C807-77ED-8738E01E0816}"/>
          </ac:spMkLst>
        </pc:spChg>
        <pc:spChg chg="mod">
          <ac:chgData name="Stamatiou Konstantina" userId="96e03fa1-ef8f-480d-963f-72af39d70d60" providerId="ADAL" clId="{ACDF79A8-471B-438E-823B-AB6D9857BD5F}" dt="2025-12-11T12:08:51.434" v="9148" actId="207"/>
          <ac:spMkLst>
            <pc:docMk/>
            <pc:sldMk cId="2526945439" sldId="265"/>
            <ac:spMk id="3" creationId="{9A3F3BC9-FC5B-17C3-276A-11B0B7F6EB7F}"/>
          </ac:spMkLst>
        </pc:spChg>
      </pc:sldChg>
      <pc:sldChg chg="modSp new mod setBg">
        <pc:chgData name="Stamatiou Konstantina" userId="96e03fa1-ef8f-480d-963f-72af39d70d60" providerId="ADAL" clId="{ACDF79A8-471B-438E-823B-AB6D9857BD5F}" dt="2025-12-11T12:13:36.327" v="9338" actId="6549"/>
        <pc:sldMkLst>
          <pc:docMk/>
          <pc:sldMk cId="4018542060" sldId="266"/>
        </pc:sldMkLst>
        <pc:spChg chg="mod">
          <ac:chgData name="Stamatiou Konstantina" userId="96e03fa1-ef8f-480d-963f-72af39d70d60" providerId="ADAL" clId="{ACDF79A8-471B-438E-823B-AB6D9857BD5F}" dt="2025-12-11T12:08:59.847" v="9152" actId="27636"/>
          <ac:spMkLst>
            <pc:docMk/>
            <pc:sldMk cId="4018542060" sldId="266"/>
            <ac:spMk id="2" creationId="{09AEC607-4F05-7DF6-A9D4-B8C57BDB9BDD}"/>
          </ac:spMkLst>
        </pc:spChg>
        <pc:spChg chg="mod">
          <ac:chgData name="Stamatiou Konstantina" userId="96e03fa1-ef8f-480d-963f-72af39d70d60" providerId="ADAL" clId="{ACDF79A8-471B-438E-823B-AB6D9857BD5F}" dt="2025-12-11T12:13:36.327" v="9338" actId="6549"/>
          <ac:spMkLst>
            <pc:docMk/>
            <pc:sldMk cId="4018542060" sldId="266"/>
            <ac:spMk id="3" creationId="{BEADD2F8-F595-620C-DD98-4DBFCD8A03CA}"/>
          </ac:spMkLst>
        </pc:spChg>
      </pc:sldChg>
      <pc:sldChg chg="modSp new mod">
        <pc:chgData name="Stamatiou Konstantina" userId="96e03fa1-ef8f-480d-963f-72af39d70d60" providerId="ADAL" clId="{ACDF79A8-471B-438E-823B-AB6D9857BD5F}" dt="2025-12-11T12:39:06.439" v="9649" actId="6549"/>
        <pc:sldMkLst>
          <pc:docMk/>
          <pc:sldMk cId="1182143730" sldId="267"/>
        </pc:sldMkLst>
        <pc:spChg chg="mod">
          <ac:chgData name="Stamatiou Konstantina" userId="96e03fa1-ef8f-480d-963f-72af39d70d60" providerId="ADAL" clId="{ACDF79A8-471B-438E-823B-AB6D9857BD5F}" dt="2025-12-11T12:36:43.473" v="9609" actId="14100"/>
          <ac:spMkLst>
            <pc:docMk/>
            <pc:sldMk cId="1182143730" sldId="267"/>
            <ac:spMk id="2" creationId="{5FE88B0E-9ED4-6F23-2A9F-5A36FBE7C0DE}"/>
          </ac:spMkLst>
        </pc:spChg>
        <pc:spChg chg="mod">
          <ac:chgData name="Stamatiou Konstantina" userId="96e03fa1-ef8f-480d-963f-72af39d70d60" providerId="ADAL" clId="{ACDF79A8-471B-438E-823B-AB6D9857BD5F}" dt="2025-12-11T12:39:06.439" v="9649" actId="6549"/>
          <ac:spMkLst>
            <pc:docMk/>
            <pc:sldMk cId="1182143730" sldId="267"/>
            <ac:spMk id="3" creationId="{E25B08A0-7E14-B002-C5BE-FD36D654F547}"/>
          </ac:spMkLst>
        </pc:spChg>
      </pc:sldChg>
      <pc:sldChg chg="modSp new mod">
        <pc:chgData name="Stamatiou Konstantina" userId="96e03fa1-ef8f-480d-963f-72af39d70d60" providerId="ADAL" clId="{ACDF79A8-471B-438E-823B-AB6D9857BD5F}" dt="2025-12-11T13:46:02.636" v="9729" actId="6549"/>
        <pc:sldMkLst>
          <pc:docMk/>
          <pc:sldMk cId="1322008707" sldId="268"/>
        </pc:sldMkLst>
        <pc:spChg chg="mod">
          <ac:chgData name="Stamatiou Konstantina" userId="96e03fa1-ef8f-480d-963f-72af39d70d60" providerId="ADAL" clId="{ACDF79A8-471B-438E-823B-AB6D9857BD5F}" dt="2025-12-11T13:44:58.440" v="9709" actId="14100"/>
          <ac:spMkLst>
            <pc:docMk/>
            <pc:sldMk cId="1322008707" sldId="268"/>
            <ac:spMk id="2" creationId="{9ABA613E-54D4-8579-1256-1DF709FA9E04}"/>
          </ac:spMkLst>
        </pc:spChg>
        <pc:spChg chg="mod">
          <ac:chgData name="Stamatiou Konstantina" userId="96e03fa1-ef8f-480d-963f-72af39d70d60" providerId="ADAL" clId="{ACDF79A8-471B-438E-823B-AB6D9857BD5F}" dt="2025-12-11T13:46:02.636" v="9729" actId="6549"/>
          <ac:spMkLst>
            <pc:docMk/>
            <pc:sldMk cId="1322008707" sldId="268"/>
            <ac:spMk id="3" creationId="{145B6DF6-63C0-4534-A038-0AF84B45462A}"/>
          </ac:spMkLst>
        </pc:spChg>
      </pc:sldChg>
      <pc:sldChg chg="addSp delSp modSp new mod">
        <pc:chgData name="Stamatiou Konstantina" userId="96e03fa1-ef8f-480d-963f-72af39d70d60" providerId="ADAL" clId="{ACDF79A8-471B-438E-823B-AB6D9857BD5F}" dt="2025-12-11T13:54:08.928" v="9746" actId="962"/>
        <pc:sldMkLst>
          <pc:docMk/>
          <pc:sldMk cId="1169268261" sldId="269"/>
        </pc:sldMkLst>
        <pc:spChg chg="del">
          <ac:chgData name="Stamatiou Konstantina" userId="96e03fa1-ef8f-480d-963f-72af39d70d60" providerId="ADAL" clId="{ACDF79A8-471B-438E-823B-AB6D9857BD5F}" dt="2025-12-11T13:53:49.075" v="9737" actId="478"/>
          <ac:spMkLst>
            <pc:docMk/>
            <pc:sldMk cId="1169268261" sldId="269"/>
            <ac:spMk id="2" creationId="{B0FB6A46-27F5-3371-CE49-6B5D12803265}"/>
          </ac:spMkLst>
        </pc:spChg>
        <pc:spChg chg="del mod">
          <ac:chgData name="Stamatiou Konstantina" userId="96e03fa1-ef8f-480d-963f-72af39d70d60" providerId="ADAL" clId="{ACDF79A8-471B-438E-823B-AB6D9857BD5F}" dt="2025-12-11T13:54:00.322" v="9742" actId="22"/>
          <ac:spMkLst>
            <pc:docMk/>
            <pc:sldMk cId="1169268261" sldId="269"/>
            <ac:spMk id="3" creationId="{AEFE2FA2-8705-F386-4D8E-CE4A80EA6D2F}"/>
          </ac:spMkLst>
        </pc:spChg>
        <pc:picChg chg="add mod ord">
          <ac:chgData name="Stamatiou Konstantina" userId="96e03fa1-ef8f-480d-963f-72af39d70d60" providerId="ADAL" clId="{ACDF79A8-471B-438E-823B-AB6D9857BD5F}" dt="2025-12-11T13:54:08.928" v="9746" actId="962"/>
          <ac:picMkLst>
            <pc:docMk/>
            <pc:sldMk cId="1169268261" sldId="269"/>
            <ac:picMk id="5" creationId="{CC9C0B2F-B318-7239-1480-8D0643ABAF9D}"/>
          </ac:picMkLst>
        </pc:picChg>
      </pc:sldChg>
      <pc:sldChg chg="addSp delSp modSp new mod">
        <pc:chgData name="Stamatiou Konstantina" userId="96e03fa1-ef8f-480d-963f-72af39d70d60" providerId="ADAL" clId="{ACDF79A8-471B-438E-823B-AB6D9857BD5F}" dt="2025-12-11T13:59:20.100" v="9756" actId="962"/>
        <pc:sldMkLst>
          <pc:docMk/>
          <pc:sldMk cId="3539638285" sldId="270"/>
        </pc:sldMkLst>
        <pc:spChg chg="del">
          <ac:chgData name="Stamatiou Konstantina" userId="96e03fa1-ef8f-480d-963f-72af39d70d60" providerId="ADAL" clId="{ACDF79A8-471B-438E-823B-AB6D9857BD5F}" dt="2025-12-11T13:58:55.643" v="9748" actId="478"/>
          <ac:spMkLst>
            <pc:docMk/>
            <pc:sldMk cId="3539638285" sldId="270"/>
            <ac:spMk id="2" creationId="{C17D579E-C8EC-A3B8-A744-05E50E155B70}"/>
          </ac:spMkLst>
        </pc:spChg>
        <pc:spChg chg="del mod">
          <ac:chgData name="Stamatiou Konstantina" userId="96e03fa1-ef8f-480d-963f-72af39d70d60" providerId="ADAL" clId="{ACDF79A8-471B-438E-823B-AB6D9857BD5F}" dt="2025-12-11T13:59:19.210" v="9754" actId="22"/>
          <ac:spMkLst>
            <pc:docMk/>
            <pc:sldMk cId="3539638285" sldId="270"/>
            <ac:spMk id="3" creationId="{83E82332-82FE-194D-EA0E-39C5A88FB860}"/>
          </ac:spMkLst>
        </pc:spChg>
        <pc:picChg chg="add mod ord">
          <ac:chgData name="Stamatiou Konstantina" userId="96e03fa1-ef8f-480d-963f-72af39d70d60" providerId="ADAL" clId="{ACDF79A8-471B-438E-823B-AB6D9857BD5F}" dt="2025-12-11T13:59:20.100" v="9756" actId="962"/>
          <ac:picMkLst>
            <pc:docMk/>
            <pc:sldMk cId="3539638285" sldId="270"/>
            <ac:picMk id="5" creationId="{8FEFFA64-7842-D6A1-B02A-01EE07579D42}"/>
          </ac:picMkLst>
        </pc:picChg>
      </pc:sldChg>
      <pc:sldChg chg="modSp new mod">
        <pc:chgData name="Stamatiou Konstantina" userId="96e03fa1-ef8f-480d-963f-72af39d70d60" providerId="ADAL" clId="{ACDF79A8-471B-438E-823B-AB6D9857BD5F}" dt="2025-12-11T14:04:01.287" v="9888" actId="6549"/>
        <pc:sldMkLst>
          <pc:docMk/>
          <pc:sldMk cId="1386996266" sldId="271"/>
        </pc:sldMkLst>
        <pc:spChg chg="mod">
          <ac:chgData name="Stamatiou Konstantina" userId="96e03fa1-ef8f-480d-963f-72af39d70d60" providerId="ADAL" clId="{ACDF79A8-471B-438E-823B-AB6D9857BD5F}" dt="2025-12-11T14:00:00.453" v="9778" actId="14100"/>
          <ac:spMkLst>
            <pc:docMk/>
            <pc:sldMk cId="1386996266" sldId="271"/>
            <ac:spMk id="2" creationId="{25895402-5EDF-631A-BB19-5B4E27BCB745}"/>
          </ac:spMkLst>
        </pc:spChg>
        <pc:spChg chg="mod">
          <ac:chgData name="Stamatiou Konstantina" userId="96e03fa1-ef8f-480d-963f-72af39d70d60" providerId="ADAL" clId="{ACDF79A8-471B-438E-823B-AB6D9857BD5F}" dt="2025-12-11T14:04:01.287" v="9888" actId="6549"/>
          <ac:spMkLst>
            <pc:docMk/>
            <pc:sldMk cId="1386996266" sldId="271"/>
            <ac:spMk id="3" creationId="{8BAE031D-6C95-0C89-7E7D-6561E103E748}"/>
          </ac:spMkLst>
        </pc:spChg>
      </pc:sldChg>
      <pc:sldChg chg="modSp new mod">
        <pc:chgData name="Stamatiou Konstantina" userId="96e03fa1-ef8f-480d-963f-72af39d70d60" providerId="ADAL" clId="{ACDF79A8-471B-438E-823B-AB6D9857BD5F}" dt="2025-12-11T14:08:19.991" v="9924"/>
        <pc:sldMkLst>
          <pc:docMk/>
          <pc:sldMk cId="525002775" sldId="272"/>
        </pc:sldMkLst>
        <pc:spChg chg="mod">
          <ac:chgData name="Stamatiou Konstantina" userId="96e03fa1-ef8f-480d-963f-72af39d70d60" providerId="ADAL" clId="{ACDF79A8-471B-438E-823B-AB6D9857BD5F}" dt="2025-12-11T14:05:33.195" v="9900" actId="14100"/>
          <ac:spMkLst>
            <pc:docMk/>
            <pc:sldMk cId="525002775" sldId="272"/>
            <ac:spMk id="2" creationId="{159811B2-A454-16F4-1969-289A1F512D3C}"/>
          </ac:spMkLst>
        </pc:spChg>
        <pc:spChg chg="mod">
          <ac:chgData name="Stamatiou Konstantina" userId="96e03fa1-ef8f-480d-963f-72af39d70d60" providerId="ADAL" clId="{ACDF79A8-471B-438E-823B-AB6D9857BD5F}" dt="2025-12-11T14:08:19.991" v="9924"/>
          <ac:spMkLst>
            <pc:docMk/>
            <pc:sldMk cId="525002775" sldId="272"/>
            <ac:spMk id="3" creationId="{20B12501-64D2-DFA5-7E7E-76D9DACCC7AA}"/>
          </ac:spMkLst>
        </pc:spChg>
      </pc:sldChg>
      <pc:sldChg chg="modSp new mod">
        <pc:chgData name="Stamatiou Konstantina" userId="96e03fa1-ef8f-480d-963f-72af39d70d60" providerId="ADAL" clId="{ACDF79A8-471B-438E-823B-AB6D9857BD5F}" dt="2025-12-11T14:18:18.787" v="9937" actId="20577"/>
        <pc:sldMkLst>
          <pc:docMk/>
          <pc:sldMk cId="3645025440" sldId="273"/>
        </pc:sldMkLst>
        <pc:spChg chg="mod">
          <ac:chgData name="Stamatiou Konstantina" userId="96e03fa1-ef8f-480d-963f-72af39d70d60" providerId="ADAL" clId="{ACDF79A8-471B-438E-823B-AB6D9857BD5F}" dt="2025-12-11T14:18:18.787" v="9937" actId="20577"/>
          <ac:spMkLst>
            <pc:docMk/>
            <pc:sldMk cId="3645025440" sldId="273"/>
            <ac:spMk id="2" creationId="{7B261BF7-5DF4-9808-2F4F-5FDA14D0150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2EE35-64B0-DEC5-FEFD-DAB2286996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89D1CC-647F-CC9E-4591-FD645FCCB5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89F224-05FD-8F88-120E-0FB1F7607FF4}"/>
              </a:ext>
            </a:extLst>
          </p:cNvPr>
          <p:cNvSpPr>
            <a:spLocks noGrp="1"/>
          </p:cNvSpPr>
          <p:nvPr>
            <p:ph type="dt" sz="half" idx="10"/>
          </p:nvPr>
        </p:nvSpPr>
        <p:spPr/>
        <p:txBody>
          <a:bodyPr/>
          <a:lstStyle/>
          <a:p>
            <a:fld id="{F51A89D6-BF24-471C-B9DA-7DFBADE3C006}" type="datetimeFigureOut">
              <a:rPr lang="en-US" smtClean="0"/>
              <a:t>1/4/2026</a:t>
            </a:fld>
            <a:endParaRPr lang="en-US"/>
          </a:p>
        </p:txBody>
      </p:sp>
      <p:sp>
        <p:nvSpPr>
          <p:cNvPr id="5" name="Footer Placeholder 4">
            <a:extLst>
              <a:ext uri="{FF2B5EF4-FFF2-40B4-BE49-F238E27FC236}">
                <a16:creationId xmlns:a16="http://schemas.microsoft.com/office/drawing/2014/main" id="{34E09D1F-F68D-EA3B-D86D-FFA2C44011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620F8D-BEA7-AEFE-5B57-6E39416B3E85}"/>
              </a:ext>
            </a:extLst>
          </p:cNvPr>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3319550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05CE9-3B9A-DCB0-3295-8C141C3D6E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0D1052E-F4D1-FC39-19BB-72167CA30C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8C569E-CF57-2642-E4C0-C96ED45EAF5F}"/>
              </a:ext>
            </a:extLst>
          </p:cNvPr>
          <p:cNvSpPr>
            <a:spLocks noGrp="1"/>
          </p:cNvSpPr>
          <p:nvPr>
            <p:ph type="dt" sz="half" idx="10"/>
          </p:nvPr>
        </p:nvSpPr>
        <p:spPr/>
        <p:txBody>
          <a:bodyPr/>
          <a:lstStyle/>
          <a:p>
            <a:fld id="{F51A89D6-BF24-471C-B9DA-7DFBADE3C006}" type="datetimeFigureOut">
              <a:rPr lang="en-US" smtClean="0"/>
              <a:t>1/4/2026</a:t>
            </a:fld>
            <a:endParaRPr lang="en-US"/>
          </a:p>
        </p:txBody>
      </p:sp>
      <p:sp>
        <p:nvSpPr>
          <p:cNvPr id="5" name="Footer Placeholder 4">
            <a:extLst>
              <a:ext uri="{FF2B5EF4-FFF2-40B4-BE49-F238E27FC236}">
                <a16:creationId xmlns:a16="http://schemas.microsoft.com/office/drawing/2014/main" id="{8C33A21A-42F7-ADB5-BF8B-FC4464E767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E444FA-20B8-2725-C84A-874DBF7AD20B}"/>
              </a:ext>
            </a:extLst>
          </p:cNvPr>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2015275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095253-B364-C99F-FA9D-D6E2FDBC02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1419479-A105-6646-DF2E-1835E3A65B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9BE492-3922-6AFD-4EF9-1A864CB5DDCF}"/>
              </a:ext>
            </a:extLst>
          </p:cNvPr>
          <p:cNvSpPr>
            <a:spLocks noGrp="1"/>
          </p:cNvSpPr>
          <p:nvPr>
            <p:ph type="dt" sz="half" idx="10"/>
          </p:nvPr>
        </p:nvSpPr>
        <p:spPr/>
        <p:txBody>
          <a:bodyPr/>
          <a:lstStyle/>
          <a:p>
            <a:fld id="{F51A89D6-BF24-471C-B9DA-7DFBADE3C006}" type="datetimeFigureOut">
              <a:rPr lang="en-US" smtClean="0"/>
              <a:t>1/4/2026</a:t>
            </a:fld>
            <a:endParaRPr lang="en-US"/>
          </a:p>
        </p:txBody>
      </p:sp>
      <p:sp>
        <p:nvSpPr>
          <p:cNvPr id="5" name="Footer Placeholder 4">
            <a:extLst>
              <a:ext uri="{FF2B5EF4-FFF2-40B4-BE49-F238E27FC236}">
                <a16:creationId xmlns:a16="http://schemas.microsoft.com/office/drawing/2014/main" id="{6F2B7213-A91A-C8A9-2197-804396314D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E76776-383B-4C31-E8AB-6B00264A75B7}"/>
              </a:ext>
            </a:extLst>
          </p:cNvPr>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3933979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F51A89D6-BF24-471C-B9DA-7DFBADE3C006}" type="datetimeFigureOut">
              <a:rPr lang="en-US" smtClean="0"/>
              <a:t>1/4/2026</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578451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51A89D6-BF24-471C-B9DA-7DFBADE3C006}" type="datetimeFigureOut">
              <a:rPr lang="en-US" smtClean="0"/>
              <a:t>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1432836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F51A89D6-BF24-471C-B9DA-7DFBADE3C006}" type="datetimeFigureOut">
              <a:rPr lang="en-US" smtClean="0"/>
              <a:t>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3363083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F51A89D6-BF24-471C-B9DA-7DFBADE3C006}" type="datetimeFigureOut">
              <a:rPr lang="en-US" smtClean="0"/>
              <a:t>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2366252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F51A89D6-BF24-471C-B9DA-7DFBADE3C006}" type="datetimeFigureOut">
              <a:rPr lang="en-US" smtClean="0"/>
              <a:t>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1364703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F51A89D6-BF24-471C-B9DA-7DFBADE3C006}" type="datetimeFigureOut">
              <a:rPr lang="en-US" smtClean="0"/>
              <a:t>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36407240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1A89D6-BF24-471C-B9DA-7DFBADE3C006}" type="datetimeFigureOut">
              <a:rPr lang="en-US" smtClean="0"/>
              <a:t>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21699665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51A89D6-BF24-471C-B9DA-7DFBADE3C006}" type="datetimeFigureOut">
              <a:rPr lang="en-US" smtClean="0"/>
              <a:t>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1259070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26F99-724B-DE8F-F692-5202F51EDE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20210C-0860-A530-4AC4-0E0653755B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E36035-EADE-0F56-3BA2-DA5E7A39592F}"/>
              </a:ext>
            </a:extLst>
          </p:cNvPr>
          <p:cNvSpPr>
            <a:spLocks noGrp="1"/>
          </p:cNvSpPr>
          <p:nvPr>
            <p:ph type="dt" sz="half" idx="10"/>
          </p:nvPr>
        </p:nvSpPr>
        <p:spPr/>
        <p:txBody>
          <a:bodyPr/>
          <a:lstStyle/>
          <a:p>
            <a:fld id="{F51A89D6-BF24-471C-B9DA-7DFBADE3C006}" type="datetimeFigureOut">
              <a:rPr lang="en-US" smtClean="0"/>
              <a:t>1/4/2026</a:t>
            </a:fld>
            <a:endParaRPr lang="en-US"/>
          </a:p>
        </p:txBody>
      </p:sp>
      <p:sp>
        <p:nvSpPr>
          <p:cNvPr id="5" name="Footer Placeholder 4">
            <a:extLst>
              <a:ext uri="{FF2B5EF4-FFF2-40B4-BE49-F238E27FC236}">
                <a16:creationId xmlns:a16="http://schemas.microsoft.com/office/drawing/2014/main" id="{296B0470-8055-C1E2-2C01-A850C0A55A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86F496-955B-A866-E96A-FFCCE80101BD}"/>
              </a:ext>
            </a:extLst>
          </p:cNvPr>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42642719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51A89D6-BF24-471C-B9DA-7DFBADE3C006}" type="datetimeFigureOut">
              <a:rPr lang="en-US" smtClean="0"/>
              <a:t>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1065030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51A89D6-BF24-471C-B9DA-7DFBADE3C006}" type="datetimeFigureOut">
              <a:rPr lang="en-US" smtClean="0"/>
              <a:t>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7316479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51A89D6-BF24-471C-B9DA-7DFBADE3C006}" type="datetimeFigureOut">
              <a:rPr lang="en-US" smtClean="0"/>
              <a:t>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2374401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51A89D6-BF24-471C-B9DA-7DFBADE3C006}" type="datetimeFigureOut">
              <a:rPr lang="en-US" smtClean="0"/>
              <a:t>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7515C-3281-47E0-89D6-C13F36131105}"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4377472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51A89D6-BF24-471C-B9DA-7DFBADE3C006}" type="datetimeFigureOut">
              <a:rPr lang="en-US" smtClean="0"/>
              <a:t>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4362266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F51A89D6-BF24-471C-B9DA-7DFBADE3C006}" type="datetimeFigureOut">
              <a:rPr lang="en-US" smtClean="0"/>
              <a:t>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27109679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F51A89D6-BF24-471C-B9DA-7DFBADE3C006}" type="datetimeFigureOut">
              <a:rPr lang="en-US" smtClean="0"/>
              <a:t>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29982647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51A89D6-BF24-471C-B9DA-7DFBADE3C006}" type="datetimeFigureOut">
              <a:rPr lang="en-US" smtClean="0"/>
              <a:t>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31442528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51A89D6-BF24-471C-B9DA-7DFBADE3C006}" type="datetimeFigureOut">
              <a:rPr lang="en-US" smtClean="0"/>
              <a:t>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929335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61914-83BF-C2EF-4C03-7E8F6EB004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C90B5A-2AE3-F61C-DCAD-D39016AF7A7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505EEE-BA46-81CA-9926-182C876FB4CD}"/>
              </a:ext>
            </a:extLst>
          </p:cNvPr>
          <p:cNvSpPr>
            <a:spLocks noGrp="1"/>
          </p:cNvSpPr>
          <p:nvPr>
            <p:ph type="dt" sz="half" idx="10"/>
          </p:nvPr>
        </p:nvSpPr>
        <p:spPr/>
        <p:txBody>
          <a:bodyPr/>
          <a:lstStyle/>
          <a:p>
            <a:fld id="{F51A89D6-BF24-471C-B9DA-7DFBADE3C006}" type="datetimeFigureOut">
              <a:rPr lang="en-US" smtClean="0"/>
              <a:t>1/4/2026</a:t>
            </a:fld>
            <a:endParaRPr lang="en-US"/>
          </a:p>
        </p:txBody>
      </p:sp>
      <p:sp>
        <p:nvSpPr>
          <p:cNvPr id="5" name="Footer Placeholder 4">
            <a:extLst>
              <a:ext uri="{FF2B5EF4-FFF2-40B4-BE49-F238E27FC236}">
                <a16:creationId xmlns:a16="http://schemas.microsoft.com/office/drawing/2014/main" id="{CED6AB6E-B386-1B5F-469C-9BE0AAD148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B9723B-B82F-FC23-6136-290108787FD4}"/>
              </a:ext>
            </a:extLst>
          </p:cNvPr>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1327080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CF0E3-C73B-0D7E-A1A6-27C6648485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72C46C-447B-4FDC-7E50-BC6DA4C8E7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F1DC577-1FDB-AA51-2FA1-C2C31CCE8C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01C9AB-B22A-9D94-DB30-809099037710}"/>
              </a:ext>
            </a:extLst>
          </p:cNvPr>
          <p:cNvSpPr>
            <a:spLocks noGrp="1"/>
          </p:cNvSpPr>
          <p:nvPr>
            <p:ph type="dt" sz="half" idx="10"/>
          </p:nvPr>
        </p:nvSpPr>
        <p:spPr/>
        <p:txBody>
          <a:bodyPr/>
          <a:lstStyle/>
          <a:p>
            <a:fld id="{F51A89D6-BF24-471C-B9DA-7DFBADE3C006}" type="datetimeFigureOut">
              <a:rPr lang="en-US" smtClean="0"/>
              <a:t>1/4/2026</a:t>
            </a:fld>
            <a:endParaRPr lang="en-US"/>
          </a:p>
        </p:txBody>
      </p:sp>
      <p:sp>
        <p:nvSpPr>
          <p:cNvPr id="6" name="Footer Placeholder 5">
            <a:extLst>
              <a:ext uri="{FF2B5EF4-FFF2-40B4-BE49-F238E27FC236}">
                <a16:creationId xmlns:a16="http://schemas.microsoft.com/office/drawing/2014/main" id="{A4A526B0-2081-711D-F9D1-E704C1BAE9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79CBF6-3B86-6039-7961-DD75236E9758}"/>
              </a:ext>
            </a:extLst>
          </p:cNvPr>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1758244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D1619-5544-36C7-3444-8544F7A1EF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046D86A-AD44-3732-6EDF-ACBE66865A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EA94BD-A674-4088-0DBB-EFA01A5C5F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B488A9-579F-D2AF-A8C9-8FB87F4EB5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7850CD-1654-4E74-32AD-AC3CDF04F7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353DE7-1EB5-9D22-63DF-7FF5F2DD1972}"/>
              </a:ext>
            </a:extLst>
          </p:cNvPr>
          <p:cNvSpPr>
            <a:spLocks noGrp="1"/>
          </p:cNvSpPr>
          <p:nvPr>
            <p:ph type="dt" sz="half" idx="10"/>
          </p:nvPr>
        </p:nvSpPr>
        <p:spPr/>
        <p:txBody>
          <a:bodyPr/>
          <a:lstStyle/>
          <a:p>
            <a:fld id="{F51A89D6-BF24-471C-B9DA-7DFBADE3C006}" type="datetimeFigureOut">
              <a:rPr lang="en-US" smtClean="0"/>
              <a:t>1/4/2026</a:t>
            </a:fld>
            <a:endParaRPr lang="en-US"/>
          </a:p>
        </p:txBody>
      </p:sp>
      <p:sp>
        <p:nvSpPr>
          <p:cNvPr id="8" name="Footer Placeholder 7">
            <a:extLst>
              <a:ext uri="{FF2B5EF4-FFF2-40B4-BE49-F238E27FC236}">
                <a16:creationId xmlns:a16="http://schemas.microsoft.com/office/drawing/2014/main" id="{5BDC48FA-0D2B-A219-D6D2-731F3F4A6A5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7ED92B-5C84-DBEA-61E5-A522A5073623}"/>
              </a:ext>
            </a:extLst>
          </p:cNvPr>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3234096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A62E1-B4E7-A433-6348-FE852356DC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509E7C-861B-E5F8-6C0D-2C0D2B30E54D}"/>
              </a:ext>
            </a:extLst>
          </p:cNvPr>
          <p:cNvSpPr>
            <a:spLocks noGrp="1"/>
          </p:cNvSpPr>
          <p:nvPr>
            <p:ph type="dt" sz="half" idx="10"/>
          </p:nvPr>
        </p:nvSpPr>
        <p:spPr/>
        <p:txBody>
          <a:bodyPr/>
          <a:lstStyle/>
          <a:p>
            <a:fld id="{F51A89D6-BF24-471C-B9DA-7DFBADE3C006}" type="datetimeFigureOut">
              <a:rPr lang="en-US" smtClean="0"/>
              <a:t>1/4/2026</a:t>
            </a:fld>
            <a:endParaRPr lang="en-US"/>
          </a:p>
        </p:txBody>
      </p:sp>
      <p:sp>
        <p:nvSpPr>
          <p:cNvPr id="4" name="Footer Placeholder 3">
            <a:extLst>
              <a:ext uri="{FF2B5EF4-FFF2-40B4-BE49-F238E27FC236}">
                <a16:creationId xmlns:a16="http://schemas.microsoft.com/office/drawing/2014/main" id="{15C4162C-8B23-242D-E5DE-49E7BC86CC1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226AE4-9BF4-B4E0-E403-6D7BE5ACD708}"/>
              </a:ext>
            </a:extLst>
          </p:cNvPr>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586897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58E183-23B6-D2DD-1196-923D9B5A7DF4}"/>
              </a:ext>
            </a:extLst>
          </p:cNvPr>
          <p:cNvSpPr>
            <a:spLocks noGrp="1"/>
          </p:cNvSpPr>
          <p:nvPr>
            <p:ph type="dt" sz="half" idx="10"/>
          </p:nvPr>
        </p:nvSpPr>
        <p:spPr/>
        <p:txBody>
          <a:bodyPr/>
          <a:lstStyle/>
          <a:p>
            <a:fld id="{F51A89D6-BF24-471C-B9DA-7DFBADE3C006}" type="datetimeFigureOut">
              <a:rPr lang="en-US" smtClean="0"/>
              <a:t>1/4/2026</a:t>
            </a:fld>
            <a:endParaRPr lang="en-US"/>
          </a:p>
        </p:txBody>
      </p:sp>
      <p:sp>
        <p:nvSpPr>
          <p:cNvPr id="3" name="Footer Placeholder 2">
            <a:extLst>
              <a:ext uri="{FF2B5EF4-FFF2-40B4-BE49-F238E27FC236}">
                <a16:creationId xmlns:a16="http://schemas.microsoft.com/office/drawing/2014/main" id="{FBE44DF1-FD59-C957-E277-C92B0F7EE2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5780C0-ABE3-56F2-DFC3-611967727926}"/>
              </a:ext>
            </a:extLst>
          </p:cNvPr>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245337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4ADE0-1CE3-9AFD-89EB-CA05108FEB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406F51-8300-CE88-C339-3622CA8766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4CC1B8-805B-AC93-6B24-B56CA62236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E122D8-629B-2802-AFC7-6AD6E76E2FFF}"/>
              </a:ext>
            </a:extLst>
          </p:cNvPr>
          <p:cNvSpPr>
            <a:spLocks noGrp="1"/>
          </p:cNvSpPr>
          <p:nvPr>
            <p:ph type="dt" sz="half" idx="10"/>
          </p:nvPr>
        </p:nvSpPr>
        <p:spPr/>
        <p:txBody>
          <a:bodyPr/>
          <a:lstStyle/>
          <a:p>
            <a:fld id="{F51A89D6-BF24-471C-B9DA-7DFBADE3C006}" type="datetimeFigureOut">
              <a:rPr lang="en-US" smtClean="0"/>
              <a:t>1/4/2026</a:t>
            </a:fld>
            <a:endParaRPr lang="en-US"/>
          </a:p>
        </p:txBody>
      </p:sp>
      <p:sp>
        <p:nvSpPr>
          <p:cNvPr id="6" name="Footer Placeholder 5">
            <a:extLst>
              <a:ext uri="{FF2B5EF4-FFF2-40B4-BE49-F238E27FC236}">
                <a16:creationId xmlns:a16="http://schemas.microsoft.com/office/drawing/2014/main" id="{2174F7D7-7F18-4A3F-408A-93BD5BA16F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3DF21C-D6D7-130C-35F5-B395F09DCBCD}"/>
              </a:ext>
            </a:extLst>
          </p:cNvPr>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752669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7BE8A-AC32-B9A4-EBD8-8F076121F9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9DDB6A-E0DC-9960-70E0-BF92314FFB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B8A407-E9B6-07E5-7219-B13942D843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A35596-9FF0-3439-0C48-80C1C3357B9D}"/>
              </a:ext>
            </a:extLst>
          </p:cNvPr>
          <p:cNvSpPr>
            <a:spLocks noGrp="1"/>
          </p:cNvSpPr>
          <p:nvPr>
            <p:ph type="dt" sz="half" idx="10"/>
          </p:nvPr>
        </p:nvSpPr>
        <p:spPr/>
        <p:txBody>
          <a:bodyPr/>
          <a:lstStyle/>
          <a:p>
            <a:fld id="{F51A89D6-BF24-471C-B9DA-7DFBADE3C006}" type="datetimeFigureOut">
              <a:rPr lang="en-US" smtClean="0"/>
              <a:t>1/4/2026</a:t>
            </a:fld>
            <a:endParaRPr lang="en-US"/>
          </a:p>
        </p:txBody>
      </p:sp>
      <p:sp>
        <p:nvSpPr>
          <p:cNvPr id="6" name="Footer Placeholder 5">
            <a:extLst>
              <a:ext uri="{FF2B5EF4-FFF2-40B4-BE49-F238E27FC236}">
                <a16:creationId xmlns:a16="http://schemas.microsoft.com/office/drawing/2014/main" id="{0A8BDD01-764C-0F51-210A-7411ABE35E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536835-6D42-4408-7FC1-78FDAFEFDBB9}"/>
              </a:ext>
            </a:extLst>
          </p:cNvPr>
          <p:cNvSpPr>
            <a:spLocks noGrp="1"/>
          </p:cNvSpPr>
          <p:nvPr>
            <p:ph type="sldNum" sz="quarter" idx="12"/>
          </p:nvPr>
        </p:nvSpPr>
        <p:spPr/>
        <p:txBody>
          <a:bodyPr/>
          <a:lstStyle/>
          <a:p>
            <a:fld id="{1CF7515C-3281-47E0-89D6-C13F36131105}" type="slidenum">
              <a:rPr lang="en-US" smtClean="0"/>
              <a:t>‹#›</a:t>
            </a:fld>
            <a:endParaRPr lang="en-US"/>
          </a:p>
        </p:txBody>
      </p:sp>
    </p:spTree>
    <p:extLst>
      <p:ext uri="{BB962C8B-B14F-4D97-AF65-F5344CB8AC3E}">
        <p14:creationId xmlns:p14="http://schemas.microsoft.com/office/powerpoint/2010/main" val="181063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3.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microsoft.com/office/2007/relationships/hdphoto" Target="../media/hdphoto1.wdp"/><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13D61B-5D4B-F8B9-BB7F-C8510D9F65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5F3485-EACE-E882-D517-F496B2E1C3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BC4836-5ECD-BED2-4855-775FD729CE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51A89D6-BF24-471C-B9DA-7DFBADE3C006}" type="datetimeFigureOut">
              <a:rPr lang="en-US" smtClean="0"/>
              <a:t>1/4/2026</a:t>
            </a:fld>
            <a:endParaRPr lang="en-US"/>
          </a:p>
        </p:txBody>
      </p:sp>
      <p:sp>
        <p:nvSpPr>
          <p:cNvPr id="5" name="Footer Placeholder 4">
            <a:extLst>
              <a:ext uri="{FF2B5EF4-FFF2-40B4-BE49-F238E27FC236}">
                <a16:creationId xmlns:a16="http://schemas.microsoft.com/office/drawing/2014/main" id="{99FFEBA8-FE83-9336-3D57-E052324ADD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8A08724-5234-BBD2-63D2-604AF1645C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F7515C-3281-47E0-89D6-C13F36131105}" type="slidenum">
              <a:rPr lang="en-US" smtClean="0"/>
              <a:t>‹#›</a:t>
            </a:fld>
            <a:endParaRPr lang="en-US"/>
          </a:p>
        </p:txBody>
      </p:sp>
    </p:spTree>
    <p:extLst>
      <p:ext uri="{BB962C8B-B14F-4D97-AF65-F5344CB8AC3E}">
        <p14:creationId xmlns:p14="http://schemas.microsoft.com/office/powerpoint/2010/main" val="1640185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51A89D6-BF24-471C-B9DA-7DFBADE3C006}" type="datetimeFigureOut">
              <a:rPr lang="en-US" smtClean="0"/>
              <a:t>1/4/2026</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CF7515C-3281-47E0-89D6-C13F36131105}" type="slidenum">
              <a:rPr lang="en-US" smtClean="0"/>
              <a:t>‹#›</a:t>
            </a:fld>
            <a:endParaRPr lang="en-US"/>
          </a:p>
        </p:txBody>
      </p:sp>
    </p:spTree>
    <p:extLst>
      <p:ext uri="{BB962C8B-B14F-4D97-AF65-F5344CB8AC3E}">
        <p14:creationId xmlns:p14="http://schemas.microsoft.com/office/powerpoint/2010/main" val="253861093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themeOverride" Target="../theme/themeOverride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9.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10.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3.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4.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5.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6.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7.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8.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0000" contrast="-70000"/>
            <a:extLst>
              <a:ext uri="{BEBA8EAE-BF5A-486C-A8C5-ECC9F3942E4B}">
                <a14:imgProps xmlns:a14="http://schemas.microsoft.com/office/drawing/2010/main">
                  <a14:imgLayer r:embed="rId4">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5E1A9-F7DB-A9D3-B581-A63123FEB266}"/>
              </a:ext>
            </a:extLst>
          </p:cNvPr>
          <p:cNvSpPr>
            <a:spLocks noGrp="1"/>
          </p:cNvSpPr>
          <p:nvPr>
            <p:ph type="ctrTitle"/>
          </p:nvPr>
        </p:nvSpPr>
        <p:spPr>
          <a:xfrm>
            <a:off x="1876424" y="1122363"/>
            <a:ext cx="8791575" cy="1044765"/>
          </a:xfrm>
        </p:spPr>
        <p:txBody>
          <a:bodyPr>
            <a:normAutofit/>
          </a:bodyPr>
          <a:lstStyle/>
          <a:p>
            <a:pPr algn="ctr"/>
            <a:r>
              <a:rPr lang="el-GR" sz="2400" b="1" dirty="0">
                <a:solidFill>
                  <a:schemeClr val="bg2"/>
                </a:solidFill>
              </a:rPr>
              <a:t>ΔΙΚΑΙΟ ΠΟΛΕΟΔΟΜΙΑΣ-ΧΩΡΟΤΑΞΙΑΣ ΚΑΙ ΠΕΡΙΒΑΛΛΟΝΤΟΣ ΙΙ</a:t>
            </a:r>
            <a:endParaRPr lang="en-US" sz="2400" b="1" dirty="0">
              <a:solidFill>
                <a:schemeClr val="bg2"/>
              </a:solidFill>
            </a:endParaRPr>
          </a:p>
        </p:txBody>
      </p:sp>
      <p:sp>
        <p:nvSpPr>
          <p:cNvPr id="3" name="Subtitle 2">
            <a:extLst>
              <a:ext uri="{FF2B5EF4-FFF2-40B4-BE49-F238E27FC236}">
                <a16:creationId xmlns:a16="http://schemas.microsoft.com/office/drawing/2014/main" id="{0A10DA1D-9DA1-6BC4-F419-1683068F5681}"/>
              </a:ext>
            </a:extLst>
          </p:cNvPr>
          <p:cNvSpPr>
            <a:spLocks noGrp="1"/>
          </p:cNvSpPr>
          <p:nvPr>
            <p:ph type="subTitle" idx="1"/>
          </p:nvPr>
        </p:nvSpPr>
        <p:spPr/>
        <p:txBody>
          <a:bodyPr>
            <a:normAutofit fontScale="32500" lnSpcReduction="20000"/>
          </a:bodyPr>
          <a:lstStyle/>
          <a:p>
            <a:pPr lvl="0" defTabSz="457200">
              <a:lnSpc>
                <a:spcPct val="100000"/>
              </a:lnSpc>
              <a:buClr>
                <a:srgbClr val="353535"/>
              </a:buClr>
              <a:buSzTx/>
              <a:defRPr/>
            </a:pPr>
            <a:r>
              <a:rPr lang="el-GR" sz="4400" b="1" cap="none" dirty="0">
                <a:solidFill>
                  <a:schemeClr val="bg2"/>
                </a:solidFill>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lvl="0" defTabSz="457200">
              <a:lnSpc>
                <a:spcPct val="100000"/>
              </a:lnSpc>
              <a:buClr>
                <a:srgbClr val="353535"/>
              </a:buClr>
              <a:buSzTx/>
              <a:defRPr/>
            </a:pPr>
            <a:r>
              <a:rPr lang="el-GR" sz="4400" cap="none" dirty="0">
                <a:solidFill>
                  <a:schemeClr val="bg2"/>
                </a:solidFill>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lvl="0" defTabSz="457200">
              <a:lnSpc>
                <a:spcPct val="100000"/>
              </a:lnSpc>
              <a:buClr>
                <a:srgbClr val="353535"/>
              </a:buClr>
              <a:buSzTx/>
              <a:defRPr/>
            </a:pPr>
            <a:r>
              <a:rPr lang="el-GR" sz="4400" cap="none" dirty="0">
                <a:solidFill>
                  <a:schemeClr val="bg2"/>
                </a:solidFill>
                <a:ea typeface="Calibri" panose="020F0502020204030204" pitchFamily="34" charset="0"/>
                <a:cs typeface="Calibri" panose="020F0502020204030204" pitchFamily="34" charset="0"/>
              </a:rPr>
              <a:t>Ακαδημαϊκό έτος 2025 – 2026</a:t>
            </a:r>
            <a:endParaRPr lang="en-US" sz="4400" cap="none" dirty="0">
              <a:solidFill>
                <a:schemeClr val="bg2"/>
              </a:solidFill>
              <a:ea typeface="Calibri" panose="020F0502020204030204" pitchFamily="34" charset="0"/>
              <a:cs typeface="Calibri" panose="020F0502020204030204" pitchFamily="34" charset="0"/>
            </a:endParaRPr>
          </a:p>
          <a:p>
            <a:r>
              <a:rPr lang="el-GR" sz="4500" b="1" cap="none" dirty="0">
                <a:solidFill>
                  <a:schemeClr val="bg2"/>
                </a:solidFill>
                <a:ea typeface="Calibri" panose="020F0502020204030204" pitchFamily="34" charset="0"/>
                <a:cs typeface="Calibri" panose="020F0502020204030204" pitchFamily="34" charset="0"/>
              </a:rPr>
              <a:t>Μάθημα  10</a:t>
            </a:r>
          </a:p>
          <a:p>
            <a:r>
              <a:rPr lang="el-GR" sz="4500" cap="none" dirty="0">
                <a:solidFill>
                  <a:schemeClr val="bg2"/>
                </a:solidFill>
                <a:ea typeface="Calibri" panose="020F0502020204030204" pitchFamily="34" charset="0"/>
                <a:cs typeface="Calibri" panose="020F0502020204030204" pitchFamily="34" charset="0"/>
              </a:rPr>
              <a:t>Το δίκαιο </a:t>
            </a:r>
            <a:r>
              <a:rPr lang="el-GR" sz="4500" cap="none">
                <a:solidFill>
                  <a:schemeClr val="bg2"/>
                </a:solidFill>
                <a:ea typeface="Calibri" panose="020F0502020204030204" pitchFamily="34" charset="0"/>
                <a:cs typeface="Calibri" panose="020F0502020204030204" pitchFamily="34" charset="0"/>
              </a:rPr>
              <a:t>της διαχείρισης </a:t>
            </a:r>
            <a:r>
              <a:rPr lang="el-GR" sz="4500" cap="none" dirty="0">
                <a:solidFill>
                  <a:schemeClr val="bg2"/>
                </a:solidFill>
                <a:ea typeface="Calibri" panose="020F0502020204030204" pitchFamily="34" charset="0"/>
                <a:cs typeface="Calibri" panose="020F0502020204030204" pitchFamily="34" charset="0"/>
              </a:rPr>
              <a:t>των αποβλήτων </a:t>
            </a:r>
            <a:endParaRPr lang="en-US" sz="4500" cap="none" dirty="0">
              <a:solidFill>
                <a:schemeClr val="bg2"/>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807941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0000" contrast="-70000"/>
            <a:extLst>
              <a:ext uri="{BEBA8EAE-BF5A-486C-A8C5-ECC9F3942E4B}">
                <a14:imgProps xmlns:a14="http://schemas.microsoft.com/office/drawing/2010/main">
                  <a14:imgLayer r:embed="rId4">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70440-E1F6-C807-77ED-8738E01E0816}"/>
              </a:ext>
            </a:extLst>
          </p:cNvPr>
          <p:cNvSpPr>
            <a:spLocks noGrp="1"/>
          </p:cNvSpPr>
          <p:nvPr>
            <p:ph type="title"/>
          </p:nvPr>
        </p:nvSpPr>
        <p:spPr>
          <a:xfrm>
            <a:off x="1141413" y="618518"/>
            <a:ext cx="9905998" cy="1146487"/>
          </a:xfrm>
        </p:spPr>
        <p:txBody>
          <a:bodyPr>
            <a:normAutofit/>
          </a:bodyPr>
          <a:lstStyle/>
          <a:p>
            <a:pPr algn="ctr"/>
            <a:r>
              <a:rPr lang="el-GR" sz="2400" b="1" dirty="0">
                <a:solidFill>
                  <a:schemeClr val="bg2"/>
                </a:solidFill>
              </a:rPr>
              <a:t>Η </a:t>
            </a:r>
            <a:r>
              <a:rPr lang="el-GR" sz="2400" b="1" dirty="0" err="1">
                <a:solidFill>
                  <a:schemeClr val="bg2"/>
                </a:solidFill>
              </a:rPr>
              <a:t>ευθΥνη</a:t>
            </a:r>
            <a:r>
              <a:rPr lang="el-GR" sz="2400" b="1" dirty="0">
                <a:solidFill>
                  <a:schemeClr val="bg2"/>
                </a:solidFill>
              </a:rPr>
              <a:t> και το </a:t>
            </a:r>
            <a:r>
              <a:rPr lang="el-GR" sz="2400" b="1" dirty="0" err="1">
                <a:solidFill>
                  <a:schemeClr val="bg2"/>
                </a:solidFill>
              </a:rPr>
              <a:t>κΟστος</a:t>
            </a:r>
            <a:r>
              <a:rPr lang="el-GR" sz="2400" b="1" dirty="0">
                <a:solidFill>
                  <a:schemeClr val="bg2"/>
                </a:solidFill>
              </a:rPr>
              <a:t> διαχείρισης των </a:t>
            </a:r>
            <a:r>
              <a:rPr lang="el-GR" sz="2400" b="1" dirty="0" err="1">
                <a:solidFill>
                  <a:schemeClr val="bg2"/>
                </a:solidFill>
              </a:rPr>
              <a:t>αποβλΗτων</a:t>
            </a:r>
            <a:br>
              <a:rPr lang="el-GR" sz="2400" b="1" dirty="0">
                <a:solidFill>
                  <a:schemeClr val="bg2"/>
                </a:solidFill>
              </a:rPr>
            </a:br>
            <a:r>
              <a:rPr lang="el-GR" sz="2400" b="1" dirty="0">
                <a:solidFill>
                  <a:schemeClr val="bg2"/>
                </a:solidFill>
              </a:rPr>
              <a:t> και η </a:t>
            </a:r>
            <a:r>
              <a:rPr lang="el-GR" sz="2400" b="1" dirty="0" err="1">
                <a:solidFill>
                  <a:schemeClr val="bg2"/>
                </a:solidFill>
              </a:rPr>
              <a:t>διευρυμΕνη</a:t>
            </a:r>
            <a:r>
              <a:rPr lang="el-GR" sz="2400" b="1" dirty="0">
                <a:solidFill>
                  <a:schemeClr val="bg2"/>
                </a:solidFill>
              </a:rPr>
              <a:t> </a:t>
            </a:r>
            <a:r>
              <a:rPr lang="el-GR" sz="2400" b="1" dirty="0" err="1">
                <a:solidFill>
                  <a:schemeClr val="bg2"/>
                </a:solidFill>
              </a:rPr>
              <a:t>ευθΥνη</a:t>
            </a:r>
            <a:r>
              <a:rPr lang="el-GR" sz="2400" b="1" dirty="0">
                <a:solidFill>
                  <a:schemeClr val="bg2"/>
                </a:solidFill>
              </a:rPr>
              <a:t> του παραγωγού</a:t>
            </a:r>
            <a:endParaRPr lang="en-US" sz="2400" b="1" dirty="0">
              <a:solidFill>
                <a:schemeClr val="bg2"/>
              </a:solidFill>
            </a:endParaRPr>
          </a:p>
        </p:txBody>
      </p:sp>
      <p:sp>
        <p:nvSpPr>
          <p:cNvPr id="3" name="Content Placeholder 2">
            <a:extLst>
              <a:ext uri="{FF2B5EF4-FFF2-40B4-BE49-F238E27FC236}">
                <a16:creationId xmlns:a16="http://schemas.microsoft.com/office/drawing/2014/main" id="{9A3F3BC9-FC5B-17C3-276A-11B0B7F6EB7F}"/>
              </a:ext>
            </a:extLst>
          </p:cNvPr>
          <p:cNvSpPr>
            <a:spLocks noGrp="1"/>
          </p:cNvSpPr>
          <p:nvPr>
            <p:ph idx="1"/>
          </p:nvPr>
        </p:nvSpPr>
        <p:spPr/>
        <p:txBody>
          <a:bodyPr>
            <a:normAutofit fontScale="92500" lnSpcReduction="20000"/>
          </a:bodyPr>
          <a:lstStyle/>
          <a:p>
            <a:pPr algn="just"/>
            <a:r>
              <a:rPr lang="en-US" sz="1400" dirty="0">
                <a:solidFill>
                  <a:schemeClr val="bg2"/>
                </a:solidFill>
              </a:rPr>
              <a:t>H </a:t>
            </a:r>
            <a:r>
              <a:rPr lang="el-GR" sz="1400" dirty="0">
                <a:solidFill>
                  <a:schemeClr val="bg2"/>
                </a:solidFill>
              </a:rPr>
              <a:t>ΟΠΑ θεσπίζει ευθεία εθύνη των αρχικών παραγωγών ή άλλων κατόχων αποβλήτων για την σύμφωνη με την αρχή της ιεράρχησης και την προστασία της ανθρώπινης υγείας και του περιβάλλοντος επεξεργασία των αποβλήτων.</a:t>
            </a:r>
          </a:p>
          <a:p>
            <a:r>
              <a:rPr lang="el-GR" sz="1400" dirty="0">
                <a:solidFill>
                  <a:schemeClr val="bg2"/>
                </a:solidFill>
              </a:rPr>
              <a:t>Η ευθύνη αναλαμβάνεται είτε από τους ίδιους τους υπόχρεους είτε ανατίθεται σε εμπόρους ή οργανισμούς ή επιχειρήσεις που εκτελούν εργασίες επεξεργασίας αποβλήτων, είτε και μέσω δημόσιων ή ιδιωτικών οργανισμών συλλογής αποβλήτων.</a:t>
            </a:r>
          </a:p>
          <a:p>
            <a:r>
              <a:rPr lang="el-GR" sz="1400" dirty="0">
                <a:solidFill>
                  <a:schemeClr val="bg2"/>
                </a:solidFill>
              </a:rPr>
              <a:t>Επίσης θεσπίζεται διευρυμένη ευθύνη του παραγωγού, αυτή τη φορά όχι των αποβλήτων, αλλά των ίδιων των προϊόντων.</a:t>
            </a:r>
          </a:p>
          <a:p>
            <a:pPr algn="just"/>
            <a:r>
              <a:rPr lang="el-GR" sz="1400" dirty="0">
                <a:solidFill>
                  <a:schemeClr val="bg2"/>
                </a:solidFill>
              </a:rPr>
              <a:t>Έτσι, δίνεται η εξουσία στα κράτη μέλη να υιοθετούν μέτρα, προκειμένου να εξασφαλίζουν ότι τα πρόσωπα που κατ’ επάγγελμα αναπτύσσουν, κατασκευάζουν, μεταποιούν, επεξεργάζονται, πωλούν ή εισάγουν προϊόντα, δηλαδή είναι παραγωγοί προϊόντων, φέρουν μια διευρυμένη ευθύνη. </a:t>
            </a:r>
          </a:p>
          <a:p>
            <a:pPr algn="just"/>
            <a:r>
              <a:rPr lang="el-GR" sz="1400" dirty="0">
                <a:solidFill>
                  <a:schemeClr val="bg2"/>
                </a:solidFill>
              </a:rPr>
              <a:t>Η διευρυμένη ευθύνη έχει την έννοια ότι ενδέχεται να υποχρεούνται σε αποδοχή των επιστρεφόμενων προϊόντων, αλλά και των αποβλήτων που παραμένουν μετά τη χρήση τους, και στη μετέπειτα διαχείρισή τους, οικονομικά ή και πρακτικά. </a:t>
            </a:r>
          </a:p>
          <a:p>
            <a:pPr algn="just"/>
            <a:r>
              <a:rPr lang="el-GR" sz="1400" dirty="0">
                <a:solidFill>
                  <a:schemeClr val="bg2"/>
                </a:solidFill>
              </a:rPr>
              <a:t>Επίσης τα κράτη μέλη μπορούν να λαμβάνουν μέτρα ενθάρρυνσης σχεδιασμού των προϊόντων όσο το δυνατόν φιλικότερου προς το περιβάλλον, που όχι μόνο θα έχουν μεγαλύτερη διάρκεια ζωής και θα μπορούν να τύχουν πολλαπλών χρήσεων, αλλά και όταν φτάσουν στο τέλος του κύκλου ζωής τους, θα μπορούν να υποστούν εργασίες ανάκτησης ή διάθεσης με τον ηπιότερο και λιγότερο ζημιογόνο τρόπο.</a:t>
            </a:r>
            <a:endParaRPr lang="en-US" sz="1400" dirty="0">
              <a:solidFill>
                <a:schemeClr val="bg2"/>
              </a:solidFill>
            </a:endParaRPr>
          </a:p>
        </p:txBody>
      </p:sp>
    </p:spTree>
    <p:extLst>
      <p:ext uri="{BB962C8B-B14F-4D97-AF65-F5344CB8AC3E}">
        <p14:creationId xmlns:p14="http://schemas.microsoft.com/office/powerpoint/2010/main" val="252694543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0000" contrast="-70000"/>
            <a:extLst>
              <a:ext uri="{BEBA8EAE-BF5A-486C-A8C5-ECC9F3942E4B}">
                <a14:imgProps xmlns:a14="http://schemas.microsoft.com/office/drawing/2010/main">
                  <a14:imgLayer r:embed="rId4">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EC607-4F05-7DF6-A9D4-B8C57BDB9BDD}"/>
              </a:ext>
            </a:extLst>
          </p:cNvPr>
          <p:cNvSpPr>
            <a:spLocks noGrp="1"/>
          </p:cNvSpPr>
          <p:nvPr>
            <p:ph type="title"/>
          </p:nvPr>
        </p:nvSpPr>
        <p:spPr>
          <a:xfrm>
            <a:off x="1141413" y="618518"/>
            <a:ext cx="9905998" cy="735361"/>
          </a:xfrm>
        </p:spPr>
        <p:txBody>
          <a:bodyPr>
            <a:normAutofit fontScale="90000"/>
          </a:bodyPr>
          <a:lstStyle/>
          <a:p>
            <a:pPr algn="ctr"/>
            <a:r>
              <a:rPr lang="el-GR" sz="2400" b="1" dirty="0" err="1">
                <a:solidFill>
                  <a:schemeClr val="bg2"/>
                </a:solidFill>
              </a:rPr>
              <a:t>ΣχΕδια</a:t>
            </a:r>
            <a:r>
              <a:rPr lang="el-GR" sz="2400" b="1" dirty="0">
                <a:solidFill>
                  <a:schemeClr val="bg2"/>
                </a:solidFill>
              </a:rPr>
              <a:t> </a:t>
            </a:r>
            <a:r>
              <a:rPr lang="el-GR" sz="2400" b="1" dirty="0" err="1">
                <a:solidFill>
                  <a:schemeClr val="bg2"/>
                </a:solidFill>
              </a:rPr>
              <a:t>διαχεΙρισης</a:t>
            </a:r>
            <a:r>
              <a:rPr lang="el-GR" sz="2400" b="1" dirty="0">
                <a:solidFill>
                  <a:schemeClr val="bg2"/>
                </a:solidFill>
              </a:rPr>
              <a:t> </a:t>
            </a:r>
            <a:r>
              <a:rPr lang="el-GR" sz="2400" b="1" dirty="0" err="1">
                <a:solidFill>
                  <a:schemeClr val="bg2"/>
                </a:solidFill>
              </a:rPr>
              <a:t>αποβλΗτων</a:t>
            </a:r>
            <a:r>
              <a:rPr lang="el-GR" sz="2400" b="1" dirty="0">
                <a:solidFill>
                  <a:schemeClr val="bg2"/>
                </a:solidFill>
              </a:rPr>
              <a:t> και </a:t>
            </a:r>
            <a:r>
              <a:rPr lang="el-GR" sz="2400" b="1" dirty="0" err="1">
                <a:solidFill>
                  <a:schemeClr val="bg2"/>
                </a:solidFill>
              </a:rPr>
              <a:t>προγρΑμματα</a:t>
            </a:r>
            <a:r>
              <a:rPr lang="el-GR" sz="2400" b="1" dirty="0">
                <a:solidFill>
                  <a:schemeClr val="bg2"/>
                </a:solidFill>
              </a:rPr>
              <a:t> </a:t>
            </a:r>
            <a:br>
              <a:rPr lang="el-GR" sz="2400" b="1" dirty="0">
                <a:solidFill>
                  <a:schemeClr val="bg2"/>
                </a:solidFill>
              </a:rPr>
            </a:br>
            <a:r>
              <a:rPr lang="el-GR" sz="2400" b="1" dirty="0">
                <a:solidFill>
                  <a:schemeClr val="bg2"/>
                </a:solidFill>
              </a:rPr>
              <a:t>για την </a:t>
            </a:r>
            <a:r>
              <a:rPr lang="el-GR" sz="2400" b="1" dirty="0" err="1">
                <a:solidFill>
                  <a:schemeClr val="bg2"/>
                </a:solidFill>
              </a:rPr>
              <a:t>πρΟληψη</a:t>
            </a:r>
            <a:r>
              <a:rPr lang="el-GR" sz="2400" b="1" dirty="0">
                <a:solidFill>
                  <a:schemeClr val="bg2"/>
                </a:solidFill>
              </a:rPr>
              <a:t> της </a:t>
            </a:r>
            <a:r>
              <a:rPr lang="el-GR" sz="2400" b="1" dirty="0" err="1">
                <a:solidFill>
                  <a:schemeClr val="bg2"/>
                </a:solidFill>
              </a:rPr>
              <a:t>δημιουργΙας</a:t>
            </a:r>
            <a:r>
              <a:rPr lang="el-GR" sz="2400" b="1" dirty="0">
                <a:solidFill>
                  <a:schemeClr val="bg2"/>
                </a:solidFill>
              </a:rPr>
              <a:t> τους</a:t>
            </a:r>
            <a:endParaRPr lang="en-US" sz="2400" b="1" dirty="0">
              <a:solidFill>
                <a:schemeClr val="bg2"/>
              </a:solidFill>
            </a:endParaRPr>
          </a:p>
        </p:txBody>
      </p:sp>
      <p:sp>
        <p:nvSpPr>
          <p:cNvPr id="3" name="Content Placeholder 2">
            <a:extLst>
              <a:ext uri="{FF2B5EF4-FFF2-40B4-BE49-F238E27FC236}">
                <a16:creationId xmlns:a16="http://schemas.microsoft.com/office/drawing/2014/main" id="{BEADD2F8-F595-620C-DD98-4DBFCD8A03CA}"/>
              </a:ext>
            </a:extLst>
          </p:cNvPr>
          <p:cNvSpPr>
            <a:spLocks noGrp="1"/>
          </p:cNvSpPr>
          <p:nvPr>
            <p:ph idx="1"/>
          </p:nvPr>
        </p:nvSpPr>
        <p:spPr>
          <a:xfrm>
            <a:off x="1141412" y="1474381"/>
            <a:ext cx="9905999" cy="4316820"/>
          </a:xfrm>
        </p:spPr>
        <p:txBody>
          <a:bodyPr>
            <a:normAutofit fontScale="92500" lnSpcReduction="10000"/>
          </a:bodyPr>
          <a:lstStyle/>
          <a:p>
            <a:pPr algn="just"/>
            <a:r>
              <a:rPr lang="el-GR" sz="1400" dirty="0">
                <a:solidFill>
                  <a:schemeClr val="bg2"/>
                </a:solidFill>
              </a:rPr>
              <a:t>Οι αρμόδιες αρχές των κρατών μελών οφείλουν να καταρτίζουν σχέδια διαχείρισης αποβλήτων, είτε εθνικά, είτε περιφερειακά, που καλύπτουν ολόκληρη τη γεωγραφική επικράτεια του κράτους μέλους, προκειμένου να διασφαλίζεται η ορθή περιβαλλοντικά διαχείριση των αποβλήτων.</a:t>
            </a:r>
          </a:p>
          <a:p>
            <a:pPr algn="just"/>
            <a:r>
              <a:rPr lang="el-GR" sz="1400" dirty="0">
                <a:solidFill>
                  <a:schemeClr val="bg2"/>
                </a:solidFill>
              </a:rPr>
              <a:t>Τα σχέδια αυτά οφείλουν κατ’ ελάχιστο να περιλαμβάνουν την ανάλυση της υπάρχουσας κατάστασης όσον αφορά στη διαχείριση των αποβλήτων στην οικεία γεωγραφική ενότητα, την πρόβλεψη μέτρων για τη βελτίωση της περιβαλλοντικά υγιούς προετοιμασίας για επαναχρησιμοποίηση, ανακύκλωση, ανάκτηση και διάθεση των αποβλήτων και την εκτίμηση της μελλοντικής εξέλιξης των ροών αποβλήτων. </a:t>
            </a:r>
          </a:p>
          <a:p>
            <a:pPr algn="just"/>
            <a:r>
              <a:rPr lang="el-GR" sz="1400" dirty="0">
                <a:solidFill>
                  <a:schemeClr val="bg2"/>
                </a:solidFill>
              </a:rPr>
              <a:t>Για τα αστικά απόβλητα που συλλέγονται από νοικοκυριά, η ΕΕ θεσπίζει υποχρέωση των κρατών μελών να δημιουργήσουν ένα ολοκληρωμένο και κατάλληλο δίκτυο εγκαταστάσεων επεξεργασίας αποβλήτων, τονίζοντας ότι αν είναι απαραίτητο ή σκόπιμο, αυτό μπορεί να γίνει και μέσα από τη διακρατική συνεργασία. </a:t>
            </a:r>
          </a:p>
          <a:p>
            <a:pPr algn="just"/>
            <a:r>
              <a:rPr lang="el-GR" sz="1400" dirty="0">
                <a:solidFill>
                  <a:schemeClr val="bg2"/>
                </a:solidFill>
              </a:rPr>
              <a:t>Σύμφωνα με το ΔΕΕ, οι αρχές της αυτάρκειας και της εγγύτητας επιτάσσουν στις αρμόδιες αρχές των κρατών-μελών να διασφαλίζουν ότι η επεξεργασία των αποβλήτων θα μπορεί να γίνεται στην πλησιέστερη κατάλληλη εγκατάσταση( </a:t>
            </a:r>
            <a:r>
              <a:rPr lang="en-US" sz="1400" dirty="0">
                <a:solidFill>
                  <a:schemeClr val="bg2"/>
                </a:solidFill>
              </a:rPr>
              <a:t>C-292/12</a:t>
            </a:r>
            <a:r>
              <a:rPr lang="el-GR" sz="1400" dirty="0">
                <a:solidFill>
                  <a:schemeClr val="bg2"/>
                </a:solidFill>
              </a:rPr>
              <a:t> σκ. 62)</a:t>
            </a:r>
          </a:p>
          <a:p>
            <a:pPr algn="just"/>
            <a:r>
              <a:rPr lang="en-US" sz="1400" dirty="0">
                <a:solidFill>
                  <a:schemeClr val="bg2"/>
                </a:solidFill>
              </a:rPr>
              <a:t> </a:t>
            </a:r>
            <a:r>
              <a:rPr lang="el-GR" sz="1400" dirty="0">
                <a:solidFill>
                  <a:schemeClr val="bg2"/>
                </a:solidFill>
              </a:rPr>
              <a:t>Η ΟΠΑ προβλέπει επίσης υποχρέωση για συχνή αξιολόγηση και επανεξέταση των σχεδίων διαχείρισης και των προγραμμάτων πρόληψης παραγωγής αποβλήτων από μέρους των κρατών μελών, καθώς και τη συμμετοχή του κοινού όχι μόνο κατά την εκπόνησή τους μέσω δημόσιας διαβούλευσης, αλλά και κατά τη διάρκεια της εφαρμογής τους, προκειμένου να είναι δυνατή η ανταλλαγή ιδεών, αλλά και ο έλεγχος της πρακτικής εφαρμογής τους. </a:t>
            </a:r>
            <a:endParaRPr lang="en-US" sz="1400" dirty="0">
              <a:solidFill>
                <a:schemeClr val="bg2"/>
              </a:solidFill>
            </a:endParaRPr>
          </a:p>
        </p:txBody>
      </p:sp>
    </p:spTree>
    <p:extLst>
      <p:ext uri="{BB962C8B-B14F-4D97-AF65-F5344CB8AC3E}">
        <p14:creationId xmlns:p14="http://schemas.microsoft.com/office/powerpoint/2010/main" val="4018542060"/>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88B0E-9ED4-6F23-2A9F-5A36FBE7C0DE}"/>
              </a:ext>
            </a:extLst>
          </p:cNvPr>
          <p:cNvSpPr>
            <a:spLocks noGrp="1"/>
          </p:cNvSpPr>
          <p:nvPr>
            <p:ph type="title"/>
          </p:nvPr>
        </p:nvSpPr>
        <p:spPr>
          <a:xfrm>
            <a:off x="1141413" y="618518"/>
            <a:ext cx="9905998" cy="677847"/>
          </a:xfrm>
        </p:spPr>
        <p:txBody>
          <a:bodyPr>
            <a:normAutofit/>
          </a:bodyPr>
          <a:lstStyle/>
          <a:p>
            <a:pPr algn="ctr"/>
            <a:r>
              <a:rPr lang="el-GR" sz="2400" b="1" dirty="0">
                <a:solidFill>
                  <a:schemeClr val="bg2"/>
                </a:solidFill>
              </a:rPr>
              <a:t>ΤΟ ΔΙΚΑΙΟ ΔΙΑΧΕΙΡΙΣΗΣ ΑΠΟΒΛΗΤΩΝ ΣΤΗΝ ΕΛΛΑΔΑ</a:t>
            </a:r>
            <a:endParaRPr lang="en-US" sz="2400" b="1" dirty="0">
              <a:solidFill>
                <a:schemeClr val="bg2"/>
              </a:solidFill>
            </a:endParaRPr>
          </a:p>
        </p:txBody>
      </p:sp>
      <p:sp>
        <p:nvSpPr>
          <p:cNvPr id="3" name="Content Placeholder 2">
            <a:extLst>
              <a:ext uri="{FF2B5EF4-FFF2-40B4-BE49-F238E27FC236}">
                <a16:creationId xmlns:a16="http://schemas.microsoft.com/office/drawing/2014/main" id="{E25B08A0-7E14-B002-C5BE-FD36D654F547}"/>
              </a:ext>
            </a:extLst>
          </p:cNvPr>
          <p:cNvSpPr>
            <a:spLocks noGrp="1"/>
          </p:cNvSpPr>
          <p:nvPr>
            <p:ph idx="1"/>
          </p:nvPr>
        </p:nvSpPr>
        <p:spPr>
          <a:xfrm>
            <a:off x="1141412" y="1348451"/>
            <a:ext cx="9905999" cy="4442750"/>
          </a:xfrm>
        </p:spPr>
        <p:txBody>
          <a:bodyPr>
            <a:normAutofit fontScale="70000" lnSpcReduction="20000"/>
          </a:bodyPr>
          <a:lstStyle/>
          <a:p>
            <a:pPr marL="0" indent="0">
              <a:buNone/>
            </a:pPr>
            <a:r>
              <a:rPr lang="el-GR" dirty="0">
                <a:solidFill>
                  <a:schemeClr val="bg2"/>
                </a:solidFill>
              </a:rPr>
              <a:t>Η Ελλάδα έχει διαμορφώσει τα τελευταία χρόνια ένα νομοθετικό και πολιτικό πλαίσιο για τη διαχείριση των αστικών αποβλήτων, κυριότερα στοιχεία του οποίου είναι:</a:t>
            </a:r>
          </a:p>
          <a:p>
            <a:pPr>
              <a:buFont typeface="Wingdings" panose="05000000000000000000" pitchFamily="2" charset="2"/>
              <a:buChar char="§"/>
            </a:pPr>
            <a:endParaRPr lang="el-GR" dirty="0">
              <a:solidFill>
                <a:schemeClr val="bg2"/>
              </a:solidFill>
            </a:endParaRPr>
          </a:p>
          <a:p>
            <a:pPr marL="514350" indent="-342900" algn="just">
              <a:buFont typeface="Wingdings" panose="05000000000000000000" pitchFamily="2" charset="2"/>
              <a:buChar char="§"/>
            </a:pPr>
            <a:r>
              <a:rPr lang="el-GR" dirty="0">
                <a:solidFill>
                  <a:schemeClr val="bg2"/>
                </a:solidFill>
              </a:rPr>
              <a:t>Το Εθνικό Σχέδιο για τη Διαχείριση Αποβλήτων (ΕΣΔΑ), που ενσωματώθηκε στο εθνικό δίκαιο με την ΠΥΣ 39/31.8.2020 (ΦΕΚ 185Α/2020) και τροποποιήθηκε με την ΠΥΣ 5/18.4.2023 (ΦΕΚ 94Α/2023), </a:t>
            </a:r>
          </a:p>
          <a:p>
            <a:pPr marL="514350" indent="-342900" algn="just">
              <a:buFont typeface="Wingdings" panose="05000000000000000000" pitchFamily="2" charset="2"/>
              <a:buChar char="§"/>
            </a:pPr>
            <a:r>
              <a:rPr lang="el-GR" dirty="0">
                <a:solidFill>
                  <a:schemeClr val="bg2"/>
                </a:solidFill>
              </a:rPr>
              <a:t>Το Εθνικό Σχέδιο Δράσης για την Κυκλική Οικονομία, που εγκρίθηκε με την ΠΥΣ 12/29.4.2022 (ΦΕΚ 84Α/2022),</a:t>
            </a:r>
          </a:p>
          <a:p>
            <a:pPr marL="514350" indent="-342900" algn="just">
              <a:buFont typeface="Wingdings" panose="05000000000000000000" pitchFamily="2" charset="2"/>
              <a:buChar char="§"/>
            </a:pPr>
            <a:r>
              <a:rPr lang="el-GR" dirty="0">
                <a:solidFill>
                  <a:schemeClr val="bg2"/>
                </a:solidFill>
              </a:rPr>
              <a:t>Το Εθνικό Πρόγραμμα Πρόληψης Δημιουργίας Αποβλήτων, που εγκρίθηκε με την ΠΥΣ 11/29.4.2022 (ΦΕΚ 83Α/2022),</a:t>
            </a:r>
          </a:p>
          <a:p>
            <a:pPr marL="514350" indent="-342900" algn="just">
              <a:buFont typeface="Wingdings" panose="05000000000000000000" pitchFamily="2" charset="2"/>
              <a:buChar char="§"/>
            </a:pPr>
            <a:r>
              <a:rPr lang="el-GR" dirty="0">
                <a:solidFill>
                  <a:schemeClr val="bg2"/>
                </a:solidFill>
              </a:rPr>
              <a:t>Ο ν. 4819/2021 (ΦΕΚ 129Α/2021) σχετικά με ένα ολοκληρωμένο πλαίσιο διαχείρισης αποβλήτων,</a:t>
            </a:r>
          </a:p>
          <a:p>
            <a:pPr marL="514350" indent="-342900" algn="just">
              <a:buFont typeface="Wingdings" panose="05000000000000000000" pitchFamily="2" charset="2"/>
              <a:buChar char="§"/>
            </a:pPr>
            <a:r>
              <a:rPr lang="el-GR" dirty="0">
                <a:solidFill>
                  <a:schemeClr val="bg2"/>
                </a:solidFill>
              </a:rPr>
              <a:t>Ο ν. 4736/2020 (ΦΕΚ 200Α/2020) σχετικά με τη μείωση των επιπτώσεων ορισμένων πλαστικών προϊόντων στο περιβάλλον.</a:t>
            </a:r>
            <a:endParaRPr lang="en-US" dirty="0">
              <a:solidFill>
                <a:schemeClr val="bg2"/>
              </a:solidFill>
            </a:endParaRPr>
          </a:p>
        </p:txBody>
      </p:sp>
    </p:spTree>
    <p:extLst>
      <p:ext uri="{BB962C8B-B14F-4D97-AF65-F5344CB8AC3E}">
        <p14:creationId xmlns:p14="http://schemas.microsoft.com/office/powerpoint/2010/main" val="1182143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A613E-54D4-8579-1256-1DF709FA9E04}"/>
              </a:ext>
            </a:extLst>
          </p:cNvPr>
          <p:cNvSpPr>
            <a:spLocks noGrp="1"/>
          </p:cNvSpPr>
          <p:nvPr>
            <p:ph type="title"/>
          </p:nvPr>
        </p:nvSpPr>
        <p:spPr>
          <a:xfrm>
            <a:off x="1141413" y="618518"/>
            <a:ext cx="9905998" cy="784980"/>
          </a:xfrm>
        </p:spPr>
        <p:txBody>
          <a:bodyPr>
            <a:normAutofit/>
          </a:bodyPr>
          <a:lstStyle/>
          <a:p>
            <a:pPr algn="ctr"/>
            <a:r>
              <a:rPr lang="el-GR" sz="2400" b="1" dirty="0">
                <a:solidFill>
                  <a:schemeClr val="bg2"/>
                </a:solidFill>
              </a:rPr>
              <a:t>ΣΤΟΧΟΙ ΤΟΥ ΕΘΝΙΚΟΥ ΣΧΕΔΙΟΥ ΔΙΑΧΕΙΡΙΣΗΣ ΑΠΟΒΛΗΤΩΝ </a:t>
            </a:r>
            <a:endParaRPr lang="en-US" sz="2400" b="1" dirty="0">
              <a:solidFill>
                <a:schemeClr val="bg2"/>
              </a:solidFill>
            </a:endParaRPr>
          </a:p>
        </p:txBody>
      </p:sp>
      <p:sp>
        <p:nvSpPr>
          <p:cNvPr id="3" name="Content Placeholder 2">
            <a:extLst>
              <a:ext uri="{FF2B5EF4-FFF2-40B4-BE49-F238E27FC236}">
                <a16:creationId xmlns:a16="http://schemas.microsoft.com/office/drawing/2014/main" id="{145B6DF6-63C0-4534-A038-0AF84B45462A}"/>
              </a:ext>
            </a:extLst>
          </p:cNvPr>
          <p:cNvSpPr>
            <a:spLocks noGrp="1"/>
          </p:cNvSpPr>
          <p:nvPr>
            <p:ph idx="1"/>
          </p:nvPr>
        </p:nvSpPr>
        <p:spPr>
          <a:xfrm>
            <a:off x="1141412" y="1403498"/>
            <a:ext cx="9905999" cy="4387703"/>
          </a:xfrm>
        </p:spPr>
        <p:txBody>
          <a:bodyPr>
            <a:normAutofit/>
          </a:bodyPr>
          <a:lstStyle/>
          <a:p>
            <a:pPr algn="just">
              <a:buFont typeface="Wingdings" panose="05000000000000000000" pitchFamily="2" charset="2"/>
              <a:buChar char="ü"/>
            </a:pPr>
            <a:r>
              <a:rPr lang="el-GR" sz="1600" dirty="0">
                <a:solidFill>
                  <a:schemeClr val="bg2"/>
                </a:solidFill>
              </a:rPr>
              <a:t>Ταφή των απορριμμάτων στο 10% το 2030, δέκα χρόνια νωρίτερα από την κοινοτική υποχρέωση</a:t>
            </a:r>
          </a:p>
          <a:p>
            <a:pPr algn="just">
              <a:buFont typeface="Wingdings" panose="05000000000000000000" pitchFamily="2" charset="2"/>
              <a:buChar char="ü"/>
            </a:pPr>
            <a:r>
              <a:rPr lang="el-GR" sz="1600" dirty="0">
                <a:solidFill>
                  <a:schemeClr val="bg2"/>
                </a:solidFill>
              </a:rPr>
              <a:t>Παύση της ανεξέλικτης διάθεσης απορριμμάτων και αποκατάσταση των παράνομων χωματερών μέχρι το 2022 </a:t>
            </a:r>
          </a:p>
          <a:p>
            <a:pPr algn="just">
              <a:buFont typeface="Wingdings" panose="05000000000000000000" pitchFamily="2" charset="2"/>
              <a:buChar char="ü"/>
            </a:pPr>
            <a:r>
              <a:rPr lang="el-GR" sz="1600" dirty="0">
                <a:solidFill>
                  <a:schemeClr val="bg2"/>
                </a:solidFill>
              </a:rPr>
              <a:t>Αύξηση της ανακύκλωσης στο 55% το 2025 και στο 60% το 2030 (συμπεριλαμβανομένων και των βιοαποβλήτων) </a:t>
            </a:r>
          </a:p>
          <a:p>
            <a:pPr algn="just">
              <a:buFont typeface="Wingdings" panose="05000000000000000000" pitchFamily="2" charset="2"/>
              <a:buChar char="ü"/>
            </a:pPr>
            <a:r>
              <a:rPr lang="el-GR" sz="1600" dirty="0">
                <a:solidFill>
                  <a:schemeClr val="bg2"/>
                </a:solidFill>
              </a:rPr>
              <a:t>Χωριστή συλλογή οργανικών αποβλήτων (καφέ κάδος) και ανάπτυξη σχετικών υποδομών σε όλη την επικράτεια για μέχρι το 2022 </a:t>
            </a:r>
          </a:p>
          <a:p>
            <a:pPr algn="just">
              <a:buFont typeface="Wingdings" panose="05000000000000000000" pitchFamily="2" charset="2"/>
              <a:buChar char="ü"/>
            </a:pPr>
            <a:r>
              <a:rPr lang="el-GR" sz="1600" dirty="0">
                <a:solidFill>
                  <a:schemeClr val="bg2"/>
                </a:solidFill>
              </a:rPr>
              <a:t>Πλήρης κάλυψη της χώρας με Μονάδες Επεξεργασίας Απορριμμάτων (ΜΕΑ) και Μονάδες Επεξεργασία ΒιοΑποβλήτων (ΜΕΒΑ) </a:t>
            </a:r>
            <a:endParaRPr lang="en-US" sz="1600" dirty="0">
              <a:solidFill>
                <a:schemeClr val="bg2"/>
              </a:solidFill>
            </a:endParaRPr>
          </a:p>
        </p:txBody>
      </p:sp>
    </p:spTree>
    <p:extLst>
      <p:ext uri="{BB962C8B-B14F-4D97-AF65-F5344CB8AC3E}">
        <p14:creationId xmlns:p14="http://schemas.microsoft.com/office/powerpoint/2010/main" val="1322008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lue and orange text on a white background">
            <a:extLst>
              <a:ext uri="{FF2B5EF4-FFF2-40B4-BE49-F238E27FC236}">
                <a16:creationId xmlns:a16="http://schemas.microsoft.com/office/drawing/2014/main" id="{CC9C0B2F-B318-7239-1480-8D0643ABAF9D}"/>
              </a:ext>
            </a:extLst>
          </p:cNvPr>
          <p:cNvPicPr>
            <a:picLocks noGrp="1" noChangeAspect="1"/>
          </p:cNvPicPr>
          <p:nvPr>
            <p:ph idx="1"/>
          </p:nvPr>
        </p:nvPicPr>
        <p:blipFill>
          <a:blip r:embed="rId2"/>
          <a:stretch>
            <a:fillRect/>
          </a:stretch>
        </p:blipFill>
        <p:spPr>
          <a:xfrm>
            <a:off x="404192" y="238125"/>
            <a:ext cx="11563003" cy="6510338"/>
          </a:xfrm>
          <a:prstGeom prst="rect">
            <a:avLst/>
          </a:prstGeom>
        </p:spPr>
      </p:pic>
    </p:spTree>
    <p:extLst>
      <p:ext uri="{BB962C8B-B14F-4D97-AF65-F5344CB8AC3E}">
        <p14:creationId xmlns:p14="http://schemas.microsoft.com/office/powerpoint/2010/main" val="1169268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AI-generated content may be incorrect.">
            <a:extLst>
              <a:ext uri="{FF2B5EF4-FFF2-40B4-BE49-F238E27FC236}">
                <a16:creationId xmlns:a16="http://schemas.microsoft.com/office/drawing/2014/main" id="{8FEFFA64-7842-D6A1-B02A-01EE07579D42}"/>
              </a:ext>
            </a:extLst>
          </p:cNvPr>
          <p:cNvPicPr>
            <a:picLocks noGrp="1" noChangeAspect="1"/>
          </p:cNvPicPr>
          <p:nvPr>
            <p:ph idx="1"/>
          </p:nvPr>
        </p:nvPicPr>
        <p:blipFill>
          <a:blip r:embed="rId2"/>
          <a:stretch>
            <a:fillRect/>
          </a:stretch>
        </p:blipFill>
        <p:spPr>
          <a:xfrm>
            <a:off x="-72283" y="-18734"/>
            <a:ext cx="12117491" cy="6849431"/>
          </a:xfrm>
          <a:prstGeom prst="rect">
            <a:avLst/>
          </a:prstGeom>
        </p:spPr>
      </p:pic>
    </p:spTree>
    <p:extLst>
      <p:ext uri="{BB962C8B-B14F-4D97-AF65-F5344CB8AC3E}">
        <p14:creationId xmlns:p14="http://schemas.microsoft.com/office/powerpoint/2010/main" val="3539638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95402-5EDF-631A-BB19-5B4E27BCB745}"/>
              </a:ext>
            </a:extLst>
          </p:cNvPr>
          <p:cNvSpPr>
            <a:spLocks noGrp="1"/>
          </p:cNvSpPr>
          <p:nvPr>
            <p:ph type="title"/>
          </p:nvPr>
        </p:nvSpPr>
        <p:spPr>
          <a:xfrm>
            <a:off x="1141413" y="618518"/>
            <a:ext cx="9905998" cy="609149"/>
          </a:xfrm>
        </p:spPr>
        <p:txBody>
          <a:bodyPr>
            <a:normAutofit/>
          </a:bodyPr>
          <a:lstStyle/>
          <a:p>
            <a:pPr algn="ctr"/>
            <a:r>
              <a:rPr lang="el-GR" sz="2400" b="1" dirty="0">
                <a:solidFill>
                  <a:schemeClr val="bg2"/>
                </a:solidFill>
              </a:rPr>
              <a:t>ΒΑΣΙΚΑ ΜΕΤΡΑ ΕΘΝΙΚΟΥ ΣΧΕΔΙΟΥ ΔΙΑΧΕΙΡΙΣΗΣΗ ΑΠΟΒΛΗΤΩΝ</a:t>
            </a:r>
            <a:endParaRPr lang="en-US" sz="2400" b="1" dirty="0">
              <a:solidFill>
                <a:schemeClr val="bg2"/>
              </a:solidFill>
            </a:endParaRPr>
          </a:p>
        </p:txBody>
      </p:sp>
      <p:sp>
        <p:nvSpPr>
          <p:cNvPr id="3" name="Content Placeholder 2">
            <a:extLst>
              <a:ext uri="{FF2B5EF4-FFF2-40B4-BE49-F238E27FC236}">
                <a16:creationId xmlns:a16="http://schemas.microsoft.com/office/drawing/2014/main" id="{8BAE031D-6C95-0C89-7E7D-6561E103E748}"/>
              </a:ext>
            </a:extLst>
          </p:cNvPr>
          <p:cNvSpPr>
            <a:spLocks noGrp="1"/>
          </p:cNvSpPr>
          <p:nvPr>
            <p:ph idx="1"/>
          </p:nvPr>
        </p:nvSpPr>
        <p:spPr>
          <a:xfrm>
            <a:off x="372140" y="1382232"/>
            <a:ext cx="11536325" cy="5284381"/>
          </a:xfrm>
        </p:spPr>
        <p:txBody>
          <a:bodyPr>
            <a:normAutofit fontScale="70000" lnSpcReduction="20000"/>
          </a:bodyPr>
          <a:lstStyle/>
          <a:p>
            <a:pPr>
              <a:buFont typeface="Wingdings" panose="05000000000000000000" pitchFamily="2" charset="2"/>
              <a:buChar char="ü"/>
            </a:pPr>
            <a:r>
              <a:rPr lang="el-GR" dirty="0">
                <a:solidFill>
                  <a:schemeClr val="bg2"/>
                </a:solidFill>
              </a:rPr>
              <a:t>Εκσυγχρονισμός του «τέλους ταφής» αποβλήτων σε ΧΥΤΑ </a:t>
            </a:r>
          </a:p>
          <a:p>
            <a:pPr>
              <a:buFont typeface="Wingdings" panose="05000000000000000000" pitchFamily="2" charset="2"/>
              <a:buChar char="ü"/>
            </a:pPr>
            <a:r>
              <a:rPr lang="el-GR" dirty="0">
                <a:solidFill>
                  <a:schemeClr val="bg2"/>
                </a:solidFill>
              </a:rPr>
              <a:t>Εφαρμογή στην πράξη της αρχής «Πληρώνω Όσο Πετάω»</a:t>
            </a:r>
          </a:p>
          <a:p>
            <a:pPr>
              <a:buFont typeface="Wingdings" panose="05000000000000000000" pitchFamily="2" charset="2"/>
              <a:buChar char="ü"/>
            </a:pPr>
            <a:r>
              <a:rPr lang="el-GR" dirty="0">
                <a:solidFill>
                  <a:schemeClr val="bg2"/>
                </a:solidFill>
              </a:rPr>
              <a:t>Ενίσχυση της διαλογής των αποβλήτων στην πηγή</a:t>
            </a:r>
          </a:p>
          <a:p>
            <a:pPr>
              <a:buFont typeface="Wingdings" panose="05000000000000000000" pitchFamily="2" charset="2"/>
              <a:buChar char="ü"/>
            </a:pPr>
            <a:r>
              <a:rPr lang="el-GR" dirty="0">
                <a:solidFill>
                  <a:schemeClr val="bg2"/>
                </a:solidFill>
              </a:rPr>
              <a:t>Δημιουργία επαρκούς εθνικού δικτύου μονάδων επεξεργασίας αποβλήτων σε όλη τη χώρα</a:t>
            </a:r>
          </a:p>
          <a:p>
            <a:pPr>
              <a:buFont typeface="Wingdings" panose="05000000000000000000" pitchFamily="2" charset="2"/>
              <a:buChar char="ü"/>
            </a:pPr>
            <a:r>
              <a:rPr lang="el-GR" dirty="0">
                <a:solidFill>
                  <a:schemeClr val="bg2"/>
                </a:solidFill>
              </a:rPr>
              <a:t>Προώθηση της παραγωγής εναλλακτικών καυσίμων για τη μείωση της ταφής</a:t>
            </a:r>
          </a:p>
          <a:p>
            <a:pPr>
              <a:buFont typeface="Wingdings" panose="05000000000000000000" pitchFamily="2" charset="2"/>
              <a:buChar char="ü"/>
            </a:pPr>
            <a:r>
              <a:rPr lang="el-GR" dirty="0">
                <a:solidFill>
                  <a:schemeClr val="bg2"/>
                </a:solidFill>
              </a:rPr>
              <a:t>Δημιουργία 3 ή 4 μονάδων παραγωγής ενέργειας από τα υπολείμματα των μονάδων επεξεργασίας αποβλήτων </a:t>
            </a:r>
          </a:p>
          <a:p>
            <a:pPr>
              <a:buFont typeface="Wingdings" panose="05000000000000000000" pitchFamily="2" charset="2"/>
              <a:buChar char="ü"/>
            </a:pPr>
            <a:r>
              <a:rPr lang="el-GR" dirty="0">
                <a:solidFill>
                  <a:schemeClr val="bg2"/>
                </a:solidFill>
              </a:rPr>
              <a:t>Ανάπτυξη δικτύου συλλογής βιοαποδομήσιμων αποβλήτων γεωργοκτηνοτροφικής προέλευσης</a:t>
            </a:r>
          </a:p>
          <a:p>
            <a:pPr>
              <a:buFont typeface="Wingdings" panose="05000000000000000000" pitchFamily="2" charset="2"/>
              <a:buChar char="ü"/>
            </a:pPr>
            <a:r>
              <a:rPr lang="el-GR" dirty="0">
                <a:solidFill>
                  <a:schemeClr val="bg2"/>
                </a:solidFill>
              </a:rPr>
              <a:t>Προώθηση της ανακύκλωσης πλαστικών συσκευασιών γεωργοκτηνοτροφικής προέλευσης</a:t>
            </a:r>
          </a:p>
          <a:p>
            <a:pPr>
              <a:buFont typeface="Wingdings" panose="05000000000000000000" pitchFamily="2" charset="2"/>
              <a:buChar char="ü"/>
            </a:pPr>
            <a:r>
              <a:rPr lang="el-GR" dirty="0">
                <a:solidFill>
                  <a:schemeClr val="bg2"/>
                </a:solidFill>
              </a:rPr>
              <a:t>Δημιουργία προγράμματος ανάκτησης πλαστικών από τα θερμοκήπια </a:t>
            </a:r>
          </a:p>
          <a:p>
            <a:pPr>
              <a:buFont typeface="Wingdings" panose="05000000000000000000" pitchFamily="2" charset="2"/>
              <a:buChar char="ü"/>
            </a:pPr>
            <a:r>
              <a:rPr lang="el-GR" dirty="0">
                <a:solidFill>
                  <a:schemeClr val="bg2"/>
                </a:solidFill>
              </a:rPr>
              <a:t>Κάλυψη της χώρας με συστήματα διαχείρισης Απόβλητων Εκσκαφών, Κατασκευών και Κατεδαφίσεων (ΑΕΚΚ)</a:t>
            </a:r>
          </a:p>
          <a:p>
            <a:pPr>
              <a:buFont typeface="Wingdings" panose="05000000000000000000" pitchFamily="2" charset="2"/>
              <a:buChar char="ü"/>
            </a:pPr>
            <a:r>
              <a:rPr lang="el-GR" dirty="0">
                <a:solidFill>
                  <a:schemeClr val="bg2"/>
                </a:solidFill>
              </a:rPr>
              <a:t>Δημιουργία και οργάνωση χώρων υγειονομικής ταφής επικίνδυνων αποβλήτων (ΧΥΤΕΑ) μέχρι το 2022-23</a:t>
            </a:r>
          </a:p>
          <a:p>
            <a:pPr>
              <a:buFont typeface="Wingdings" panose="05000000000000000000" pitchFamily="2" charset="2"/>
              <a:buChar char="ü"/>
            </a:pPr>
            <a:r>
              <a:rPr lang="el-GR" dirty="0">
                <a:solidFill>
                  <a:schemeClr val="bg2"/>
                </a:solidFill>
              </a:rPr>
              <a:t>Συλλογή στα ιατρικά απόβλητα μικρών νοσοκομειακών μονάδων και ιδιαίτερα αυτά των ιατρείων, κτηνιατρείων και οδοντιατρείων</a:t>
            </a:r>
          </a:p>
          <a:p>
            <a:endParaRPr lang="el-GR" dirty="0">
              <a:solidFill>
                <a:schemeClr val="bg2"/>
              </a:solidFill>
            </a:endParaRPr>
          </a:p>
          <a:p>
            <a:endParaRPr lang="el-GR" dirty="0">
              <a:solidFill>
                <a:schemeClr val="bg2"/>
              </a:solidFill>
            </a:endParaRPr>
          </a:p>
          <a:p>
            <a:endParaRPr lang="en-US" dirty="0">
              <a:solidFill>
                <a:schemeClr val="bg2"/>
              </a:solidFill>
            </a:endParaRPr>
          </a:p>
        </p:txBody>
      </p:sp>
    </p:spTree>
    <p:extLst>
      <p:ext uri="{BB962C8B-B14F-4D97-AF65-F5344CB8AC3E}">
        <p14:creationId xmlns:p14="http://schemas.microsoft.com/office/powerpoint/2010/main" val="1386996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94804E7-6198-CE0E-5E16-0DEA674624CF}"/>
              </a:ext>
            </a:extLst>
          </p:cNvPr>
          <p:cNvSpPr>
            <a:spLocks noGrp="1"/>
          </p:cNvSpPr>
          <p:nvPr>
            <p:ph idx="1"/>
          </p:nvPr>
        </p:nvSpPr>
        <p:spPr/>
        <p:txBody>
          <a:bodyPr/>
          <a:lstStyle/>
          <a:p>
            <a:pPr marL="0" indent="0">
              <a:buNone/>
            </a:pPr>
            <a:r>
              <a:rPr lang="el-GR" dirty="0">
                <a:solidFill>
                  <a:schemeClr val="bg2"/>
                </a:solidFill>
              </a:rPr>
              <a:t>Σας ευχαριστώ για την προσοχή σας</a:t>
            </a:r>
            <a:endParaRPr lang="en-US" dirty="0">
              <a:solidFill>
                <a:schemeClr val="bg2"/>
              </a:solidFill>
            </a:endParaRPr>
          </a:p>
        </p:txBody>
      </p:sp>
    </p:spTree>
    <p:extLst>
      <p:ext uri="{BB962C8B-B14F-4D97-AF65-F5344CB8AC3E}">
        <p14:creationId xmlns:p14="http://schemas.microsoft.com/office/powerpoint/2010/main" val="834378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0000" contrast="-70000"/>
            <a:extLst>
              <a:ext uri="{BEBA8EAE-BF5A-486C-A8C5-ECC9F3942E4B}">
                <a14:imgProps xmlns:a14="http://schemas.microsoft.com/office/drawing/2010/main">
                  <a14:imgLayer r:embed="rId4">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73BC4-9892-3A26-7E67-5FE119FF6EEF}"/>
              </a:ext>
            </a:extLst>
          </p:cNvPr>
          <p:cNvSpPr>
            <a:spLocks noGrp="1"/>
          </p:cNvSpPr>
          <p:nvPr>
            <p:ph type="title"/>
          </p:nvPr>
        </p:nvSpPr>
        <p:spPr>
          <a:xfrm>
            <a:off x="1141413" y="618518"/>
            <a:ext cx="9905998" cy="1174840"/>
          </a:xfrm>
        </p:spPr>
        <p:txBody>
          <a:bodyPr>
            <a:normAutofit/>
          </a:bodyPr>
          <a:lstStyle/>
          <a:p>
            <a:pPr algn="ctr"/>
            <a:r>
              <a:rPr lang="el-GR" sz="2400" b="1" dirty="0">
                <a:solidFill>
                  <a:schemeClr val="bg2"/>
                </a:solidFill>
              </a:rPr>
              <a:t>Το </a:t>
            </a:r>
            <a:r>
              <a:rPr lang="el-GR" sz="2400" b="1" dirty="0" err="1">
                <a:solidFill>
                  <a:schemeClr val="bg2"/>
                </a:solidFill>
              </a:rPr>
              <a:t>πρΟβλημα</a:t>
            </a:r>
            <a:r>
              <a:rPr lang="el-GR" sz="2400" b="1" dirty="0">
                <a:solidFill>
                  <a:schemeClr val="bg2"/>
                </a:solidFill>
              </a:rPr>
              <a:t> της </a:t>
            </a:r>
            <a:r>
              <a:rPr lang="el-GR" sz="2400" b="1" dirty="0" err="1">
                <a:solidFill>
                  <a:schemeClr val="bg2"/>
                </a:solidFill>
              </a:rPr>
              <a:t>παραγωγΗς</a:t>
            </a:r>
            <a:r>
              <a:rPr lang="el-GR" sz="2400" b="1" dirty="0">
                <a:solidFill>
                  <a:schemeClr val="bg2"/>
                </a:solidFill>
              </a:rPr>
              <a:t> και </a:t>
            </a:r>
            <a:r>
              <a:rPr lang="el-GR" sz="2400" b="1" dirty="0" err="1">
                <a:solidFill>
                  <a:schemeClr val="bg2"/>
                </a:solidFill>
              </a:rPr>
              <a:t>διαχεΙρισης</a:t>
            </a:r>
            <a:r>
              <a:rPr lang="el-GR" sz="2400" b="1" dirty="0">
                <a:solidFill>
                  <a:schemeClr val="bg2"/>
                </a:solidFill>
              </a:rPr>
              <a:t> </a:t>
            </a:r>
            <a:r>
              <a:rPr lang="el-GR" sz="2400" b="1" dirty="0" err="1">
                <a:solidFill>
                  <a:schemeClr val="bg2"/>
                </a:solidFill>
              </a:rPr>
              <a:t>αποβλΗτων</a:t>
            </a:r>
            <a:endParaRPr lang="en-US" sz="2400" b="1" dirty="0">
              <a:solidFill>
                <a:schemeClr val="bg2"/>
              </a:solidFill>
            </a:endParaRPr>
          </a:p>
        </p:txBody>
      </p:sp>
      <p:sp>
        <p:nvSpPr>
          <p:cNvPr id="3" name="Content Placeholder 2">
            <a:extLst>
              <a:ext uri="{FF2B5EF4-FFF2-40B4-BE49-F238E27FC236}">
                <a16:creationId xmlns:a16="http://schemas.microsoft.com/office/drawing/2014/main" id="{64AA6571-DB98-F9D3-D601-54E313DBBC85}"/>
              </a:ext>
            </a:extLst>
          </p:cNvPr>
          <p:cNvSpPr>
            <a:spLocks noGrp="1"/>
          </p:cNvSpPr>
          <p:nvPr>
            <p:ph idx="1"/>
          </p:nvPr>
        </p:nvSpPr>
        <p:spPr>
          <a:xfrm>
            <a:off x="1141412" y="1930400"/>
            <a:ext cx="9905999" cy="4409439"/>
          </a:xfrm>
        </p:spPr>
        <p:txBody>
          <a:bodyPr>
            <a:normAutofit/>
          </a:bodyPr>
          <a:lstStyle/>
          <a:p>
            <a:pPr algn="just"/>
            <a:r>
              <a:rPr lang="el-GR" sz="1400" dirty="0">
                <a:solidFill>
                  <a:schemeClr val="bg2"/>
                </a:solidFill>
              </a:rPr>
              <a:t>Τα απόβλητα αποτελούν «αναπόφευκτο παραπροϊόν» των ανθρώπινων οικονομικών δραστηριοτήτων, κυρίως της παραγωγής αγαθών και υπηρεσιών αλλά και της μετέπειτα κατανάλωσής τους (</a:t>
            </a:r>
            <a:r>
              <a:rPr lang="el-GR" sz="1400" dirty="0" err="1">
                <a:solidFill>
                  <a:schemeClr val="bg2"/>
                </a:solidFill>
              </a:rPr>
              <a:t>Πουικλή</a:t>
            </a:r>
            <a:r>
              <a:rPr lang="el-GR" sz="1400" dirty="0">
                <a:solidFill>
                  <a:schemeClr val="bg2"/>
                </a:solidFill>
              </a:rPr>
              <a:t>, 2025).</a:t>
            </a:r>
          </a:p>
          <a:p>
            <a:pPr algn="just"/>
            <a:r>
              <a:rPr lang="el-GR" sz="1400" dirty="0">
                <a:solidFill>
                  <a:schemeClr val="bg2"/>
                </a:solidFill>
              </a:rPr>
              <a:t>Η δημιουργία αποβλήτων συνδέεται στενά με τον τρόπο οργάνωσης της οικονομίας και με τα πρότυπα κατανάλωσης που επικρατούν.</a:t>
            </a:r>
          </a:p>
          <a:p>
            <a:pPr algn="just"/>
            <a:r>
              <a:rPr lang="el-GR" sz="1400" dirty="0">
                <a:solidFill>
                  <a:schemeClr val="bg2"/>
                </a:solidFill>
              </a:rPr>
              <a:t>Το </a:t>
            </a:r>
            <a:r>
              <a:rPr lang="el-GR" sz="1400" b="1" dirty="0">
                <a:solidFill>
                  <a:schemeClr val="bg2"/>
                </a:solidFill>
              </a:rPr>
              <a:t>γραμμικό μοντέλο οικονομίας «προμήθεια, κατασκευή, κατάνάλωση και διάθεση» </a:t>
            </a:r>
            <a:r>
              <a:rPr lang="el-GR" sz="1400" dirty="0">
                <a:solidFill>
                  <a:schemeClr val="bg2"/>
                </a:solidFill>
              </a:rPr>
              <a:t>έχει συνδυαστεί με την αύξηση των αποβλήτων, καθώς θεωρούνταν ότι οι φυσικοί πόροι είναι ανεξάντλητοι.</a:t>
            </a:r>
          </a:p>
          <a:p>
            <a:pPr algn="just"/>
            <a:r>
              <a:rPr lang="el-GR" sz="1400" dirty="0">
                <a:solidFill>
                  <a:schemeClr val="bg2"/>
                </a:solidFill>
              </a:rPr>
              <a:t>Η σταθερή πίεση μετά τη δεκαετία του 1970 για τη συρρίκνωση των φυσικών πόρων, σε συνδυασμό με την περιβαλλοντική υποβάθμιση, έχουν αναστρέψει το μοντέλο παραγωγής της γραμμικής οικονομίας, τόσο για την αποτροπή περιβαλλοντικών κινδύνων όσο και για την αποτελεσματική χρήση των πεπερασμένων πρώτων υλών.</a:t>
            </a:r>
          </a:p>
          <a:p>
            <a:pPr algn="just"/>
            <a:r>
              <a:rPr lang="el-GR" sz="1400" dirty="0">
                <a:solidFill>
                  <a:schemeClr val="bg2"/>
                </a:solidFill>
              </a:rPr>
              <a:t>Στη νέα πολιτική τα απόβλητα παύουν να αποτελούν αποκλειστικά μία αρνητική εξωτερικότητα των ανθρώπινων, οικονομικών δραστηριοτήτων. </a:t>
            </a:r>
          </a:p>
          <a:p>
            <a:pPr algn="just"/>
            <a:r>
              <a:rPr lang="el-GR" sz="1400" dirty="0">
                <a:solidFill>
                  <a:schemeClr val="bg2"/>
                </a:solidFill>
              </a:rPr>
              <a:t>Ανάγκη μετάβασης σε ένα </a:t>
            </a:r>
            <a:r>
              <a:rPr lang="el-GR" sz="1400" b="1" dirty="0">
                <a:solidFill>
                  <a:schemeClr val="bg2"/>
                </a:solidFill>
              </a:rPr>
              <a:t>νέο μοντέλο κυκλικής οικονομίας</a:t>
            </a:r>
            <a:r>
              <a:rPr lang="el-GR" sz="1400" dirty="0">
                <a:solidFill>
                  <a:schemeClr val="bg2"/>
                </a:solidFill>
              </a:rPr>
              <a:t>, βασισμένη στην </a:t>
            </a:r>
            <a:r>
              <a:rPr lang="el-GR" sz="1400" b="1" dirty="0">
                <a:solidFill>
                  <a:schemeClr val="bg2"/>
                </a:solidFill>
              </a:rPr>
              <a:t>«επαναχρησιμοποίηση, επισκευή, ανακατασκευή και ανακύκλωση».</a:t>
            </a:r>
          </a:p>
          <a:p>
            <a:pPr algn="just"/>
            <a:endParaRPr lang="en-US" sz="1400" dirty="0"/>
          </a:p>
        </p:txBody>
      </p:sp>
    </p:spTree>
    <p:extLst>
      <p:ext uri="{BB962C8B-B14F-4D97-AF65-F5344CB8AC3E}">
        <p14:creationId xmlns:p14="http://schemas.microsoft.com/office/powerpoint/2010/main" val="195035783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0000" contrast="-70000"/>
            <a:extLst>
              <a:ext uri="{BEBA8EAE-BF5A-486C-A8C5-ECC9F3942E4B}">
                <a14:imgProps xmlns:a14="http://schemas.microsoft.com/office/drawing/2010/main">
                  <a14:imgLayer r:embed="rId4">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71CFC-126C-AD93-9393-BF392E35A3F8}"/>
              </a:ext>
            </a:extLst>
          </p:cNvPr>
          <p:cNvSpPr>
            <a:spLocks noGrp="1"/>
          </p:cNvSpPr>
          <p:nvPr>
            <p:ph type="title"/>
          </p:nvPr>
        </p:nvSpPr>
        <p:spPr>
          <a:xfrm>
            <a:off x="1141413" y="618518"/>
            <a:ext cx="9905998" cy="925802"/>
          </a:xfrm>
        </p:spPr>
        <p:txBody>
          <a:bodyPr>
            <a:normAutofit/>
          </a:bodyPr>
          <a:lstStyle/>
          <a:p>
            <a:pPr algn="ctr"/>
            <a:r>
              <a:rPr lang="el-GR" sz="2400" b="1" dirty="0">
                <a:solidFill>
                  <a:schemeClr val="bg2"/>
                </a:solidFill>
                <a:latin typeface="+mn-lt"/>
              </a:rPr>
              <a:t>Η </a:t>
            </a:r>
            <a:r>
              <a:rPr lang="el-GR" sz="2400" b="1" dirty="0" err="1">
                <a:solidFill>
                  <a:schemeClr val="bg2"/>
                </a:solidFill>
                <a:latin typeface="+mn-lt"/>
              </a:rPr>
              <a:t>πολιτικΗ</a:t>
            </a:r>
            <a:r>
              <a:rPr lang="el-GR" sz="2400" b="1" dirty="0">
                <a:solidFill>
                  <a:schemeClr val="bg2"/>
                </a:solidFill>
                <a:latin typeface="+mn-lt"/>
              </a:rPr>
              <a:t> της ΕΕ στον </a:t>
            </a:r>
            <a:r>
              <a:rPr lang="el-GR" sz="2400" b="1" dirty="0" err="1">
                <a:solidFill>
                  <a:schemeClr val="bg2"/>
                </a:solidFill>
                <a:latin typeface="+mn-lt"/>
              </a:rPr>
              <a:t>τομΕα</a:t>
            </a:r>
            <a:r>
              <a:rPr lang="el-GR" sz="2400" b="1" dirty="0">
                <a:solidFill>
                  <a:schemeClr val="bg2"/>
                </a:solidFill>
                <a:latin typeface="+mn-lt"/>
              </a:rPr>
              <a:t> </a:t>
            </a:r>
            <a:r>
              <a:rPr lang="el-GR" sz="2400" b="1" dirty="0" err="1">
                <a:solidFill>
                  <a:schemeClr val="bg2"/>
                </a:solidFill>
                <a:latin typeface="+mn-lt"/>
              </a:rPr>
              <a:t>διαχεΙρισης</a:t>
            </a:r>
            <a:r>
              <a:rPr lang="el-GR" sz="2400" b="1" dirty="0">
                <a:solidFill>
                  <a:schemeClr val="bg2"/>
                </a:solidFill>
                <a:latin typeface="+mn-lt"/>
              </a:rPr>
              <a:t> </a:t>
            </a:r>
            <a:r>
              <a:rPr lang="el-GR" sz="2400" b="1" dirty="0" err="1">
                <a:solidFill>
                  <a:schemeClr val="bg2"/>
                </a:solidFill>
                <a:latin typeface="+mn-lt"/>
              </a:rPr>
              <a:t>αποβλΗτων</a:t>
            </a:r>
            <a:br>
              <a:rPr lang="el-GR" sz="2400" b="1" dirty="0">
                <a:solidFill>
                  <a:schemeClr val="bg2"/>
                </a:solidFill>
                <a:latin typeface="+mn-lt"/>
              </a:rPr>
            </a:br>
            <a:r>
              <a:rPr lang="el-GR" sz="2400" b="1" dirty="0">
                <a:solidFill>
                  <a:schemeClr val="bg2"/>
                </a:solidFill>
                <a:latin typeface="+mn-lt"/>
              </a:rPr>
              <a:t> με </a:t>
            </a:r>
            <a:r>
              <a:rPr lang="el-GR" sz="2400" b="1" dirty="0" err="1">
                <a:solidFill>
                  <a:schemeClr val="bg2"/>
                </a:solidFill>
                <a:latin typeface="+mn-lt"/>
              </a:rPr>
              <a:t>Εμφαση</a:t>
            </a:r>
            <a:r>
              <a:rPr lang="el-GR" sz="2400" b="1" dirty="0">
                <a:solidFill>
                  <a:schemeClr val="bg2"/>
                </a:solidFill>
                <a:latin typeface="+mn-lt"/>
              </a:rPr>
              <a:t> στην </a:t>
            </a:r>
            <a:r>
              <a:rPr lang="el-GR" sz="2400" b="1" dirty="0" err="1">
                <a:solidFill>
                  <a:schemeClr val="bg2"/>
                </a:solidFill>
                <a:latin typeface="+mn-lt"/>
              </a:rPr>
              <a:t>κυκλικΗ</a:t>
            </a:r>
            <a:r>
              <a:rPr lang="el-GR" sz="2400" b="1" dirty="0">
                <a:solidFill>
                  <a:schemeClr val="bg2"/>
                </a:solidFill>
                <a:latin typeface="+mn-lt"/>
              </a:rPr>
              <a:t> </a:t>
            </a:r>
            <a:r>
              <a:rPr lang="el-GR" sz="2400" b="1" dirty="0" err="1">
                <a:solidFill>
                  <a:schemeClr val="bg2"/>
                </a:solidFill>
                <a:latin typeface="+mn-lt"/>
              </a:rPr>
              <a:t>οικονομΙα</a:t>
            </a:r>
            <a:endParaRPr lang="en-US" sz="2400" b="1" dirty="0">
              <a:solidFill>
                <a:schemeClr val="bg2"/>
              </a:solidFill>
              <a:latin typeface="+mn-lt"/>
            </a:endParaRPr>
          </a:p>
        </p:txBody>
      </p:sp>
      <p:sp>
        <p:nvSpPr>
          <p:cNvPr id="3" name="Content Placeholder 2">
            <a:extLst>
              <a:ext uri="{FF2B5EF4-FFF2-40B4-BE49-F238E27FC236}">
                <a16:creationId xmlns:a16="http://schemas.microsoft.com/office/drawing/2014/main" id="{C3EF695A-7307-2E53-42CD-7B00992E12A3}"/>
              </a:ext>
            </a:extLst>
          </p:cNvPr>
          <p:cNvSpPr>
            <a:spLocks noGrp="1"/>
          </p:cNvSpPr>
          <p:nvPr>
            <p:ph idx="1"/>
          </p:nvPr>
        </p:nvSpPr>
        <p:spPr>
          <a:xfrm>
            <a:off x="1141412" y="1788160"/>
            <a:ext cx="9905999" cy="4592319"/>
          </a:xfrm>
        </p:spPr>
        <p:txBody>
          <a:bodyPr>
            <a:normAutofit fontScale="92500" lnSpcReduction="10000"/>
          </a:bodyPr>
          <a:lstStyle/>
          <a:p>
            <a:pPr algn="just"/>
            <a:r>
              <a:rPr lang="el-GR" sz="1400" dirty="0">
                <a:solidFill>
                  <a:schemeClr val="bg2"/>
                </a:solidFill>
              </a:rPr>
              <a:t>Οδηγία – Πλαίσιο 75/442/ΕΚ: Η μείωση περιβαλλοντικού αποτυπώματος των αποβλήτων αναγνωρίσθηκε ως βασική προτεραιότητα σε επίπεδο ΕΕ  </a:t>
            </a:r>
          </a:p>
          <a:p>
            <a:pPr algn="just"/>
            <a:r>
              <a:rPr lang="el-GR" sz="1400" dirty="0">
                <a:solidFill>
                  <a:schemeClr val="bg2"/>
                </a:solidFill>
              </a:rPr>
              <a:t>Σημαντικά κείμενα: α) Ανακοίνωση  επιτροπής 2005 για την πρόληψη και ανακύκλωση αποβλήτων [</a:t>
            </a:r>
            <a:r>
              <a:rPr lang="pt-BR" sz="1400" dirty="0">
                <a:solidFill>
                  <a:schemeClr val="bg2"/>
                </a:solidFill>
              </a:rPr>
              <a:t>SEC(2005) 1681} {SEC(2005) 1682}, COM(2005) 0666 final</a:t>
            </a:r>
            <a:r>
              <a:rPr lang="el-GR" sz="1400" dirty="0">
                <a:solidFill>
                  <a:schemeClr val="bg2"/>
                </a:solidFill>
              </a:rPr>
              <a:t>] , β) Χάρτης πορείας για μια οικονομία εντός των ορίων του πλανήτη έως το 2050 του 2011 (</a:t>
            </a:r>
            <a:r>
              <a:rPr lang="en-US" sz="1400" dirty="0">
                <a:solidFill>
                  <a:schemeClr val="bg2"/>
                </a:solidFill>
              </a:rPr>
              <a:t>COM(2011) 0571 final</a:t>
            </a:r>
            <a:r>
              <a:rPr lang="el-GR" sz="1400" dirty="0">
                <a:solidFill>
                  <a:schemeClr val="bg2"/>
                </a:solidFill>
              </a:rPr>
              <a:t>) και γ) 7ο Πρόγραμμα Δράσης για το Περιβάλλον (2013–2020), που έθεσε ως στόχο την πράσινη, ανταγωνιστική οικονομία και την αξιοποίηση των αποβλήτων ως πόρων.</a:t>
            </a:r>
          </a:p>
          <a:p>
            <a:pPr algn="just"/>
            <a:r>
              <a:rPr lang="el-GR" sz="1400" b="1" dirty="0">
                <a:solidFill>
                  <a:schemeClr val="bg2"/>
                </a:solidFill>
              </a:rPr>
              <a:t>Βασικοί στόχοι της πολιτικής της ΕΕ για τα απόβλητα</a:t>
            </a:r>
            <a:r>
              <a:rPr lang="el-GR" sz="1400" dirty="0">
                <a:solidFill>
                  <a:schemeClr val="bg2"/>
                </a:solidFill>
              </a:rPr>
              <a:t>: α) </a:t>
            </a:r>
            <a:r>
              <a:rPr lang="el-GR" sz="1400" b="1" dirty="0">
                <a:solidFill>
                  <a:schemeClr val="bg2"/>
                </a:solidFill>
              </a:rPr>
              <a:t>μείωση της παραγωγή</a:t>
            </a:r>
            <a:r>
              <a:rPr lang="el-GR" sz="1400" dirty="0">
                <a:solidFill>
                  <a:schemeClr val="bg2"/>
                </a:solidFill>
              </a:rPr>
              <a:t>ς μέσω στοχευμένων πολιτικών για τη χρήση φυσικών πόρων, β) </a:t>
            </a:r>
            <a:r>
              <a:rPr lang="el-GR" sz="1400" b="1" dirty="0">
                <a:solidFill>
                  <a:schemeClr val="bg2"/>
                </a:solidFill>
              </a:rPr>
              <a:t>περιορισμός τοξικών ουσιών </a:t>
            </a:r>
            <a:r>
              <a:rPr lang="el-GR" sz="1400" dirty="0">
                <a:solidFill>
                  <a:schemeClr val="bg2"/>
                </a:solidFill>
              </a:rPr>
              <a:t>που εισέρχονται στις ροές αποβλήτων, γ) </a:t>
            </a:r>
            <a:r>
              <a:rPr lang="el-GR" sz="1400" b="1" dirty="0">
                <a:solidFill>
                  <a:schemeClr val="bg2"/>
                </a:solidFill>
              </a:rPr>
              <a:t>μείωση τελικής διάθεσης και αύξηση της επαναχρησιμοποίησης, ανακύκλωσης και ανάκτησης</a:t>
            </a:r>
            <a:r>
              <a:rPr lang="el-GR" sz="1400" dirty="0">
                <a:solidFill>
                  <a:schemeClr val="bg2"/>
                </a:solidFill>
              </a:rPr>
              <a:t>, δ) </a:t>
            </a:r>
            <a:r>
              <a:rPr lang="el-GR" sz="1400" b="1" dirty="0">
                <a:solidFill>
                  <a:schemeClr val="bg2"/>
                </a:solidFill>
              </a:rPr>
              <a:t>περιορισμός των εξαγωγών επικινδυνων αποβλήτων σε τρίτες χώρες</a:t>
            </a:r>
            <a:r>
              <a:rPr lang="el-GR" sz="1400" dirty="0">
                <a:solidFill>
                  <a:schemeClr val="bg2"/>
                </a:solidFill>
              </a:rPr>
              <a:t>, ε) </a:t>
            </a:r>
            <a:r>
              <a:rPr lang="el-GR" sz="1400" b="1" dirty="0">
                <a:solidFill>
                  <a:schemeClr val="bg2"/>
                </a:solidFill>
              </a:rPr>
              <a:t>θέσπιση αυστηρών περιβαλλοντικών προτύπων </a:t>
            </a:r>
            <a:r>
              <a:rPr lang="el-GR" sz="1400" dirty="0">
                <a:solidFill>
                  <a:schemeClr val="bg2"/>
                </a:solidFill>
              </a:rPr>
              <a:t>για όλες τις εργασίες διαχείρισης</a:t>
            </a:r>
            <a:r>
              <a:rPr lang="en-US" sz="1400" dirty="0">
                <a:solidFill>
                  <a:schemeClr val="bg2"/>
                </a:solidFill>
              </a:rPr>
              <a:t>.</a:t>
            </a:r>
          </a:p>
          <a:p>
            <a:pPr algn="just"/>
            <a:r>
              <a:rPr lang="el-GR" sz="1400" dirty="0">
                <a:solidFill>
                  <a:schemeClr val="bg2"/>
                </a:solidFill>
              </a:rPr>
              <a:t>Δέσμη κανόνων : γενικό νομικό πλαίσιο διαχείρισης και μεταφοράς αποβλήτων και πολλές επί μέρους ρυθμίσεις εξειδικευμένες ανά τύπο αποβλήτου (π.χ. συσκευασία, ηλεκτρικός/ ηλεκτρονικός εξοπλισμός, οχήματα στο τέλος του κύκλου ζωής τους) και για τις διαφορετικές μεθοδολογίες επεξεργασίας του (π.χ. υγειονομική ταφή ή αποτέφρωση).</a:t>
            </a:r>
          </a:p>
          <a:p>
            <a:pPr algn="just"/>
            <a:r>
              <a:rPr lang="el-GR" sz="1400" dirty="0">
                <a:solidFill>
                  <a:schemeClr val="bg2"/>
                </a:solidFill>
              </a:rPr>
              <a:t>Η πρόσφατη κεντρική πολιτική της ΕΕ στον τομέα της διαχείρισης αποβλήτων είναι η  </a:t>
            </a:r>
            <a:r>
              <a:rPr lang="el-GR" sz="1400" b="1" u="sng" dirty="0">
                <a:solidFill>
                  <a:schemeClr val="bg2"/>
                </a:solidFill>
              </a:rPr>
              <a:t>Κυκλική Οικονομία.</a:t>
            </a:r>
          </a:p>
          <a:p>
            <a:pPr algn="just"/>
            <a:r>
              <a:rPr lang="el-GR" sz="1400" dirty="0">
                <a:solidFill>
                  <a:schemeClr val="bg2"/>
                </a:solidFill>
              </a:rPr>
              <a:t>Νομική βάση: άρθρο 3(3) ΣΕΕ για το υψηλό επίπεδο προστασίας και βελτίωσης της ποιότητας του περιβάλλοντοε &amp; άρθρο 191 ΣΛΕΕ. Επίσης άρθρο 114 ΣΛΕΕ για την προσέγγιση των νομοθεσιών και την εσωτερική αγορά (λόγω της σημασίας για την ελεύθερη κυκλοφορία προϊόντων που συμβαδίζουν με τις τεχνικές εξελίξεις).</a:t>
            </a:r>
          </a:p>
          <a:p>
            <a:pPr algn="just"/>
            <a:endParaRPr lang="en-US" sz="1400" dirty="0"/>
          </a:p>
        </p:txBody>
      </p:sp>
    </p:spTree>
    <p:extLst>
      <p:ext uri="{BB962C8B-B14F-4D97-AF65-F5344CB8AC3E}">
        <p14:creationId xmlns:p14="http://schemas.microsoft.com/office/powerpoint/2010/main" val="3949676622"/>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0000" contrast="-70000"/>
            <a:extLst>
              <a:ext uri="{BEBA8EAE-BF5A-486C-A8C5-ECC9F3942E4B}">
                <a14:imgProps xmlns:a14="http://schemas.microsoft.com/office/drawing/2010/main">
                  <a14:imgLayer r:embed="rId4">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E3DD1-31D1-EEAD-A1AE-EE2EC6C789E4}"/>
              </a:ext>
            </a:extLst>
          </p:cNvPr>
          <p:cNvSpPr>
            <a:spLocks noGrp="1"/>
          </p:cNvSpPr>
          <p:nvPr>
            <p:ph type="title"/>
          </p:nvPr>
        </p:nvSpPr>
        <p:spPr>
          <a:xfrm>
            <a:off x="838200" y="365125"/>
            <a:ext cx="10515600" cy="705219"/>
          </a:xfrm>
        </p:spPr>
        <p:txBody>
          <a:bodyPr>
            <a:normAutofit/>
          </a:bodyPr>
          <a:lstStyle/>
          <a:p>
            <a:pPr algn="ctr"/>
            <a:r>
              <a:rPr lang="el-GR" sz="2400" b="1" dirty="0" err="1">
                <a:solidFill>
                  <a:schemeClr val="bg2"/>
                </a:solidFill>
              </a:rPr>
              <a:t>ΔρΑσεις</a:t>
            </a:r>
            <a:r>
              <a:rPr lang="el-GR" sz="2400" b="1" dirty="0">
                <a:solidFill>
                  <a:schemeClr val="bg2"/>
                </a:solidFill>
              </a:rPr>
              <a:t> για την </a:t>
            </a:r>
            <a:r>
              <a:rPr lang="el-GR" sz="2400" b="1" dirty="0" err="1">
                <a:solidFill>
                  <a:schemeClr val="bg2"/>
                </a:solidFill>
              </a:rPr>
              <a:t>ΚυκλικΗ</a:t>
            </a:r>
            <a:r>
              <a:rPr lang="el-GR" sz="2400" b="1" dirty="0">
                <a:solidFill>
                  <a:schemeClr val="bg2"/>
                </a:solidFill>
              </a:rPr>
              <a:t> </a:t>
            </a:r>
            <a:r>
              <a:rPr lang="el-GR" sz="2400" b="1" dirty="0" err="1">
                <a:solidFill>
                  <a:schemeClr val="bg2"/>
                </a:solidFill>
              </a:rPr>
              <a:t>ΟικονομΙα</a:t>
            </a:r>
            <a:endParaRPr lang="en-US" sz="2400" b="1" dirty="0">
              <a:solidFill>
                <a:schemeClr val="bg2"/>
              </a:solidFill>
            </a:endParaRPr>
          </a:p>
        </p:txBody>
      </p:sp>
      <p:sp>
        <p:nvSpPr>
          <p:cNvPr id="3" name="Content Placeholder 2">
            <a:extLst>
              <a:ext uri="{FF2B5EF4-FFF2-40B4-BE49-F238E27FC236}">
                <a16:creationId xmlns:a16="http://schemas.microsoft.com/office/drawing/2014/main" id="{7F512576-5FBC-87A9-FB84-F3E022D76EDD}"/>
              </a:ext>
            </a:extLst>
          </p:cNvPr>
          <p:cNvSpPr>
            <a:spLocks noGrp="1"/>
          </p:cNvSpPr>
          <p:nvPr>
            <p:ph idx="1"/>
          </p:nvPr>
        </p:nvSpPr>
        <p:spPr>
          <a:xfrm>
            <a:off x="838200" y="1070344"/>
            <a:ext cx="10515600" cy="5106619"/>
          </a:xfrm>
        </p:spPr>
        <p:txBody>
          <a:bodyPr>
            <a:normAutofit fontScale="92500" lnSpcReduction="20000"/>
          </a:bodyPr>
          <a:lstStyle/>
          <a:p>
            <a:r>
              <a:rPr lang="el-GR" sz="1400" dirty="0">
                <a:solidFill>
                  <a:schemeClr val="bg2"/>
                </a:solidFill>
              </a:rPr>
              <a:t>2015: Πρώτο Σχέδιο Δράσης για την Κυκλική Οικονομία με στόχο τη μετάβαση από  το γραμμικό στο κυκλικό μοντέλο οικονομίας [</a:t>
            </a:r>
            <a:r>
              <a:rPr lang="en-US" sz="1400" dirty="0">
                <a:solidFill>
                  <a:schemeClr val="bg2"/>
                </a:solidFill>
              </a:rPr>
              <a:t>COM(2015) 614 final</a:t>
            </a:r>
            <a:r>
              <a:rPr lang="el-GR" sz="1400" dirty="0">
                <a:solidFill>
                  <a:schemeClr val="bg2"/>
                </a:solidFill>
              </a:rPr>
              <a:t>].</a:t>
            </a:r>
          </a:p>
          <a:p>
            <a:pPr algn="just"/>
            <a:r>
              <a:rPr lang="el-GR" sz="1400" dirty="0">
                <a:solidFill>
                  <a:schemeClr val="bg2"/>
                </a:solidFill>
              </a:rPr>
              <a:t>Έμφαση στον ορθολογικό σχεδιασμό των προϊόντων, ώστε να είναι πιο ανθεκτικά, με μεγαλύτερο κύκλο ζωής, και να επιδιορθώνονται ή ανακυκλώνονται ευκολότερα, στην  οικολογική σήμανση και την ενσωμάτωση «πράσινων κριτηρίων» στις δημόσιες συμβάσεις,  επανεξέταση του ενωσιακού πλαισίου για την αποτελεσματικότερη εφαρμογή της αρχής ιεράρχησης των αποβλήτων, με τη δημιουργία επενδυτικών κινήτρων, ενίσχυση της χρήσης δευτερογενών πρώτων υλών, μέσω καθορισμού προδιαγραφών ποιότητας, αύξησης της χρήσης τους και διευκόλυνσης της κυκλοφορίας τους εντός ΕΕ διευρυμένης ευθύνης του παραγωγού.</a:t>
            </a:r>
          </a:p>
          <a:p>
            <a:pPr algn="just"/>
            <a:r>
              <a:rPr lang="el-GR" sz="1400" dirty="0">
                <a:solidFill>
                  <a:schemeClr val="bg2"/>
                </a:solidFill>
              </a:rPr>
              <a:t>2018: Ευρωπαϊκή Στρατηγική για τις πλαστικές ύλες σε μια κυκλική οικονομία και Οδηγία 2019/904/ΕΕ για τη μείωση ορισμένων πλαστικών προόντων στο περιβάλλον</a:t>
            </a:r>
          </a:p>
          <a:p>
            <a:pPr algn="just"/>
            <a:r>
              <a:rPr lang="el-GR" sz="1400" b="1" u="sng" dirty="0">
                <a:solidFill>
                  <a:schemeClr val="bg2"/>
                </a:solidFill>
              </a:rPr>
              <a:t>2019: Ευρωπαϊκή Πράσινη Συμφωνία [</a:t>
            </a:r>
            <a:r>
              <a:rPr lang="pt-BR" sz="1400" b="1" u="sng" dirty="0">
                <a:solidFill>
                  <a:schemeClr val="bg2"/>
                </a:solidFill>
              </a:rPr>
              <a:t>COM(2019) 640 final, 7-9</a:t>
            </a:r>
            <a:r>
              <a:rPr lang="el-GR" sz="1400" b="1" u="sng" dirty="0">
                <a:solidFill>
                  <a:schemeClr val="bg2"/>
                </a:solidFill>
              </a:rPr>
              <a:t>]: η κυκλική οικονομία αναδεικνύεται σε κλειδί για την κλιματική ουδετερότητα και την αντιμετώπιση εντεινόμενων περιβαλλοντικών προβλημάτων, όπως η απώλεια της βιοποικιλότητας και η ρύπανση του αέρα.</a:t>
            </a:r>
          </a:p>
          <a:p>
            <a:pPr algn="just"/>
            <a:r>
              <a:rPr lang="el-GR" sz="1400" b="1" u="sng" dirty="0">
                <a:solidFill>
                  <a:schemeClr val="bg2"/>
                </a:solidFill>
              </a:rPr>
              <a:t>2021: 8</a:t>
            </a:r>
            <a:r>
              <a:rPr lang="el-GR" sz="1400" b="1" u="sng" baseline="30000" dirty="0">
                <a:solidFill>
                  <a:schemeClr val="bg2"/>
                </a:solidFill>
              </a:rPr>
              <a:t>ο</a:t>
            </a:r>
            <a:r>
              <a:rPr lang="el-GR" sz="1400" b="1" u="sng" dirty="0">
                <a:solidFill>
                  <a:schemeClr val="bg2"/>
                </a:solidFill>
              </a:rPr>
              <a:t> Πρόγραμμα Περιβαλλοντικής Δράσης</a:t>
            </a:r>
            <a:r>
              <a:rPr lang="el-GR" sz="1400" dirty="0">
                <a:solidFill>
                  <a:schemeClr val="bg2"/>
                </a:solidFill>
              </a:rPr>
              <a:t>, με στόχο «μία βιώσιμη, κυκλική οικονομία που επιστρέφει στον πλανήτη περισσότερα από όσα του αφαιρεί» και ενίσχυση συντονισμού τομεακών πολιτικών</a:t>
            </a:r>
          </a:p>
          <a:p>
            <a:pPr algn="just"/>
            <a:r>
              <a:rPr lang="el-GR" sz="1400" b="1" u="sng" dirty="0">
                <a:solidFill>
                  <a:schemeClr val="bg2"/>
                </a:solidFill>
              </a:rPr>
              <a:t>2020: Νέο Σχέδιο Δράσης για την Κυκλική Οικονομία:</a:t>
            </a:r>
            <a:r>
              <a:rPr lang="el-GR" sz="1400" dirty="0">
                <a:solidFill>
                  <a:schemeClr val="bg2"/>
                </a:solidFill>
              </a:rPr>
              <a:t> πρωτοβουλίες για όλο τον κύκλο ζωής των προϊόντων, σχεδιασμός </a:t>
            </a:r>
            <a:r>
              <a:rPr lang="el-GR" sz="1400" dirty="0" err="1">
                <a:solidFill>
                  <a:schemeClr val="bg2"/>
                </a:solidFill>
              </a:rPr>
              <a:t>προϊνόντων</a:t>
            </a:r>
            <a:r>
              <a:rPr lang="el-GR" sz="1400" dirty="0">
                <a:solidFill>
                  <a:schemeClr val="bg2"/>
                </a:solidFill>
              </a:rPr>
              <a:t>, βιώσιμη κατανάλωση, πρόληψη αποβλήτων, διατήρηση των πόρων στην οικονομία για μεγαλύτερο χρονικό διάστημα Για να καταστούν τα προϊόντα βιώσιμα ενθαρρύνεται  η ενδυνάμωση πληροφόρησης. Στο επίκεντρο τίθενται τομείς με υψηλή κυκλικότητα, όπως ηλεκτρονικά, μπαταρίες συσκευασίες, πλαστικά, τρόφιμα, μείωη αποβλήτων, βελτίωση κυκλικότητας σε τοπικό επίπεδο. </a:t>
            </a:r>
          </a:p>
          <a:p>
            <a:pPr algn="just"/>
            <a:r>
              <a:rPr lang="el-GR" sz="1400" dirty="0">
                <a:solidFill>
                  <a:schemeClr val="bg2"/>
                </a:solidFill>
              </a:rPr>
              <a:t>Κανονισμός 2024/1781/ΕΕ για τον οικολογικό σχεδιασμό βιώσιμων προϊόντων, Κανονισμός 2023/1542/ΕΕ για βιώσιμες μπαταρίες, Κανονισμός 2024/3110/ΕΕ για εναρμονισμένους κανόνες εμπορίας δομικών προϊόντων, νέος Κανονισμός 2024//1157/ΕΕ για τις μεταφορές αποβλήτων</a:t>
            </a:r>
            <a:r>
              <a:rPr lang="el-GR" sz="1400" dirty="0"/>
              <a:t>.</a:t>
            </a:r>
            <a:endParaRPr lang="en-US" sz="1400" dirty="0"/>
          </a:p>
        </p:txBody>
      </p:sp>
    </p:spTree>
    <p:extLst>
      <p:ext uri="{BB962C8B-B14F-4D97-AF65-F5344CB8AC3E}">
        <p14:creationId xmlns:p14="http://schemas.microsoft.com/office/powerpoint/2010/main" val="392936004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0000" contrast="-70000"/>
            <a:extLst>
              <a:ext uri="{BEBA8EAE-BF5A-486C-A8C5-ECC9F3942E4B}">
                <a14:imgProps xmlns:a14="http://schemas.microsoft.com/office/drawing/2010/main">
                  <a14:imgLayer r:embed="rId4">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146D5-4222-618D-9900-59EE68A63013}"/>
              </a:ext>
            </a:extLst>
          </p:cNvPr>
          <p:cNvSpPr>
            <a:spLocks noGrp="1"/>
          </p:cNvSpPr>
          <p:nvPr>
            <p:ph type="title"/>
          </p:nvPr>
        </p:nvSpPr>
        <p:spPr>
          <a:xfrm>
            <a:off x="838200" y="365126"/>
            <a:ext cx="10515600" cy="761926"/>
          </a:xfrm>
        </p:spPr>
        <p:txBody>
          <a:bodyPr>
            <a:normAutofit/>
          </a:bodyPr>
          <a:lstStyle/>
          <a:p>
            <a:pPr algn="ctr"/>
            <a:r>
              <a:rPr lang="el-GR" sz="2400" b="1" dirty="0">
                <a:solidFill>
                  <a:schemeClr val="bg2"/>
                </a:solidFill>
              </a:rPr>
              <a:t>Νομοθετικό πλαίσιο ΕΕ στον τομέα των αποβλήτων</a:t>
            </a:r>
            <a:endParaRPr lang="en-US" sz="2400" b="1" dirty="0">
              <a:solidFill>
                <a:schemeClr val="bg2"/>
              </a:solidFill>
            </a:endParaRPr>
          </a:p>
        </p:txBody>
      </p:sp>
      <p:sp>
        <p:nvSpPr>
          <p:cNvPr id="3" name="Content Placeholder 2">
            <a:extLst>
              <a:ext uri="{FF2B5EF4-FFF2-40B4-BE49-F238E27FC236}">
                <a16:creationId xmlns:a16="http://schemas.microsoft.com/office/drawing/2014/main" id="{0D65D7CE-31D9-2891-BEE9-95318AE9664B}"/>
              </a:ext>
            </a:extLst>
          </p:cNvPr>
          <p:cNvSpPr>
            <a:spLocks noGrp="1"/>
          </p:cNvSpPr>
          <p:nvPr>
            <p:ph idx="1"/>
          </p:nvPr>
        </p:nvSpPr>
        <p:spPr>
          <a:xfrm>
            <a:off x="838200" y="1247553"/>
            <a:ext cx="10515600" cy="5295014"/>
          </a:xfrm>
        </p:spPr>
        <p:txBody>
          <a:bodyPr>
            <a:normAutofit fontScale="77500" lnSpcReduction="20000"/>
          </a:bodyPr>
          <a:lstStyle/>
          <a:p>
            <a:pPr marL="0" indent="0">
              <a:buNone/>
            </a:pPr>
            <a:r>
              <a:rPr lang="el-GR" sz="1400" u="sng" dirty="0">
                <a:solidFill>
                  <a:schemeClr val="bg2"/>
                </a:solidFill>
              </a:rPr>
              <a:t>Γενικά οριζόντια νομοθετήματα</a:t>
            </a:r>
          </a:p>
          <a:p>
            <a:pPr marL="0" indent="0" algn="just">
              <a:buNone/>
            </a:pPr>
            <a:r>
              <a:rPr lang="el-GR" sz="1400" dirty="0">
                <a:solidFill>
                  <a:schemeClr val="bg2"/>
                </a:solidFill>
              </a:rPr>
              <a:t>Α. </a:t>
            </a:r>
            <a:r>
              <a:rPr lang="el-GR" sz="1400" b="1" dirty="0">
                <a:solidFill>
                  <a:schemeClr val="bg2"/>
                </a:solidFill>
              </a:rPr>
              <a:t>Οδηγία – πλαίσιο 2008/98/ΕΚ (ΟΠΑ)</a:t>
            </a:r>
            <a:r>
              <a:rPr lang="el-GR" sz="1400" dirty="0">
                <a:solidFill>
                  <a:schemeClr val="bg2"/>
                </a:solidFill>
              </a:rPr>
              <a:t> αντικατέστησε τις οδηγίες 2006/12/ΕΚ και 91/689/ΕΟΚ. (στοχευμένη τροποποίηση με Οδηγία 2025/1892/ΕΕ για την κλωστοϋφαντουργία και τα προίόντα υπόδυσης)</a:t>
            </a:r>
          </a:p>
          <a:p>
            <a:pPr algn="just"/>
            <a:r>
              <a:rPr lang="el-GR" sz="1400" dirty="0">
                <a:solidFill>
                  <a:schemeClr val="bg2"/>
                </a:solidFill>
              </a:rPr>
              <a:t>Πλέον δεν αντιμετωπίζονται μόνο η μείωση των αρνητικών επιπτώσεων από τη δημιουργία και διαχείριση αποβλήτων, αλλά από τη μείωση των περιβαλλοντικών και υγειονομικών επιπτώσεων των πόρων, καθώς αυτοί χρησιμοποιούνται παραγωγικά στον κύκλο ζωής τους.</a:t>
            </a:r>
          </a:p>
          <a:p>
            <a:pPr marL="0" indent="0" algn="just">
              <a:buNone/>
            </a:pPr>
            <a:r>
              <a:rPr lang="el-GR" sz="1400" dirty="0">
                <a:solidFill>
                  <a:schemeClr val="bg2"/>
                </a:solidFill>
              </a:rPr>
              <a:t>Β. Κανονισμός 2024/1157/ΕΕ για τις μεταφορές αποβλήτων. Ενσωματώνονται στο ενωσιακό δίκαιο η διεθνής Σύμβαση της Βασιλείας για τη διακίνηση επικίνδυνων αποβλήτων και τη διάθεσή τους,  καθώς και η απόφαση C(2001)107 ΟΟΣΑ,  η οποία εφαρμόζεται μόνο επί μεταφορών αποβλήτων μεταξύ των κρατών μελών του ΟΟΣΑ και λειτουργεί συμπληρωματικά στο αυστηρότερο πλαίσιο που θέτει ήδη η Σύμβαση της Βασιλείας.</a:t>
            </a:r>
          </a:p>
          <a:p>
            <a:pPr marL="0" indent="0">
              <a:buNone/>
            </a:pPr>
            <a:r>
              <a:rPr lang="el-GR" sz="1400" u="sng" dirty="0">
                <a:solidFill>
                  <a:schemeClr val="bg2"/>
                </a:solidFill>
              </a:rPr>
              <a:t>Επί μέρους νομοθετήματα για ρεύματα αποβλήτων</a:t>
            </a:r>
          </a:p>
          <a:p>
            <a:r>
              <a:rPr lang="el-GR" sz="1400" dirty="0">
                <a:solidFill>
                  <a:schemeClr val="bg2"/>
                </a:solidFill>
              </a:rPr>
              <a:t> Κανονισμός 2025/40/ΕΕ  για τις συσκευασίες και τα απορρίμματα συσκευασίας,</a:t>
            </a:r>
          </a:p>
          <a:p>
            <a:r>
              <a:rPr lang="el-GR" sz="1400" dirty="0">
                <a:solidFill>
                  <a:schemeClr val="bg2"/>
                </a:solidFill>
              </a:rPr>
              <a:t>Οδηγία 2000/53/ΕΚ  για τα οχήματα στο τέλος του κύκλου ζωής, </a:t>
            </a:r>
          </a:p>
          <a:p>
            <a:r>
              <a:rPr lang="el-GR" sz="1400" dirty="0">
                <a:solidFill>
                  <a:schemeClr val="bg2"/>
                </a:solidFill>
              </a:rPr>
              <a:t>Οδηγία 2006/66/ΕΚ  για τις ηλεκτρικές στήλες και τους συσσωρευτές και τα απόβλητά τους, </a:t>
            </a:r>
          </a:p>
          <a:p>
            <a:r>
              <a:rPr lang="el-GR" sz="1400" dirty="0">
                <a:solidFill>
                  <a:schemeClr val="bg2"/>
                </a:solidFill>
              </a:rPr>
              <a:t>Οδηγία 2012/19/ΕΕ  για τα απόβλητα ηλεκτρικού και ηλεκτρονικού εξοπλισμού. </a:t>
            </a:r>
          </a:p>
          <a:p>
            <a:pPr marL="0" indent="0" algn="just">
              <a:buNone/>
            </a:pPr>
            <a:r>
              <a:rPr lang="el-GR" sz="1400" dirty="0">
                <a:solidFill>
                  <a:schemeClr val="bg2"/>
                </a:solidFill>
              </a:rPr>
              <a:t>Τα ως άνω νομοθετήματα χαρακτηρίζονται ως «καθεστώτα ευθύνης παραγωγού», καθώς προσδιορίζουν εν γένει ποσοστιαίους στόχους για την ανάκτηση αποβλήτων που προέρχονται από συγκεκριμένα προϊόντα, με τους παραγωγούς των εν λόγω προϊόντων να φέρουν την ευθύνη για το κόστος αυτής της διαδικασίας και για την ενσωμάτωση ορισμένων χαρακτηριστικών που ελαχιστοποιούν τα απόβλητα στα ίδια τα προϊόντα.</a:t>
            </a:r>
          </a:p>
          <a:p>
            <a:r>
              <a:rPr lang="el-GR" sz="1400" dirty="0">
                <a:solidFill>
                  <a:schemeClr val="bg2"/>
                </a:solidFill>
              </a:rPr>
              <a:t> Οδηγία 2006/21/ΕΚ  τα απόβλητα της εξορυκτικής βιομηχανίας, η Οδηγία 86/278/ΕΟΚ  για την προστασία κατά τη χρησιμοποίηση της ιλύος καθαρισμού λυμάτων στη γεωργία,  Οδηγία 2000/59/ΕΚ για λιμενικές εγκαταστάσεις παραλαβής αποβλήτων πλοίου και καταλοίπων φορτίου και ο Κανονισμός 1257/2013/ΕΕ  την ανακύκλωση πλοίων. </a:t>
            </a:r>
          </a:p>
          <a:p>
            <a:r>
              <a:rPr lang="el-GR" sz="1400" dirty="0">
                <a:solidFill>
                  <a:schemeClr val="bg2"/>
                </a:solidFill>
              </a:rPr>
              <a:t> Οδηγία 1999/31/ΕΚ για την υγειονομική ταφή των αποβλήτων</a:t>
            </a:r>
          </a:p>
          <a:p>
            <a:r>
              <a:rPr lang="el-GR" sz="1400" dirty="0">
                <a:solidFill>
                  <a:schemeClr val="bg2"/>
                </a:solidFill>
              </a:rPr>
              <a:t>Οδηγία 2000/75/ΕΚ για τις βιομηχανικές εκπομπές</a:t>
            </a:r>
          </a:p>
        </p:txBody>
      </p:sp>
    </p:spTree>
    <p:extLst>
      <p:ext uri="{BB962C8B-B14F-4D97-AF65-F5344CB8AC3E}">
        <p14:creationId xmlns:p14="http://schemas.microsoft.com/office/powerpoint/2010/main" val="161410089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0000" contrast="-70000"/>
            <a:extLst>
              <a:ext uri="{BEBA8EAE-BF5A-486C-A8C5-ECC9F3942E4B}">
                <a14:imgProps xmlns:a14="http://schemas.microsoft.com/office/drawing/2010/main">
                  <a14:imgLayer r:embed="rId4">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C89F5-FF39-FBBA-18E6-6AD0A95389E2}"/>
              </a:ext>
            </a:extLst>
          </p:cNvPr>
          <p:cNvSpPr>
            <a:spLocks noGrp="1"/>
          </p:cNvSpPr>
          <p:nvPr>
            <p:ph type="title"/>
          </p:nvPr>
        </p:nvSpPr>
        <p:spPr>
          <a:xfrm>
            <a:off x="838200" y="365126"/>
            <a:ext cx="10515600" cy="577628"/>
          </a:xfrm>
        </p:spPr>
        <p:txBody>
          <a:bodyPr>
            <a:normAutofit/>
          </a:bodyPr>
          <a:lstStyle/>
          <a:p>
            <a:pPr algn="ctr"/>
            <a:r>
              <a:rPr lang="el-GR" sz="2400" b="1" dirty="0">
                <a:solidFill>
                  <a:schemeClr val="bg2"/>
                </a:solidFill>
                <a:latin typeface="+mn-lt"/>
              </a:rPr>
              <a:t>Η </a:t>
            </a:r>
            <a:r>
              <a:rPr lang="el-GR" sz="2400" b="1" dirty="0" err="1">
                <a:solidFill>
                  <a:schemeClr val="bg2"/>
                </a:solidFill>
                <a:latin typeface="+mn-lt"/>
              </a:rPr>
              <a:t>οδηγΙα-πλαΙσιο</a:t>
            </a:r>
            <a:r>
              <a:rPr lang="el-GR" sz="2400" b="1" dirty="0">
                <a:solidFill>
                  <a:schemeClr val="bg2"/>
                </a:solidFill>
                <a:latin typeface="+mn-lt"/>
              </a:rPr>
              <a:t> 2008/98/ΕΚ για τα απόβλητα</a:t>
            </a:r>
            <a:endParaRPr lang="en-US" sz="2400" b="1" dirty="0">
              <a:solidFill>
                <a:schemeClr val="bg2"/>
              </a:solidFill>
              <a:latin typeface="+mn-lt"/>
            </a:endParaRPr>
          </a:p>
        </p:txBody>
      </p:sp>
      <p:sp>
        <p:nvSpPr>
          <p:cNvPr id="3" name="Content Placeholder 2">
            <a:extLst>
              <a:ext uri="{FF2B5EF4-FFF2-40B4-BE49-F238E27FC236}">
                <a16:creationId xmlns:a16="http://schemas.microsoft.com/office/drawing/2014/main" id="{9B1C7A49-633E-D157-67AE-9EB7FE2AB8EA}"/>
              </a:ext>
            </a:extLst>
          </p:cNvPr>
          <p:cNvSpPr>
            <a:spLocks noGrp="1"/>
          </p:cNvSpPr>
          <p:nvPr>
            <p:ph idx="1"/>
          </p:nvPr>
        </p:nvSpPr>
        <p:spPr>
          <a:xfrm>
            <a:off x="838200" y="1027814"/>
            <a:ext cx="10515600" cy="5149149"/>
          </a:xfrm>
        </p:spPr>
        <p:txBody>
          <a:bodyPr>
            <a:normAutofit lnSpcReduction="10000"/>
          </a:bodyPr>
          <a:lstStyle/>
          <a:p>
            <a:pPr algn="just"/>
            <a:r>
              <a:rPr lang="el-GR" sz="1400" dirty="0">
                <a:solidFill>
                  <a:schemeClr val="bg2"/>
                </a:solidFill>
              </a:rPr>
              <a:t>Κεντρικός άξονας διάρθρωσης του δικαίου των αποβλήτων της ΕΕ</a:t>
            </a:r>
            <a:endParaRPr lang="en-US" sz="1400" dirty="0">
              <a:solidFill>
                <a:schemeClr val="bg2"/>
              </a:solidFill>
            </a:endParaRPr>
          </a:p>
          <a:p>
            <a:pPr algn="just"/>
            <a:r>
              <a:rPr lang="el-GR" sz="1400" dirty="0">
                <a:solidFill>
                  <a:schemeClr val="bg2"/>
                </a:solidFill>
              </a:rPr>
              <a:t>Θέτει το γενικό κανονιστικό πλαίσιο, τους ορισμούς των βασικών εννοιών και τις θεμελιώδεις αρχές της διαχείρισης των αποβλήτων, ενώ επιμερίζει και τις σχετικές ευθύνες.</a:t>
            </a:r>
          </a:p>
          <a:p>
            <a:pPr algn="just"/>
            <a:r>
              <a:rPr lang="el-GR" sz="1400" dirty="0">
                <a:solidFill>
                  <a:schemeClr val="bg2"/>
                </a:solidFill>
              </a:rPr>
              <a:t>Θεμελιώνεται σε βασικές περιβαλλοντικές αρχές που καθοδηγούν τη διαχείριση των αποβλήτων με στόχο την προστασία της ανθρώπινης υγείας και του περιβάλλοντος:</a:t>
            </a:r>
          </a:p>
          <a:p>
            <a:pPr indent="-57150">
              <a:buFont typeface="Wingdings" panose="05000000000000000000" pitchFamily="2" charset="2"/>
              <a:buChar char="v"/>
            </a:pPr>
            <a:r>
              <a:rPr lang="el-GR" sz="1400" dirty="0">
                <a:solidFill>
                  <a:schemeClr val="bg2"/>
                </a:solidFill>
              </a:rPr>
              <a:t>Η αρχή ο ρυπαίνων πληρώνει</a:t>
            </a:r>
          </a:p>
          <a:p>
            <a:pPr indent="-57150">
              <a:buFont typeface="Wingdings" panose="05000000000000000000" pitchFamily="2" charset="2"/>
              <a:buChar char="v"/>
            </a:pPr>
            <a:r>
              <a:rPr lang="el-GR" sz="1400" dirty="0">
                <a:solidFill>
                  <a:schemeClr val="bg2"/>
                </a:solidFill>
              </a:rPr>
              <a:t>Η αρχή της προφύλαξης</a:t>
            </a:r>
          </a:p>
          <a:p>
            <a:pPr indent="-57150">
              <a:buFont typeface="Wingdings" panose="05000000000000000000" pitchFamily="2" charset="2"/>
              <a:buChar char="v"/>
            </a:pPr>
            <a:r>
              <a:rPr lang="el-GR" sz="1400" dirty="0">
                <a:solidFill>
                  <a:schemeClr val="bg2"/>
                </a:solidFill>
              </a:rPr>
              <a:t>Η αρχή της ιεράρχησης των αποβλήτων </a:t>
            </a:r>
          </a:p>
          <a:p>
            <a:pPr indent="-57150">
              <a:buFont typeface="Wingdings" panose="05000000000000000000" pitchFamily="2" charset="2"/>
              <a:buChar char="v"/>
            </a:pPr>
            <a:r>
              <a:rPr lang="el-GR" sz="1400" dirty="0">
                <a:solidFill>
                  <a:schemeClr val="bg2"/>
                </a:solidFill>
              </a:rPr>
              <a:t>Η αρχή της εγγύτητας, ώστε η επεξεργασία των αποβλήτων να γίνεται όσο το δυνατόν πλησιέστερα στον τόπο παραγωγής τους</a:t>
            </a:r>
          </a:p>
          <a:p>
            <a:pPr indent="-57150">
              <a:buFont typeface="Wingdings" panose="05000000000000000000" pitchFamily="2" charset="2"/>
              <a:buChar char="v"/>
            </a:pPr>
            <a:r>
              <a:rPr lang="el-GR" sz="1400" dirty="0">
                <a:solidFill>
                  <a:schemeClr val="bg2"/>
                </a:solidFill>
              </a:rPr>
              <a:t>Αρχής της αυτάρκειας που ενθαρρύνει τα κράτη μέλη να αναπτύξουν δικές τους υποδομές διαχείρισης αποβλήτων περιορίζοντας την εξάρτηση από διασυνοριακές μεταφορές.</a:t>
            </a:r>
          </a:p>
          <a:p>
            <a:r>
              <a:rPr lang="el-GR" sz="1400" dirty="0">
                <a:solidFill>
                  <a:schemeClr val="bg2"/>
                </a:solidFill>
              </a:rPr>
              <a:t>Διασαφήνιση του ορισμού του «αποβλήτου» και του ακριβούς περιεχομένου των μεθόδων διαχείρισης αποβλήτων</a:t>
            </a:r>
          </a:p>
          <a:p>
            <a:pPr algn="just"/>
            <a:r>
              <a:rPr lang="el-GR" sz="1400" dirty="0">
                <a:solidFill>
                  <a:schemeClr val="bg2"/>
                </a:solidFill>
              </a:rPr>
              <a:t>Εξασφαλίζει ότι λαμβάνεται υπόψη συνολικά ο κύκλος ζωής των προϊόντων και των ουσιών και προωθείται τόσο η πρόληψη παραγωγής αποβλήτων, όσο και η ανάκτηση και επαναχρησιμοποίηση των χρήσιμων ουσιών τους.</a:t>
            </a:r>
          </a:p>
          <a:p>
            <a:r>
              <a:rPr lang="el-GR" sz="1400" dirty="0">
                <a:solidFill>
                  <a:schemeClr val="bg2"/>
                </a:solidFill>
              </a:rPr>
              <a:t>Η ΟΠΑ ενεργοποιείται αμέσως με την παραγωγή αποβλήτων χωρίς να απαιτείται η υπέρβαση ενός κατωφλιού για το περιβάλλον.</a:t>
            </a:r>
            <a:endParaRPr lang="en-US" sz="1400" dirty="0">
              <a:solidFill>
                <a:schemeClr val="bg2"/>
              </a:solidFill>
            </a:endParaRPr>
          </a:p>
        </p:txBody>
      </p:sp>
    </p:spTree>
    <p:extLst>
      <p:ext uri="{BB962C8B-B14F-4D97-AF65-F5344CB8AC3E}">
        <p14:creationId xmlns:p14="http://schemas.microsoft.com/office/powerpoint/2010/main" val="1019223820"/>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4776D-B33C-C5E7-3484-9445924CC1CF}"/>
              </a:ext>
            </a:extLst>
          </p:cNvPr>
          <p:cNvSpPr>
            <a:spLocks noGrp="1"/>
          </p:cNvSpPr>
          <p:nvPr>
            <p:ph type="title"/>
          </p:nvPr>
        </p:nvSpPr>
        <p:spPr>
          <a:xfrm>
            <a:off x="838200" y="365125"/>
            <a:ext cx="10515600" cy="705219"/>
          </a:xfrm>
        </p:spPr>
        <p:txBody>
          <a:bodyPr>
            <a:normAutofit/>
          </a:bodyPr>
          <a:lstStyle/>
          <a:p>
            <a:pPr algn="ctr"/>
            <a:r>
              <a:rPr lang="el-GR" sz="2400" b="1" dirty="0"/>
              <a:t>Η αρχή της ιεράρχησης των αποβλήτων </a:t>
            </a:r>
            <a:endParaRPr lang="en-US" sz="2400" b="1" dirty="0"/>
          </a:p>
        </p:txBody>
      </p:sp>
      <p:pic>
        <p:nvPicPr>
          <p:cNvPr id="1026" name="Picture 2" descr="Graph depicting waste management hierarchy. ">
            <a:extLst>
              <a:ext uri="{FF2B5EF4-FFF2-40B4-BE49-F238E27FC236}">
                <a16:creationId xmlns:a16="http://schemas.microsoft.com/office/drawing/2014/main" id="{A114FD0D-8D64-6465-5193-C69185DB4C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76412" y="1210469"/>
            <a:ext cx="8639175" cy="4762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D08773B-44C3-9615-D70D-95A71A95B56A}"/>
              </a:ext>
            </a:extLst>
          </p:cNvPr>
          <p:cNvSpPr/>
          <p:nvPr/>
        </p:nvSpPr>
        <p:spPr>
          <a:xfrm>
            <a:off x="8412480" y="5202936"/>
            <a:ext cx="3502152" cy="9101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000" dirty="0"/>
              <a:t>Πηγή: </a:t>
            </a:r>
            <a:r>
              <a:rPr lang="en-US" sz="1000" dirty="0"/>
              <a:t>https://environment.ec.europa.eu/topics/waste-and-recycling/waste-framework-directive_en?prefLang=el</a:t>
            </a:r>
          </a:p>
        </p:txBody>
      </p:sp>
    </p:spTree>
    <p:extLst>
      <p:ext uri="{BB962C8B-B14F-4D97-AF65-F5344CB8AC3E}">
        <p14:creationId xmlns:p14="http://schemas.microsoft.com/office/powerpoint/2010/main" val="1666319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0000" contrast="-70000"/>
            <a:extLst>
              <a:ext uri="{BEBA8EAE-BF5A-486C-A8C5-ECC9F3942E4B}">
                <a14:imgProps xmlns:a14="http://schemas.microsoft.com/office/drawing/2010/main">
                  <a14:imgLayer r:embed="rId4">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7BE11-3A90-DC86-39CB-35158473BC21}"/>
              </a:ext>
            </a:extLst>
          </p:cNvPr>
          <p:cNvSpPr>
            <a:spLocks noGrp="1"/>
          </p:cNvSpPr>
          <p:nvPr>
            <p:ph type="title"/>
          </p:nvPr>
        </p:nvSpPr>
        <p:spPr>
          <a:xfrm>
            <a:off x="838200" y="365125"/>
            <a:ext cx="10515600" cy="649859"/>
          </a:xfrm>
        </p:spPr>
        <p:txBody>
          <a:bodyPr>
            <a:normAutofit/>
          </a:bodyPr>
          <a:lstStyle/>
          <a:p>
            <a:pPr algn="ctr"/>
            <a:r>
              <a:rPr lang="el-GR" sz="2400" b="1" dirty="0">
                <a:solidFill>
                  <a:schemeClr val="bg2"/>
                </a:solidFill>
              </a:rPr>
              <a:t>Η αρχή της </a:t>
            </a:r>
            <a:r>
              <a:rPr lang="el-GR" sz="2400" b="1" dirty="0" err="1">
                <a:solidFill>
                  <a:schemeClr val="bg2"/>
                </a:solidFill>
              </a:rPr>
              <a:t>ιερΑρχησης</a:t>
            </a:r>
            <a:r>
              <a:rPr lang="el-GR" sz="2400" b="1" dirty="0">
                <a:solidFill>
                  <a:schemeClr val="bg2"/>
                </a:solidFill>
              </a:rPr>
              <a:t> των </a:t>
            </a:r>
            <a:r>
              <a:rPr lang="el-GR" sz="2400" b="1" dirty="0" err="1">
                <a:solidFill>
                  <a:schemeClr val="bg2"/>
                </a:solidFill>
              </a:rPr>
              <a:t>αποβλΗτων</a:t>
            </a:r>
            <a:r>
              <a:rPr lang="el-GR" sz="2400" b="1" dirty="0">
                <a:solidFill>
                  <a:schemeClr val="bg2"/>
                </a:solidFill>
              </a:rPr>
              <a:t> </a:t>
            </a:r>
            <a:endParaRPr lang="en-US" sz="2400" b="1" dirty="0">
              <a:solidFill>
                <a:schemeClr val="bg2"/>
              </a:solidFill>
            </a:endParaRPr>
          </a:p>
        </p:txBody>
      </p:sp>
      <p:sp>
        <p:nvSpPr>
          <p:cNvPr id="3" name="Content Placeholder 2">
            <a:extLst>
              <a:ext uri="{FF2B5EF4-FFF2-40B4-BE49-F238E27FC236}">
                <a16:creationId xmlns:a16="http://schemas.microsoft.com/office/drawing/2014/main" id="{41247130-7961-9A59-350E-9EB8FBB63A32}"/>
              </a:ext>
            </a:extLst>
          </p:cNvPr>
          <p:cNvSpPr>
            <a:spLocks noGrp="1"/>
          </p:cNvSpPr>
          <p:nvPr>
            <p:ph idx="1"/>
          </p:nvPr>
        </p:nvSpPr>
        <p:spPr>
          <a:xfrm>
            <a:off x="838200" y="1161288"/>
            <a:ext cx="10515600" cy="5015675"/>
          </a:xfrm>
        </p:spPr>
        <p:txBody>
          <a:bodyPr>
            <a:normAutofit fontScale="92500" lnSpcReduction="20000"/>
          </a:bodyPr>
          <a:lstStyle/>
          <a:p>
            <a:pPr algn="just"/>
            <a:r>
              <a:rPr lang="el-GR" sz="1400" u="sng" dirty="0">
                <a:solidFill>
                  <a:schemeClr val="bg2"/>
                </a:solidFill>
              </a:rPr>
              <a:t>Πρώτη προτεραιότητα είναι η πρόληψη </a:t>
            </a:r>
            <a:r>
              <a:rPr lang="el-GR" sz="1400" dirty="0">
                <a:solidFill>
                  <a:schemeClr val="bg2"/>
                </a:solidFill>
              </a:rPr>
              <a:t>της δημιουργίας αποβλήτων, ώστε να μην καταστεί το προϊόν ή ουσία απόβλητο.</a:t>
            </a:r>
          </a:p>
          <a:p>
            <a:pPr algn="just"/>
            <a:r>
              <a:rPr lang="el-GR" sz="1400" u="sng" dirty="0">
                <a:solidFill>
                  <a:schemeClr val="bg2"/>
                </a:solidFill>
              </a:rPr>
              <a:t>Επόμενο στάδιο είναι η ανάκτηση</a:t>
            </a:r>
            <a:r>
              <a:rPr lang="el-GR" sz="1400" dirty="0">
                <a:solidFill>
                  <a:schemeClr val="bg2"/>
                </a:solidFill>
              </a:rPr>
              <a:t>, δηλαδή οποιαδήποτε εργασία της οποίας το κύριο αποτέλεσμα είναι ότι τα απόβλητα εξυπηρετούν έναν χρήσιμο σκοπό αντικαθιστώντας άλλα υλικά, τα οποία θα έπρεπε να χρησιμοποιηθούν για την πραγματοποίηση της συγκεκριμένης λειτουργίας.</a:t>
            </a:r>
          </a:p>
          <a:p>
            <a:pPr algn="just"/>
            <a:r>
              <a:rPr lang="el-GR" sz="1400" dirty="0">
                <a:solidFill>
                  <a:schemeClr val="bg2"/>
                </a:solidFill>
              </a:rPr>
              <a:t> Η ανάκτηση αποτελεί έννοια γένους και με την σειρά της μπορεί να πάρει τη μορφή της προετοιμασίας για επαναχρησιμοποίηση, της ανακύκλωσης και κάθε άλλου είδους ανάκτησης, όπως η ανάκτηση ενέργειας. </a:t>
            </a:r>
          </a:p>
          <a:p>
            <a:pPr algn="just"/>
            <a:r>
              <a:rPr lang="el-GR" sz="1400" dirty="0">
                <a:solidFill>
                  <a:schemeClr val="bg2"/>
                </a:solidFill>
              </a:rPr>
              <a:t>Ως έννοια γένους περιλαμβάνει  τις επί μέρους περιπτώσεις ανάκτησης, δηλαδή την προετοιμασία για επαναχρησιμοποίηση, την ανακύκλωση και την άλλου είδους ανάκτηση. </a:t>
            </a:r>
          </a:p>
          <a:p>
            <a:pPr algn="just"/>
            <a:r>
              <a:rPr lang="el-GR" sz="1400" dirty="0">
                <a:solidFill>
                  <a:schemeClr val="bg2"/>
                </a:solidFill>
              </a:rPr>
              <a:t>Ουσιώδες χαρακτηριστικό μιας εργασίας αξιοποιήσεως (ανακτήσεως) αποβλήτων συνίσταται στο γεγονός ότι αυτή έχει πρωτίστως ως σκοπό να μπορούν τα απόβλητα να επιτελέσουν χρήσιμη λειτουργία, υποκαθιστώντας στη χρήση άλλα υλικά τα οποία θα έπρεπε να χρησιμοποιηθούν για τη λειτουργία αυτή, πράγμα που καθιστά δυνατή τη διαφύλαξη των φυσικών πόρων (απόφαση της 27ης Φεβρουαρίου 2002, ASA, C‑6/00, EU:C:2002:121, σκέψη 69). (ΔΕΕ</a:t>
            </a:r>
            <a:r>
              <a:rPr lang="en-US" sz="1400" dirty="0">
                <a:solidFill>
                  <a:schemeClr val="bg2"/>
                </a:solidFill>
              </a:rPr>
              <a:t> C-147/2015 </a:t>
            </a:r>
            <a:r>
              <a:rPr lang="el-GR" sz="1400" dirty="0">
                <a:solidFill>
                  <a:schemeClr val="bg2"/>
                </a:solidFill>
              </a:rPr>
              <a:t>σκ. 38)</a:t>
            </a:r>
          </a:p>
          <a:p>
            <a:pPr algn="just"/>
            <a:r>
              <a:rPr lang="el-GR" sz="1400" dirty="0">
                <a:solidFill>
                  <a:schemeClr val="bg2"/>
                </a:solidFill>
              </a:rPr>
              <a:t>Οι εργασίες ανακτήσεως πρέπει να να πραγματοποιούνται χωρίς να θίγεται το περιβάλλον και η ανθρώπινη υγεία, πράγμα το οποίο προϋποθέτει ότι τα απόβλητα πρέπει να μπορούν να αντικαταστήσουν άλλα υλικά υπό τις ίδιες συνθήκες λήψεως προφυλάξεων για το περιβάλλον (ΔΕΕ </a:t>
            </a:r>
            <a:r>
              <a:rPr lang="en-US" sz="1400" dirty="0">
                <a:solidFill>
                  <a:schemeClr val="bg2"/>
                </a:solidFill>
              </a:rPr>
              <a:t>C-147/2015 </a:t>
            </a:r>
            <a:r>
              <a:rPr lang="el-GR" sz="1400" dirty="0">
                <a:solidFill>
                  <a:schemeClr val="bg2"/>
                </a:solidFill>
              </a:rPr>
              <a:t>σκ. 46, </a:t>
            </a:r>
            <a:r>
              <a:rPr lang="en-US" sz="1400" dirty="0">
                <a:solidFill>
                  <a:schemeClr val="bg2"/>
                </a:solidFill>
              </a:rPr>
              <a:t>C‑283/07</a:t>
            </a:r>
            <a:r>
              <a:rPr lang="el-GR" sz="1400" dirty="0">
                <a:solidFill>
                  <a:schemeClr val="bg2"/>
                </a:solidFill>
              </a:rPr>
              <a:t> σκ. 61).</a:t>
            </a:r>
            <a:r>
              <a:rPr lang="en-US" sz="1400" dirty="0">
                <a:solidFill>
                  <a:schemeClr val="bg2"/>
                </a:solidFill>
              </a:rPr>
              <a:t> </a:t>
            </a:r>
            <a:endParaRPr lang="el-GR" sz="1400" dirty="0">
              <a:solidFill>
                <a:schemeClr val="bg2"/>
              </a:solidFill>
            </a:endParaRPr>
          </a:p>
          <a:p>
            <a:pPr algn="just"/>
            <a:r>
              <a:rPr lang="el-GR" sz="1400" dirty="0">
                <a:solidFill>
                  <a:schemeClr val="bg2"/>
                </a:solidFill>
              </a:rPr>
              <a:t>Η διάθεση είναιη λιγότερο επιθυμητή από άποψη προστασίας του περιβάλλοντος και της ανθρώπινης υγείας (όπως η υγειονομική ταφή, η αποτέφρωση, η απόρριψη σε θάλασσα και η μόνιμη αποθήκευση)</a:t>
            </a:r>
          </a:p>
          <a:p>
            <a:pPr algn="just"/>
            <a:r>
              <a:rPr lang="el-GR" sz="1400" dirty="0">
                <a:solidFill>
                  <a:schemeClr val="bg2"/>
                </a:solidFill>
              </a:rPr>
              <a:t>Όλοι αυτοί οι τρόποι διαχείρισης αποβλήτων έχουν ιεραρχική μεταξύ τους σχέση. Έτσι δίνεται προτεραιότητα αρχικά στην πρόληψη και στο τέλος στη διάθεση, ενώ υπάρχει δυνατότητα προσφυγής στην κάθε επιλογή, μόνο λόγων δυσχερειών ή αδυναμίας αξιοποίησης της προηγούμενης, πιο επιθυμητής, μεθόδου.</a:t>
            </a:r>
          </a:p>
          <a:p>
            <a:pPr algn="just"/>
            <a:endParaRPr lang="en-US" sz="1400" dirty="0"/>
          </a:p>
        </p:txBody>
      </p:sp>
    </p:spTree>
    <p:extLst>
      <p:ext uri="{BB962C8B-B14F-4D97-AF65-F5344CB8AC3E}">
        <p14:creationId xmlns:p14="http://schemas.microsoft.com/office/powerpoint/2010/main" val="1465198627"/>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0000" contrast="-70000"/>
            <a:extLst>
              <a:ext uri="{BEBA8EAE-BF5A-486C-A8C5-ECC9F3942E4B}">
                <a14:imgProps xmlns:a14="http://schemas.microsoft.com/office/drawing/2010/main">
                  <a14:imgLayer r:embed="rId4">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A4E46-23F6-67C5-4B92-CABE7118599D}"/>
              </a:ext>
            </a:extLst>
          </p:cNvPr>
          <p:cNvSpPr>
            <a:spLocks noGrp="1"/>
          </p:cNvSpPr>
          <p:nvPr>
            <p:ph type="title"/>
          </p:nvPr>
        </p:nvSpPr>
        <p:spPr>
          <a:xfrm>
            <a:off x="838200" y="365125"/>
            <a:ext cx="10515600" cy="669777"/>
          </a:xfrm>
        </p:spPr>
        <p:txBody>
          <a:bodyPr>
            <a:normAutofit/>
          </a:bodyPr>
          <a:lstStyle/>
          <a:p>
            <a:pPr algn="ctr"/>
            <a:r>
              <a:rPr lang="el-GR" sz="2400" b="1" dirty="0">
                <a:solidFill>
                  <a:schemeClr val="bg2"/>
                </a:solidFill>
              </a:rPr>
              <a:t>Η έννοια του αποβλήτου</a:t>
            </a:r>
            <a:endParaRPr lang="en-US" sz="2400" b="1" dirty="0">
              <a:solidFill>
                <a:schemeClr val="bg2"/>
              </a:solidFill>
            </a:endParaRPr>
          </a:p>
        </p:txBody>
      </p:sp>
      <p:sp>
        <p:nvSpPr>
          <p:cNvPr id="3" name="Content Placeholder 2">
            <a:extLst>
              <a:ext uri="{FF2B5EF4-FFF2-40B4-BE49-F238E27FC236}">
                <a16:creationId xmlns:a16="http://schemas.microsoft.com/office/drawing/2014/main" id="{7A3AF07B-A0A5-EBCA-7519-5F663206466F}"/>
              </a:ext>
            </a:extLst>
          </p:cNvPr>
          <p:cNvSpPr>
            <a:spLocks noGrp="1"/>
          </p:cNvSpPr>
          <p:nvPr>
            <p:ph idx="1"/>
          </p:nvPr>
        </p:nvSpPr>
        <p:spPr>
          <a:xfrm>
            <a:off x="320749" y="1138052"/>
            <a:ext cx="10515600" cy="5205597"/>
          </a:xfrm>
        </p:spPr>
        <p:txBody>
          <a:bodyPr>
            <a:normAutofit fontScale="92500"/>
          </a:bodyPr>
          <a:lstStyle/>
          <a:p>
            <a:pPr algn="just"/>
            <a:r>
              <a:rPr lang="el-GR" sz="1400" dirty="0">
                <a:solidFill>
                  <a:schemeClr val="bg2"/>
                </a:solidFill>
              </a:rPr>
              <a:t> </a:t>
            </a:r>
            <a:r>
              <a:rPr lang="el-GR" sz="1400" u="sng" dirty="0">
                <a:solidFill>
                  <a:schemeClr val="bg2"/>
                </a:solidFill>
              </a:rPr>
              <a:t>Ο ορισμός </a:t>
            </a:r>
            <a:r>
              <a:rPr lang="el-GR" sz="1400" dirty="0">
                <a:solidFill>
                  <a:schemeClr val="bg2"/>
                </a:solidFill>
              </a:rPr>
              <a:t>του αποβλήτου στην Οδηγία είναι ευρύς και περιλαμβάνει </a:t>
            </a:r>
            <a:r>
              <a:rPr lang="el-GR" sz="1400" u="sng" dirty="0">
                <a:solidFill>
                  <a:schemeClr val="bg2"/>
                </a:solidFill>
              </a:rPr>
              <a:t>«κάθε ουσία ή αντικείμενο το οποίο ο κάτοχός του απορρίπτει ή προτίθεται ή υποχρεούται να απορρίψει»</a:t>
            </a:r>
          </a:p>
          <a:p>
            <a:pPr algn="just"/>
            <a:r>
              <a:rPr lang="el-GR" sz="1400" dirty="0">
                <a:solidFill>
                  <a:schemeClr val="bg2"/>
                </a:solidFill>
              </a:rPr>
              <a:t>Εξαιρούνται από το πεδίο εφαρμογής της οδηγίας τα αέρια απόβλητα που εκπέμπονται στην ατμόσφαιρα, το έδαφος που περιλαμβάνει μολυσμένες γαίες,  τα ραδιενεργά απόβλητα και, με ορισμένες προϋποθέσεις, τα περιττώματα ή το άχυρο. Τα λύματα, τα πτώματα ζώων που πέθαναν εκτός σφαγείων και τα απόβλητα της εξορυκτικής βιομηχανίας, εξαιρούνται στο βαθμό που καλύπτονται από άλλη ενωσιακή νομοθεσία. </a:t>
            </a:r>
          </a:p>
          <a:p>
            <a:pPr algn="just"/>
            <a:r>
              <a:rPr lang="el-GR" sz="1400" dirty="0">
                <a:solidFill>
                  <a:schemeClr val="bg2"/>
                </a:solidFill>
              </a:rPr>
              <a:t>Περιπτωσιολογική αντιμετώπιση από το ΔΕΕ της έννοιας του αποβλήτου βάσει αντικειμενικών ή και υποκειμενικών κριτηρίων. Κρίσιμη η έννοια της «απόριψης». Η  έννοια της απόρριψης περιλαμβάνει όλες τις πιθανές ενέργειες ανάκτησης, αλλά και διάθεσης.</a:t>
            </a:r>
          </a:p>
          <a:p>
            <a:pPr algn="just"/>
            <a:r>
              <a:rPr lang="el-GR" sz="1400" dirty="0">
                <a:solidFill>
                  <a:schemeClr val="bg2"/>
                </a:solidFill>
              </a:rPr>
              <a:t>Ένδειξη ότι μια ουσία εμπίπτει στην έννοια του αποβλήτου συνιστά το να μην επιδιώχθηκε η παραγωγή της, αλλά να αποτελεί υπόλειμμα παραγωγής, ακόμα και αν χρησιμοποιείται μετέπειτα ως καύσιμο, αντί κάποιου άλλου, συνηθισμένου καυσίμου, γεγονός που δημιουργεί την εντύπωση ότι ο χρήστης του το απορρίπτει είτε διότι υποχρεούται προς τούτο, είτε διότι το επιθυμεί. (</a:t>
            </a:r>
            <a:r>
              <a:rPr lang="en-US" sz="1400" dirty="0">
                <a:solidFill>
                  <a:schemeClr val="bg2"/>
                </a:solidFill>
              </a:rPr>
              <a:t>C418</a:t>
            </a:r>
            <a:r>
              <a:rPr lang="el-GR" sz="1400" dirty="0">
                <a:solidFill>
                  <a:schemeClr val="bg2"/>
                </a:solidFill>
              </a:rPr>
              <a:t>-</a:t>
            </a:r>
            <a:r>
              <a:rPr lang="en-US" sz="1400" dirty="0">
                <a:solidFill>
                  <a:schemeClr val="bg2"/>
                </a:solidFill>
              </a:rPr>
              <a:t>419/97)</a:t>
            </a:r>
            <a:endParaRPr lang="el-GR" sz="1400" dirty="0">
              <a:solidFill>
                <a:schemeClr val="bg2"/>
              </a:solidFill>
            </a:endParaRPr>
          </a:p>
          <a:p>
            <a:pPr algn="just"/>
            <a:r>
              <a:rPr lang="el-GR" sz="1400" dirty="0">
                <a:solidFill>
                  <a:schemeClr val="bg2"/>
                </a:solidFill>
              </a:rPr>
              <a:t>Είναι διαφορετική η έννοια του υποπροϊόντος που </a:t>
            </a:r>
            <a:r>
              <a:rPr lang="el-GR" sz="1400" dirty="0" err="1">
                <a:solidFill>
                  <a:schemeClr val="bg2"/>
                </a:solidFill>
              </a:rPr>
              <a:t>εκφεύγει</a:t>
            </a:r>
            <a:r>
              <a:rPr lang="el-GR" sz="1400" dirty="0">
                <a:solidFill>
                  <a:schemeClr val="bg2"/>
                </a:solidFill>
              </a:rPr>
              <a:t> του πεδίου εφαρμογής της οδηγίας. </a:t>
            </a:r>
          </a:p>
          <a:p>
            <a:pPr algn="just"/>
            <a:r>
              <a:rPr lang="el-GR" sz="1400" dirty="0">
                <a:solidFill>
                  <a:schemeClr val="bg2"/>
                </a:solidFill>
              </a:rPr>
              <a:t>Με βάση τη νομολογία του ΔΕΕ, για να θεωρείται μια ουσία ή ένα αντικείμενο ως μη απόβλητο», δηλαδή ως υποπροϊόν. πρέπει να συντρέχουν τα εξής κριτήρια: α) να είναι βέβαιη η περαιτέρω χρήση της ουσίας ή του αντικειμένου,  υπό την έννοια της ύπαρξης αγοράς και ζήτησης για το συγκεκριμένο αντικείμενο ή ουσία, το οποίο να ανταποκρίνεται στις γενικές προδιαγραφές του προϊόντος και να είναι λειτουργικά χρήσιμο β) η ουσία ή το αντικείμενο να είναι δυνατόν να χρησιμοποιηθούν απευθείας χωρίς άλλη επεξεργασία πέραν της συνήθους βιομηχανικής πρακτικής,  γ) η ουσία ή το αντικείμενο να παράγεται ως αναπόσπαστο μέρος μιας παραγωγικής διαδικασίας,  και δ) η περαιτέρω χρήση να είναι σύννομη, δηλαδή η ουσία ή το αντικείμενο να πληροί όλες τις σχετικές απαιτήσεις περί προϊόντων και προστασίας του περιβάλλοντος και της υγείας για τη συγκεκριμένη χρήση και συνεπώς να μην οδηγεί σε δυσμενείς επιπτώσεις στο περιβάλλον ή την ανθρώπινη υγεία. </a:t>
            </a:r>
            <a:endParaRPr lang="en-US" sz="1400" dirty="0">
              <a:solidFill>
                <a:schemeClr val="bg2"/>
              </a:solidFill>
            </a:endParaRPr>
          </a:p>
        </p:txBody>
      </p:sp>
    </p:spTree>
    <p:extLst>
      <p:ext uri="{BB962C8B-B14F-4D97-AF65-F5344CB8AC3E}">
        <p14:creationId xmlns:p14="http://schemas.microsoft.com/office/powerpoint/2010/main" val="1982132530"/>
      </p:ext>
    </p:extLst>
  </p:cSld>
  <p:clrMapOvr>
    <a:overrideClrMapping bg1="dk1" tx1="lt1" bg2="dk2" tx2="lt2" accent1="accent1" accent2="accent2" accent3="accent3" accent4="accent4" accent5="accent5" accent6="accent6" hlink="hlink" folHlink="folHlink"/>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Override1.xml><?xml version="1.0" encoding="utf-8"?>
<a:themeOverride xmlns:a="http://schemas.openxmlformats.org/drawingml/2006/main">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ppt/theme/themeOverride10.xml><?xml version="1.0" encoding="utf-8"?>
<a:themeOverride xmlns:a="http://schemas.openxmlformats.org/drawingml/2006/main">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ppt/theme/themeOverride2.xml><?xml version="1.0" encoding="utf-8"?>
<a:themeOverride xmlns:a="http://schemas.openxmlformats.org/drawingml/2006/main">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ppt/theme/themeOverride3.xml><?xml version="1.0" encoding="utf-8"?>
<a:themeOverride xmlns:a="http://schemas.openxmlformats.org/drawingml/2006/main">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ppt/theme/themeOverride4.xml><?xml version="1.0" encoding="utf-8"?>
<a:themeOverride xmlns:a="http://schemas.openxmlformats.org/drawingml/2006/main">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ppt/theme/themeOverride5.xml><?xml version="1.0" encoding="utf-8"?>
<a:themeOverride xmlns:a="http://schemas.openxmlformats.org/drawingml/2006/main">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ppt/theme/themeOverride6.xml><?xml version="1.0" encoding="utf-8"?>
<a:themeOverride xmlns:a="http://schemas.openxmlformats.org/drawingml/2006/main">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ppt/theme/themeOverride7.xml><?xml version="1.0" encoding="utf-8"?>
<a:themeOverride xmlns:a="http://schemas.openxmlformats.org/drawingml/2006/main">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ppt/theme/themeOverride8.xml><?xml version="1.0" encoding="utf-8"?>
<a:themeOverride xmlns:a="http://schemas.openxmlformats.org/drawingml/2006/main">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ppt/theme/themeOverride9.xml><?xml version="1.0" encoding="utf-8"?>
<a:themeOverride xmlns:a="http://schemas.openxmlformats.org/drawingml/2006/main">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docProps/app.xml><?xml version="1.0" encoding="utf-8"?>
<Properties xmlns="http://schemas.openxmlformats.org/officeDocument/2006/extended-properties" xmlns:vt="http://schemas.openxmlformats.org/officeDocument/2006/docPropsVTypes">
  <TotalTime>405</TotalTime>
  <Words>3017</Words>
  <Application>Microsoft Office PowerPoint</Application>
  <PresentationFormat>Ευρεία οθόνη</PresentationFormat>
  <Paragraphs>114</Paragraphs>
  <Slides>17</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17</vt:i4>
      </vt:variant>
    </vt:vector>
  </HeadingPairs>
  <TitlesOfParts>
    <vt:vector size="25" baseType="lpstr">
      <vt:lpstr>Aptos</vt:lpstr>
      <vt:lpstr>Aptos Display</vt:lpstr>
      <vt:lpstr>Arial</vt:lpstr>
      <vt:lpstr>Calibri</vt:lpstr>
      <vt:lpstr>Tw Cen MT</vt:lpstr>
      <vt:lpstr>Wingdings</vt:lpstr>
      <vt:lpstr>Office Theme</vt:lpstr>
      <vt:lpstr>Κύκλωμα</vt:lpstr>
      <vt:lpstr>ΔΙΚΑΙΟ ΠΟΛΕΟΔΟΜΙΑΣ-ΧΩΡΟΤΑΞΙΑΣ ΚΑΙ ΠΕΡΙΒΑΛΛΟΝΤΟΣ ΙΙ</vt:lpstr>
      <vt:lpstr>Το πρΟβλημα της παραγωγΗς και διαχεΙρισης αποβλΗτων</vt:lpstr>
      <vt:lpstr>Η πολιτικΗ της ΕΕ στον τομΕα διαχεΙρισης αποβλΗτων  με Εμφαση στην κυκλικΗ οικονομΙα</vt:lpstr>
      <vt:lpstr>ΔρΑσεις για την ΚυκλικΗ ΟικονομΙα</vt:lpstr>
      <vt:lpstr>Νομοθετικό πλαίσιο ΕΕ στον τομέα των αποβλήτων</vt:lpstr>
      <vt:lpstr>Η οδηγΙα-πλαΙσιο 2008/98/ΕΚ για τα απόβλητα</vt:lpstr>
      <vt:lpstr>Η αρχή της ιεράρχησης των αποβλήτων </vt:lpstr>
      <vt:lpstr>Η αρχή της ιερΑρχησης των αποβλΗτων </vt:lpstr>
      <vt:lpstr>Η έννοια του αποβλήτου</vt:lpstr>
      <vt:lpstr>Η ευθΥνη και το κΟστος διαχείρισης των αποβλΗτων  και η διευρυμΕνη ευθΥνη του παραγωγού</vt:lpstr>
      <vt:lpstr>ΣχΕδια διαχεΙρισης αποβλΗτων και προγρΑμματα  για την πρΟληψη της δημιουργΙας τους</vt:lpstr>
      <vt:lpstr>ΤΟ ΔΙΚΑΙΟ ΔΙΑΧΕΙΡΙΣΗΣ ΑΠΟΒΛΗΤΩΝ ΣΤΗΝ ΕΛΛΑΔΑ</vt:lpstr>
      <vt:lpstr>ΣΤΟΧΟΙ ΤΟΥ ΕΘΝΙΚΟΥ ΣΧΕΔΙΟΥ ΔΙΑΧΕΙΡΙΣΗΣ ΑΠΟΒΛΗΤΩΝ </vt:lpstr>
      <vt:lpstr>Παρουσίαση του PowerPoint</vt:lpstr>
      <vt:lpstr>Παρουσίαση του PowerPoint</vt:lpstr>
      <vt:lpstr>ΒΑΣΙΚΑ ΜΕΤΡΑ ΕΘΝΙΚΟΥ ΣΧΕΔΙΟΥ ΔΙΑΧΕΙΡΙΣΗΣΗ ΑΠΟΒΛΗΤΩΝ</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Stamatiou Konstantina</dc:creator>
  <cp:lastModifiedBy>κωνσταντινα σταματιου</cp:lastModifiedBy>
  <cp:revision>9</cp:revision>
  <dcterms:created xsi:type="dcterms:W3CDTF">2025-12-10T15:10:06Z</dcterms:created>
  <dcterms:modified xsi:type="dcterms:W3CDTF">2026-01-04T13:28:56Z</dcterms:modified>
</cp:coreProperties>
</file>