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82" r:id="rId2"/>
    <p:sldId id="283" r:id="rId3"/>
    <p:sldId id="284" r:id="rId4"/>
    <p:sldId id="285" r:id="rId5"/>
    <p:sldId id="286" r:id="rId6"/>
    <p:sldId id="275" r:id="rId7"/>
    <p:sldId id="289" r:id="rId8"/>
    <p:sldId id="292" r:id="rId9"/>
    <p:sldId id="293" r:id="rId10"/>
    <p:sldId id="290" r:id="rId11"/>
    <p:sldId id="291" r:id="rId12"/>
    <p:sldId id="294" r:id="rId13"/>
    <p:sldId id="295" r:id="rId14"/>
    <p:sldId id="296" r:id="rId15"/>
    <p:sldId id="29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67"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DDEC1-2C9B-4B95-BAC3-046240C761C4}" type="datetimeFigureOut">
              <a:rPr lang="en-GB" smtClean="0"/>
              <a:t>24/10/2024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DCA7-4CA0-4D39-8322-82E87587A13A}" type="slidenum">
              <a:rPr lang="en-GB" smtClean="0"/>
              <a:t>‹#›</a:t>
            </a:fld>
            <a:endParaRPr lang="en-GB"/>
          </a:p>
        </p:txBody>
      </p:sp>
    </p:spTree>
    <p:extLst>
      <p:ext uri="{BB962C8B-B14F-4D97-AF65-F5344CB8AC3E}">
        <p14:creationId xmlns:p14="http://schemas.microsoft.com/office/powerpoint/2010/main" val="15833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19DCA7-4CA0-4D39-8322-82E87587A13A}" type="slidenum">
              <a:rPr lang="en-GB" smtClean="0"/>
              <a:t>6</a:t>
            </a:fld>
            <a:endParaRPr lang="en-GB"/>
          </a:p>
        </p:txBody>
      </p:sp>
    </p:spTree>
    <p:extLst>
      <p:ext uri="{BB962C8B-B14F-4D97-AF65-F5344CB8AC3E}">
        <p14:creationId xmlns:p14="http://schemas.microsoft.com/office/powerpoint/2010/main" val="70403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10/24/2024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bright="70000" contrast="-70000"/>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10/24/2024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255B3E-64B5-9F4F-F218-8B48B931BB66}"/>
              </a:ext>
            </a:extLst>
          </p:cNvPr>
          <p:cNvSpPr>
            <a:spLocks noGrp="1"/>
          </p:cNvSpPr>
          <p:nvPr>
            <p:ph type="ctrTitle"/>
          </p:nvPr>
        </p:nvSpPr>
        <p:spPr>
          <a:xfrm>
            <a:off x="1876424" y="602410"/>
            <a:ext cx="8791575" cy="1144586"/>
          </a:xfrm>
        </p:spPr>
        <p:txBody>
          <a:bodyPr>
            <a:normAutofit/>
          </a:bodyPr>
          <a:lstStyle/>
          <a:p>
            <a:pPr algn="ctr"/>
            <a:r>
              <a:rPr lang="el-GR" sz="2200" b="1" dirty="0">
                <a:solidFill>
                  <a:schemeClr val="bg2"/>
                </a:solidFill>
                <a:latin typeface="Calibri" panose="020F0502020204030204" pitchFamily="34" charset="0"/>
                <a:ea typeface="Calibri" panose="020F0502020204030204" pitchFamily="34" charset="0"/>
                <a:cs typeface="Calibri" panose="020F0502020204030204" pitchFamily="34" charset="0"/>
              </a:rPr>
              <a:t>ΔΙΚΑΙΟ ΠΟΛΕΟΔΟΜΙΑΣ-ΧΩΡΟΤΑΞΙΑΣ ΚΑΙ ΠΕΡΙΒΑΛΛΟΝΤΟΣ ΙΙ</a:t>
            </a:r>
            <a:br>
              <a:rPr lang="el-GR" sz="2200" b="1" dirty="0">
                <a:solidFill>
                  <a:schemeClr val="bg2">
                    <a:lumMod val="40000"/>
                    <a:lumOff val="60000"/>
                  </a:schemeClr>
                </a:solidFill>
                <a:latin typeface="Calibri" panose="020F0502020204030204" pitchFamily="34" charset="0"/>
                <a:ea typeface="Calibri" panose="020F0502020204030204" pitchFamily="34" charset="0"/>
                <a:cs typeface="Calibri" panose="020F0502020204030204" pitchFamily="34" charset="0"/>
              </a:rPr>
            </a:br>
            <a:br>
              <a:rPr lang="el-GR" sz="2200" b="1" dirty="0">
                <a:solidFill>
                  <a:schemeClr val="bg2">
                    <a:lumMod val="40000"/>
                    <a:lumOff val="60000"/>
                  </a:schemeClr>
                </a:solidFill>
                <a:latin typeface="Calibri" panose="020F0502020204030204" pitchFamily="34" charset="0"/>
                <a:ea typeface="Calibri" panose="020F0502020204030204" pitchFamily="34" charset="0"/>
                <a:cs typeface="Calibri" panose="020F0502020204030204" pitchFamily="34" charset="0"/>
              </a:rPr>
            </a:br>
            <a:endParaRPr lang="en-US" sz="2200" b="1" dirty="0">
              <a:solidFill>
                <a:schemeClr val="bg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CCE2F7C7-99E6-A920-DA43-5D3324F80772}"/>
              </a:ext>
            </a:extLst>
          </p:cNvPr>
          <p:cNvSpPr>
            <a:spLocks noGrp="1"/>
          </p:cNvSpPr>
          <p:nvPr>
            <p:ph type="subTitle" idx="1"/>
          </p:nvPr>
        </p:nvSpPr>
        <p:spPr>
          <a:xfrm>
            <a:off x="1876424" y="3073940"/>
            <a:ext cx="8791575" cy="2461098"/>
          </a:xfrm>
        </p:spPr>
        <p:txBody>
          <a:bodyPr>
            <a:normAutofit fontScale="77500" lnSpcReduction="20000"/>
          </a:bodyPr>
          <a:lstStyle/>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600" b="1" i="0" u="none"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Κωνσταντίνα Σταματίου, εντεταλμένη διδασκαλίας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600" i="0" u="none"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Τμήμα Μηχανικών Χωροταξίας, Πολεοδομίας και Περιφερειακής Ανάπτυξης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600" cap="none" dirty="0">
                <a:solidFill>
                  <a:schemeClr val="bg2"/>
                </a:solidFill>
                <a:latin typeface="+mj-lt"/>
                <a:ea typeface="Calibri" panose="020F0502020204030204" pitchFamily="34" charset="0"/>
                <a:cs typeface="Calibri" panose="020F0502020204030204" pitchFamily="34" charset="0"/>
              </a:rPr>
              <a:t>Ακαδημαϊκό έτος 2024 – 2025</a:t>
            </a:r>
            <a:endParaRPr lang="en-US" sz="2600" cap="none" dirty="0">
              <a:solidFill>
                <a:schemeClr val="bg2"/>
              </a:solidFill>
              <a:latin typeface="+mj-lt"/>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2600" cap="none" dirty="0">
              <a:solidFill>
                <a:schemeClr val="bg2"/>
              </a:solidFill>
              <a:latin typeface="+mj-lt"/>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600" b="1" i="0"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Μάθημα </a:t>
            </a:r>
            <a:r>
              <a:rPr kumimoji="0" lang="en-US" sz="2600" b="1" i="0"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0</a:t>
            </a:r>
            <a:r>
              <a:rPr kumimoji="0" lang="el-GR" sz="2600" b="1" i="0"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4</a:t>
            </a:r>
          </a:p>
          <a:p>
            <a:pPr marR="0" lvl="0" defTabSz="457200" rtl="0" eaLnBrk="1" fontAlgn="auto" latinLnBrk="0" hangingPunct="1">
              <a:lnSpc>
                <a:spcPct val="100000"/>
              </a:lnSpc>
              <a:spcBef>
                <a:spcPts val="1000"/>
              </a:spcBef>
              <a:spcAft>
                <a:spcPts val="0"/>
              </a:spcAft>
              <a:buClr>
                <a:srgbClr val="353535"/>
              </a:buClr>
              <a:buSzTx/>
              <a:tabLst/>
              <a:defRPr/>
            </a:pPr>
            <a:r>
              <a:rPr lang="el-GR" sz="2600" cap="none" dirty="0">
                <a:solidFill>
                  <a:schemeClr val="bg2"/>
                </a:solidFill>
                <a:latin typeface="+mj-lt"/>
                <a:ea typeface="Calibri" panose="020F0502020204030204" pitchFamily="34" charset="0"/>
                <a:cs typeface="Calibri" panose="020F0502020204030204" pitchFamily="34" charset="0"/>
              </a:rPr>
              <a:t>Τα μέσα προστασίας του περιβάλλοντος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2600" b="1" cap="none" dirty="0">
              <a:solidFill>
                <a:schemeClr val="bg2"/>
              </a:solidFill>
              <a:latin typeface="+mj-lt"/>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n-US" dirty="0">
              <a:solidFill>
                <a:schemeClr val="bg1"/>
              </a:solidFill>
            </a:endParaRPr>
          </a:p>
        </p:txBody>
      </p:sp>
      <p:sp>
        <p:nvSpPr>
          <p:cNvPr id="4" name="Βέλος: Δεξιό 3">
            <a:extLst>
              <a:ext uri="{FF2B5EF4-FFF2-40B4-BE49-F238E27FC236}">
                <a16:creationId xmlns:a16="http://schemas.microsoft.com/office/drawing/2014/main" id="{5D7E21DF-943A-39AE-398C-8E1DDE455A98}"/>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a:t>
            </a:r>
            <a:endParaRPr lang="en-US" b="1" dirty="0">
              <a:solidFill>
                <a:schemeClr val="bg2"/>
              </a:solidFill>
            </a:endParaRPr>
          </a:p>
        </p:txBody>
      </p:sp>
    </p:spTree>
    <p:extLst>
      <p:ext uri="{BB962C8B-B14F-4D97-AF65-F5344CB8AC3E}">
        <p14:creationId xmlns:p14="http://schemas.microsoft.com/office/powerpoint/2010/main" val="167563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DE0B62-BFA1-AF94-EE44-554A82977193}"/>
              </a:ext>
            </a:extLst>
          </p:cNvPr>
          <p:cNvSpPr>
            <a:spLocks noGrp="1"/>
          </p:cNvSpPr>
          <p:nvPr>
            <p:ph type="title"/>
          </p:nvPr>
        </p:nvSpPr>
        <p:spPr>
          <a:xfrm>
            <a:off x="1141413" y="618518"/>
            <a:ext cx="9905998" cy="1111670"/>
          </a:xfrm>
        </p:spPr>
        <p:txBody>
          <a:bodyPr>
            <a:normAutofit/>
          </a:bodyPr>
          <a:lstStyle/>
          <a:p>
            <a:pPr algn="ctr"/>
            <a:r>
              <a:rPr lang="el-GR" sz="2200" b="1" dirty="0">
                <a:solidFill>
                  <a:srgbClr val="002060"/>
                </a:solidFill>
                <a:latin typeface="Arial" panose="020B0604020202020204" pitchFamily="34" charset="0"/>
                <a:cs typeface="Arial" panose="020B0604020202020204" pitchFamily="34" charset="0"/>
              </a:rPr>
              <a:t>Εργαλε</a:t>
            </a:r>
            <a:r>
              <a:rPr lang="en-US" sz="2200" b="1" dirty="0">
                <a:solidFill>
                  <a:srgbClr val="002060"/>
                </a:solidFill>
                <a:latin typeface="Arial" panose="020B0604020202020204" pitchFamily="34" charset="0"/>
                <a:cs typeface="Arial" panose="020B0604020202020204" pitchFamily="34" charset="0"/>
              </a:rPr>
              <a:t>I</a:t>
            </a:r>
            <a:r>
              <a:rPr lang="el-GR" sz="2200" b="1" dirty="0">
                <a:solidFill>
                  <a:srgbClr val="002060"/>
                </a:solidFill>
                <a:latin typeface="Arial" panose="020B0604020202020204" pitchFamily="34" charset="0"/>
                <a:cs typeface="Arial" panose="020B0604020202020204" pitchFamily="34" charset="0"/>
              </a:rPr>
              <a:t>α </a:t>
            </a:r>
            <a:r>
              <a:rPr lang="en-US" sz="2200" b="1" dirty="0">
                <a:solidFill>
                  <a:srgbClr val="002060"/>
                </a:solidFill>
                <a:latin typeface="Arial" panose="020B0604020202020204" pitchFamily="34" charset="0"/>
                <a:cs typeface="Arial" panose="020B0604020202020204" pitchFamily="34" charset="0"/>
              </a:rPr>
              <a:t>E</a:t>
            </a:r>
            <a:r>
              <a:rPr lang="el-GR" sz="2200" b="1" dirty="0" err="1">
                <a:solidFill>
                  <a:srgbClr val="002060"/>
                </a:solidFill>
                <a:latin typeface="Arial" panose="020B0604020202020204" pitchFamily="34" charset="0"/>
                <a:cs typeface="Arial" panose="020B0604020202020204" pitchFamily="34" charset="0"/>
              </a:rPr>
              <a:t>μμεσης</a:t>
            </a:r>
            <a:r>
              <a:rPr lang="el-GR" sz="2200" b="1"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H</a:t>
            </a:r>
            <a:r>
              <a:rPr lang="el-GR" sz="2200" b="1" dirty="0" err="1">
                <a:solidFill>
                  <a:srgbClr val="002060"/>
                </a:solidFill>
                <a:latin typeface="Arial" panose="020B0604020202020204" pitchFamily="34" charset="0"/>
                <a:cs typeface="Arial" panose="020B0604020202020204" pitchFamily="34" charset="0"/>
              </a:rPr>
              <a:t>πιας</a:t>
            </a:r>
            <a:r>
              <a:rPr lang="el-GR" sz="2200" b="1" dirty="0">
                <a:solidFill>
                  <a:srgbClr val="002060"/>
                </a:solidFill>
                <a:latin typeface="Arial" panose="020B0604020202020204" pitchFamily="34" charset="0"/>
                <a:cs typeface="Arial" panose="020B0604020202020204" pitchFamily="34" charset="0"/>
              </a:rPr>
              <a:t>) </a:t>
            </a:r>
            <a:r>
              <a:rPr lang="el-GR" sz="2200" b="1" dirty="0" err="1">
                <a:solidFill>
                  <a:srgbClr val="002060"/>
                </a:solidFill>
                <a:latin typeface="Arial" panose="020B0604020202020204" pitchFamily="34" charset="0"/>
                <a:cs typeface="Arial" panose="020B0604020202020204" pitchFamily="34" charset="0"/>
              </a:rPr>
              <a:t>παρ</a:t>
            </a:r>
            <a:r>
              <a:rPr lang="en-US" sz="2200" b="1" dirty="0">
                <a:solidFill>
                  <a:srgbClr val="002060"/>
                </a:solidFill>
                <a:latin typeface="Arial" panose="020B0604020202020204" pitchFamily="34" charset="0"/>
                <a:cs typeface="Arial" panose="020B0604020202020204" pitchFamily="34" charset="0"/>
              </a:rPr>
              <a:t>E</a:t>
            </a:r>
            <a:r>
              <a:rPr lang="el-GR" sz="2200" b="1" dirty="0" err="1">
                <a:solidFill>
                  <a:srgbClr val="002060"/>
                </a:solidFill>
                <a:latin typeface="Arial" panose="020B0604020202020204" pitchFamily="34" charset="0"/>
                <a:cs typeface="Arial" panose="020B0604020202020204" pitchFamily="34" charset="0"/>
              </a:rPr>
              <a:t>μβασης</a:t>
            </a:r>
            <a:r>
              <a:rPr lang="el-GR" sz="2200" b="1" dirty="0">
                <a:solidFill>
                  <a:srgbClr val="002060"/>
                </a:solidFill>
                <a:latin typeface="Arial" panose="020B0604020202020204" pitchFamily="34" charset="0"/>
                <a:cs typeface="Arial" panose="020B0604020202020204" pitchFamily="34" charset="0"/>
              </a:rPr>
              <a:t>: το EMAS </a:t>
            </a:r>
            <a:br>
              <a:rPr lang="el-GR" sz="3600" b="1" dirty="0">
                <a:solidFill>
                  <a:srgbClr val="002060"/>
                </a:solidFill>
              </a:rPr>
            </a:br>
            <a:endParaRPr lang="en-US" dirty="0"/>
          </a:p>
        </p:txBody>
      </p:sp>
      <p:sp>
        <p:nvSpPr>
          <p:cNvPr id="3" name="Θέση περιεχομένου 2">
            <a:extLst>
              <a:ext uri="{FF2B5EF4-FFF2-40B4-BE49-F238E27FC236}">
                <a16:creationId xmlns:a16="http://schemas.microsoft.com/office/drawing/2014/main" id="{D02A951B-E745-9123-1077-1051EA2E28FE}"/>
              </a:ext>
            </a:extLst>
          </p:cNvPr>
          <p:cNvSpPr>
            <a:spLocks noGrp="1"/>
          </p:cNvSpPr>
          <p:nvPr>
            <p:ph idx="1"/>
          </p:nvPr>
        </p:nvSpPr>
        <p:spPr>
          <a:xfrm>
            <a:off x="1141412" y="1730188"/>
            <a:ext cx="9905999" cy="4061013"/>
          </a:xfrm>
        </p:spPr>
        <p:txBody>
          <a:bodyPr>
            <a:normAutofit/>
          </a:bodyPr>
          <a:lstStyle/>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Το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Σύστημα Οικολογικής Διαχείρισης και Οικολογικού Ελέγχου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(EMAS) αποτελεί σύστημα </a:t>
            </a:r>
            <a:r>
              <a:rPr lang="el-GR" sz="1400" u="sng" dirty="0">
                <a:solidFill>
                  <a:schemeClr val="bg2"/>
                </a:solidFill>
                <a:latin typeface="Calibri" panose="020F0502020204030204" pitchFamily="34" charset="0"/>
                <a:ea typeface="Calibri" panose="020F0502020204030204" pitchFamily="34" charset="0"/>
                <a:cs typeface="Calibri" panose="020F0502020204030204" pitchFamily="34" charset="0"/>
              </a:rPr>
              <a:t>προαιρετικής αυτοδέσμευσης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για εταιρείες και άλλους φορείς που δεσμεύονται να αξιολογούν, να διαχειρίζονται και να βελτιώνουν τις περιβαλλοντικές τους επιδόσεις </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Οφέλη από την υπαγωγή στο EMAS: </a:t>
            </a:r>
          </a:p>
          <a:p>
            <a:pPr marL="514350" indent="-285750"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Ενδυνάμωση των εργαζομένων μέσω της δημιουργίας κινήτρων για μεγαλύτερη συμμετοχή και υπευθυνότητα</a:t>
            </a:r>
          </a:p>
          <a:p>
            <a:pPr marL="514350" indent="-285750"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Βελτίωση της εικόνας του οργανισμού τόσο προς τρίτους (πελάτες, κοινωνία, προμηθευτές) όσο και προς το ίδιο το προσωπικό της</a:t>
            </a:r>
          </a:p>
          <a:p>
            <a:pPr marL="514350" indent="-285750"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Καλύτερη διαχείριση του ρίσκου που σχετίζεται με τα περιβαλλοντικά θέματα, μέσω της θεσμοθέτησης και του ελέγχου κατάλληλων διαδικασιών</a:t>
            </a:r>
          </a:p>
          <a:p>
            <a:pPr marL="514350" indent="-285750"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Εξοικονόμηση ενέργειας και πρώτων υλών</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Νομικό πλαίσιο: Κανονισμός 1221/2009 (EMAS III) </a:t>
            </a:r>
          </a:p>
          <a:p>
            <a:pPr algn="just">
              <a:buFont typeface="Wingdings" panose="05000000000000000000" pitchFamily="2" charset="2"/>
              <a:buChar char="Ø"/>
            </a:pPr>
            <a:endParaRPr lang="en-US" sz="1400" dirty="0">
              <a:solidFill>
                <a:schemeClr val="bg2"/>
              </a:solidFill>
            </a:endParaRPr>
          </a:p>
        </p:txBody>
      </p:sp>
      <p:sp>
        <p:nvSpPr>
          <p:cNvPr id="4" name="Βέλος: Δεξιό 3">
            <a:extLst>
              <a:ext uri="{FF2B5EF4-FFF2-40B4-BE49-F238E27FC236}">
                <a16:creationId xmlns:a16="http://schemas.microsoft.com/office/drawing/2014/main" id="{DF43F3C2-D66A-2C0D-EE43-239F45EE9E0A}"/>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10</a:t>
            </a:r>
            <a:endParaRPr lang="en-US" b="1" dirty="0">
              <a:solidFill>
                <a:schemeClr val="bg2"/>
              </a:solidFill>
            </a:endParaRPr>
          </a:p>
        </p:txBody>
      </p:sp>
    </p:spTree>
    <p:extLst>
      <p:ext uri="{BB962C8B-B14F-4D97-AF65-F5344CB8AC3E}">
        <p14:creationId xmlns:p14="http://schemas.microsoft.com/office/powerpoint/2010/main" val="220010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4A5CF2-2AC9-E705-4FAE-E5B40767BFC2}"/>
              </a:ext>
            </a:extLst>
          </p:cNvPr>
          <p:cNvSpPr>
            <a:spLocks noGrp="1"/>
          </p:cNvSpPr>
          <p:nvPr>
            <p:ph type="title"/>
          </p:nvPr>
        </p:nvSpPr>
        <p:spPr>
          <a:xfrm>
            <a:off x="1141413" y="618518"/>
            <a:ext cx="9905998" cy="950306"/>
          </a:xfrm>
        </p:spPr>
        <p:txBody>
          <a:bodyPr>
            <a:normAutofit/>
          </a:bodyPr>
          <a:lstStyle/>
          <a:p>
            <a:pPr algn="ctr"/>
            <a:r>
              <a:rPr lang="el-GR" sz="2000" b="1" dirty="0" err="1">
                <a:solidFill>
                  <a:schemeClr val="bg2"/>
                </a:solidFill>
                <a:latin typeface="Arial" panose="020B0604020202020204" pitchFamily="34" charset="0"/>
                <a:cs typeface="Arial" panose="020B0604020202020204" pitchFamily="34" charset="0"/>
              </a:rPr>
              <a:t>ΕργαλεIα</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Eμμεσης</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Hπιας</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παρEμβασης</a:t>
            </a:r>
            <a:r>
              <a:rPr lang="el-GR" sz="2000" b="1" dirty="0">
                <a:solidFill>
                  <a:schemeClr val="bg2"/>
                </a:solidFill>
                <a:latin typeface="Arial" panose="020B0604020202020204" pitchFamily="34" charset="0"/>
                <a:cs typeface="Arial" panose="020B0604020202020204" pitchFamily="34" charset="0"/>
              </a:rPr>
              <a:t>: το EMAS </a:t>
            </a:r>
            <a:endParaRPr lang="en-US" sz="2000" b="1"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8F2BD6C3-D16B-71A9-52C6-D80D31C77A0A}"/>
              </a:ext>
            </a:extLst>
          </p:cNvPr>
          <p:cNvSpPr>
            <a:spLocks noGrp="1"/>
          </p:cNvSpPr>
          <p:nvPr>
            <p:ph idx="1"/>
          </p:nvPr>
        </p:nvSpPr>
        <p:spPr>
          <a:xfrm>
            <a:off x="1141412" y="1739153"/>
            <a:ext cx="9905999" cy="4823012"/>
          </a:xfrm>
        </p:spPr>
        <p:txBody>
          <a:bodyPr>
            <a:normAutofit/>
          </a:bodyPr>
          <a:lstStyle/>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Διαδικασία ένταξης στο EMAS </a:t>
            </a:r>
          </a:p>
          <a:p>
            <a:pPr indent="4763"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Περιβαλλοντική επισκόπηση όλων των περιβαλλοντικών πτυχών της επιχείρησης, σύμφωνα με τις απαιτήσεις του Κανονισμού EMAS</a:t>
            </a:r>
          </a:p>
          <a:p>
            <a:pPr indent="4763"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Υιοθέτηση μιας περιβαλλοντικής στρατηγικής σύμφωνης με τις απαιτήσεις της νομοθεσίας,</a:t>
            </a:r>
          </a:p>
          <a:p>
            <a:pPr indent="4763"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Οργάνωση της εσωτερικής δομής της επιχείρησης με περιβαλλοντικά κριτήρια, </a:t>
            </a:r>
          </a:p>
          <a:p>
            <a:pPr indent="4763"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Διενέργεια εσωτερικών περιβαλλοντικών ελέγχων σε τακτά διαστήματα για τη συστηματική, τεκμηριωμένη και αντικειμενική αξιολόγηση των περιβαλλοντικών επιδόσεων του οργανισμού</a:t>
            </a:r>
          </a:p>
          <a:p>
            <a:pPr indent="4763"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Σύνταξη περιβαλλοντικής δήλωσης, αξιολόγηση και επικύρωσή της από ανεξάρτητο επαληθευτή και γνωστοποίησή της στο κοινό</a:t>
            </a:r>
          </a:p>
          <a:p>
            <a:pPr indent="4763" algn="just">
              <a:buFont typeface="Wingdings" panose="05000000000000000000" pitchFamily="2" charset="2"/>
              <a:buChar char="§"/>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Αίτηση καταχώρησης στον αρμόδιο εθνικό φορέα. </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Οι επιχειρήσεις που πληρούν τις παραπάνω προϋποθέσεις καταχωρίζονται μετά από αίτησή τους σε μητρώα που τηρούνται από αρμόδιους φορείς στα κράτη-μέλη (στην Ελλάδα, η Επιτροπή EMAS)  </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Οι καταχωρισμένες επιχειρήσεις έχουν το δικαίωμα να χρησιμοποιούν τον λογότυπο του EMAS για τη διαφήμισή τους και την επικοινωνία τους με τρίτους.</a:t>
            </a:r>
          </a:p>
          <a:p>
            <a:pPr algn="just">
              <a:buFont typeface="Courier New" panose="02070309020205020404" pitchFamily="49" charset="0"/>
              <a:buChar char="o"/>
            </a:pPr>
            <a:endParaRPr lang="el-GR" sz="1400" dirty="0">
              <a:solidFill>
                <a:schemeClr val="bg2"/>
              </a:solidFill>
            </a:endParaRPr>
          </a:p>
          <a:p>
            <a:pPr>
              <a:buFont typeface="Wingdings" panose="05000000000000000000" pitchFamily="2" charset="2"/>
              <a:buChar char="Ø"/>
            </a:pPr>
            <a:endParaRPr lang="en-US" dirty="0"/>
          </a:p>
        </p:txBody>
      </p:sp>
      <p:sp>
        <p:nvSpPr>
          <p:cNvPr id="4" name="Βέλος: Δεξιό 3">
            <a:extLst>
              <a:ext uri="{FF2B5EF4-FFF2-40B4-BE49-F238E27FC236}">
                <a16:creationId xmlns:a16="http://schemas.microsoft.com/office/drawing/2014/main" id="{BFC01439-5255-CC17-3DCB-C7C221F2A756}"/>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11</a:t>
            </a:r>
            <a:endParaRPr lang="en-US" b="1" dirty="0">
              <a:solidFill>
                <a:schemeClr val="bg2"/>
              </a:solidFill>
            </a:endParaRPr>
          </a:p>
        </p:txBody>
      </p:sp>
    </p:spTree>
    <p:extLst>
      <p:ext uri="{BB962C8B-B14F-4D97-AF65-F5344CB8AC3E}">
        <p14:creationId xmlns:p14="http://schemas.microsoft.com/office/powerpoint/2010/main" val="131854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C546830-FB16-F511-9E83-E3EB087F15E9}"/>
              </a:ext>
            </a:extLst>
          </p:cNvPr>
          <p:cNvGraphicFramePr>
            <a:graphicFrameLocks noGrp="1" noChangeAspect="1"/>
          </p:cNvGraphicFramePr>
          <p:nvPr>
            <p:ph idx="1"/>
            <p:extLst>
              <p:ext uri="{D42A27DB-BD31-4B8C-83A1-F6EECF244321}">
                <p14:modId xmlns:p14="http://schemas.microsoft.com/office/powerpoint/2010/main" val="2694077196"/>
              </p:ext>
            </p:extLst>
          </p:nvPr>
        </p:nvGraphicFramePr>
        <p:xfrm>
          <a:off x="6952690" y="811866"/>
          <a:ext cx="4368704" cy="5423647"/>
        </p:xfrm>
        <a:graphic>
          <a:graphicData uri="http://schemas.openxmlformats.org/presentationml/2006/ole">
            <mc:AlternateContent xmlns:mc="http://schemas.openxmlformats.org/markup-compatibility/2006">
              <mc:Choice xmlns:v="urn:schemas-microsoft-com:vml" Requires="v">
                <p:oleObj name="Acrobat Document" r:id="rId2" imgW="9144000" imgH="13715859" progId="Acrobat.Document.DC">
                  <p:embed/>
                </p:oleObj>
              </mc:Choice>
              <mc:Fallback>
                <p:oleObj name="Acrobat Document" r:id="rId2" imgW="9144000" imgH="13715859" progId="Acrobat.Document.DC">
                  <p:embed/>
                  <p:pic>
                    <p:nvPicPr>
                      <p:cNvPr id="0" name=""/>
                      <p:cNvPicPr/>
                      <p:nvPr/>
                    </p:nvPicPr>
                    <p:blipFill>
                      <a:blip r:embed="rId3"/>
                      <a:stretch>
                        <a:fillRect/>
                      </a:stretch>
                    </p:blipFill>
                    <p:spPr>
                      <a:xfrm>
                        <a:off x="6952690" y="811866"/>
                        <a:ext cx="4368704" cy="5423647"/>
                      </a:xfrm>
                      <a:prstGeom prst="rect">
                        <a:avLst/>
                      </a:prstGeom>
                    </p:spPr>
                  </p:pic>
                </p:oleObj>
              </mc:Fallback>
            </mc:AlternateContent>
          </a:graphicData>
        </a:graphic>
      </p:graphicFrame>
      <p:graphicFrame>
        <p:nvGraphicFramePr>
          <p:cNvPr id="6" name="Αντικείμενο 5">
            <a:extLst>
              <a:ext uri="{FF2B5EF4-FFF2-40B4-BE49-F238E27FC236}">
                <a16:creationId xmlns:a16="http://schemas.microsoft.com/office/drawing/2014/main" id="{462C2F92-DC12-3116-A580-21603DAFF24F}"/>
              </a:ext>
            </a:extLst>
          </p:cNvPr>
          <p:cNvGraphicFramePr>
            <a:graphicFrameLocks noChangeAspect="1"/>
          </p:cNvGraphicFramePr>
          <p:nvPr>
            <p:extLst>
              <p:ext uri="{D42A27DB-BD31-4B8C-83A1-F6EECF244321}">
                <p14:modId xmlns:p14="http://schemas.microsoft.com/office/powerpoint/2010/main" val="2161892146"/>
              </p:ext>
            </p:extLst>
          </p:nvPr>
        </p:nvGraphicFramePr>
        <p:xfrm>
          <a:off x="573742" y="161366"/>
          <a:ext cx="5889812" cy="6508376"/>
        </p:xfrm>
        <a:graphic>
          <a:graphicData uri="http://schemas.openxmlformats.org/presentationml/2006/ole">
            <mc:AlternateContent xmlns:mc="http://schemas.openxmlformats.org/markup-compatibility/2006">
              <mc:Choice xmlns:v="urn:schemas-microsoft-com:vml" Requires="v">
                <p:oleObj name="Acrobat Document" r:id="rId4" imgW="4533723" imgH="6415694" progId="Acrobat.Document.DC">
                  <p:embed/>
                </p:oleObj>
              </mc:Choice>
              <mc:Fallback>
                <p:oleObj name="Acrobat Document" r:id="rId4" imgW="4533723" imgH="6415694" progId="Acrobat.Document.DC">
                  <p:embed/>
                  <p:pic>
                    <p:nvPicPr>
                      <p:cNvPr id="0" name=""/>
                      <p:cNvPicPr/>
                      <p:nvPr/>
                    </p:nvPicPr>
                    <p:blipFill>
                      <a:blip r:embed="rId5"/>
                      <a:stretch>
                        <a:fillRect/>
                      </a:stretch>
                    </p:blipFill>
                    <p:spPr>
                      <a:xfrm>
                        <a:off x="573742" y="161366"/>
                        <a:ext cx="5889812" cy="6508376"/>
                      </a:xfrm>
                      <a:prstGeom prst="rect">
                        <a:avLst/>
                      </a:prstGeom>
                    </p:spPr>
                  </p:pic>
                </p:oleObj>
              </mc:Fallback>
            </mc:AlternateContent>
          </a:graphicData>
        </a:graphic>
      </p:graphicFrame>
    </p:spTree>
    <p:extLst>
      <p:ext uri="{BB962C8B-B14F-4D97-AF65-F5344CB8AC3E}">
        <p14:creationId xmlns:p14="http://schemas.microsoft.com/office/powerpoint/2010/main" val="368107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1F3A3-993A-5F00-14B6-962B5122BC55}"/>
              </a:ext>
            </a:extLst>
          </p:cNvPr>
          <p:cNvSpPr>
            <a:spLocks noGrp="1"/>
          </p:cNvSpPr>
          <p:nvPr>
            <p:ph type="title"/>
          </p:nvPr>
        </p:nvSpPr>
        <p:spPr>
          <a:xfrm>
            <a:off x="1141413" y="618518"/>
            <a:ext cx="9905998" cy="895957"/>
          </a:xfrm>
        </p:spPr>
        <p:txBody>
          <a:bodyPr>
            <a:normAutofit fontScale="90000"/>
          </a:bodyPr>
          <a:lstStyle/>
          <a:p>
            <a:pPr marL="0" marR="0" lvl="0" indent="0" algn="ctr" defTabSz="457200" rtl="0" eaLnBrk="1" fontAlgn="auto" latinLnBrk="0" hangingPunct="1">
              <a:lnSpc>
                <a:spcPct val="90000"/>
              </a:lnSpc>
              <a:spcBef>
                <a:spcPts val="1200"/>
              </a:spcBef>
              <a:spcAft>
                <a:spcPts val="0"/>
              </a:spcAft>
              <a:tabLst/>
              <a:defRPr/>
            </a:pPr>
            <a:br>
              <a:rPr kumimoji="0" lang="el-GR"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EMAS</a:t>
            </a:r>
            <a:r>
              <a:rPr kumimoji="0" lang="el-GR"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&amp;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ISO 14001</a:t>
            </a:r>
            <a:br>
              <a:rPr kumimoji="0" lang="en-US" sz="2000" b="1" i="0" u="none" strike="noStrike" kern="1200" cap="none" spc="0" normalizeH="0" baseline="0" noProof="0" dirty="0">
                <a:ln>
                  <a:noFill/>
                </a:ln>
                <a:solidFill>
                  <a:srgbClr val="002060"/>
                </a:solidFill>
                <a:effectLst/>
                <a:uLnTx/>
                <a:uFillTx/>
                <a:latin typeface="Century Gothic" panose="020B0502020202020204"/>
                <a:ea typeface="+mn-ea"/>
                <a:cs typeface="+mn-cs"/>
              </a:rPr>
            </a:br>
            <a:endParaRPr lang="en-US" dirty="0"/>
          </a:p>
        </p:txBody>
      </p:sp>
      <p:sp>
        <p:nvSpPr>
          <p:cNvPr id="3" name="Θέση περιεχομένου 2">
            <a:extLst>
              <a:ext uri="{FF2B5EF4-FFF2-40B4-BE49-F238E27FC236}">
                <a16:creationId xmlns:a16="http://schemas.microsoft.com/office/drawing/2014/main" id="{4A2A59CC-D149-71CF-43C4-0343FF8C0B14}"/>
              </a:ext>
            </a:extLst>
          </p:cNvPr>
          <p:cNvSpPr>
            <a:spLocks noGrp="1"/>
          </p:cNvSpPr>
          <p:nvPr>
            <p:ph idx="1"/>
          </p:nvPr>
        </p:nvSpPr>
        <p:spPr>
          <a:xfrm>
            <a:off x="1141412" y="1704975"/>
            <a:ext cx="9905999" cy="4086226"/>
          </a:xfrm>
        </p:spPr>
        <p:txBody>
          <a:bodyPr>
            <a:normAutofit fontScale="92500"/>
          </a:bodyPr>
          <a:lstStyle/>
          <a:p>
            <a:pPr algn="just"/>
            <a:r>
              <a:rPr lang="el-GR" sz="2100" dirty="0">
                <a:solidFill>
                  <a:schemeClr val="bg2"/>
                </a:solidFill>
                <a:latin typeface="Calibri" panose="020F0502020204030204" pitchFamily="34" charset="0"/>
                <a:ea typeface="Calibri" panose="020F0502020204030204" pitchFamily="34" charset="0"/>
                <a:cs typeface="Calibri" panose="020F0502020204030204" pitchFamily="34" charset="0"/>
              </a:rPr>
              <a:t>Το πρότυπο ISO 14001 είναι ένα διεθνές πρότυπο που καθορίζει τις προδιαγραφές για την ανάπτυξη και εφαρμογή Συστημάτων Περιβαλλοντικής Διαχείρισης &amp; Ελέγχου</a:t>
            </a:r>
          </a:p>
          <a:p>
            <a:pPr algn="just"/>
            <a:r>
              <a:rPr lang="el-GR" sz="2100" dirty="0">
                <a:solidFill>
                  <a:schemeClr val="bg2"/>
                </a:solidFill>
                <a:latin typeface="Calibri" panose="020F0502020204030204" pitchFamily="34" charset="0"/>
                <a:ea typeface="Calibri" panose="020F0502020204030204" pitchFamily="34" charset="0"/>
                <a:cs typeface="Calibri" panose="020F0502020204030204" pitchFamily="34" charset="0"/>
              </a:rPr>
              <a:t>Αναπτύχθηκε από τον Διεθνή Οργανισμό Τυποποίησης (International Organisation for </a:t>
            </a:r>
            <a:r>
              <a:rPr lang="el-GR" sz="2100" dirty="0" err="1">
                <a:solidFill>
                  <a:schemeClr val="bg2"/>
                </a:solidFill>
                <a:latin typeface="Calibri" panose="020F0502020204030204" pitchFamily="34" charset="0"/>
                <a:ea typeface="Calibri" panose="020F0502020204030204" pitchFamily="34" charset="0"/>
                <a:cs typeface="Calibri" panose="020F0502020204030204" pitchFamily="34" charset="0"/>
              </a:rPr>
              <a:t>Standardisation</a:t>
            </a:r>
            <a:r>
              <a:rPr lang="el-GR" sz="2100" dirty="0">
                <a:solidFill>
                  <a:schemeClr val="bg2"/>
                </a:solidFill>
                <a:latin typeface="Calibri" panose="020F0502020204030204" pitchFamily="34" charset="0"/>
                <a:ea typeface="Calibri" panose="020F0502020204030204" pitchFamily="34" charset="0"/>
                <a:cs typeface="Calibri" panose="020F0502020204030204" pitchFamily="34" charset="0"/>
              </a:rPr>
              <a:t>/ISO)</a:t>
            </a:r>
          </a:p>
          <a:p>
            <a:pPr algn="just"/>
            <a:r>
              <a:rPr lang="el-GR" sz="2100" dirty="0">
                <a:solidFill>
                  <a:schemeClr val="bg2"/>
                </a:solidFill>
                <a:latin typeface="Calibri" panose="020F0502020204030204" pitchFamily="34" charset="0"/>
                <a:ea typeface="Calibri" panose="020F0502020204030204" pitchFamily="34" charset="0"/>
                <a:cs typeface="Calibri" panose="020F0502020204030204" pitchFamily="34" charset="0"/>
              </a:rPr>
              <a:t>Η μεγαλύτερη διαφορά μεταξύ των δύο συστημάτων είναι ότι το EMAS έχει περισσότερες απαιτήσεις για τον τρόπο σχεδιασμού και διαχείρισης των περιβαλλοντικών διαδικασιών (π.χ. γνωστοποίηση στο κοινό της περιβαλλοντικής δήλωσης της επιχείρησης) </a:t>
            </a:r>
          </a:p>
          <a:p>
            <a:pPr algn="just"/>
            <a:r>
              <a:rPr lang="el-GR" sz="2100" dirty="0">
                <a:solidFill>
                  <a:schemeClr val="bg2"/>
                </a:solidFill>
                <a:latin typeface="Calibri" panose="020F0502020204030204" pitchFamily="34" charset="0"/>
                <a:ea typeface="Calibri" panose="020F0502020204030204" pitchFamily="34" charset="0"/>
                <a:cs typeface="Calibri" panose="020F0502020204030204" pitchFamily="34" charset="0"/>
              </a:rPr>
              <a:t>Το EMAS περιλαμβάνει εξ ολοκλήρου το πρότυπο ISO 14001, αλλά προχωρά ακόμα περισσότερο θέτοντας επιπλέον απαιτήσεις, πέραν των απαιτήσεων του διεθνούς προτύπου, για τη διαχείριση του περιβάλλοντος από τις επιχειρήσεις</a:t>
            </a:r>
          </a:p>
          <a:p>
            <a:endParaRPr lang="en-US" dirty="0"/>
          </a:p>
        </p:txBody>
      </p:sp>
      <p:sp>
        <p:nvSpPr>
          <p:cNvPr id="4" name="Βέλος: Δεξιό 3">
            <a:extLst>
              <a:ext uri="{FF2B5EF4-FFF2-40B4-BE49-F238E27FC236}">
                <a16:creationId xmlns:a16="http://schemas.microsoft.com/office/drawing/2014/main" id="{41FF12DC-69E4-F69E-E1C4-8CA78CD3274F}"/>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13</a:t>
            </a:r>
            <a:endParaRPr lang="en-US" b="1" dirty="0">
              <a:solidFill>
                <a:schemeClr val="bg2"/>
              </a:solidFill>
            </a:endParaRPr>
          </a:p>
        </p:txBody>
      </p:sp>
    </p:spTree>
    <p:extLst>
      <p:ext uri="{BB962C8B-B14F-4D97-AF65-F5344CB8AC3E}">
        <p14:creationId xmlns:p14="http://schemas.microsoft.com/office/powerpoint/2010/main" val="362417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8D1154-DD1D-075B-0CC6-5F16A7FBE903}"/>
              </a:ext>
            </a:extLst>
          </p:cNvPr>
          <p:cNvSpPr>
            <a:spLocks noGrp="1"/>
          </p:cNvSpPr>
          <p:nvPr>
            <p:ph type="title"/>
          </p:nvPr>
        </p:nvSpPr>
        <p:spPr>
          <a:xfrm>
            <a:off x="1141413" y="618518"/>
            <a:ext cx="9905998" cy="791182"/>
          </a:xfrm>
        </p:spPr>
        <p:txBody>
          <a:bodyPr>
            <a:normAutofit/>
          </a:bodyPr>
          <a:lstStyle/>
          <a:p>
            <a:pPr algn="ctr"/>
            <a:r>
              <a:rPr lang="el-GR" sz="2000" b="1" dirty="0">
                <a:solidFill>
                  <a:schemeClr val="bg2"/>
                </a:solidFill>
                <a:latin typeface="Arial" panose="020B0604020202020204" pitchFamily="34" charset="0"/>
                <a:cs typeface="Arial" panose="020B0604020202020204" pitchFamily="34" charset="0"/>
              </a:rPr>
              <a:t>Οι Περιβαλλοντικές </a:t>
            </a:r>
            <a:r>
              <a:rPr lang="el-GR" sz="2000" b="1" dirty="0" err="1">
                <a:solidFill>
                  <a:schemeClr val="bg2"/>
                </a:solidFill>
                <a:latin typeface="Arial" panose="020B0604020202020204" pitchFamily="34" charset="0"/>
                <a:cs typeface="Arial" panose="020B0604020202020204" pitchFamily="34" charset="0"/>
              </a:rPr>
              <a:t>ΣυμφωνΙες</a:t>
            </a:r>
            <a:r>
              <a:rPr lang="el-GR" sz="2000" b="1" dirty="0">
                <a:solidFill>
                  <a:schemeClr val="bg2"/>
                </a:solidFill>
                <a:latin typeface="Arial" panose="020B0604020202020204" pitchFamily="34" charset="0"/>
                <a:cs typeface="Arial" panose="020B0604020202020204" pitchFamily="34" charset="0"/>
              </a:rPr>
              <a:t> </a:t>
            </a:r>
            <a:endParaRPr lang="en-US" sz="2000"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902DC709-DF2E-BD8B-088D-C311CA0BB27A}"/>
              </a:ext>
            </a:extLst>
          </p:cNvPr>
          <p:cNvSpPr>
            <a:spLocks noGrp="1"/>
          </p:cNvSpPr>
          <p:nvPr>
            <p:ph idx="1"/>
          </p:nvPr>
        </p:nvSpPr>
        <p:spPr>
          <a:xfrm>
            <a:off x="1141412" y="1409700"/>
            <a:ext cx="9905999" cy="4381501"/>
          </a:xfrm>
        </p:spPr>
        <p:txBody>
          <a:bodyPr>
            <a:normAutofit fontScale="92500" lnSpcReduction="20000"/>
          </a:bodyPr>
          <a:lstStyle/>
          <a:p>
            <a:pPr algn="just">
              <a:lnSpc>
                <a:spcPct val="150000"/>
              </a:lnSpc>
            </a:pP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Οι </a:t>
            </a: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Περιβαλλοντικές Συμφωνίες</a:t>
            </a: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 είναι συμφωνίες που συνάπτουν οι επιχειρήσεις (ιδίως οι βιομηχανικές) με το κράτος ή τους οργανισμούς τοπικής αυτοδιοίκησης σε θέματα που αφορούν την προστασία του περιβάλλοντος. </a:t>
            </a:r>
          </a:p>
          <a:p>
            <a:pPr algn="just">
              <a:lnSpc>
                <a:spcPct val="150000"/>
              </a:lnSpc>
            </a:pP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Της σύναψης προηγείται συνήθως περίοδος διαπραγματεύσεων, που επιδιώκει είτε να καθορίσει περιβαλλοντικούς στόχους προς επίτευξη από τις επιχειρήσεις, είτε να προσδιορίσει τα κατάλληλα μέσα για την επίτευξη στόχων προστασίας που έχουν ήδη τεθεί από το </a:t>
            </a:r>
            <a:r>
              <a:rPr lang="el-GR" sz="1600" dirty="0" err="1">
                <a:solidFill>
                  <a:srgbClr val="002060"/>
                </a:solidFill>
                <a:latin typeface="Calibri" panose="020F0502020204030204" pitchFamily="34" charset="0"/>
                <a:ea typeface="Calibri" panose="020F0502020204030204" pitchFamily="34" charset="0"/>
                <a:cs typeface="Calibri" panose="020F0502020204030204" pitchFamily="34" charset="0"/>
              </a:rPr>
              <a:t>ενωσιακό</a:t>
            </a: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 και το εθνικό δίκαιο και την πολιτική περιβάλλοντος</a:t>
            </a:r>
          </a:p>
          <a:p>
            <a:pPr algn="just">
              <a:lnSpc>
                <a:spcPct val="150000"/>
              </a:lnSpc>
            </a:pP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Στην περίπτωση, δηλαδή, των περιβαλλοντικών συμφωνιών χρησιμοποιείται </a:t>
            </a: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η συμβατική μέθοδος δράσης της Διοίκησης</a:t>
            </a: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 έναντι των κλασικών μέσων καταναγκασμού </a:t>
            </a:r>
          </a:p>
          <a:p>
            <a:pPr algn="just">
              <a:lnSpc>
                <a:spcPct val="150000"/>
              </a:lnSpc>
            </a:pP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Από νομικής απόψεως, οι περιβαλλοντικές συμφωνίες μπορεί να είναι συμβάσεις δημοσίου ή ιδιωτικού δικαίου ή και συμφωνίες με προγραμματικό χαρακτήρα χωρίς δεσμευτική ισχύ </a:t>
            </a:r>
          </a:p>
          <a:p>
            <a:pPr algn="just">
              <a:lnSpc>
                <a:spcPct val="150000"/>
              </a:lnSpc>
            </a:pP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Σε επίπεδο της ΕΕ χρησιμοποιούνται σε διάφορα πεδία που άπτονται του περιβάλλοντος, όπως η ολοκληρωμένη πολιτική προϊόντων, η διαχείριση αποβλήτων, οι μεταβολές του κλίματος (Ανακοίνωση Επιτροπής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COM (96) 561, (2002) 412</a:t>
            </a:r>
            <a:r>
              <a:rPr lang="el-GR" sz="1600" dirty="0">
                <a:solidFill>
                  <a:srgbClr val="002060"/>
                </a:solidFill>
                <a:latin typeface="Calibri" panose="020F0502020204030204" pitchFamily="34" charset="0"/>
                <a:ea typeface="Calibri" panose="020F0502020204030204" pitchFamily="34" charset="0"/>
                <a:cs typeface="Calibri" panose="020F0502020204030204" pitchFamily="34" charset="0"/>
              </a:rPr>
              <a:t>). Συνάπτονται μεταξύ κοινωνικών εταίρων, οικονομικών παραγόντων ή ΜΚΟ.</a:t>
            </a:r>
          </a:p>
          <a:p>
            <a:endParaRPr lang="en-US" dirty="0"/>
          </a:p>
        </p:txBody>
      </p:sp>
      <p:sp>
        <p:nvSpPr>
          <p:cNvPr id="4" name="Βέλος: Δεξιό 3">
            <a:extLst>
              <a:ext uri="{FF2B5EF4-FFF2-40B4-BE49-F238E27FC236}">
                <a16:creationId xmlns:a16="http://schemas.microsoft.com/office/drawing/2014/main" id="{E6A73B42-C09B-F18D-0538-E5DFCBA1ECAB}"/>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14</a:t>
            </a:r>
            <a:endParaRPr lang="en-US" b="1" dirty="0">
              <a:solidFill>
                <a:schemeClr val="bg2"/>
              </a:solidFill>
            </a:endParaRPr>
          </a:p>
        </p:txBody>
      </p:sp>
    </p:spTree>
    <p:extLst>
      <p:ext uri="{BB962C8B-B14F-4D97-AF65-F5344CB8AC3E}">
        <p14:creationId xmlns:p14="http://schemas.microsoft.com/office/powerpoint/2010/main" val="58218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CD6FD8-78BA-444B-B735-D7FC90746FB6}"/>
              </a:ext>
            </a:extLst>
          </p:cNvPr>
          <p:cNvSpPr>
            <a:spLocks noGrp="1"/>
          </p:cNvSpPr>
          <p:nvPr>
            <p:ph type="title"/>
          </p:nvPr>
        </p:nvSpPr>
        <p:spPr>
          <a:xfrm>
            <a:off x="1141413" y="0"/>
            <a:ext cx="9905998" cy="1478570"/>
          </a:xfrm>
        </p:spPr>
        <p:txBody>
          <a:bodyPr>
            <a:normAutofit/>
          </a:bodyPr>
          <a:lstStyle/>
          <a:p>
            <a:pPr algn="ctr">
              <a:lnSpc>
                <a:spcPct val="150000"/>
              </a:lnSpc>
            </a:pPr>
            <a:r>
              <a:rPr lang="el-GR" sz="2000" b="1" dirty="0">
                <a:solidFill>
                  <a:schemeClr val="bg2"/>
                </a:solidFill>
                <a:latin typeface="Arial" panose="020B0604020202020204" pitchFamily="34" charset="0"/>
                <a:cs typeface="Arial" panose="020B0604020202020204" pitchFamily="34" charset="0"/>
              </a:rPr>
              <a:t>ΚΡΙΤΗΡΙΑ </a:t>
            </a:r>
            <a:r>
              <a:rPr lang="en-US" sz="2000" b="1" dirty="0">
                <a:solidFill>
                  <a:schemeClr val="bg2"/>
                </a:solidFill>
                <a:latin typeface="Arial" panose="020B0604020202020204" pitchFamily="34" charset="0"/>
                <a:cs typeface="Arial" panose="020B0604020202020204" pitchFamily="34" charset="0"/>
              </a:rPr>
              <a:t> ESG</a:t>
            </a:r>
            <a:r>
              <a:rPr lang="el-GR" sz="2000" b="1" dirty="0">
                <a:solidFill>
                  <a:schemeClr val="bg2"/>
                </a:solidFill>
                <a:latin typeface="Arial" panose="020B0604020202020204" pitchFamily="34" charset="0"/>
                <a:cs typeface="Arial" panose="020B0604020202020204" pitchFamily="34" charset="0"/>
              </a:rPr>
              <a:t> </a:t>
            </a:r>
            <a:br>
              <a:rPr lang="el-GR" sz="2000" b="1" dirty="0">
                <a:solidFill>
                  <a:schemeClr val="bg2"/>
                </a:solidFill>
                <a:latin typeface="Arial" panose="020B0604020202020204" pitchFamily="34" charset="0"/>
                <a:cs typeface="Arial" panose="020B0604020202020204" pitchFamily="34" charset="0"/>
              </a:rPr>
            </a:br>
            <a:r>
              <a:rPr lang="el-GR" sz="2000" b="1" dirty="0">
                <a:solidFill>
                  <a:schemeClr val="bg2"/>
                </a:solidFill>
                <a:latin typeface="Arial" panose="020B0604020202020204" pitchFamily="34" charset="0"/>
                <a:cs typeface="Arial" panose="020B0604020202020204" pitchFamily="34" charset="0"/>
              </a:rPr>
              <a:t>(</a:t>
            </a:r>
            <a:r>
              <a:rPr lang="en-US" sz="2000" b="1" dirty="0">
                <a:solidFill>
                  <a:schemeClr val="bg2"/>
                </a:solidFill>
                <a:latin typeface="Arial" panose="020B0604020202020204" pitchFamily="34" charset="0"/>
                <a:cs typeface="Arial" panose="020B0604020202020204" pitchFamily="34" charset="0"/>
              </a:rPr>
              <a:t>Environmental, Social &amp; Corporate Governance)</a:t>
            </a:r>
          </a:p>
        </p:txBody>
      </p:sp>
      <p:sp>
        <p:nvSpPr>
          <p:cNvPr id="3" name="Θέση περιεχομένου 2">
            <a:extLst>
              <a:ext uri="{FF2B5EF4-FFF2-40B4-BE49-F238E27FC236}">
                <a16:creationId xmlns:a16="http://schemas.microsoft.com/office/drawing/2014/main" id="{1CABDCA9-6C51-5838-03EF-4EFF68DCCDB6}"/>
              </a:ext>
            </a:extLst>
          </p:cNvPr>
          <p:cNvSpPr>
            <a:spLocks noGrp="1"/>
          </p:cNvSpPr>
          <p:nvPr>
            <p:ph idx="1"/>
          </p:nvPr>
        </p:nvSpPr>
        <p:spPr>
          <a:xfrm>
            <a:off x="1141412" y="1478570"/>
            <a:ext cx="9905999" cy="4931755"/>
          </a:xfrm>
        </p:spPr>
        <p:txBody>
          <a:bodyPr>
            <a:normAutofit/>
          </a:bodyPr>
          <a:lstStyle/>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Η βιωσιμότητα σε εταιρικό επίπεδο έχει της ρίζες της στην έννοια της Εταιρικής Κοινωνικής Ευθύνης (ΕΚΕ,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Corporate</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Social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Responsibility</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 CSR), η οποία εμφανίστηκε στα μέσα του 20ού αιώνα. Έννοια της ΕΚΕ είναι ότι οι εταιρείες δεν θα πρέπει να έχουν ως αποκλειστικό στόχο τη δημιουργία κερδών και την απόδοση των επενδύσεών τους, αλλά να διασφαλίζουν την ευημερία των εργαζομένων, το κοινό καλό και να αντιμετωπίσουν τον αντίκτυπό τους στην κοινωνία και το περιβάλλον.</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 δείκτης ESG αποτελεί έναν άξονα αξιολόγησης και σύγκρισης επιχειρήσεων και οργανισμών με βάση τις επιδόσεις τους σε περιβαλλοντικά (Environmental) και κοινωνικά (Social) κριτήρια, καθώς και κριτήρια εταιρικής διακυβέρνησης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Governance</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Ø"/>
            </a:pPr>
            <a:r>
              <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Οι εταιρείες καλούνται να υιοθετήσουν και να εφαρμόσουν σχετικές πρακτικές, και εν συνεχεία να δημοσιοποιήσουν τις επιδόσεις τους μέσω των εκθέσεων βιωσιμότητας.</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Παρατηρείται αυξανόμενη υιοθέτηση των κριτηρίων ESG από κορυφαίους διεθνείς οργανισμούς. Σύμφωνα με έρευνα της Deloitte το ενδιαφέρον για τις ESG επενδύσεις αντιστοιχεί σε: $14,1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τρισ</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στην Ευρώπη -πιο έντονο από οπουδήποτε αλλού στον κόσμο. $12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τρισ</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στις ΗΠΑ.(</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διαΝΕΟσις</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2023). </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Οι γνωστοποιήσεις αειφορίας στον τομέα των χρηματοπιστωτικών υπηρεσιών περιλαμβάνονται στον Κανονισμό 2019/20882  (γνωστό ως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Sustainable</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Finance</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Disclosure</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Regulation</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 SFDR). </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Εταιρική Οδηγία Αναφοράς Βιωσιμότητας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Corporate</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Sustainability</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Reporting</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 CSRD), σε ισχύ από 5.1.2023. Ένα ευρύτερο σύνολο μεγάλων εταιρειών, καθώς και εισηγμένων μικρομεσαίων επιχειρήσεων, θα πρέπει πλέον να υποβάλουν εκθέσεις  βιωσιμότητας (περίπου 50.000 εταιρείες συνολικά).</a:t>
            </a:r>
            <a:endParaRPr lang="en-US" sz="14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C5D26243-479A-3ADA-3FD3-DB8649C2A889}"/>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15</a:t>
            </a:r>
            <a:endParaRPr lang="en-US" b="1" dirty="0">
              <a:solidFill>
                <a:schemeClr val="bg2"/>
              </a:solidFill>
            </a:endParaRPr>
          </a:p>
        </p:txBody>
      </p:sp>
    </p:spTree>
    <p:extLst>
      <p:ext uri="{BB962C8B-B14F-4D97-AF65-F5344CB8AC3E}">
        <p14:creationId xmlns:p14="http://schemas.microsoft.com/office/powerpoint/2010/main" val="265370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60C18F-D02A-B906-3464-FB487067F207}"/>
              </a:ext>
            </a:extLst>
          </p:cNvPr>
          <p:cNvSpPr>
            <a:spLocks noGrp="1"/>
          </p:cNvSpPr>
          <p:nvPr>
            <p:ph idx="1"/>
          </p:nvPr>
        </p:nvSpPr>
        <p:spPr/>
        <p:txBody>
          <a:bodyPr>
            <a:normAutofit/>
          </a:bodyPr>
          <a:lstStyle/>
          <a:p>
            <a:pPr marL="0" indent="0">
              <a:buNone/>
            </a:pPr>
            <a:r>
              <a:rPr lang="el-GR" sz="2000" b="1" dirty="0">
                <a:solidFill>
                  <a:schemeClr val="bg2"/>
                </a:solidFill>
                <a:latin typeface="+mj-lt"/>
                <a:ea typeface="Calibri" panose="020F0502020204030204" pitchFamily="34" charset="0"/>
                <a:cs typeface="Calibri" panose="020F0502020204030204" pitchFamily="34" charset="0"/>
              </a:rPr>
              <a:t>ΕΥΧΑΡΙΣΤΩ ΓΙΑ ΤΗΝ ΠΡΟΣΟΧΗ ΣΑΣ</a:t>
            </a:r>
            <a:endParaRPr lang="en-US" sz="2000" b="1" dirty="0">
              <a:solidFill>
                <a:schemeClr val="bg2"/>
              </a:solidFill>
              <a:latin typeface="+mj-lt"/>
              <a:ea typeface="Calibri" panose="020F0502020204030204" pitchFamily="34" charset="0"/>
              <a:cs typeface="Calibri" panose="020F0502020204030204" pitchFamily="34" charset="0"/>
            </a:endParaRPr>
          </a:p>
        </p:txBody>
      </p:sp>
      <p:sp>
        <p:nvSpPr>
          <p:cNvPr id="2" name="Βέλος: Δεξιό 1">
            <a:extLst>
              <a:ext uri="{FF2B5EF4-FFF2-40B4-BE49-F238E27FC236}">
                <a16:creationId xmlns:a16="http://schemas.microsoft.com/office/drawing/2014/main" id="{80FA7852-42EC-C686-D3AF-C8AA6F06B992}"/>
              </a:ext>
            </a:extLst>
          </p:cNvPr>
          <p:cNvSpPr/>
          <p:nvPr/>
        </p:nvSpPr>
        <p:spPr>
          <a:xfrm>
            <a:off x="0"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16</a:t>
            </a:r>
            <a:endParaRPr lang="en-US" b="1" dirty="0">
              <a:solidFill>
                <a:schemeClr val="bg2"/>
              </a:solidFill>
            </a:endParaRPr>
          </a:p>
        </p:txBody>
      </p:sp>
    </p:spTree>
    <p:extLst>
      <p:ext uri="{BB962C8B-B14F-4D97-AF65-F5344CB8AC3E}">
        <p14:creationId xmlns:p14="http://schemas.microsoft.com/office/powerpoint/2010/main" val="10999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BC25EB-4E63-6F4A-B8C2-FF8753983053}"/>
              </a:ext>
            </a:extLst>
          </p:cNvPr>
          <p:cNvSpPr>
            <a:spLocks noGrp="1"/>
          </p:cNvSpPr>
          <p:nvPr>
            <p:ph type="title"/>
          </p:nvPr>
        </p:nvSpPr>
        <p:spPr>
          <a:xfrm>
            <a:off x="1141413" y="618518"/>
            <a:ext cx="9905998" cy="788941"/>
          </a:xfrm>
        </p:spPr>
        <p:txBody>
          <a:bodyPr>
            <a:normAutofit/>
          </a:bodyPr>
          <a:lstStyle/>
          <a:p>
            <a:pPr algn="ctr"/>
            <a:r>
              <a:rPr lang="el-GR" sz="1800" b="1" dirty="0">
                <a:solidFill>
                  <a:schemeClr val="bg2"/>
                </a:solidFill>
                <a:latin typeface="Arial" panose="020B0604020202020204" pitchFamily="34" charset="0"/>
                <a:cs typeface="Arial" panose="020B0604020202020204" pitchFamily="34" charset="0"/>
              </a:rPr>
              <a:t>ΕΡΓΑΛΕΙΑ ΠΑΡΕΜΒΑΣΗΣ ΓΙΑ ΤΗΝ ΠΡΟΣΤΑΣΙΑ ΤΟΥ ΠΕΡΙΒΑΛΛΟΝΤΟΣ</a:t>
            </a:r>
            <a:endParaRPr lang="en-US" sz="1800"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54EB8926-0E7E-27A6-63DD-4E3C9FD3DB0C}"/>
              </a:ext>
            </a:extLst>
          </p:cNvPr>
          <p:cNvSpPr>
            <a:spLocks noGrp="1"/>
          </p:cNvSpPr>
          <p:nvPr>
            <p:ph idx="1"/>
          </p:nvPr>
        </p:nvSpPr>
        <p:spPr>
          <a:xfrm>
            <a:off x="1141412" y="1568824"/>
            <a:ext cx="9905999" cy="4670658"/>
          </a:xfrm>
        </p:spPr>
        <p:txBody>
          <a:bodyPr>
            <a:normAutofit/>
          </a:bodyPr>
          <a:lstStyle/>
          <a:p>
            <a:pPr marL="404813" indent="-171450"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Διαπίστωση ελλείμματος εφαρμογής της περιβαλλοντικής νομοθεσίας, που μπορεί να οφείλεται στον μεγάλο αριθμό νομοθετικών κειμένων, στον μεγάλο φόρτο εργασίας των αρμόδιων φορέων, στις επικαλύψεις αρμοδιοτήτων, κενά προστασίας και αντιφάσεις στη νομοθεσία. </a:t>
            </a:r>
          </a:p>
          <a:p>
            <a:pPr marL="404813" indent="-171450"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Βασικός παράγοντας του ελλείμματος εφαρμογής αποτελεί η επικέντρωση των αρμόδιων αρχών σε κανονιστικά εργαλεία, όπως η θέσπιση νόμων και υπουργικών αποφάσεων και όχι σε προγράμματα παρακολούθησης των ρυπογόνων δραστηριοτήτων ή σε εργαλεία που εμπνέονται από την οικονομία της αγοράς, όπως οι περιβαλλοντικοί φόροι ή η περιβαλλοντική ευθύνη.</a:t>
            </a:r>
          </a:p>
          <a:p>
            <a:pPr marL="404813" indent="-171450"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Διακρίνονται δύο (2)  κατηγορίες νομικών εργαλείων για την προστασία του περιβάλλοντος.</a:t>
            </a:r>
          </a:p>
          <a:p>
            <a:pPr marL="404813" indent="-171450" algn="just">
              <a:buFont typeface="Wingdings" panose="05000000000000000000" pitchFamily="2" charset="2"/>
              <a:buChar char="Ø"/>
            </a:pPr>
            <a:endParaRPr lang="el-GR" sz="1200" dirty="0">
              <a:solidFill>
                <a:schemeClr val="bg2"/>
              </a:solidFill>
            </a:endParaRPr>
          </a:p>
          <a:p>
            <a:pPr marL="0" indent="0">
              <a:buNone/>
            </a:pPr>
            <a:endParaRPr lang="el-GR" sz="1400" dirty="0">
              <a:solidFill>
                <a:schemeClr val="bg2"/>
              </a:solidFill>
            </a:endParaRPr>
          </a:p>
          <a:p>
            <a:pPr marL="0" indent="0">
              <a:buNone/>
            </a:pPr>
            <a:endParaRPr lang="el-GR" sz="1400" dirty="0">
              <a:solidFill>
                <a:schemeClr val="bg2"/>
              </a:solidFill>
            </a:endParaRPr>
          </a:p>
          <a:p>
            <a:pPr marL="0" indent="0">
              <a:buNone/>
            </a:pPr>
            <a:endParaRPr lang="el-GR" sz="1400" dirty="0">
              <a:solidFill>
                <a:schemeClr val="bg2"/>
              </a:solidFill>
            </a:endParaRPr>
          </a:p>
          <a:p>
            <a:pPr marL="0" indent="0">
              <a:buNone/>
            </a:pPr>
            <a:endParaRPr lang="el-GR" sz="1400" dirty="0">
              <a:solidFill>
                <a:schemeClr val="bg2"/>
              </a:solidFill>
            </a:endParaRPr>
          </a:p>
          <a:p>
            <a:pPr indent="4763">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Ενίοτε τα όρια παραμένουν ρευστά, καθώς υπάρχουν ενδιάμεσες μορφές ρυθμίσεων (π.χ. άδειες με όρους που συνιστούν κίνητρα προς ιδιώτες να υιοθετήσουν συγκεκριμένη συμπεριφορά)</a:t>
            </a:r>
          </a:p>
          <a:p>
            <a:pPr marL="0" indent="0">
              <a:buNone/>
            </a:pPr>
            <a:endParaRPr lang="el-GR" sz="1400" dirty="0">
              <a:solidFill>
                <a:schemeClr val="bg2"/>
              </a:solidFill>
            </a:endParaRPr>
          </a:p>
          <a:p>
            <a:pPr marL="0" indent="0">
              <a:buNone/>
            </a:pPr>
            <a:endParaRPr lang="en-US" sz="1400" dirty="0">
              <a:solidFill>
                <a:schemeClr val="bg2"/>
              </a:solidFill>
            </a:endParaRPr>
          </a:p>
        </p:txBody>
      </p:sp>
      <p:sp>
        <p:nvSpPr>
          <p:cNvPr id="4" name="Βέλος: Δεξιό 3">
            <a:extLst>
              <a:ext uri="{FF2B5EF4-FFF2-40B4-BE49-F238E27FC236}">
                <a16:creationId xmlns:a16="http://schemas.microsoft.com/office/drawing/2014/main" id="{ADA79BA3-F527-DEDA-3458-261607949BC9}"/>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2</a:t>
            </a:r>
            <a:endParaRPr lang="en-US" b="1" dirty="0">
              <a:solidFill>
                <a:schemeClr val="bg2"/>
              </a:solidFill>
            </a:endParaRPr>
          </a:p>
        </p:txBody>
      </p:sp>
      <p:sp>
        <p:nvSpPr>
          <p:cNvPr id="5" name="Ορθογώνιο: Στρογγύλεμα γωνιών 4">
            <a:extLst>
              <a:ext uri="{FF2B5EF4-FFF2-40B4-BE49-F238E27FC236}">
                <a16:creationId xmlns:a16="http://schemas.microsoft.com/office/drawing/2014/main" id="{5F787002-711B-A54F-C098-852CCDB3A108}"/>
              </a:ext>
            </a:extLst>
          </p:cNvPr>
          <p:cNvSpPr/>
          <p:nvPr/>
        </p:nvSpPr>
        <p:spPr>
          <a:xfrm>
            <a:off x="1506070" y="3550024"/>
            <a:ext cx="3720353" cy="150607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dirty="0">
                <a:latin typeface="Calibri" panose="020F0502020204030204" pitchFamily="34" charset="0"/>
                <a:ea typeface="Calibri" panose="020F0502020204030204" pitchFamily="34" charset="0"/>
                <a:cs typeface="Calibri" panose="020F0502020204030204" pitchFamily="34" charset="0"/>
              </a:rPr>
              <a:t>Εργαλεία άμεσης παρέμβασης , που ανήκουν στο δίκαιο περιβαλλοντικής δημόσιας τάξης ή αστυνόμευσης</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Ορθογώνιο: Στρογγύλεμα γωνιών 5">
            <a:extLst>
              <a:ext uri="{FF2B5EF4-FFF2-40B4-BE49-F238E27FC236}">
                <a16:creationId xmlns:a16="http://schemas.microsoft.com/office/drawing/2014/main" id="{93F068B9-E3E4-23AA-5DAC-C31C2C96781A}"/>
              </a:ext>
            </a:extLst>
          </p:cNvPr>
          <p:cNvSpPr/>
          <p:nvPr/>
        </p:nvSpPr>
        <p:spPr>
          <a:xfrm>
            <a:off x="6481482" y="3550023"/>
            <a:ext cx="4087906" cy="1506071"/>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dirty="0">
                <a:latin typeface="Calibri" panose="020F0502020204030204" pitchFamily="34" charset="0"/>
                <a:ea typeface="Calibri" panose="020F0502020204030204" pitchFamily="34" charset="0"/>
                <a:cs typeface="Calibri" panose="020F0502020204030204" pitchFamily="34" charset="0"/>
              </a:rPr>
              <a:t>Εργαλεία έμμεσης ή ήπιας παρέμβασης που ανήκουν στο δίκαιο του περιβαλλοντικού προγραμματισμού ή σχεδιασμού</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75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8E4C83-510F-EDFF-CB8B-34139DFE0A54}"/>
              </a:ext>
            </a:extLst>
          </p:cNvPr>
          <p:cNvSpPr>
            <a:spLocks noGrp="1"/>
          </p:cNvSpPr>
          <p:nvPr>
            <p:ph type="title"/>
          </p:nvPr>
        </p:nvSpPr>
        <p:spPr>
          <a:xfrm>
            <a:off x="1141413" y="618518"/>
            <a:ext cx="9905998" cy="896517"/>
          </a:xfrm>
        </p:spPr>
        <p:txBody>
          <a:bodyPr>
            <a:normAutofit/>
          </a:bodyPr>
          <a:lstStyle/>
          <a:p>
            <a:pPr algn="ctr"/>
            <a:r>
              <a:rPr lang="el-GR" sz="1800" b="1" dirty="0">
                <a:solidFill>
                  <a:schemeClr val="bg2"/>
                </a:solidFill>
                <a:latin typeface="Arial" panose="020B0604020202020204" pitchFamily="34" charset="0"/>
                <a:cs typeface="Arial" panose="020B0604020202020204" pitchFamily="34" charset="0"/>
              </a:rPr>
              <a:t>ΕΡΓΑΛΕΙΑ ΑΜΕΣΗΣ ΠΑΡΕΜΒΑΣΗΣ (Ι)</a:t>
            </a:r>
            <a:endParaRPr lang="en-US" sz="1800" b="1"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052376E3-02EB-8AFE-F199-375D389474CA}"/>
              </a:ext>
            </a:extLst>
          </p:cNvPr>
          <p:cNvSpPr>
            <a:spLocks noGrp="1"/>
          </p:cNvSpPr>
          <p:nvPr>
            <p:ph idx="1"/>
          </p:nvPr>
        </p:nvSpPr>
        <p:spPr>
          <a:xfrm>
            <a:off x="1141412" y="1613647"/>
            <a:ext cx="9905999" cy="4177554"/>
          </a:xfrm>
        </p:spPr>
        <p:txBody>
          <a:bodyPr>
            <a:normAutofit/>
          </a:bodyPr>
          <a:lstStyle/>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Με τον όρο </a:t>
            </a: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εργαλεία άμεσης ρύθμισης ή κανονιστικά εργαλεία,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εννοούμε τους κανόνες απαγορευτικού ή επιτακτικού χαρακτήρα, μέσω των οποίων καθορίζονται απαγορεύσεις ή περιορισμοί για την προστασία του περιβάλλοντος. Η αντίθετη συμπεριφορά χαρακτηρίζεται ως παράνομη.</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Η εφαρμογή τους ελέγχεται από τη δημόσια εξουσία μέσω της επιβολής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κυρώσεων</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σε περίπτωση παραβίασής τους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 όρος αυτός συμπυκνώνει αυτό που στην αλλοδαπή ορολογία αναφέρεται ως «</a:t>
            </a:r>
            <a:r>
              <a:rPr lang="el-GR" sz="14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command</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 and </a:t>
            </a:r>
            <a:r>
              <a:rPr lang="el-GR" sz="14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control</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4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approach</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4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regulation</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και που θα μπορούσε να μεταφρασθεί στα ελληνικά ως «εξουσία επιταγής και ελέγχου»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Οι ρυθμίσεις του τύπου αυτού αποτελούν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εκδήλωση της λεγόμενης περιοριστικής διοίκησης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και έλκουν την καταγωγή τους από το δίκαιο δημόσιας τάξεως που αποτελεί την πηγή του σύγχρονου δικαίου περιβάλλοντος.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Αποβλέπουν συνήθως στον </a:t>
            </a:r>
            <a:r>
              <a:rPr lang="el-GR" sz="1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καθορισμό ελαχίστων επιπέδων για την προστασία του περιβάλλοντος και της δημόσιας υγείας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και αποτελούν την πιο γνωστή μορφή περιβαλλοντικών ρυθμίσεων τόσο στο επίπεδο των εθνικών κρατών όσο και σε αυτό της Ευρωπαϊκής Ένωσης. </a:t>
            </a:r>
          </a:p>
          <a:p>
            <a:pPr algn="just">
              <a:buFont typeface="Wingdings" panose="05000000000000000000" pitchFamily="2" charset="2"/>
              <a:buChar char="Ø"/>
            </a:pPr>
            <a:endParaRPr lang="el-GR" sz="1200" dirty="0">
              <a:solidFill>
                <a:srgbClr val="002060"/>
              </a:solidFill>
            </a:endParaRPr>
          </a:p>
        </p:txBody>
      </p:sp>
      <p:sp>
        <p:nvSpPr>
          <p:cNvPr id="4" name="Βέλος: Δεξιό 3">
            <a:extLst>
              <a:ext uri="{FF2B5EF4-FFF2-40B4-BE49-F238E27FC236}">
                <a16:creationId xmlns:a16="http://schemas.microsoft.com/office/drawing/2014/main" id="{3515F18F-8217-6F86-CE17-C1214B5B5975}"/>
              </a:ext>
            </a:extLst>
          </p:cNvPr>
          <p:cNvSpPr/>
          <p:nvPr/>
        </p:nvSpPr>
        <p:spPr>
          <a:xfrm>
            <a:off x="0"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3</a:t>
            </a:r>
            <a:endParaRPr lang="en-US" b="1" dirty="0">
              <a:solidFill>
                <a:schemeClr val="bg2"/>
              </a:solidFill>
            </a:endParaRPr>
          </a:p>
        </p:txBody>
      </p:sp>
    </p:spTree>
    <p:extLst>
      <p:ext uri="{BB962C8B-B14F-4D97-AF65-F5344CB8AC3E}">
        <p14:creationId xmlns:p14="http://schemas.microsoft.com/office/powerpoint/2010/main" val="372635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C47B0-70A8-8E41-7926-A543DCDBBE92}"/>
              </a:ext>
            </a:extLst>
          </p:cNvPr>
          <p:cNvSpPr>
            <a:spLocks noGrp="1"/>
          </p:cNvSpPr>
          <p:nvPr>
            <p:ph type="title"/>
          </p:nvPr>
        </p:nvSpPr>
        <p:spPr>
          <a:xfrm>
            <a:off x="1141413" y="618518"/>
            <a:ext cx="9905998" cy="915008"/>
          </a:xfrm>
          <a:noFill/>
        </p:spPr>
        <p:txBody>
          <a:bodyPr>
            <a:normAutofit fontScale="90000"/>
          </a:bodyPr>
          <a:lstStyle/>
          <a:p>
            <a:pPr algn="ctr">
              <a:lnSpc>
                <a:spcPct val="150000"/>
              </a:lnSpc>
            </a:pPr>
            <a:br>
              <a:rPr lang="el-GR" sz="2000" b="1" dirty="0">
                <a:solidFill>
                  <a:schemeClr val="bg2"/>
                </a:solidFill>
              </a:rPr>
            </a:br>
            <a:br>
              <a:rPr lang="el-GR" sz="2000" b="1" dirty="0">
                <a:solidFill>
                  <a:schemeClr val="bg2"/>
                </a:solidFill>
              </a:rPr>
            </a:br>
            <a:r>
              <a:rPr lang="el-GR" sz="2000" b="1" cap="none" dirty="0">
                <a:solidFill>
                  <a:schemeClr val="bg2"/>
                </a:solidFill>
                <a:latin typeface="Arial" panose="020B0604020202020204" pitchFamily="34" charset="0"/>
                <a:ea typeface="Calibri" panose="020F0502020204030204" pitchFamily="34" charset="0"/>
                <a:cs typeface="Arial" panose="020B0604020202020204" pitchFamily="34" charset="0"/>
              </a:rPr>
              <a:t>ΕΡΓΑΛΕΙΑ ΑΜΕΣΗΣ ΠΑΡΕΜΒΑΣΗΣ (ΙΙ)</a:t>
            </a:r>
            <a:br>
              <a:rPr lang="el-GR" sz="2000" b="1" dirty="0">
                <a:solidFill>
                  <a:schemeClr val="bg2"/>
                </a:solidFill>
              </a:rPr>
            </a:br>
            <a:br>
              <a:rPr lang="el-GR" sz="2000" b="1" dirty="0">
                <a:solidFill>
                  <a:schemeClr val="bg2"/>
                </a:solidFill>
              </a:rPr>
            </a:br>
            <a:br>
              <a:rPr lang="el-GR" sz="2000" b="1" dirty="0">
                <a:solidFill>
                  <a:schemeClr val="bg2"/>
                </a:solidFill>
              </a:rPr>
            </a:br>
            <a:endParaRPr lang="en-US" sz="2000" dirty="0">
              <a:solidFill>
                <a:schemeClr val="bg2"/>
              </a:solidFill>
            </a:endParaRPr>
          </a:p>
        </p:txBody>
      </p:sp>
      <p:sp>
        <p:nvSpPr>
          <p:cNvPr id="8" name="Βέλος: Δεξιό 7">
            <a:extLst>
              <a:ext uri="{FF2B5EF4-FFF2-40B4-BE49-F238E27FC236}">
                <a16:creationId xmlns:a16="http://schemas.microsoft.com/office/drawing/2014/main" id="{2C8F1C20-A602-0B4C-C1C9-46E9141C7FDE}"/>
              </a:ext>
            </a:extLst>
          </p:cNvPr>
          <p:cNvSpPr/>
          <p:nvPr/>
        </p:nvSpPr>
        <p:spPr>
          <a:xfrm>
            <a:off x="-1789" y="515189"/>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4</a:t>
            </a:r>
            <a:endParaRPr lang="en-US" b="1" dirty="0">
              <a:solidFill>
                <a:schemeClr val="bg2"/>
              </a:solidFill>
            </a:endParaRPr>
          </a:p>
        </p:txBody>
      </p:sp>
      <p:sp>
        <p:nvSpPr>
          <p:cNvPr id="4" name="Θέση περιεχομένου 3">
            <a:extLst>
              <a:ext uri="{FF2B5EF4-FFF2-40B4-BE49-F238E27FC236}">
                <a16:creationId xmlns:a16="http://schemas.microsoft.com/office/drawing/2014/main" id="{5F25149D-C4FC-7477-588D-354599356D61}"/>
              </a:ext>
            </a:extLst>
          </p:cNvPr>
          <p:cNvSpPr>
            <a:spLocks noGrp="1"/>
          </p:cNvSpPr>
          <p:nvPr>
            <p:ph idx="1"/>
          </p:nvPr>
        </p:nvSpPr>
        <p:spPr>
          <a:xfrm>
            <a:off x="1141412" y="1542491"/>
            <a:ext cx="9905999" cy="4849344"/>
          </a:xfrm>
        </p:spPr>
        <p:txBody>
          <a:bodyPr>
            <a:normAutofit fontScale="85000" lnSpcReduction="10000"/>
          </a:bodyPr>
          <a:lstStyle/>
          <a:p>
            <a:pPr marL="0" indent="0" algn="just">
              <a:lnSpc>
                <a:spcPct val="150000"/>
              </a:lnSpc>
              <a:buNone/>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Οι συνηθέστερες μορφές ρυθμίσεων της κατηγορίας αυτής στο εσωτερικό μας δίκαιο είναι οι ακόλουθες: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Οι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κανονιστικοί όροι και περιορισμοί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που επιβάλλονται μόνιμα ή προσωρινά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στην ίδρυση, εγκατάσταση και εν γένει άσκηση οικονομικών δραστηριοτήτων και λειτουργιών</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(π.χ. ελάχιστες αποστάσεις από όρια οικισμών για τη χωροθέτηση βιομηχανικών εγκαταστάσεων υψηλής και μέσης όχλησης ή κτηνοτροφικών και πτηνοτροφικών εγκαταστάσεων).</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Οι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απαγορεύσεις ή οι περιορισμοί στις χρήσεις γης και τη δόμηση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που επιβάλλονται εντός περιοχών προστασίας της βιοποικιλότητας για την προστασία της φύσης, των ειδών και του τοπίου (άρθρο 21 ν. 1650/1986, όπως ισχύει)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Κλασικό εργαλείο άμεσης παρέμβασης αποτελεί </a:t>
            </a:r>
            <a:r>
              <a:rPr lang="el-GR" sz="1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η διοικητική άδεια που απαιτείται για οποιαδήποτε άδεια αφορά ή ενδέχεται να βλάψει το περιβάλλον. Τούτο δεν αρκεί τις σημαντικότερες δραστηριότητες, οπότε απαιτείται ειδική άδεια έγκρισης περιβαλλοντικών όρων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(π.χ. άδειες ίδρυσης/εγκατάστασης και λειτουργίας βιομηχανιών ή βιοτεχνιών). Μπορεί να τίθενται πρόσθετοι ή παρεπόμενοι ορισμοί, δηλαδή ειδικές ρήτρες, σύμφωνα με τις οποίες η αρμόδια αρχή εξαρτά την διατήρηση της ισχύος της άδειας  από την τήρηση συγκεκριμένης συμπεριφοράς του αποδέκτη (π.χ. συνεχής παρακολούθηση από εκπροσώπους της αρχής, διαλυτική προθεσμία δηλ. άδεια συγκεκριμένης χρονικής ισχύος, επιφύλαξη προσθήκης μεταγενέστερων όρων, όπως εάν η εγκατάσταση αποδειχθεί επικίνδυνη, επιβλαβής ή οχληρή).</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Οι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οριακές τιμές αερίων, υγρών και στερεών αποβλήτων,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καθώς και  κατευθυντήριες ή  και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οριακές  τιμές  των οργανοληπτικών φυσικών, χημικών, μικροβιολογικών, ραδιολογικών ή άλλων  χαρακτηριστικών  παραμέτρων  ποιότητας  νερών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ή και στοιχείων υδατικού οικοσυστήματος, που καθορίζονται για την προστασία του περιβάλλοντος από την ρύπανση και μέσω των οποίων επιδιώκεται η εξασφάλιση ελαχίστων επιπέδων προστασίας της ανθρώπινης υγείας, αφενός, και των φυσικών πόρων, αφετέρου (άρθρα 7-9 ν. 1650/1986, όπως ισχύουν).</a:t>
            </a:r>
            <a:endParaRPr lang="el-GR" sz="1500" dirty="0">
              <a:solidFill>
                <a:srgbClr val="002060"/>
              </a:solidFill>
            </a:endParaRPr>
          </a:p>
          <a:p>
            <a:pPr algn="just">
              <a:buFont typeface="Wingdings" panose="05000000000000000000" pitchFamily="2" charset="2"/>
              <a:buChar char="Ø"/>
            </a:pPr>
            <a:endParaRPr lang="el-GR" sz="1200" dirty="0">
              <a:solidFill>
                <a:schemeClr val="bg2"/>
              </a:solidFill>
            </a:endParaRPr>
          </a:p>
        </p:txBody>
      </p:sp>
    </p:spTree>
    <p:extLst>
      <p:ext uri="{BB962C8B-B14F-4D97-AF65-F5344CB8AC3E}">
        <p14:creationId xmlns:p14="http://schemas.microsoft.com/office/powerpoint/2010/main" val="117267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9530B3-D322-39DD-527A-3207460E330D}"/>
              </a:ext>
            </a:extLst>
          </p:cNvPr>
          <p:cNvSpPr>
            <a:spLocks noGrp="1"/>
          </p:cNvSpPr>
          <p:nvPr>
            <p:ph type="title"/>
          </p:nvPr>
        </p:nvSpPr>
        <p:spPr>
          <a:xfrm>
            <a:off x="1141413" y="618518"/>
            <a:ext cx="9905998" cy="806870"/>
          </a:xfrm>
        </p:spPr>
        <p:txBody>
          <a:bodyPr>
            <a:normAutofit/>
          </a:bodyPr>
          <a:lstStyle/>
          <a:p>
            <a:pPr algn="ctr"/>
            <a:r>
              <a:rPr lang="el-GR" sz="1800" b="1" cap="none" dirty="0">
                <a:solidFill>
                  <a:schemeClr val="bg2"/>
                </a:solidFill>
                <a:latin typeface="Arial" panose="020B0604020202020204" pitchFamily="34" charset="0"/>
                <a:ea typeface="Calibri" panose="020F0502020204030204" pitchFamily="34" charset="0"/>
                <a:cs typeface="Arial" panose="020B0604020202020204" pitchFamily="34" charset="0"/>
              </a:rPr>
              <a:t>ΕΡΓΑΛΕΙΑ ΕΜΜΕΣΗΣ ΠΑΡΕΜΒΑΣΗΣ: ορισμοί</a:t>
            </a:r>
            <a:endParaRPr lang="en-US" sz="1800"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5D222A8A-10BA-A4B7-EF14-72931FE53562}"/>
              </a:ext>
            </a:extLst>
          </p:cNvPr>
          <p:cNvSpPr>
            <a:spLocks noGrp="1"/>
          </p:cNvSpPr>
          <p:nvPr>
            <p:ph idx="1"/>
          </p:nvPr>
        </p:nvSpPr>
        <p:spPr>
          <a:xfrm>
            <a:off x="1141412" y="1353671"/>
            <a:ext cx="9905999" cy="4437530"/>
          </a:xfrm>
        </p:spPr>
        <p:txBody>
          <a:bodyPr>
            <a:normAutofit fontScale="85000" lnSpcReduction="20000"/>
          </a:bodyPr>
          <a:lstStyle/>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Εργαλεία τα οποία βασίζονται στην λειτουργία της ελεύθερης αγοράς και τα οποία ονομάζονται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market-based</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instruments</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Αποτελούν έκφραση της αρχής ο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ρυπαίνων</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πληρώνει και ανήκουν στους σύγχρονους μηχανισμούς  δικαίου περιβαλλοντικού σχεδιασμού. Με τα μέσα αυτά παροτρύνονται οι καταναλωτές, οι επιχειρήσεις και οι επιχειρηματίες να συμπεριφέρονται οικολογικά και να σέβονται το περιβάλλον.</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Εργαλεία που έχουν ως στόχο την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ευαισθητοποίηση</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των παραγωγών και των καταναλωτών στην υπεύθυνη χρησιμοποίηση των φυσικών πόρων και στην αποφυγή της ρυπάνσεως και της παραγωγής αποβλήτων.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Πρόκειται για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φορολογικά και εν γένει οικονομικά κίνητρα και αντικίνητρα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που επιδιώκουν την αλλαγή της οικονομικής συμπεριφοράς των παραγωγών, των προμηθευτών, των εμπόρων και εν τέλει των καταναλωτών, δηλαδή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όλου του κύκλου παραγωγής, διανομής, τελικής διάθεσης και κατανάλωσης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σε όφελος των φιλικών προς το περιβάλλον διαδικασιών παραγωγής και προϊόντων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Κανόνες ήπιας δεσμευτικότητας, ώστε οι δραστηριότητες των επιχειρήσεων που δεν συνάδουν με αυτούς να είναι τυπικά νόμιμες αλλά να μην επιβραβεύονται με οικονομικά οφέλη. Έμφαση στην εκούσια και μεγαλύτερη κοινωνική αποδοχή. </a:t>
            </a:r>
          </a:p>
          <a:p>
            <a:pPr algn="just">
              <a:lnSpc>
                <a:spcPct val="150000"/>
              </a:lnSpc>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Βασικά είδη εργαλείων: </a:t>
            </a:r>
          </a:p>
          <a:p>
            <a:pPr lvl="1" algn="just">
              <a:lnSpc>
                <a:spcPct val="150000"/>
              </a:lnSpc>
              <a:buFont typeface="Wingdings" panose="05000000000000000000" pitchFamily="2" charset="2"/>
              <a:buChar char="Ø"/>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Παρεχόμενες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κρατικές ενισχύσεις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σε ιδιωτικές επιχειρήσεις </a:t>
            </a: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για δαπάνες επενδύσεων προστασίας του περιβάλλοντος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(επιχορήγηση και επιδότηση τόκου ή /και χρηματοδοτικής μίσθωσης, καθώς και φορολογικές απαλλαγές) </a:t>
            </a:r>
          </a:p>
          <a:p>
            <a:pPr lvl="1" algn="just">
              <a:lnSpc>
                <a:spcPct val="150000"/>
              </a:lnSpc>
              <a:buFont typeface="Wingdings" panose="05000000000000000000" pitchFamily="2" charset="2"/>
              <a:buChar char="Ø"/>
            </a:pPr>
            <a:r>
              <a:rPr lang="el-GR" sz="1400" u="sng" dirty="0">
                <a:solidFill>
                  <a:srgbClr val="002060"/>
                </a:solidFill>
                <a:latin typeface="Calibri" panose="020F0502020204030204" pitchFamily="34" charset="0"/>
                <a:ea typeface="Calibri" panose="020F0502020204030204" pitchFamily="34" charset="0"/>
                <a:cs typeface="Calibri" panose="020F0502020204030204" pitchFamily="34" charset="0"/>
              </a:rPr>
              <a:t>Εκούσιες δεσμεύσεις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(εκούσια συμμόρφωση των οικονομικών συντελεστών σε πρότυπα περιβαλλοντικής συμπεριφοράς και διαχείρισης της παραγωγικής αλυσίδας) – μορφή περιβαλλοντικής «αυτορρύθμισης» της οικονομικής συμπεριφοράς των επιχειρήσεων – </a:t>
            </a:r>
            <a:r>
              <a:rPr lang="en-US"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Ec</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a:t>
            </a:r>
            <a:r>
              <a:rPr lang="en-US" sz="1400" dirty="0">
                <a:solidFill>
                  <a:srgbClr val="002060"/>
                </a:solidFill>
                <a:latin typeface="Calibri" panose="020F0502020204030204" pitchFamily="34" charset="0"/>
                <a:ea typeface="Calibri" panose="020F0502020204030204" pitchFamily="34" charset="0"/>
                <a:cs typeface="Calibri" panose="020F0502020204030204" pitchFamily="34" charset="0"/>
              </a:rPr>
              <a:t>-Label - EMAS</a:t>
            </a:r>
            <a:endPar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en-US" sz="1200" b="1" dirty="0">
              <a:solidFill>
                <a:schemeClr val="bg2"/>
              </a:solidFill>
            </a:endParaRPr>
          </a:p>
        </p:txBody>
      </p:sp>
      <p:sp>
        <p:nvSpPr>
          <p:cNvPr id="4" name="Βέλος: Δεξιό 3">
            <a:extLst>
              <a:ext uri="{FF2B5EF4-FFF2-40B4-BE49-F238E27FC236}">
                <a16:creationId xmlns:a16="http://schemas.microsoft.com/office/drawing/2014/main" id="{5AA4D2AB-4F6F-E492-87EA-C24BB24B8F8F}"/>
              </a:ext>
            </a:extLst>
          </p:cNvPr>
          <p:cNvSpPr/>
          <p:nvPr/>
        </p:nvSpPr>
        <p:spPr>
          <a:xfrm>
            <a:off x="0" y="537321"/>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5</a:t>
            </a:r>
            <a:endParaRPr lang="en-US" b="1" dirty="0">
              <a:solidFill>
                <a:schemeClr val="bg2"/>
              </a:solidFill>
            </a:endParaRPr>
          </a:p>
        </p:txBody>
      </p:sp>
    </p:spTree>
    <p:extLst>
      <p:ext uri="{BB962C8B-B14F-4D97-AF65-F5344CB8AC3E}">
        <p14:creationId xmlns:p14="http://schemas.microsoft.com/office/powerpoint/2010/main" val="14572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789C-F314-3FAD-E8AB-3A21BADF4D2B}"/>
              </a:ext>
            </a:extLst>
          </p:cNvPr>
          <p:cNvSpPr>
            <a:spLocks noGrp="1"/>
          </p:cNvSpPr>
          <p:nvPr>
            <p:ph type="title"/>
          </p:nvPr>
        </p:nvSpPr>
        <p:spPr>
          <a:xfrm>
            <a:off x="1141413" y="618518"/>
            <a:ext cx="9905998" cy="1030988"/>
          </a:xfrm>
        </p:spPr>
        <p:txBody>
          <a:bodyPr>
            <a:normAutofit/>
          </a:bodyPr>
          <a:lstStyle/>
          <a:p>
            <a:pPr algn="ctr">
              <a:lnSpc>
                <a:spcPct val="150000"/>
              </a:lnSpc>
            </a:pPr>
            <a:r>
              <a:rPr lang="el-GR" sz="1800" b="1" dirty="0">
                <a:solidFill>
                  <a:schemeClr val="bg2"/>
                </a:solidFill>
                <a:latin typeface="Arial" panose="020B0604020202020204" pitchFamily="34" charset="0"/>
                <a:cs typeface="Arial" panose="020B0604020202020204" pitchFamily="34" charset="0"/>
              </a:rPr>
              <a:t>ΕργαλεΙα </a:t>
            </a:r>
            <a:r>
              <a:rPr lang="el-GR" sz="1800" b="1" dirty="0" err="1">
                <a:solidFill>
                  <a:schemeClr val="bg2"/>
                </a:solidFill>
                <a:latin typeface="Arial" panose="020B0604020202020204" pitchFamily="34" charset="0"/>
                <a:cs typeface="Arial" panose="020B0604020202020204" pitchFamily="34" charset="0"/>
              </a:rPr>
              <a:t>Εμμεσης</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Ηπιας</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παρΕμβασης</a:t>
            </a:r>
            <a:r>
              <a:rPr lang="el-GR" sz="1800" b="1" dirty="0">
                <a:solidFill>
                  <a:schemeClr val="bg2"/>
                </a:solidFill>
                <a:latin typeface="Arial" panose="020B0604020202020204" pitchFamily="34" charset="0"/>
                <a:cs typeface="Arial" panose="020B0604020202020204" pitchFamily="34" charset="0"/>
              </a:rPr>
              <a:t>: </a:t>
            </a:r>
            <a:br>
              <a:rPr lang="el-GR" sz="1800" b="1" dirty="0">
                <a:solidFill>
                  <a:schemeClr val="bg2"/>
                </a:solidFill>
                <a:latin typeface="Arial" panose="020B0604020202020204" pitchFamily="34" charset="0"/>
                <a:cs typeface="Arial" panose="020B0604020202020204" pitchFamily="34" charset="0"/>
              </a:rPr>
            </a:br>
            <a:r>
              <a:rPr lang="el-GR" sz="1800" b="1" dirty="0">
                <a:solidFill>
                  <a:schemeClr val="bg2"/>
                </a:solidFill>
                <a:latin typeface="Arial" panose="020B0604020202020204" pitchFamily="34" charset="0"/>
                <a:cs typeface="Arial" panose="020B0604020202020204" pitchFamily="34" charset="0"/>
              </a:rPr>
              <a:t>το </a:t>
            </a:r>
            <a:r>
              <a:rPr lang="el-GR" sz="1800" b="1" dirty="0" err="1">
                <a:solidFill>
                  <a:schemeClr val="bg2"/>
                </a:solidFill>
                <a:latin typeface="Arial" panose="020B0604020202020204" pitchFamily="34" charset="0"/>
                <a:cs typeface="Arial" panose="020B0604020202020204" pitchFamily="34" charset="0"/>
              </a:rPr>
              <a:t>Ευρωπαϊκ</a:t>
            </a:r>
            <a:r>
              <a:rPr lang="en-US" sz="1800" b="1" dirty="0">
                <a:solidFill>
                  <a:schemeClr val="bg2"/>
                </a:solidFill>
                <a:latin typeface="Arial" panose="020B0604020202020204" pitchFamily="34" charset="0"/>
                <a:cs typeface="Arial" panose="020B0604020202020204" pitchFamily="34" charset="0"/>
              </a:rPr>
              <a:t>O</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ΟικολογικΟ</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ΣΗμα</a:t>
            </a:r>
            <a:r>
              <a:rPr lang="el-GR" sz="1800" b="1" dirty="0">
                <a:solidFill>
                  <a:schemeClr val="bg2"/>
                </a:solidFill>
                <a:latin typeface="Arial" panose="020B0604020202020204" pitchFamily="34" charset="0"/>
                <a:cs typeface="Arial" panose="020B0604020202020204" pitchFamily="34" charset="0"/>
              </a:rPr>
              <a:t> (ΕU </a:t>
            </a:r>
            <a:r>
              <a:rPr lang="el-GR" sz="1800" b="1" dirty="0" err="1">
                <a:solidFill>
                  <a:schemeClr val="bg2"/>
                </a:solidFill>
                <a:latin typeface="Arial" panose="020B0604020202020204" pitchFamily="34" charset="0"/>
                <a:cs typeface="Arial" panose="020B0604020202020204" pitchFamily="34" charset="0"/>
              </a:rPr>
              <a:t>Eco-label</a:t>
            </a:r>
            <a:r>
              <a:rPr lang="el-GR" sz="1800" b="1" dirty="0">
                <a:solidFill>
                  <a:schemeClr val="bg2"/>
                </a:solidFill>
                <a:latin typeface="Arial" panose="020B0604020202020204" pitchFamily="34" charset="0"/>
                <a:cs typeface="Arial" panose="020B0604020202020204" pitchFamily="34" charset="0"/>
              </a:rPr>
              <a:t>)</a:t>
            </a:r>
            <a:endParaRPr lang="en-GB" sz="1800" dirty="0">
              <a:solidFill>
                <a:schemeClr val="bg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033396-7418-63D1-326B-E287235F5FD2}"/>
              </a:ext>
            </a:extLst>
          </p:cNvPr>
          <p:cNvSpPr>
            <a:spLocks noGrp="1"/>
          </p:cNvSpPr>
          <p:nvPr>
            <p:ph idx="1"/>
          </p:nvPr>
        </p:nvSpPr>
        <p:spPr>
          <a:xfrm>
            <a:off x="1141412" y="1775011"/>
            <a:ext cx="9905999" cy="4547411"/>
          </a:xfrm>
        </p:spPr>
        <p:txBody>
          <a:bodyPr>
            <a:normAutofit/>
          </a:bodyPr>
          <a:lstStyle/>
          <a:p>
            <a:pPr algn="just">
              <a:buFont typeface="Wingdings" panose="05000000000000000000" pitchFamily="2" charset="2"/>
              <a:buChar char="Ø"/>
            </a:pPr>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O</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ικολογικό</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σήμα της Ευρωπαϊκής Ένωσης (ΕΕ)</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πρόκειται για εθελοντικό σύστημα περιβαλλοντικής σήμανσης.</a:t>
            </a:r>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Το ευρωπαϊκό οικολογικό σήμα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Eco-label</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απονέμεται στις επιχειρήσεις εκείνες που, μετά από διαδικασία πιστοποίησης με βάση κριτήρια που τίθενται στον κανονισμό 66/2010, αποδεικνύουν ότι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παράγουν προϊόντα με τρόπο που λαμβάνει υπόψη τις περιβαλλοντικές απαιτήσεις σε όλη τη διάρκεια του κύκλου ζωής τους (παραγωγή, διανομή, συσκευασία, χρήση, απόρριψη). </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Το σήμα απονέμεται σε όλα τα αγαθά ή υπηρεσίες που προσφέρονται για διανομή, κατανάλωση ή χρήση στην αγορά της ΕΕ, είτε επί πληρωμή είτε δωρεάν, υπό την προϋπόθεση ότι έχουν καθοριστεί με σαφήνεια τα οικολογικά κριτήρια.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Δεν εφαρμόζεται στα φαρμακευτικά προϊόντα </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που προορίζονται για ανθρώπινη ή κτηνιατρική χρήση,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ούτε στα </a:t>
            </a:r>
            <a:r>
              <a:rPr lang="el-GR" sz="1200" b="1" dirty="0" err="1">
                <a:solidFill>
                  <a:schemeClr val="bg2"/>
                </a:solidFill>
                <a:latin typeface="Calibri" panose="020F0502020204030204" pitchFamily="34" charset="0"/>
                <a:ea typeface="Calibri" panose="020F0502020204030204" pitchFamily="34" charset="0"/>
                <a:cs typeface="Calibri" panose="020F0502020204030204" pitchFamily="34" charset="0"/>
              </a:rPr>
              <a:t>ιατροτεχνολογικά</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 βοηθήματα.</a:t>
            </a:r>
          </a:p>
          <a:p>
            <a:pPr>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Οφέλη:</a:t>
            </a:r>
          </a:p>
          <a:p>
            <a:pPr marL="457200" indent="0">
              <a:buFont typeface="Wingdings" panose="05000000000000000000" pitchFamily="2" charset="2"/>
              <a:buChar char="§"/>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αποδεικνύει στους καταναλωτές ότι το προϊόν πληροί αυστηρά οικολογικά κριτήρια, με αποτέλεσμα να το επιλέγουν εύκολα</a:t>
            </a:r>
          </a:p>
          <a:p>
            <a:pPr marL="457200" indent="0">
              <a:buFont typeface="Wingdings" panose="05000000000000000000" pitchFamily="2" charset="2"/>
              <a:buChar char="§"/>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αναγνωρίζεται σε όλες τις χώρες της ΕΕ</a:t>
            </a:r>
          </a:p>
          <a:p>
            <a:pPr marL="457200" indent="0">
              <a:buFont typeface="Wingdings" panose="05000000000000000000" pitchFamily="2" charset="2"/>
              <a:buChar char="§"/>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ενθαρρύνει τις επιχειρήσεις για να αναπτύξουν φιλικά προς το περιβάλλον προϊόντα</a:t>
            </a:r>
          </a:p>
          <a:p>
            <a:pPr marL="457200" indent="0">
              <a:buFont typeface="Wingdings" panose="05000000000000000000" pitchFamily="2" charset="2"/>
              <a:buChar char="§"/>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αυξάνει τη φήμη του κατασκευαστή διότι αποτελεί ένδειξη περιβαλλοντικής υπευθυνότητας</a:t>
            </a:r>
          </a:p>
          <a:p>
            <a:pPr marL="457200" indent="0">
              <a:buFont typeface="Wingdings" panose="05000000000000000000" pitchFamily="2" charset="2"/>
              <a:buChar char="§"/>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Νομικό πλαίσιο: Κανονισμός 66/2010 της Ευρωπαϊκής Ένωσης (προηγούμενες</a:t>
            </a:r>
          </a:p>
          <a:p>
            <a:pPr>
              <a:buFont typeface="Wingdings" panose="05000000000000000000" pitchFamily="2" charset="2"/>
              <a:buChar char="Ø"/>
            </a:pPr>
            <a:endParaRPr lang="el-GR" sz="1200" i="1" dirty="0">
              <a:solidFill>
                <a:schemeClr val="bg2"/>
              </a:solidFill>
            </a:endParaRPr>
          </a:p>
          <a:p>
            <a:pPr>
              <a:buFont typeface="Wingdings" panose="05000000000000000000" pitchFamily="2" charset="2"/>
              <a:buChar char="Ø"/>
            </a:pPr>
            <a:endParaRPr lang="el-GR" sz="1200" dirty="0">
              <a:solidFill>
                <a:schemeClr val="bg2"/>
              </a:solidFill>
            </a:endParaRPr>
          </a:p>
          <a:p>
            <a:pPr>
              <a:buFont typeface="Wingdings" panose="05000000000000000000" pitchFamily="2" charset="2"/>
              <a:buChar char="Ø"/>
            </a:pPr>
            <a:endParaRPr lang="en-GB" sz="1200" b="1" dirty="0">
              <a:solidFill>
                <a:schemeClr val="bg2"/>
              </a:solidFill>
            </a:endParaRPr>
          </a:p>
        </p:txBody>
      </p:sp>
      <p:sp>
        <p:nvSpPr>
          <p:cNvPr id="6" name="Βέλος: Δεξιό 5">
            <a:extLst>
              <a:ext uri="{FF2B5EF4-FFF2-40B4-BE49-F238E27FC236}">
                <a16:creationId xmlns:a16="http://schemas.microsoft.com/office/drawing/2014/main" id="{774D9404-30B1-8B58-74E6-D7D1F32AE710}"/>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6</a:t>
            </a:r>
            <a:endParaRPr lang="en-US" b="1" dirty="0">
              <a:solidFill>
                <a:schemeClr val="bg2"/>
              </a:solidFill>
            </a:endParaRPr>
          </a:p>
        </p:txBody>
      </p:sp>
    </p:spTree>
    <p:extLst>
      <p:ext uri="{BB962C8B-B14F-4D97-AF65-F5344CB8AC3E}">
        <p14:creationId xmlns:p14="http://schemas.microsoft.com/office/powerpoint/2010/main" val="4657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EA6762-35CC-613C-7EF6-68DB6E26A89C}"/>
              </a:ext>
            </a:extLst>
          </p:cNvPr>
          <p:cNvSpPr>
            <a:spLocks noGrp="1"/>
          </p:cNvSpPr>
          <p:nvPr>
            <p:ph type="title"/>
          </p:nvPr>
        </p:nvSpPr>
        <p:spPr>
          <a:xfrm>
            <a:off x="1141413" y="618518"/>
            <a:ext cx="9905998" cy="842729"/>
          </a:xfrm>
        </p:spPr>
        <p:txBody>
          <a:bodyPr>
            <a:normAutofit fontScale="90000"/>
          </a:bodyPr>
          <a:lstStyle/>
          <a:p>
            <a:pPr algn="ctr">
              <a:lnSpc>
                <a:spcPct val="150000"/>
              </a:lnSpc>
            </a:pPr>
            <a:r>
              <a:rPr lang="el-GR" sz="1800" b="1" dirty="0">
                <a:solidFill>
                  <a:schemeClr val="bg2"/>
                </a:solidFill>
                <a:latin typeface="Arial" panose="020B0604020202020204" pitchFamily="34" charset="0"/>
                <a:cs typeface="Arial" panose="020B0604020202020204" pitchFamily="34" charset="0"/>
              </a:rPr>
              <a:t>ΕργαλεΙα </a:t>
            </a:r>
            <a:r>
              <a:rPr lang="el-GR" sz="1800" b="1" dirty="0" err="1">
                <a:solidFill>
                  <a:schemeClr val="bg2"/>
                </a:solidFill>
                <a:latin typeface="Arial" panose="020B0604020202020204" pitchFamily="34" charset="0"/>
                <a:cs typeface="Arial" panose="020B0604020202020204" pitchFamily="34" charset="0"/>
              </a:rPr>
              <a:t>Εμμεσης</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Ηπιας</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παρΕμβασης</a:t>
            </a:r>
            <a:r>
              <a:rPr lang="el-GR" sz="1800" b="1" dirty="0">
                <a:solidFill>
                  <a:schemeClr val="bg2"/>
                </a:solidFill>
                <a:latin typeface="Arial" panose="020B0604020202020204" pitchFamily="34" charset="0"/>
                <a:cs typeface="Arial" panose="020B0604020202020204" pitchFamily="34" charset="0"/>
              </a:rPr>
              <a:t>: </a:t>
            </a:r>
            <a:br>
              <a:rPr lang="el-GR" sz="1800" b="1" dirty="0">
                <a:solidFill>
                  <a:schemeClr val="bg2"/>
                </a:solidFill>
                <a:latin typeface="Arial" panose="020B0604020202020204" pitchFamily="34" charset="0"/>
                <a:cs typeface="Arial" panose="020B0604020202020204" pitchFamily="34" charset="0"/>
              </a:rPr>
            </a:br>
            <a:r>
              <a:rPr lang="el-GR" sz="1800" b="1" dirty="0">
                <a:solidFill>
                  <a:schemeClr val="bg2"/>
                </a:solidFill>
                <a:latin typeface="Arial" panose="020B0604020202020204" pitchFamily="34" charset="0"/>
                <a:cs typeface="Arial" panose="020B0604020202020204" pitchFamily="34" charset="0"/>
              </a:rPr>
              <a:t>το </a:t>
            </a:r>
            <a:r>
              <a:rPr lang="el-GR" sz="1800" b="1" dirty="0" err="1">
                <a:solidFill>
                  <a:schemeClr val="bg2"/>
                </a:solidFill>
                <a:latin typeface="Arial" panose="020B0604020202020204" pitchFamily="34" charset="0"/>
                <a:cs typeface="Arial" panose="020B0604020202020204" pitchFamily="34" charset="0"/>
              </a:rPr>
              <a:t>Ευρωπαϊκ</a:t>
            </a:r>
            <a:r>
              <a:rPr lang="en-US" sz="1800" b="1" dirty="0">
                <a:solidFill>
                  <a:schemeClr val="bg2"/>
                </a:solidFill>
                <a:latin typeface="Arial" panose="020B0604020202020204" pitchFamily="34" charset="0"/>
                <a:cs typeface="Arial" panose="020B0604020202020204" pitchFamily="34" charset="0"/>
              </a:rPr>
              <a:t>O</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ΟικολογικΟ</a:t>
            </a:r>
            <a:r>
              <a:rPr lang="el-GR" sz="1800" b="1" dirty="0">
                <a:solidFill>
                  <a:schemeClr val="bg2"/>
                </a:solidFill>
                <a:latin typeface="Arial" panose="020B0604020202020204" pitchFamily="34" charset="0"/>
                <a:cs typeface="Arial" panose="020B0604020202020204" pitchFamily="34" charset="0"/>
              </a:rPr>
              <a:t> </a:t>
            </a:r>
            <a:r>
              <a:rPr lang="el-GR" sz="1800" b="1" dirty="0" err="1">
                <a:solidFill>
                  <a:schemeClr val="bg2"/>
                </a:solidFill>
                <a:latin typeface="Arial" panose="020B0604020202020204" pitchFamily="34" charset="0"/>
                <a:cs typeface="Arial" panose="020B0604020202020204" pitchFamily="34" charset="0"/>
              </a:rPr>
              <a:t>ΣΗμα</a:t>
            </a:r>
            <a:r>
              <a:rPr lang="el-GR" sz="1800" b="1" dirty="0">
                <a:solidFill>
                  <a:schemeClr val="bg2"/>
                </a:solidFill>
                <a:latin typeface="Arial" panose="020B0604020202020204" pitchFamily="34" charset="0"/>
                <a:cs typeface="Arial" panose="020B0604020202020204" pitchFamily="34" charset="0"/>
              </a:rPr>
              <a:t> (ΕU </a:t>
            </a:r>
            <a:r>
              <a:rPr lang="el-GR" sz="1800" b="1" dirty="0" err="1">
                <a:solidFill>
                  <a:schemeClr val="bg2"/>
                </a:solidFill>
                <a:latin typeface="Arial" panose="020B0604020202020204" pitchFamily="34" charset="0"/>
                <a:cs typeface="Arial" panose="020B0604020202020204" pitchFamily="34" charset="0"/>
              </a:rPr>
              <a:t>Eco-label</a:t>
            </a:r>
            <a:r>
              <a:rPr lang="el-GR" sz="1800" b="1" dirty="0">
                <a:solidFill>
                  <a:schemeClr val="bg2"/>
                </a:solidFill>
                <a:latin typeface="Arial" panose="020B0604020202020204" pitchFamily="34" charset="0"/>
                <a:cs typeface="Arial" panose="020B0604020202020204" pitchFamily="34" charset="0"/>
              </a:rPr>
              <a:t>)</a:t>
            </a:r>
            <a:endParaRPr lang="en-US" sz="1800" dirty="0">
              <a:solidFill>
                <a:schemeClr val="bg2"/>
              </a:solidFill>
            </a:endParaRPr>
          </a:p>
        </p:txBody>
      </p:sp>
      <p:sp>
        <p:nvSpPr>
          <p:cNvPr id="3" name="Θέση περιεχομένου 2">
            <a:extLst>
              <a:ext uri="{FF2B5EF4-FFF2-40B4-BE49-F238E27FC236}">
                <a16:creationId xmlns:a16="http://schemas.microsoft.com/office/drawing/2014/main" id="{B2A983B6-44AB-818F-E86B-F86AAD5F43B1}"/>
              </a:ext>
            </a:extLst>
          </p:cNvPr>
          <p:cNvSpPr>
            <a:spLocks noGrp="1"/>
          </p:cNvSpPr>
          <p:nvPr>
            <p:ph idx="1"/>
          </p:nvPr>
        </p:nvSpPr>
        <p:spPr>
          <a:xfrm>
            <a:off x="1141412" y="1461247"/>
            <a:ext cx="9905999" cy="4329954"/>
          </a:xfrm>
        </p:spPr>
        <p:txBody>
          <a:bodyPr>
            <a:normAutofit/>
          </a:bodyPr>
          <a:lstStyle/>
          <a:p>
            <a:pPr>
              <a:lnSpc>
                <a:spcPct val="90000"/>
              </a:lnSpc>
            </a:pPr>
            <a:r>
              <a:rPr lang="el-GR" sz="1200" b="1" dirty="0">
                <a:solidFill>
                  <a:srgbClr val="002060"/>
                </a:solidFill>
                <a:latin typeface="Calibri" panose="020F0502020204030204" pitchFamily="34" charset="0"/>
                <a:ea typeface="Calibri" panose="020F0502020204030204" pitchFamily="34" charset="0"/>
                <a:cs typeface="Calibri" panose="020F0502020204030204" pitchFamily="34" charset="0"/>
              </a:rPr>
              <a:t>Έχουν θεσπισθεί από την Ε.Ε. οικολογικά κριτήρια για 11 κατηγορίες προϊόντων &amp; 2 κατηγορίες υπηρεσιών</a:t>
            </a:r>
          </a:p>
          <a:p>
            <a:pPr marL="457200" indent="0">
              <a:lnSpc>
                <a:spcPct val="90000"/>
              </a:lnSpc>
              <a:buNone/>
            </a:pPr>
            <a:r>
              <a:rPr lang="el-GR" sz="1200" b="1" dirty="0">
                <a:solidFill>
                  <a:srgbClr val="002060"/>
                </a:solidFill>
                <a:latin typeface="Calibri" panose="020F0502020204030204" pitchFamily="34" charset="0"/>
                <a:ea typeface="Calibri" panose="020F0502020204030204" pitchFamily="34" charset="0"/>
                <a:cs typeface="Calibri" panose="020F0502020204030204" pitchFamily="34" charset="0"/>
              </a:rPr>
              <a:t>Κατηγορίες προϊόντων που μπορούν να αποκτήσουν το </a:t>
            </a:r>
            <a:r>
              <a:rPr lang="en-US" sz="1200" b="1" dirty="0">
                <a:solidFill>
                  <a:srgbClr val="002060"/>
                </a:solidFill>
                <a:latin typeface="Calibri" panose="020F0502020204030204" pitchFamily="34" charset="0"/>
                <a:ea typeface="Calibri" panose="020F0502020204030204" pitchFamily="34" charset="0"/>
                <a:cs typeface="Calibri" panose="020F0502020204030204" pitchFamily="34" charset="0"/>
              </a:rPr>
              <a:t>Eco-label</a:t>
            </a:r>
            <a:r>
              <a:rPr lang="el-GR" sz="1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προϊόντα καθαρισμού πάσης φύσεως </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προϊόντα ένδυσης</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βαφές και βερνίκια</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ηλεκτρονικές συσκευές</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έπιπλα</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στρώματα ύπνου </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λιπάσματα και είδη κήπου</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υπηρεσίες (τουριστικά καταλύματα και υπηρεσίες κατασκηνώσεων/</a:t>
            </a:r>
            <a:r>
              <a:rPr lang="en-US" sz="1200" dirty="0">
                <a:solidFill>
                  <a:srgbClr val="002060"/>
                </a:solidFill>
                <a:latin typeface="Calibri" panose="020F0502020204030204" pitchFamily="34" charset="0"/>
                <a:ea typeface="Calibri" panose="020F0502020204030204" pitchFamily="34" charset="0"/>
                <a:cs typeface="Calibri" panose="020F0502020204030204" pitchFamily="34" charset="0"/>
              </a:rPr>
              <a:t>camping</a:t>
            </a: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οικιακές συσκευές</a:t>
            </a:r>
          </a:p>
          <a:p>
            <a:pPr>
              <a:lnSpc>
                <a:spcPct val="90000"/>
              </a:lnSpc>
            </a:pPr>
            <a:r>
              <a:rPr lang="en-US" sz="1200" dirty="0">
                <a:solidFill>
                  <a:srgbClr val="002060"/>
                </a:solidFill>
                <a:latin typeface="Calibri" panose="020F0502020204030204" pitchFamily="34" charset="0"/>
                <a:ea typeface="Calibri" panose="020F0502020204030204" pitchFamily="34" charset="0"/>
                <a:cs typeface="Calibri" panose="020F0502020204030204" pitchFamily="34" charset="0"/>
              </a:rPr>
              <a:t>98.977 </a:t>
            </a: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προϊόντα που πωλούνται στην αγορά της ΕΕ φέρουν το οικολογικό σήμα της ΕΕ</a:t>
            </a:r>
          </a:p>
          <a:p>
            <a:pPr>
              <a:lnSpc>
                <a:spcPct val="90000"/>
              </a:lnSpc>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O αρμόδιος φορέας για την απονομή του οικολογικού σήματος στην Ελλάδα είναι το </a:t>
            </a:r>
            <a:r>
              <a:rPr lang="el-GR" sz="1200" b="1" dirty="0">
                <a:solidFill>
                  <a:srgbClr val="002060"/>
                </a:solidFill>
                <a:latin typeface="Calibri" panose="020F0502020204030204" pitchFamily="34" charset="0"/>
                <a:ea typeface="Calibri" panose="020F0502020204030204" pitchFamily="34" charset="0"/>
                <a:cs typeface="Calibri" panose="020F0502020204030204" pitchFamily="34" charset="0"/>
              </a:rPr>
              <a:t>ΑΣΑΟΣ</a:t>
            </a: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 (Ανώτατο Συμβούλιο Απονομής Οικολογικού Σήματος) που εδρεύει στο ΥΠΕΝ </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Πρόεδρός του είναι κάθε φορά ο εκάστοτε Γενικός Γραμματέας Περιβάλλοντος του ΥΠΕΝ</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Το ΑΣΑΟΣ είναι συλλογικό όργανο με 11 μέλη - αποτελείται από εκπροσώπους (με τους αναπληρωτές τους) συγκεκριμένων αρμόδιων φορέων, όπως αναφέρεται στη σχετική ΚΥΑ </a:t>
            </a:r>
          </a:p>
          <a:p>
            <a:pPr lvl="1">
              <a:lnSpc>
                <a:spcPct val="90000"/>
              </a:lnSpc>
              <a:buFont typeface="Wingdings" panose="05000000000000000000" pitchFamily="2" charset="2"/>
              <a:buChar char="Ø"/>
            </a:pPr>
            <a:r>
              <a:rPr lang="el-GR" sz="1200" dirty="0">
                <a:solidFill>
                  <a:srgbClr val="002060"/>
                </a:solidFill>
                <a:latin typeface="Calibri" panose="020F0502020204030204" pitchFamily="34" charset="0"/>
                <a:ea typeface="Calibri" panose="020F0502020204030204" pitchFamily="34" charset="0"/>
                <a:cs typeface="Calibri" panose="020F0502020204030204" pitchFamily="34" charset="0"/>
              </a:rPr>
              <a:t>Η θητεία των μελών του ΑΣΑΟΣ είναι διετής με δυνατότητα περαιτέρω ανανέωσης</a:t>
            </a:r>
          </a:p>
          <a:p>
            <a:pPr marL="0" indent="0">
              <a:buNone/>
            </a:pPr>
            <a:endParaRPr lang="en-US" sz="1400" b="1" dirty="0">
              <a:solidFill>
                <a:schemeClr val="bg2"/>
              </a:solidFill>
            </a:endParaRPr>
          </a:p>
        </p:txBody>
      </p:sp>
      <p:sp>
        <p:nvSpPr>
          <p:cNvPr id="4" name="Βέλος: Δεξιό 3">
            <a:extLst>
              <a:ext uri="{FF2B5EF4-FFF2-40B4-BE49-F238E27FC236}">
                <a16:creationId xmlns:a16="http://schemas.microsoft.com/office/drawing/2014/main" id="{1FB07B14-A23C-7F4D-53EF-A82A30876958}"/>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7</a:t>
            </a:r>
            <a:endParaRPr lang="en-US" b="1" dirty="0">
              <a:solidFill>
                <a:schemeClr val="bg2"/>
              </a:solidFill>
            </a:endParaRPr>
          </a:p>
        </p:txBody>
      </p:sp>
    </p:spTree>
    <p:extLst>
      <p:ext uri="{BB962C8B-B14F-4D97-AF65-F5344CB8AC3E}">
        <p14:creationId xmlns:p14="http://schemas.microsoft.com/office/powerpoint/2010/main" val="133529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6DFC3A-FD3B-A61E-B4A1-C1CEA29ACDBB}"/>
              </a:ext>
            </a:extLst>
          </p:cNvPr>
          <p:cNvSpPr>
            <a:spLocks noGrp="1"/>
          </p:cNvSpPr>
          <p:nvPr>
            <p:ph type="title"/>
          </p:nvPr>
        </p:nvSpPr>
        <p:spPr>
          <a:xfrm>
            <a:off x="1141413" y="618518"/>
            <a:ext cx="9905998" cy="986164"/>
          </a:xfrm>
        </p:spPr>
        <p:txBody>
          <a:bodyPr>
            <a:noAutofit/>
          </a:bodyPr>
          <a:lstStyle/>
          <a:p>
            <a:pPr algn="ctr">
              <a:lnSpc>
                <a:spcPct val="150000"/>
              </a:lnSpc>
            </a:pPr>
            <a:r>
              <a:rPr lang="el-GR" sz="2000" b="1" dirty="0">
                <a:solidFill>
                  <a:schemeClr val="bg2"/>
                </a:solidFill>
                <a:latin typeface="Arial" panose="020B0604020202020204" pitchFamily="34" charset="0"/>
                <a:cs typeface="Arial" panose="020B0604020202020204" pitchFamily="34" charset="0"/>
              </a:rPr>
              <a:t>ΕργαλεΙα </a:t>
            </a:r>
            <a:r>
              <a:rPr lang="el-GR" sz="2000" b="1" dirty="0" err="1">
                <a:solidFill>
                  <a:schemeClr val="bg2"/>
                </a:solidFill>
                <a:latin typeface="Arial" panose="020B0604020202020204" pitchFamily="34" charset="0"/>
                <a:cs typeface="Arial" panose="020B0604020202020204" pitchFamily="34" charset="0"/>
              </a:rPr>
              <a:t>Εμμεσης</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Ηπιας</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παρΕμβασης</a:t>
            </a:r>
            <a:r>
              <a:rPr lang="el-GR" sz="2000" b="1" dirty="0">
                <a:solidFill>
                  <a:schemeClr val="bg2"/>
                </a:solidFill>
                <a:latin typeface="Arial" panose="020B0604020202020204" pitchFamily="34" charset="0"/>
                <a:cs typeface="Arial" panose="020B0604020202020204" pitchFamily="34" charset="0"/>
              </a:rPr>
              <a:t>: </a:t>
            </a:r>
            <a:br>
              <a:rPr lang="el-GR" sz="2000" b="1" dirty="0">
                <a:solidFill>
                  <a:schemeClr val="bg2"/>
                </a:solidFill>
                <a:latin typeface="Arial" panose="020B0604020202020204" pitchFamily="34" charset="0"/>
                <a:cs typeface="Arial" panose="020B0604020202020204" pitchFamily="34" charset="0"/>
              </a:rPr>
            </a:br>
            <a:r>
              <a:rPr lang="el-GR" sz="2000" b="1" dirty="0">
                <a:solidFill>
                  <a:schemeClr val="bg2"/>
                </a:solidFill>
                <a:latin typeface="Arial" panose="020B0604020202020204" pitchFamily="34" charset="0"/>
                <a:cs typeface="Arial" panose="020B0604020202020204" pitchFamily="34" charset="0"/>
              </a:rPr>
              <a:t>το </a:t>
            </a:r>
            <a:r>
              <a:rPr lang="el-GR" sz="2000" b="1" dirty="0" err="1">
                <a:solidFill>
                  <a:schemeClr val="bg2"/>
                </a:solidFill>
                <a:latin typeface="Arial" panose="020B0604020202020204" pitchFamily="34" charset="0"/>
                <a:cs typeface="Arial" panose="020B0604020202020204" pitchFamily="34" charset="0"/>
              </a:rPr>
              <a:t>Ευρωπαϊκ</a:t>
            </a:r>
            <a:r>
              <a:rPr lang="en-US" sz="2000" b="1" dirty="0">
                <a:solidFill>
                  <a:schemeClr val="bg2"/>
                </a:solidFill>
                <a:latin typeface="Arial" panose="020B0604020202020204" pitchFamily="34" charset="0"/>
                <a:cs typeface="Arial" panose="020B0604020202020204" pitchFamily="34" charset="0"/>
              </a:rPr>
              <a:t>O</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ΟικολογικΟ</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ΣΗμα</a:t>
            </a:r>
            <a:r>
              <a:rPr lang="el-GR" sz="2000" b="1" dirty="0">
                <a:solidFill>
                  <a:schemeClr val="bg2"/>
                </a:solidFill>
                <a:latin typeface="Arial" panose="020B0604020202020204" pitchFamily="34" charset="0"/>
                <a:cs typeface="Arial" panose="020B0604020202020204" pitchFamily="34" charset="0"/>
              </a:rPr>
              <a:t> (ΕU </a:t>
            </a:r>
            <a:r>
              <a:rPr lang="el-GR" sz="2000" b="1" dirty="0" err="1">
                <a:solidFill>
                  <a:schemeClr val="bg2"/>
                </a:solidFill>
                <a:latin typeface="Arial" panose="020B0604020202020204" pitchFamily="34" charset="0"/>
                <a:cs typeface="Arial" panose="020B0604020202020204" pitchFamily="34" charset="0"/>
              </a:rPr>
              <a:t>Eco-label</a:t>
            </a:r>
            <a:r>
              <a:rPr lang="el-GR" sz="2000" b="1" dirty="0">
                <a:solidFill>
                  <a:schemeClr val="bg2"/>
                </a:solidFill>
                <a:latin typeface="Arial" panose="020B0604020202020204" pitchFamily="34" charset="0"/>
                <a:cs typeface="Arial" panose="020B0604020202020204" pitchFamily="34" charset="0"/>
              </a:rPr>
              <a:t>)</a:t>
            </a:r>
            <a:endParaRPr lang="en-US" sz="2000" dirty="0"/>
          </a:p>
        </p:txBody>
      </p:sp>
      <p:pic>
        <p:nvPicPr>
          <p:cNvPr id="11" name="Θέση περιεχομένου 10">
            <a:extLst>
              <a:ext uri="{FF2B5EF4-FFF2-40B4-BE49-F238E27FC236}">
                <a16:creationId xmlns:a16="http://schemas.microsoft.com/office/drawing/2014/main" id="{63FA83F7-8D48-B5DC-9E1F-49F2F89DD5A5}"/>
              </a:ext>
            </a:extLst>
          </p:cNvPr>
          <p:cNvPicPr>
            <a:picLocks noGrp="1" noChangeAspect="1"/>
          </p:cNvPicPr>
          <p:nvPr>
            <p:ph idx="1"/>
          </p:nvPr>
        </p:nvPicPr>
        <p:blipFill>
          <a:blip r:embed="rId2"/>
          <a:stretch>
            <a:fillRect/>
          </a:stretch>
        </p:blipFill>
        <p:spPr>
          <a:xfrm>
            <a:off x="2084830" y="2168994"/>
            <a:ext cx="7337076" cy="3935972"/>
          </a:xfrm>
        </p:spPr>
      </p:pic>
      <p:sp>
        <p:nvSpPr>
          <p:cNvPr id="12" name="Βέλος: Δεξιό 11">
            <a:extLst>
              <a:ext uri="{FF2B5EF4-FFF2-40B4-BE49-F238E27FC236}">
                <a16:creationId xmlns:a16="http://schemas.microsoft.com/office/drawing/2014/main" id="{243DB8BA-018F-497B-3900-A71F92B797AF}"/>
              </a:ext>
            </a:extLst>
          </p:cNvPr>
          <p:cNvSpPr/>
          <p:nvPr/>
        </p:nvSpPr>
        <p:spPr>
          <a:xfrm>
            <a:off x="0"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8</a:t>
            </a:r>
            <a:endParaRPr lang="en-US" b="1" dirty="0">
              <a:solidFill>
                <a:schemeClr val="bg2"/>
              </a:solidFill>
            </a:endParaRPr>
          </a:p>
        </p:txBody>
      </p:sp>
    </p:spTree>
    <p:extLst>
      <p:ext uri="{BB962C8B-B14F-4D97-AF65-F5344CB8AC3E}">
        <p14:creationId xmlns:p14="http://schemas.microsoft.com/office/powerpoint/2010/main" val="81110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46A783-41CF-6F6E-7670-B97D4349800A}"/>
              </a:ext>
            </a:extLst>
          </p:cNvPr>
          <p:cNvSpPr>
            <a:spLocks noGrp="1"/>
          </p:cNvSpPr>
          <p:nvPr>
            <p:ph type="title"/>
          </p:nvPr>
        </p:nvSpPr>
        <p:spPr>
          <a:xfrm>
            <a:off x="1141413" y="618518"/>
            <a:ext cx="9905998" cy="788941"/>
          </a:xfrm>
        </p:spPr>
        <p:txBody>
          <a:bodyPr>
            <a:normAutofit fontScale="90000"/>
          </a:bodyPr>
          <a:lstStyle/>
          <a:p>
            <a:pPr algn="ctr">
              <a:lnSpc>
                <a:spcPct val="150000"/>
              </a:lnSpc>
            </a:pPr>
            <a:r>
              <a:rPr lang="el-GR" sz="2000" b="1" dirty="0">
                <a:solidFill>
                  <a:schemeClr val="bg2"/>
                </a:solidFill>
                <a:latin typeface="Arial" panose="020B0604020202020204" pitchFamily="34" charset="0"/>
                <a:cs typeface="Arial" panose="020B0604020202020204" pitchFamily="34" charset="0"/>
              </a:rPr>
              <a:t>ΕργαλεΙα </a:t>
            </a:r>
            <a:r>
              <a:rPr lang="el-GR" sz="2000" b="1" dirty="0" err="1">
                <a:solidFill>
                  <a:schemeClr val="bg2"/>
                </a:solidFill>
                <a:latin typeface="Arial" panose="020B0604020202020204" pitchFamily="34" charset="0"/>
                <a:cs typeface="Arial" panose="020B0604020202020204" pitchFamily="34" charset="0"/>
              </a:rPr>
              <a:t>Εμμεσης</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Ηπιας</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παρΕμβασης</a:t>
            </a:r>
            <a:r>
              <a:rPr lang="el-GR" sz="2000" b="1" dirty="0">
                <a:solidFill>
                  <a:schemeClr val="bg2"/>
                </a:solidFill>
                <a:latin typeface="Arial" panose="020B0604020202020204" pitchFamily="34" charset="0"/>
                <a:cs typeface="Arial" panose="020B0604020202020204" pitchFamily="34" charset="0"/>
              </a:rPr>
              <a:t>: </a:t>
            </a:r>
            <a:br>
              <a:rPr lang="el-GR" sz="2000" b="1" dirty="0">
                <a:solidFill>
                  <a:schemeClr val="bg2"/>
                </a:solidFill>
                <a:latin typeface="Arial" panose="020B0604020202020204" pitchFamily="34" charset="0"/>
                <a:cs typeface="Arial" panose="020B0604020202020204" pitchFamily="34" charset="0"/>
              </a:rPr>
            </a:br>
            <a:r>
              <a:rPr lang="el-GR" sz="2000" b="1" dirty="0">
                <a:solidFill>
                  <a:schemeClr val="bg2"/>
                </a:solidFill>
                <a:latin typeface="Arial" panose="020B0604020202020204" pitchFamily="34" charset="0"/>
                <a:cs typeface="Arial" panose="020B0604020202020204" pitchFamily="34" charset="0"/>
              </a:rPr>
              <a:t>το </a:t>
            </a:r>
            <a:r>
              <a:rPr lang="el-GR" sz="2000" b="1" dirty="0" err="1">
                <a:solidFill>
                  <a:schemeClr val="bg2"/>
                </a:solidFill>
                <a:latin typeface="Arial" panose="020B0604020202020204" pitchFamily="34" charset="0"/>
                <a:cs typeface="Arial" panose="020B0604020202020204" pitchFamily="34" charset="0"/>
              </a:rPr>
              <a:t>Ευρωπαϊκ</a:t>
            </a:r>
            <a:r>
              <a:rPr lang="en-US" sz="2000" b="1" dirty="0">
                <a:solidFill>
                  <a:schemeClr val="bg2"/>
                </a:solidFill>
                <a:latin typeface="Arial" panose="020B0604020202020204" pitchFamily="34" charset="0"/>
                <a:cs typeface="Arial" panose="020B0604020202020204" pitchFamily="34" charset="0"/>
              </a:rPr>
              <a:t>O</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ΟικολογικΟ</a:t>
            </a:r>
            <a:r>
              <a:rPr lang="el-GR" sz="2000" b="1" dirty="0">
                <a:solidFill>
                  <a:schemeClr val="bg2"/>
                </a:solidFill>
                <a:latin typeface="Arial" panose="020B0604020202020204" pitchFamily="34" charset="0"/>
                <a:cs typeface="Arial" panose="020B0604020202020204" pitchFamily="34" charset="0"/>
              </a:rPr>
              <a:t> </a:t>
            </a:r>
            <a:r>
              <a:rPr lang="el-GR" sz="2000" b="1" dirty="0" err="1">
                <a:solidFill>
                  <a:schemeClr val="bg2"/>
                </a:solidFill>
                <a:latin typeface="Arial" panose="020B0604020202020204" pitchFamily="34" charset="0"/>
                <a:cs typeface="Arial" panose="020B0604020202020204" pitchFamily="34" charset="0"/>
              </a:rPr>
              <a:t>ΣΗμα</a:t>
            </a:r>
            <a:r>
              <a:rPr lang="el-GR" sz="2000" b="1" dirty="0">
                <a:solidFill>
                  <a:schemeClr val="bg2"/>
                </a:solidFill>
                <a:latin typeface="Arial" panose="020B0604020202020204" pitchFamily="34" charset="0"/>
                <a:cs typeface="Arial" panose="020B0604020202020204" pitchFamily="34" charset="0"/>
              </a:rPr>
              <a:t> (ΕU </a:t>
            </a:r>
            <a:r>
              <a:rPr lang="el-GR" sz="2000" b="1" dirty="0" err="1">
                <a:solidFill>
                  <a:schemeClr val="bg2"/>
                </a:solidFill>
                <a:latin typeface="Arial" panose="020B0604020202020204" pitchFamily="34" charset="0"/>
                <a:cs typeface="Arial" panose="020B0604020202020204" pitchFamily="34" charset="0"/>
              </a:rPr>
              <a:t>Eco-label</a:t>
            </a:r>
            <a:r>
              <a:rPr lang="el-GR" sz="2000" b="1" dirty="0">
                <a:solidFill>
                  <a:schemeClr val="bg2"/>
                </a:solidFill>
                <a:latin typeface="Arial" panose="020B0604020202020204" pitchFamily="34" charset="0"/>
                <a:cs typeface="Arial" panose="020B0604020202020204" pitchFamily="34" charset="0"/>
              </a:rPr>
              <a:t>)</a:t>
            </a:r>
            <a:endParaRPr lang="en-US" sz="2000" dirty="0"/>
          </a:p>
        </p:txBody>
      </p:sp>
      <p:graphicFrame>
        <p:nvGraphicFramePr>
          <p:cNvPr id="4" name="Θέση περιεχομένου 3">
            <a:extLst>
              <a:ext uri="{FF2B5EF4-FFF2-40B4-BE49-F238E27FC236}">
                <a16:creationId xmlns:a16="http://schemas.microsoft.com/office/drawing/2014/main" id="{2BDF95B7-C90B-41FF-F845-B30C893685A7}"/>
              </a:ext>
            </a:extLst>
          </p:cNvPr>
          <p:cNvGraphicFramePr>
            <a:graphicFrameLocks noGrp="1" noChangeAspect="1"/>
          </p:cNvGraphicFramePr>
          <p:nvPr>
            <p:ph idx="1"/>
            <p:extLst>
              <p:ext uri="{D42A27DB-BD31-4B8C-83A1-F6EECF244321}">
                <p14:modId xmlns:p14="http://schemas.microsoft.com/office/powerpoint/2010/main" val="3452231765"/>
              </p:ext>
            </p:extLst>
          </p:nvPr>
        </p:nvGraphicFramePr>
        <p:xfrm>
          <a:off x="2073741" y="1524048"/>
          <a:ext cx="7760541" cy="4715434"/>
        </p:xfrm>
        <a:graphic>
          <a:graphicData uri="http://schemas.openxmlformats.org/presentationml/2006/ole">
            <mc:AlternateContent xmlns:mc="http://schemas.openxmlformats.org/markup-compatibility/2006">
              <mc:Choice xmlns:v="urn:schemas-microsoft-com:vml" Requires="v">
                <p:oleObj name="Acrobat Document" r:id="rId2" imgW="9144000" imgH="6095843" progId="Acrobat.Document.DC">
                  <p:embed/>
                </p:oleObj>
              </mc:Choice>
              <mc:Fallback>
                <p:oleObj name="Acrobat Document" r:id="rId2" imgW="9144000" imgH="6095843" progId="Acrobat.Document.DC">
                  <p:embed/>
                  <p:pic>
                    <p:nvPicPr>
                      <p:cNvPr id="0" name=""/>
                      <p:cNvPicPr/>
                      <p:nvPr/>
                    </p:nvPicPr>
                    <p:blipFill>
                      <a:blip r:embed="rId3"/>
                      <a:stretch>
                        <a:fillRect/>
                      </a:stretch>
                    </p:blipFill>
                    <p:spPr>
                      <a:xfrm>
                        <a:off x="2073741" y="1524048"/>
                        <a:ext cx="7760541" cy="4715434"/>
                      </a:xfrm>
                      <a:prstGeom prst="rect">
                        <a:avLst/>
                      </a:prstGeom>
                    </p:spPr>
                  </p:pic>
                </p:oleObj>
              </mc:Fallback>
            </mc:AlternateContent>
          </a:graphicData>
        </a:graphic>
      </p:graphicFrame>
      <p:sp>
        <p:nvSpPr>
          <p:cNvPr id="5" name="Βέλος: Δεξιό 4">
            <a:extLst>
              <a:ext uri="{FF2B5EF4-FFF2-40B4-BE49-F238E27FC236}">
                <a16:creationId xmlns:a16="http://schemas.microsoft.com/office/drawing/2014/main" id="{F6A60477-6686-2971-E3AB-3C745FF1E6E5}"/>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9</a:t>
            </a:r>
            <a:endParaRPr lang="en-US" b="1" dirty="0">
              <a:solidFill>
                <a:schemeClr val="bg2"/>
              </a:solidFill>
            </a:endParaRPr>
          </a:p>
        </p:txBody>
      </p:sp>
    </p:spTree>
    <p:extLst>
      <p:ext uri="{BB962C8B-B14F-4D97-AF65-F5344CB8AC3E}">
        <p14:creationId xmlns:p14="http://schemas.microsoft.com/office/powerpoint/2010/main" val="2928934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3023</TotalTime>
  <Words>2164</Words>
  <Application>Microsoft Office PowerPoint</Application>
  <PresentationFormat>Ευρεία οθόνη</PresentationFormat>
  <Paragraphs>124</Paragraphs>
  <Slides>16</Slides>
  <Notes>1</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16</vt:i4>
      </vt:variant>
    </vt:vector>
  </HeadingPairs>
  <TitlesOfParts>
    <vt:vector size="25" baseType="lpstr">
      <vt:lpstr>Arial</vt:lpstr>
      <vt:lpstr>Calibri</vt:lpstr>
      <vt:lpstr>Century Gothic</vt:lpstr>
      <vt:lpstr>Courier New</vt:lpstr>
      <vt:lpstr>Tw Cen MT</vt:lpstr>
      <vt:lpstr>Wingdings</vt:lpstr>
      <vt:lpstr>Wingdings 3</vt:lpstr>
      <vt:lpstr>Κύκλωμα</vt:lpstr>
      <vt:lpstr>Adobe Acrobat Document</vt:lpstr>
      <vt:lpstr>ΔΙΚΑΙΟ ΠΟΛΕΟΔΟΜΙΑΣ-ΧΩΡΟΤΑΞΙΑΣ ΚΑΙ ΠΕΡΙΒΑΛΛΟΝΤΟΣ ΙΙ  </vt:lpstr>
      <vt:lpstr>ΕΡΓΑΛΕΙΑ ΠΑΡΕΜΒΑΣΗΣ ΓΙΑ ΤΗΝ ΠΡΟΣΤΑΣΙΑ ΤΟΥ ΠΕΡΙΒΑΛΛΟΝΤΟΣ</vt:lpstr>
      <vt:lpstr>ΕΡΓΑΛΕΙΑ ΑΜΕΣΗΣ ΠΑΡΕΜΒΑΣΗΣ (Ι)</vt:lpstr>
      <vt:lpstr>  ΕΡΓΑΛΕΙΑ ΑΜΕΣΗΣ ΠΑΡΕΜΒΑΣΗΣ (ΙΙ)   </vt:lpstr>
      <vt:lpstr>ΕΡΓΑΛΕΙΑ ΕΜΜΕΣΗΣ ΠΑΡΕΜΒΑΣΗΣ: ορισμοί</vt:lpstr>
      <vt:lpstr>ΕργαλεΙα Εμμεσης (Ηπιας) παρΕμβασης:  το ΕυρωπαϊκO ΟικολογικΟ ΣΗμα (ΕU Eco-label)</vt:lpstr>
      <vt:lpstr>ΕργαλεΙα Εμμεσης (Ηπιας) παρΕμβασης:  το ΕυρωπαϊκO ΟικολογικΟ ΣΗμα (ΕU Eco-label)</vt:lpstr>
      <vt:lpstr>ΕργαλεΙα Εμμεσης (Ηπιας) παρΕμβασης:  το ΕυρωπαϊκO ΟικολογικΟ ΣΗμα (ΕU Eco-label)</vt:lpstr>
      <vt:lpstr>ΕργαλεΙα Εμμεσης (Ηπιας) παρΕμβασης:  το ΕυρωπαϊκO ΟικολογικΟ ΣΗμα (ΕU Eco-label)</vt:lpstr>
      <vt:lpstr>ΕργαλεIα Eμμεσης (Hπιας) παρEμβασης: το EMAS  </vt:lpstr>
      <vt:lpstr>ΕργαλεIα Eμμεσης (Hπιας) παρEμβασης: το EMAS </vt:lpstr>
      <vt:lpstr>Παρουσίαση του PowerPoint</vt:lpstr>
      <vt:lpstr> EMAS &amp; ISO 14001 </vt:lpstr>
      <vt:lpstr>Οι Περιβαλλοντικές ΣυμφωνΙες </vt:lpstr>
      <vt:lpstr>ΚΡΙΤΗΡΙΑ  ESG  (Environmental, Social &amp; Corporate Governance)</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ΔΙΚΑΙΟ ΠΟΛΕΟΔΟΜΙΑΣ ΧΩΡΟΤΑΞΙΑΣ &amp;ΠΕΡΙΒΑΛΛΟΝΤΟΣ ΙΙ</dc:title>
  <dc:creator>Stamatiou Konstantina</dc:creator>
  <cp:lastModifiedBy>κωνσταντινα σταματιου</cp:lastModifiedBy>
  <cp:revision>282</cp:revision>
  <dcterms:created xsi:type="dcterms:W3CDTF">2023-11-01T21:01:17Z</dcterms:created>
  <dcterms:modified xsi:type="dcterms:W3CDTF">2024-10-24T08:44:10Z</dcterms:modified>
</cp:coreProperties>
</file>