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56" r:id="rId4"/>
    <p:sldId id="439" r:id="rId5"/>
    <p:sldId id="652" r:id="rId6"/>
    <p:sldId id="653" r:id="rId7"/>
    <p:sldId id="257" r:id="rId8"/>
    <p:sldId id="628" r:id="rId9"/>
    <p:sldId id="629" r:id="rId10"/>
    <p:sldId id="616" r:id="rId11"/>
    <p:sldId id="683" r:id="rId12"/>
    <p:sldId id="617" r:id="rId13"/>
    <p:sldId id="631" r:id="rId14"/>
    <p:sldId id="632" r:id="rId15"/>
    <p:sldId id="621" r:id="rId16"/>
    <p:sldId id="618" r:id="rId17"/>
    <p:sldId id="620" r:id="rId18"/>
    <p:sldId id="625" r:id="rId19"/>
    <p:sldId id="626" r:id="rId20"/>
    <p:sldId id="624" r:id="rId21"/>
    <p:sldId id="630" r:id="rId22"/>
    <p:sldId id="623" r:id="rId23"/>
    <p:sldId id="634" r:id="rId24"/>
    <p:sldId id="635" r:id="rId25"/>
    <p:sldId id="671" r:id="rId26"/>
    <p:sldId id="636" r:id="rId27"/>
    <p:sldId id="645" r:id="rId28"/>
    <p:sldId id="570" r:id="rId29"/>
    <p:sldId id="572" r:id="rId30"/>
    <p:sldId id="608" r:id="rId31"/>
    <p:sldId id="609" r:id="rId32"/>
    <p:sldId id="607" r:id="rId33"/>
    <p:sldId id="610" r:id="rId34"/>
    <p:sldId id="688" r:id="rId35"/>
    <p:sldId id="681" r:id="rId36"/>
    <p:sldId id="686" r:id="rId37"/>
    <p:sldId id="676" r:id="rId38"/>
    <p:sldId id="673" r:id="rId39"/>
    <p:sldId id="612" r:id="rId40"/>
    <p:sldId id="687" r:id="rId41"/>
    <p:sldId id="675" r:id="rId42"/>
    <p:sldId id="678" r:id="rId43"/>
    <p:sldId id="679" r:id="rId44"/>
    <p:sldId id="426" r:id="rId45"/>
    <p:sldId id="267" r:id="rId46"/>
    <p:sldId id="578" r:id="rId47"/>
    <p:sldId id="654" r:id="rId48"/>
    <p:sldId id="655" r:id="rId49"/>
    <p:sldId id="657" r:id="rId50"/>
    <p:sldId id="658" r:id="rId51"/>
    <p:sldId id="656" r:id="rId52"/>
    <p:sldId id="659" r:id="rId53"/>
    <p:sldId id="660" r:id="rId54"/>
    <p:sldId id="662" r:id="rId55"/>
    <p:sldId id="661" r:id="rId56"/>
    <p:sldId id="663" r:id="rId57"/>
    <p:sldId id="664" r:id="rId58"/>
    <p:sldId id="601" r:id="rId59"/>
    <p:sldId id="665" r:id="rId60"/>
    <p:sldId id="666" r:id="rId61"/>
    <p:sldId id="668" r:id="rId62"/>
    <p:sldId id="667" r:id="rId63"/>
    <p:sldId id="669" r:id="rId64"/>
    <p:sldId id="670" r:id="rId65"/>
    <p:sldId id="650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94660"/>
  </p:normalViewPr>
  <p:slideViewPr>
    <p:cSldViewPr>
      <p:cViewPr>
        <p:scale>
          <a:sx n="110" d="100"/>
          <a:sy n="11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21CA-EBB4-480C-89C6-52BFB40F2C6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195F-8339-4F5C-916E-3C4CBEC2F97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5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2369-9E49-49E2-AC40-48173F76C63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DCA4-4256-4AFE-9BBD-202BBE29A06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3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DD87-7DD2-4196-B5FD-C632FA22C1F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428A-EB33-49FB-8855-78BB93EADFB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7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5B27-2586-4E6D-B1B3-B4E7D5A2D7A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528A-FFF2-4631-A592-BA9D6CDFACE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8561-3D75-4EF7-A7AA-2B487B8855F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FC2AF-08C6-49B7-9955-CDBD92FC5B5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CBE00-757E-4B06-A511-88CFCE65DE4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FBF4-6A00-4C20-B6C9-95B925EB15B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6DB6-5ACD-4D4C-A5A7-9202018E305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8AC6-21FB-4985-96E1-ADED5B06755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1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4EDF-DFCB-43C9-934F-915978D50C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CE69-964D-4D95-B86B-30777BBB01C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D8D7-CBD8-4A6E-8CD1-AF8172B813E4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55AD-7621-4732-9E35-AC4971E04CF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5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2537-9435-41AA-8490-EDB8A0EF0607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D5E-5832-4034-B775-35572799717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2391-C040-41CF-9796-88CE65026C6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ADB4-DF8C-427B-875E-3B7C1B224C8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7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2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0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4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58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82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24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8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8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0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6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27/11/2020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EEF7D-C8E4-4C75-BEA0-C2A4FF17A32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5F833A-7918-451C-9405-EEEAC99B4E7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pdf/8547/708/10-0197-02_Fysika_E-Dimotikou_Vivlio-Mathiti/" TargetMode="External"/><Relationship Id="rId2" Type="http://schemas.openxmlformats.org/officeDocument/2006/relationships/hyperlink" Target="http://ebooks.edu.gr/ebooks/v/pdf/8547/628/10-0133-02_Fysika_E-Dimotikou_Tetradio-Ergasion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neOUfbk_3g" TargetMode="External"/><Relationship Id="rId2" Type="http://schemas.openxmlformats.org/officeDocument/2006/relationships/hyperlink" Target="https://phet.colorado.edu/el/simulation/legacy/density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youtu.be/ua9mDSXpBcE" TargetMode="External"/><Relationship Id="rId4" Type="http://schemas.openxmlformats.org/officeDocument/2006/relationships/hyperlink" Target="https://web.microsoftstream.com/video/4a5a6051-23fe-4b29-bad5-cc92c76ca9f2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het.colorado.edu/el/simulation/states-of-matter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v/pdf/8547/2572/22-0215-02_Chimeia_A-Lykeiou_Vivlio-Mathiti/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hXJ_1Qiou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l/simulation/build-a-molecul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atomic-interactions/latest/atomic-interactions_el.html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pdf/8547/680/10-0178-02_Fysika_ST-Dimotikou_Vivlio-Mathiti/" TargetMode="External"/><Relationship Id="rId2" Type="http://schemas.openxmlformats.org/officeDocument/2006/relationships/hyperlink" Target="http://ebooks.edu.gr/ebooks/v/pdf/8547/682/10-0179-02_Fysika_ST-Dimotikou_Tetradio-Ergasion/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p6RIv9ZRY4" TargetMode="External"/><Relationship Id="rId4" Type="http://schemas.openxmlformats.org/officeDocument/2006/relationships/hyperlink" Target="https://www.youtube.com/watch?v=LaOBcF6N7e4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WFyxn0qDEU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iFcOiOVerg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AxvlXDiqA" TargetMode="External"/><Relationship Id="rId2" Type="http://schemas.openxmlformats.org/officeDocument/2006/relationships/hyperlink" Target="https://www.youtube.com/watch?v=9FTafxnbwHQ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BejR_Idyog" TargetMode="Externa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τα «στοιχεία» στα υλικά  και από τα «στοιχεία» στα στοιχεία </a:t>
            </a:r>
            <a:r>
              <a:rPr lang="el-GR" dirty="0" smtClean="0"/>
              <a:t>(3/3)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2514" y="1685706"/>
            <a:ext cx="836996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Η «αλλαγή φάσης» διαφοροποιείται από τη </a:t>
            </a:r>
          </a:p>
          <a:p>
            <a:pPr marL="0" indent="0">
              <a:buNone/>
            </a:pPr>
            <a:r>
              <a:rPr lang="el-GR" dirty="0" smtClean="0"/>
              <a:t>Χημική αντίδραση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Στοιχεία που μπορεί να </a:t>
            </a:r>
          </a:p>
          <a:p>
            <a:pPr marL="0" indent="0">
              <a:buNone/>
            </a:pPr>
            <a:r>
              <a:rPr lang="el-GR" dirty="0" smtClean="0"/>
              <a:t>μετρηθούν «κρύβονται» και</a:t>
            </a:r>
          </a:p>
          <a:p>
            <a:pPr marL="0" indent="0">
              <a:buNone/>
            </a:pPr>
            <a:r>
              <a:rPr lang="el-GR" dirty="0" err="1" smtClean="0"/>
              <a:t>ξαναμεφανίζονται</a:t>
            </a:r>
            <a:r>
              <a:rPr lang="el-GR" dirty="0" smtClean="0"/>
              <a:t> σε </a:t>
            </a:r>
          </a:p>
          <a:p>
            <a:pPr marL="0" indent="0">
              <a:buNone/>
            </a:pPr>
            <a:r>
              <a:rPr lang="el-GR" dirty="0" smtClean="0"/>
              <a:t>καθαρή μορφή σε ακολουθίες</a:t>
            </a:r>
          </a:p>
          <a:p>
            <a:pPr marL="0" indent="0">
              <a:buNone/>
            </a:pPr>
            <a:r>
              <a:rPr lang="el-GR" dirty="0" smtClean="0"/>
              <a:t>χημικών αντιδράσεων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28867"/>
            <a:ext cx="2998930" cy="39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63731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https://snappygoat.com/b/041567f8fc288b6ccf6a2d39faae0f7d0f24879e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360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Υλικά- Επινοητικότητα-Τεχνολογίες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Εφευρέσεις υλικών (υγρό πυρ, τσιμέντο των Ρωμαίων, αρχιτεκτονικά υλικά, Ινδικό ατσάλι, Ατσάλι στους Ιάπωνες, μεταλλουργίες, γυαλιά)</a:t>
            </a:r>
          </a:p>
          <a:p>
            <a:r>
              <a:rPr lang="el-GR" dirty="0" err="1" smtClean="0"/>
              <a:t>Οικονομια</a:t>
            </a:r>
            <a:r>
              <a:rPr lang="el-GR" dirty="0" smtClean="0"/>
              <a:t>, πόλεμος και υλικά (πχ </a:t>
            </a:r>
            <a:r>
              <a:rPr lang="en-US" dirty="0" smtClean="0"/>
              <a:t>longbow, </a:t>
            </a:r>
            <a:r>
              <a:rPr lang="el-GR" dirty="0" smtClean="0"/>
              <a:t>«πάντρεμα» υλικών)</a:t>
            </a:r>
          </a:p>
          <a:p>
            <a:r>
              <a:rPr lang="el-GR" dirty="0"/>
              <a:t>19</a:t>
            </a:r>
            <a:r>
              <a:rPr lang="el-GR" baseline="30000" dirty="0"/>
              <a:t>ος</a:t>
            </a:r>
            <a:r>
              <a:rPr lang="el-GR" dirty="0"/>
              <a:t> Αιώνας- 20</a:t>
            </a:r>
            <a:r>
              <a:rPr lang="el-GR" baseline="30000" dirty="0"/>
              <a:t>ος</a:t>
            </a:r>
            <a:r>
              <a:rPr lang="el-GR" dirty="0"/>
              <a:t> </a:t>
            </a:r>
            <a:r>
              <a:rPr lang="el-GR" dirty="0" err="1"/>
              <a:t>αιωνας</a:t>
            </a:r>
            <a:r>
              <a:rPr lang="el-GR" dirty="0"/>
              <a:t> (έκρηξη στη Χημεία, Επιστήμη των Υλικών</a:t>
            </a:r>
            <a:r>
              <a:rPr lang="el-GR" dirty="0" smtClean="0"/>
              <a:t>)</a:t>
            </a:r>
          </a:p>
          <a:p>
            <a:r>
              <a:rPr lang="el-GR" dirty="0" err="1"/>
              <a:t>Αιωνα</a:t>
            </a:r>
            <a:r>
              <a:rPr lang="el-GR" dirty="0"/>
              <a:t> τον </a:t>
            </a:r>
            <a:r>
              <a:rPr lang="el-GR" dirty="0" err="1"/>
              <a:t>αιωνα</a:t>
            </a:r>
            <a:r>
              <a:rPr lang="el-GR" dirty="0"/>
              <a:t>, η </a:t>
            </a:r>
            <a:r>
              <a:rPr lang="el-GR" dirty="0" err="1"/>
              <a:t>προνομιουχα</a:t>
            </a:r>
            <a:r>
              <a:rPr lang="el-GR" dirty="0"/>
              <a:t> </a:t>
            </a:r>
            <a:r>
              <a:rPr lang="el-GR" dirty="0" err="1"/>
              <a:t>κατασταση</a:t>
            </a:r>
            <a:r>
              <a:rPr lang="el-GR" dirty="0"/>
              <a:t> της </a:t>
            </a:r>
            <a:r>
              <a:rPr lang="el-GR" dirty="0" err="1"/>
              <a:t>υλης</a:t>
            </a:r>
            <a:r>
              <a:rPr lang="el-GR" dirty="0"/>
              <a:t> </a:t>
            </a:r>
            <a:r>
              <a:rPr lang="el-GR" dirty="0" err="1"/>
              <a:t>μοιαζει</a:t>
            </a:r>
            <a:r>
              <a:rPr lang="el-GR" dirty="0"/>
              <a:t> να αλλάζει. </a:t>
            </a:r>
            <a:r>
              <a:rPr lang="el-GR" dirty="0" smtClean="0"/>
              <a:t>Τον 18</a:t>
            </a:r>
            <a:r>
              <a:rPr lang="el-GR" baseline="30000" dirty="0" smtClean="0"/>
              <a:t>ο</a:t>
            </a:r>
            <a:r>
              <a:rPr lang="el-GR" dirty="0" smtClean="0"/>
              <a:t> αιώνα διαλύματα. Τον </a:t>
            </a:r>
            <a:r>
              <a:rPr lang="el-GR" dirty="0"/>
              <a:t>19ο </a:t>
            </a:r>
            <a:r>
              <a:rPr lang="el-GR" dirty="0" err="1"/>
              <a:t>αιωνα</a:t>
            </a:r>
            <a:r>
              <a:rPr lang="el-GR" dirty="0"/>
              <a:t> οι </a:t>
            </a:r>
            <a:r>
              <a:rPr lang="el-GR" dirty="0" err="1"/>
              <a:t>ατμοι</a:t>
            </a:r>
            <a:r>
              <a:rPr lang="el-GR" dirty="0"/>
              <a:t> </a:t>
            </a:r>
            <a:r>
              <a:rPr lang="el-GR" dirty="0" smtClean="0"/>
              <a:t>καταλληλότεροι </a:t>
            </a:r>
            <a:r>
              <a:rPr lang="el-GR" dirty="0"/>
              <a:t>για </a:t>
            </a:r>
            <a:r>
              <a:rPr lang="el-GR" dirty="0" err="1"/>
              <a:t>καποιες</a:t>
            </a:r>
            <a:r>
              <a:rPr lang="el-GR" dirty="0"/>
              <a:t> </a:t>
            </a:r>
            <a:r>
              <a:rPr lang="el-GR" dirty="0" err="1"/>
              <a:t>σπουδαιες</a:t>
            </a:r>
            <a:r>
              <a:rPr lang="el-GR" dirty="0"/>
              <a:t> χημικές </a:t>
            </a:r>
            <a:r>
              <a:rPr lang="el-GR" dirty="0" err="1" smtClean="0"/>
              <a:t>μετρησεις</a:t>
            </a:r>
            <a:r>
              <a:rPr lang="el-GR" dirty="0" smtClean="0"/>
              <a:t>.  Τον  20ο κρυσταλλική </a:t>
            </a:r>
            <a:r>
              <a:rPr lang="el-GR" dirty="0"/>
              <a:t>μορφή.</a:t>
            </a:r>
            <a:endParaRPr lang="el-GR" dirty="0"/>
          </a:p>
          <a:p>
            <a:endParaRPr lang="el-GR" dirty="0" smtClean="0"/>
          </a:p>
          <a:p>
            <a:pPr marL="0" lvl="0" indent="0">
              <a:buNone/>
            </a:pPr>
            <a:r>
              <a:rPr lang="el-GR" sz="3000" dirty="0">
                <a:solidFill>
                  <a:srgbClr val="FF0000"/>
                </a:solidFill>
              </a:rPr>
              <a:t>Όμως: </a:t>
            </a:r>
            <a:r>
              <a:rPr lang="el-GR" sz="3000" dirty="0" err="1">
                <a:solidFill>
                  <a:srgbClr val="FF0000"/>
                </a:solidFill>
              </a:rPr>
              <a:t>υπαρχει</a:t>
            </a:r>
            <a:r>
              <a:rPr lang="el-GR" sz="3000" dirty="0">
                <a:solidFill>
                  <a:srgbClr val="FF0000"/>
                </a:solidFill>
              </a:rPr>
              <a:t> μια «παχυσαρκία» των υλικών; Μήπως τελικά παύουμε να τα εκτιμούμε; Παύουμε να τα βλέπουμε;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3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υλικά στην ελληνική </a:t>
            </a:r>
            <a:r>
              <a:rPr lang="el-GR" dirty="0" err="1" smtClean="0"/>
              <a:t>γλωσσα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Πυλη</a:t>
            </a:r>
            <a:r>
              <a:rPr lang="el-GR" dirty="0" smtClean="0"/>
              <a:t> ελληνικής γλώσσας, τι λέξεις;</a:t>
            </a:r>
          </a:p>
          <a:p>
            <a:r>
              <a:rPr lang="el-GR" dirty="0" smtClean="0"/>
              <a:t>Ανεμόσκαλα (εμφανίζονται στην ποίηση;)</a:t>
            </a: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Ποια </a:t>
            </a:r>
            <a:r>
              <a:rPr lang="el-GR" dirty="0" smtClean="0">
                <a:solidFill>
                  <a:srgbClr val="FF0000"/>
                </a:solidFill>
              </a:rPr>
              <a:t>η σχέση της δικής μας κουλτούρας με τα υλικά; (</a:t>
            </a:r>
            <a:r>
              <a:rPr lang="el-GR" dirty="0" err="1" smtClean="0">
                <a:solidFill>
                  <a:srgbClr val="FF0000"/>
                </a:solidFill>
              </a:rPr>
              <a:t>Ιστορια</a:t>
            </a:r>
            <a:r>
              <a:rPr lang="el-GR" dirty="0" smtClean="0">
                <a:solidFill>
                  <a:srgbClr val="FF0000"/>
                </a:solidFill>
              </a:rPr>
              <a:t> της Ελληνικής βιοτεχνίας και βιομηχανίας των 19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 και τον 20</a:t>
            </a:r>
            <a:r>
              <a:rPr lang="el-GR" baseline="30000" dirty="0" smtClean="0">
                <a:solidFill>
                  <a:srgbClr val="FF0000"/>
                </a:solidFill>
              </a:rPr>
              <a:t>ο</a:t>
            </a:r>
            <a:r>
              <a:rPr lang="el-GR" dirty="0" smtClean="0">
                <a:solidFill>
                  <a:srgbClr val="FF0000"/>
                </a:solidFill>
              </a:rPr>
              <a:t> αιώνα)</a:t>
            </a:r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Παιδαγωγική </a:t>
            </a:r>
            <a:r>
              <a:rPr lang="el-GR" dirty="0" smtClean="0">
                <a:solidFill>
                  <a:srgbClr val="FF0000"/>
                </a:solidFill>
              </a:rPr>
              <a:t>και υλικά;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 νερό αλλάζει σε πάγο ή σε αέριο νερό. Η αλλαγή στην μορφή είναι πελώρια. Το λάδι καίγεται σε ένα καντήλι και «</a:t>
            </a:r>
            <a:r>
              <a:rPr lang="el-GR" dirty="0" err="1" smtClean="0"/>
              <a:t>χανεται</a:t>
            </a:r>
            <a:r>
              <a:rPr lang="el-GR" dirty="0" smtClean="0"/>
              <a:t>» ενώ μένει ένα κατακάθι. </a:t>
            </a:r>
            <a:r>
              <a:rPr lang="el-GR" dirty="0" err="1" smtClean="0"/>
              <a:t>Γιατι</a:t>
            </a:r>
            <a:r>
              <a:rPr lang="el-GR" dirty="0" smtClean="0"/>
              <a:t> να λέμε τα πρώτα «Αλλαγές φάσης» και το δεύτερο «χημική αντίδραση»; Σε τι διαφέρουν;</a:t>
            </a:r>
          </a:p>
          <a:p>
            <a:r>
              <a:rPr lang="el-GR" dirty="0" smtClean="0"/>
              <a:t>Μπορείτε να σκεφτείτε μια περίπτωση όπου το στοιχείο άνθρακας «κρύβεται» στον αέρα; Ξέρετε αν «αλλάζει κρυψώνα»; </a:t>
            </a:r>
          </a:p>
          <a:p>
            <a:r>
              <a:rPr lang="el-GR" dirty="0" smtClean="0"/>
              <a:t>Ποια είναι η προσωπική σας σχέση με τα υλικά; Σέβεστε τα υλικά;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367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μελέτη της ζωής και των υλικών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28800"/>
            <a:ext cx="4968552" cy="4525963"/>
          </a:xfrm>
        </p:spPr>
        <p:txBody>
          <a:bodyPr/>
          <a:lstStyle/>
          <a:p>
            <a:r>
              <a:rPr lang="el-GR" dirty="0" smtClean="0"/>
              <a:t>Οι μελέτες της ανθρώπινης φυσιολογίας και οι μελέτες των υλικών (ορυκτά, μεταλλουργία, υλικά με φαρμακευτική αξία κλπ) </a:t>
            </a:r>
            <a:r>
              <a:rPr lang="el-GR" dirty="0" err="1" smtClean="0"/>
              <a:t>γινονται</a:t>
            </a:r>
            <a:r>
              <a:rPr lang="el-GR" dirty="0" smtClean="0"/>
              <a:t> παράλληλα και </a:t>
            </a:r>
            <a:r>
              <a:rPr lang="el-GR" dirty="0" err="1" smtClean="0"/>
              <a:t>αλληλοεπιρεάζονται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3226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4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Ζωη</a:t>
            </a:r>
            <a:r>
              <a:rPr lang="el-GR" dirty="0" smtClean="0"/>
              <a:t> δεν είναι ξένη προς την διαχείριση των υλικών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Περίπου 2,4 </a:t>
            </a:r>
            <a:r>
              <a:rPr lang="el-GR" dirty="0" err="1" smtClean="0"/>
              <a:t>δισ</a:t>
            </a:r>
            <a:r>
              <a:rPr lang="el-GR" dirty="0" smtClean="0"/>
              <a:t> χρόνια πριν φωτοσυνθετικά μικρόβια συγγενικά με τα σημερινά </a:t>
            </a:r>
            <a:r>
              <a:rPr lang="el-GR" dirty="0" err="1" smtClean="0"/>
              <a:t>κυανοβακτήρια</a:t>
            </a:r>
            <a:r>
              <a:rPr lang="el-GR" dirty="0" smtClean="0"/>
              <a:t> γέμισαν την ατμόσφαιρα με οξυγόνο. </a:t>
            </a:r>
          </a:p>
          <a:p>
            <a:r>
              <a:rPr lang="el-GR" dirty="0" smtClean="0"/>
              <a:t>Όχι </a:t>
            </a:r>
            <a:r>
              <a:rPr lang="el-GR" dirty="0" err="1" smtClean="0"/>
              <a:t>μονο</a:t>
            </a:r>
            <a:r>
              <a:rPr lang="el-GR" dirty="0" smtClean="0"/>
              <a:t> βιολογικές </a:t>
            </a:r>
            <a:r>
              <a:rPr lang="el-GR" dirty="0" err="1" smtClean="0"/>
              <a:t>αλλα</a:t>
            </a:r>
            <a:r>
              <a:rPr lang="el-GR" dirty="0" smtClean="0"/>
              <a:t> και άλλες συνέπειες (πχ 4000 ορυκτά αντί για </a:t>
            </a:r>
            <a:r>
              <a:rPr lang="el-GR" dirty="0" err="1" smtClean="0"/>
              <a:t>περ</a:t>
            </a:r>
            <a:r>
              <a:rPr lang="el-GR" dirty="0" smtClean="0"/>
              <a:t> 1500, πιθανή συνεισφορά στη δημιουργία </a:t>
            </a:r>
            <a:r>
              <a:rPr lang="el-GR" dirty="0" err="1" smtClean="0"/>
              <a:t>γρανιτη</a:t>
            </a:r>
            <a:r>
              <a:rPr lang="el-GR" dirty="0" smtClean="0"/>
              <a:t>-</a:t>
            </a:r>
            <a:r>
              <a:rPr lang="el-GR" dirty="0" err="1" smtClean="0"/>
              <a:t>σημαντικο</a:t>
            </a:r>
            <a:r>
              <a:rPr lang="el-GR" dirty="0" smtClean="0"/>
              <a:t> για </a:t>
            </a:r>
            <a:r>
              <a:rPr lang="el-GR" dirty="0" err="1" smtClean="0"/>
              <a:t>συσταση</a:t>
            </a:r>
            <a:r>
              <a:rPr lang="el-GR" dirty="0" smtClean="0"/>
              <a:t> του </a:t>
            </a:r>
            <a:r>
              <a:rPr lang="el-GR" dirty="0" err="1" smtClean="0"/>
              <a:t>φλοιου</a:t>
            </a:r>
            <a:r>
              <a:rPr lang="en-US" dirty="0" smtClean="0"/>
              <a:t>, </a:t>
            </a:r>
            <a:r>
              <a:rPr lang="el-GR" dirty="0" smtClean="0"/>
              <a:t>οξείδωση του μεθανίου κλπ)</a:t>
            </a:r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6754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Gross, M. (2015). How life shaped Earth. Current Biology, 19(25), R847-R850.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527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Αερια</a:t>
            </a:r>
            <a:r>
              <a:rPr lang="el-GR" dirty="0" smtClean="0"/>
              <a:t> στη Γη με και χωρίς </a:t>
            </a:r>
            <a:r>
              <a:rPr lang="el-GR" dirty="0" err="1" smtClean="0"/>
              <a:t>ζωη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16" y="1600200"/>
            <a:ext cx="69879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79712" y="6165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http://www.astro.ex.ac.uk/exoclimes/2010/dvd/pdf/Lenton_exoclimes10.pdf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082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Σύγκριση Γης και «παρόμοιων» πλανητών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31" y="1600200"/>
            <a:ext cx="62435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6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Ζωη</a:t>
            </a:r>
            <a:r>
              <a:rPr lang="el-GR" dirty="0" smtClean="0"/>
              <a:t> δεν είναι ξένη προς την διαχείριση των υλικών (2/2)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414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29200"/>
            <a:ext cx="47132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Νέες εποχές νέες έννοιες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Holobiont</a:t>
            </a:r>
            <a:r>
              <a:rPr lang="el-GR" dirty="0" smtClean="0"/>
              <a:t> (προτάθηκε από την </a:t>
            </a:r>
            <a:r>
              <a:rPr lang="en-US" dirty="0" err="1" smtClean="0"/>
              <a:t>Margulis</a:t>
            </a:r>
            <a:r>
              <a:rPr lang="en-US" dirty="0" smtClean="0"/>
              <a:t> 90s)</a:t>
            </a:r>
          </a:p>
          <a:p>
            <a:r>
              <a:rPr lang="el-GR" dirty="0" smtClean="0"/>
              <a:t>Ανθρωπόκαινος (</a:t>
            </a:r>
            <a:r>
              <a:rPr lang="en-US" dirty="0" smtClean="0"/>
              <a:t>Anthropocene)</a:t>
            </a:r>
            <a:endParaRPr lang="el-GR" dirty="0" smtClean="0"/>
          </a:p>
          <a:p>
            <a:r>
              <a:rPr lang="el-GR" dirty="0" smtClean="0"/>
              <a:t>Υπόθεση της Γαίας (</a:t>
            </a:r>
            <a:r>
              <a:rPr lang="en-US" dirty="0" smtClean="0"/>
              <a:t>Lovelock, </a:t>
            </a:r>
            <a:r>
              <a:rPr lang="en-US" dirty="0" err="1" smtClean="0"/>
              <a:t>Margulis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Ανθρωπολογία των μοντέρνων</a:t>
            </a:r>
            <a:r>
              <a:rPr lang="en-US" dirty="0" smtClean="0"/>
              <a:t> (Latour)</a:t>
            </a:r>
          </a:p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4191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1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διάλεξη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αναλογία ανάμεσα στην προσέγγιση και τη μεγέθυνση</a:t>
            </a:r>
          </a:p>
          <a:p>
            <a:r>
              <a:rPr lang="el-GR" dirty="0" smtClean="0"/>
              <a:t>Μακέτες με ακόμα πιο μικρές οντότητες</a:t>
            </a:r>
          </a:p>
          <a:p>
            <a:r>
              <a:rPr lang="el-GR" dirty="0" smtClean="0"/>
              <a:t>Εξάτμιση και </a:t>
            </a:r>
            <a:r>
              <a:rPr lang="el-GR" dirty="0" smtClean="0"/>
              <a:t>Συμπύκνωση: </a:t>
            </a:r>
            <a:r>
              <a:rPr lang="el-GR" dirty="0" smtClean="0"/>
              <a:t>Μοντέλο</a:t>
            </a:r>
          </a:p>
          <a:p>
            <a:r>
              <a:rPr lang="el-GR" dirty="0" smtClean="0"/>
              <a:t>Εφαρμογές του μοντέλου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Ποια είναι η </a:t>
            </a:r>
            <a:r>
              <a:rPr lang="el-GR" dirty="0" err="1" smtClean="0"/>
              <a:t>κυρια</a:t>
            </a:r>
            <a:r>
              <a:rPr lang="el-GR" dirty="0" smtClean="0"/>
              <a:t> ιδέα στο προηγούμενο </a:t>
            </a:r>
            <a:r>
              <a:rPr lang="el-GR" dirty="0" err="1" smtClean="0"/>
              <a:t>κομματι</a:t>
            </a:r>
            <a:r>
              <a:rPr lang="el-GR" dirty="0" smtClean="0"/>
              <a:t> της διάλεξης;</a:t>
            </a:r>
          </a:p>
          <a:p>
            <a:r>
              <a:rPr lang="el-GR" dirty="0" err="1" smtClean="0"/>
              <a:t>Ασκηση</a:t>
            </a:r>
            <a:r>
              <a:rPr lang="el-GR" dirty="0" smtClean="0"/>
              <a:t> με κλίμακες στον χρόνο. Χρησιμοποιούμε την </a:t>
            </a:r>
            <a:r>
              <a:rPr lang="el-GR" dirty="0" err="1" smtClean="0"/>
              <a:t>αναλογια</a:t>
            </a:r>
            <a:r>
              <a:rPr lang="el-GR" dirty="0" smtClean="0"/>
              <a:t>: ο χρόνος είναι όπως ο χώρος:</a:t>
            </a:r>
          </a:p>
          <a:p>
            <a:r>
              <a:rPr lang="el-GR" dirty="0" err="1" smtClean="0"/>
              <a:t>Υπαρχουν</a:t>
            </a:r>
            <a:r>
              <a:rPr lang="el-GR" dirty="0" smtClean="0"/>
              <a:t> εκτιμήσεις ότι η Γη συστήθηκε 5 </a:t>
            </a:r>
            <a:r>
              <a:rPr lang="el-GR" dirty="0" err="1" smtClean="0"/>
              <a:t>δισ</a:t>
            </a:r>
            <a:r>
              <a:rPr lang="el-GR" dirty="0" smtClean="0"/>
              <a:t> χρόνια πριν. Η οξυγόνωση της ατμόσφαιρας έγινε 2,5 </a:t>
            </a:r>
            <a:r>
              <a:rPr lang="el-GR" dirty="0" err="1" smtClean="0"/>
              <a:t>δισ</a:t>
            </a:r>
            <a:r>
              <a:rPr lang="el-GR" dirty="0" smtClean="0"/>
              <a:t> χρόνια πριν, μια εξαιρετική αύξηση της βιοποικιλότητας 500 </a:t>
            </a:r>
            <a:r>
              <a:rPr lang="el-GR" dirty="0" err="1" smtClean="0"/>
              <a:t>εκατ</a:t>
            </a:r>
            <a:r>
              <a:rPr lang="el-GR" dirty="0" smtClean="0"/>
              <a:t> </a:t>
            </a:r>
            <a:r>
              <a:rPr lang="el-GR" dirty="0" err="1" smtClean="0"/>
              <a:t>χρονια</a:t>
            </a:r>
            <a:r>
              <a:rPr lang="el-GR" dirty="0" smtClean="0"/>
              <a:t> πριν, η εξαφάνιση των δεινοσαύρων </a:t>
            </a:r>
            <a:r>
              <a:rPr lang="en-US" dirty="0" smtClean="0"/>
              <a:t>5</a:t>
            </a:r>
            <a:r>
              <a:rPr lang="el-GR" dirty="0" smtClean="0"/>
              <a:t>0 </a:t>
            </a:r>
            <a:r>
              <a:rPr lang="el-GR" dirty="0" err="1" smtClean="0"/>
              <a:t>εκατ</a:t>
            </a:r>
            <a:r>
              <a:rPr lang="el-GR" dirty="0" smtClean="0"/>
              <a:t> χρόνια πριν και η εμφάνιση του </a:t>
            </a:r>
            <a:r>
              <a:rPr lang="en-US" dirty="0" smtClean="0"/>
              <a:t>homo sapiens 500 </a:t>
            </a:r>
            <a:r>
              <a:rPr lang="el-GR" dirty="0" smtClean="0"/>
              <a:t>χιλ χρόνια πριν.  Πώς θα κάνατε μια μακέτα με όλα αυτά τα γεγονότα για την τάξη σας;</a:t>
            </a:r>
          </a:p>
        </p:txBody>
      </p:sp>
    </p:spTree>
    <p:extLst>
      <p:ext uri="{BB962C8B-B14F-4D97-AF65-F5344CB8AC3E}">
        <p14:creationId xmlns:p14="http://schemas.microsoft.com/office/powerpoint/2010/main" val="309018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Υλικά και Αλλαγές Φάσης στα τρέχοντα βιβλία του Δημοτικού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Πεμπτη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20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http://ebooks.edu.gr/ebooks/v/pdf/8547/628/10-0133-02_Fysika_E-Dimotikou_Tetradio-Ergasion/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Ογκος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μετρηση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: ογκομετρικό δοχείο), 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μαζα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(ζυγαριά) , (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αναφορες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και των δυο σε συσκευασίες), πυκνότητα, μίγματα και διαλύματα 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Πεμπτη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12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http://ebooks.edu.gr/ebooks/v/pdf/8547/708/10-0197-02_Fysika_E-Dimotikou_Vivlio-Mathiti/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Ανθρωποι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και υλικά σώματα, δομή της ύλης, στερεά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υγρα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αερια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, συμβολισμός στοιχείων και χημικών ενώσεων, μίγματα και διαχωρισμός (φιλτράρισμα, απόσταξη, διαλογή) , σκουπίδια και διαχωρισμός, διαλύματα ποικίλων ειδών (και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κραματα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και αέρια διαλύματα)</a:t>
            </a:r>
          </a:p>
        </p:txBody>
      </p:sp>
    </p:spTree>
    <p:extLst>
      <p:ext uri="{BB962C8B-B14F-4D97-AF65-F5344CB8AC3E}">
        <p14:creationId xmlns:p14="http://schemas.microsoft.com/office/powerpoint/2010/main" val="1000069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Ογκος</a:t>
            </a:r>
            <a:r>
              <a:rPr lang="el-GR" dirty="0" smtClean="0"/>
              <a:t>, </a:t>
            </a:r>
            <a:r>
              <a:rPr lang="el-GR" dirty="0" err="1" smtClean="0"/>
              <a:t>Μαζα</a:t>
            </a:r>
            <a:r>
              <a:rPr lang="el-GR" dirty="0" smtClean="0"/>
              <a:t>, Πυκνότητα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Ογκος</a:t>
            </a:r>
            <a:endParaRPr lang="el-GR" dirty="0" smtClean="0"/>
          </a:p>
          <a:p>
            <a:r>
              <a:rPr lang="el-GR" dirty="0" err="1" smtClean="0"/>
              <a:t>Μαζα</a:t>
            </a:r>
            <a:endParaRPr lang="el-GR" dirty="0" smtClean="0"/>
          </a:p>
          <a:p>
            <a:r>
              <a:rPr lang="el-GR" dirty="0" smtClean="0"/>
              <a:t>Διαφορές </a:t>
            </a:r>
            <a:r>
              <a:rPr lang="el-GR" dirty="0" smtClean="0"/>
              <a:t>και </a:t>
            </a:r>
            <a:r>
              <a:rPr lang="el-GR" dirty="0" smtClean="0"/>
              <a:t>ομοιότητες, </a:t>
            </a:r>
            <a:r>
              <a:rPr lang="el-GR" dirty="0" smtClean="0"/>
              <a:t>η έννοια της πυκνότητας.</a:t>
            </a:r>
          </a:p>
          <a:p>
            <a:r>
              <a:rPr lang="el-GR" dirty="0" smtClean="0"/>
              <a:t>Ποικιλία μιγμάτων και διαλυμάτων. Ομοιογενή και ετερογενή μείγματα. Μείγματα με αιωρούμενα (</a:t>
            </a:r>
            <a:r>
              <a:rPr lang="el-GR" dirty="0" err="1" smtClean="0"/>
              <a:t>γαλα</a:t>
            </a:r>
            <a:r>
              <a:rPr lang="el-GR" dirty="0" smtClean="0"/>
              <a:t>, ταχίνι)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294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392488" cy="6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07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Πυκνότητες υλικών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00" y="1797681"/>
            <a:ext cx="3276000" cy="41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09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Πυκνότητα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Πυκνότητες Στερεών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phet.colorado.edu/el/simulation/legacy/density</a:t>
            </a:r>
            <a:endParaRPr lang="el-GR" dirty="0" smtClean="0"/>
          </a:p>
          <a:p>
            <a:r>
              <a:rPr lang="el-GR" dirty="0" smtClean="0"/>
              <a:t>Πυκνότητες υγρών (</a:t>
            </a:r>
            <a:r>
              <a:rPr lang="el-GR" dirty="0" err="1" smtClean="0"/>
              <a:t>Πειραμα</a:t>
            </a:r>
            <a:r>
              <a:rPr lang="el-GR" dirty="0" smtClean="0"/>
              <a:t> από το </a:t>
            </a:r>
            <a:r>
              <a:rPr lang="en-US" dirty="0" err="1" smtClean="0"/>
              <a:t>mathesis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youtu.be/bneOUfbk_3g</a:t>
            </a:r>
            <a:endParaRPr lang="el-GR" dirty="0" smtClean="0"/>
          </a:p>
          <a:p>
            <a:r>
              <a:rPr lang="el-GR" dirty="0" smtClean="0"/>
              <a:t>Πυκνότητες αερίων (διοξείδιο του άνθρακα)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web.microsoftstream.com/video/4a5a6051-23fe-4b29-bad5-cc92c76ca9f2</a:t>
            </a:r>
            <a:r>
              <a:rPr lang="el-GR" dirty="0" smtClean="0"/>
              <a:t> (ή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youtu.be/ua9mDSXpBcE</a:t>
            </a:r>
            <a:r>
              <a:rPr lang="el-GR" dirty="0" smtClean="0"/>
              <a:t> )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530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Μερος</a:t>
            </a:r>
            <a:r>
              <a:rPr lang="el-GR" dirty="0" smtClean="0"/>
              <a:t>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57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μοντέλο των ατόμων και των μορίων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Αρχικά η ιδέα ότι υπάρχει ένα «ελάχιστο κομμάτι» με κάποια «βασικά» χαρακτηριστικά (μέγεθος, μάζα/βάρος, </a:t>
            </a:r>
            <a:r>
              <a:rPr lang="el-GR" dirty="0" err="1" smtClean="0"/>
              <a:t>ομοιες</a:t>
            </a:r>
            <a:r>
              <a:rPr lang="el-GR" dirty="0" smtClean="0"/>
              <a:t> ιδιότητες)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 smtClean="0"/>
              <a:t>Αλλα</a:t>
            </a:r>
            <a:r>
              <a:rPr lang="el-GR" dirty="0" smtClean="0"/>
              <a:t> τα φαινόμενα και ταίριαζαν και δεν </a:t>
            </a:r>
            <a:r>
              <a:rPr lang="el-GR" dirty="0" smtClean="0"/>
              <a:t>ταίριαζαν (από το 17</a:t>
            </a:r>
            <a:r>
              <a:rPr lang="el-GR" baseline="30000" dirty="0" smtClean="0"/>
              <a:t>ο</a:t>
            </a:r>
            <a:r>
              <a:rPr lang="el-GR" dirty="0" smtClean="0"/>
              <a:t> αιώνα μέχρι σήμερα υπήρξαν πολλές αλλαγές)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56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184576" cy="6202640"/>
          </a:xfrm>
        </p:spPr>
      </p:pic>
      <p:sp>
        <p:nvSpPr>
          <p:cNvPr id="3" name="TextBox 2"/>
          <p:cNvSpPr txBox="1"/>
          <p:nvPr/>
        </p:nvSpPr>
        <p:spPr>
          <a:xfrm>
            <a:off x="467544" y="908720"/>
            <a:ext cx="3195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Πόσα πρόσωπα έχουν τα άτομα</a:t>
            </a:r>
          </a:p>
          <a:p>
            <a:r>
              <a:rPr lang="el-GR" dirty="0" smtClean="0"/>
              <a:t>Και τα μόρια;</a:t>
            </a:r>
          </a:p>
          <a:p>
            <a:endParaRPr lang="el-GR" dirty="0"/>
          </a:p>
          <a:p>
            <a:r>
              <a:rPr lang="el-GR" dirty="0" smtClean="0"/>
              <a:t>Το ζήτημα της αναπαράστασης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921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532"/>
            <a:ext cx="6120680" cy="6826468"/>
          </a:xfrm>
        </p:spPr>
      </p:pic>
    </p:spTree>
    <p:extLst>
      <p:ext uri="{BB962C8B-B14F-4D97-AF65-F5344CB8AC3E}">
        <p14:creationId xmlns:p14="http://schemas.microsoft.com/office/powerpoint/2010/main" val="416017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Εξατμιση</a:t>
            </a:r>
            <a:r>
              <a:rPr lang="el-GR" dirty="0" smtClean="0"/>
              <a:t> ή Βρασμός;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κυρία ετοιμάζει τη σούπα στην κατσαρόλα που βρίσκεται στο μάτι </a:t>
            </a:r>
            <a:r>
              <a:rPr lang="el-GR" dirty="0" smtClean="0"/>
              <a:t>της ηλεκτρικής </a:t>
            </a:r>
            <a:r>
              <a:rPr lang="el-GR" dirty="0"/>
              <a:t>κουζίνας.</a:t>
            </a:r>
          </a:p>
          <a:p>
            <a:r>
              <a:rPr lang="el-GR" dirty="0"/>
              <a:t>Αφήνουμε τα βρεγμένα ξύλα στον </a:t>
            </a:r>
            <a:r>
              <a:rPr lang="el-GR" dirty="0" smtClean="0"/>
              <a:t>ήλιο, για </a:t>
            </a:r>
            <a:r>
              <a:rPr lang="el-GR" dirty="0"/>
              <a:t>να στεγνώσουν.</a:t>
            </a:r>
          </a:p>
          <a:p>
            <a:r>
              <a:rPr lang="el-GR" dirty="0"/>
              <a:t>Ο κύριος πίνει το γάλα του καυτό. Αυτή τη φορά όμως το </a:t>
            </a:r>
            <a:r>
              <a:rPr lang="el-GR" dirty="0" smtClean="0"/>
              <a:t>παράκανε. Άφησε </a:t>
            </a:r>
            <a:r>
              <a:rPr lang="el-GR" dirty="0"/>
              <a:t>το μπρίκι με το γάλα πάνω από δέκα λεπτά στο καμινέτο.</a:t>
            </a:r>
          </a:p>
          <a:p>
            <a:r>
              <a:rPr lang="el-GR" dirty="0"/>
              <a:t>Το παιδί βγαίνει από τη θάλασσα, αλλά δε </a:t>
            </a:r>
            <a:r>
              <a:rPr lang="el-GR" dirty="0" smtClean="0"/>
              <a:t>σκουπίζεται. Ξαπλώνει </a:t>
            </a:r>
            <a:r>
              <a:rPr lang="el-GR" dirty="0"/>
              <a:t>στον ήλιο, για να στεγνώσει.</a:t>
            </a:r>
          </a:p>
        </p:txBody>
      </p:sp>
    </p:spTree>
    <p:extLst>
      <p:ext uri="{BB962C8B-B14F-4D97-AF65-F5344CB8AC3E}">
        <p14:creationId xmlns:p14="http://schemas.microsoft.com/office/powerpoint/2010/main" val="413716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920880" cy="6589641"/>
          </a:xfrm>
        </p:spPr>
      </p:pic>
    </p:spTree>
    <p:extLst>
      <p:ext uri="{BB962C8B-B14F-4D97-AF65-F5344CB8AC3E}">
        <p14:creationId xmlns:p14="http://schemas.microsoft.com/office/powerpoint/2010/main" val="2565588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229600" cy="3257077"/>
          </a:xfrm>
        </p:spPr>
      </p:pic>
    </p:spTree>
    <p:extLst>
      <p:ext uri="{BB962C8B-B14F-4D97-AF65-F5344CB8AC3E}">
        <p14:creationId xmlns:p14="http://schemas.microsoft.com/office/powerpoint/2010/main" val="1179962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184576" cy="6202640"/>
          </a:xfrm>
        </p:spPr>
      </p:pic>
      <p:sp>
        <p:nvSpPr>
          <p:cNvPr id="3" name="TextBox 2"/>
          <p:cNvSpPr txBox="1"/>
          <p:nvPr/>
        </p:nvSpPr>
        <p:spPr>
          <a:xfrm>
            <a:off x="467544" y="908720"/>
            <a:ext cx="3195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Πόσα πρόσωπα έχουν τα άτομα</a:t>
            </a:r>
          </a:p>
          <a:p>
            <a:r>
              <a:rPr lang="el-GR" dirty="0" smtClean="0">
                <a:solidFill>
                  <a:prstClr val="black"/>
                </a:solidFill>
              </a:rPr>
              <a:t>Και τα μόρια;</a:t>
            </a: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Το ζήτημα της αναπαράστασης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8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Κινηση</a:t>
            </a:r>
            <a:r>
              <a:rPr lang="el-GR" dirty="0" smtClean="0"/>
              <a:t> </a:t>
            </a:r>
            <a:r>
              <a:rPr lang="en-US" dirty="0" smtClean="0"/>
              <a:t>Brown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Και όμως κάπως μπορούμε να τα «</a:t>
            </a:r>
            <a:r>
              <a:rPr lang="el-GR" dirty="0" err="1" smtClean="0"/>
              <a:t>δουμε</a:t>
            </a:r>
            <a:r>
              <a:rPr lang="el-GR" dirty="0" smtClean="0"/>
              <a:t>»!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n-US" dirty="0" smtClean="0"/>
              <a:t>https</a:t>
            </a:r>
            <a:r>
              <a:rPr lang="en-US" dirty="0"/>
              <a:t>://www.youtube.com/watch?v=siqlXuFo4To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1073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l-GR" dirty="0" err="1"/>
              <a:t>Καταστασεις</a:t>
            </a:r>
            <a:r>
              <a:rPr lang="el-GR" dirty="0"/>
              <a:t> της </a:t>
            </a:r>
            <a:r>
              <a:rPr lang="el-GR" dirty="0" err="1" smtClean="0"/>
              <a:t>υλης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επόμενο βήμα για να </a:t>
            </a:r>
            <a:r>
              <a:rPr lang="el-GR" dirty="0" err="1" smtClean="0"/>
              <a:t>σκεφτουμε</a:t>
            </a:r>
            <a:r>
              <a:rPr lang="el-GR" dirty="0" smtClean="0"/>
              <a:t> </a:t>
            </a:r>
            <a:r>
              <a:rPr lang="el-GR" dirty="0" err="1" smtClean="0"/>
              <a:t>ατομα</a:t>
            </a:r>
            <a:r>
              <a:rPr lang="el-GR" dirty="0" smtClean="0"/>
              <a:t> και μόρια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phet.colorado.edu/el/simulation/states-of-matter</a:t>
            </a:r>
            <a:endParaRPr lang="el-G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34512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04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Χημεία Α Λυκείου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://ebooks.edu.gr/ebooks/v/pdf/8547/2572/22-0215-02_Chimeia_A-Lykeiou_Vivlio-Mathiti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695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0248" y="-676031"/>
            <a:ext cx="6229681" cy="79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93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ά-</a:t>
            </a:r>
            <a:r>
              <a:rPr lang="el-GR" dirty="0" err="1" smtClean="0"/>
              <a:t>τομο</a:t>
            </a:r>
            <a:r>
              <a:rPr lang="el-GR" dirty="0" smtClean="0"/>
              <a:t> που τέμνεται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492000" cy="33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7068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520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Νομίζουμε ότι πια τα ξέρουμε όλα;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όμως: Ανάμεσα στο 1780 και το 1860 (!) η κυρίαρχη ατομική θεωρία των αερίων στα βιβλία Φυσικής ήταν το ατμοσφαιρικό ατομικό μοντέλο με δυο (!) είδη ατόμων: υλικά και αιθέρια. Τα υλικά άτομα έλκυαν </a:t>
            </a:r>
            <a:r>
              <a:rPr lang="el-GR" dirty="0" err="1"/>
              <a:t>αλλα</a:t>
            </a:r>
            <a:r>
              <a:rPr lang="el-GR" dirty="0"/>
              <a:t> υλικά άτομα και τον αιθέρα ενώ τα αιθέρια άτομα απωθούνταν. Εξηγούσε ηλεκτρικά, μαγνητικά, θερμικά, </a:t>
            </a:r>
            <a:r>
              <a:rPr lang="el-GR" dirty="0" err="1"/>
              <a:t>βαρυτικά</a:t>
            </a:r>
            <a:r>
              <a:rPr lang="el-GR" dirty="0"/>
              <a:t> φαινόμενα.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963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Δεσμοί ατόμων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21" y="1340768"/>
            <a:ext cx="3672000" cy="33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4143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5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Εξάτμιση και δροσιά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Εμπνευση</a:t>
            </a:r>
            <a:r>
              <a:rPr lang="el-GR" dirty="0"/>
              <a:t> από παραδοσιακές μεθόδους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https://www.youtube.com/watch?v=fhXJ_1Qiou4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4311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Φτιαχνουμε</a:t>
            </a:r>
            <a:r>
              <a:rPr lang="el-GR" dirty="0"/>
              <a:t> </a:t>
            </a:r>
            <a:r>
              <a:rPr lang="el-GR" dirty="0" err="1"/>
              <a:t>μορια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phet.colorado.edu/el/simulation/build-a-molecule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86496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Δεσμοι</a:t>
            </a:r>
            <a:r>
              <a:rPr lang="el-GR" dirty="0" smtClean="0"/>
              <a:t> και </a:t>
            </a:r>
            <a:r>
              <a:rPr lang="el-GR" dirty="0" err="1" smtClean="0"/>
              <a:t>θερμοκρασια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phet.colorado.edu/sims/html/atomic-interactions/latest/atomic-interactions_el.html</a:t>
            </a:r>
            <a:endParaRPr lang="el-GR" dirty="0" smtClean="0"/>
          </a:p>
          <a:p>
            <a:endParaRPr lang="el-GR" dirty="0"/>
          </a:p>
          <a:p>
            <a:r>
              <a:rPr lang="el-GR" dirty="0" err="1" smtClean="0"/>
              <a:t>Συνδεση</a:t>
            </a:r>
            <a:r>
              <a:rPr lang="el-GR" dirty="0" smtClean="0"/>
              <a:t> με </a:t>
            </a:r>
            <a:r>
              <a:rPr lang="el-GR" dirty="0" err="1" smtClean="0"/>
              <a:t>θερμικη</a:t>
            </a:r>
            <a:r>
              <a:rPr lang="el-GR" dirty="0" smtClean="0"/>
              <a:t> διαστολή και συστολή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855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κύριες ιδέες στο </a:t>
            </a:r>
            <a:r>
              <a:rPr lang="el-GR" dirty="0" err="1" smtClean="0"/>
              <a:t>κομματι</a:t>
            </a:r>
            <a:r>
              <a:rPr lang="el-GR" dirty="0" smtClean="0"/>
              <a:t> που προηγήθηκε;</a:t>
            </a:r>
          </a:p>
          <a:p>
            <a:endParaRPr lang="el-GR" dirty="0"/>
          </a:p>
          <a:p>
            <a:r>
              <a:rPr lang="el-GR" dirty="0" err="1" smtClean="0"/>
              <a:t>Αραγε</a:t>
            </a:r>
            <a:r>
              <a:rPr lang="el-GR" dirty="0" smtClean="0"/>
              <a:t> το να ξέρεις τα χούγια του μορίου φτάνει για να ξέρεις τα χαρακτηριστικά του </a:t>
            </a:r>
            <a:r>
              <a:rPr lang="el-GR" dirty="0" err="1" smtClean="0"/>
              <a:t>υλικου</a:t>
            </a:r>
            <a:r>
              <a:rPr lang="el-GR" dirty="0" smtClean="0"/>
              <a:t>;  (τι ποικιλίες υλικών υπάρχουν; Σε πόσα επίπεδα </a:t>
            </a:r>
            <a:r>
              <a:rPr lang="el-GR" dirty="0" err="1" smtClean="0"/>
              <a:t>μπορουν</a:t>
            </a:r>
            <a:r>
              <a:rPr lang="el-GR" dirty="0" smtClean="0"/>
              <a:t> να </a:t>
            </a:r>
            <a:r>
              <a:rPr lang="el-GR" dirty="0" err="1" smtClean="0"/>
              <a:t>δομηθουν</a:t>
            </a:r>
            <a:r>
              <a:rPr lang="el-GR" dirty="0" smtClean="0"/>
              <a:t> τα υλικά;)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15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3ο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υλικά των ζώντων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Τα υλικά των ζώντων στα τρέχοντα βιβλία του Δημοτικού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Εκτη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σελιδα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 62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http://ebooks.edu.gr/ebooks/v/pdf/8547/682/10-0179-02_Fysika_ST-Dimotikou_Tetradio-Ergasion/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Χαρακτηριστικά της ζωής,  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Κύτταρο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Εκτη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</a:t>
            </a:r>
            <a:r>
              <a:rPr lang="en-US" altLang="el-GR" sz="1300" dirty="0" smtClean="0">
                <a:ea typeface="Calibri" pitchFamily="34" charset="0"/>
                <a:cs typeface="Times New Roman" pitchFamily="18" charset="0"/>
              </a:rPr>
              <a:t>53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http://ebooks.edu.gr/ebooks/v/pdf/8547/680/10-0178-02_Fysika_ST-Dimotikou_Vivlio-Mathiti/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17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Κεντρικό σημείο: Η επιβίωση των κυττάρων!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877731" cy="35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2348880"/>
            <a:ext cx="6516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Ποιος ο ρόλος των κυττάρων;</a:t>
            </a:r>
          </a:p>
          <a:p>
            <a:r>
              <a:rPr lang="el-GR" i="1" dirty="0" smtClean="0"/>
              <a:t>Επιστήμονες του 17</a:t>
            </a:r>
            <a:r>
              <a:rPr lang="el-GR" i="1" baseline="30000" dirty="0" smtClean="0"/>
              <a:t>ου</a:t>
            </a:r>
            <a:r>
              <a:rPr lang="el-GR" i="1" dirty="0" smtClean="0"/>
              <a:t> αιώνα: </a:t>
            </a:r>
            <a:r>
              <a:rPr lang="en-US" i="1" dirty="0" smtClean="0"/>
              <a:t>Hooke</a:t>
            </a:r>
            <a:r>
              <a:rPr lang="en-US" i="1" dirty="0"/>
              <a:t>, Grew, Malpighi, </a:t>
            </a:r>
            <a:r>
              <a:rPr lang="el-GR" i="1" dirty="0" smtClean="0"/>
              <a:t>γνώριζαν τα κύτταρα </a:t>
            </a:r>
            <a:r>
              <a:rPr lang="el-GR" i="1" dirty="0" err="1" smtClean="0"/>
              <a:t>αλλα</a:t>
            </a:r>
            <a:r>
              <a:rPr lang="el-GR" i="1" dirty="0" smtClean="0"/>
              <a:t> τα θεωρούσαν κούφια με στέρεους τοίχους και ότι </a:t>
            </a:r>
            <a:r>
              <a:rPr lang="el-GR" i="1" dirty="0" err="1" smtClean="0"/>
              <a:t>ειχαν</a:t>
            </a:r>
            <a:r>
              <a:rPr lang="el-GR" i="1" dirty="0" smtClean="0"/>
              <a:t> μόνο δομική σημασία. </a:t>
            </a:r>
            <a:r>
              <a:rPr lang="en-US" i="1" dirty="0" smtClean="0"/>
              <a:t> </a:t>
            </a:r>
            <a:endParaRPr lang="el-GR" i="1" dirty="0" smtClean="0"/>
          </a:p>
          <a:p>
            <a:endParaRPr lang="el-GR" dirty="0" smtClean="0"/>
          </a:p>
          <a:p>
            <a:r>
              <a:rPr lang="el-GR" dirty="0" smtClean="0"/>
              <a:t>Ας </a:t>
            </a:r>
            <a:r>
              <a:rPr lang="el-GR" dirty="0" smtClean="0"/>
              <a:t>μιλήσουμε για κύτταρα για τα οποία είναι κεντρική η οξείδωση</a:t>
            </a:r>
          </a:p>
          <a:p>
            <a:r>
              <a:rPr lang="el-GR" dirty="0" smtClean="0"/>
              <a:t>Των τροφών</a:t>
            </a:r>
          </a:p>
          <a:p>
            <a:endParaRPr lang="el-GR" dirty="0"/>
          </a:p>
          <a:p>
            <a:pPr marL="342900" indent="-342900">
              <a:buAutoNum type="arabicPeriod"/>
            </a:pPr>
            <a:r>
              <a:rPr lang="el-GR" dirty="0" smtClean="0"/>
              <a:t>Κάπως πρέπει το οξυγόνο να φτάσει σε κάθε κύτταρο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Κάπως πρέπει η «τροφή» να φτάσει σε κάθε κύτταρο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Κάπως πρέπει </a:t>
            </a:r>
            <a:r>
              <a:rPr lang="el-GR" dirty="0" err="1" smtClean="0"/>
              <a:t>ό,τι</a:t>
            </a:r>
            <a:r>
              <a:rPr lang="el-GR" dirty="0" smtClean="0"/>
              <a:t> δεν χρειάζεται πλέον (από κάθε κύτταρο) </a:t>
            </a:r>
          </a:p>
          <a:p>
            <a:r>
              <a:rPr lang="el-GR" dirty="0" smtClean="0"/>
              <a:t>να απομακρυνθεί</a:t>
            </a:r>
          </a:p>
        </p:txBody>
      </p:sp>
    </p:spTree>
    <p:extLst>
      <p:ext uri="{BB962C8B-B14F-4D97-AF65-F5344CB8AC3E}">
        <p14:creationId xmlns:p14="http://schemas.microsoft.com/office/powerpoint/2010/main" val="536967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λύση στα θηλαστικά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476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«Παγίδευση» του οξυγόνου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3483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721596" cy="3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152121" y="5122328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www.youtube.com/watch?v=LaOBcF6N7e4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54853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www.youtube.com/watch?v=3p6RIv9ZRY4</a:t>
            </a:r>
            <a:r>
              <a:rPr lang="en-US" dirty="0" smtClean="0"/>
              <a:t>    </a:t>
            </a:r>
            <a:r>
              <a:rPr lang="en-US" dirty="0" err="1" smtClean="0"/>
              <a:t>alvioli</a:t>
            </a:r>
            <a:r>
              <a:rPr lang="en-US" dirty="0" smtClean="0"/>
              <a:t>  </a:t>
            </a:r>
            <a:r>
              <a:rPr lang="el-GR" dirty="0" smtClean="0"/>
              <a:t>0,2 </a:t>
            </a:r>
            <a:r>
              <a:rPr lang="en-US" dirty="0" smtClean="0"/>
              <a:t>mm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7121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6" y="1600200"/>
            <a:ext cx="71993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46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</a:t>
            </a:r>
            <a:r>
              <a:rPr lang="el-GR" dirty="0" err="1" smtClean="0"/>
              <a:t>Πάγίδευση</a:t>
            </a:r>
            <a:r>
              <a:rPr lang="el-GR" dirty="0" smtClean="0"/>
              <a:t>/Διαμόρφωση» της </a:t>
            </a:r>
            <a:r>
              <a:rPr lang="el-GR" dirty="0" err="1" smtClean="0"/>
              <a:t>τροφης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https://www.youtube.com/watch?v=X3TAROotFfM</a:t>
            </a: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26999"/>
            <a:ext cx="32924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3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:Από τα «</a:t>
            </a:r>
            <a:r>
              <a:rPr lang="el-GR" dirty="0" err="1" smtClean="0"/>
              <a:t>στοιχεια</a:t>
            </a:r>
            <a:r>
              <a:rPr lang="el-GR" dirty="0" smtClean="0"/>
              <a:t>» στα </a:t>
            </a:r>
            <a:r>
              <a:rPr lang="el-GR" dirty="0" err="1" smtClean="0"/>
              <a:t>υλικα</a:t>
            </a:r>
            <a:r>
              <a:rPr lang="el-GR" dirty="0" smtClean="0"/>
              <a:t>, </a:t>
            </a:r>
            <a:r>
              <a:rPr lang="el-GR" dirty="0" err="1" smtClean="0"/>
              <a:t>Ζωη</a:t>
            </a:r>
            <a:r>
              <a:rPr lang="el-GR" dirty="0" smtClean="0"/>
              <a:t> και Υλικά,  </a:t>
            </a:r>
            <a:r>
              <a:rPr lang="el-GR" dirty="0" smtClean="0"/>
              <a:t>[</a:t>
            </a:r>
            <a:r>
              <a:rPr lang="el-GR" dirty="0" err="1" smtClean="0"/>
              <a:t>Ογκος</a:t>
            </a:r>
            <a:r>
              <a:rPr lang="el-GR" dirty="0" smtClean="0"/>
              <a:t>, </a:t>
            </a:r>
            <a:r>
              <a:rPr lang="el-GR" dirty="0" err="1" smtClean="0"/>
              <a:t>Μαζα</a:t>
            </a:r>
            <a:r>
              <a:rPr lang="el-GR" dirty="0" smtClean="0"/>
              <a:t>, </a:t>
            </a:r>
            <a:r>
              <a:rPr lang="el-GR" dirty="0" smtClean="0"/>
              <a:t>Πυκνότητα]</a:t>
            </a:r>
            <a:endParaRPr lang="el-GR" dirty="0" smtClean="0"/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ΜΕΡΟΣ: Άτομα, Μόρια, </a:t>
            </a:r>
            <a:r>
              <a:rPr lang="el-GR" dirty="0" err="1" smtClean="0"/>
              <a:t>Δεσμοι</a:t>
            </a:r>
            <a:r>
              <a:rPr lang="el-GR" dirty="0" smtClean="0"/>
              <a:t>, Καταστάσεις των υλικών</a:t>
            </a:r>
            <a:endParaRPr lang="el-GR" dirty="0" smtClean="0"/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 : Τα υλικά των ζώντων</a:t>
            </a:r>
            <a:endParaRPr lang="en-US" dirty="0" smtClean="0"/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γίνεται η σύνδεση των δύο;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κυκλοφορικό σύστημα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www.youtube.com/watch?v=CWFyxn0qDEU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021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0893"/>
            <a:ext cx="3384376" cy="699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37242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0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γίνεται η αποβολή των «περισσευμάτων»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Από το </a:t>
            </a:r>
            <a:r>
              <a:rPr lang="el-GR" dirty="0" err="1" smtClean="0"/>
              <a:t>πεπτικο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Από τα νεφρά</a:t>
            </a:r>
            <a:r>
              <a:rPr lang="en-US" dirty="0"/>
              <a:t> https://www.youtube.com/watch?v=j9qZwRooBXc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677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λύση στα φυτά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249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«Παγίδευση» του οξυγόνου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Αναπνοή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www.youtube.com/watch?v=JiFcOiOVerg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l-GR" dirty="0" err="1" smtClean="0"/>
              <a:t>Ινδια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0766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τροφής/φωτοσύνθεση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https://www.youtube.com/watch?v=K8OssnSp8ks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157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00600" cy="62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8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</a:t>
            </a:r>
            <a:r>
              <a:rPr lang="el-GR" dirty="0" err="1" smtClean="0"/>
              <a:t>συνδιάζονται</a:t>
            </a:r>
            <a:r>
              <a:rPr lang="el-GR" dirty="0" smtClean="0"/>
              <a:t> τα δυο </a:t>
            </a:r>
            <a:r>
              <a:rPr lang="el-GR" dirty="0" err="1" smtClean="0"/>
              <a:t>αφου</a:t>
            </a:r>
            <a:r>
              <a:rPr lang="el-GR" dirty="0" smtClean="0"/>
              <a:t> τα φυτά δεν έχουν καρδιά;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www.youtube.com/watch?v=9FTafxnbwHQ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www.youtube.com/watch?v=hZAxvlXDiqA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96111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99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φεύγουν τα </a:t>
            </a:r>
            <a:r>
              <a:rPr lang="el-GR" dirty="0" err="1" smtClean="0"/>
              <a:t>αχρηστα</a:t>
            </a:r>
            <a:r>
              <a:rPr lang="el-GR" dirty="0" smtClean="0"/>
              <a:t>;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www.youtube.com/watch?v=6BejR_Idyog</a:t>
            </a:r>
            <a:endParaRPr lang="el-GR" dirty="0" smtClean="0"/>
          </a:p>
          <a:p>
            <a:r>
              <a:rPr lang="el-GR" dirty="0" err="1" smtClean="0"/>
              <a:t>Φυλλα</a:t>
            </a:r>
            <a:r>
              <a:rPr lang="el-GR" dirty="0" smtClean="0"/>
              <a:t>, </a:t>
            </a:r>
            <a:r>
              <a:rPr lang="el-GR" dirty="0" err="1" smtClean="0"/>
              <a:t>φρουτα</a:t>
            </a:r>
            <a:r>
              <a:rPr lang="el-GR" dirty="0" smtClean="0"/>
              <a:t>, ρετσίνι, κλπ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988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Προς </a:t>
            </a:r>
            <a:r>
              <a:rPr lang="el-GR" dirty="0" err="1" smtClean="0"/>
              <a:t>αναστοχασμο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κύριες ιδέες σε αυτό το κομμάτι της διάλεξης;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err="1" smtClean="0"/>
              <a:t>Χωριζουμε</a:t>
            </a:r>
            <a:r>
              <a:rPr lang="el-GR" dirty="0" smtClean="0"/>
              <a:t> </a:t>
            </a:r>
            <a:r>
              <a:rPr lang="el-GR" dirty="0" smtClean="0"/>
              <a:t>τις τροφές σε </a:t>
            </a:r>
            <a:r>
              <a:rPr lang="el-GR" dirty="0" smtClean="0"/>
              <a:t>λίπη, υδατάνθρακες, </a:t>
            </a:r>
            <a:r>
              <a:rPr lang="el-GR" dirty="0" err="1" smtClean="0"/>
              <a:t>πρωτείνες</a:t>
            </a:r>
            <a:r>
              <a:rPr lang="el-GR" dirty="0" smtClean="0"/>
              <a:t>, βιταμίνες, μέταλλα κλπ</a:t>
            </a:r>
            <a:endParaRPr lang="el-GR" dirty="0" smtClean="0"/>
          </a:p>
          <a:p>
            <a:pPr lvl="1"/>
            <a:r>
              <a:rPr lang="el-GR" dirty="0" smtClean="0"/>
              <a:t>Τι λέτε να καθορίζει αυτή τη διαίρεση;</a:t>
            </a:r>
          </a:p>
          <a:p>
            <a:pPr lvl="1"/>
            <a:r>
              <a:rPr lang="el-GR" dirty="0" smtClean="0"/>
              <a:t>Υπάρχει λόγος να ισχύει σε όλα τα ζωντανά;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373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άλλη όψη της σχέσης των ζωντανών με τα υλικά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τροφικές αλυσίδες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477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7825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195736" y="591931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https://cdn.britannica.com/96/90496-050-5B2427E6/phytoplankton-Diatoms-ocean-food-chains-foundations-fishes.jpg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99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3800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69168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https://sites.google.com/site/eikonikifysiki/home/biologia/biologia-b/trophikes-alysides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9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4ο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Συνοψη</a:t>
            </a:r>
            <a:r>
              <a:rPr lang="el-GR" dirty="0" smtClean="0"/>
              <a:t> Σχεδιασμός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Επόμενο κομμάτι: </a:t>
            </a:r>
            <a:r>
              <a:rPr lang="el-GR" dirty="0" smtClean="0"/>
              <a:t>Οξέα και Βάσεις, </a:t>
            </a:r>
            <a:r>
              <a:rPr lang="en-US" dirty="0" smtClean="0"/>
              <a:t>pH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291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1ο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47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τα «στοιχεία» στα υλικά  και από τα «στοιχεία» στα στοιχεία (</a:t>
            </a:r>
            <a:r>
              <a:rPr lang="el-GR" dirty="0" smtClean="0"/>
              <a:t>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Έχουμε ήδη αναφερθεί σε αυτή την πορεία</a:t>
            </a:r>
          </a:p>
          <a:p>
            <a:r>
              <a:rPr lang="el-GR" dirty="0" err="1" smtClean="0"/>
              <a:t>Αρχη</a:t>
            </a:r>
            <a:r>
              <a:rPr lang="el-GR" dirty="0" smtClean="0"/>
              <a:t> του 17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err="1" smtClean="0"/>
              <a:t>αιωνα</a:t>
            </a:r>
            <a:r>
              <a:rPr lang="el-GR" dirty="0" smtClean="0"/>
              <a:t> ατομιστική προσέγγιση. Καρτέσιος και η «ύλη» </a:t>
            </a:r>
            <a:r>
              <a:rPr lang="el-GR" dirty="0" smtClean="0"/>
              <a:t>όπως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είναι κοινός τόπος στην τρέχουσα</a:t>
            </a:r>
          </a:p>
          <a:p>
            <a:pPr marL="0" indent="0">
              <a:buNone/>
            </a:pPr>
            <a:r>
              <a:rPr lang="el-GR" dirty="0" smtClean="0"/>
              <a:t>Κουλτούρα</a:t>
            </a:r>
          </a:p>
          <a:p>
            <a:r>
              <a:rPr lang="el-GR" dirty="0" smtClean="0"/>
              <a:t>18</a:t>
            </a:r>
            <a:r>
              <a:rPr lang="el-GR" baseline="30000" dirty="0" smtClean="0"/>
              <a:t>ος</a:t>
            </a:r>
            <a:r>
              <a:rPr lang="el-GR" dirty="0" smtClean="0"/>
              <a:t> </a:t>
            </a:r>
            <a:r>
              <a:rPr lang="el-GR" dirty="0" err="1" smtClean="0"/>
              <a:t>αιωνας</a:t>
            </a:r>
            <a:r>
              <a:rPr lang="el-GR" dirty="0" smtClean="0"/>
              <a:t> (χημεία, ηλεκτρισμός,</a:t>
            </a:r>
          </a:p>
          <a:p>
            <a:pPr marL="0" indent="0">
              <a:buNone/>
            </a:pPr>
            <a:r>
              <a:rPr lang="el-GR" dirty="0" err="1" smtClean="0"/>
              <a:t>φυσιολογια</a:t>
            </a:r>
            <a:r>
              <a:rPr lang="el-GR" dirty="0" smtClean="0"/>
              <a:t> (πειραματική </a:t>
            </a:r>
            <a:r>
              <a:rPr lang="el-GR" dirty="0" err="1" smtClean="0"/>
              <a:t>προσέγγ</a:t>
            </a:r>
            <a:r>
              <a:rPr lang="el-GR" dirty="0" smtClean="0"/>
              <a:t>.)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422866" cy="32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63731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https://snappygoat.com/b/041567f8fc288b6ccf6a2d39faae0f7d0f24879e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2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τα «στοιχεία» στα υλικά  και από τα «στοιχεία» στα στοιχεία </a:t>
            </a:r>
            <a:r>
              <a:rPr lang="el-GR" dirty="0" smtClean="0"/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err="1" smtClean="0"/>
              <a:t>τελος</a:t>
            </a:r>
            <a:r>
              <a:rPr lang="el-GR" dirty="0" smtClean="0"/>
              <a:t> </a:t>
            </a:r>
            <a:r>
              <a:rPr lang="el-GR" dirty="0"/>
              <a:t>του 18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err="1"/>
              <a:t>αιωνα</a:t>
            </a:r>
            <a:r>
              <a:rPr lang="el-GR" dirty="0"/>
              <a:t> </a:t>
            </a:r>
            <a:r>
              <a:rPr lang="el-GR" dirty="0" smtClean="0"/>
              <a:t>:</a:t>
            </a:r>
            <a:r>
              <a:rPr lang="el-GR" dirty="0" err="1" smtClean="0"/>
              <a:t>μετατοπιση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τα </a:t>
            </a:r>
            <a:r>
              <a:rPr lang="el-GR" dirty="0"/>
              <a:t>παραδοσιακά </a:t>
            </a:r>
            <a:r>
              <a:rPr lang="el-GR" dirty="0" err="1"/>
              <a:t>στοιχεια</a:t>
            </a:r>
            <a:r>
              <a:rPr lang="el-GR" dirty="0"/>
              <a:t> ως συστατικά της </a:t>
            </a:r>
            <a:r>
              <a:rPr lang="el-GR" dirty="0" err="1" smtClean="0"/>
              <a:t>υλης</a:t>
            </a:r>
            <a:r>
              <a:rPr lang="el-GR" dirty="0" smtClean="0"/>
              <a:t>, στα στοιχεία  ως οχήματα </a:t>
            </a:r>
            <a:r>
              <a:rPr lang="el-GR" dirty="0"/>
              <a:t>ή πρόξενους της </a:t>
            </a:r>
            <a:r>
              <a:rPr lang="el-GR" dirty="0" err="1"/>
              <a:t>χημικης</a:t>
            </a:r>
            <a:r>
              <a:rPr lang="el-GR" dirty="0"/>
              <a:t> </a:t>
            </a:r>
            <a:r>
              <a:rPr lang="el-GR" dirty="0" smtClean="0"/>
              <a:t>αλλαγής.  </a:t>
            </a:r>
            <a:r>
              <a:rPr lang="el-GR" dirty="0" err="1" smtClean="0"/>
              <a:t>Αντι</a:t>
            </a:r>
            <a:r>
              <a:rPr lang="el-GR" dirty="0" smtClean="0"/>
              <a:t> </a:t>
            </a:r>
            <a:r>
              <a:rPr lang="el-GR" dirty="0"/>
              <a:t>να τα </a:t>
            </a:r>
            <a:r>
              <a:rPr lang="el-GR" dirty="0" err="1"/>
              <a:t>θεωρουν</a:t>
            </a:r>
            <a:r>
              <a:rPr lang="el-GR" dirty="0"/>
              <a:t> ως διαφορετικές </a:t>
            </a:r>
            <a:r>
              <a:rPr lang="el-GR" dirty="0" err="1"/>
              <a:t>ουσιες</a:t>
            </a:r>
            <a:r>
              <a:rPr lang="el-GR" dirty="0"/>
              <a:t>, τα </a:t>
            </a:r>
            <a:r>
              <a:rPr lang="el-GR" dirty="0" err="1"/>
              <a:t>θεωρουσαν</a:t>
            </a:r>
            <a:r>
              <a:rPr lang="el-GR" dirty="0"/>
              <a:t> σταδιακά ως διαφορετικές «καταστάσεις» των </a:t>
            </a:r>
            <a:r>
              <a:rPr lang="el-GR" dirty="0" err="1"/>
              <a:t>ουσιων</a:t>
            </a:r>
            <a:r>
              <a:rPr lang="el-GR" dirty="0"/>
              <a:t> (με </a:t>
            </a:r>
            <a:r>
              <a:rPr lang="el-GR" dirty="0" err="1"/>
              <a:t>ευκολη</a:t>
            </a:r>
            <a:r>
              <a:rPr lang="el-GR" dirty="0"/>
              <a:t> </a:t>
            </a:r>
            <a:r>
              <a:rPr lang="el-GR" dirty="0" err="1"/>
              <a:t>αντιστοιχηση</a:t>
            </a:r>
            <a:r>
              <a:rPr lang="el-GR" dirty="0"/>
              <a:t> σε αυτό που </a:t>
            </a:r>
            <a:r>
              <a:rPr lang="el-GR" dirty="0" err="1"/>
              <a:t>λεμε</a:t>
            </a:r>
            <a:r>
              <a:rPr lang="el-GR" dirty="0"/>
              <a:t> </a:t>
            </a:r>
            <a:r>
              <a:rPr lang="el-GR" dirty="0" err="1"/>
              <a:t>τωρα</a:t>
            </a:r>
            <a:r>
              <a:rPr lang="el-GR" dirty="0"/>
              <a:t> «καταστάσεις της </a:t>
            </a:r>
            <a:r>
              <a:rPr lang="el-GR" dirty="0" err="1"/>
              <a:t>υλης</a:t>
            </a:r>
            <a:r>
              <a:rPr lang="el-GR" dirty="0"/>
              <a:t>») </a:t>
            </a:r>
            <a:endParaRPr lang="el-GR" dirty="0" smtClean="0"/>
          </a:p>
          <a:p>
            <a:r>
              <a:rPr lang="el-GR" dirty="0"/>
              <a:t>Τα υλικά συνδέονται με </a:t>
            </a:r>
            <a:r>
              <a:rPr lang="el-GR" dirty="0" smtClean="0"/>
              <a:t> μετρήσεις </a:t>
            </a:r>
            <a:r>
              <a:rPr lang="el-GR" dirty="0"/>
              <a:t>και διατήρηση </a:t>
            </a:r>
            <a:r>
              <a:rPr lang="el-GR" dirty="0" smtClean="0"/>
              <a:t> (</a:t>
            </a:r>
            <a:r>
              <a:rPr lang="el-GR" dirty="0"/>
              <a:t>διατήρηση της μάζας)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422866" cy="32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63731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https://snappygoat.com/b/041567f8fc288b6ccf6a2d39faae0f7d0f24879e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860635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</TotalTime>
  <Words>1603</Words>
  <Application>Microsoft Office PowerPoint</Application>
  <PresentationFormat>Προβολή στην οθόνη (4:3)</PresentationFormat>
  <Paragraphs>199</Paragraphs>
  <Slides>63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63</vt:i4>
      </vt:variant>
    </vt:vector>
  </HeadingPairs>
  <TitlesOfParts>
    <vt:vector size="66" baseType="lpstr">
      <vt:lpstr>Θέμα του Office</vt:lpstr>
      <vt:lpstr>1_Θέμα του Office</vt:lpstr>
      <vt:lpstr>3_Θέμα του Office</vt:lpstr>
      <vt:lpstr>ΒΑΣΙΚΕΣ ΕΝΟΙΕΣ ΦΥΣΙΚΩΝ ΕΠΙΣΤΗΜΩΝ</vt:lpstr>
      <vt:lpstr>Προηγούμενη διάλεξη </vt:lpstr>
      <vt:lpstr>Εξατμιση ή Βρασμός;</vt:lpstr>
      <vt:lpstr>Εξάτμιση και δροσιά</vt:lpstr>
      <vt:lpstr>ΔΙΑΛΕΞΗ 7</vt:lpstr>
      <vt:lpstr>Υπενθύμιση</vt:lpstr>
      <vt:lpstr>ΜΕΡΟΣ 1ο</vt:lpstr>
      <vt:lpstr>Από τα «στοιχεία» στα υλικά  και από τα «στοιχεία» στα στοιχεία (1/3)</vt:lpstr>
      <vt:lpstr>Από τα «στοιχεία» στα υλικά  και από τα «στοιχεία» στα στοιχεία (2/3)</vt:lpstr>
      <vt:lpstr>Από τα «στοιχεία» στα υλικά  και από τα «στοιχεία» στα στοιχεία (3/3)</vt:lpstr>
      <vt:lpstr>Υλικά- Επινοητικότητα-Τεχνολογίες</vt:lpstr>
      <vt:lpstr>Τα υλικά στην ελληνική γλωσσα</vt:lpstr>
      <vt:lpstr>Αναστοχασμος</vt:lpstr>
      <vt:lpstr>Η μελέτη της ζωής και των υλικών</vt:lpstr>
      <vt:lpstr>Η Ζωη δεν είναι ξένη προς την διαχείριση των υλικών (1/2)</vt:lpstr>
      <vt:lpstr>Αερια στη Γη με και χωρίς ζωη</vt:lpstr>
      <vt:lpstr>Σύγκριση Γης και «παρόμοιων» πλανητών</vt:lpstr>
      <vt:lpstr>Η Ζωη δεν είναι ξένη προς την διαχείριση των υλικών (2/2)</vt:lpstr>
      <vt:lpstr>Νέες εποχές νέες έννοιες</vt:lpstr>
      <vt:lpstr>Αναστοχασμός</vt:lpstr>
      <vt:lpstr>Υλικά και Αλλαγές Φάσης στα τρέχοντα βιβλία του Δημοτικού</vt:lpstr>
      <vt:lpstr>Ογκος, Μαζα, Πυκνότητα</vt:lpstr>
      <vt:lpstr>Παρουσίαση του PowerPoint</vt:lpstr>
      <vt:lpstr>Πυκνότητες υλικών</vt:lpstr>
      <vt:lpstr>Πυκνότητα</vt:lpstr>
      <vt:lpstr>Μερος 2ο </vt:lpstr>
      <vt:lpstr>Το μοντέλο των ατόμων και των μορίων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Κινηση Brown</vt:lpstr>
      <vt:lpstr>Καταστασεις της υλης το επόμενο βήμα για να σκεφτουμε ατομα και μόρια </vt:lpstr>
      <vt:lpstr>Χημεία Α Λυκείου</vt:lpstr>
      <vt:lpstr>Παρουσίαση του PowerPoint</vt:lpstr>
      <vt:lpstr>Το ά-τομο που τέμνεται</vt:lpstr>
      <vt:lpstr>Νομίζουμε ότι πια τα ξέρουμε όλα;</vt:lpstr>
      <vt:lpstr>Δεσμοί ατόμων</vt:lpstr>
      <vt:lpstr>Φτιαχνουμε μορια </vt:lpstr>
      <vt:lpstr>Δεσμοι και θερμοκρασια</vt:lpstr>
      <vt:lpstr>Ερώτηση αναστοχασμού</vt:lpstr>
      <vt:lpstr>ΜΕΡΟΣ 3ο</vt:lpstr>
      <vt:lpstr>Τα υλικά των ζώντων στα τρέχοντα βιβλία του Δημοτικού</vt:lpstr>
      <vt:lpstr>Κεντρικό σημείο: Η επιβίωση των κυττάρων!</vt:lpstr>
      <vt:lpstr>Η λύση στα θηλαστικά </vt:lpstr>
      <vt:lpstr>«Παγίδευση» του οξυγόνου</vt:lpstr>
      <vt:lpstr>Παρουσίαση του PowerPoint</vt:lpstr>
      <vt:lpstr>«Πάγίδευση/Διαμόρφωση» της τροφης</vt:lpstr>
      <vt:lpstr>Πώς γίνεται η σύνδεση των δύο;</vt:lpstr>
      <vt:lpstr>Παρουσίαση του PowerPoint</vt:lpstr>
      <vt:lpstr>Πώς γίνεται η αποβολή των «περισσευμάτων»</vt:lpstr>
      <vt:lpstr>Η λύση στα φυτά</vt:lpstr>
      <vt:lpstr>«Παγίδευση» του οξυγόνου</vt:lpstr>
      <vt:lpstr>Δημιουργία τροφής/φωτοσύνθεση</vt:lpstr>
      <vt:lpstr>Παρουσίαση του PowerPoint</vt:lpstr>
      <vt:lpstr>Πώς συνδιάζονται τα δυο αφου τα φυτά δεν έχουν καρδιά;</vt:lpstr>
      <vt:lpstr>Πώς φεύγουν τα αχρηστα; </vt:lpstr>
      <vt:lpstr>Προς αναστοχασμο</vt:lpstr>
      <vt:lpstr>Μια άλλη όψη της σχέσης των ζωντανών με τα υλικά</vt:lpstr>
      <vt:lpstr>Παρουσίαση του PowerPoint</vt:lpstr>
      <vt:lpstr>Παρουσίαση του PowerPoint</vt:lpstr>
      <vt:lpstr>ΜΕΡΟΣ 4ο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268</cp:revision>
  <dcterms:created xsi:type="dcterms:W3CDTF">2020-09-21T06:35:47Z</dcterms:created>
  <dcterms:modified xsi:type="dcterms:W3CDTF">2020-11-27T19:37:10Z</dcterms:modified>
</cp:coreProperties>
</file>