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7" r:id="rId9"/>
    <p:sldId id="263" r:id="rId10"/>
    <p:sldId id="266" r:id="rId11"/>
    <p:sldId id="264" r:id="rId12"/>
    <p:sldId id="265" r:id="rId13"/>
    <p:sldId id="268" r:id="rId14"/>
    <p:sldId id="269" r:id="rId15"/>
    <p:sldId id="270" r:id="rId16"/>
    <p:sldId id="271" r:id="rId17"/>
    <p:sldId id="274" r:id="rId18"/>
    <p:sldId id="272" r:id="rId19"/>
    <p:sldId id="275" r:id="rId20"/>
    <p:sldId id="276" r:id="rId21"/>
    <p:sldId id="277" r:id="rId22"/>
    <p:sldId id="273" r:id="rId23"/>
    <p:sldId id="278" r:id="rId2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7C35D-23E9-86C3-65AF-19AF55199A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400F044F-6A68-A6EA-5897-B581BFC284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07D4CE47-2541-0383-59BB-C468BEA8D99C}"/>
              </a:ext>
            </a:extLst>
          </p:cNvPr>
          <p:cNvSpPr>
            <a:spLocks noGrp="1"/>
          </p:cNvSpPr>
          <p:nvPr>
            <p:ph type="dt" sz="half" idx="10"/>
          </p:nvPr>
        </p:nvSpPr>
        <p:spPr/>
        <p:txBody>
          <a:bodyPr/>
          <a:lstStyle/>
          <a:p>
            <a:fld id="{975A5C21-E978-4DA0-9B76-FBE3FC016B37}" type="datetimeFigureOut">
              <a:rPr lang="el-GR" smtClean="0"/>
              <a:t>7/3/2024</a:t>
            </a:fld>
            <a:endParaRPr lang="el-GR"/>
          </a:p>
        </p:txBody>
      </p:sp>
      <p:sp>
        <p:nvSpPr>
          <p:cNvPr id="5" name="Footer Placeholder 4">
            <a:extLst>
              <a:ext uri="{FF2B5EF4-FFF2-40B4-BE49-F238E27FC236}">
                <a16:creationId xmlns:a16="http://schemas.microsoft.com/office/drawing/2014/main" id="{5D1B1CFD-A9BC-51BC-CAEC-BBE0B783C14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DF987C4-8C81-E76A-D843-2E4C9A4BD9BB}"/>
              </a:ext>
            </a:extLst>
          </p:cNvPr>
          <p:cNvSpPr>
            <a:spLocks noGrp="1"/>
          </p:cNvSpPr>
          <p:nvPr>
            <p:ph type="sldNum" sz="quarter" idx="12"/>
          </p:nvPr>
        </p:nvSpPr>
        <p:spPr/>
        <p:txBody>
          <a:bodyPr/>
          <a:lstStyle/>
          <a:p>
            <a:fld id="{21C59429-77B1-4EDC-96B2-2A30230CB6DC}" type="slidenum">
              <a:rPr lang="el-GR" smtClean="0"/>
              <a:t>‹#›</a:t>
            </a:fld>
            <a:endParaRPr lang="el-GR"/>
          </a:p>
        </p:txBody>
      </p:sp>
    </p:spTree>
    <p:extLst>
      <p:ext uri="{BB962C8B-B14F-4D97-AF65-F5344CB8AC3E}">
        <p14:creationId xmlns:p14="http://schemas.microsoft.com/office/powerpoint/2010/main" val="2351220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3A1C-4459-C55D-1220-DA54DA678F94}"/>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A68BF84A-A4A9-2F6A-65D9-79AF488C6D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DB5F446-D73E-697F-D3F1-906B8C027ED9}"/>
              </a:ext>
            </a:extLst>
          </p:cNvPr>
          <p:cNvSpPr>
            <a:spLocks noGrp="1"/>
          </p:cNvSpPr>
          <p:nvPr>
            <p:ph type="dt" sz="half" idx="10"/>
          </p:nvPr>
        </p:nvSpPr>
        <p:spPr/>
        <p:txBody>
          <a:bodyPr/>
          <a:lstStyle/>
          <a:p>
            <a:fld id="{975A5C21-E978-4DA0-9B76-FBE3FC016B37}" type="datetimeFigureOut">
              <a:rPr lang="el-GR" smtClean="0"/>
              <a:t>7/3/2024</a:t>
            </a:fld>
            <a:endParaRPr lang="el-GR"/>
          </a:p>
        </p:txBody>
      </p:sp>
      <p:sp>
        <p:nvSpPr>
          <p:cNvPr id="5" name="Footer Placeholder 4">
            <a:extLst>
              <a:ext uri="{FF2B5EF4-FFF2-40B4-BE49-F238E27FC236}">
                <a16:creationId xmlns:a16="http://schemas.microsoft.com/office/drawing/2014/main" id="{8ACBB3E0-8FA7-834D-735E-7DD301A30F6F}"/>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22F5DA82-2376-7E5F-D6F2-6BC73AE4241C}"/>
              </a:ext>
            </a:extLst>
          </p:cNvPr>
          <p:cNvSpPr>
            <a:spLocks noGrp="1"/>
          </p:cNvSpPr>
          <p:nvPr>
            <p:ph type="sldNum" sz="quarter" idx="12"/>
          </p:nvPr>
        </p:nvSpPr>
        <p:spPr/>
        <p:txBody>
          <a:bodyPr/>
          <a:lstStyle/>
          <a:p>
            <a:fld id="{21C59429-77B1-4EDC-96B2-2A30230CB6DC}" type="slidenum">
              <a:rPr lang="el-GR" smtClean="0"/>
              <a:t>‹#›</a:t>
            </a:fld>
            <a:endParaRPr lang="el-GR"/>
          </a:p>
        </p:txBody>
      </p:sp>
    </p:spTree>
    <p:extLst>
      <p:ext uri="{BB962C8B-B14F-4D97-AF65-F5344CB8AC3E}">
        <p14:creationId xmlns:p14="http://schemas.microsoft.com/office/powerpoint/2010/main" val="89476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AEF2D-02D6-C36E-BF0E-714AED66D2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AD67E819-5FAC-FA69-4D19-6B3DE29DF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3E7D18C-7C07-9DCD-6C44-B14FA3A5D430}"/>
              </a:ext>
            </a:extLst>
          </p:cNvPr>
          <p:cNvSpPr>
            <a:spLocks noGrp="1"/>
          </p:cNvSpPr>
          <p:nvPr>
            <p:ph type="dt" sz="half" idx="10"/>
          </p:nvPr>
        </p:nvSpPr>
        <p:spPr/>
        <p:txBody>
          <a:bodyPr/>
          <a:lstStyle/>
          <a:p>
            <a:fld id="{975A5C21-E978-4DA0-9B76-FBE3FC016B37}" type="datetimeFigureOut">
              <a:rPr lang="el-GR" smtClean="0"/>
              <a:t>7/3/2024</a:t>
            </a:fld>
            <a:endParaRPr lang="el-GR"/>
          </a:p>
        </p:txBody>
      </p:sp>
      <p:sp>
        <p:nvSpPr>
          <p:cNvPr id="5" name="Footer Placeholder 4">
            <a:extLst>
              <a:ext uri="{FF2B5EF4-FFF2-40B4-BE49-F238E27FC236}">
                <a16:creationId xmlns:a16="http://schemas.microsoft.com/office/drawing/2014/main" id="{DF7EEC6A-5CE7-A3B5-73C5-32F1D57CB7C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64C4280-6274-712E-C006-F350A0D6694B}"/>
              </a:ext>
            </a:extLst>
          </p:cNvPr>
          <p:cNvSpPr>
            <a:spLocks noGrp="1"/>
          </p:cNvSpPr>
          <p:nvPr>
            <p:ph type="sldNum" sz="quarter" idx="12"/>
          </p:nvPr>
        </p:nvSpPr>
        <p:spPr/>
        <p:txBody>
          <a:bodyPr/>
          <a:lstStyle/>
          <a:p>
            <a:fld id="{21C59429-77B1-4EDC-96B2-2A30230CB6DC}" type="slidenum">
              <a:rPr lang="el-GR" smtClean="0"/>
              <a:t>‹#›</a:t>
            </a:fld>
            <a:endParaRPr lang="el-GR"/>
          </a:p>
        </p:txBody>
      </p:sp>
    </p:spTree>
    <p:extLst>
      <p:ext uri="{BB962C8B-B14F-4D97-AF65-F5344CB8AC3E}">
        <p14:creationId xmlns:p14="http://schemas.microsoft.com/office/powerpoint/2010/main" val="305351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2A2F-E573-1304-6E50-E59DCD2E6207}"/>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54407F69-8F62-4098-C883-1BA12694FA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C3BE19A-CA83-1A95-F81C-39A8D4FD8E9E}"/>
              </a:ext>
            </a:extLst>
          </p:cNvPr>
          <p:cNvSpPr>
            <a:spLocks noGrp="1"/>
          </p:cNvSpPr>
          <p:nvPr>
            <p:ph type="dt" sz="half" idx="10"/>
          </p:nvPr>
        </p:nvSpPr>
        <p:spPr/>
        <p:txBody>
          <a:bodyPr/>
          <a:lstStyle/>
          <a:p>
            <a:fld id="{975A5C21-E978-4DA0-9B76-FBE3FC016B37}" type="datetimeFigureOut">
              <a:rPr lang="el-GR" smtClean="0"/>
              <a:t>7/3/2024</a:t>
            </a:fld>
            <a:endParaRPr lang="el-GR"/>
          </a:p>
        </p:txBody>
      </p:sp>
      <p:sp>
        <p:nvSpPr>
          <p:cNvPr id="5" name="Footer Placeholder 4">
            <a:extLst>
              <a:ext uri="{FF2B5EF4-FFF2-40B4-BE49-F238E27FC236}">
                <a16:creationId xmlns:a16="http://schemas.microsoft.com/office/drawing/2014/main" id="{C3773BE0-D77F-9A1E-2762-91255F2A79F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9B8B3E5-5A25-5EDE-57A7-8B4AFFE6AEE5}"/>
              </a:ext>
            </a:extLst>
          </p:cNvPr>
          <p:cNvSpPr>
            <a:spLocks noGrp="1"/>
          </p:cNvSpPr>
          <p:nvPr>
            <p:ph type="sldNum" sz="quarter" idx="12"/>
          </p:nvPr>
        </p:nvSpPr>
        <p:spPr/>
        <p:txBody>
          <a:bodyPr/>
          <a:lstStyle/>
          <a:p>
            <a:fld id="{21C59429-77B1-4EDC-96B2-2A30230CB6DC}" type="slidenum">
              <a:rPr lang="el-GR" smtClean="0"/>
              <a:t>‹#›</a:t>
            </a:fld>
            <a:endParaRPr lang="el-GR"/>
          </a:p>
        </p:txBody>
      </p:sp>
    </p:spTree>
    <p:extLst>
      <p:ext uri="{BB962C8B-B14F-4D97-AF65-F5344CB8AC3E}">
        <p14:creationId xmlns:p14="http://schemas.microsoft.com/office/powerpoint/2010/main" val="402946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21808-78B5-3BAE-1C98-8470FCA9B6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B8ECCE66-4571-2F32-F20D-AC6678694E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C165E5-8BD7-BAA5-DA76-4B28F951B6D4}"/>
              </a:ext>
            </a:extLst>
          </p:cNvPr>
          <p:cNvSpPr>
            <a:spLocks noGrp="1"/>
          </p:cNvSpPr>
          <p:nvPr>
            <p:ph type="dt" sz="half" idx="10"/>
          </p:nvPr>
        </p:nvSpPr>
        <p:spPr/>
        <p:txBody>
          <a:bodyPr/>
          <a:lstStyle/>
          <a:p>
            <a:fld id="{975A5C21-E978-4DA0-9B76-FBE3FC016B37}" type="datetimeFigureOut">
              <a:rPr lang="el-GR" smtClean="0"/>
              <a:t>7/3/2024</a:t>
            </a:fld>
            <a:endParaRPr lang="el-GR"/>
          </a:p>
        </p:txBody>
      </p:sp>
      <p:sp>
        <p:nvSpPr>
          <p:cNvPr id="5" name="Footer Placeholder 4">
            <a:extLst>
              <a:ext uri="{FF2B5EF4-FFF2-40B4-BE49-F238E27FC236}">
                <a16:creationId xmlns:a16="http://schemas.microsoft.com/office/drawing/2014/main" id="{C7903B82-D47D-EABB-FD91-0B1300DB268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28E81B2-CC41-1474-6FF9-36F0E2C7F1E1}"/>
              </a:ext>
            </a:extLst>
          </p:cNvPr>
          <p:cNvSpPr>
            <a:spLocks noGrp="1"/>
          </p:cNvSpPr>
          <p:nvPr>
            <p:ph type="sldNum" sz="quarter" idx="12"/>
          </p:nvPr>
        </p:nvSpPr>
        <p:spPr/>
        <p:txBody>
          <a:bodyPr/>
          <a:lstStyle/>
          <a:p>
            <a:fld id="{21C59429-77B1-4EDC-96B2-2A30230CB6DC}" type="slidenum">
              <a:rPr lang="el-GR" smtClean="0"/>
              <a:t>‹#›</a:t>
            </a:fld>
            <a:endParaRPr lang="el-GR"/>
          </a:p>
        </p:txBody>
      </p:sp>
    </p:spTree>
    <p:extLst>
      <p:ext uri="{BB962C8B-B14F-4D97-AF65-F5344CB8AC3E}">
        <p14:creationId xmlns:p14="http://schemas.microsoft.com/office/powerpoint/2010/main" val="2099695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3B9-D867-3FC3-8372-DB3B652D64F9}"/>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A29DFAD9-CFC0-45CA-98A1-FEA8368FE4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163F715B-8C02-0C6A-151F-947F81536F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D20717B7-DAA1-E3C7-F9BC-009889D0EB44}"/>
              </a:ext>
            </a:extLst>
          </p:cNvPr>
          <p:cNvSpPr>
            <a:spLocks noGrp="1"/>
          </p:cNvSpPr>
          <p:nvPr>
            <p:ph type="dt" sz="half" idx="10"/>
          </p:nvPr>
        </p:nvSpPr>
        <p:spPr/>
        <p:txBody>
          <a:bodyPr/>
          <a:lstStyle/>
          <a:p>
            <a:fld id="{975A5C21-E978-4DA0-9B76-FBE3FC016B37}" type="datetimeFigureOut">
              <a:rPr lang="el-GR" smtClean="0"/>
              <a:t>7/3/2024</a:t>
            </a:fld>
            <a:endParaRPr lang="el-GR"/>
          </a:p>
        </p:txBody>
      </p:sp>
      <p:sp>
        <p:nvSpPr>
          <p:cNvPr id="6" name="Footer Placeholder 5">
            <a:extLst>
              <a:ext uri="{FF2B5EF4-FFF2-40B4-BE49-F238E27FC236}">
                <a16:creationId xmlns:a16="http://schemas.microsoft.com/office/drawing/2014/main" id="{71CADD74-DC93-218D-CC61-D061FD9DC759}"/>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B8911BE3-21DE-20F9-AF36-3138BACCDA92}"/>
              </a:ext>
            </a:extLst>
          </p:cNvPr>
          <p:cNvSpPr>
            <a:spLocks noGrp="1"/>
          </p:cNvSpPr>
          <p:nvPr>
            <p:ph type="sldNum" sz="quarter" idx="12"/>
          </p:nvPr>
        </p:nvSpPr>
        <p:spPr/>
        <p:txBody>
          <a:bodyPr/>
          <a:lstStyle/>
          <a:p>
            <a:fld id="{21C59429-77B1-4EDC-96B2-2A30230CB6DC}" type="slidenum">
              <a:rPr lang="el-GR" smtClean="0"/>
              <a:t>‹#›</a:t>
            </a:fld>
            <a:endParaRPr lang="el-GR"/>
          </a:p>
        </p:txBody>
      </p:sp>
    </p:spTree>
    <p:extLst>
      <p:ext uri="{BB962C8B-B14F-4D97-AF65-F5344CB8AC3E}">
        <p14:creationId xmlns:p14="http://schemas.microsoft.com/office/powerpoint/2010/main" val="952400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E4122-D696-5A76-28C6-8822D03992D7}"/>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CB606F95-807B-32F4-7254-47E16070B7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1E98F-DE3D-D595-E474-82969561E5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17B20CD7-3C10-9481-8E03-47A370B31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A81044-93CB-C4BE-81B0-81483806E5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93585CB2-C090-6C89-5F0D-CC9A9EA8C15A}"/>
              </a:ext>
            </a:extLst>
          </p:cNvPr>
          <p:cNvSpPr>
            <a:spLocks noGrp="1"/>
          </p:cNvSpPr>
          <p:nvPr>
            <p:ph type="dt" sz="half" idx="10"/>
          </p:nvPr>
        </p:nvSpPr>
        <p:spPr/>
        <p:txBody>
          <a:bodyPr/>
          <a:lstStyle/>
          <a:p>
            <a:fld id="{975A5C21-E978-4DA0-9B76-FBE3FC016B37}" type="datetimeFigureOut">
              <a:rPr lang="el-GR" smtClean="0"/>
              <a:t>7/3/2024</a:t>
            </a:fld>
            <a:endParaRPr lang="el-GR"/>
          </a:p>
        </p:txBody>
      </p:sp>
      <p:sp>
        <p:nvSpPr>
          <p:cNvPr id="8" name="Footer Placeholder 7">
            <a:extLst>
              <a:ext uri="{FF2B5EF4-FFF2-40B4-BE49-F238E27FC236}">
                <a16:creationId xmlns:a16="http://schemas.microsoft.com/office/drawing/2014/main" id="{9DC0C3BD-BC58-18DD-9540-FDFA75EFAAE8}"/>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84A68B47-3D1D-38A1-D885-9898B0FFB7AA}"/>
              </a:ext>
            </a:extLst>
          </p:cNvPr>
          <p:cNvSpPr>
            <a:spLocks noGrp="1"/>
          </p:cNvSpPr>
          <p:nvPr>
            <p:ph type="sldNum" sz="quarter" idx="12"/>
          </p:nvPr>
        </p:nvSpPr>
        <p:spPr/>
        <p:txBody>
          <a:bodyPr/>
          <a:lstStyle/>
          <a:p>
            <a:fld id="{21C59429-77B1-4EDC-96B2-2A30230CB6DC}" type="slidenum">
              <a:rPr lang="el-GR" smtClean="0"/>
              <a:t>‹#›</a:t>
            </a:fld>
            <a:endParaRPr lang="el-GR"/>
          </a:p>
        </p:txBody>
      </p:sp>
    </p:spTree>
    <p:extLst>
      <p:ext uri="{BB962C8B-B14F-4D97-AF65-F5344CB8AC3E}">
        <p14:creationId xmlns:p14="http://schemas.microsoft.com/office/powerpoint/2010/main" val="3359813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FE1EC-836F-FBF2-D6D4-3C33BA6FB8B6}"/>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B24B0480-B807-3035-0D32-3A52E681381A}"/>
              </a:ext>
            </a:extLst>
          </p:cNvPr>
          <p:cNvSpPr>
            <a:spLocks noGrp="1"/>
          </p:cNvSpPr>
          <p:nvPr>
            <p:ph type="dt" sz="half" idx="10"/>
          </p:nvPr>
        </p:nvSpPr>
        <p:spPr/>
        <p:txBody>
          <a:bodyPr/>
          <a:lstStyle/>
          <a:p>
            <a:fld id="{975A5C21-E978-4DA0-9B76-FBE3FC016B37}" type="datetimeFigureOut">
              <a:rPr lang="el-GR" smtClean="0"/>
              <a:t>7/3/2024</a:t>
            </a:fld>
            <a:endParaRPr lang="el-GR"/>
          </a:p>
        </p:txBody>
      </p:sp>
      <p:sp>
        <p:nvSpPr>
          <p:cNvPr id="4" name="Footer Placeholder 3">
            <a:extLst>
              <a:ext uri="{FF2B5EF4-FFF2-40B4-BE49-F238E27FC236}">
                <a16:creationId xmlns:a16="http://schemas.microsoft.com/office/drawing/2014/main" id="{B4E2BB3A-C82C-2538-3AEB-CA77F2367DFD}"/>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C6CD1E29-4336-1FF2-DE3A-54002C48E01C}"/>
              </a:ext>
            </a:extLst>
          </p:cNvPr>
          <p:cNvSpPr>
            <a:spLocks noGrp="1"/>
          </p:cNvSpPr>
          <p:nvPr>
            <p:ph type="sldNum" sz="quarter" idx="12"/>
          </p:nvPr>
        </p:nvSpPr>
        <p:spPr/>
        <p:txBody>
          <a:bodyPr/>
          <a:lstStyle/>
          <a:p>
            <a:fld id="{21C59429-77B1-4EDC-96B2-2A30230CB6DC}" type="slidenum">
              <a:rPr lang="el-GR" smtClean="0"/>
              <a:t>‹#›</a:t>
            </a:fld>
            <a:endParaRPr lang="el-GR"/>
          </a:p>
        </p:txBody>
      </p:sp>
    </p:spTree>
    <p:extLst>
      <p:ext uri="{BB962C8B-B14F-4D97-AF65-F5344CB8AC3E}">
        <p14:creationId xmlns:p14="http://schemas.microsoft.com/office/powerpoint/2010/main" val="31136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0534C-6C00-739E-C5CD-A2B43BAFF48A}"/>
              </a:ext>
            </a:extLst>
          </p:cNvPr>
          <p:cNvSpPr>
            <a:spLocks noGrp="1"/>
          </p:cNvSpPr>
          <p:nvPr>
            <p:ph type="dt" sz="half" idx="10"/>
          </p:nvPr>
        </p:nvSpPr>
        <p:spPr/>
        <p:txBody>
          <a:bodyPr/>
          <a:lstStyle/>
          <a:p>
            <a:fld id="{975A5C21-E978-4DA0-9B76-FBE3FC016B37}" type="datetimeFigureOut">
              <a:rPr lang="el-GR" smtClean="0"/>
              <a:t>7/3/2024</a:t>
            </a:fld>
            <a:endParaRPr lang="el-GR"/>
          </a:p>
        </p:txBody>
      </p:sp>
      <p:sp>
        <p:nvSpPr>
          <p:cNvPr id="3" name="Footer Placeholder 2">
            <a:extLst>
              <a:ext uri="{FF2B5EF4-FFF2-40B4-BE49-F238E27FC236}">
                <a16:creationId xmlns:a16="http://schemas.microsoft.com/office/drawing/2014/main" id="{E3597946-EE50-04FD-547A-BFA34D67BC58}"/>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F5BC3F2E-40BF-6212-6222-32B29A44F227}"/>
              </a:ext>
            </a:extLst>
          </p:cNvPr>
          <p:cNvSpPr>
            <a:spLocks noGrp="1"/>
          </p:cNvSpPr>
          <p:nvPr>
            <p:ph type="sldNum" sz="quarter" idx="12"/>
          </p:nvPr>
        </p:nvSpPr>
        <p:spPr/>
        <p:txBody>
          <a:bodyPr/>
          <a:lstStyle/>
          <a:p>
            <a:fld id="{21C59429-77B1-4EDC-96B2-2A30230CB6DC}" type="slidenum">
              <a:rPr lang="el-GR" smtClean="0"/>
              <a:t>‹#›</a:t>
            </a:fld>
            <a:endParaRPr lang="el-GR"/>
          </a:p>
        </p:txBody>
      </p:sp>
    </p:spTree>
    <p:extLst>
      <p:ext uri="{BB962C8B-B14F-4D97-AF65-F5344CB8AC3E}">
        <p14:creationId xmlns:p14="http://schemas.microsoft.com/office/powerpoint/2010/main" val="769076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C968D-A4FD-263D-F141-2A49F1042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F809B06A-8A65-2A8E-F37E-03DAF6F091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3CA26F7D-B23C-5D2E-E355-3B89EA3452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82D826-F7F4-054D-5ADF-94784138490A}"/>
              </a:ext>
            </a:extLst>
          </p:cNvPr>
          <p:cNvSpPr>
            <a:spLocks noGrp="1"/>
          </p:cNvSpPr>
          <p:nvPr>
            <p:ph type="dt" sz="half" idx="10"/>
          </p:nvPr>
        </p:nvSpPr>
        <p:spPr/>
        <p:txBody>
          <a:bodyPr/>
          <a:lstStyle/>
          <a:p>
            <a:fld id="{975A5C21-E978-4DA0-9B76-FBE3FC016B37}" type="datetimeFigureOut">
              <a:rPr lang="el-GR" smtClean="0"/>
              <a:t>7/3/2024</a:t>
            </a:fld>
            <a:endParaRPr lang="el-GR"/>
          </a:p>
        </p:txBody>
      </p:sp>
      <p:sp>
        <p:nvSpPr>
          <p:cNvPr id="6" name="Footer Placeholder 5">
            <a:extLst>
              <a:ext uri="{FF2B5EF4-FFF2-40B4-BE49-F238E27FC236}">
                <a16:creationId xmlns:a16="http://schemas.microsoft.com/office/drawing/2014/main" id="{B3B33399-6698-00CD-42A7-129ADB6D634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B696FE55-2DC6-79AC-7FE9-BFC045E07F79}"/>
              </a:ext>
            </a:extLst>
          </p:cNvPr>
          <p:cNvSpPr>
            <a:spLocks noGrp="1"/>
          </p:cNvSpPr>
          <p:nvPr>
            <p:ph type="sldNum" sz="quarter" idx="12"/>
          </p:nvPr>
        </p:nvSpPr>
        <p:spPr/>
        <p:txBody>
          <a:bodyPr/>
          <a:lstStyle/>
          <a:p>
            <a:fld id="{21C59429-77B1-4EDC-96B2-2A30230CB6DC}" type="slidenum">
              <a:rPr lang="el-GR" smtClean="0"/>
              <a:t>‹#›</a:t>
            </a:fld>
            <a:endParaRPr lang="el-GR"/>
          </a:p>
        </p:txBody>
      </p:sp>
    </p:spTree>
    <p:extLst>
      <p:ext uri="{BB962C8B-B14F-4D97-AF65-F5344CB8AC3E}">
        <p14:creationId xmlns:p14="http://schemas.microsoft.com/office/powerpoint/2010/main" val="310410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86F81-D641-78CA-6650-1B4D77429D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5CCA8DA8-92E0-4C51-5922-1083F54D8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22A1C81D-4E96-D558-2923-C27A3BAF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82ECC2-4421-2491-F96E-FCDE8A7E2EF1}"/>
              </a:ext>
            </a:extLst>
          </p:cNvPr>
          <p:cNvSpPr>
            <a:spLocks noGrp="1"/>
          </p:cNvSpPr>
          <p:nvPr>
            <p:ph type="dt" sz="half" idx="10"/>
          </p:nvPr>
        </p:nvSpPr>
        <p:spPr/>
        <p:txBody>
          <a:bodyPr/>
          <a:lstStyle/>
          <a:p>
            <a:fld id="{975A5C21-E978-4DA0-9B76-FBE3FC016B37}" type="datetimeFigureOut">
              <a:rPr lang="el-GR" smtClean="0"/>
              <a:t>7/3/2024</a:t>
            </a:fld>
            <a:endParaRPr lang="el-GR"/>
          </a:p>
        </p:txBody>
      </p:sp>
      <p:sp>
        <p:nvSpPr>
          <p:cNvPr id="6" name="Footer Placeholder 5">
            <a:extLst>
              <a:ext uri="{FF2B5EF4-FFF2-40B4-BE49-F238E27FC236}">
                <a16:creationId xmlns:a16="http://schemas.microsoft.com/office/drawing/2014/main" id="{E1546F75-8EEF-D925-975C-132EEC8F485D}"/>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F14EE87A-C75D-38C3-200F-F3998CD81C27}"/>
              </a:ext>
            </a:extLst>
          </p:cNvPr>
          <p:cNvSpPr>
            <a:spLocks noGrp="1"/>
          </p:cNvSpPr>
          <p:nvPr>
            <p:ph type="sldNum" sz="quarter" idx="12"/>
          </p:nvPr>
        </p:nvSpPr>
        <p:spPr/>
        <p:txBody>
          <a:bodyPr/>
          <a:lstStyle/>
          <a:p>
            <a:fld id="{21C59429-77B1-4EDC-96B2-2A30230CB6DC}" type="slidenum">
              <a:rPr lang="el-GR" smtClean="0"/>
              <a:t>‹#›</a:t>
            </a:fld>
            <a:endParaRPr lang="el-GR"/>
          </a:p>
        </p:txBody>
      </p:sp>
    </p:spTree>
    <p:extLst>
      <p:ext uri="{BB962C8B-B14F-4D97-AF65-F5344CB8AC3E}">
        <p14:creationId xmlns:p14="http://schemas.microsoft.com/office/powerpoint/2010/main" val="3813065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31C79C-D3D8-38CD-F8F0-E10923EDEC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5FC3464-C4B9-72EA-F71D-33B72F420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096091A-9567-62A1-3386-5606D3D8C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75A5C21-E978-4DA0-9B76-FBE3FC016B37}" type="datetimeFigureOut">
              <a:rPr lang="el-GR" smtClean="0"/>
              <a:t>7/3/2024</a:t>
            </a:fld>
            <a:endParaRPr lang="el-GR"/>
          </a:p>
        </p:txBody>
      </p:sp>
      <p:sp>
        <p:nvSpPr>
          <p:cNvPr id="5" name="Footer Placeholder 4">
            <a:extLst>
              <a:ext uri="{FF2B5EF4-FFF2-40B4-BE49-F238E27FC236}">
                <a16:creationId xmlns:a16="http://schemas.microsoft.com/office/drawing/2014/main" id="{F7981B3B-D383-60A9-12D9-E692CE066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Slide Number Placeholder 5">
            <a:extLst>
              <a:ext uri="{FF2B5EF4-FFF2-40B4-BE49-F238E27FC236}">
                <a16:creationId xmlns:a16="http://schemas.microsoft.com/office/drawing/2014/main" id="{3D5E3337-873A-0C60-AD4A-EEBDD31F1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C59429-77B1-4EDC-96B2-2A30230CB6DC}" type="slidenum">
              <a:rPr lang="el-GR" smtClean="0"/>
              <a:t>‹#›</a:t>
            </a:fld>
            <a:endParaRPr lang="el-GR"/>
          </a:p>
        </p:txBody>
      </p:sp>
    </p:spTree>
    <p:extLst>
      <p:ext uri="{BB962C8B-B14F-4D97-AF65-F5344CB8AC3E}">
        <p14:creationId xmlns:p14="http://schemas.microsoft.com/office/powerpoint/2010/main" val="3776822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5C955-501D-CAD2-980A-91F320608597}"/>
              </a:ext>
            </a:extLst>
          </p:cNvPr>
          <p:cNvSpPr>
            <a:spLocks noGrp="1"/>
          </p:cNvSpPr>
          <p:nvPr>
            <p:ph type="ctrTitle"/>
          </p:nvPr>
        </p:nvSpPr>
        <p:spPr/>
        <p:txBody>
          <a:bodyPr/>
          <a:lstStyle/>
          <a:p>
            <a:r>
              <a:rPr lang="el-GR" dirty="0"/>
              <a:t>Λήψη δείγματος φλεβικού αίματος</a:t>
            </a:r>
          </a:p>
        </p:txBody>
      </p:sp>
      <p:sp>
        <p:nvSpPr>
          <p:cNvPr id="3" name="Subtitle 2">
            <a:extLst>
              <a:ext uri="{FF2B5EF4-FFF2-40B4-BE49-F238E27FC236}">
                <a16:creationId xmlns:a16="http://schemas.microsoft.com/office/drawing/2014/main" id="{970097CC-B1F0-1431-3641-868426B26700}"/>
              </a:ext>
            </a:extLst>
          </p:cNvPr>
          <p:cNvSpPr>
            <a:spLocks noGrp="1"/>
          </p:cNvSpPr>
          <p:nvPr>
            <p:ph type="subTitle" idx="1"/>
          </p:nvPr>
        </p:nvSpPr>
        <p:spPr/>
        <p:txBody>
          <a:bodyPr/>
          <a:lstStyle/>
          <a:p>
            <a:r>
              <a:rPr lang="el-GR" dirty="0"/>
              <a:t>Χαράλαμπος Κωστάκης, </a:t>
            </a:r>
            <a:r>
              <a:rPr lang="en-US" dirty="0"/>
              <a:t>DVM, PhD </a:t>
            </a:r>
            <a:r>
              <a:rPr lang="el-GR" dirty="0"/>
              <a:t>ΑΠΘ</a:t>
            </a:r>
          </a:p>
        </p:txBody>
      </p:sp>
    </p:spTree>
    <p:extLst>
      <p:ext uri="{BB962C8B-B14F-4D97-AF65-F5344CB8AC3E}">
        <p14:creationId xmlns:p14="http://schemas.microsoft.com/office/powerpoint/2010/main" val="2375759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2F9E-E2C3-3F76-EEC5-7337FB1504C7}"/>
              </a:ext>
            </a:extLst>
          </p:cNvPr>
          <p:cNvSpPr>
            <a:spLocks noGrp="1"/>
          </p:cNvSpPr>
          <p:nvPr>
            <p:ph type="title"/>
          </p:nvPr>
        </p:nvSpPr>
        <p:spPr/>
        <p:txBody>
          <a:bodyPr/>
          <a:lstStyle/>
          <a:p>
            <a:r>
              <a:rPr lang="el-GR" dirty="0"/>
              <a:t>Λήψη από την κεφαλική </a:t>
            </a:r>
          </a:p>
        </p:txBody>
      </p:sp>
      <p:pic>
        <p:nvPicPr>
          <p:cNvPr id="5" name="Content Placeholder 4" descr="A person brushing a dog's leg&#10;&#10;Description automatically generated">
            <a:extLst>
              <a:ext uri="{FF2B5EF4-FFF2-40B4-BE49-F238E27FC236}">
                <a16:creationId xmlns:a16="http://schemas.microsoft.com/office/drawing/2014/main" id="{933162B6-74FB-304C-81C7-248180FB1F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030841" y="2299817"/>
            <a:ext cx="4873038" cy="3654778"/>
          </a:xfrm>
        </p:spPr>
      </p:pic>
      <p:pic>
        <p:nvPicPr>
          <p:cNvPr id="7" name="Picture 6" descr="A person's hand holding a dog's leg&#10;&#10;Description automatically generated">
            <a:extLst>
              <a:ext uri="{FF2B5EF4-FFF2-40B4-BE49-F238E27FC236}">
                <a16:creationId xmlns:a16="http://schemas.microsoft.com/office/drawing/2014/main" id="{4E74869B-3CB9-4D2D-216E-51D555C9B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87755" y="2299816"/>
            <a:ext cx="4873039" cy="3654779"/>
          </a:xfrm>
          <a:prstGeom prst="rect">
            <a:avLst/>
          </a:prstGeom>
        </p:spPr>
      </p:pic>
    </p:spTree>
    <p:extLst>
      <p:ext uri="{BB962C8B-B14F-4D97-AF65-F5344CB8AC3E}">
        <p14:creationId xmlns:p14="http://schemas.microsoft.com/office/powerpoint/2010/main" val="569700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9E2A-A86C-2C0A-7589-20EFBDB95A5F}"/>
              </a:ext>
            </a:extLst>
          </p:cNvPr>
          <p:cNvSpPr>
            <a:spLocks noGrp="1"/>
          </p:cNvSpPr>
          <p:nvPr>
            <p:ph type="title"/>
          </p:nvPr>
        </p:nvSpPr>
        <p:spPr/>
        <p:txBody>
          <a:bodyPr/>
          <a:lstStyle/>
          <a:p>
            <a:r>
              <a:rPr lang="el-GR" dirty="0"/>
              <a:t>Λήψη από την έξω σαφηνή</a:t>
            </a:r>
          </a:p>
        </p:txBody>
      </p:sp>
      <p:sp>
        <p:nvSpPr>
          <p:cNvPr id="3" name="Content Placeholder 2">
            <a:extLst>
              <a:ext uri="{FF2B5EF4-FFF2-40B4-BE49-F238E27FC236}">
                <a16:creationId xmlns:a16="http://schemas.microsoft.com/office/drawing/2014/main" id="{7677B91C-06A3-0D9C-DFCE-04120DBCCADC}"/>
              </a:ext>
            </a:extLst>
          </p:cNvPr>
          <p:cNvSpPr>
            <a:spLocks noGrp="1"/>
          </p:cNvSpPr>
          <p:nvPr>
            <p:ph idx="1"/>
          </p:nvPr>
        </p:nvSpPr>
        <p:spPr/>
        <p:txBody>
          <a:bodyPr/>
          <a:lstStyle/>
          <a:p>
            <a:r>
              <a:rPr lang="el-GR" dirty="0"/>
              <a:t>Συχνότερα σε όρθια στάση ή πλάγια κατάκλιση</a:t>
            </a:r>
          </a:p>
          <a:p>
            <a:r>
              <a:rPr lang="el-GR" dirty="0" err="1"/>
              <a:t>Ίσχαιμη</a:t>
            </a:r>
            <a:r>
              <a:rPr lang="el-GR" dirty="0"/>
              <a:t> αντίστοιχα με την κεφαλική αλλά στο γόνατο (κόντρα με την παλάμη στην πρόσθια επιφάνεια του γόνατος και πίεση με τον αντίχειρα στην οπίσθια επιφάνεια)</a:t>
            </a:r>
          </a:p>
          <a:p>
            <a:r>
              <a:rPr lang="el-GR" dirty="0"/>
              <a:t>Ο κτηνίατρος που κάνει την αιμοληψία τοποθετεί το άλλο του χέρι στην έσω επιφάνεια της κνήμης για να μετακινήσει και να ακινητοποιήσει τη φλέβα, κρατώντας το άκρο σε έκταση</a:t>
            </a:r>
          </a:p>
          <a:p>
            <a:endParaRPr lang="el-GR" dirty="0"/>
          </a:p>
          <a:p>
            <a:endParaRPr lang="el-GR" dirty="0"/>
          </a:p>
        </p:txBody>
      </p:sp>
    </p:spTree>
    <p:extLst>
      <p:ext uri="{BB962C8B-B14F-4D97-AF65-F5344CB8AC3E}">
        <p14:creationId xmlns:p14="http://schemas.microsoft.com/office/powerpoint/2010/main" val="408292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93B5-731E-AFE6-E0D3-682B2C2CE365}"/>
              </a:ext>
            </a:extLst>
          </p:cNvPr>
          <p:cNvSpPr>
            <a:spLocks noGrp="1"/>
          </p:cNvSpPr>
          <p:nvPr>
            <p:ph type="title"/>
          </p:nvPr>
        </p:nvSpPr>
        <p:spPr/>
        <p:txBody>
          <a:bodyPr/>
          <a:lstStyle/>
          <a:p>
            <a:r>
              <a:rPr lang="el-GR" dirty="0"/>
              <a:t>Λήψη από την έξω σαφηνή</a:t>
            </a:r>
          </a:p>
        </p:txBody>
      </p:sp>
      <p:pic>
        <p:nvPicPr>
          <p:cNvPr id="5" name="Content Placeholder 4" descr="A cat with a patch on its paw&#10;&#10;Description automatically generated">
            <a:extLst>
              <a:ext uri="{FF2B5EF4-FFF2-40B4-BE49-F238E27FC236}">
                <a16:creationId xmlns:a16="http://schemas.microsoft.com/office/drawing/2014/main" id="{A3AA5823-F744-0E9C-0F17-1F16D17731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417511" y="2234803"/>
            <a:ext cx="4352925" cy="3264693"/>
          </a:xfrm>
        </p:spPr>
      </p:pic>
      <p:pic>
        <p:nvPicPr>
          <p:cNvPr id="7" name="Picture 6" descr="A person's hands touching a dog's leg&#10;&#10;Description automatically generated">
            <a:extLst>
              <a:ext uri="{FF2B5EF4-FFF2-40B4-BE49-F238E27FC236}">
                <a16:creationId xmlns:a16="http://schemas.microsoft.com/office/drawing/2014/main" id="{EE51BFD0-8653-ACEB-BCEF-F41E8B916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681" y="1690687"/>
            <a:ext cx="4501432" cy="4428828"/>
          </a:xfrm>
          <a:prstGeom prst="rect">
            <a:avLst/>
          </a:prstGeom>
        </p:spPr>
      </p:pic>
    </p:spTree>
    <p:extLst>
      <p:ext uri="{BB962C8B-B14F-4D97-AF65-F5344CB8AC3E}">
        <p14:creationId xmlns:p14="http://schemas.microsoft.com/office/powerpoint/2010/main" val="641760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C3E1D-BE7A-8A71-21E7-C0E7A7E0F922}"/>
              </a:ext>
            </a:extLst>
          </p:cNvPr>
          <p:cNvSpPr>
            <a:spLocks noGrp="1"/>
          </p:cNvSpPr>
          <p:nvPr>
            <p:ph type="title"/>
          </p:nvPr>
        </p:nvSpPr>
        <p:spPr/>
        <p:txBody>
          <a:bodyPr/>
          <a:lstStyle/>
          <a:p>
            <a:r>
              <a:rPr lang="el-GR" dirty="0"/>
              <a:t>Φιαλίδια συλλογής αίματος</a:t>
            </a:r>
          </a:p>
        </p:txBody>
      </p:sp>
      <p:sp>
        <p:nvSpPr>
          <p:cNvPr id="3" name="Content Placeholder 2">
            <a:extLst>
              <a:ext uri="{FF2B5EF4-FFF2-40B4-BE49-F238E27FC236}">
                <a16:creationId xmlns:a16="http://schemas.microsoft.com/office/drawing/2014/main" id="{2A4039B9-5B1B-8B88-326D-CDA43D0D8202}"/>
              </a:ext>
            </a:extLst>
          </p:cNvPr>
          <p:cNvSpPr>
            <a:spLocks noGrp="1"/>
          </p:cNvSpPr>
          <p:nvPr>
            <p:ph idx="1"/>
          </p:nvPr>
        </p:nvSpPr>
        <p:spPr/>
        <p:txBody>
          <a:bodyPr/>
          <a:lstStyle/>
          <a:p>
            <a:r>
              <a:rPr lang="el-GR" dirty="0"/>
              <a:t>Τα φιαλίδια συλλογής αίματος μπορεί να περιέχουν αντιπηκτικό, τίποτα, ή παράγοντα που να ευνοεί την πήξη</a:t>
            </a:r>
          </a:p>
          <a:p>
            <a:r>
              <a:rPr lang="el-GR" dirty="0"/>
              <a:t>Αντιπηκτικό χρησιμοποιούμε όταν θέλουμε να κάνουμε εξέταση σε ολικό αίμα (γενική αίματος) ή πλάσμα</a:t>
            </a:r>
          </a:p>
          <a:p>
            <a:r>
              <a:rPr lang="el-GR" dirty="0"/>
              <a:t>Χωρίς αντιπηκτικό όταν θέλουμε να κάνουμε εξέταση σε ορό αίματος</a:t>
            </a:r>
          </a:p>
          <a:p>
            <a:r>
              <a:rPr lang="el-GR" dirty="0"/>
              <a:t>Τα συχνότερα αντιπηκτικά είναι το </a:t>
            </a:r>
            <a:r>
              <a:rPr lang="en-US" dirty="0"/>
              <a:t>EDTA, </a:t>
            </a:r>
            <a:r>
              <a:rPr lang="el-GR" dirty="0"/>
              <a:t>η ηπαρίνη και το κιτρικό νάτριο, επιλέγουμε ανάλογα με την εξέταση ή την οδηγία του εργαστηρίου</a:t>
            </a:r>
          </a:p>
        </p:txBody>
      </p:sp>
    </p:spTree>
    <p:extLst>
      <p:ext uri="{BB962C8B-B14F-4D97-AF65-F5344CB8AC3E}">
        <p14:creationId xmlns:p14="http://schemas.microsoft.com/office/powerpoint/2010/main" val="2713960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9A49-50A3-ADC6-F699-C4C7BEDCC581}"/>
              </a:ext>
            </a:extLst>
          </p:cNvPr>
          <p:cNvSpPr>
            <a:spLocks noGrp="1"/>
          </p:cNvSpPr>
          <p:nvPr>
            <p:ph type="title"/>
          </p:nvPr>
        </p:nvSpPr>
        <p:spPr/>
        <p:txBody>
          <a:bodyPr/>
          <a:lstStyle/>
          <a:p>
            <a:r>
              <a:rPr lang="el-GR" dirty="0"/>
              <a:t>Φιαλίδια συλλογής αίματος</a:t>
            </a:r>
          </a:p>
        </p:txBody>
      </p:sp>
      <p:sp>
        <p:nvSpPr>
          <p:cNvPr id="3" name="Content Placeholder 2">
            <a:extLst>
              <a:ext uri="{FF2B5EF4-FFF2-40B4-BE49-F238E27FC236}">
                <a16:creationId xmlns:a16="http://schemas.microsoft.com/office/drawing/2014/main" id="{AE0D0949-FFD6-1F59-9859-EE8473271CD3}"/>
              </a:ext>
            </a:extLst>
          </p:cNvPr>
          <p:cNvSpPr>
            <a:spLocks noGrp="1"/>
          </p:cNvSpPr>
          <p:nvPr>
            <p:ph idx="1"/>
          </p:nvPr>
        </p:nvSpPr>
        <p:spPr/>
        <p:txBody>
          <a:bodyPr/>
          <a:lstStyle/>
          <a:p>
            <a:r>
              <a:rPr lang="el-GR" dirty="0"/>
              <a:t>Τα φιαλίδια που περιέχουν αντιπηκτικό έχουν δείκτη στάθμης ή/και αναγράφουν πόσα </a:t>
            </a:r>
            <a:r>
              <a:rPr lang="en-US" dirty="0"/>
              <a:t>ml </a:t>
            </a:r>
            <a:r>
              <a:rPr lang="el-GR" dirty="0"/>
              <a:t>αίματος πρέπει να μπουν γιατί η ποσότητα του αντιπηκτικού είναι υπολογισμένη για συγκεκριμένη ποσότητα αίματος</a:t>
            </a:r>
          </a:p>
          <a:p>
            <a:r>
              <a:rPr lang="el-GR" dirty="0"/>
              <a:t>Εάν προσθέσουμε λιγότερο αίμα από το αναγραφόμενο το αίμα θα αραιωθεί (ψευδώς χαμηλές μετρήσεις)</a:t>
            </a:r>
          </a:p>
          <a:p>
            <a:r>
              <a:rPr lang="el-GR" dirty="0"/>
              <a:t>Εάν προσθέσουμε περισσότερο θα σχηματιστούν θρόμβοι (αδυναμία εξέτασης, βλάβη εξοπλισμού) </a:t>
            </a:r>
          </a:p>
        </p:txBody>
      </p:sp>
    </p:spTree>
    <p:extLst>
      <p:ext uri="{BB962C8B-B14F-4D97-AF65-F5344CB8AC3E}">
        <p14:creationId xmlns:p14="http://schemas.microsoft.com/office/powerpoint/2010/main" val="4198739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7557-1663-88C0-97D6-7F56A1A8181B}"/>
              </a:ext>
            </a:extLst>
          </p:cNvPr>
          <p:cNvSpPr>
            <a:spLocks noGrp="1"/>
          </p:cNvSpPr>
          <p:nvPr>
            <p:ph type="title"/>
          </p:nvPr>
        </p:nvSpPr>
        <p:spPr/>
        <p:txBody>
          <a:bodyPr/>
          <a:lstStyle/>
          <a:p>
            <a:r>
              <a:rPr lang="el-GR" dirty="0"/>
              <a:t>Χειρισμός δείγματος αίματος</a:t>
            </a:r>
          </a:p>
        </p:txBody>
      </p:sp>
      <p:sp>
        <p:nvSpPr>
          <p:cNvPr id="3" name="Content Placeholder 2">
            <a:extLst>
              <a:ext uri="{FF2B5EF4-FFF2-40B4-BE49-F238E27FC236}">
                <a16:creationId xmlns:a16="http://schemas.microsoft.com/office/drawing/2014/main" id="{4116B2A5-667A-923B-F187-6046AA9A4E2E}"/>
              </a:ext>
            </a:extLst>
          </p:cNvPr>
          <p:cNvSpPr>
            <a:spLocks noGrp="1"/>
          </p:cNvSpPr>
          <p:nvPr>
            <p:ph idx="1"/>
          </p:nvPr>
        </p:nvSpPr>
        <p:spPr/>
        <p:txBody>
          <a:bodyPr/>
          <a:lstStyle/>
          <a:p>
            <a:r>
              <a:rPr lang="el-GR" dirty="0"/>
              <a:t>Εφόσον σκοπεύουμε να τοποθετήσουμε αίμα σε φιαλίδιο με αντιπηκτικό το τοποθετούμε </a:t>
            </a:r>
            <a:r>
              <a:rPr lang="el-GR" u="sng" dirty="0"/>
              <a:t>αμέσως</a:t>
            </a:r>
            <a:r>
              <a:rPr lang="el-GR" dirty="0"/>
              <a:t> μετά την αιμοληψία και αναδεύουμε ήπια</a:t>
            </a:r>
          </a:p>
          <a:p>
            <a:r>
              <a:rPr lang="el-GR" dirty="0"/>
              <a:t>Ιδανικά το δείγμα εξετάζεται άμεσα μετά τη λήψη</a:t>
            </a:r>
          </a:p>
          <a:p>
            <a:r>
              <a:rPr lang="el-GR" dirty="0"/>
              <a:t>Θερμοκρασία δωματίου έως 4 – 8</a:t>
            </a:r>
            <a:r>
              <a:rPr lang="en-US" dirty="0"/>
              <a:t>h</a:t>
            </a:r>
          </a:p>
          <a:p>
            <a:r>
              <a:rPr lang="el-GR" dirty="0"/>
              <a:t>4°</a:t>
            </a:r>
            <a:r>
              <a:rPr lang="en-US" dirty="0"/>
              <a:t>C </a:t>
            </a:r>
            <a:r>
              <a:rPr lang="el-GR" dirty="0"/>
              <a:t>έως 24</a:t>
            </a:r>
            <a:r>
              <a:rPr lang="en-US" dirty="0"/>
              <a:t>h</a:t>
            </a:r>
          </a:p>
          <a:p>
            <a:r>
              <a:rPr lang="el-GR" dirty="0"/>
              <a:t>Επίχρισμα αίματος το συντομότερο δυνατόν</a:t>
            </a:r>
          </a:p>
        </p:txBody>
      </p:sp>
    </p:spTree>
    <p:extLst>
      <p:ext uri="{BB962C8B-B14F-4D97-AF65-F5344CB8AC3E}">
        <p14:creationId xmlns:p14="http://schemas.microsoft.com/office/powerpoint/2010/main" val="3226858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34E06-1132-94B0-A49E-A7BD56AB4D59}"/>
              </a:ext>
            </a:extLst>
          </p:cNvPr>
          <p:cNvSpPr>
            <a:spLocks noGrp="1"/>
          </p:cNvSpPr>
          <p:nvPr>
            <p:ph type="title"/>
          </p:nvPr>
        </p:nvSpPr>
        <p:spPr/>
        <p:txBody>
          <a:bodyPr/>
          <a:lstStyle/>
          <a:p>
            <a:r>
              <a:rPr lang="el-GR" dirty="0" err="1"/>
              <a:t>Μικροαιματοκρίτης</a:t>
            </a:r>
            <a:r>
              <a:rPr lang="en-US" dirty="0"/>
              <a:t> (</a:t>
            </a:r>
            <a:r>
              <a:rPr lang="en-US" dirty="0" err="1"/>
              <a:t>Wintrobe</a:t>
            </a:r>
            <a:r>
              <a:rPr lang="en-US" dirty="0"/>
              <a:t>)</a:t>
            </a:r>
            <a:endParaRPr lang="el-GR" dirty="0"/>
          </a:p>
        </p:txBody>
      </p:sp>
      <p:sp>
        <p:nvSpPr>
          <p:cNvPr id="3" name="Content Placeholder 2">
            <a:extLst>
              <a:ext uri="{FF2B5EF4-FFF2-40B4-BE49-F238E27FC236}">
                <a16:creationId xmlns:a16="http://schemas.microsoft.com/office/drawing/2014/main" id="{3C48DBA4-40E7-DC46-AC05-30E882C29DB1}"/>
              </a:ext>
            </a:extLst>
          </p:cNvPr>
          <p:cNvSpPr>
            <a:spLocks noGrp="1"/>
          </p:cNvSpPr>
          <p:nvPr>
            <p:ph idx="1"/>
          </p:nvPr>
        </p:nvSpPr>
        <p:spPr/>
        <p:txBody>
          <a:bodyPr/>
          <a:lstStyle/>
          <a:p>
            <a:r>
              <a:rPr lang="el-GR" dirty="0"/>
              <a:t>Εύκολος, γρήγορος και οικονομικός τρόπος άμεσου υπολογισμού του αιματοκρίτη</a:t>
            </a:r>
          </a:p>
          <a:p>
            <a:r>
              <a:rPr lang="el-GR" dirty="0"/>
              <a:t>Ειδικό διαβαθμισμένο τριχοειδές σωληνάριο </a:t>
            </a:r>
            <a:r>
              <a:rPr lang="en-US" dirty="0" err="1"/>
              <a:t>Wintrobe</a:t>
            </a:r>
            <a:endParaRPr lang="el-GR" dirty="0"/>
          </a:p>
          <a:p>
            <a:r>
              <a:rPr lang="el-GR" dirty="0"/>
              <a:t>Αίμα με αντιπηκτικό</a:t>
            </a:r>
          </a:p>
          <a:p>
            <a:r>
              <a:rPr lang="el-GR" dirty="0" err="1"/>
              <a:t>Φυγοκέντρηση</a:t>
            </a:r>
            <a:r>
              <a:rPr lang="el-GR" dirty="0"/>
              <a:t> (ειδική φυγόκεντρο ή ≈5</a:t>
            </a:r>
            <a:r>
              <a:rPr lang="en-US" dirty="0"/>
              <a:t>min 1500 rpm)</a:t>
            </a:r>
          </a:p>
          <a:p>
            <a:r>
              <a:rPr lang="el-GR" dirty="0"/>
              <a:t>Ανάγνωση αποτελέσματος</a:t>
            </a:r>
          </a:p>
        </p:txBody>
      </p:sp>
    </p:spTree>
    <p:extLst>
      <p:ext uri="{BB962C8B-B14F-4D97-AF65-F5344CB8AC3E}">
        <p14:creationId xmlns:p14="http://schemas.microsoft.com/office/powerpoint/2010/main" val="2797239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thermometer&#10;&#10;Description automatically generated">
            <a:extLst>
              <a:ext uri="{FF2B5EF4-FFF2-40B4-BE49-F238E27FC236}">
                <a16:creationId xmlns:a16="http://schemas.microsoft.com/office/drawing/2014/main" id="{0579A28A-BBA1-69F4-FD65-F37616EED0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296" y="1027906"/>
            <a:ext cx="5719666" cy="5719666"/>
          </a:xfrm>
        </p:spPr>
      </p:pic>
      <p:sp>
        <p:nvSpPr>
          <p:cNvPr id="2" name="Title 1">
            <a:extLst>
              <a:ext uri="{FF2B5EF4-FFF2-40B4-BE49-F238E27FC236}">
                <a16:creationId xmlns:a16="http://schemas.microsoft.com/office/drawing/2014/main" id="{4AF69606-CEEF-B55D-DC0C-5A9D6F2D3DC9}"/>
              </a:ext>
            </a:extLst>
          </p:cNvPr>
          <p:cNvSpPr>
            <a:spLocks noGrp="1"/>
          </p:cNvSpPr>
          <p:nvPr>
            <p:ph type="title"/>
          </p:nvPr>
        </p:nvSpPr>
        <p:spPr/>
        <p:txBody>
          <a:bodyPr/>
          <a:lstStyle/>
          <a:p>
            <a:r>
              <a:rPr lang="el-GR" dirty="0" err="1"/>
              <a:t>Μικροαιματοκρίτης</a:t>
            </a:r>
            <a:r>
              <a:rPr lang="en-US" dirty="0"/>
              <a:t> (</a:t>
            </a:r>
            <a:r>
              <a:rPr lang="en-US" dirty="0" err="1"/>
              <a:t>Wintrobe</a:t>
            </a:r>
            <a:r>
              <a:rPr lang="en-US" dirty="0"/>
              <a:t>)</a:t>
            </a:r>
            <a:endParaRPr lang="el-GR" dirty="0"/>
          </a:p>
        </p:txBody>
      </p:sp>
      <p:pic>
        <p:nvPicPr>
          <p:cNvPr id="7" name="Picture 6" descr="A hand pressing a disc on a scale&#10;&#10;Description automatically generated">
            <a:extLst>
              <a:ext uri="{FF2B5EF4-FFF2-40B4-BE49-F238E27FC236}">
                <a16:creationId xmlns:a16="http://schemas.microsoft.com/office/drawing/2014/main" id="{26FF00A2-050F-EFBA-652B-8BE70FEB1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633" y="1325563"/>
            <a:ext cx="4651046" cy="5167312"/>
          </a:xfrm>
          <a:prstGeom prst="rect">
            <a:avLst/>
          </a:prstGeom>
        </p:spPr>
      </p:pic>
    </p:spTree>
    <p:extLst>
      <p:ext uri="{BB962C8B-B14F-4D97-AF65-F5344CB8AC3E}">
        <p14:creationId xmlns:p14="http://schemas.microsoft.com/office/powerpoint/2010/main" val="465495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1F11-F636-9AF9-8958-0403A4D2ED99}"/>
              </a:ext>
            </a:extLst>
          </p:cNvPr>
          <p:cNvSpPr>
            <a:spLocks noGrp="1"/>
          </p:cNvSpPr>
          <p:nvPr>
            <p:ph type="title"/>
          </p:nvPr>
        </p:nvSpPr>
        <p:spPr/>
        <p:txBody>
          <a:bodyPr/>
          <a:lstStyle/>
          <a:p>
            <a:r>
              <a:rPr lang="el-GR" dirty="0"/>
              <a:t>Επίχρισμα αίματος</a:t>
            </a:r>
          </a:p>
        </p:txBody>
      </p:sp>
      <p:sp>
        <p:nvSpPr>
          <p:cNvPr id="3" name="Content Placeholder 2">
            <a:extLst>
              <a:ext uri="{FF2B5EF4-FFF2-40B4-BE49-F238E27FC236}">
                <a16:creationId xmlns:a16="http://schemas.microsoft.com/office/drawing/2014/main" id="{3B1D97A6-FF7F-75F8-67F4-C4BD03401B52}"/>
              </a:ext>
            </a:extLst>
          </p:cNvPr>
          <p:cNvSpPr>
            <a:spLocks noGrp="1"/>
          </p:cNvSpPr>
          <p:nvPr>
            <p:ph idx="1"/>
          </p:nvPr>
        </p:nvSpPr>
        <p:spPr/>
        <p:txBody>
          <a:bodyPr/>
          <a:lstStyle/>
          <a:p>
            <a:r>
              <a:rPr lang="el-GR" dirty="0"/>
              <a:t>Το επίχρισμα αίματος γίνεται βασικά για την εκτίμηση των μορφολογικών χαρακτηριστικών και την καταμέτρηση των κυττάρων του αίματος</a:t>
            </a:r>
          </a:p>
          <a:p>
            <a:r>
              <a:rPr lang="el-GR" dirty="0"/>
              <a:t>Επιβεβαιώνει ή καταρρίπτει τα αποτελέσματα του αναλυτή/εργαστηρίου</a:t>
            </a:r>
          </a:p>
          <a:p>
            <a:r>
              <a:rPr lang="el-GR" dirty="0"/>
              <a:t>Χρησιμοποιείται καλά αναμεμειγμένο ολικό αίμα (με αντιπηκτικό) και ο σκοπός είναι να γίνει επίστρωση ενός στρώματος κυττάρων (</a:t>
            </a:r>
            <a:r>
              <a:rPr lang="en-US" dirty="0"/>
              <a:t>monolayer)</a:t>
            </a:r>
          </a:p>
          <a:p>
            <a:r>
              <a:rPr lang="el-GR" dirty="0"/>
              <a:t>Χρειάζεται εξάσκηση</a:t>
            </a:r>
          </a:p>
        </p:txBody>
      </p:sp>
    </p:spTree>
    <p:extLst>
      <p:ext uri="{BB962C8B-B14F-4D97-AF65-F5344CB8AC3E}">
        <p14:creationId xmlns:p14="http://schemas.microsoft.com/office/powerpoint/2010/main" val="2819606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C5F80-AA1A-8956-A5E3-24DC3C79F7D2}"/>
              </a:ext>
            </a:extLst>
          </p:cNvPr>
          <p:cNvSpPr>
            <a:spLocks noGrp="1"/>
          </p:cNvSpPr>
          <p:nvPr>
            <p:ph type="title"/>
          </p:nvPr>
        </p:nvSpPr>
        <p:spPr/>
        <p:txBody>
          <a:bodyPr/>
          <a:lstStyle/>
          <a:p>
            <a:r>
              <a:rPr lang="el-GR" dirty="0"/>
              <a:t>Επίχρισμα αίματος</a:t>
            </a:r>
          </a:p>
        </p:txBody>
      </p:sp>
      <p:sp>
        <p:nvSpPr>
          <p:cNvPr id="3" name="Content Placeholder 2">
            <a:extLst>
              <a:ext uri="{FF2B5EF4-FFF2-40B4-BE49-F238E27FC236}">
                <a16:creationId xmlns:a16="http://schemas.microsoft.com/office/drawing/2014/main" id="{BE2E4641-C726-A41A-73B0-791A102C26C4}"/>
              </a:ext>
            </a:extLst>
          </p:cNvPr>
          <p:cNvSpPr>
            <a:spLocks noGrp="1"/>
          </p:cNvSpPr>
          <p:nvPr>
            <p:ph idx="1"/>
          </p:nvPr>
        </p:nvSpPr>
        <p:spPr/>
        <p:txBody>
          <a:bodyPr/>
          <a:lstStyle/>
          <a:p>
            <a:r>
              <a:rPr lang="el-GR" dirty="0"/>
              <a:t>Επειδή το αίμα είναι πλούσιο σε κύτταρα, χρησιμοποιείται η τεχνική «φτερού» για λεπτή επίστρωση, με δύο </a:t>
            </a:r>
            <a:r>
              <a:rPr lang="el-GR" dirty="0" err="1"/>
              <a:t>αντικειμενοφόρες</a:t>
            </a:r>
            <a:r>
              <a:rPr lang="el-GR" dirty="0"/>
              <a:t> πλάκες ή μία πλάκα και μία </a:t>
            </a:r>
            <a:r>
              <a:rPr lang="el-GR" dirty="0" err="1"/>
              <a:t>καλυπτρίδα</a:t>
            </a:r>
            <a:endParaRPr lang="el-GR" dirty="0"/>
          </a:p>
          <a:p>
            <a:r>
              <a:rPr lang="el-GR" dirty="0"/>
              <a:t>Υπό γωνία (≈30°) και με σταθερή πίεση η </a:t>
            </a:r>
            <a:r>
              <a:rPr lang="el-GR" dirty="0" err="1"/>
              <a:t>καλυπτρίδα</a:t>
            </a:r>
            <a:r>
              <a:rPr lang="el-GR" dirty="0"/>
              <a:t> «σέρνεται» πάνω στην πλάκα, απλώνοντας το αίμα</a:t>
            </a:r>
          </a:p>
          <a:p>
            <a:r>
              <a:rPr lang="el-GR" dirty="0"/>
              <a:t>Μονιμοποιείται στον αέρα</a:t>
            </a:r>
          </a:p>
          <a:p>
            <a:r>
              <a:rPr lang="el-GR" dirty="0"/>
              <a:t>Βάφεται</a:t>
            </a:r>
          </a:p>
          <a:p>
            <a:r>
              <a:rPr lang="el-GR" dirty="0"/>
              <a:t>Μικροσκοπική παρατήρηση</a:t>
            </a:r>
          </a:p>
        </p:txBody>
      </p:sp>
    </p:spTree>
    <p:extLst>
      <p:ext uri="{BB962C8B-B14F-4D97-AF65-F5344CB8AC3E}">
        <p14:creationId xmlns:p14="http://schemas.microsoft.com/office/powerpoint/2010/main" val="4078903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5AB5-C6D3-88CB-1ED7-4ADF351639C3}"/>
              </a:ext>
            </a:extLst>
          </p:cNvPr>
          <p:cNvSpPr>
            <a:spLocks noGrp="1"/>
          </p:cNvSpPr>
          <p:nvPr>
            <p:ph type="title"/>
          </p:nvPr>
        </p:nvSpPr>
        <p:spPr/>
        <p:txBody>
          <a:bodyPr/>
          <a:lstStyle/>
          <a:p>
            <a:r>
              <a:rPr lang="el-GR" dirty="0"/>
              <a:t>Από πού παίρνουμε αίμα?</a:t>
            </a:r>
          </a:p>
        </p:txBody>
      </p:sp>
      <p:sp>
        <p:nvSpPr>
          <p:cNvPr id="3" name="Content Placeholder 2">
            <a:extLst>
              <a:ext uri="{FF2B5EF4-FFF2-40B4-BE49-F238E27FC236}">
                <a16:creationId xmlns:a16="http://schemas.microsoft.com/office/drawing/2014/main" id="{D7D63863-6670-4FCD-81ED-D49255C97346}"/>
              </a:ext>
            </a:extLst>
          </p:cNvPr>
          <p:cNvSpPr>
            <a:spLocks noGrp="1"/>
          </p:cNvSpPr>
          <p:nvPr>
            <p:ph idx="1"/>
          </p:nvPr>
        </p:nvSpPr>
        <p:spPr/>
        <p:txBody>
          <a:bodyPr/>
          <a:lstStyle/>
          <a:p>
            <a:endParaRPr lang="el-GR" dirty="0"/>
          </a:p>
          <a:p>
            <a:r>
              <a:rPr lang="el-GR" dirty="0"/>
              <a:t>Από περιφερικές φλέβες</a:t>
            </a:r>
          </a:p>
          <a:p>
            <a:r>
              <a:rPr lang="el-GR" dirty="0"/>
              <a:t>Ιδανικά από τη </a:t>
            </a:r>
            <a:r>
              <a:rPr lang="el-GR" dirty="0" err="1"/>
              <a:t>σφαγίτιδα</a:t>
            </a:r>
            <a:endParaRPr lang="el-GR" dirty="0"/>
          </a:p>
          <a:p>
            <a:r>
              <a:rPr lang="el-GR" dirty="0"/>
              <a:t>Εναλλακτικά από την κεφαλική (πρόσθιο άκρο) ή την έξω σαφηνή (οπίσθιο άκρο)</a:t>
            </a:r>
          </a:p>
        </p:txBody>
      </p:sp>
    </p:spTree>
    <p:extLst>
      <p:ext uri="{BB962C8B-B14F-4D97-AF65-F5344CB8AC3E}">
        <p14:creationId xmlns:p14="http://schemas.microsoft.com/office/powerpoint/2010/main" val="1167148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a drop of blood&#10;&#10;Description automatically generated">
            <a:extLst>
              <a:ext uri="{FF2B5EF4-FFF2-40B4-BE49-F238E27FC236}">
                <a16:creationId xmlns:a16="http://schemas.microsoft.com/office/drawing/2014/main" id="{7A9EF286-2F9A-B4C6-4356-944281558B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27940"/>
            <a:ext cx="3915321" cy="2753109"/>
          </a:xfrm>
        </p:spPr>
      </p:pic>
      <p:sp>
        <p:nvSpPr>
          <p:cNvPr id="2" name="Title 1">
            <a:extLst>
              <a:ext uri="{FF2B5EF4-FFF2-40B4-BE49-F238E27FC236}">
                <a16:creationId xmlns:a16="http://schemas.microsoft.com/office/drawing/2014/main" id="{46EF32EE-07D3-BE94-431D-719E668FA4FB}"/>
              </a:ext>
            </a:extLst>
          </p:cNvPr>
          <p:cNvSpPr>
            <a:spLocks noGrp="1"/>
          </p:cNvSpPr>
          <p:nvPr>
            <p:ph type="title"/>
          </p:nvPr>
        </p:nvSpPr>
        <p:spPr/>
        <p:txBody>
          <a:bodyPr/>
          <a:lstStyle/>
          <a:p>
            <a:r>
              <a:rPr lang="el-GR" dirty="0"/>
              <a:t>Επίχρισμα αίματος</a:t>
            </a:r>
          </a:p>
        </p:txBody>
      </p:sp>
      <p:pic>
        <p:nvPicPr>
          <p:cNvPr id="7" name="Picture 6" descr="Hands wearing gloves holding a slide&#10;&#10;Description automatically generated">
            <a:extLst>
              <a:ext uri="{FF2B5EF4-FFF2-40B4-BE49-F238E27FC236}">
                <a16:creationId xmlns:a16="http://schemas.microsoft.com/office/drawing/2014/main" id="{AA5A8D03-8E37-1B9B-E150-1EFB8311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981049"/>
            <a:ext cx="3915321" cy="2876951"/>
          </a:xfrm>
          <a:prstGeom prst="rect">
            <a:avLst/>
          </a:prstGeom>
        </p:spPr>
      </p:pic>
      <p:pic>
        <p:nvPicPr>
          <p:cNvPr id="9" name="Picture 8" descr="Close-up of hands wearing gloves&#10;&#10;Description automatically generated">
            <a:extLst>
              <a:ext uri="{FF2B5EF4-FFF2-40B4-BE49-F238E27FC236}">
                <a16:creationId xmlns:a16="http://schemas.microsoft.com/office/drawing/2014/main" id="{DE3925EA-8981-42B1-8700-1EAB13DA1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1227940"/>
            <a:ext cx="4248743" cy="3024351"/>
          </a:xfrm>
          <a:prstGeom prst="rect">
            <a:avLst/>
          </a:prstGeom>
        </p:spPr>
      </p:pic>
      <p:pic>
        <p:nvPicPr>
          <p:cNvPr id="11" name="Picture 10" descr="Hands in gloves holding a needle&#10;&#10;Description automatically generated">
            <a:extLst>
              <a:ext uri="{FF2B5EF4-FFF2-40B4-BE49-F238E27FC236}">
                <a16:creationId xmlns:a16="http://schemas.microsoft.com/office/drawing/2014/main" id="{141B9472-2BDA-AED2-4593-D53B90419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4343049"/>
            <a:ext cx="4248743" cy="2514951"/>
          </a:xfrm>
          <a:prstGeom prst="rect">
            <a:avLst/>
          </a:prstGeom>
        </p:spPr>
      </p:pic>
    </p:spTree>
    <p:extLst>
      <p:ext uri="{BB962C8B-B14F-4D97-AF65-F5344CB8AC3E}">
        <p14:creationId xmlns:p14="http://schemas.microsoft.com/office/powerpoint/2010/main" val="730696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6E388-5028-5901-C064-E763276136A4}"/>
              </a:ext>
            </a:extLst>
          </p:cNvPr>
          <p:cNvSpPr>
            <a:spLocks noGrp="1"/>
          </p:cNvSpPr>
          <p:nvPr>
            <p:ph type="title"/>
          </p:nvPr>
        </p:nvSpPr>
        <p:spPr/>
        <p:txBody>
          <a:bodyPr/>
          <a:lstStyle/>
          <a:p>
            <a:r>
              <a:rPr lang="el-GR" dirty="0"/>
              <a:t>Επίχρισμα αίματος</a:t>
            </a:r>
          </a:p>
        </p:txBody>
      </p:sp>
      <p:pic>
        <p:nvPicPr>
          <p:cNvPr id="5" name="Content Placeholder 4" descr="A blurry image of a person's body&#10;&#10;Description automatically generated">
            <a:extLst>
              <a:ext uri="{FF2B5EF4-FFF2-40B4-BE49-F238E27FC236}">
                <a16:creationId xmlns:a16="http://schemas.microsoft.com/office/drawing/2014/main" id="{96626274-7465-3C1D-2D7B-7E33F64014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9878" y="2390598"/>
            <a:ext cx="1569765" cy="3230342"/>
          </a:xfrm>
        </p:spPr>
      </p:pic>
      <p:pic>
        <p:nvPicPr>
          <p:cNvPr id="7" name="Picture 6" descr="A black and purple gradient&#10;&#10;Description automatically generated with medium confidence">
            <a:extLst>
              <a:ext uri="{FF2B5EF4-FFF2-40B4-BE49-F238E27FC236}">
                <a16:creationId xmlns:a16="http://schemas.microsoft.com/office/drawing/2014/main" id="{939EA1C7-2279-E19F-D9C2-E34311752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575757" y="2686372"/>
            <a:ext cx="5458587" cy="2638793"/>
          </a:xfrm>
          <a:prstGeom prst="rect">
            <a:avLst/>
          </a:prstGeom>
        </p:spPr>
      </p:pic>
      <p:pic>
        <p:nvPicPr>
          <p:cNvPr id="9" name="Picture 8" descr="A close-up of a fingerprint&#10;&#10;Description automatically generated">
            <a:extLst>
              <a:ext uri="{FF2B5EF4-FFF2-40B4-BE49-F238E27FC236}">
                <a16:creationId xmlns:a16="http://schemas.microsoft.com/office/drawing/2014/main" id="{7C37C89D-CF0E-FDDA-8FB4-64880DF61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822635" y="2165975"/>
            <a:ext cx="3518989" cy="3543342"/>
          </a:xfrm>
          <a:prstGeom prst="rect">
            <a:avLst/>
          </a:prstGeom>
        </p:spPr>
      </p:pic>
    </p:spTree>
    <p:extLst>
      <p:ext uri="{BB962C8B-B14F-4D97-AF65-F5344CB8AC3E}">
        <p14:creationId xmlns:p14="http://schemas.microsoft.com/office/powerpoint/2010/main" val="442444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AAB0D-4976-A20D-65AF-2088569FE1EB}"/>
              </a:ext>
            </a:extLst>
          </p:cNvPr>
          <p:cNvSpPr>
            <a:spLocks noGrp="1"/>
          </p:cNvSpPr>
          <p:nvPr>
            <p:ph type="title"/>
          </p:nvPr>
        </p:nvSpPr>
        <p:spPr/>
        <p:txBody>
          <a:bodyPr/>
          <a:lstStyle/>
          <a:p>
            <a:r>
              <a:rPr lang="el-GR" dirty="0" err="1"/>
              <a:t>Αιμοκυτταρόμετρο</a:t>
            </a:r>
            <a:r>
              <a:rPr lang="el-GR" dirty="0"/>
              <a:t> </a:t>
            </a:r>
            <a:r>
              <a:rPr lang="en-US" dirty="0"/>
              <a:t>Neubauer</a:t>
            </a:r>
            <a:endParaRPr lang="el-GR" dirty="0"/>
          </a:p>
        </p:txBody>
      </p:sp>
      <p:sp>
        <p:nvSpPr>
          <p:cNvPr id="3" name="Content Placeholder 2">
            <a:extLst>
              <a:ext uri="{FF2B5EF4-FFF2-40B4-BE49-F238E27FC236}">
                <a16:creationId xmlns:a16="http://schemas.microsoft.com/office/drawing/2014/main" id="{22209805-7BA7-FDC0-D420-518DC162A4A5}"/>
              </a:ext>
            </a:extLst>
          </p:cNvPr>
          <p:cNvSpPr>
            <a:spLocks noGrp="1"/>
          </p:cNvSpPr>
          <p:nvPr>
            <p:ph idx="1"/>
          </p:nvPr>
        </p:nvSpPr>
        <p:spPr/>
        <p:txBody>
          <a:bodyPr/>
          <a:lstStyle/>
          <a:p>
            <a:r>
              <a:rPr lang="el-GR" dirty="0"/>
              <a:t>Ειδική </a:t>
            </a:r>
            <a:r>
              <a:rPr lang="el-GR" dirty="0" err="1"/>
              <a:t>αντικειμενοφόρος</a:t>
            </a:r>
            <a:r>
              <a:rPr lang="el-GR" dirty="0"/>
              <a:t> πλάκα για καταμέτρηση κυττάρων του αίματος με ειδική διαγράμμιση</a:t>
            </a:r>
          </a:p>
          <a:p>
            <a:r>
              <a:rPr lang="el-GR" dirty="0"/>
              <a:t>Το αίμα αραιώνεται (ανάλογα με το είδος του κυττάρου που θα καταμετρηθεί), εισάγεται στην πλάκα και καταμετρούνται, με μικροσκοπική παρατήρηση, τα κύτταρα εντός συγκεκριμένων τετραγώνων</a:t>
            </a:r>
          </a:p>
          <a:p>
            <a:r>
              <a:rPr lang="el-GR" dirty="0"/>
              <a:t>Ανθρώπινο σφάλμα</a:t>
            </a:r>
          </a:p>
        </p:txBody>
      </p:sp>
      <p:pic>
        <p:nvPicPr>
          <p:cNvPr id="7" name="Picture 6" descr="A diagram of a grid with red letters&#10;&#10;Description automatically generated">
            <a:extLst>
              <a:ext uri="{FF2B5EF4-FFF2-40B4-BE49-F238E27FC236}">
                <a16:creationId xmlns:a16="http://schemas.microsoft.com/office/drawing/2014/main" id="{5E1E2543-37E2-7BBC-6C41-A3538C569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934" y="4001294"/>
            <a:ext cx="2781688" cy="2772162"/>
          </a:xfrm>
          <a:prstGeom prst="rect">
            <a:avLst/>
          </a:prstGeom>
        </p:spPr>
      </p:pic>
      <p:pic>
        <p:nvPicPr>
          <p:cNvPr id="9" name="Picture 8" descr="A grid with letters and numbers&#10;&#10;Description automatically generated with medium confidence">
            <a:extLst>
              <a:ext uri="{FF2B5EF4-FFF2-40B4-BE49-F238E27FC236}">
                <a16:creationId xmlns:a16="http://schemas.microsoft.com/office/drawing/2014/main" id="{57025AF6-C2A0-FF4E-6E87-36A4AFBC4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77" y="4001294"/>
            <a:ext cx="2810267" cy="2791215"/>
          </a:xfrm>
          <a:prstGeom prst="rect">
            <a:avLst/>
          </a:prstGeom>
        </p:spPr>
      </p:pic>
    </p:spTree>
    <p:extLst>
      <p:ext uri="{BB962C8B-B14F-4D97-AF65-F5344CB8AC3E}">
        <p14:creationId xmlns:p14="http://schemas.microsoft.com/office/powerpoint/2010/main" val="362295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FE70-0F96-720F-40E5-1A154092688E}"/>
              </a:ext>
            </a:extLst>
          </p:cNvPr>
          <p:cNvSpPr>
            <a:spLocks noGrp="1"/>
          </p:cNvSpPr>
          <p:nvPr>
            <p:ph type="title"/>
          </p:nvPr>
        </p:nvSpPr>
        <p:spPr/>
        <p:txBody>
          <a:bodyPr/>
          <a:lstStyle/>
          <a:p>
            <a:r>
              <a:rPr lang="el-GR" dirty="0" err="1"/>
              <a:t>Αιμοκυτταρόμετρο</a:t>
            </a:r>
            <a:r>
              <a:rPr lang="el-GR" dirty="0"/>
              <a:t> </a:t>
            </a:r>
            <a:r>
              <a:rPr lang="en-US" dirty="0"/>
              <a:t>Neubauer</a:t>
            </a:r>
            <a:endParaRPr lang="el-GR" dirty="0"/>
          </a:p>
        </p:txBody>
      </p:sp>
      <p:pic>
        <p:nvPicPr>
          <p:cNvPr id="5" name="Content Placeholder 4" descr="A close-up of a magnifying glass&#10;&#10;Description automatically generated">
            <a:extLst>
              <a:ext uri="{FF2B5EF4-FFF2-40B4-BE49-F238E27FC236}">
                <a16:creationId xmlns:a16="http://schemas.microsoft.com/office/drawing/2014/main" id="{2814658A-83E6-5A13-D001-8FE0D45A4D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530" y="1385359"/>
            <a:ext cx="4983780" cy="4983780"/>
          </a:xfrm>
        </p:spPr>
      </p:pic>
      <p:pic>
        <p:nvPicPr>
          <p:cNvPr id="7" name="Picture 6" descr="A group of grey electronic devices&#10;&#10;Description automatically generated">
            <a:extLst>
              <a:ext uri="{FF2B5EF4-FFF2-40B4-BE49-F238E27FC236}">
                <a16:creationId xmlns:a16="http://schemas.microsoft.com/office/drawing/2014/main" id="{839E0B5F-CEA2-3ACF-5D1D-A2BEC9A41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223" y="1492339"/>
            <a:ext cx="4876800" cy="4876800"/>
          </a:xfrm>
          <a:prstGeom prst="rect">
            <a:avLst/>
          </a:prstGeom>
        </p:spPr>
      </p:pic>
    </p:spTree>
    <p:extLst>
      <p:ext uri="{BB962C8B-B14F-4D97-AF65-F5344CB8AC3E}">
        <p14:creationId xmlns:p14="http://schemas.microsoft.com/office/powerpoint/2010/main" val="3732730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0AD6-D7CA-C59A-8236-D7357F60CF71}"/>
              </a:ext>
            </a:extLst>
          </p:cNvPr>
          <p:cNvSpPr>
            <a:spLocks noGrp="1"/>
          </p:cNvSpPr>
          <p:nvPr>
            <p:ph type="title"/>
          </p:nvPr>
        </p:nvSpPr>
        <p:spPr/>
        <p:txBody>
          <a:bodyPr/>
          <a:lstStyle/>
          <a:p>
            <a:r>
              <a:rPr lang="el-GR" dirty="0" err="1"/>
              <a:t>Σφαγίτιδα</a:t>
            </a:r>
            <a:endParaRPr lang="el-GR" dirty="0"/>
          </a:p>
        </p:txBody>
      </p:sp>
      <p:sp>
        <p:nvSpPr>
          <p:cNvPr id="3" name="Content Placeholder 2">
            <a:extLst>
              <a:ext uri="{FF2B5EF4-FFF2-40B4-BE49-F238E27FC236}">
                <a16:creationId xmlns:a16="http://schemas.microsoft.com/office/drawing/2014/main" id="{D8E93D18-FEFB-9ECE-0AA8-3443833CFD79}"/>
              </a:ext>
            </a:extLst>
          </p:cNvPr>
          <p:cNvSpPr>
            <a:spLocks noGrp="1"/>
          </p:cNvSpPr>
          <p:nvPr>
            <p:ph idx="1"/>
          </p:nvPr>
        </p:nvSpPr>
        <p:spPr/>
        <p:txBody>
          <a:bodyPr>
            <a:normAutofit lnSpcReduction="10000"/>
          </a:bodyPr>
          <a:lstStyle/>
          <a:p>
            <a:r>
              <a:rPr lang="el-GR" dirty="0"/>
              <a:t>Πορεύεται μέσα στη </a:t>
            </a:r>
            <a:r>
              <a:rPr lang="el-GR" dirty="0" err="1"/>
              <a:t>σφαγιτιδική</a:t>
            </a:r>
            <a:r>
              <a:rPr lang="el-GR" dirty="0"/>
              <a:t> αύλακα στην κοιλιακή επιφάνεια του τραχήλου</a:t>
            </a:r>
          </a:p>
          <a:p>
            <a:r>
              <a:rPr lang="el-GR" dirty="0"/>
              <a:t>Πορεία από την είσοδο του θώρακα( λαβή του στέρνου) προς τη γωνία της κάτω γνάθου</a:t>
            </a:r>
          </a:p>
          <a:p>
            <a:r>
              <a:rPr lang="el-GR" dirty="0"/>
              <a:t>Η μεγαλύτερη περιφερική φλέβα, λήψη μεγάλης ποσότητας και με μεγαλύτερη βελόνα</a:t>
            </a:r>
          </a:p>
          <a:p>
            <a:r>
              <a:rPr lang="el-GR" dirty="0"/>
              <a:t>Πολύ κινητή</a:t>
            </a:r>
          </a:p>
          <a:p>
            <a:r>
              <a:rPr lang="el-GR" dirty="0"/>
              <a:t>Χρειάζεται απαραίτητα βοηθό για συγκράτηση</a:t>
            </a:r>
          </a:p>
          <a:p>
            <a:r>
              <a:rPr lang="el-GR" dirty="0"/>
              <a:t>Δύσκολη πρόσβαση σε αγχώδη/επιθετικά ζώα</a:t>
            </a:r>
          </a:p>
          <a:p>
            <a:r>
              <a:rPr lang="el-GR" dirty="0"/>
              <a:t>ΚΕΚ, ΑΜΣΣ</a:t>
            </a:r>
          </a:p>
        </p:txBody>
      </p:sp>
    </p:spTree>
    <p:extLst>
      <p:ext uri="{BB962C8B-B14F-4D97-AF65-F5344CB8AC3E}">
        <p14:creationId xmlns:p14="http://schemas.microsoft.com/office/powerpoint/2010/main" val="1807314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9D79-71EE-58A4-F51E-CD23E92A9EB1}"/>
              </a:ext>
            </a:extLst>
          </p:cNvPr>
          <p:cNvSpPr>
            <a:spLocks noGrp="1"/>
          </p:cNvSpPr>
          <p:nvPr>
            <p:ph type="title"/>
          </p:nvPr>
        </p:nvSpPr>
        <p:spPr/>
        <p:txBody>
          <a:bodyPr/>
          <a:lstStyle/>
          <a:p>
            <a:r>
              <a:rPr lang="el-GR" dirty="0"/>
              <a:t>Κεφαλική/Έξω σαφηνής</a:t>
            </a:r>
          </a:p>
        </p:txBody>
      </p:sp>
      <p:sp>
        <p:nvSpPr>
          <p:cNvPr id="3" name="Content Placeholder 2">
            <a:extLst>
              <a:ext uri="{FF2B5EF4-FFF2-40B4-BE49-F238E27FC236}">
                <a16:creationId xmlns:a16="http://schemas.microsoft.com/office/drawing/2014/main" id="{3F3BF084-F970-9EB8-3340-37C172515399}"/>
              </a:ext>
            </a:extLst>
          </p:cNvPr>
          <p:cNvSpPr>
            <a:spLocks noGrp="1"/>
          </p:cNvSpPr>
          <p:nvPr>
            <p:ph idx="1"/>
          </p:nvPr>
        </p:nvSpPr>
        <p:spPr/>
        <p:txBody>
          <a:bodyPr/>
          <a:lstStyle/>
          <a:p>
            <a:r>
              <a:rPr lang="el-GR" dirty="0"/>
              <a:t>Μικρότερες περιφερικές φλέβες, μικρότερη ποσότητα αίματος, μικρότερη βελόνα</a:t>
            </a:r>
          </a:p>
          <a:p>
            <a:r>
              <a:rPr lang="el-GR" dirty="0"/>
              <a:t>Λιγότερο κινητές από τη </a:t>
            </a:r>
            <a:r>
              <a:rPr lang="el-GR" dirty="0" err="1"/>
              <a:t>σφαγίτιδα</a:t>
            </a:r>
            <a:r>
              <a:rPr lang="el-GR" dirty="0"/>
              <a:t>, πιο επιφανειακές, ιδανικές για αγχώδη/επιθετικά ζώα</a:t>
            </a:r>
          </a:p>
          <a:p>
            <a:r>
              <a:rPr lang="el-GR" dirty="0"/>
              <a:t>Η κεφαλική πορεύεται στην πρόσθια επιφάνεια του αντιβραχίου</a:t>
            </a:r>
          </a:p>
          <a:p>
            <a:r>
              <a:rPr lang="el-GR" dirty="0"/>
              <a:t>Η έξω σαφηνής στην εξωτερική επιφάνεια της κνήμης, την οποία χιάζει στο κατώτερο τρίτο της και πορεύεται προς την οπίσθια επιφάνεια του γόνατος</a:t>
            </a:r>
          </a:p>
        </p:txBody>
      </p:sp>
    </p:spTree>
    <p:extLst>
      <p:ext uri="{BB962C8B-B14F-4D97-AF65-F5344CB8AC3E}">
        <p14:creationId xmlns:p14="http://schemas.microsoft.com/office/powerpoint/2010/main" val="93339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4550-6F6E-4FE5-8362-25025D381793}"/>
              </a:ext>
            </a:extLst>
          </p:cNvPr>
          <p:cNvSpPr>
            <a:spLocks noGrp="1"/>
          </p:cNvSpPr>
          <p:nvPr>
            <p:ph type="title"/>
          </p:nvPr>
        </p:nvSpPr>
        <p:spPr/>
        <p:txBody>
          <a:bodyPr/>
          <a:lstStyle/>
          <a:p>
            <a:r>
              <a:rPr lang="el-GR" dirty="0"/>
              <a:t>Τεχνική αιμοληψίας</a:t>
            </a:r>
          </a:p>
        </p:txBody>
      </p:sp>
      <p:sp>
        <p:nvSpPr>
          <p:cNvPr id="3" name="Content Placeholder 2">
            <a:extLst>
              <a:ext uri="{FF2B5EF4-FFF2-40B4-BE49-F238E27FC236}">
                <a16:creationId xmlns:a16="http://schemas.microsoft.com/office/drawing/2014/main" id="{10A25F45-7A6C-E407-15A8-793AC12C42A7}"/>
              </a:ext>
            </a:extLst>
          </p:cNvPr>
          <p:cNvSpPr>
            <a:spLocks noGrp="1"/>
          </p:cNvSpPr>
          <p:nvPr>
            <p:ph idx="1"/>
          </p:nvPr>
        </p:nvSpPr>
        <p:spPr/>
        <p:txBody>
          <a:bodyPr/>
          <a:lstStyle/>
          <a:p>
            <a:r>
              <a:rPr lang="el-GR" dirty="0"/>
              <a:t>Κούρεμα/ αντισηψία (αλκοολούχο διάλυμα)</a:t>
            </a:r>
          </a:p>
          <a:p>
            <a:r>
              <a:rPr lang="el-GR" dirty="0"/>
              <a:t>Πίεση κεντρικά του σημείου αιμοληψίας ώστε να αποκλειστεί η φλεβική ροή και να «γεμίσει» η φλέβα (</a:t>
            </a:r>
            <a:r>
              <a:rPr lang="el-GR" dirty="0" err="1"/>
              <a:t>ίσχαιμη</a:t>
            </a:r>
            <a:r>
              <a:rPr lang="el-GR" dirty="0"/>
              <a:t>)</a:t>
            </a:r>
          </a:p>
          <a:p>
            <a:r>
              <a:rPr lang="el-GR" dirty="0"/>
              <a:t>Ψηλάφηση και κατά το δυνατόν ακινητοποίηση της φλέβας</a:t>
            </a:r>
          </a:p>
          <a:p>
            <a:r>
              <a:rPr lang="el-GR" dirty="0"/>
              <a:t>Είσοδος με την κόψη της βελόνας προς τα πάνω και γωνία ≈30° παράλληλα με το αγγείο</a:t>
            </a:r>
          </a:p>
          <a:p>
            <a:r>
              <a:rPr lang="el-GR" dirty="0"/>
              <a:t>Παρουσία αίματος στο θάλαμο της σύριγγας (</a:t>
            </a:r>
            <a:r>
              <a:rPr lang="en-US" dirty="0"/>
              <a:t>hub)</a:t>
            </a:r>
          </a:p>
          <a:p>
            <a:r>
              <a:rPr lang="el-GR" dirty="0"/>
              <a:t>Προσεκτική προώθηση της βελόνας μέσα στο αγγείο</a:t>
            </a:r>
          </a:p>
          <a:p>
            <a:r>
              <a:rPr lang="el-GR" dirty="0"/>
              <a:t>Λήψη </a:t>
            </a:r>
          </a:p>
          <a:p>
            <a:endParaRPr lang="el-GR" dirty="0"/>
          </a:p>
          <a:p>
            <a:endParaRPr lang="el-GR" dirty="0"/>
          </a:p>
        </p:txBody>
      </p:sp>
    </p:spTree>
    <p:extLst>
      <p:ext uri="{BB962C8B-B14F-4D97-AF65-F5344CB8AC3E}">
        <p14:creationId xmlns:p14="http://schemas.microsoft.com/office/powerpoint/2010/main" val="3857432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40A0D-3C16-74BB-97EB-085F39314D92}"/>
              </a:ext>
            </a:extLst>
          </p:cNvPr>
          <p:cNvSpPr>
            <a:spLocks noGrp="1"/>
          </p:cNvSpPr>
          <p:nvPr>
            <p:ph type="title"/>
          </p:nvPr>
        </p:nvSpPr>
        <p:spPr/>
        <p:txBody>
          <a:bodyPr/>
          <a:lstStyle/>
          <a:p>
            <a:r>
              <a:rPr lang="el-GR" dirty="0"/>
              <a:t>Τεχνική αιμοληψίας</a:t>
            </a:r>
          </a:p>
        </p:txBody>
      </p:sp>
      <p:sp>
        <p:nvSpPr>
          <p:cNvPr id="3" name="Content Placeholder 2">
            <a:extLst>
              <a:ext uri="{FF2B5EF4-FFF2-40B4-BE49-F238E27FC236}">
                <a16:creationId xmlns:a16="http://schemas.microsoft.com/office/drawing/2014/main" id="{E593CDF5-EBC3-C479-A938-C86FD542DCFE}"/>
              </a:ext>
            </a:extLst>
          </p:cNvPr>
          <p:cNvSpPr>
            <a:spLocks noGrp="1"/>
          </p:cNvSpPr>
          <p:nvPr>
            <p:ph idx="1"/>
          </p:nvPr>
        </p:nvSpPr>
        <p:spPr/>
        <p:txBody>
          <a:bodyPr/>
          <a:lstStyle/>
          <a:p>
            <a:r>
              <a:rPr lang="el-GR" dirty="0"/>
              <a:t>Χαλάρωση </a:t>
            </a:r>
            <a:r>
              <a:rPr lang="el-GR" dirty="0" err="1"/>
              <a:t>ίσχαιμης</a:t>
            </a:r>
            <a:r>
              <a:rPr lang="el-GR" dirty="0"/>
              <a:t> πίεσης</a:t>
            </a:r>
          </a:p>
          <a:p>
            <a:r>
              <a:rPr lang="el-GR" dirty="0"/>
              <a:t>Έξοδος βελόνας</a:t>
            </a:r>
          </a:p>
          <a:p>
            <a:r>
              <a:rPr lang="el-GR" dirty="0"/>
              <a:t>Πίεση ή πιεστική επίδεση στο σημείο αιμοληψίας ≥60’’ για αποφυγή σχηματισμού υποδόριου αιματώματος</a:t>
            </a:r>
          </a:p>
        </p:txBody>
      </p:sp>
    </p:spTree>
    <p:extLst>
      <p:ext uri="{BB962C8B-B14F-4D97-AF65-F5344CB8AC3E}">
        <p14:creationId xmlns:p14="http://schemas.microsoft.com/office/powerpoint/2010/main" val="1758800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8D6B-5F54-E85A-1A26-E4A8B109FAD7}"/>
              </a:ext>
            </a:extLst>
          </p:cNvPr>
          <p:cNvSpPr>
            <a:spLocks noGrp="1"/>
          </p:cNvSpPr>
          <p:nvPr>
            <p:ph type="title"/>
          </p:nvPr>
        </p:nvSpPr>
        <p:spPr/>
        <p:txBody>
          <a:bodyPr/>
          <a:lstStyle/>
          <a:p>
            <a:r>
              <a:rPr lang="el-GR" dirty="0"/>
              <a:t>Λήψη από τη </a:t>
            </a:r>
            <a:r>
              <a:rPr lang="el-GR" dirty="0" err="1"/>
              <a:t>σφαγίτιδα</a:t>
            </a:r>
            <a:endParaRPr lang="el-GR" dirty="0"/>
          </a:p>
        </p:txBody>
      </p:sp>
      <p:sp>
        <p:nvSpPr>
          <p:cNvPr id="3" name="Content Placeholder 2">
            <a:extLst>
              <a:ext uri="{FF2B5EF4-FFF2-40B4-BE49-F238E27FC236}">
                <a16:creationId xmlns:a16="http://schemas.microsoft.com/office/drawing/2014/main" id="{DB688F1D-8D8D-F90E-C658-9A8A9B06309D}"/>
              </a:ext>
            </a:extLst>
          </p:cNvPr>
          <p:cNvSpPr>
            <a:spLocks noGrp="1"/>
          </p:cNvSpPr>
          <p:nvPr>
            <p:ph idx="1"/>
          </p:nvPr>
        </p:nvSpPr>
        <p:spPr/>
        <p:txBody>
          <a:bodyPr/>
          <a:lstStyle/>
          <a:p>
            <a:r>
              <a:rPr lang="el-GR" dirty="0"/>
              <a:t>Συνήθως γίνεται με το ζώο σε όρθια ή καθιστή θέση</a:t>
            </a:r>
          </a:p>
          <a:p>
            <a:r>
              <a:rPr lang="el-GR" dirty="0"/>
              <a:t>Ο βοηθός συγκρατεί με το ένα χέρι τα πρόσθια άκρα του ζώου και τα έλκει ελαφρώς προς τα πίσω και με το άλλο το κεφάλι του ζώου, ελαφρά ανυψωμένο και στραμμένο προς την αντίθετη πλευρά </a:t>
            </a:r>
          </a:p>
          <a:p>
            <a:r>
              <a:rPr lang="el-GR" dirty="0"/>
              <a:t>Ιδανικά στέκεται πίσω από το ζώο για να το εμποδίσει να απομακρυνθεί</a:t>
            </a:r>
          </a:p>
          <a:p>
            <a:r>
              <a:rPr lang="el-GR" dirty="0" err="1"/>
              <a:t>Ίσχαιμη</a:t>
            </a:r>
            <a:r>
              <a:rPr lang="el-GR" dirty="0"/>
              <a:t> κάνει αυτός που κάνει την αιμοληψία, με τον αντίχειρα του άλλου χεριού κάθετα στην είσοδο του θώρακα</a:t>
            </a:r>
          </a:p>
        </p:txBody>
      </p:sp>
    </p:spTree>
    <p:extLst>
      <p:ext uri="{BB962C8B-B14F-4D97-AF65-F5344CB8AC3E}">
        <p14:creationId xmlns:p14="http://schemas.microsoft.com/office/powerpoint/2010/main" val="560574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EFB3-2570-E85C-4529-0E24EAEF05F3}"/>
              </a:ext>
            </a:extLst>
          </p:cNvPr>
          <p:cNvSpPr>
            <a:spLocks noGrp="1"/>
          </p:cNvSpPr>
          <p:nvPr>
            <p:ph type="title"/>
          </p:nvPr>
        </p:nvSpPr>
        <p:spPr/>
        <p:txBody>
          <a:bodyPr/>
          <a:lstStyle/>
          <a:p>
            <a:r>
              <a:rPr lang="el-GR" dirty="0"/>
              <a:t>Λήψη από τη </a:t>
            </a:r>
            <a:r>
              <a:rPr lang="el-GR" dirty="0" err="1"/>
              <a:t>σφαγίτιδα</a:t>
            </a:r>
            <a:endParaRPr lang="el-GR" dirty="0"/>
          </a:p>
        </p:txBody>
      </p:sp>
      <p:pic>
        <p:nvPicPr>
          <p:cNvPr id="5" name="Content Placeholder 4" descr="A person holding a cat&#10;&#10;Description automatically generated">
            <a:extLst>
              <a:ext uri="{FF2B5EF4-FFF2-40B4-BE49-F238E27FC236}">
                <a16:creationId xmlns:a16="http://schemas.microsoft.com/office/drawing/2014/main" id="{AD8AA75C-4241-DE20-D725-57973BA6DA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5366356" cy="4351338"/>
          </a:xfrm>
        </p:spPr>
      </p:pic>
      <p:pic>
        <p:nvPicPr>
          <p:cNvPr id="7" name="Picture 6" descr="A close-up of a dog being vaccinated&#10;&#10;Description automatically generated">
            <a:extLst>
              <a:ext uri="{FF2B5EF4-FFF2-40B4-BE49-F238E27FC236}">
                <a16:creationId xmlns:a16="http://schemas.microsoft.com/office/drawing/2014/main" id="{B4488852-9172-B7E7-F9FC-23FC7C72C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268" y="300761"/>
            <a:ext cx="4172532" cy="6192114"/>
          </a:xfrm>
          <a:prstGeom prst="rect">
            <a:avLst/>
          </a:prstGeom>
        </p:spPr>
      </p:pic>
    </p:spTree>
    <p:extLst>
      <p:ext uri="{BB962C8B-B14F-4D97-AF65-F5344CB8AC3E}">
        <p14:creationId xmlns:p14="http://schemas.microsoft.com/office/powerpoint/2010/main" val="76090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2B42-6D8B-261B-8814-FF067F7EDD89}"/>
              </a:ext>
            </a:extLst>
          </p:cNvPr>
          <p:cNvSpPr>
            <a:spLocks noGrp="1"/>
          </p:cNvSpPr>
          <p:nvPr>
            <p:ph type="title"/>
          </p:nvPr>
        </p:nvSpPr>
        <p:spPr/>
        <p:txBody>
          <a:bodyPr/>
          <a:lstStyle/>
          <a:p>
            <a:r>
              <a:rPr lang="el-GR" dirty="0"/>
              <a:t>Λήψη από την κεφαλική </a:t>
            </a:r>
          </a:p>
        </p:txBody>
      </p:sp>
      <p:sp>
        <p:nvSpPr>
          <p:cNvPr id="3" name="Content Placeholder 2">
            <a:extLst>
              <a:ext uri="{FF2B5EF4-FFF2-40B4-BE49-F238E27FC236}">
                <a16:creationId xmlns:a16="http://schemas.microsoft.com/office/drawing/2014/main" id="{EE845B2F-7A89-9ACC-4CE6-0CA3AAC05FDC}"/>
              </a:ext>
            </a:extLst>
          </p:cNvPr>
          <p:cNvSpPr>
            <a:spLocks noGrp="1"/>
          </p:cNvSpPr>
          <p:nvPr>
            <p:ph idx="1"/>
          </p:nvPr>
        </p:nvSpPr>
        <p:spPr/>
        <p:txBody>
          <a:bodyPr>
            <a:normAutofit lnSpcReduction="10000"/>
          </a:bodyPr>
          <a:lstStyle/>
          <a:p>
            <a:r>
              <a:rPr lang="el-GR" dirty="0"/>
              <a:t>Συχνότερα σε στερνική κατάκλιση </a:t>
            </a:r>
          </a:p>
          <a:p>
            <a:r>
              <a:rPr lang="el-GR" dirty="0"/>
              <a:t>Ο βοηθός συγκρατεί με το ένα χέρι το κεφάλι προς την αντίθετη πλευρά και ασκεί </a:t>
            </a:r>
            <a:r>
              <a:rPr lang="el-GR" dirty="0" err="1"/>
              <a:t>ίσχαιμη</a:t>
            </a:r>
            <a:r>
              <a:rPr lang="el-GR" dirty="0"/>
              <a:t> πίεση στην εσωτερική επιφάνεια του αγκώνα</a:t>
            </a:r>
          </a:p>
          <a:p>
            <a:r>
              <a:rPr lang="el-GR" dirty="0"/>
              <a:t>Κόντρα με την παλάμη στην οπίσθια επιφάνεια του αγκώνα (ώστε να μην μπορεί  το ζώο να απομακρύνει το πόδι του) και πίεση με τον αντίχειρα του ίδιου χεριού στην εσωτερική επιφάνεια του αγκώνα με ταυτόχρονη στροφή προς τα έξω</a:t>
            </a:r>
          </a:p>
          <a:p>
            <a:r>
              <a:rPr lang="el-GR" dirty="0"/>
              <a:t>Ο κτηνίατρος που κάνει την αιμοληψία τοποθετεί το άλλο του χέρι στην οπίσθια επιφάνεια του αντιβραχίου για να μετακινήσει και να ακινητοποιήσει τη φλέβα, κρατώντας το άκρο σε έκταση</a:t>
            </a:r>
          </a:p>
        </p:txBody>
      </p:sp>
    </p:spTree>
    <p:extLst>
      <p:ext uri="{BB962C8B-B14F-4D97-AF65-F5344CB8AC3E}">
        <p14:creationId xmlns:p14="http://schemas.microsoft.com/office/powerpoint/2010/main" val="913102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276</TotalTime>
  <Words>895</Words>
  <Application>Microsoft Office PowerPoint</Application>
  <PresentationFormat>Widescreen</PresentationFormat>
  <Paragraphs>89</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Aptos</vt:lpstr>
      <vt:lpstr>Aptos Display</vt:lpstr>
      <vt:lpstr>Arial</vt:lpstr>
      <vt:lpstr>Office Theme</vt:lpstr>
      <vt:lpstr>Λήψη δείγματος φλεβικού αίματος</vt:lpstr>
      <vt:lpstr>Από πού παίρνουμε αίμα?</vt:lpstr>
      <vt:lpstr>Σφαγίτιδα</vt:lpstr>
      <vt:lpstr>Κεφαλική/Έξω σαφηνής</vt:lpstr>
      <vt:lpstr>Τεχνική αιμοληψίας</vt:lpstr>
      <vt:lpstr>Τεχνική αιμοληψίας</vt:lpstr>
      <vt:lpstr>Λήψη από τη σφαγίτιδα</vt:lpstr>
      <vt:lpstr>Λήψη από τη σφαγίτιδα</vt:lpstr>
      <vt:lpstr>Λήψη από την κεφαλική </vt:lpstr>
      <vt:lpstr>Λήψη από την κεφαλική </vt:lpstr>
      <vt:lpstr>Λήψη από την έξω σαφηνή</vt:lpstr>
      <vt:lpstr>Λήψη από την έξω σαφηνή</vt:lpstr>
      <vt:lpstr>Φιαλίδια συλλογής αίματος</vt:lpstr>
      <vt:lpstr>Φιαλίδια συλλογής αίματος</vt:lpstr>
      <vt:lpstr>Χειρισμός δείγματος αίματος</vt:lpstr>
      <vt:lpstr>Μικροαιματοκρίτης (Wintrobe)</vt:lpstr>
      <vt:lpstr>Μικροαιματοκρίτης (Wintrobe)</vt:lpstr>
      <vt:lpstr>Επίχρισμα αίματος</vt:lpstr>
      <vt:lpstr>Επίχρισμα αίματος</vt:lpstr>
      <vt:lpstr>Επίχρισμα αίματος</vt:lpstr>
      <vt:lpstr>Επίχρισμα αίματος</vt:lpstr>
      <vt:lpstr>Αιμοκυτταρόμετρο Neubauer</vt:lpstr>
      <vt:lpstr>Αιμοκυτταρόμετρο Neubauer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Λήψη δείγματος φλεβικού αίματος</dc:title>
  <dc:creator>Babis Kostakis</dc:creator>
  <cp:lastModifiedBy>Babis Kostakis</cp:lastModifiedBy>
  <cp:revision>4</cp:revision>
  <dcterms:created xsi:type="dcterms:W3CDTF">2024-03-07T15:51:50Z</dcterms:created>
  <dcterms:modified xsi:type="dcterms:W3CDTF">2024-03-07T20:28:30Z</dcterms:modified>
</cp:coreProperties>
</file>