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60" r:id="rId5"/>
    <p:sldId id="261" r:id="rId6"/>
    <p:sldId id="267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118"/>
  </p:normalViewPr>
  <p:slideViewPr>
    <p:cSldViewPr snapToGrid="0" snapToObjects="1">
      <p:cViewPr varScale="1">
        <p:scale>
          <a:sx n="78" d="100"/>
          <a:sy n="78" d="100"/>
        </p:scale>
        <p:origin x="1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9F672-14AA-864D-A846-27D6E566B643}" type="datetimeFigureOut">
              <a:rPr lang="en-US" smtClean="0"/>
              <a:t>3/27/24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2A715-BCDF-274D-B1E6-A8FFBAAFA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65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2A715-BCDF-274D-B1E6-A8FFBAAFA8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33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1840523"/>
          </a:xfrm>
        </p:spPr>
        <p:txBody>
          <a:bodyPr/>
          <a:lstStyle/>
          <a:p>
            <a:pPr algn="ctr"/>
            <a:r>
              <a:rPr lang="el-GR" sz="5400" dirty="0" smtClean="0">
                <a:latin typeface="Arial" charset="0"/>
                <a:ea typeface="Arial" charset="0"/>
                <a:cs typeface="Arial" charset="0"/>
              </a:rPr>
              <a:t>ΠΡΟΠΤΩΣΗ ΚΟΛΠΟΥ</a:t>
            </a:r>
            <a:endParaRPr lang="en-US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err="1" smtClean="0"/>
              <a:t>Β.σ</a:t>
            </a:r>
            <a:r>
              <a:rPr lang="el-GR" dirty="0" smtClean="0"/>
              <a:t>. </a:t>
            </a:r>
            <a:r>
              <a:rPr lang="el-GR" dirty="0" err="1" smtClean="0"/>
              <a:t>μΑΥΡΟΓΙΑΝΝΗ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23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charset="0"/>
                <a:ea typeface="Arial" charset="0"/>
                <a:cs typeface="Arial" charset="0"/>
              </a:rPr>
              <a:t>ΠΡΟΠΤΩΣΗ ΚΟΛΠΟΥ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6673" y="1902898"/>
            <a:ext cx="4203988" cy="49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2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charset="0"/>
                <a:ea typeface="Arial" charset="0"/>
                <a:cs typeface="Arial" charset="0"/>
              </a:rPr>
              <a:t>ΠΡΟΠΤΩΣΗ ΚΟΛΠΟΥ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n-US" sz="2400" dirty="0">
                <a:latin typeface="Arial" charset="0"/>
                <a:ea typeface="Arial" charset="0"/>
                <a:cs typeface="Arial" charset="0"/>
              </a:rPr>
              <a:t>Παρεντερική χορήγηση αντιβιοτικών ευρέος φάσματος (</a:t>
            </a:r>
            <a:r>
              <a:rPr lang="el-GR" altLang="en-US" sz="2400" dirty="0" err="1">
                <a:latin typeface="Arial" charset="0"/>
                <a:ea typeface="Arial" charset="0"/>
                <a:cs typeface="Arial" charset="0"/>
              </a:rPr>
              <a:t>αμπικιλλίνη</a:t>
            </a:r>
            <a:r>
              <a:rPr lang="el-GR" alt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l-GR" altLang="en-US" sz="2400" dirty="0" err="1">
                <a:latin typeface="Arial" charset="0"/>
                <a:ea typeface="Arial" charset="0"/>
                <a:cs typeface="Arial" charset="0"/>
              </a:rPr>
              <a:t>κεφαλοσπόρινες</a:t>
            </a:r>
            <a:r>
              <a:rPr lang="el-GR" alt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l-GR" altLang="en-US" sz="2400" dirty="0" err="1">
                <a:latin typeface="Arial" charset="0"/>
                <a:ea typeface="Arial" charset="0"/>
                <a:cs typeface="Arial" charset="0"/>
              </a:rPr>
              <a:t>οξυτετρακυκλίνη</a:t>
            </a:r>
            <a:r>
              <a:rPr lang="el-GR" altLang="en-US" sz="2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l-GR" altLang="en-US" sz="2400" dirty="0" err="1" smtClean="0">
                <a:latin typeface="Arial" charset="0"/>
                <a:ea typeface="Arial" charset="0"/>
                <a:cs typeface="Arial" charset="0"/>
              </a:rPr>
              <a:t>φθοριοκινολόνες</a:t>
            </a:r>
            <a:endParaRPr lang="el-GR" altLang="en-US" sz="24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Πρόγνωση</a:t>
            </a:r>
          </a:p>
          <a:p>
            <a:pPr>
              <a:buFont typeface="Wingdings" charset="2"/>
              <a:buChar char="ü"/>
            </a:pP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Καλή για το άμεσο μέλλον</a:t>
            </a:r>
          </a:p>
          <a:p>
            <a:pPr>
              <a:buFont typeface="Wingdings" charset="2"/>
              <a:buChar char="ü"/>
            </a:pP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Απομάκρυνση από την αναπαραγωγή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81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>
                <a:latin typeface="Arial" charset="0"/>
                <a:ea typeface="Arial" charset="0"/>
                <a:cs typeface="Arial" charset="0"/>
              </a:rPr>
              <a:t>ΠΡΟΠΤΩΣΗ ΚΟΛΠΟΥ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Κυρίως στον τελευταίο μήνα της εγκυμοσύνης</a:t>
            </a:r>
          </a:p>
          <a:p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Ο κόλπος προβάλει πλήρως ή μερικώς από το αιδοίο</a:t>
            </a:r>
            <a:endParaRPr lang="el-GR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Κόκκινη μάζα, μεγέθους από μπαλάκι του τένις έως πεπόνι</a:t>
            </a:r>
          </a:p>
          <a:p>
            <a:r>
              <a:rPr lang="el-GR" sz="2400" dirty="0" err="1" smtClean="0">
                <a:latin typeface="Arial" charset="0"/>
                <a:ea typeface="Arial" charset="0"/>
                <a:cs typeface="Arial" charset="0"/>
              </a:rPr>
              <a:t>Ζὠο</a:t>
            </a: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l-GR" sz="2400" dirty="0" err="1" smtClean="0">
                <a:latin typeface="Arial" charset="0"/>
                <a:ea typeface="Arial" charset="0"/>
                <a:cs typeface="Arial" charset="0"/>
              </a:rPr>
              <a:t>απομονὠνεται</a:t>
            </a:r>
            <a:endParaRPr lang="el-GR" sz="2400" dirty="0" smtClean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286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charset="0"/>
                <a:ea typeface="Arial" charset="0"/>
                <a:cs typeface="Arial" charset="0"/>
              </a:rPr>
              <a:t>ΠΡΟΠΤΩΣΗ ΚΟΛΠΟΥ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728" y="1853248"/>
            <a:ext cx="8471106" cy="46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07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charset="0"/>
                <a:ea typeface="Arial" charset="0"/>
                <a:cs typeface="Arial" charset="0"/>
              </a:rPr>
              <a:t>ΠΡΟΠΤΩΣΗ ΚΟΛΠΟΥ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dirty="0" smtClean="0">
                <a:latin typeface="Arial" charset="0"/>
                <a:ea typeface="Arial" charset="0"/>
                <a:cs typeface="Arial" charset="0"/>
              </a:rPr>
              <a:t>Προδιαθέτοντες παράγοντες:</a:t>
            </a:r>
          </a:p>
          <a:p>
            <a:pPr>
              <a:buFont typeface="Wingdings" charset="2"/>
              <a:buChar char="ü"/>
            </a:pPr>
            <a:r>
              <a:rPr lang="el-GR" sz="2400" b="1" u="sng" dirty="0" smtClean="0">
                <a:latin typeface="Arial" charset="0"/>
                <a:ea typeface="Arial" charset="0"/>
                <a:cs typeface="Arial" charset="0"/>
              </a:rPr>
              <a:t>Γενετική προδιάθεση, </a:t>
            </a: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κληρονομείται</a:t>
            </a:r>
          </a:p>
          <a:p>
            <a:pPr>
              <a:buFont typeface="Wingdings" charset="2"/>
              <a:buChar char="ü"/>
            </a:pP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Ηλικία: ζώα μεγαλύτερα</a:t>
            </a:r>
          </a:p>
          <a:p>
            <a:pPr>
              <a:buFont typeface="Wingdings" charset="2"/>
              <a:buChar char="ü"/>
            </a:pP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Παχυσαρκία: μεγάλη εναπόθεση λίπους </a:t>
            </a:r>
            <a:r>
              <a:rPr lang="el-GR" sz="2400" dirty="0" err="1" smtClean="0">
                <a:latin typeface="Arial" charset="0"/>
                <a:ea typeface="Arial" charset="0"/>
                <a:cs typeface="Arial" charset="0"/>
              </a:rPr>
              <a:t>ενδοκοιλιακά</a:t>
            </a: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, αλλά και στην περιοχή του τοιχώματος του κόλπου→ πίεση στην περιοχή</a:t>
            </a:r>
          </a:p>
          <a:p>
            <a:pPr>
              <a:buFont typeface="Wingdings" charset="2"/>
              <a:buChar char="ü"/>
            </a:pPr>
            <a:r>
              <a:rPr lang="el-GR" sz="2400" dirty="0" err="1" smtClean="0">
                <a:latin typeface="Arial" charset="0"/>
                <a:ea typeface="Arial" charset="0"/>
                <a:cs typeface="Arial" charset="0"/>
              </a:rPr>
              <a:t>Πολυδυμία</a:t>
            </a:r>
            <a:endParaRPr lang="el-GR" sz="24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ü"/>
            </a:pP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Χωλότητα, κατάκλιση: αυξημένη πίεση λόγω θέσης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347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charset="0"/>
                <a:ea typeface="Arial" charset="0"/>
                <a:cs typeface="Arial" charset="0"/>
              </a:rPr>
              <a:t>ΠΡΟΠΤΩΣΗ ΚΟΛΠΟΥ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800" dirty="0">
                <a:latin typeface="Arial" charset="0"/>
                <a:ea typeface="Arial" charset="0"/>
                <a:cs typeface="Arial" charset="0"/>
              </a:rPr>
              <a:t>Προδιαθέτοντες παράγοντες:</a:t>
            </a:r>
          </a:p>
          <a:p>
            <a:pPr>
              <a:buFont typeface="Wingdings" charset="2"/>
              <a:buChar char="ü"/>
            </a:pPr>
            <a:r>
              <a:rPr lang="el-GR" sz="2400" dirty="0">
                <a:latin typeface="Arial" charset="0"/>
                <a:ea typeface="Arial" charset="0"/>
                <a:cs typeface="Arial" charset="0"/>
              </a:rPr>
              <a:t>Περιορισμένη άσκηση: αδύναμος μυϊκός τόνος γενικώς αλλά και αυξημένη πίεση λόγω </a:t>
            </a: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κατάκλισης</a:t>
            </a:r>
          </a:p>
          <a:p>
            <a:pPr>
              <a:buFont typeface="Wingdings" charset="2"/>
              <a:buChar char="ü"/>
            </a:pP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Διατροφή: οιστρογόνα/ </a:t>
            </a:r>
            <a:r>
              <a:rPr lang="el-GR" sz="2400" dirty="0" err="1" smtClean="0">
                <a:latin typeface="Arial" charset="0"/>
                <a:ea typeface="Arial" charset="0"/>
                <a:cs typeface="Arial" charset="0"/>
              </a:rPr>
              <a:t>φυτο</a:t>
            </a: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 οιστρογόνα,</a:t>
            </a: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↑ συμπυκνωμένης </a:t>
            </a:r>
          </a:p>
          <a:p>
            <a:pPr>
              <a:buFont typeface="Wingdings" charset="2"/>
              <a:buChar char="ü"/>
            </a:pP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αύξηση της μεγάλης κοιλίας </a:t>
            </a:r>
          </a:p>
          <a:p>
            <a:pPr>
              <a:buFont typeface="Wingdings" charset="2"/>
              <a:buChar char="ü"/>
            </a:pP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Έλλειψη ασβεστίου: μειωμένος μυϊκός τόνος, αδυναμία</a:t>
            </a:r>
          </a:p>
          <a:p>
            <a:pPr>
              <a:buFont typeface="Wingdings" charset="2"/>
              <a:buChar char="ü"/>
            </a:pP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Κοπή ουράς: κόψιμο κοντά στο σώμα επηρεάζει τους σπονδύλους → μειωμένος νευρικός τόνος στην περιοχή (</a:t>
            </a:r>
            <a:r>
              <a:rPr lang="el-GR" sz="2400" dirty="0" err="1" smtClean="0">
                <a:latin typeface="Arial" charset="0"/>
                <a:ea typeface="Arial" charset="0"/>
                <a:cs typeface="Arial" charset="0"/>
              </a:rPr>
              <a:t>απευθυσμένο</a:t>
            </a:r>
            <a:r>
              <a:rPr lang="el-GR" sz="2400" dirty="0" smtClean="0">
                <a:latin typeface="Arial" charset="0"/>
                <a:ea typeface="Arial" charset="0"/>
                <a:cs typeface="Arial" charset="0"/>
              </a:rPr>
              <a:t>, ουροδόχος κύστη, αιδοίο, κόλπος)→ μειωμένος μυϊκός τόνος</a:t>
            </a:r>
          </a:p>
          <a:p>
            <a:pPr>
              <a:buFont typeface="Wingdings" charset="2"/>
              <a:buChar char="ü"/>
            </a:pPr>
            <a:endParaRPr lang="el-GR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969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375806" y="904874"/>
            <a:ext cx="6727371" cy="504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94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charset="0"/>
                <a:ea typeface="Arial" charset="0"/>
                <a:cs typeface="Arial" charset="0"/>
              </a:rPr>
              <a:t>ΠΡΟΠΤΩΣΗ ΚΟΛΠΟΥ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526" y="2052637"/>
            <a:ext cx="4596753" cy="45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3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charset="0"/>
                <a:ea typeface="Arial" charset="0"/>
                <a:cs typeface="Arial" charset="0"/>
              </a:rPr>
              <a:t>ΠΡΟΠΤΩΣΗ ΚΟΛΠΟΥ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l-GR" altLang="en-US" sz="2800" dirty="0">
                <a:latin typeface="Arial" charset="0"/>
                <a:ea typeface="Arial" charset="0"/>
                <a:cs typeface="Arial" charset="0"/>
              </a:rPr>
              <a:t>Χειρισμοί κτηνιάτρου: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400" dirty="0">
                <a:latin typeface="Arial" charset="0"/>
                <a:ea typeface="Arial" charset="0"/>
                <a:cs typeface="Arial" charset="0"/>
              </a:rPr>
              <a:t>Χρήση γαντιών!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400" dirty="0">
                <a:latin typeface="Arial" charset="0"/>
                <a:ea typeface="Arial" charset="0"/>
                <a:cs typeface="Arial" charset="0"/>
              </a:rPr>
              <a:t>Καθαρισμός </a:t>
            </a:r>
            <a:r>
              <a:rPr lang="el-GR" altLang="en-US" sz="2400" dirty="0" smtClean="0">
                <a:latin typeface="Arial" charset="0"/>
                <a:ea typeface="Arial" charset="0"/>
                <a:cs typeface="Arial" charset="0"/>
              </a:rPr>
              <a:t>περιοχής </a:t>
            </a:r>
            <a:r>
              <a:rPr lang="el-GR" altLang="en-US" sz="2400" dirty="0">
                <a:latin typeface="Arial" charset="0"/>
                <a:ea typeface="Arial" charset="0"/>
                <a:cs typeface="Arial" charset="0"/>
              </a:rPr>
              <a:t>με νερό και ήπιο αντισηπτικό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400" dirty="0" smtClean="0">
                <a:latin typeface="Arial" charset="0"/>
                <a:ea typeface="Arial" charset="0"/>
                <a:cs typeface="Arial" charset="0"/>
              </a:rPr>
              <a:t>? </a:t>
            </a:r>
            <a:r>
              <a:rPr lang="el-GR" altLang="en-US" sz="2400" dirty="0" err="1">
                <a:latin typeface="Arial" charset="0"/>
                <a:ea typeface="Arial" charset="0"/>
                <a:cs typeface="Arial" charset="0"/>
              </a:rPr>
              <a:t>επισκληρίδια</a:t>
            </a:r>
            <a:r>
              <a:rPr lang="el-GR" altLang="en-US" sz="2400" dirty="0">
                <a:latin typeface="Arial" charset="0"/>
                <a:ea typeface="Arial" charset="0"/>
                <a:cs typeface="Arial" charset="0"/>
              </a:rPr>
              <a:t> αναισθησία</a:t>
            </a: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400" dirty="0">
                <a:latin typeface="Arial" charset="0"/>
                <a:ea typeface="Arial" charset="0"/>
                <a:cs typeface="Arial" charset="0"/>
              </a:rPr>
              <a:t>Προώθηση </a:t>
            </a:r>
            <a:r>
              <a:rPr lang="el-GR" altLang="en-US" sz="2400" dirty="0" smtClean="0">
                <a:latin typeface="Arial" charset="0"/>
                <a:ea typeface="Arial" charset="0"/>
                <a:cs typeface="Arial" charset="0"/>
              </a:rPr>
              <a:t>του προσπίπτοντος τμήματος προς τα μέσα</a:t>
            </a:r>
            <a:endParaRPr lang="el-GR" altLang="en-US" sz="2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  <a:buFont typeface="Wingdings" charset="2"/>
              <a:buChar char="Ø"/>
              <a:defRPr/>
            </a:pPr>
            <a:r>
              <a:rPr lang="el-GR" altLang="en-US" sz="2400" dirty="0">
                <a:latin typeface="Arial" charset="0"/>
                <a:ea typeface="Arial" charset="0"/>
                <a:cs typeface="Arial" charset="0"/>
              </a:rPr>
              <a:t>Ραφή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78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>
                <a:latin typeface="Arial" charset="0"/>
                <a:ea typeface="Arial" charset="0"/>
                <a:cs typeface="Arial" charset="0"/>
              </a:rPr>
              <a:t>ΠΡΟΠΤΩΣΗ ΚΟΛΠΟΥ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96" y="2052638"/>
            <a:ext cx="5795584" cy="4195762"/>
          </a:xfrm>
        </p:spPr>
      </p:pic>
    </p:spTree>
    <p:extLst>
      <p:ext uri="{BB962C8B-B14F-4D97-AF65-F5344CB8AC3E}">
        <p14:creationId xmlns:p14="http://schemas.microsoft.com/office/powerpoint/2010/main" val="1685798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1597</TotalTime>
  <Words>204</Words>
  <Application>Microsoft Macintosh PowerPoint</Application>
  <PresentationFormat>Widescreen</PresentationFormat>
  <Paragraphs>38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Century Gothic</vt:lpstr>
      <vt:lpstr>Wingdings</vt:lpstr>
      <vt:lpstr>Wingdings 3</vt:lpstr>
      <vt:lpstr>Arial</vt:lpstr>
      <vt:lpstr>Ion</vt:lpstr>
      <vt:lpstr>ΠΡΟΠΤΩΣΗ ΚΟΛΠΟΥ</vt:lpstr>
      <vt:lpstr>ΠΡΟΠΤΩΣΗ ΚΟΛΠΟΥ</vt:lpstr>
      <vt:lpstr>ΠΡΟΠΤΩΣΗ ΚΟΛΠΟΥ</vt:lpstr>
      <vt:lpstr>ΠΡΟΠΤΩΣΗ ΚΟΛΠΟΥ</vt:lpstr>
      <vt:lpstr>ΠΡΟΠΤΩΣΗ ΚΟΛΠΟΥ</vt:lpstr>
      <vt:lpstr>PowerPoint Presentation</vt:lpstr>
      <vt:lpstr>ΠΡΟΠΤΩΣΗ ΚΟΛΠΟΥ</vt:lpstr>
      <vt:lpstr>ΠΡΟΠΤΩΣΗ ΚΟΛΠΟΥ</vt:lpstr>
      <vt:lpstr>ΠΡΟΠΤΩΣΗ ΚΟΛΠΟΥ</vt:lpstr>
      <vt:lpstr>ΠΡΟΠΤΩΣΗ ΚΟΛΠΟΥ</vt:lpstr>
      <vt:lpstr>ΠΡΟΠΤΩΣΗ ΚΟΛΠΟΥ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ΠΡΟΠΤΩΣΗ ΚΟΛΠΟΥ</dc:title>
  <dc:creator>Microsoft Office User</dc:creator>
  <cp:lastModifiedBy>Microsoft Office User</cp:lastModifiedBy>
  <cp:revision>8</cp:revision>
  <dcterms:created xsi:type="dcterms:W3CDTF">2024-03-23T05:45:44Z</dcterms:created>
  <dcterms:modified xsi:type="dcterms:W3CDTF">2024-03-27T09:56:29Z</dcterms:modified>
</cp:coreProperties>
</file>