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0" autoAdjust="0"/>
    <p:restoredTop sz="94660"/>
  </p:normalViewPr>
  <p:slideViewPr>
    <p:cSldViewPr snapToGrid="0">
      <p:cViewPr varScale="1">
        <p:scale>
          <a:sx n="59" d="100"/>
          <a:sy n="59" d="100"/>
        </p:scale>
        <p:origin x="78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ia Salvanou" userId="e3221fe3f50a03c0" providerId="LiveId" clId="{D7959C53-A471-411A-99CC-8F57CEDAF2A7}"/>
    <pc:docChg chg="custSel addSld modSld sldOrd">
      <pc:chgData name="Emilia Salvanou" userId="e3221fe3f50a03c0" providerId="LiveId" clId="{D7959C53-A471-411A-99CC-8F57CEDAF2A7}" dt="2023-01-18T16:49:13.778" v="2702" actId="20577"/>
      <pc:docMkLst>
        <pc:docMk/>
      </pc:docMkLst>
      <pc:sldChg chg="modSp mod">
        <pc:chgData name="Emilia Salvanou" userId="e3221fe3f50a03c0" providerId="LiveId" clId="{D7959C53-A471-411A-99CC-8F57CEDAF2A7}" dt="2023-01-18T16:20:43.860" v="26" actId="20577"/>
        <pc:sldMkLst>
          <pc:docMk/>
          <pc:sldMk cId="4069144601" sldId="260"/>
        </pc:sldMkLst>
        <pc:spChg chg="mod">
          <ac:chgData name="Emilia Salvanou" userId="e3221fe3f50a03c0" providerId="LiveId" clId="{D7959C53-A471-411A-99CC-8F57CEDAF2A7}" dt="2023-01-18T16:20:43.860" v="26" actId="20577"/>
          <ac:spMkLst>
            <pc:docMk/>
            <pc:sldMk cId="4069144601" sldId="260"/>
            <ac:spMk id="3" creationId="{81A277EC-9110-E8B5-40D3-E4402D129414}"/>
          </ac:spMkLst>
        </pc:spChg>
      </pc:sldChg>
      <pc:sldChg chg="ord">
        <pc:chgData name="Emilia Salvanou" userId="e3221fe3f50a03c0" providerId="LiveId" clId="{D7959C53-A471-411A-99CC-8F57CEDAF2A7}" dt="2023-01-18T16:20:33.492" v="25"/>
        <pc:sldMkLst>
          <pc:docMk/>
          <pc:sldMk cId="2678952073" sldId="261"/>
        </pc:sldMkLst>
      </pc:sldChg>
      <pc:sldChg chg="modSp mod">
        <pc:chgData name="Emilia Salvanou" userId="e3221fe3f50a03c0" providerId="LiveId" clId="{D7959C53-A471-411A-99CC-8F57CEDAF2A7}" dt="2023-01-18T16:33:44.688" v="1681" actId="20577"/>
        <pc:sldMkLst>
          <pc:docMk/>
          <pc:sldMk cId="2561068441" sldId="262"/>
        </pc:sldMkLst>
        <pc:spChg chg="mod">
          <ac:chgData name="Emilia Salvanou" userId="e3221fe3f50a03c0" providerId="LiveId" clId="{D7959C53-A471-411A-99CC-8F57CEDAF2A7}" dt="2023-01-18T16:24:28.016" v="389" actId="20577"/>
          <ac:spMkLst>
            <pc:docMk/>
            <pc:sldMk cId="2561068441" sldId="262"/>
            <ac:spMk id="2" creationId="{4C2BEE97-AD74-B8CD-4E05-B2B250730C67}"/>
          </ac:spMkLst>
        </pc:spChg>
        <pc:spChg chg="mod">
          <ac:chgData name="Emilia Salvanou" userId="e3221fe3f50a03c0" providerId="LiveId" clId="{D7959C53-A471-411A-99CC-8F57CEDAF2A7}" dt="2023-01-18T16:33:44.688" v="1681" actId="20577"/>
          <ac:spMkLst>
            <pc:docMk/>
            <pc:sldMk cId="2561068441" sldId="262"/>
            <ac:spMk id="3" creationId="{8390A169-3CCC-9398-4DED-086E97A6C62A}"/>
          </ac:spMkLst>
        </pc:spChg>
      </pc:sldChg>
      <pc:sldChg chg="modSp mod">
        <pc:chgData name="Emilia Salvanou" userId="e3221fe3f50a03c0" providerId="LiveId" clId="{D7959C53-A471-411A-99CC-8F57CEDAF2A7}" dt="2023-01-18T16:22:05.453" v="355" actId="20577"/>
        <pc:sldMkLst>
          <pc:docMk/>
          <pc:sldMk cId="2409609837" sldId="263"/>
        </pc:sldMkLst>
        <pc:spChg chg="mod">
          <ac:chgData name="Emilia Salvanou" userId="e3221fe3f50a03c0" providerId="LiveId" clId="{D7959C53-A471-411A-99CC-8F57CEDAF2A7}" dt="2023-01-18T16:20:56.762" v="55" actId="313"/>
          <ac:spMkLst>
            <pc:docMk/>
            <pc:sldMk cId="2409609837" sldId="263"/>
            <ac:spMk id="2" creationId="{9412AD87-C9D1-D9D6-5FF2-5F76054703C7}"/>
          </ac:spMkLst>
        </pc:spChg>
        <pc:spChg chg="mod">
          <ac:chgData name="Emilia Salvanou" userId="e3221fe3f50a03c0" providerId="LiveId" clId="{D7959C53-A471-411A-99CC-8F57CEDAF2A7}" dt="2023-01-18T16:22:05.453" v="355" actId="20577"/>
          <ac:spMkLst>
            <pc:docMk/>
            <pc:sldMk cId="2409609837" sldId="263"/>
            <ac:spMk id="3" creationId="{CEEDED8B-012C-D7F0-A0D9-6446C25803BD}"/>
          </ac:spMkLst>
        </pc:spChg>
      </pc:sldChg>
      <pc:sldChg chg="modSp new mod">
        <pc:chgData name="Emilia Salvanou" userId="e3221fe3f50a03c0" providerId="LiveId" clId="{D7959C53-A471-411A-99CC-8F57CEDAF2A7}" dt="2023-01-18T16:27:31.540" v="1038" actId="20577"/>
        <pc:sldMkLst>
          <pc:docMk/>
          <pc:sldMk cId="2177286816" sldId="264"/>
        </pc:sldMkLst>
        <pc:spChg chg="mod">
          <ac:chgData name="Emilia Salvanou" userId="e3221fe3f50a03c0" providerId="LiveId" clId="{D7959C53-A471-411A-99CC-8F57CEDAF2A7}" dt="2023-01-18T16:24:51.255" v="424" actId="20577"/>
          <ac:spMkLst>
            <pc:docMk/>
            <pc:sldMk cId="2177286816" sldId="264"/>
            <ac:spMk id="2" creationId="{CD58EDFA-1B25-5137-3CBA-EAEB51DBE32D}"/>
          </ac:spMkLst>
        </pc:spChg>
        <pc:spChg chg="mod">
          <ac:chgData name="Emilia Salvanou" userId="e3221fe3f50a03c0" providerId="LiveId" clId="{D7959C53-A471-411A-99CC-8F57CEDAF2A7}" dt="2023-01-18T16:27:31.540" v="1038" actId="20577"/>
          <ac:spMkLst>
            <pc:docMk/>
            <pc:sldMk cId="2177286816" sldId="264"/>
            <ac:spMk id="3" creationId="{AEDD326E-ABE6-28CB-BF11-386D8550FF45}"/>
          </ac:spMkLst>
        </pc:spChg>
      </pc:sldChg>
      <pc:sldChg chg="modSp new mod">
        <pc:chgData name="Emilia Salvanou" userId="e3221fe3f50a03c0" providerId="LiveId" clId="{D7959C53-A471-411A-99CC-8F57CEDAF2A7}" dt="2023-01-18T16:44:19.724" v="2140" actId="20577"/>
        <pc:sldMkLst>
          <pc:docMk/>
          <pc:sldMk cId="2224571285" sldId="265"/>
        </pc:sldMkLst>
        <pc:spChg chg="mod">
          <ac:chgData name="Emilia Salvanou" userId="e3221fe3f50a03c0" providerId="LiveId" clId="{D7959C53-A471-411A-99CC-8F57CEDAF2A7}" dt="2023-01-18T16:33:59.928" v="1705" actId="20577"/>
          <ac:spMkLst>
            <pc:docMk/>
            <pc:sldMk cId="2224571285" sldId="265"/>
            <ac:spMk id="2" creationId="{3E196D2C-8749-2179-C0E9-234F7D80B8E5}"/>
          </ac:spMkLst>
        </pc:spChg>
        <pc:spChg chg="mod">
          <ac:chgData name="Emilia Salvanou" userId="e3221fe3f50a03c0" providerId="LiveId" clId="{D7959C53-A471-411A-99CC-8F57CEDAF2A7}" dt="2023-01-18T16:44:19.724" v="2140" actId="20577"/>
          <ac:spMkLst>
            <pc:docMk/>
            <pc:sldMk cId="2224571285" sldId="265"/>
            <ac:spMk id="3" creationId="{C5A7AE03-BBAD-AC4D-1A83-8060FFD8EAF2}"/>
          </ac:spMkLst>
        </pc:spChg>
      </pc:sldChg>
      <pc:sldChg chg="modSp new mod">
        <pc:chgData name="Emilia Salvanou" userId="e3221fe3f50a03c0" providerId="LiveId" clId="{D7959C53-A471-411A-99CC-8F57CEDAF2A7}" dt="2023-01-18T16:49:13.778" v="2702" actId="20577"/>
        <pc:sldMkLst>
          <pc:docMk/>
          <pc:sldMk cId="3365741638" sldId="266"/>
        </pc:sldMkLst>
        <pc:spChg chg="mod">
          <ac:chgData name="Emilia Salvanou" userId="e3221fe3f50a03c0" providerId="LiveId" clId="{D7959C53-A471-411A-99CC-8F57CEDAF2A7}" dt="2023-01-18T16:44:35.237" v="2150" actId="20577"/>
          <ac:spMkLst>
            <pc:docMk/>
            <pc:sldMk cId="3365741638" sldId="266"/>
            <ac:spMk id="2" creationId="{65E20D79-9435-DDB2-9AFC-66E834DFAE2C}"/>
          </ac:spMkLst>
        </pc:spChg>
        <pc:spChg chg="mod">
          <ac:chgData name="Emilia Salvanou" userId="e3221fe3f50a03c0" providerId="LiveId" clId="{D7959C53-A471-411A-99CC-8F57CEDAF2A7}" dt="2023-01-18T16:49:13.778" v="2702" actId="20577"/>
          <ac:spMkLst>
            <pc:docMk/>
            <pc:sldMk cId="3365741638" sldId="266"/>
            <ac:spMk id="3" creationId="{65072EB2-DDA4-C8A4-5B14-441E4F822EC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C1DD1-DE98-8E89-9AB7-DF0742223A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2D17C7-18C0-13E8-C97C-3C508F5EE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EA17C7-0A40-B91B-8D95-8DF42C7F0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2E9A3A-7D9E-EDFC-E8E3-209790BC9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8B8033-18C5-50DB-AAD0-505B36F6F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93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14423-B908-EF8E-C2DC-F46904355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A067E0-F0B1-85A1-1DAD-544C273E39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0A7716-8767-0635-A9A9-F54DE612A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5B945-081E-9951-5411-EDDB9446F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7236E0-B9F3-3BE0-13C6-EFA10B19E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47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0005C6-2AB7-257C-E782-DDB009C6E9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B18F69-2519-F7E9-F248-16143160DC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BCBDA-AA35-24BC-F193-F7E3D5875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D46AC-D4DF-C754-60C0-CB85F7235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D5D374-8149-33A9-B16A-6A9D09442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23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F47DE-756F-DE4C-1074-559761FAA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63A4F-D785-353F-2DEF-152F80423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DFAC19-B380-C055-7B75-0F95E19AA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4CF43-D620-FD0E-DCE1-A9CD2B56D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B60B3-E2AB-0052-7683-FC51D0EE4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306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4395C-E16E-7E16-2EA5-B3544A1B1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8DC4F8-FA6C-5AAF-B64C-CC21FB209B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2100C-10E7-17FA-C451-3B1ADE895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EA817-DB54-BD1F-F745-D3723173C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96073-56C8-8FA3-DC68-FED6E141E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67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27370-ED13-7951-DF68-4F992F69A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EDB3F-C3A9-6E35-D678-C9BF5DC69F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DBF1F5-0E16-5F9F-D5F0-2C91311027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B9680A-1C2D-E0A2-3977-86EA11263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3B67C5-6A1B-7E89-9596-9FD3AA7A2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66364-3C65-D143-DEB0-4DE712927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65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33D95-70C8-B9C4-2D9C-10045C1C6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4E9E47-D658-BD4E-EA7B-4D3D0E817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EB03FD-6032-3266-56BC-A97F3BDA5A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322763-F839-90B6-F779-77D53A62CC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13A614-218D-9815-46F7-227AAFC48A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AFF4A3-5051-5F97-3B3E-9CD22572E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9F1F3B-B2D4-2503-75F2-7BDD2393C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72D1CE-B66A-3635-E2B0-E81CD9943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76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AA754-2801-C074-A935-7C31BEC14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7D94D2-B404-A0A3-5FCF-91DC6AAEB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19EF6E-1E53-CB6B-F291-1D5D49C24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0FA8EB-6CCC-9AB8-BC91-23CA498EC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63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A222C3-C85F-D867-0E6A-BBB381F67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D543B1-63C6-672B-6044-3E0D13424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D507D9-2873-194A-A32F-742B7E871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77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B548C-FFF0-9F45-0187-1439E3CC8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7A99E-B38E-F172-D2AE-BC2CCDFC1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3029DA-3E7C-C973-A09F-0EF1153E51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D0D07B-17AA-5D0E-BE3E-84D716773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DDE808-5001-C409-8600-A4D8EF7FD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12F96E-E706-0EF1-E852-5149CE824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544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1CDB8-C7A4-65B6-9B56-292E73A05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1D763D-0044-7188-A140-8B7CC4AF10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27ADB1-3E19-D7AF-7726-BD8807FBCB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D09EBC-39CD-F0C1-C6BA-E65C69C8C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5F0B80-4642-227F-DD06-26906D989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48D1EC-EA85-E49A-9365-336AD72F7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5416E7-9AE5-EE8F-0408-591896CE7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25FB8C-9A05-D03B-12D1-943837F8D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0CBA8-5A15-1BCC-1CA8-54A6A0DFC5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312A8-E4E4-427C-B9F8-6A5C48F16F98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74F344-83E1-486A-12D1-FC414628FB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538F9-94A7-D790-E789-0A09907565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10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6ECC3-FA2C-797B-58FE-92FCB5C505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Συλλογική μνήμη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80D1B4-3284-951F-A629-54A6FB0C4E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28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96D2C-8749-2179-C0E9-234F7D80B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διχασμένη μνήμη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7AE03-BBAD-AC4D-1A83-8060FFD8E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Στις συνεντεύξεις θα συναντήσετε συχνά το θέμα της διχασμένης μνήμης.</a:t>
            </a:r>
          </a:p>
          <a:p>
            <a:r>
              <a:rPr lang="el-GR" dirty="0"/>
              <a:t>Αφορά κατά κανόνα έντονα τραυματικά γεγονότα (πολέμους, εμφυλίους πολέμους, δικτατορίες </a:t>
            </a:r>
            <a:r>
              <a:rPr lang="el-GR" dirty="0" err="1"/>
              <a:t>κλπ</a:t>
            </a:r>
            <a:r>
              <a:rPr lang="el-GR" dirty="0"/>
              <a:t>).</a:t>
            </a:r>
            <a:endParaRPr lang="en-US" dirty="0"/>
          </a:p>
          <a:p>
            <a:r>
              <a:rPr lang="el-GR" dirty="0"/>
              <a:t>Στις περιπτώσεις της διχασμένης μνήμης δεν μιλάμε μόνο για διαφορετικές εκδοχές της μνήμης, αλλά για ανταγωνιστικές εκδοχές της, που εμποδίζουν την ενότητα της κοινότητας.</a:t>
            </a:r>
          </a:p>
          <a:p>
            <a:r>
              <a:rPr lang="el-GR" dirty="0"/>
              <a:t>Το παράδειγμα των επιτροπών αλήθειας και συμφιλίωσης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571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20D79-9435-DDB2-9AFC-66E834DFA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Μεταμνήμη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72EB2-DDA4-C8A4-5B14-441E4F822E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Πώς μεταφέρεται η μνήμη τραυματικών γεγονότων χωρίς να μιληθεί; </a:t>
            </a:r>
          </a:p>
          <a:p>
            <a:r>
              <a:rPr lang="el-GR" dirty="0"/>
              <a:t>Πρόκειται για ένα είδος μνήμης που μεταφέρεται μέσα στα πλαίσια της οικογένειας κατά κύριο λόγο και χαρακτηρίζεται από σιωπή.</a:t>
            </a:r>
          </a:p>
          <a:p>
            <a:r>
              <a:rPr lang="el-GR" dirty="0"/>
              <a:t>Στη </a:t>
            </a:r>
            <a:r>
              <a:rPr lang="el-GR" dirty="0" err="1"/>
              <a:t>μεταμνήμη</a:t>
            </a:r>
            <a:r>
              <a:rPr lang="el-GR" dirty="0"/>
              <a:t> ο φορέας της μνήμης δεν είναι το αφήγημα της μνήμης, αλλά τα υλικά ίχνη (μια φωτογραφία για παράδειγμα), η συναισθηματική ένταση, την ενσώματη μνήμη, τις «βαριές σιωπές», τη μνήμη «προπέτασμα».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741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B1A75-3A8D-5F5B-A53C-5332C0DF7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μνήμη ως βιολογικό φαινόμενο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EE9B3-C041-0788-2908-380358924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Πώς θυμούνται οι άνθρωποι;</a:t>
            </a:r>
          </a:p>
          <a:p>
            <a:r>
              <a:rPr lang="el-GR" dirty="0"/>
              <a:t>Μνήμη και ηλικία</a:t>
            </a:r>
          </a:p>
          <a:p>
            <a:r>
              <a:rPr lang="el-GR" dirty="0"/>
              <a:t>Μνήμη και ταυτότητα</a:t>
            </a:r>
          </a:p>
          <a:p>
            <a:r>
              <a:rPr lang="el-GR" dirty="0"/>
              <a:t>Μνήμη και λήθη</a:t>
            </a:r>
          </a:p>
          <a:p>
            <a:r>
              <a:rPr lang="el-GR" dirty="0"/>
              <a:t>Ενσώματη μνήμη</a:t>
            </a:r>
          </a:p>
          <a:p>
            <a:r>
              <a:rPr lang="el-GR" dirty="0"/>
              <a:t>Τραύμα και μνήμη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964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56AF2-E45E-F312-E36E-F4BDAD5E4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 κοινωνικά πλαίσια της μνήμης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37E9B-4A6A-724E-92CE-E1CD5ADE0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Διαμορφώνουμε τη μνήμη μας μέσα σε κοινωνικά πλαίσια</a:t>
            </a:r>
          </a:p>
          <a:p>
            <a:pPr lvl="1"/>
            <a:r>
              <a:rPr lang="el-GR" dirty="0"/>
              <a:t>Οικογένεια</a:t>
            </a:r>
          </a:p>
          <a:p>
            <a:pPr lvl="1"/>
            <a:r>
              <a:rPr lang="el-GR" dirty="0"/>
              <a:t>Ομάδες συνομηλίκων</a:t>
            </a:r>
          </a:p>
          <a:p>
            <a:pPr lvl="1"/>
            <a:r>
              <a:rPr lang="el-GR" dirty="0"/>
              <a:t>Κοινότητα</a:t>
            </a:r>
          </a:p>
          <a:p>
            <a:pPr lvl="1"/>
            <a:r>
              <a:rPr lang="el-GR" dirty="0"/>
              <a:t>Περιβάλλοντα και τελετουργίες μνήμης</a:t>
            </a:r>
          </a:p>
          <a:p>
            <a:pPr lvl="1"/>
            <a:r>
              <a:rPr lang="el-GR" dirty="0"/>
              <a:t>Πρακτικές της μνήμης</a:t>
            </a:r>
          </a:p>
          <a:p>
            <a:r>
              <a:rPr lang="el-GR" dirty="0"/>
              <a:t>Η προσωπική μας μνήμη μπολιάζεται και αντανακλά το </a:t>
            </a:r>
            <a:r>
              <a:rPr lang="el-GR" dirty="0" err="1"/>
              <a:t>νοηματοδοτικό</a:t>
            </a:r>
            <a:r>
              <a:rPr lang="el-GR" dirty="0"/>
              <a:t> πλαίσιο και τη μνήμη της κοινότητας στην οποία ανήκουμε (π.χ. τι θεωρεί σημαντικό/άξιο μνήμη; Το πρόσημο ενός γεγονότος/εμπειρίας, το </a:t>
            </a:r>
            <a:r>
              <a:rPr lang="el-GR" dirty="0" err="1"/>
              <a:t>αξιακό</a:t>
            </a:r>
            <a:r>
              <a:rPr lang="el-GR" dirty="0"/>
              <a:t> σύστημα και το ηθικό πλαίσιο </a:t>
            </a:r>
            <a:r>
              <a:rPr lang="el-GR" dirty="0" err="1"/>
              <a:t>κλπ</a:t>
            </a:r>
            <a:r>
              <a:rPr lang="el-G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66694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D7754-3468-FFCA-9394-0E3A5339A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Συλλογική μνήμη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CB9E4-4A8B-34F0-FAB0-E8EA4BCDA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Πώς φθάνουμε σε ένα κοινό αφήγημα σε μια κοινότητα/ομάδα;</a:t>
            </a:r>
          </a:p>
          <a:p>
            <a:r>
              <a:rPr lang="el-GR" dirty="0"/>
              <a:t>Η συλλογική μνήμη δεν είναι ο μέσος όρος των ατομικών μνημών, αλλά ένα νέο αφήγημα που προκύπτει από τη ζύμωσή τους.</a:t>
            </a:r>
          </a:p>
          <a:p>
            <a:r>
              <a:rPr lang="el-GR" dirty="0"/>
              <a:t>Πρόκειται για τη μνήμη βιωμένης εμπειρίας </a:t>
            </a:r>
          </a:p>
          <a:p>
            <a:r>
              <a:rPr lang="el-GR" dirty="0"/>
              <a:t>Εξουσία και μνήμη</a:t>
            </a:r>
          </a:p>
          <a:p>
            <a:r>
              <a:rPr lang="el-GR" dirty="0"/>
              <a:t>Περιθωριοποιημένη μνήμη</a:t>
            </a:r>
          </a:p>
          <a:p>
            <a:r>
              <a:rPr lang="el-GR" dirty="0" err="1"/>
              <a:t>Αντιμνήμη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694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EAC5E-EEF3-159D-CDF3-3A5F832B3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Από τη συλλογική στην πολιτισμική μνήμη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277EC-9110-E8B5-40D3-E4402D1294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Πώς θυμόμαστε γεγονότα που δεν έχουμε βιώσει;</a:t>
            </a:r>
          </a:p>
          <a:p>
            <a:r>
              <a:rPr lang="el-GR" dirty="0"/>
              <a:t>Ιστορίες, κινηματογράφος, μυθιστορήματα, τελετουργίες επετείων, μνημεία </a:t>
            </a:r>
            <a:r>
              <a:rPr lang="el-GR" dirty="0" err="1"/>
              <a:t>κλπ</a:t>
            </a:r>
            <a:endParaRPr lang="el-GR" dirty="0"/>
          </a:p>
          <a:p>
            <a:r>
              <a:rPr lang="el-GR" dirty="0"/>
              <a:t>Η μνήμη μέσα από πολιτισμικά προϊόντα </a:t>
            </a:r>
          </a:p>
          <a:p>
            <a:r>
              <a:rPr lang="el-GR" dirty="0"/>
              <a:t>Η υλικότητα της μνήμης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144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3EC9C-A5C3-A55B-6735-570E530B2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Τόποι μνήμης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1EB631-85E9-277F-2DDB-8E9AD254D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«Κόμβοι» της μνήμης, οι οποίοι φορτίζονται συμβολικά και γύρω από τους οποίους επιτελούνται τελετές μνήμης.</a:t>
            </a:r>
            <a:endParaRPr lang="en-US" dirty="0"/>
          </a:p>
          <a:p>
            <a:r>
              <a:rPr lang="el-GR" dirty="0"/>
              <a:t>Αρχικά αναφερόταν σε κάποιον τόπο, μνημείο </a:t>
            </a:r>
            <a:r>
              <a:rPr lang="el-GR" dirty="0" err="1"/>
              <a:t>κλπ</a:t>
            </a:r>
            <a:r>
              <a:rPr lang="el-GR" dirty="0"/>
              <a:t>, μπορεί όμως να χρησιμοποιηθεί και για «</a:t>
            </a:r>
            <a:r>
              <a:rPr lang="el-GR" dirty="0" err="1"/>
              <a:t>χρονότοπους</a:t>
            </a:r>
            <a:r>
              <a:rPr lang="el-GR" dirty="0"/>
              <a:t>», κόμβους της συλλογικής μνήμης που συμπυκνώνουν ιστορικές περιόδους και γύρω από τους οποίους επιτελούνται τελετές μνήμης.</a:t>
            </a:r>
          </a:p>
          <a:p>
            <a:r>
              <a:rPr lang="el-GR" dirty="0"/>
              <a:t>Τέτοια παραδείγματα στην ελληνική ιστορική μνήμη είναι το 1821, το 1922, η δεκαετία του 1940, το Πολυτεχνείο.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952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2AD87-C9D1-D9D6-5FF2-5F7605470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Παραμένει αναλλοίωτη η μνήμη;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DED8B-012C-D7F0-A0D9-6446C2580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dirty="0" err="1"/>
              <a:t>επικαιροποίηση</a:t>
            </a:r>
            <a:r>
              <a:rPr lang="el-GR" dirty="0"/>
              <a:t> της μνήμης</a:t>
            </a:r>
          </a:p>
          <a:p>
            <a:r>
              <a:rPr lang="el-GR" dirty="0"/>
              <a:t>Τα «πλαίσια της μνήμης» ή «τοπία της μνήμης» που διαμορφώνονται με βάση τα αιτήματα και της συνθήκες του παρόντος.</a:t>
            </a:r>
          </a:p>
          <a:p>
            <a:r>
              <a:rPr lang="el-GR" dirty="0"/>
              <a:t>Η συνεχής επαναδιαπραγμάτευση για το νόημα της μνήμης.</a:t>
            </a:r>
          </a:p>
          <a:p>
            <a:r>
              <a:rPr lang="el-GR" dirty="0"/>
              <a:t>Συζήτηση για την μνήμη της μεταπολίτευσης μέσα στην οικονομική κρίση.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609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8EDFA-1B25-5137-3CBA-EAEB51DBE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Δημόσια και θεσμική μνήμη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D326E-ABE6-28CB-BF11-386D8550F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Συχνά η μνήμη, συλλογική ή πολιτισμική, γίνεται δημόσια, φεύγει δηλαδή από τα όρια της κοινότητας που αφορά άμεσα και εγγράφεται στη μνήμη (και ταυτότητα) φαντασιακών κοινοτήτων.</a:t>
            </a:r>
          </a:p>
          <a:p>
            <a:pPr lvl="1"/>
            <a:r>
              <a:rPr lang="el-GR" dirty="0"/>
              <a:t>Η μνήμη της προσφυγιάς του 1922 δεν αφορά πια μόνο τους απογόνους των προσφύγων, ούτε η μνήμη του Ολοκαυτώματος μόνο τους Εβραίους.</a:t>
            </a:r>
          </a:p>
          <a:p>
            <a:r>
              <a:rPr lang="el-GR" dirty="0"/>
              <a:t>Μπορεί να γίνει και θεσμική, να ενθαρρύνεται, διαχέεται και αναπαράγεται δηλαδή μέσα από θεσμικούς δρόμους και τελετουργίες (σχολεία, επετείους, μνημεία </a:t>
            </a:r>
            <a:r>
              <a:rPr lang="el-GR" dirty="0" err="1"/>
              <a:t>κλπ</a:t>
            </a:r>
            <a:r>
              <a:rPr lang="el-G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77286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BEE97-AD74-B8CD-4E05-B2B250730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Κυρίαρχη μνήμη και </a:t>
            </a:r>
            <a:r>
              <a:rPr lang="el-GR" dirty="0" err="1"/>
              <a:t>αντιμνήμη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0A169-3CCC-9398-4DED-086E97A6C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δημόσια μνήμη δεν είναι πάντα κυρίαρχη.</a:t>
            </a:r>
          </a:p>
          <a:p>
            <a:r>
              <a:rPr lang="el-GR" dirty="0"/>
              <a:t>Μπορεί, κατά περίπτωση, να συνυπάρχουν διαφορετικές εκδοχές της μνήμης, με διαφορετική </a:t>
            </a:r>
            <a:r>
              <a:rPr lang="el-GR" dirty="0" err="1"/>
              <a:t>επιδραστικότητα</a:t>
            </a:r>
            <a:r>
              <a:rPr lang="el-GR" dirty="0"/>
              <a:t>.</a:t>
            </a:r>
          </a:p>
          <a:p>
            <a:r>
              <a:rPr lang="el-GR" dirty="0"/>
              <a:t>Υπάρχουν περιπτώσεις που δημιουργούνται «καθεστώτα μνήμης», πλαίσια δηλαδή μνήμης που λειτουργούν με πειθαρχικό πολλές φορές τρόπο, αποκλείοντας εναλλακτικά αφηγήματα.</a:t>
            </a:r>
          </a:p>
          <a:p>
            <a:r>
              <a:rPr lang="el-GR" dirty="0"/>
              <a:t>Σε αυτές τις περιπτώσεις, οι διαφορετικές φωνές που δημιουργούνται συχνά λειτουργούν ως «</a:t>
            </a:r>
            <a:r>
              <a:rPr lang="el-GR" dirty="0" err="1"/>
              <a:t>αντιμνήμη</a:t>
            </a:r>
            <a:r>
              <a:rPr lang="el-GR" dirty="0"/>
              <a:t>», ως μια μνήμη δηλαδή που δεν αρθρώνει απλώς ένα εναλλακτικό αφήγημα, αλλά αμφισβητεί το κυρίαρχο.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068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616</Words>
  <Application>Microsoft Office PowerPoint</Application>
  <PresentationFormat>Widescreen</PresentationFormat>
  <Paragraphs>55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Συλλογική μνήμη</vt:lpstr>
      <vt:lpstr>Η μνήμη ως βιολογικό φαινόμενο</vt:lpstr>
      <vt:lpstr>Τα κοινωνικά πλαίσια της μνήμης</vt:lpstr>
      <vt:lpstr>Συλλογική μνήμη</vt:lpstr>
      <vt:lpstr>Από τη συλλογική στην πολιτισμική μνήμη</vt:lpstr>
      <vt:lpstr>Τόποι μνήμης</vt:lpstr>
      <vt:lpstr>Παραμένει αναλλοίωτη η μνήμη;</vt:lpstr>
      <vt:lpstr>Δημόσια και θεσμική μνήμη</vt:lpstr>
      <vt:lpstr>Κυρίαρχη μνήμη και αντιμνήμη</vt:lpstr>
      <vt:lpstr>Η διχασμένη μνήμη</vt:lpstr>
      <vt:lpstr>Μεταμνήμη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Συλλογική μνήμη</dc:title>
  <dc:creator>Emilia Salvanou</dc:creator>
  <cp:lastModifiedBy>Emilia Salvanou</cp:lastModifiedBy>
  <cp:revision>1</cp:revision>
  <dcterms:created xsi:type="dcterms:W3CDTF">2023-01-18T09:47:20Z</dcterms:created>
  <dcterms:modified xsi:type="dcterms:W3CDTF">2023-01-18T16:49:17Z</dcterms:modified>
</cp:coreProperties>
</file>