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3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714" autoAdjust="0"/>
  </p:normalViewPr>
  <p:slideViewPr>
    <p:cSldViewPr>
      <p:cViewPr>
        <p:scale>
          <a:sx n="90" d="100"/>
          <a:sy n="90" d="100"/>
        </p:scale>
        <p:origin x="-2244" y="-5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99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2939CDF0-9D7A-4856-8F90-9074EE7A6FE6}" type="datetimeFigureOut">
              <a:rPr lang="el-GR"/>
              <a:pPr>
                <a:defRPr/>
              </a:pPr>
              <a:t>31/3/2021</a:t>
            </a:fld>
            <a:endParaRPr lang="el-GR" dirty="0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l-GR" noProof="0" dirty="0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noProof="0" smtClean="0"/>
              <a:t>Kλικ για επεξεργασία των στυλ του υποδείγματος</a:t>
            </a:r>
          </a:p>
          <a:p>
            <a:pPr lvl="1"/>
            <a:r>
              <a:rPr lang="el-GR" noProof="0" smtClean="0"/>
              <a:t>Δεύτερου επιπέδου</a:t>
            </a:r>
          </a:p>
          <a:p>
            <a:pPr lvl="2"/>
            <a:r>
              <a:rPr lang="el-GR" noProof="0" smtClean="0"/>
              <a:t>Τρίτου επιπέδου</a:t>
            </a:r>
          </a:p>
          <a:p>
            <a:pPr lvl="3"/>
            <a:r>
              <a:rPr lang="el-GR" noProof="0" smtClean="0"/>
              <a:t>Τέταρτου επιπέδου</a:t>
            </a:r>
          </a:p>
          <a:p>
            <a:pPr lvl="4"/>
            <a:r>
              <a:rPr lang="el-GR" noProof="0" smtClean="0"/>
              <a:t>Πέμπτου επιπέδου</a:t>
            </a:r>
            <a:endParaRPr lang="el-GR" noProof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B8A7065C-B925-472D-96CF-D9062434110C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1105161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1 - Θέση εικόνας διαφάνειας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5" name="2 - Θέση σημειώσεων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l-GR" altLang="el-GR" dirty="0" smtClean="0"/>
          </a:p>
        </p:txBody>
      </p:sp>
      <p:sp>
        <p:nvSpPr>
          <p:cNvPr id="13316" name="3 - Θέση αριθμού διαφάνειας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6D3D533-AB99-48CD-A0AC-501FC523F8C2}" type="slidenum">
              <a:rPr lang="el-GR" altLang="el-GR" smtClean="0"/>
              <a:pPr/>
              <a:t>1</a:t>
            </a:fld>
            <a:endParaRPr lang="el-GR" altLang="el-GR" dirty="0" smtClean="0"/>
          </a:p>
        </p:txBody>
      </p:sp>
    </p:spTree>
    <p:extLst>
      <p:ext uri="{BB962C8B-B14F-4D97-AF65-F5344CB8AC3E}">
        <p14:creationId xmlns:p14="http://schemas.microsoft.com/office/powerpoint/2010/main" val="813424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A7065C-B925-472D-96CF-D9062434110C}" type="slidenum">
              <a:rPr lang="el-GR" smtClean="0"/>
              <a:pPr>
                <a:defRPr/>
              </a:pPr>
              <a:t>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468506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- Τίτλος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22" name="21 - Υπότιτλος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2B9634C-D976-4E25-AC91-9D2BF72CD807}" type="datetimeFigureOut">
              <a:rPr lang="en-US" smtClean="0"/>
              <a:pPr>
                <a:defRPr/>
              </a:pPr>
              <a:t>3/31/2021</a:t>
            </a:fld>
            <a:endParaRPr lang="en-US" dirty="0"/>
          </a:p>
        </p:txBody>
      </p:sp>
      <p:sp>
        <p:nvSpPr>
          <p:cNvPr id="20" name="19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10" name="9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72FA1D5-1337-48AE-9DE2-145B340B022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7 - Έλλειψη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- Έλλειψη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2B9634C-D976-4E25-AC91-9D2BF72CD807}" type="datetimeFigureOut">
              <a:rPr lang="en-US" smtClean="0"/>
              <a:pPr>
                <a:defRPr/>
              </a:pPr>
              <a:t>3/31/2021</a:t>
            </a:fld>
            <a:endParaRPr lang="en-US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72FA1D5-1337-48AE-9DE2-145B340B022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2B9634C-D976-4E25-AC91-9D2BF72CD807}" type="datetimeFigureOut">
              <a:rPr lang="en-US" smtClean="0"/>
              <a:pPr>
                <a:defRPr/>
              </a:pPr>
              <a:t>3/31/2021</a:t>
            </a:fld>
            <a:endParaRPr lang="en-US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72FA1D5-1337-48AE-9DE2-145B340B022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2B9634C-D976-4E25-AC91-9D2BF72CD807}" type="datetimeFigureOut">
              <a:rPr lang="en-US" smtClean="0"/>
              <a:pPr>
                <a:defRPr/>
              </a:pPr>
              <a:t>3/31/2021</a:t>
            </a:fld>
            <a:endParaRPr lang="en-US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72FA1D5-1337-48AE-9DE2-145B340B022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Ορθογώνιο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2B9634C-D976-4E25-AC91-9D2BF72CD807}" type="datetimeFigureOut">
              <a:rPr lang="en-US" smtClean="0"/>
              <a:pPr>
                <a:defRPr/>
              </a:pPr>
              <a:t>3/31/2021</a:t>
            </a:fld>
            <a:endParaRPr lang="en-US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72FA1D5-1337-48AE-9DE2-145B340B022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" name="9 - Ορθογώνιο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- Έλλειψη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- Έλλειψη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2B9634C-D976-4E25-AC91-9D2BF72CD807}" type="datetimeFigureOut">
              <a:rPr lang="en-US" smtClean="0"/>
              <a:pPr>
                <a:defRPr/>
              </a:pPr>
              <a:t>3/31/2021</a:t>
            </a:fld>
            <a:endParaRPr lang="en-US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72FA1D5-1337-48AE-9DE2-145B340B022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2B9634C-D976-4E25-AC91-9D2BF72CD807}" type="datetimeFigureOut">
              <a:rPr lang="en-US" smtClean="0"/>
              <a:pPr>
                <a:defRPr/>
              </a:pPr>
              <a:t>3/31/2021</a:t>
            </a:fld>
            <a:endParaRPr lang="en-US" dirty="0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72FA1D5-1337-48AE-9DE2-145B340B022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2B9634C-D976-4E25-AC91-9D2BF72CD807}" type="datetimeFigureOut">
              <a:rPr lang="en-US" smtClean="0"/>
              <a:pPr>
                <a:defRPr/>
              </a:pPr>
              <a:t>3/31/2021</a:t>
            </a:fld>
            <a:endParaRPr lang="en-US" dirty="0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72FA1D5-1337-48AE-9DE2-145B340B022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Ορθογώνιο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2B9634C-D976-4E25-AC91-9D2BF72CD807}" type="datetimeFigureOut">
              <a:rPr lang="en-US" smtClean="0"/>
              <a:pPr>
                <a:defRPr/>
              </a:pPr>
              <a:t>3/31/2021</a:t>
            </a:fld>
            <a:endParaRPr lang="en-US" dirty="0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72FA1D5-1337-48AE-9DE2-145B340B022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5 - Ορθογώνιο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2B9634C-D976-4E25-AC91-9D2BF72CD807}" type="datetimeFigureOut">
              <a:rPr lang="en-US" smtClean="0"/>
              <a:pPr>
                <a:defRPr/>
              </a:pPr>
              <a:t>3/31/2021</a:t>
            </a:fld>
            <a:endParaRPr lang="en-US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72FA1D5-1337-48AE-9DE2-145B340B022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2B9634C-D976-4E25-AC91-9D2BF72CD807}" type="datetimeFigureOut">
              <a:rPr lang="en-US" smtClean="0"/>
              <a:pPr>
                <a:defRPr/>
              </a:pPr>
              <a:t>3/31/2021</a:t>
            </a:fld>
            <a:endParaRPr lang="en-US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72FA1D5-1337-48AE-9DE2-145B340B022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7 - Ορθογώνιο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9" name="8 - Διάγραμμα ροής: Διεργασία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- Διάγραμμα ροής: Διεργασία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Πίτα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- Έλλειψη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- Κουλούρα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11 - Ορθογώνιο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4 - Θέση τίτλου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9" name="8 - Θέση κειμένου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24" name="2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fld id="{42B9634C-D976-4E25-AC91-9D2BF72CD807}" type="datetimeFigureOut">
              <a:rPr lang="en-US" smtClean="0"/>
              <a:pPr>
                <a:defRPr/>
              </a:pPr>
              <a:t>3/31/2021</a:t>
            </a:fld>
            <a:endParaRPr lang="en-US" dirty="0"/>
          </a:p>
        </p:txBody>
      </p:sp>
      <p:sp>
        <p:nvSpPr>
          <p:cNvPr id="10" name="9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22" name="21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fld id="{072FA1D5-1337-48AE-9DE2-145B340B022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5" name="14 - Ορθογώνιο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4" r:id="rId1"/>
    <p:sldLayoutId id="2147483775" r:id="rId2"/>
    <p:sldLayoutId id="2147483776" r:id="rId3"/>
    <p:sldLayoutId id="2147483777" r:id="rId4"/>
    <p:sldLayoutId id="2147483778" r:id="rId5"/>
    <p:sldLayoutId id="2147483779" r:id="rId6"/>
    <p:sldLayoutId id="2147483780" r:id="rId7"/>
    <p:sldLayoutId id="2147483781" r:id="rId8"/>
    <p:sldLayoutId id="2147483782" r:id="rId9"/>
    <p:sldLayoutId id="2147483783" r:id="rId10"/>
    <p:sldLayoutId id="2147483784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28600"/>
            <a:ext cx="7851648" cy="16764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l-GR" sz="4000" dirty="0" smtClean="0">
                <a:latin typeface="Arial" pitchFamily="34" charset="0"/>
                <a:cs typeface="Arial" pitchFamily="34" charset="0"/>
              </a:rPr>
              <a:t>ΔΙΚΑΙΟ ΤΗΣ ΠΟΛΕΟΔΟΜΙΑΣ   </a:t>
            </a:r>
            <a:br>
              <a:rPr lang="el-GR" sz="4000" dirty="0" smtClean="0">
                <a:latin typeface="Arial" pitchFamily="34" charset="0"/>
                <a:cs typeface="Arial" pitchFamily="34" charset="0"/>
              </a:rPr>
            </a:br>
            <a:r>
              <a:rPr lang="el-GR" sz="4000" dirty="0" smtClean="0">
                <a:latin typeface="Arial" pitchFamily="34" charset="0"/>
                <a:cs typeface="Arial" pitchFamily="34" charset="0"/>
              </a:rPr>
              <a:t>ΓΕΝΙΚΗ ΕΙΣΑΓΩΓΗ</a:t>
            </a:r>
            <a:endParaRPr lang="en-US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123" name="Subtitle 2"/>
          <p:cNvSpPr>
            <a:spLocks noGrp="1"/>
          </p:cNvSpPr>
          <p:nvPr>
            <p:ph type="subTitle" idx="1"/>
          </p:nvPr>
        </p:nvSpPr>
        <p:spPr>
          <a:xfrm>
            <a:off x="533400" y="4038600"/>
            <a:ext cx="7854950" cy="1752600"/>
          </a:xfrm>
        </p:spPr>
        <p:txBody>
          <a:bodyPr/>
          <a:lstStyle/>
          <a:p>
            <a:pPr marR="0" eaLnBrk="1" hangingPunct="1"/>
            <a:r>
              <a:rPr lang="el-GR" altLang="el-GR" dirty="0" smtClean="0">
                <a:latin typeface="Arial" pitchFamily="34" charset="0"/>
                <a:cs typeface="Arial" pitchFamily="34" charset="0"/>
              </a:rPr>
              <a:t>Μάριος Χαϊνταρλής</a:t>
            </a:r>
          </a:p>
          <a:p>
            <a:pPr marR="0" eaLnBrk="1" hangingPunct="1"/>
            <a:r>
              <a:rPr lang="el-GR" altLang="el-GR" dirty="0" smtClean="0">
                <a:latin typeface="Arial" pitchFamily="34" charset="0"/>
                <a:cs typeface="Arial" pitchFamily="34" charset="0"/>
              </a:rPr>
              <a:t>Επίκουρος Καθηγητής Πανεπιστημίου Θεσσαλίας</a:t>
            </a:r>
            <a:endParaRPr lang="en-US" altLang="el-GR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153400" cy="11430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l-GR" altLang="el-GR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Α. ΔΙΚΑΙΟ ΤΗΣ ΠΟΛΕΟΔΟΜΙΑΣ </a:t>
            </a:r>
            <a:br>
              <a:rPr lang="el-GR" altLang="el-GR" sz="3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l-GR" altLang="el-GR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ΓΕΝΙΚΑ </a:t>
            </a:r>
            <a:endParaRPr lang="en-US" altLang="el-GR" sz="3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90577"/>
            <a:ext cx="8229600" cy="4862623"/>
          </a:xfrm>
        </p:spPr>
        <p:txBody>
          <a:bodyPr>
            <a:normAutofit fontScale="92500" lnSpcReduction="10000"/>
          </a:bodyPr>
          <a:lstStyle/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l-G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l-GR" sz="20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Ορισμός του Δικαίου της </a:t>
            </a:r>
            <a:r>
              <a:rPr lang="el-GR" sz="2000" u="sng" dirty="0" smtClean="0">
                <a:cs typeface="Arial" panose="020B0604020202020204" pitchFamily="34" charset="0"/>
              </a:rPr>
              <a:t>Πολεοδομίας</a:t>
            </a:r>
            <a:r>
              <a:rPr lang="el-GR" sz="20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l-G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Δύο προσεγγίσεις: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l-G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α) </a:t>
            </a:r>
            <a:r>
              <a:rPr lang="el-GR" sz="2000" dirty="0" smtClean="0">
                <a:cs typeface="Arial" panose="020B0604020202020204" pitchFamily="34" charset="0"/>
              </a:rPr>
              <a:t>Κλασσική</a:t>
            </a:r>
            <a:r>
              <a:rPr lang="el-G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εκδοχή : </a:t>
            </a:r>
            <a:r>
              <a:rPr lang="el-G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Το σύνολο των κανόνων και θεσμών που σχετίζονται με τον έλεγχο, το σχεδιασμό και γενικότερα την οργάνωση της οικιστικής (ή αστικής) ανάπτυξης  </a:t>
            </a:r>
            <a:br>
              <a:rPr lang="el-GR" sz="1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l-GR" sz="2000" dirty="0" smtClean="0">
                <a:solidFill>
                  <a:prstClr val="black"/>
                </a:solidFill>
                <a:cs typeface="Arial" panose="020B0604020202020204" pitchFamily="34" charset="0"/>
              </a:rPr>
              <a:t>β) </a:t>
            </a:r>
            <a:r>
              <a:rPr lang="el-G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Σύγχρονη εκδοχή : </a:t>
            </a:r>
            <a:r>
              <a:rPr lang="el-G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Το σύνολο των κανόνων και θεσμών που σχετίζονται με το φυσικό σχεδιασμό του χώρου – ή –</a:t>
            </a:r>
          </a:p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l-GR" sz="1600" dirty="0" smtClean="0">
                <a:cs typeface="Arial" panose="020B0604020202020204" pitchFamily="34" charset="0"/>
              </a:rPr>
              <a:t>Το σύνολο των κανόνων και θεσμών που σχετίζονται με την ισόρροπη χρήση του </a:t>
            </a:r>
          </a:p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l-GR" sz="1600" dirty="0" smtClean="0">
                <a:cs typeface="Arial" panose="020B0604020202020204" pitchFamily="34" charset="0"/>
              </a:rPr>
              <a:t>χώρου </a:t>
            </a:r>
            <a:endParaRPr lang="el-GR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l-GR" sz="1600" dirty="0" smtClean="0">
                <a:cs typeface="Arial" panose="020B0604020202020204" pitchFamily="34" charset="0"/>
              </a:rPr>
              <a:t>Κρίσιμο κριτήριο: </a:t>
            </a:r>
            <a:r>
              <a:rPr lang="el-GR" sz="1600" b="1" dirty="0" smtClean="0">
                <a:cs typeface="Arial" panose="020B0604020202020204" pitchFamily="34" charset="0"/>
              </a:rPr>
              <a:t>πόλη / οικισμός ή χρήση γης        </a:t>
            </a:r>
          </a:p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l-GR" sz="1600" b="1" dirty="0" smtClean="0">
                <a:cs typeface="Arial" panose="020B0604020202020204" pitchFamily="34" charset="0"/>
              </a:rPr>
              <a:t>ΣΚΟΠΟΣ: δημιουργία ποιοτικών συνθηκών διαβίωσης ή/και ισόρροπη διαχείριση του εδάφους / χώρου </a:t>
            </a:r>
          </a:p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l-GR" sz="1600" b="1" u="sng" dirty="0" smtClean="0">
                <a:cs typeface="Arial" panose="020B0604020202020204" pitchFamily="34" charset="0"/>
              </a:rPr>
              <a:t>Σημείωση : Έννοια φυσικού σχεδιασμού :  οργάνωση των υλικών / φυσικών στοιχείων του χώρου</a:t>
            </a:r>
            <a:endParaRPr lang="en-US" sz="1600" b="1" u="sng" dirty="0" smtClean="0">
              <a:cs typeface="Arial" panose="020B0604020202020204" pitchFamily="34" charset="0"/>
            </a:endParaRPr>
          </a:p>
          <a:p>
            <a:pPr marL="0" indent="0" algn="just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l-GR" sz="1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Ορισμός δικαίου χωροταξίας και πολεοδομίας</a:t>
            </a:r>
            <a:r>
              <a:rPr lang="el-G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l-G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Το σύνολο των νομικών κανόνων, διαδικασιών και τεχνικών με τις οποίες επιδιώκεται η ρύθμιση της χρήσης του χώρου στον οποίο ζει, δραστηριοποιείται και αναπτύσσεται ο άνθρωπος ως άτομο και ως μέλος του κοινωνικού συνόλου.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l-GR" sz="18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5240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l-GR" altLang="el-GR" sz="3200" dirty="0" smtClean="0"/>
              <a:t>Β. ΧΑΡΑΚΤΗΡΙΣΤΙΚΑ ΤΟΥ ΔΙΚΑΙΟΥ ΤΗΣ ΠΟΛΕΟΔΟΜΙΑΣ – ΔΙΑΚΡΙΣΗ ΑΠΟ ΑΛΛΟΥΣ ΣΥΓΓΕΝΕΙΣ ΚΛΑΔΟΥΣ ΤΟΥ ΔΙΚΑΙΟΥ </a:t>
            </a:r>
            <a:endParaRPr lang="en-US" altLang="el-GR" sz="3200" dirty="0" smtClean="0"/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609600" y="1752600"/>
            <a:ext cx="8077200" cy="4876800"/>
          </a:xfrm>
        </p:spPr>
        <p:txBody>
          <a:bodyPr>
            <a:normAutofit fontScale="85000" lnSpcReduction="20000"/>
          </a:bodyPr>
          <a:lstStyle/>
          <a:p>
            <a:pPr marL="0" indent="0" eaLnBrk="1" hangingPunct="1">
              <a:buNone/>
            </a:pPr>
            <a:r>
              <a:rPr lang="el-GR" altLang="el-GR" dirty="0" smtClean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el-GR" altLang="el-GR" b="1" dirty="0" smtClean="0">
                <a:latin typeface="Arial" panose="020B0604020202020204" pitchFamily="34" charset="0"/>
                <a:cs typeface="Arial" panose="020B0604020202020204" pitchFamily="34" charset="0"/>
              </a:rPr>
              <a:t>Χαρακτηριστικά:</a:t>
            </a:r>
          </a:p>
          <a:p>
            <a:pPr marL="0" indent="0" eaLnBrk="1" hangingPunct="1">
              <a:buNone/>
            </a:pPr>
            <a:r>
              <a:rPr lang="el-GR" altLang="el-GR" dirty="0" smtClean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l-GR" altLang="el-GR" b="1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l-GR" altLang="el-GR" dirty="0" smtClean="0">
                <a:latin typeface="Arial" panose="020B0604020202020204" pitchFamily="34" charset="0"/>
                <a:cs typeface="Arial" panose="020B0604020202020204" pitchFamily="34" charset="0"/>
              </a:rPr>
              <a:t>. Δίκαιο με μεγάλη αστάθεια (Λόγοι: εξέλιξη των  </a:t>
            </a:r>
          </a:p>
          <a:p>
            <a:pPr marL="0" indent="0" eaLnBrk="1" hangingPunct="1">
              <a:buNone/>
            </a:pPr>
            <a:r>
              <a:rPr lang="el-GR" altLang="el-G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altLang="el-GR" dirty="0" smtClean="0">
                <a:latin typeface="Arial" panose="020B0604020202020204" pitchFamily="34" charset="0"/>
                <a:cs typeface="Arial" panose="020B0604020202020204" pitchFamily="34" charset="0"/>
              </a:rPr>
              <a:t>    αντιλήψεων, ιδεών, επιστήμης, αναγκών που </a:t>
            </a:r>
          </a:p>
          <a:p>
            <a:pPr marL="0" indent="0" eaLnBrk="1" hangingPunct="1">
              <a:buNone/>
            </a:pPr>
            <a:r>
              <a:rPr lang="el-GR" altLang="el-G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altLang="el-GR" dirty="0" smtClean="0">
                <a:latin typeface="Arial" panose="020B0604020202020204" pitchFamily="34" charset="0"/>
                <a:cs typeface="Arial" panose="020B0604020202020204" pitchFamily="34" charset="0"/>
              </a:rPr>
              <a:t>    προκύπτουν από την εφαρμογή κ.λπ.)  </a:t>
            </a:r>
          </a:p>
          <a:p>
            <a:pPr marL="0" indent="0" eaLnBrk="1" hangingPunct="1">
              <a:buNone/>
            </a:pPr>
            <a:r>
              <a:rPr lang="el-GR" altLang="el-GR" dirty="0" smtClean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l-GR" altLang="el-GR" b="1" dirty="0" smtClean="0">
                <a:latin typeface="Arial" panose="020B0604020202020204" pitchFamily="34" charset="0"/>
                <a:cs typeface="Arial" panose="020B0604020202020204" pitchFamily="34" charset="0"/>
              </a:rPr>
              <a:t>2.</a:t>
            </a:r>
            <a:r>
              <a:rPr lang="el-GR" altLang="el-GR" dirty="0" smtClean="0">
                <a:latin typeface="Arial" panose="020B0604020202020204" pitchFamily="34" charset="0"/>
                <a:cs typeface="Arial" panose="020B0604020202020204" pitchFamily="34" charset="0"/>
              </a:rPr>
              <a:t> Δίκαιο με μεγάλη χωρική διαφοροποίηση</a:t>
            </a:r>
          </a:p>
          <a:p>
            <a:pPr marL="0" indent="0" eaLnBrk="1" hangingPunct="1">
              <a:buNone/>
            </a:pPr>
            <a:r>
              <a:rPr lang="el-GR" altLang="el-GR" dirty="0" smtClean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l-GR" altLang="el-G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(έντονη διαφοροποίηση λόγω των χωρικών ιδιαιτεροτήτων) </a:t>
            </a:r>
          </a:p>
          <a:p>
            <a:pPr marL="0" indent="0" eaLnBrk="1" hangingPunct="1">
              <a:buNone/>
            </a:pPr>
            <a:r>
              <a:rPr lang="el-GR" altLang="el-GR" dirty="0" smtClean="0">
                <a:cs typeface="Arial" panose="020B0604020202020204" pitchFamily="34" charset="0"/>
              </a:rPr>
              <a:t>    Κεντρικό στοιχείο: </a:t>
            </a:r>
            <a:r>
              <a:rPr lang="el-GR" altLang="el-GR" b="1" u="sng" dirty="0" smtClean="0">
                <a:cs typeface="Arial" panose="020B0604020202020204" pitchFamily="34" charset="0"/>
              </a:rPr>
              <a:t>Το δικαίωμα της  </a:t>
            </a:r>
          </a:p>
          <a:p>
            <a:pPr marL="0" indent="0" eaLnBrk="1" hangingPunct="1">
              <a:buNone/>
            </a:pPr>
            <a:r>
              <a:rPr lang="el-GR" altLang="el-GR" b="1" u="sng" dirty="0">
                <a:cs typeface="Arial" panose="020B0604020202020204" pitchFamily="34" charset="0"/>
              </a:rPr>
              <a:t> </a:t>
            </a:r>
            <a:r>
              <a:rPr lang="el-GR" altLang="el-GR" b="1" u="sng" dirty="0" smtClean="0">
                <a:cs typeface="Arial" panose="020B0604020202020204" pitchFamily="34" charset="0"/>
              </a:rPr>
              <a:t>  ιδιοκτησίας </a:t>
            </a:r>
          </a:p>
          <a:p>
            <a:pPr marL="0" indent="0" eaLnBrk="1" hangingPunct="1">
              <a:buNone/>
            </a:pPr>
            <a:r>
              <a:rPr lang="el-GR" altLang="el-GR" dirty="0" smtClean="0">
                <a:cs typeface="Arial" panose="020B0604020202020204" pitchFamily="34" charset="0"/>
              </a:rPr>
              <a:t>  </a:t>
            </a:r>
            <a:r>
              <a:rPr lang="el-GR" altLang="el-GR" b="1" dirty="0" smtClean="0">
                <a:cs typeface="Arial" panose="020B0604020202020204" pitchFamily="34" charset="0"/>
              </a:rPr>
              <a:t>Συγγενείς δικαιικοί κλάδοι:</a:t>
            </a:r>
          </a:p>
          <a:p>
            <a:pPr marL="0" indent="0" eaLnBrk="1" hangingPunct="1">
              <a:buNone/>
            </a:pPr>
            <a:r>
              <a:rPr lang="el-GR" altLang="el-GR" sz="2000" dirty="0">
                <a:cs typeface="Arial" panose="020B0604020202020204" pitchFamily="34" charset="0"/>
              </a:rPr>
              <a:t> </a:t>
            </a:r>
            <a:r>
              <a:rPr lang="el-GR" altLang="el-GR" sz="2000" dirty="0" smtClean="0">
                <a:cs typeface="Arial" panose="020B0604020202020204" pitchFamily="34" charset="0"/>
              </a:rPr>
              <a:t>   </a:t>
            </a:r>
            <a:r>
              <a:rPr lang="el-GR" altLang="el-GR" sz="2000" b="1" dirty="0" smtClean="0">
                <a:cs typeface="Arial" panose="020B0604020202020204" pitchFamily="34" charset="0"/>
              </a:rPr>
              <a:t>1.</a:t>
            </a:r>
            <a:r>
              <a:rPr lang="el-GR" altLang="el-GR" sz="2000" dirty="0" smtClean="0">
                <a:cs typeface="Arial" panose="020B0604020202020204" pitchFamily="34" charset="0"/>
              </a:rPr>
              <a:t> Δίκαιο Χωροταξίας</a:t>
            </a:r>
          </a:p>
          <a:p>
            <a:pPr marL="0" indent="0" eaLnBrk="1" hangingPunct="1">
              <a:buNone/>
            </a:pPr>
            <a:r>
              <a:rPr lang="el-GR" altLang="el-GR" sz="2000" dirty="0" smtClean="0">
                <a:cs typeface="Arial" panose="020B0604020202020204" pitchFamily="34" charset="0"/>
              </a:rPr>
              <a:t>    </a:t>
            </a:r>
            <a:r>
              <a:rPr lang="el-GR" altLang="el-GR" sz="2000" b="1" dirty="0" smtClean="0">
                <a:cs typeface="Arial" panose="020B0604020202020204" pitchFamily="34" charset="0"/>
              </a:rPr>
              <a:t>2.</a:t>
            </a:r>
            <a:r>
              <a:rPr lang="el-GR" altLang="el-GR" sz="2000" dirty="0" smtClean="0">
                <a:cs typeface="Arial" panose="020B0604020202020204" pitchFamily="34" charset="0"/>
              </a:rPr>
              <a:t> Δίκαιο Περιβάλλοντος</a:t>
            </a:r>
          </a:p>
          <a:p>
            <a:pPr marL="0" indent="0" eaLnBrk="1" hangingPunct="1">
              <a:buNone/>
            </a:pPr>
            <a:r>
              <a:rPr lang="el-GR" altLang="el-GR" dirty="0" smtClean="0">
                <a:cs typeface="Arial" panose="020B0604020202020204" pitchFamily="34" charset="0"/>
              </a:rPr>
              <a:t>  </a:t>
            </a:r>
            <a:r>
              <a:rPr lang="el-GR" altLang="el-GR" sz="2000" b="1" dirty="0" smtClean="0">
                <a:cs typeface="Arial" panose="020B0604020202020204" pitchFamily="34" charset="0"/>
              </a:rPr>
              <a:t>3.</a:t>
            </a:r>
            <a:r>
              <a:rPr lang="el-GR" altLang="el-GR" sz="2000" dirty="0" smtClean="0">
                <a:cs typeface="Arial" panose="020B0604020202020204" pitchFamily="34" charset="0"/>
              </a:rPr>
              <a:t> Δίκαιο της Δόμησης </a:t>
            </a:r>
          </a:p>
          <a:p>
            <a:pPr marL="0" indent="0" eaLnBrk="1" hangingPunct="1">
              <a:buNone/>
            </a:pPr>
            <a:endParaRPr lang="el-GR" altLang="el-GR" dirty="0"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0800000" flipV="1">
            <a:off x="685800" y="-228600"/>
            <a:ext cx="8305800" cy="1447800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l-G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Γ. ΒΑΣΙΚΕΣ ΘΕΜΑΤΙΚΕΣ ΕΝΟΤΗΤΕΣ</a:t>
            </a:r>
            <a:br>
              <a:rPr lang="el-GR" sz="3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l-G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ΤΟΥ ΔΙΚΑΙΟΥ ΤΗΣ ΠΟΛΕΟΔΟΜΙΑΣ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838200" y="1447800"/>
            <a:ext cx="8001000" cy="5105400"/>
          </a:xfrm>
        </p:spPr>
        <p:txBody>
          <a:bodyPr>
            <a:normAutofit lnSpcReduction="10000"/>
          </a:bodyPr>
          <a:lstStyle/>
          <a:p>
            <a:pPr marL="0" indent="0" eaLnBrk="1" hangingPunct="1">
              <a:spcBef>
                <a:spcPts val="0"/>
              </a:spcBef>
              <a:buNone/>
            </a:pPr>
            <a:r>
              <a:rPr lang="el-GR" altLang="el-GR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l-GR" altLang="el-GR" sz="2000" b="1" dirty="0" smtClean="0">
                <a:cs typeface="Arial" panose="020B0604020202020204" pitchFamily="34" charset="0"/>
              </a:rPr>
              <a:t>Α.</a:t>
            </a:r>
            <a:r>
              <a:rPr lang="el-GR" altLang="el-GR" sz="2000" dirty="0" smtClean="0">
                <a:cs typeface="Arial" panose="020B0604020202020204" pitchFamily="34" charset="0"/>
              </a:rPr>
              <a:t> Πολεοδομικός σχεδιασμός και Χρήσεις </a:t>
            </a:r>
            <a:r>
              <a:rPr lang="el-GR" altLang="el-GR" sz="2000" dirty="0" smtClean="0">
                <a:cs typeface="Arial" panose="020B0604020202020204" pitchFamily="34" charset="0"/>
              </a:rPr>
              <a:t>γης</a:t>
            </a:r>
          </a:p>
          <a:p>
            <a:pPr marL="0" indent="0" eaLnBrk="1" hangingPunct="1">
              <a:spcBef>
                <a:spcPts val="0"/>
              </a:spcBef>
              <a:buNone/>
            </a:pPr>
            <a:r>
              <a:rPr lang="el-GR" altLang="el-GR" sz="2000" dirty="0">
                <a:cs typeface="Arial" panose="020B0604020202020204" pitchFamily="34" charset="0"/>
              </a:rPr>
              <a:t> </a:t>
            </a:r>
            <a:r>
              <a:rPr lang="el-GR" altLang="el-GR" sz="2000" dirty="0" smtClean="0">
                <a:cs typeface="Arial" panose="020B0604020202020204" pitchFamily="34" charset="0"/>
              </a:rPr>
              <a:t> </a:t>
            </a:r>
            <a:r>
              <a:rPr lang="en-US" altLang="el-GR" sz="2000" dirty="0" smtClean="0">
                <a:cs typeface="Arial" panose="020B0604020202020204" pitchFamily="34" charset="0"/>
              </a:rPr>
              <a:t> </a:t>
            </a:r>
            <a:r>
              <a:rPr lang="el-GR" altLang="el-GR" sz="2000" dirty="0" smtClean="0">
                <a:cs typeface="Arial" panose="020B0604020202020204" pitchFamily="34" charset="0"/>
              </a:rPr>
              <a:t>1. </a:t>
            </a:r>
            <a:r>
              <a:rPr lang="el-GR" altLang="el-GR" sz="1600" dirty="0" smtClean="0">
                <a:cs typeface="Arial" panose="020B0604020202020204" pitchFamily="34" charset="0"/>
              </a:rPr>
              <a:t>(</a:t>
            </a:r>
            <a:r>
              <a:rPr lang="el-GR" altLang="el-GR" sz="1600" b="1" dirty="0" smtClean="0">
                <a:cs typeface="Arial" panose="020B0604020202020204" pitchFamily="34" charset="0"/>
              </a:rPr>
              <a:t>Τοπικό </a:t>
            </a:r>
            <a:r>
              <a:rPr lang="el-GR" altLang="el-GR" sz="1600" b="1" dirty="0" smtClean="0">
                <a:cs typeface="Arial" panose="020B0604020202020204" pitchFamily="34" charset="0"/>
              </a:rPr>
              <a:t>Πολεοδομικό  [πρώην </a:t>
            </a:r>
            <a:r>
              <a:rPr lang="el-GR" altLang="el-GR" sz="1600" b="1" dirty="0" smtClean="0">
                <a:cs typeface="Arial" panose="020B0604020202020204" pitchFamily="34" charset="0"/>
              </a:rPr>
              <a:t>Χωρικό</a:t>
            </a:r>
            <a:r>
              <a:rPr lang="el-GR" altLang="el-GR" sz="1600" b="1" dirty="0" smtClean="0">
                <a:cs typeface="Arial" panose="020B0604020202020204" pitchFamily="34" charset="0"/>
              </a:rPr>
              <a:t>] </a:t>
            </a:r>
            <a:r>
              <a:rPr lang="el-GR" altLang="el-GR" sz="1600" b="1" dirty="0" smtClean="0">
                <a:cs typeface="Arial" panose="020B0604020202020204" pitchFamily="34" charset="0"/>
              </a:rPr>
              <a:t>Σχέδιο) -</a:t>
            </a:r>
            <a:r>
              <a:rPr lang="el-GR" altLang="el-GR" sz="1600" dirty="0" smtClean="0">
                <a:cs typeface="Arial" panose="020B0604020202020204" pitchFamily="34" charset="0"/>
              </a:rPr>
              <a:t> </a:t>
            </a:r>
            <a:r>
              <a:rPr lang="el-GR" altLang="el-GR" sz="1600" dirty="0" smtClean="0">
                <a:cs typeface="Arial" panose="020B0604020202020204" pitchFamily="34" charset="0"/>
              </a:rPr>
              <a:t>(πρώην ΓΠΣ/ΣΧΟΟΑΠ), </a:t>
            </a:r>
            <a:endParaRPr lang="el-GR" altLang="el-GR" sz="1600" dirty="0" smtClean="0">
              <a:cs typeface="Arial" panose="020B0604020202020204" pitchFamily="34" charset="0"/>
            </a:endParaRPr>
          </a:p>
          <a:p>
            <a:pPr marL="0" indent="0" eaLnBrk="1" hangingPunct="1">
              <a:spcBef>
                <a:spcPts val="0"/>
              </a:spcBef>
              <a:buNone/>
            </a:pPr>
            <a:r>
              <a:rPr lang="el-GR" altLang="el-GR" sz="1600" b="1" smtClean="0">
                <a:cs typeface="Arial" panose="020B0604020202020204" pitchFamily="34" charset="0"/>
              </a:rPr>
              <a:t>     2.  </a:t>
            </a:r>
            <a:r>
              <a:rPr lang="el-GR" altLang="el-GR" sz="1600" b="1" dirty="0" smtClean="0">
                <a:cs typeface="Arial" panose="020B0604020202020204" pitchFamily="34" charset="0"/>
              </a:rPr>
              <a:t>Ρυμοτομικό </a:t>
            </a:r>
            <a:r>
              <a:rPr lang="el-GR" altLang="el-GR" sz="1600" b="1" dirty="0" smtClean="0">
                <a:cs typeface="Arial" panose="020B0604020202020204" pitchFamily="34" charset="0"/>
              </a:rPr>
              <a:t>Σχέδιο Εφαρμογής </a:t>
            </a:r>
            <a:r>
              <a:rPr lang="el-GR" altLang="el-GR" sz="1600" dirty="0" smtClean="0">
                <a:cs typeface="Arial" panose="020B0604020202020204" pitchFamily="34" charset="0"/>
              </a:rPr>
              <a:t>(«ταυτόσημοι» όροι :     </a:t>
            </a:r>
          </a:p>
          <a:p>
            <a:pPr marL="0" indent="0" eaLnBrk="1" hangingPunct="1">
              <a:spcBef>
                <a:spcPts val="0"/>
              </a:spcBef>
              <a:buNone/>
            </a:pPr>
            <a:r>
              <a:rPr lang="el-GR" altLang="el-GR" sz="1600" dirty="0">
                <a:cs typeface="Arial" panose="020B0604020202020204" pitchFamily="34" charset="0"/>
              </a:rPr>
              <a:t> </a:t>
            </a:r>
            <a:r>
              <a:rPr lang="el-GR" altLang="el-GR" sz="1600" dirty="0" smtClean="0">
                <a:cs typeface="Arial" panose="020B0604020202020204" pitchFamily="34" charset="0"/>
              </a:rPr>
              <a:t>    </a:t>
            </a:r>
            <a:r>
              <a:rPr lang="el-GR" altLang="el-GR" sz="1600" dirty="0" smtClean="0">
                <a:cs typeface="Arial" panose="020B0604020202020204" pitchFamily="34" charset="0"/>
              </a:rPr>
              <a:t> Ρυμοτομικό </a:t>
            </a:r>
            <a:r>
              <a:rPr lang="el-GR" altLang="el-GR" sz="1600" dirty="0" smtClean="0">
                <a:cs typeface="Arial" panose="020B0604020202020204" pitchFamily="34" charset="0"/>
              </a:rPr>
              <a:t>σχέδιο, σχέδιο πόλεως, πολεοδομικό σχέδιο, πολεοδομική μελέτη, </a:t>
            </a:r>
          </a:p>
          <a:p>
            <a:pPr marL="0" indent="0" eaLnBrk="1" hangingPunct="1">
              <a:spcBef>
                <a:spcPts val="0"/>
              </a:spcBef>
              <a:buNone/>
            </a:pPr>
            <a:r>
              <a:rPr lang="el-GR" altLang="el-GR" sz="1600" dirty="0" smtClean="0">
                <a:cs typeface="Arial" panose="020B0604020202020204" pitchFamily="34" charset="0"/>
              </a:rPr>
              <a:t>    ρυμοτομικό σχέδιο εφαρμογής / πολεοδομικό σχέδιο εφαρμογής)</a:t>
            </a:r>
          </a:p>
          <a:p>
            <a:pPr marL="0" indent="0" eaLnBrk="1" hangingPunct="1">
              <a:spcBef>
                <a:spcPts val="0"/>
              </a:spcBef>
              <a:buNone/>
            </a:pPr>
            <a:r>
              <a:rPr lang="el-GR" altLang="el-GR" sz="2000" dirty="0" smtClean="0">
                <a:cs typeface="Arial" panose="020B0604020202020204" pitchFamily="34" charset="0"/>
              </a:rPr>
              <a:t>    </a:t>
            </a:r>
            <a:r>
              <a:rPr lang="el-GR" altLang="el-GR" sz="2000" b="1" dirty="0" smtClean="0">
                <a:cs typeface="Arial" panose="020B0604020202020204" pitchFamily="34" charset="0"/>
              </a:rPr>
              <a:t>Β.</a:t>
            </a:r>
            <a:r>
              <a:rPr lang="el-GR" altLang="el-GR" sz="2000" dirty="0" smtClean="0">
                <a:cs typeface="Arial" panose="020B0604020202020204" pitchFamily="34" charset="0"/>
              </a:rPr>
              <a:t> Μηχανισμοί υλοποίησης / εφαρμογής </a:t>
            </a:r>
          </a:p>
          <a:p>
            <a:pPr marL="0" indent="0" eaLnBrk="1" hangingPunct="1">
              <a:spcBef>
                <a:spcPts val="0"/>
              </a:spcBef>
              <a:buNone/>
            </a:pPr>
            <a:r>
              <a:rPr lang="el-GR" altLang="el-GR" sz="2000" dirty="0">
                <a:cs typeface="Arial" panose="020B0604020202020204" pitchFamily="34" charset="0"/>
              </a:rPr>
              <a:t> </a:t>
            </a:r>
            <a:r>
              <a:rPr lang="el-GR" altLang="el-GR" sz="2000" dirty="0" smtClean="0">
                <a:cs typeface="Arial" panose="020B0604020202020204" pitchFamily="34" charset="0"/>
              </a:rPr>
              <a:t>  πολεοδομικού σχεδιασμού </a:t>
            </a:r>
          </a:p>
          <a:p>
            <a:pPr marL="0" indent="0" eaLnBrk="1" hangingPunct="1">
              <a:spcBef>
                <a:spcPts val="0"/>
              </a:spcBef>
              <a:buNone/>
            </a:pPr>
            <a:r>
              <a:rPr lang="el-GR" altLang="el-GR" sz="2000" dirty="0" smtClean="0">
                <a:cs typeface="Arial" panose="020B0604020202020204" pitchFamily="34" charset="0"/>
              </a:rPr>
              <a:t>   </a:t>
            </a:r>
            <a:r>
              <a:rPr lang="el-GR" altLang="el-GR" sz="1600" dirty="0" smtClean="0">
                <a:cs typeface="Arial" panose="020B0604020202020204" pitchFamily="34" charset="0"/>
              </a:rPr>
              <a:t>(Πράξη αναλογισμού, Πράξη Εφαρμογής, θεσμοί : εισφορά σε γη,</a:t>
            </a:r>
            <a:r>
              <a:rPr lang="en-US" altLang="el-GR" sz="1600" dirty="0" smtClean="0">
                <a:cs typeface="Arial" panose="020B0604020202020204" pitchFamily="34" charset="0"/>
              </a:rPr>
              <a:t> </a:t>
            </a:r>
            <a:r>
              <a:rPr lang="el-GR" altLang="el-GR" sz="1600" dirty="0" smtClean="0">
                <a:cs typeface="Arial" panose="020B0604020202020204" pitchFamily="34" charset="0"/>
              </a:rPr>
              <a:t>εισφορά σε χρήμα </a:t>
            </a:r>
          </a:p>
          <a:p>
            <a:pPr marL="0" indent="0" eaLnBrk="1" hangingPunct="1">
              <a:spcBef>
                <a:spcPts val="0"/>
              </a:spcBef>
              <a:buNone/>
            </a:pPr>
            <a:r>
              <a:rPr lang="el-GR" altLang="el-GR" sz="1600" dirty="0">
                <a:cs typeface="Arial" panose="020B0604020202020204" pitchFamily="34" charset="0"/>
              </a:rPr>
              <a:t> </a:t>
            </a:r>
            <a:r>
              <a:rPr lang="el-GR" altLang="el-GR" sz="1600" dirty="0" smtClean="0">
                <a:cs typeface="Arial" panose="020B0604020202020204" pitchFamily="34" charset="0"/>
              </a:rPr>
              <a:t>    ρυμοτομική απαλλοτρίωση)</a:t>
            </a:r>
          </a:p>
          <a:p>
            <a:pPr marL="0" indent="0" eaLnBrk="1" hangingPunct="1">
              <a:spcBef>
                <a:spcPts val="0"/>
              </a:spcBef>
              <a:buNone/>
            </a:pPr>
            <a:r>
              <a:rPr lang="el-GR" altLang="el-GR" sz="2000" dirty="0" smtClean="0">
                <a:cs typeface="Arial" panose="020B0604020202020204" pitchFamily="34" charset="0"/>
              </a:rPr>
              <a:t>   </a:t>
            </a:r>
            <a:r>
              <a:rPr lang="el-GR" altLang="el-GR" sz="2000" b="1" dirty="0" smtClean="0">
                <a:cs typeface="Arial" panose="020B0604020202020204" pitchFamily="34" charset="0"/>
              </a:rPr>
              <a:t>Γ. </a:t>
            </a:r>
            <a:r>
              <a:rPr lang="el-GR" altLang="el-GR" sz="2000" dirty="0" smtClean="0">
                <a:cs typeface="Arial" panose="020B0604020202020204" pitchFamily="34" charset="0"/>
              </a:rPr>
              <a:t>Πολεοδομικές Αδειοδοτήσεις </a:t>
            </a:r>
            <a:r>
              <a:rPr lang="el-GR" altLang="el-GR" sz="1600" dirty="0" smtClean="0">
                <a:cs typeface="Arial" panose="020B0604020202020204" pitchFamily="34" charset="0"/>
              </a:rPr>
              <a:t>(έγκριση δόμησης, άδεια δόμησης, άδεια   </a:t>
            </a:r>
          </a:p>
          <a:p>
            <a:pPr marL="0" indent="0" eaLnBrk="1" hangingPunct="1">
              <a:spcBef>
                <a:spcPts val="0"/>
              </a:spcBef>
              <a:buNone/>
            </a:pPr>
            <a:r>
              <a:rPr lang="el-GR" altLang="el-GR" sz="1600" dirty="0">
                <a:cs typeface="Arial" panose="020B0604020202020204" pitchFamily="34" charset="0"/>
              </a:rPr>
              <a:t> </a:t>
            </a:r>
            <a:r>
              <a:rPr lang="el-GR" altLang="el-GR" sz="1600" dirty="0" smtClean="0">
                <a:cs typeface="Arial" panose="020B0604020202020204" pitchFamily="34" charset="0"/>
              </a:rPr>
              <a:t>   μικρής κλίμακας, «ενημέρωση» ΥΔΟΜ για εργασίες άκρως περιορισμένες: άρθρο 4 </a:t>
            </a:r>
          </a:p>
          <a:p>
            <a:pPr marL="0" indent="0" eaLnBrk="1" hangingPunct="1">
              <a:spcBef>
                <a:spcPts val="0"/>
              </a:spcBef>
              <a:buNone/>
            </a:pPr>
            <a:r>
              <a:rPr lang="el-GR" altLang="el-GR" sz="1600" dirty="0">
                <a:cs typeface="Arial" panose="020B0604020202020204" pitchFamily="34" charset="0"/>
              </a:rPr>
              <a:t> </a:t>
            </a:r>
            <a:r>
              <a:rPr lang="el-GR" altLang="el-GR" sz="1600" dirty="0" smtClean="0">
                <a:cs typeface="Arial" panose="020B0604020202020204" pitchFamily="34" charset="0"/>
              </a:rPr>
              <a:t>   ν. 4067/2012 / ΝΟΚ)  </a:t>
            </a:r>
          </a:p>
          <a:p>
            <a:pPr marL="0" indent="0" eaLnBrk="1" hangingPunct="1">
              <a:spcBef>
                <a:spcPts val="0"/>
              </a:spcBef>
              <a:buNone/>
            </a:pPr>
            <a:r>
              <a:rPr lang="el-GR" altLang="el-GR" sz="2000" dirty="0" smtClean="0">
                <a:cs typeface="Arial" panose="020B0604020202020204" pitchFamily="34" charset="0"/>
              </a:rPr>
              <a:t>   </a:t>
            </a:r>
            <a:r>
              <a:rPr lang="el-GR" altLang="el-GR" sz="2000" b="1" dirty="0" smtClean="0">
                <a:cs typeface="Arial" panose="020B0604020202020204" pitchFamily="34" charset="0"/>
              </a:rPr>
              <a:t>Δ. </a:t>
            </a:r>
            <a:r>
              <a:rPr lang="el-GR" altLang="el-GR" sz="2000" dirty="0" smtClean="0">
                <a:cs typeface="Arial" panose="020B0604020202020204" pitchFamily="34" charset="0"/>
              </a:rPr>
              <a:t>Διοίκηση / Συντελεστές πολεοδομικού σχεδιασμού </a:t>
            </a:r>
            <a:r>
              <a:rPr lang="el-GR" altLang="el-GR" sz="1600" dirty="0" smtClean="0">
                <a:cs typeface="Arial" panose="020B0604020202020204" pitchFamily="34" charset="0"/>
              </a:rPr>
              <a:t>(α. Κεντρική Διοίκηση / ΥΠΕΝ μέσω Γενικής Διεύθυνσης Πολεοδομίας, β. Αποκεντρωμένες Διοικήσεις, μέσω ΔΙΠΕΧΩ, γ. Περιφέρειες μέσω ΠΕΧΩ, δ. Δήμοι  μέσω ΥΔΟΜ), ε. Ιδιωτικός τομέας</a:t>
            </a:r>
          </a:p>
          <a:p>
            <a:pPr marL="0" indent="0" eaLnBrk="1" hangingPunct="1">
              <a:spcBef>
                <a:spcPts val="0"/>
              </a:spcBef>
              <a:buNone/>
            </a:pPr>
            <a:r>
              <a:rPr lang="el-GR" altLang="el-GR" sz="2000" dirty="0">
                <a:cs typeface="Arial" panose="020B0604020202020204" pitchFamily="34" charset="0"/>
              </a:rPr>
              <a:t> </a:t>
            </a:r>
            <a:r>
              <a:rPr lang="el-GR" altLang="el-GR" sz="2000" dirty="0" smtClean="0">
                <a:cs typeface="Arial" panose="020B0604020202020204" pitchFamily="34" charset="0"/>
              </a:rPr>
              <a:t>  </a:t>
            </a:r>
            <a:r>
              <a:rPr lang="el-GR" altLang="el-GR" sz="2000" b="1" dirty="0" smtClean="0">
                <a:cs typeface="Arial" panose="020B0604020202020204" pitchFamily="34" charset="0"/>
              </a:rPr>
              <a:t>Ε.</a:t>
            </a:r>
            <a:r>
              <a:rPr lang="el-GR" altLang="el-GR" sz="2000" dirty="0" smtClean="0">
                <a:cs typeface="Arial" panose="020B0604020202020204" pitchFamily="34" charset="0"/>
              </a:rPr>
              <a:t> Η αυθαίρετη δόμηση </a:t>
            </a:r>
            <a:r>
              <a:rPr lang="el-GR" altLang="el-GR" sz="1600" dirty="0" smtClean="0">
                <a:cs typeface="Arial" panose="020B0604020202020204" pitchFamily="34" charset="0"/>
              </a:rPr>
              <a:t>(βασικά νομοθετήματα νομιμοποίησης αυθαιρέτων :</a:t>
            </a:r>
          </a:p>
          <a:p>
            <a:pPr marL="0" indent="0" eaLnBrk="1" hangingPunct="1">
              <a:spcBef>
                <a:spcPts val="0"/>
              </a:spcBef>
              <a:buNone/>
            </a:pPr>
            <a:r>
              <a:rPr lang="el-GR" altLang="el-GR" sz="1600" dirty="0">
                <a:cs typeface="Arial" panose="020B0604020202020204" pitchFamily="34" charset="0"/>
              </a:rPr>
              <a:t> </a:t>
            </a:r>
            <a:r>
              <a:rPr lang="el-GR" altLang="el-GR" sz="1600" dirty="0" smtClean="0">
                <a:cs typeface="Arial" panose="020B0604020202020204" pitchFamily="34" charset="0"/>
              </a:rPr>
              <a:t>   1. ν. 720/1977, 2. ν. 1337/1983, 3. ν. 3843/2010 (ημιυπαίθριοι) - ν. 4014/201</a:t>
            </a:r>
            <a:r>
              <a:rPr lang="en-US" altLang="el-GR" sz="1600" dirty="0" smtClean="0">
                <a:cs typeface="Arial" panose="020B0604020202020204" pitchFamily="34" charset="0"/>
              </a:rPr>
              <a:t>1</a:t>
            </a:r>
            <a:r>
              <a:rPr lang="el-GR" altLang="el-GR" sz="1600" dirty="0">
                <a:cs typeface="Arial" panose="020B0604020202020204" pitchFamily="34" charset="0"/>
              </a:rPr>
              <a:t> </a:t>
            </a:r>
            <a:r>
              <a:rPr lang="el-GR" altLang="el-GR" sz="1600" dirty="0" smtClean="0">
                <a:cs typeface="Arial" panose="020B0604020202020204" pitchFamily="34" charset="0"/>
              </a:rPr>
              <a:t>- ν. 4178/2013</a:t>
            </a:r>
          </a:p>
          <a:p>
            <a:pPr marL="0" indent="0" eaLnBrk="1" hangingPunct="1">
              <a:spcBef>
                <a:spcPts val="0"/>
              </a:spcBef>
              <a:buNone/>
            </a:pPr>
            <a:r>
              <a:rPr lang="el-GR" altLang="el-GR" sz="2000" dirty="0" smtClean="0">
                <a:cs typeface="Arial" panose="020B0604020202020204" pitchFamily="34" charset="0"/>
              </a:rPr>
              <a:t>  </a:t>
            </a:r>
            <a:r>
              <a:rPr lang="el-GR" altLang="el-GR" sz="2000" b="1" dirty="0" smtClean="0">
                <a:cs typeface="Arial" panose="020B0604020202020204" pitchFamily="34" charset="0"/>
              </a:rPr>
              <a:t>ΣΤ. </a:t>
            </a:r>
            <a:r>
              <a:rPr lang="el-GR" altLang="el-GR" sz="2000" dirty="0" smtClean="0">
                <a:cs typeface="Arial" panose="020B0604020202020204" pitchFamily="34" charset="0"/>
              </a:rPr>
              <a:t>Πολεοδομική Νομολογία και αρχές Δικαίου της Πολεοδομίας</a:t>
            </a:r>
            <a:endParaRPr lang="el-GR" altLang="el-GR" sz="2000" b="1" dirty="0" smtClean="0"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382000" cy="12192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l-GR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Δ</a:t>
            </a:r>
            <a:r>
              <a:rPr lang="el-GR" sz="36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l-GR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ΠΕΡΙΟΔΟΙ ΕΞΕΛΙΞΗΣ ΤΟΥ ΕΛΛΗΝΙΚΟΥ ΔΙΚΑΙΟΥ ΤΗΣ ΠΟΛΕΟΔΟΜΙΑΣ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0550" y="2057400"/>
            <a:ext cx="7962900" cy="4343400"/>
          </a:xfrm>
        </p:spPr>
        <p:txBody>
          <a:bodyPr>
            <a:noAutofit/>
          </a:bodyPr>
          <a:lstStyle/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l-GR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Οι απαρχές της πολεοδομικής νομοθεσίας: 190ς κατά βάση αιώνας: </a:t>
            </a:r>
          </a:p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l-GR" sz="1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Β.δ</a:t>
            </a:r>
            <a:r>
              <a:rPr lang="el-GR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 Απριλίου 1835 «Περί  υγιεινής οικοδομής πόλεων και κωμών»</a:t>
            </a:r>
          </a:p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l-GR" sz="1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Β.δ</a:t>
            </a:r>
            <a:r>
              <a:rPr lang="el-GR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 Απριλίου 1936 «Περί εκτελέσεως του σχεδίου της πόλεως  των Αθηνών»</a:t>
            </a:r>
          </a:p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l-GR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Νόμος ΣΚΒ του 1987 «Περί εκτελέσεως  των σχεδίων των πόλεων  και κωμών του Βασιλείου» </a:t>
            </a:r>
          </a:p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endParaRPr lang="el-GR" sz="1000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l-GR" sz="10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sz="14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1. Πρώτη Περίοδος:  1923 – 1974</a:t>
            </a:r>
          </a:p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l-GR" sz="1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(Έννοιες σχεδίου πόλεως και ρυμοτομικού σχεδίου)  </a:t>
            </a:r>
            <a:endParaRPr lang="el-GR" sz="10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l-G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[ </a:t>
            </a:r>
            <a:r>
              <a:rPr lang="el-GR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ν.δ.</a:t>
            </a:r>
            <a:r>
              <a:rPr lang="el-G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της 17.07.1923 «περί σχεδίων πόλεων, κωμών και συνοικισμών του κράτους και οικοδομής αυτών» ]</a:t>
            </a:r>
          </a:p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l-G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 [ ν. 5269/1931 «περί αδειών οικοδομής επί των </a:t>
            </a:r>
            <a:r>
              <a:rPr lang="el-GR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ρυμοτομούμενων</a:t>
            </a:r>
            <a:r>
              <a:rPr lang="el-G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ακινήτων ]</a:t>
            </a:r>
          </a:p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l-G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sz="14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2. Δεύτερη περίοδος: 1975 – 1997</a:t>
            </a:r>
          </a:p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l-G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l-GR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Έννοιες πολεοδομικού σχεδιασμού α’ επιπέδου και β’ επιπέδου) – Πρόδρομο άνοιγμα της πολεοδομίας προς τον στρατηγικό σχεδιασμό</a:t>
            </a:r>
          </a:p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l-G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 [ν. 947/1979 «περί οικιστικών περιοχών], ν. 1337/1983 «επέκταση των πολεοδομικών σχεδίων, οικιστική ανάπτυξη και σχετικές ρυθμίσεις»      </a:t>
            </a:r>
          </a:p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l-G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l-GR" sz="14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3. Τρίτη Περίοδος: 1997 έως σήμερα</a:t>
            </a:r>
          </a:p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l-GR" sz="1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α) ‘Άνοιγμα προς τη χωροταξία / χωρικό σχεδιασμό και την </a:t>
            </a:r>
            <a:r>
              <a:rPr lang="el-GR" sz="1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αειφορία</a:t>
            </a:r>
            <a:r>
              <a:rPr lang="el-GR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/αειφόρο ανάπτυξη  </a:t>
            </a:r>
            <a:endParaRPr lang="el-GR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l-GR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β) Άνοιγμα προς την προστασία του περιβάλλοντος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r>
              <a:rPr lang="el-GR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[ ν. 2508/1997 «Βιώσιμη οικιστική ανάπτυξη των πόλεων και οικισμών της χώρας και άλλες διατάξεις»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r>
              <a:rPr lang="el-G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[ ν. 4447/2016 «Χωροταξική και πολεοδομική μεταρρύθμιση – Βιώσιμη ανάπτυξη» ]      </a:t>
            </a:r>
            <a:endParaRPr lang="en-US" sz="10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Ηλιοστάσιο">
  <a:themeElements>
    <a:clrScheme name="Ηλιοστάσιο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Ηλιοστάσιο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Ηλιοστάσιο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1115</TotalTime>
  <Words>582</Words>
  <Application>Microsoft Office PowerPoint</Application>
  <PresentationFormat>Προβολή στην οθόνη (4:3)</PresentationFormat>
  <Paragraphs>63</Paragraphs>
  <Slides>5</Slides>
  <Notes>2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5</vt:i4>
      </vt:variant>
    </vt:vector>
  </HeadingPairs>
  <TitlesOfParts>
    <vt:vector size="6" baseType="lpstr">
      <vt:lpstr>Ηλιοστάσιο</vt:lpstr>
      <vt:lpstr>ΔΙΚΑΙΟ ΤΗΣ ΠΟΛΕΟΔΟΜΙΑΣ    ΓΕΝΙΚΗ ΕΙΣΑΓΩΓΗ</vt:lpstr>
      <vt:lpstr>Α. ΔΙΚΑΙΟ ΤΗΣ ΠΟΛΕΟΔΟΜΙΑΣ  ΓΕΝΙΚΑ </vt:lpstr>
      <vt:lpstr>Β. ΧΑΡΑΚΤΗΡΙΣΤΙΚΑ ΤΟΥ ΔΙΚΑΙΟΥ ΤΗΣ ΠΟΛΕΟΔΟΜΙΑΣ – ΔΙΑΚΡΙΣΗ ΑΠΟ ΑΛΛΟΥΣ ΣΥΓΓΕΝΕΙΣ ΚΛΑΔΟΥΣ ΤΟΥ ΔΙΚΑΙΟΥ </vt:lpstr>
      <vt:lpstr>Γ. ΒΑΣΙΚΕΣ ΘΕΜΑΤΙΚΕΣ ΕΝΟΤΗΤΕΣ  ΤΟΥ ΔΙΚΑΙΟΥ ΤΗΣ ΠΟΛΕΟΔΟΜΙΑΣ</vt:lpstr>
      <vt:lpstr>Δ. ΠΕΡΙΟΔΟΙ ΕΞΕΛΙΞΗΣ ΤΟΥ ΕΛΛΗΝΙΚΟΥ ΔΙΚΑΙΟΥ ΤΗΣ ΠΟΛΕΟΔΟΜΙΑΣ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Η ΕΦΑΡΜΟΓΗ ΤΟΥ ΘΕΣΜΟΥ ΤΗΣ ΠΡΑΞΗΣ ΕΦΑΡΜΟΓΗΣ ΣΤΗΝ ΠΡΑΞΗ (ΜΕΛΕΤΗ ΠΕΡΙΠΤΩΣΗΣ / CASE STUDY)</dc:title>
  <dc:creator>Manolis Papadopoulos</dc:creator>
  <cp:lastModifiedBy>Marios Haidarlis</cp:lastModifiedBy>
  <cp:revision>106</cp:revision>
  <cp:lastPrinted>2015-02-10T10:51:54Z</cp:lastPrinted>
  <dcterms:created xsi:type="dcterms:W3CDTF">2006-08-16T00:00:00Z</dcterms:created>
  <dcterms:modified xsi:type="dcterms:W3CDTF">2021-03-31T18:08:00Z</dcterms:modified>
</cp:coreProperties>
</file>