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>
        <p:scale>
          <a:sx n="90" d="100"/>
          <a:sy n="90" d="100"/>
        </p:scale>
        <p:origin x="-2244" y="-5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31/3/2021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 smtClean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813424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685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3/31/2021</a:t>
            </a:fld>
            <a:endParaRPr lang="en-US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4000" dirty="0" smtClean="0">
                <a:latin typeface="Arial" pitchFamily="34" charset="0"/>
                <a:cs typeface="Arial" pitchFamily="34" charset="0"/>
              </a:rPr>
              <a:t>ΔΙΚΑΙΟ ΤΗΣ ΠΟΛΕΟΔΟΜΙΑΣ   </a:t>
            </a:r>
            <a:br>
              <a:rPr lang="el-GR" sz="4000" dirty="0" smtClean="0">
                <a:latin typeface="Arial" pitchFamily="34" charset="0"/>
                <a:cs typeface="Arial" pitchFamily="34" charset="0"/>
              </a:rPr>
            </a:br>
            <a:r>
              <a:rPr lang="el-GR" sz="4000" dirty="0" smtClean="0">
                <a:latin typeface="Arial" pitchFamily="34" charset="0"/>
                <a:cs typeface="Arial" pitchFamily="34" charset="0"/>
              </a:rPr>
              <a:t>ΓΕΝΙΚΗ ΕΙΣΑΓΩΓΗ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 smtClean="0">
                <a:latin typeface="Arial" pitchFamily="34" charset="0"/>
                <a:cs typeface="Arial" pitchFamily="34" charset="0"/>
              </a:rPr>
              <a:t>Επίκουρος Καθηγητής Πανεπιστημίου Θεσσαλίας</a:t>
            </a:r>
            <a:endParaRPr lang="en-US" altLang="el-GR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Α. ΔΙΚΑΙΟ ΤΗΣ ΠΟΛΕΟΔΟΜΙΑΣ </a:t>
            </a:r>
            <a:b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alt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ΓΕΝΙΚΑ </a:t>
            </a:r>
            <a:endParaRPr lang="en-US" altLang="el-G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90577"/>
            <a:ext cx="8229600" cy="4862623"/>
          </a:xfrm>
        </p:spPr>
        <p:txBody>
          <a:bodyPr>
            <a:normAutofit fontScale="92500" lnSpcReduction="10000"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Ορισμός του Δικαίου της </a:t>
            </a:r>
            <a:r>
              <a:rPr lang="el-GR" sz="2000" u="sng" dirty="0" smtClean="0">
                <a:cs typeface="Arial" panose="020B0604020202020204" pitchFamily="34" charset="0"/>
              </a:rPr>
              <a:t>Πολεοδομίας</a:t>
            </a:r>
            <a:r>
              <a:rPr lang="el-GR" sz="2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Δύο προσεγγίσεις: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α) </a:t>
            </a:r>
            <a:r>
              <a:rPr lang="el-GR" sz="2000" dirty="0" smtClean="0">
                <a:cs typeface="Arial" panose="020B0604020202020204" pitchFamily="34" charset="0"/>
              </a:rPr>
              <a:t>Κλασσική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εκδοχή : 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Το σύνολο των κανόνων και θεσμών που σχετίζονται με τον έλεγχο, το σχεδιασμό και γενικότερα την οργάνωση της οικιστικής (ή αστικής) ανάπτυξης  </a:t>
            </a:r>
            <a:b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β) </a:t>
            </a:r>
            <a:r>
              <a:rPr 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Σύγχρονη εκδοχή : 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Το σύνολο των κανόνων και θεσμών που σχετίζονται με το φυσικό σχεδιασμό του χώρου – ή –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Το σύνολο των κανόνων και θεσμών που σχετίζονται με την ισόρροπη χρήση του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χώρου </a:t>
            </a:r>
            <a:endParaRPr lang="el-G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dirty="0" smtClean="0">
                <a:cs typeface="Arial" panose="020B0604020202020204" pitchFamily="34" charset="0"/>
              </a:rPr>
              <a:t>Κρίσιμο κριτήριο: </a:t>
            </a:r>
            <a:r>
              <a:rPr lang="el-GR" sz="1600" b="1" dirty="0" smtClean="0">
                <a:cs typeface="Arial" panose="020B0604020202020204" pitchFamily="34" charset="0"/>
              </a:rPr>
              <a:t>πόλη / οικισμός ή χρήση γης   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b="1" dirty="0" smtClean="0">
                <a:cs typeface="Arial" panose="020B0604020202020204" pitchFamily="34" charset="0"/>
              </a:rPr>
              <a:t>ΣΚΟΠΟΣ: δημιουργία ποιοτικών συνθηκών διαβίωσης ή/και ισόρροπη διαχείριση του εδάφους / χώρου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600" b="1" u="sng" dirty="0" smtClean="0">
                <a:cs typeface="Arial" panose="020B0604020202020204" pitchFamily="34" charset="0"/>
              </a:rPr>
              <a:t>Σημείωση : Έννοια φυσικού σχεδιασμού :  οργάνωση των υλικών / φυσικών στοιχείων του χώρου</a:t>
            </a:r>
            <a:endParaRPr lang="en-US" sz="1600" b="1" u="sng" dirty="0" smtClean="0">
              <a:cs typeface="Arial" panose="020B0604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l-GR" sz="18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Ορισμός δικαίου χωροταξίας και πολεοδομίας</a:t>
            </a:r>
            <a:r>
              <a:rPr lang="el-G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Το σύνολο των νομικών κανόνων, διαδικασιών και τεχνικών με τις οποίες επιδιώκεται η ρύθμιση της χρήσης του χώρου στον οποίο ζει, δραστηριοποιείται και αναπτύσσεται ο άνθρωπος ως άτομο και ως μέλος του κοινωνικού συνόλου.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524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altLang="el-GR" sz="3200" dirty="0" smtClean="0"/>
              <a:t>Β. ΧΑΡΑΚΤΗΡΙΣΤΙΚΑ ΤΟΥ ΔΙΚΑΙΟΥ ΤΗΣ ΠΟΛΕΟΔΟΜΙΑΣ – ΔΙΑΚΡΙΣΗ ΑΠΟ ΑΛΛΟΥΣ ΣΥΓΓΕΝΕΙΣ ΚΛΑΔΟΥΣ ΤΟΥ ΔΙΚΑΙΟΥ </a:t>
            </a:r>
            <a:endParaRPr lang="en-US" altLang="el-GR" sz="3200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876800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l-GR" alt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Χαρακτηριστικά:</a:t>
            </a:r>
          </a:p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. Δίκαιο με μεγάλη αστάθεια (Λόγοι: εξέλιξη των  </a:t>
            </a:r>
          </a:p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αντιλήψεων, ιδεών, επιστήμης, αναγκών που </a:t>
            </a:r>
          </a:p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προκύπτουν από την εφαρμογή κ.λπ.)  </a:t>
            </a:r>
          </a:p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Δίκαιο με μεγάλη χωρική διαφοροποίηση</a:t>
            </a:r>
          </a:p>
          <a:p>
            <a:pPr marL="0" indent="0" eaLnBrk="1" hangingPunct="1"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(έντονη διαφοροποίηση λόγω των χωρικών ιδιαιτεροτήτων) </a:t>
            </a:r>
          </a:p>
          <a:p>
            <a:pPr marL="0" indent="0" eaLnBrk="1" hangingPunct="1">
              <a:buNone/>
            </a:pPr>
            <a:r>
              <a:rPr lang="el-GR" altLang="el-GR" dirty="0" smtClean="0">
                <a:cs typeface="Arial" panose="020B0604020202020204" pitchFamily="34" charset="0"/>
              </a:rPr>
              <a:t>    Κεντρικό στοιχείο: </a:t>
            </a:r>
            <a:r>
              <a:rPr lang="el-GR" altLang="el-GR" b="1" u="sng" dirty="0" smtClean="0">
                <a:cs typeface="Arial" panose="020B0604020202020204" pitchFamily="34" charset="0"/>
              </a:rPr>
              <a:t>Το δικαίωμα της  </a:t>
            </a:r>
          </a:p>
          <a:p>
            <a:pPr marL="0" indent="0" eaLnBrk="1" hangingPunct="1">
              <a:buNone/>
            </a:pPr>
            <a:r>
              <a:rPr lang="el-GR" altLang="el-GR" b="1" u="sng" dirty="0">
                <a:cs typeface="Arial" panose="020B0604020202020204" pitchFamily="34" charset="0"/>
              </a:rPr>
              <a:t> </a:t>
            </a:r>
            <a:r>
              <a:rPr lang="el-GR" altLang="el-GR" b="1" u="sng" dirty="0" smtClean="0">
                <a:cs typeface="Arial" panose="020B0604020202020204" pitchFamily="34" charset="0"/>
              </a:rPr>
              <a:t>  ιδιοκτησίας </a:t>
            </a:r>
          </a:p>
          <a:p>
            <a:pPr marL="0" indent="0" eaLnBrk="1" hangingPunct="1">
              <a:buNone/>
            </a:pPr>
            <a:r>
              <a:rPr lang="el-GR" altLang="el-GR" dirty="0" smtClean="0">
                <a:cs typeface="Arial" panose="020B0604020202020204" pitchFamily="34" charset="0"/>
              </a:rPr>
              <a:t>  </a:t>
            </a:r>
            <a:r>
              <a:rPr lang="el-GR" altLang="el-GR" b="1" dirty="0" smtClean="0">
                <a:cs typeface="Arial" panose="020B0604020202020204" pitchFamily="34" charset="0"/>
              </a:rPr>
              <a:t>Συγγενείς δικαιικοί κλάδοι:</a:t>
            </a:r>
          </a:p>
          <a:p>
            <a:pPr marL="0" indent="0" eaLnBrk="1" hangingPunct="1"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2000" b="1" dirty="0" smtClean="0">
                <a:cs typeface="Arial" panose="020B0604020202020204" pitchFamily="34" charset="0"/>
              </a:rPr>
              <a:t>1.</a:t>
            </a:r>
            <a:r>
              <a:rPr lang="el-GR" altLang="el-GR" sz="2000" dirty="0" smtClean="0">
                <a:cs typeface="Arial" panose="020B0604020202020204" pitchFamily="34" charset="0"/>
              </a:rPr>
              <a:t> Δίκαιο Χωροταξίας</a:t>
            </a:r>
          </a:p>
          <a:p>
            <a:pPr marL="0" indent="0" eaLnBrk="1" hangingPunct="1"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  </a:t>
            </a:r>
            <a:r>
              <a:rPr lang="el-GR" altLang="el-GR" sz="2000" b="1" dirty="0" smtClean="0">
                <a:cs typeface="Arial" panose="020B0604020202020204" pitchFamily="34" charset="0"/>
              </a:rPr>
              <a:t>2.</a:t>
            </a:r>
            <a:r>
              <a:rPr lang="el-GR" altLang="el-GR" sz="2000" dirty="0" smtClean="0">
                <a:cs typeface="Arial" panose="020B0604020202020204" pitchFamily="34" charset="0"/>
              </a:rPr>
              <a:t> Δίκαιο Περιβάλλοντος</a:t>
            </a:r>
          </a:p>
          <a:p>
            <a:pPr marL="0" indent="0" eaLnBrk="1" hangingPunct="1">
              <a:buNone/>
            </a:pPr>
            <a:r>
              <a:rPr lang="el-GR" altLang="el-GR" dirty="0" smtClean="0">
                <a:cs typeface="Arial" panose="020B0604020202020204" pitchFamily="34" charset="0"/>
              </a:rPr>
              <a:t>  </a:t>
            </a:r>
            <a:r>
              <a:rPr lang="el-GR" altLang="el-GR" sz="2000" b="1" dirty="0" smtClean="0">
                <a:cs typeface="Arial" panose="020B0604020202020204" pitchFamily="34" charset="0"/>
              </a:rPr>
              <a:t>3.</a:t>
            </a:r>
            <a:r>
              <a:rPr lang="el-GR" altLang="el-GR" sz="2000" dirty="0" smtClean="0">
                <a:cs typeface="Arial" panose="020B0604020202020204" pitchFamily="34" charset="0"/>
              </a:rPr>
              <a:t> Δίκαιο της Δόμησης </a:t>
            </a:r>
          </a:p>
          <a:p>
            <a:pPr marL="0" indent="0" eaLnBrk="1" hangingPunct="1">
              <a:buNone/>
            </a:pPr>
            <a:endParaRPr lang="el-GR" altLang="el-GR" dirty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228600"/>
            <a:ext cx="8305800" cy="14478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Γ. ΒΑΣΙΚΕΣ ΘΕΜΑΤΙΚΕΣ ΕΝΟΤΗΤΕΣ</a:t>
            </a:r>
            <a:b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ΤΟΥ ΔΙΚΑΙΟΥ ΤΗΣ ΠΟΛΕΟΔΟΜΙΑΣ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447800"/>
            <a:ext cx="8001000" cy="51054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sz="2000" b="1" dirty="0" smtClean="0">
                <a:cs typeface="Arial" panose="020B0604020202020204" pitchFamily="34" charset="0"/>
              </a:rPr>
              <a:t>Α.</a:t>
            </a:r>
            <a:r>
              <a:rPr lang="el-GR" altLang="el-GR" sz="2000" dirty="0" smtClean="0">
                <a:cs typeface="Arial" panose="020B0604020202020204" pitchFamily="34" charset="0"/>
              </a:rPr>
              <a:t> Πολεοδομικός σχεδιασμός και Χρήσεις </a:t>
            </a:r>
            <a:r>
              <a:rPr lang="el-GR" altLang="el-GR" sz="2000" dirty="0" smtClean="0">
                <a:cs typeface="Arial" panose="020B0604020202020204" pitchFamily="34" charset="0"/>
              </a:rPr>
              <a:t>γης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</a:t>
            </a:r>
            <a:r>
              <a:rPr lang="en-US" altLang="el-GR" sz="2000" dirty="0" smtClean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1. </a:t>
            </a:r>
            <a:r>
              <a:rPr lang="el-GR" altLang="el-GR" sz="1600" dirty="0" smtClean="0">
                <a:cs typeface="Arial" panose="020B0604020202020204" pitchFamily="34" charset="0"/>
              </a:rPr>
              <a:t>(</a:t>
            </a:r>
            <a:r>
              <a:rPr lang="el-GR" altLang="el-GR" sz="1600" b="1" dirty="0" smtClean="0">
                <a:cs typeface="Arial" panose="020B0604020202020204" pitchFamily="34" charset="0"/>
              </a:rPr>
              <a:t>Τοπικό </a:t>
            </a:r>
            <a:r>
              <a:rPr lang="el-GR" altLang="el-GR" sz="1600" b="1" dirty="0" smtClean="0">
                <a:cs typeface="Arial" panose="020B0604020202020204" pitchFamily="34" charset="0"/>
              </a:rPr>
              <a:t>Πολεοδομικό  [πρώην </a:t>
            </a:r>
            <a:r>
              <a:rPr lang="el-GR" altLang="el-GR" sz="1600" b="1" dirty="0" smtClean="0">
                <a:cs typeface="Arial" panose="020B0604020202020204" pitchFamily="34" charset="0"/>
              </a:rPr>
              <a:t>Χωρικό</a:t>
            </a:r>
            <a:r>
              <a:rPr lang="el-GR" altLang="el-GR" sz="1600" b="1" dirty="0" smtClean="0">
                <a:cs typeface="Arial" panose="020B0604020202020204" pitchFamily="34" charset="0"/>
              </a:rPr>
              <a:t>] </a:t>
            </a:r>
            <a:r>
              <a:rPr lang="el-GR" altLang="el-GR" sz="1600" b="1" dirty="0" smtClean="0">
                <a:cs typeface="Arial" panose="020B0604020202020204" pitchFamily="34" charset="0"/>
              </a:rPr>
              <a:t>Σχέδιο) -</a:t>
            </a:r>
            <a:r>
              <a:rPr lang="el-GR" altLang="el-GR" sz="1600" dirty="0" smtClean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(πρώην ΓΠΣ/ΣΧΟΟΑΠ), </a:t>
            </a:r>
            <a:endParaRPr lang="el-GR" altLang="el-GR" sz="1600" dirty="0" smtClean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b="1" smtClean="0">
                <a:cs typeface="Arial" panose="020B0604020202020204" pitchFamily="34" charset="0"/>
              </a:rPr>
              <a:t>     2.  </a:t>
            </a:r>
            <a:r>
              <a:rPr lang="el-GR" altLang="el-GR" sz="1600" b="1" dirty="0" smtClean="0">
                <a:cs typeface="Arial" panose="020B0604020202020204" pitchFamily="34" charset="0"/>
              </a:rPr>
              <a:t>Ρυμοτομικό </a:t>
            </a:r>
            <a:r>
              <a:rPr lang="el-GR" altLang="el-GR" sz="1600" b="1" dirty="0" smtClean="0">
                <a:cs typeface="Arial" panose="020B0604020202020204" pitchFamily="34" charset="0"/>
              </a:rPr>
              <a:t>Σχέδιο Εφαρμογής </a:t>
            </a:r>
            <a:r>
              <a:rPr lang="el-GR" altLang="el-GR" sz="1600" dirty="0" smtClean="0">
                <a:cs typeface="Arial" panose="020B0604020202020204" pitchFamily="34" charset="0"/>
              </a:rPr>
              <a:t>(«ταυτόσημοι» όροι :   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</a:t>
            </a:r>
            <a:r>
              <a:rPr lang="el-GR" altLang="el-GR" sz="1600" dirty="0" smtClean="0">
                <a:cs typeface="Arial" panose="020B0604020202020204" pitchFamily="34" charset="0"/>
              </a:rPr>
              <a:t> Ρυμοτομικό </a:t>
            </a:r>
            <a:r>
              <a:rPr lang="el-GR" altLang="el-GR" sz="1600" dirty="0" smtClean="0">
                <a:cs typeface="Arial" panose="020B0604020202020204" pitchFamily="34" charset="0"/>
              </a:rPr>
              <a:t>σχέδιο, σχέδιο πόλεως, πολεοδομικό σχέδιο, πολεοδομική μελέτη,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 smtClean="0">
                <a:cs typeface="Arial" panose="020B0604020202020204" pitchFamily="34" charset="0"/>
              </a:rPr>
              <a:t>    ρυμοτομικό σχέδιο εφαρμογής / πολεοδομικό σχέδιο εφαρμογής)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  </a:t>
            </a:r>
            <a:r>
              <a:rPr lang="el-GR" altLang="el-GR" sz="2000" b="1" dirty="0" smtClean="0">
                <a:cs typeface="Arial" panose="020B0604020202020204" pitchFamily="34" charset="0"/>
              </a:rPr>
              <a:t>Β.</a:t>
            </a:r>
            <a:r>
              <a:rPr lang="el-GR" altLang="el-GR" sz="2000" dirty="0" smtClean="0">
                <a:cs typeface="Arial" panose="020B0604020202020204" pitchFamily="34" charset="0"/>
              </a:rPr>
              <a:t> Μηχανισμοί υλοποίησης / εφαρμογής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 πολεοδομικού σχεδιασμού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1600" dirty="0" smtClean="0">
                <a:cs typeface="Arial" panose="020B0604020202020204" pitchFamily="34" charset="0"/>
              </a:rPr>
              <a:t>(Πράξη αναλογισμού, Πράξη Εφαρμογής, θεσμοί : εισφορά σε γη,</a:t>
            </a:r>
            <a:r>
              <a:rPr lang="en-US" altLang="el-GR" sz="1600" dirty="0" smtClean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εισφορά σε χρήμα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 ρυμοτομική απαλλοτρίωση)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2000" b="1" dirty="0" smtClean="0">
                <a:cs typeface="Arial" panose="020B0604020202020204" pitchFamily="34" charset="0"/>
              </a:rPr>
              <a:t>Γ. </a:t>
            </a:r>
            <a:r>
              <a:rPr lang="el-GR" altLang="el-GR" sz="2000" dirty="0" smtClean="0">
                <a:cs typeface="Arial" panose="020B0604020202020204" pitchFamily="34" charset="0"/>
              </a:rPr>
              <a:t>Πολεοδομικές Αδειοδοτήσεις </a:t>
            </a:r>
            <a:r>
              <a:rPr lang="el-GR" altLang="el-GR" sz="1600" dirty="0" smtClean="0">
                <a:cs typeface="Arial" panose="020B0604020202020204" pitchFamily="34" charset="0"/>
              </a:rPr>
              <a:t>(έγκριση δόμησης, άδεια δόμησης, άδεια 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μικρής κλίμακας, «ενημέρωση» ΥΔΟΜ για εργασίες άκρως περιορισμένες: άρθρο 4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ν. 4067/2012 / ΝΟΚ)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 </a:t>
            </a:r>
            <a:r>
              <a:rPr lang="el-GR" altLang="el-GR" sz="2000" b="1" dirty="0" smtClean="0">
                <a:cs typeface="Arial" panose="020B0604020202020204" pitchFamily="34" charset="0"/>
              </a:rPr>
              <a:t>Δ. </a:t>
            </a:r>
            <a:r>
              <a:rPr lang="el-GR" altLang="el-GR" sz="2000" dirty="0" smtClean="0">
                <a:cs typeface="Arial" panose="020B0604020202020204" pitchFamily="34" charset="0"/>
              </a:rPr>
              <a:t>Διοίκηση / Συντελεστές πολεοδομικού σχεδιασμού </a:t>
            </a:r>
            <a:r>
              <a:rPr lang="el-GR" altLang="el-GR" sz="1600" dirty="0" smtClean="0">
                <a:cs typeface="Arial" panose="020B0604020202020204" pitchFamily="34" charset="0"/>
              </a:rPr>
              <a:t>(α. Κεντρική Διοίκηση / ΥΠΕΝ μέσω Γενικής Διεύθυνσης Πολεοδομίας, β. Αποκεντρωμένες Διοικήσεις, μέσω ΔΙΠΕΧΩ, γ. Περιφέρειες μέσω ΠΕΧΩ, δ. Δήμοι  μέσω ΥΔΟΜ), ε. Ιδιωτικός τομέας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 smtClean="0">
                <a:cs typeface="Arial" panose="020B0604020202020204" pitchFamily="34" charset="0"/>
              </a:rPr>
              <a:t>  </a:t>
            </a:r>
            <a:r>
              <a:rPr lang="el-GR" altLang="el-GR" sz="2000" b="1" dirty="0" smtClean="0">
                <a:cs typeface="Arial" panose="020B0604020202020204" pitchFamily="34" charset="0"/>
              </a:rPr>
              <a:t>Ε.</a:t>
            </a:r>
            <a:r>
              <a:rPr lang="el-GR" altLang="el-GR" sz="2000" dirty="0" smtClean="0">
                <a:cs typeface="Arial" panose="020B0604020202020204" pitchFamily="34" charset="0"/>
              </a:rPr>
              <a:t> Η αυθαίρετη δόμηση </a:t>
            </a:r>
            <a:r>
              <a:rPr lang="el-GR" altLang="el-GR" sz="1600" dirty="0" smtClean="0">
                <a:cs typeface="Arial" panose="020B0604020202020204" pitchFamily="34" charset="0"/>
              </a:rPr>
              <a:t>(βασικά νομοθετήματα νομιμοποίησης αυθαιρέτων :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   1. ν. 720/1977, 2. ν. 1337/1983, 3. ν. 3843/2010 (ημιυπαίθριοι) - ν. 4014/201</a:t>
            </a:r>
            <a:r>
              <a:rPr lang="en-US" altLang="el-GR" sz="1600" dirty="0" smtClean="0">
                <a:cs typeface="Arial" panose="020B0604020202020204" pitchFamily="34" charset="0"/>
              </a:rPr>
              <a:t>1</a:t>
            </a:r>
            <a:r>
              <a:rPr lang="el-GR" altLang="el-GR" sz="1600" dirty="0">
                <a:cs typeface="Arial" panose="020B0604020202020204" pitchFamily="34" charset="0"/>
              </a:rPr>
              <a:t> </a:t>
            </a:r>
            <a:r>
              <a:rPr lang="el-GR" altLang="el-GR" sz="1600" dirty="0" smtClean="0">
                <a:cs typeface="Arial" panose="020B0604020202020204" pitchFamily="34" charset="0"/>
              </a:rPr>
              <a:t>- ν. 4178/2013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 smtClean="0">
                <a:cs typeface="Arial" panose="020B0604020202020204" pitchFamily="34" charset="0"/>
              </a:rPr>
              <a:t>  </a:t>
            </a:r>
            <a:r>
              <a:rPr lang="el-GR" altLang="el-GR" sz="2000" b="1" dirty="0" smtClean="0">
                <a:cs typeface="Arial" panose="020B0604020202020204" pitchFamily="34" charset="0"/>
              </a:rPr>
              <a:t>ΣΤ. </a:t>
            </a:r>
            <a:r>
              <a:rPr lang="el-GR" altLang="el-GR" sz="2000" dirty="0" smtClean="0">
                <a:cs typeface="Arial" panose="020B0604020202020204" pitchFamily="34" charset="0"/>
              </a:rPr>
              <a:t>Πολεοδομική Νομολογία και αρχές Δικαίου της Πολεοδομίας</a:t>
            </a:r>
            <a:endParaRPr lang="el-GR" altLang="el-GR" sz="2000" b="1" dirty="0" smtClean="0"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82000" cy="12192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Δ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l-G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ΠΕΡΙΟΔΟΙ ΕΞΕΛΙΞΗΣ ΤΟΥ ΕΛΛΗΝΙΚΟΥ ΔΙΚΑΙΟΥ ΤΗΣ ΠΟΛΕΟΔΟΜΙΑΣ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550" y="2057400"/>
            <a:ext cx="7962900" cy="4343400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Οι απαρχές της πολεοδομικής νομοθεσίας: 190ς κατά βάση αιώνας: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Β.δ</a:t>
            </a:r>
            <a:r>
              <a:rPr lang="el-G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Απριλίου 1835 «Περί  υγιεινής οικοδομής πόλεων και κωμών»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Β.δ</a:t>
            </a:r>
            <a:r>
              <a:rPr lang="el-G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Απριλίου 1936 «Περί εκτελέσεως του σχεδίου της πόλεως  των Αθηνών»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Νόμος ΣΚΒ του 1987 «Περί εκτελέσεως  των σχεδίων των πόλεων  και κωμών του Βασιλείου»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0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1. Πρώτη Περίοδος:  1923 – 1974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(Έννοιες σχεδίου πόλεως και ρυμοτομικού σχεδίου)  </a:t>
            </a:r>
            <a:endParaRPr lang="el-GR" sz="1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[ </a:t>
            </a:r>
            <a:r>
              <a:rPr lang="el-G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ν.δ.</a:t>
            </a:r>
            <a:r>
              <a:rPr lang="el-G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της 17.07.1923 «περί σχεδίων πόλεων, κωμών και συνοικισμών του κράτους και οικοδομής αυτών» ]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[ ν. 5269/1931 «περί αδειών οικοδομής επί των </a:t>
            </a:r>
            <a:r>
              <a:rPr lang="el-GR" sz="1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ρυμοτομούμενων</a:t>
            </a:r>
            <a:r>
              <a:rPr lang="el-G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ακινήτων ]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2. Δεύτερη περίοδος: 1975 – 1997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Έννοιες πολεοδομικού σχεδιασμού α’ επιπέδου και β’ επιπέδου) – Πρόδρομο άνοιγμα της πολεοδομίας προς τον στρατηγικό σχεδιασμό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[ν. 947/1979 «περί οικιστικών περιοχών], ν. 1337/1983 «επέκταση των πολεοδομικών σχεδίων, οικιστική ανάπτυξη και σχετικές ρυθμίσεις»  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3. Τρίτη Περίοδος: 1997 έως σήμερα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α) ‘Άνοιγμα προς τη χωροταξία / χωρικό σχεδιασμό και την </a:t>
            </a:r>
            <a:r>
              <a:rPr lang="el-GR" sz="1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αειφορία</a:t>
            </a:r>
            <a:r>
              <a:rPr lang="el-G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/αειφόρο ανάπτυξη  </a:t>
            </a:r>
            <a:endParaRPr lang="el-G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β) Άνοιγμα προς την προστασία του περιβάλλοντος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l-G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[ ν. 2508/1997 «Βιώσιμη οικιστική ανάπτυξη των πόλεων και οικισμών της χώρας και άλλες διατάξεις»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l-G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[ ν. 4447/2016 «Χωροταξική και πολεοδομική μεταρρύθμιση – Βιώσιμη ανάπτυξη» ]      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1115</TotalTime>
  <Words>582</Words>
  <Application>Microsoft Office PowerPoint</Application>
  <PresentationFormat>Προβολή στην οθόνη (4:3)</PresentationFormat>
  <Paragraphs>63</Paragraphs>
  <Slides>5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Ηλιοστάσιο</vt:lpstr>
      <vt:lpstr>ΔΙΚΑΙΟ ΤΗΣ ΠΟΛΕΟΔΟΜΙΑΣ    ΓΕΝΙΚΗ ΕΙΣΑΓΩΓΗ</vt:lpstr>
      <vt:lpstr>Α. ΔΙΚΑΙΟ ΤΗΣ ΠΟΛΕΟΔΟΜΙΑΣ  ΓΕΝΙΚΑ </vt:lpstr>
      <vt:lpstr>Β. ΧΑΡΑΚΤΗΡΙΣΤΙΚΑ ΤΟΥ ΔΙΚΑΙΟΥ ΤΗΣ ΠΟΛΕΟΔΟΜΙΑΣ – ΔΙΑΚΡΙΣΗ ΑΠΟ ΑΛΛΟΥΣ ΣΥΓΓΕΝΕΙΣ ΚΛΑΔΟΥΣ ΤΟΥ ΔΙΚΑΙΟΥ </vt:lpstr>
      <vt:lpstr>Γ. ΒΑΣΙΚΕΣ ΘΕΜΑΤΙΚΕΣ ΕΝΟΤΗΤΕΣ  ΤΟΥ ΔΙΚΑΙΟΥ ΤΗΣ ΠΟΛΕΟΔΟΜΙΑΣ</vt:lpstr>
      <vt:lpstr>Δ. ΠΕΡΙΟΔΟΙ ΕΞΕΛΙΞΗΣ ΤΟΥ ΕΛΛΗΝΙΚΟΥ ΔΙΚΑΙΟΥ ΤΗΣ ΠΟΛΕΟΔΟΜΙΑΣ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Marios Haidarlis</cp:lastModifiedBy>
  <cp:revision>106</cp:revision>
  <cp:lastPrinted>2015-02-10T10:51:54Z</cp:lastPrinted>
  <dcterms:created xsi:type="dcterms:W3CDTF">2006-08-16T00:00:00Z</dcterms:created>
  <dcterms:modified xsi:type="dcterms:W3CDTF">2021-03-31T18:08:00Z</dcterms:modified>
</cp:coreProperties>
</file>