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56" r:id="rId2"/>
    <p:sldId id="332" r:id="rId3"/>
    <p:sldId id="333" r:id="rId4"/>
    <p:sldId id="304" r:id="rId5"/>
    <p:sldId id="305" r:id="rId6"/>
    <p:sldId id="259" r:id="rId7"/>
    <p:sldId id="260" r:id="rId8"/>
    <p:sldId id="261" r:id="rId9"/>
    <p:sldId id="262" r:id="rId10"/>
    <p:sldId id="413" r:id="rId11"/>
    <p:sldId id="412" r:id="rId12"/>
    <p:sldId id="414" r:id="rId13"/>
    <p:sldId id="377" r:id="rId14"/>
    <p:sldId id="415" r:id="rId15"/>
    <p:sldId id="326" r:id="rId16"/>
    <p:sldId id="416" r:id="rId17"/>
    <p:sldId id="406" r:id="rId18"/>
    <p:sldId id="263" r:id="rId19"/>
    <p:sldId id="264" r:id="rId20"/>
    <p:sldId id="265" r:id="rId21"/>
    <p:sldId id="340" r:id="rId22"/>
    <p:sldId id="266" r:id="rId23"/>
    <p:sldId id="417" r:id="rId24"/>
    <p:sldId id="268" r:id="rId25"/>
    <p:sldId id="341" r:id="rId26"/>
    <p:sldId id="267" r:id="rId27"/>
    <p:sldId id="269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334" r:id="rId47"/>
    <p:sldId id="335" r:id="rId48"/>
    <p:sldId id="336" r:id="rId49"/>
    <p:sldId id="337" r:id="rId50"/>
    <p:sldId id="338" r:id="rId5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ochi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3A2B17"/>
        </a:fontRef>
        <a:srgbClr val="3A2B17"/>
      </a:tcTxStyle>
      <a:tcStyle>
        <a:tcBdr>
          <a:left>
            <a:ln w="25400" cap="flat">
              <a:solidFill>
                <a:srgbClr val="818E9C"/>
              </a:solidFill>
              <a:prstDash val="solid"/>
              <a:miter lim="400000"/>
            </a:ln>
          </a:left>
          <a:right>
            <a:ln w="25400" cap="flat">
              <a:solidFill>
                <a:srgbClr val="818E9C"/>
              </a:solidFill>
              <a:prstDash val="solid"/>
              <a:miter lim="400000"/>
            </a:ln>
          </a:right>
          <a:top>
            <a:ln w="25400" cap="flat">
              <a:solidFill>
                <a:srgbClr val="818E9C"/>
              </a:solidFill>
              <a:prstDash val="solid"/>
              <a:miter lim="400000"/>
            </a:ln>
          </a:top>
          <a:bottom>
            <a:ln w="25400" cap="flat">
              <a:solidFill>
                <a:srgbClr val="818E9C"/>
              </a:solidFill>
              <a:prstDash val="solid"/>
              <a:miter lim="400000"/>
            </a:ln>
          </a:bottom>
          <a:insideH>
            <a:ln w="25400" cap="flat">
              <a:solidFill>
                <a:srgbClr val="818E9C"/>
              </a:solidFill>
              <a:prstDash val="solid"/>
              <a:miter lim="400000"/>
            </a:ln>
          </a:insideH>
          <a:insideV>
            <a:ln w="25400" cap="flat">
              <a:solidFill>
                <a:srgbClr val="818E9C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9A9A94">
              <a:alpha val="20000"/>
            </a:srgbClr>
          </a:solidFill>
        </a:fill>
      </a:tcStyle>
    </a:band2H>
    <a:firstCol>
      <a:tcTxStyle b="off" i="off">
        <a:fontRef idx="minor">
          <a:srgbClr val="19242B"/>
        </a:fontRef>
        <a:srgbClr val="19242B"/>
      </a:tcTxStyle>
      <a:tcStyle>
        <a:tcBdr>
          <a:left>
            <a:ln w="25400" cap="flat">
              <a:solidFill>
                <a:srgbClr val="818E9C"/>
              </a:solidFill>
              <a:prstDash val="solid"/>
              <a:miter lim="400000"/>
            </a:ln>
          </a:left>
          <a:right>
            <a:ln w="25400" cap="flat">
              <a:solidFill>
                <a:srgbClr val="818E9C"/>
              </a:solidFill>
              <a:prstDash val="solid"/>
              <a:miter lim="400000"/>
            </a:ln>
          </a:right>
          <a:top>
            <a:ln w="25400" cap="flat">
              <a:solidFill>
                <a:srgbClr val="818E9C"/>
              </a:solidFill>
              <a:prstDash val="solid"/>
              <a:miter lim="400000"/>
            </a:ln>
          </a:top>
          <a:bottom>
            <a:ln w="25400" cap="flat">
              <a:solidFill>
                <a:srgbClr val="818E9C"/>
              </a:solidFill>
              <a:prstDash val="solid"/>
              <a:miter lim="400000"/>
            </a:ln>
          </a:bottom>
          <a:insideH>
            <a:ln w="25400" cap="flat">
              <a:solidFill>
                <a:srgbClr val="818E9C"/>
              </a:solidFill>
              <a:prstDash val="solid"/>
              <a:miter lim="400000"/>
            </a:ln>
          </a:insideH>
          <a:insideV>
            <a:ln w="25400" cap="flat">
              <a:solidFill>
                <a:srgbClr val="818E9C"/>
              </a:solidFill>
              <a:prstDash val="solid"/>
              <a:miter lim="400000"/>
            </a:ln>
          </a:insideV>
        </a:tcBdr>
        <a:fill>
          <a:solidFill>
            <a:srgbClr val="1B4A6D">
              <a:alpha val="35000"/>
            </a:srgbClr>
          </a:solidFill>
        </a:fill>
      </a:tcStyle>
    </a:firstCol>
    <a:lastRow>
      <a:tcTxStyle b="off" i="off">
        <a:fontRef idx="minor">
          <a:srgbClr val="19242B"/>
        </a:fontRef>
        <a:srgbClr val="19242B"/>
      </a:tcTxStyle>
      <a:tcStyle>
        <a:tcBdr>
          <a:left>
            <a:ln w="25400" cap="flat">
              <a:solidFill>
                <a:srgbClr val="818E9C"/>
              </a:solidFill>
              <a:prstDash val="solid"/>
              <a:miter lim="400000"/>
            </a:ln>
          </a:left>
          <a:right>
            <a:ln w="25400" cap="flat">
              <a:solidFill>
                <a:srgbClr val="818E9C"/>
              </a:solidFill>
              <a:prstDash val="solid"/>
              <a:miter lim="400000"/>
            </a:ln>
          </a:right>
          <a:top>
            <a:ln w="25400" cap="flat">
              <a:solidFill>
                <a:srgbClr val="818E9C"/>
              </a:solidFill>
              <a:prstDash val="solid"/>
              <a:miter lim="400000"/>
            </a:ln>
          </a:top>
          <a:bottom>
            <a:ln w="25400" cap="flat">
              <a:solidFill>
                <a:srgbClr val="818E9C"/>
              </a:solidFill>
              <a:prstDash val="solid"/>
              <a:miter lim="400000"/>
            </a:ln>
          </a:bottom>
          <a:insideH>
            <a:ln w="25400" cap="flat">
              <a:solidFill>
                <a:srgbClr val="818E9C"/>
              </a:solidFill>
              <a:prstDash val="solid"/>
              <a:miter lim="400000"/>
            </a:ln>
          </a:insideH>
          <a:insideV>
            <a:ln w="25400" cap="flat">
              <a:solidFill>
                <a:srgbClr val="818E9C"/>
              </a:solidFill>
              <a:prstDash val="solid"/>
              <a:miter lim="400000"/>
            </a:ln>
          </a:insideV>
        </a:tcBdr>
        <a:fill>
          <a:solidFill>
            <a:srgbClr val="1B4A6D">
              <a:alpha val="35000"/>
            </a:srgbClr>
          </a:solidFill>
        </a:fill>
      </a:tcStyle>
    </a:lastRow>
    <a:firstRow>
      <a:tcTxStyle b="off" i="off">
        <a:fontRef idx="minor">
          <a:srgbClr val="19242B"/>
        </a:fontRef>
        <a:srgbClr val="19242B"/>
      </a:tcTxStyle>
      <a:tcStyle>
        <a:tcBdr>
          <a:left>
            <a:ln w="25400" cap="flat">
              <a:solidFill>
                <a:srgbClr val="818E9C"/>
              </a:solidFill>
              <a:prstDash val="solid"/>
              <a:miter lim="400000"/>
            </a:ln>
          </a:left>
          <a:right>
            <a:ln w="25400" cap="flat">
              <a:solidFill>
                <a:srgbClr val="818E9C"/>
              </a:solidFill>
              <a:prstDash val="solid"/>
              <a:miter lim="400000"/>
            </a:ln>
          </a:right>
          <a:top>
            <a:ln w="25400" cap="flat">
              <a:solidFill>
                <a:srgbClr val="818E9C"/>
              </a:solidFill>
              <a:prstDash val="solid"/>
              <a:miter lim="400000"/>
            </a:ln>
          </a:top>
          <a:bottom>
            <a:ln w="25400" cap="flat">
              <a:solidFill>
                <a:srgbClr val="818E9C"/>
              </a:solidFill>
              <a:prstDash val="solid"/>
              <a:miter lim="400000"/>
            </a:ln>
          </a:bottom>
          <a:insideH>
            <a:ln w="25400" cap="flat">
              <a:solidFill>
                <a:srgbClr val="818E9C"/>
              </a:solidFill>
              <a:prstDash val="solid"/>
              <a:miter lim="400000"/>
            </a:ln>
          </a:insideH>
          <a:insideV>
            <a:ln w="25400" cap="flat">
              <a:solidFill>
                <a:srgbClr val="818E9C"/>
              </a:solidFill>
              <a:prstDash val="solid"/>
              <a:miter lim="400000"/>
            </a:ln>
          </a:insideV>
        </a:tcBdr>
        <a:fill>
          <a:solidFill>
            <a:srgbClr val="1B4A6D">
              <a:alpha val="35000"/>
            </a:srgbClr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9"/>
  </p:normalViewPr>
  <p:slideViewPr>
    <p:cSldViewPr snapToGrid="0">
      <p:cViewPr varScale="1">
        <p:scale>
          <a:sx n="74" d="100"/>
          <a:sy n="74" d="100"/>
        </p:scale>
        <p:origin x="18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Shape 15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0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0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0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0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0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0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0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0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0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Shape 5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5" name="Shape 5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πτερνοπερονιαίος Από τον έξω σφυρό προσθίως έως το έξω όριο του αστραγάλου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2044700"/>
            <a:ext cx="10464800" cy="285750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 anchor="b"/>
          <a:lstStyle>
            <a:lvl1pPr>
              <a:lnSpc>
                <a:spcPct val="100000"/>
              </a:lnSpc>
              <a:defRPr sz="9400" spc="0">
                <a:solidFill>
                  <a:srgbClr val="FFFCF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40970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  <a:lvl2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2pPr>
            <a:lvl3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3pPr>
            <a:lvl4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4pPr>
            <a:lvl5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sz="quarter" idx="2"/>
          </p:nvPr>
        </p:nvSpPr>
        <p:spPr>
          <a:xfrm>
            <a:off x="6326542" y="9271000"/>
            <a:ext cx="362611" cy="30094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/>
          <a:lstStyle>
            <a:lvl1pPr>
              <a:defRPr>
                <a:solidFill>
                  <a:srgbClr val="FFFCF5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Image"/>
          <p:cNvSpPr>
            <a:spLocks noGrp="1"/>
          </p:cNvSpPr>
          <p:nvPr>
            <p:ph type="pic" idx="21"/>
          </p:nvPr>
        </p:nvSpPr>
        <p:spPr>
          <a:xfrm>
            <a:off x="5194300" y="2692400"/>
            <a:ext cx="9023878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8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374900"/>
            <a:ext cx="5041900" cy="6578600"/>
          </a:xfrm>
          <a:prstGeom prst="rect">
            <a:avLst/>
          </a:prstGeom>
        </p:spPr>
        <p:txBody>
          <a:bodyPr/>
          <a:lstStyle>
            <a:lvl1pPr marL="641038" indent="-323538">
              <a:spcBef>
                <a:spcPts val="5000"/>
              </a:spcBef>
              <a:buBlip>
                <a:blip r:embed="rId2"/>
              </a:buBlip>
              <a:defRPr sz="3400"/>
            </a:lvl1pPr>
            <a:lvl2pPr marL="1085538" indent="-323538">
              <a:spcBef>
                <a:spcPts val="5000"/>
              </a:spcBef>
              <a:buBlip>
                <a:blip r:embed="rId2"/>
              </a:buBlip>
              <a:defRPr sz="3400"/>
            </a:lvl2pPr>
            <a:lvl3pPr marL="1530038" indent="-323538">
              <a:spcBef>
                <a:spcPts val="5000"/>
              </a:spcBef>
              <a:buBlip>
                <a:blip r:embed="rId2"/>
              </a:buBlip>
              <a:defRPr sz="3400"/>
            </a:lvl3pPr>
            <a:lvl4pPr marL="1974538" indent="-323538">
              <a:spcBef>
                <a:spcPts val="5000"/>
              </a:spcBef>
              <a:buBlip>
                <a:blip r:embed="rId2"/>
              </a:buBlip>
              <a:defRPr sz="3400"/>
            </a:lvl4pPr>
            <a:lvl5pPr marL="2419038" indent="-323538">
              <a:spcBef>
                <a:spcPts val="5000"/>
              </a:spcBef>
              <a:buBlip>
                <a:blip r:embed="rId2"/>
              </a:buBlip>
              <a:defRPr sz="3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374900"/>
            <a:ext cx="5041900" cy="6578600"/>
          </a:xfrm>
          <a:prstGeom prst="rect">
            <a:avLst/>
          </a:prstGeom>
        </p:spPr>
        <p:txBody>
          <a:bodyPr/>
          <a:lstStyle>
            <a:lvl1pPr marL="641038" indent="-323538">
              <a:spcBef>
                <a:spcPts val="5000"/>
              </a:spcBef>
              <a:buBlip>
                <a:blip r:embed="rId2"/>
              </a:buBlip>
              <a:defRPr sz="3400"/>
            </a:lvl1pPr>
            <a:lvl2pPr marL="1085538" indent="-323538">
              <a:spcBef>
                <a:spcPts val="5000"/>
              </a:spcBef>
              <a:buBlip>
                <a:blip r:embed="rId2"/>
              </a:buBlip>
              <a:defRPr sz="3400"/>
            </a:lvl2pPr>
            <a:lvl3pPr marL="1530038" indent="-323538">
              <a:spcBef>
                <a:spcPts val="5000"/>
              </a:spcBef>
              <a:buBlip>
                <a:blip r:embed="rId2"/>
              </a:buBlip>
              <a:defRPr sz="3400"/>
            </a:lvl3pPr>
            <a:lvl4pPr marL="1974538" indent="-323538">
              <a:spcBef>
                <a:spcPts val="5000"/>
              </a:spcBef>
              <a:buBlip>
                <a:blip r:embed="rId2"/>
              </a:buBlip>
              <a:defRPr sz="3400"/>
            </a:lvl4pPr>
            <a:lvl5pPr marL="2419038" indent="-323538">
              <a:spcBef>
                <a:spcPts val="5000"/>
              </a:spcBef>
              <a:buBlip>
                <a:blip r:embed="rId2"/>
              </a:buBlip>
              <a:defRPr sz="3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772400" y="2374900"/>
            <a:ext cx="3962400" cy="6578600"/>
          </a:xfrm>
          <a:prstGeom prst="rect">
            <a:avLst/>
          </a:prstGeom>
        </p:spPr>
        <p:txBody>
          <a:bodyPr/>
          <a:lstStyle>
            <a:lvl1pPr marL="641038" indent="-323538">
              <a:spcBef>
                <a:spcPts val="5000"/>
              </a:spcBef>
              <a:buBlip>
                <a:blip r:embed="rId2"/>
              </a:buBlip>
              <a:defRPr sz="3400"/>
            </a:lvl1pPr>
            <a:lvl2pPr marL="1085538" indent="-323538">
              <a:spcBef>
                <a:spcPts val="5000"/>
              </a:spcBef>
              <a:buBlip>
                <a:blip r:embed="rId2"/>
              </a:buBlip>
              <a:defRPr sz="3400"/>
            </a:lvl2pPr>
            <a:lvl3pPr marL="1530038" indent="-323538">
              <a:spcBef>
                <a:spcPts val="5000"/>
              </a:spcBef>
              <a:buBlip>
                <a:blip r:embed="rId2"/>
              </a:buBlip>
              <a:defRPr sz="3400"/>
            </a:lvl3pPr>
            <a:lvl4pPr marL="1974538" indent="-323538">
              <a:spcBef>
                <a:spcPts val="5000"/>
              </a:spcBef>
              <a:buBlip>
                <a:blip r:embed="rId2"/>
              </a:buBlip>
              <a:defRPr sz="3400"/>
            </a:lvl4pPr>
            <a:lvl5pPr marL="2419038" indent="-323538">
              <a:spcBef>
                <a:spcPts val="5000"/>
              </a:spcBef>
              <a:buBlip>
                <a:blip r:embed="rId2"/>
              </a:buBlip>
              <a:defRPr sz="3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Alternate L">
    <p:bg>
      <p:bgPr>
        <a:solidFill>
          <a:srgbClr val="7F89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watermark_photo-r.jpeg" descr="watermark_photo-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736600" y="254000"/>
            <a:ext cx="9245600" cy="19939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idx="1"/>
          </p:nvPr>
        </p:nvSpPr>
        <p:spPr>
          <a:xfrm>
            <a:off x="736600" y="2374900"/>
            <a:ext cx="9245600" cy="6578600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Alternate R">
    <p:bg>
      <p:bgPr>
        <a:solidFill>
          <a:srgbClr val="7F89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watermark_photo-l_pdf.pdf" descr="watermark_photo-l_pdf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3009900" y="254000"/>
            <a:ext cx="9245600" cy="19939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idx="1"/>
          </p:nvPr>
        </p:nvSpPr>
        <p:spPr>
          <a:xfrm>
            <a:off x="3009900" y="2374900"/>
            <a:ext cx="9245600" cy="6578600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gradFill flip="none" rotWithShape="1">
          <a:gsLst>
            <a:gs pos="0">
              <a:srgbClr val="3F3F3F"/>
            </a:gs>
            <a:gs pos="50000">
              <a:srgbClr val="000000"/>
            </a:gs>
            <a:gs pos="100000">
              <a:srgbClr val="00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"/>
          <p:cNvSpPr/>
          <p:nvPr/>
        </p:nvSpPr>
        <p:spPr>
          <a:xfrm>
            <a:off x="-1" y="-1"/>
            <a:ext cx="13004802" cy="97536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914400">
              <a:defRPr sz="2400">
                <a:solidFill>
                  <a:srgbClr val="FFFFFF"/>
                </a:solidFill>
                <a:latin typeface="Perpetua"/>
                <a:ea typeface="Perpetua"/>
                <a:cs typeface="Perpetua"/>
                <a:sym typeface="Perpetua"/>
              </a:defRPr>
            </a:pPr>
            <a:endParaRPr/>
          </a:p>
        </p:txBody>
      </p:sp>
      <p:sp>
        <p:nvSpPr>
          <p:cNvPr id="137" name="Rounded Rectangle"/>
          <p:cNvSpPr/>
          <p:nvPr/>
        </p:nvSpPr>
        <p:spPr>
          <a:xfrm>
            <a:off x="90310" y="99342"/>
            <a:ext cx="12819664" cy="9518792"/>
          </a:xfrm>
          <a:prstGeom prst="roundRect">
            <a:avLst>
              <a:gd name="adj" fmla="val 3467"/>
            </a:avLst>
          </a:prstGeom>
          <a:ln w="3175" cap="sq">
            <a:solidFill>
              <a:srgbClr val="FFFFFF"/>
            </a:solidFill>
          </a:ln>
        </p:spPr>
        <p:txBody>
          <a:bodyPr lIns="65023" tIns="65023" rIns="65023" bIns="65023" anchor="ctr"/>
          <a:lstStyle/>
          <a:p>
            <a:pPr defTabSz="914400">
              <a:defRPr sz="2400">
                <a:solidFill>
                  <a:srgbClr val="FFFFFF"/>
                </a:solidFill>
                <a:latin typeface="Perpetua"/>
                <a:ea typeface="Perpetua"/>
                <a:cs typeface="Perpetua"/>
                <a:sym typeface="Perpetua"/>
              </a:defRPr>
            </a:pPr>
            <a:endParaRPr/>
          </a:p>
        </p:txBody>
      </p:sp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06604" y="9024196"/>
            <a:ext cx="252463" cy="266701"/>
          </a:xfrm>
          <a:prstGeom prst="rect">
            <a:avLst/>
          </a:prstGeom>
          <a:solidFill>
            <a:srgbClr val="D34817"/>
          </a:solidFill>
        </p:spPr>
        <p:txBody>
          <a:bodyPr lIns="0" tIns="0" rIns="0" bIns="0" anchor="ctr"/>
          <a:lstStyle>
            <a:lvl1pPr defTabSz="9144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itle Text"/>
          <p:cNvSpPr txBox="1">
            <a:spLocks noGrp="1"/>
          </p:cNvSpPr>
          <p:nvPr>
            <p:ph type="title"/>
          </p:nvPr>
        </p:nvSpPr>
        <p:spPr>
          <a:xfrm>
            <a:off x="1016000" y="546100"/>
            <a:ext cx="10972800" cy="1854200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>
              <a:lnSpc>
                <a:spcPct val="100000"/>
              </a:lnSpc>
              <a:defRPr spc="0">
                <a:solidFill>
                  <a:srgbClr val="6F6A5A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6" name="Body Level One…"/>
          <p:cNvSpPr txBox="1">
            <a:spLocks noGrp="1"/>
          </p:cNvSpPr>
          <p:nvPr>
            <p:ph type="body" idx="1"/>
          </p:nvPr>
        </p:nvSpPr>
        <p:spPr>
          <a:xfrm>
            <a:off x="1016000" y="2768600"/>
            <a:ext cx="10972800" cy="5715000"/>
          </a:xfrm>
          <a:prstGeom prst="rect">
            <a:avLst/>
          </a:prstGeom>
        </p:spPr>
        <p:txBody>
          <a:bodyPr>
            <a:normAutofit/>
          </a:bodyPr>
          <a:lstStyle>
            <a:lvl1pPr marL="419100" indent="-419100">
              <a:spcBef>
                <a:spcPts val="3000"/>
              </a:spcBef>
              <a:buClr>
                <a:srgbClr val="A29A85"/>
              </a:buClr>
              <a:buSzPct val="100000"/>
              <a:buFontTx/>
              <a:buChar char="•"/>
              <a:defRPr>
                <a:solidFill>
                  <a:srgbClr val="6F6A5A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  <a:lvl2pPr marL="838200" indent="-419100">
              <a:spcBef>
                <a:spcPts val="3000"/>
              </a:spcBef>
              <a:buClr>
                <a:srgbClr val="A29A85"/>
              </a:buClr>
              <a:buSzPct val="100000"/>
              <a:buFontTx/>
              <a:buChar char="•"/>
              <a:defRPr>
                <a:solidFill>
                  <a:srgbClr val="6F6A5A"/>
                </a:solidFill>
                <a:latin typeface="Baskerville"/>
                <a:ea typeface="Baskerville"/>
                <a:cs typeface="Baskerville"/>
                <a:sym typeface="Baskerville"/>
              </a:defRPr>
            </a:lvl2pPr>
            <a:lvl3pPr marL="1181100" indent="-419100">
              <a:spcBef>
                <a:spcPts val="3000"/>
              </a:spcBef>
              <a:buClr>
                <a:srgbClr val="A29A85"/>
              </a:buClr>
              <a:buSzPct val="100000"/>
              <a:buFontTx/>
              <a:buChar char="•"/>
              <a:defRPr>
                <a:solidFill>
                  <a:srgbClr val="6F6A5A"/>
                </a:solidFill>
                <a:latin typeface="Baskerville"/>
                <a:ea typeface="Baskerville"/>
                <a:cs typeface="Baskerville"/>
                <a:sym typeface="Baskerville"/>
              </a:defRPr>
            </a:lvl3pPr>
            <a:lvl4pPr marL="1562100" indent="-419100">
              <a:spcBef>
                <a:spcPts val="3000"/>
              </a:spcBef>
              <a:buClr>
                <a:srgbClr val="A29A85"/>
              </a:buClr>
              <a:buSzPct val="100000"/>
              <a:buFontTx/>
              <a:buChar char="•"/>
              <a:defRPr>
                <a:solidFill>
                  <a:srgbClr val="6F6A5A"/>
                </a:solidFill>
                <a:latin typeface="Baskerville"/>
                <a:ea typeface="Baskerville"/>
                <a:cs typeface="Baskerville"/>
                <a:sym typeface="Baskerville"/>
              </a:defRPr>
            </a:lvl4pPr>
            <a:lvl5pPr marL="1943100" indent="-419100">
              <a:spcBef>
                <a:spcPts val="3000"/>
              </a:spcBef>
              <a:buClr>
                <a:srgbClr val="A29A85"/>
              </a:buClr>
              <a:buSzPct val="100000"/>
              <a:buFontTx/>
              <a:buChar char="•"/>
              <a:defRPr>
                <a:solidFill>
                  <a:srgbClr val="6F6A5A"/>
                </a:solidFill>
                <a:latin typeface="Baskerville"/>
                <a:ea typeface="Baskerville"/>
                <a:cs typeface="Baskerville"/>
                <a:sym typeface="Baskervill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4599" y="9004300"/>
            <a:ext cx="342901" cy="36830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F6A5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13" b="0" i="0">
                <a:solidFill>
                  <a:srgbClr val="3333CC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87" b="0" i="1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30380" y="9290050"/>
            <a:ext cx="224420" cy="24622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39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2" spcCol="523240" anchor="t"/>
          <a:lstStyle>
            <a:lvl1pPr marL="641038" indent="-323538">
              <a:spcBef>
                <a:spcPts val="5000"/>
              </a:spcBef>
              <a:buBlip>
                <a:blip r:embed="rId2"/>
              </a:buBlip>
              <a:defRPr sz="3400"/>
            </a:lvl1pPr>
            <a:lvl2pPr marL="1085538" indent="-323538">
              <a:spcBef>
                <a:spcPts val="5000"/>
              </a:spcBef>
              <a:buBlip>
                <a:blip r:embed="rId2"/>
              </a:buBlip>
              <a:defRPr sz="3400"/>
            </a:lvl2pPr>
            <a:lvl3pPr marL="1530038" indent="-323538">
              <a:spcBef>
                <a:spcPts val="5000"/>
              </a:spcBef>
              <a:buBlip>
                <a:blip r:embed="rId2"/>
              </a:buBlip>
              <a:defRPr sz="3400"/>
            </a:lvl3pPr>
            <a:lvl4pPr marL="1974538" indent="-323538">
              <a:spcBef>
                <a:spcPts val="5000"/>
              </a:spcBef>
              <a:buBlip>
                <a:blip r:embed="rId2"/>
              </a:buBlip>
              <a:defRPr sz="3400"/>
            </a:lvl4pPr>
            <a:lvl5pPr marL="2419038" indent="-323538">
              <a:spcBef>
                <a:spcPts val="5000"/>
              </a:spcBef>
              <a:buBlip>
                <a:blip r:embed="rId2"/>
              </a:buBlip>
              <a:defRPr sz="3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774700"/>
            <a:ext cx="10464800" cy="8178800"/>
          </a:xfrm>
          <a:prstGeom prst="rect">
            <a:avLst/>
          </a:prstGeom>
        </p:spPr>
        <p:txBody>
          <a:bodyPr/>
          <a:lstStyle>
            <a:lvl1pPr>
              <a:spcBef>
                <a:spcPts val="6500"/>
              </a:spcBef>
              <a:buBlip>
                <a:blip r:embed="rId2"/>
              </a:buBlip>
            </a:lvl1pPr>
            <a:lvl2pPr>
              <a:spcBef>
                <a:spcPts val="6500"/>
              </a:spcBef>
              <a:buBlip>
                <a:blip r:embed="rId2"/>
              </a:buBlip>
            </a:lvl2pPr>
            <a:lvl3pPr>
              <a:spcBef>
                <a:spcPts val="6500"/>
              </a:spcBef>
              <a:buBlip>
                <a:blip r:embed="rId2"/>
              </a:buBlip>
            </a:lvl3pPr>
            <a:lvl4pPr>
              <a:spcBef>
                <a:spcPts val="6500"/>
              </a:spcBef>
              <a:buBlip>
                <a:blip r:embed="rId2"/>
              </a:buBlip>
            </a:lvl4pPr>
            <a:lvl5pPr>
              <a:spcBef>
                <a:spcPts val="6500"/>
              </a:spcBef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Text"/>
          <p:cNvSpPr>
            <a:spLocks noGrp="1"/>
          </p:cNvSpPr>
          <p:nvPr>
            <p:ph type="title"/>
          </p:nvPr>
        </p:nvSpPr>
        <p:spPr>
          <a:xfrm>
            <a:off x="1270000" y="2730500"/>
            <a:ext cx="10464800" cy="427990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/>
          <a:lstStyle>
            <a:lvl1pPr>
              <a:lnSpc>
                <a:spcPct val="100000"/>
              </a:lnSpc>
              <a:defRPr sz="9400" spc="0">
                <a:solidFill>
                  <a:srgbClr val="FFFCF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62" name="Slide Number"/>
          <p:cNvSpPr>
            <a:spLocks noGrp="1"/>
          </p:cNvSpPr>
          <p:nvPr>
            <p:ph type="sldNum" sz="quarter" idx="2"/>
          </p:nvPr>
        </p:nvSpPr>
        <p:spPr>
          <a:xfrm>
            <a:off x="6326542" y="9271000"/>
            <a:ext cx="362611" cy="30094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/>
          <a:lstStyle>
            <a:lvl1pPr>
              <a:defRPr>
                <a:solidFill>
                  <a:srgbClr val="FFFCF5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Image"/>
          <p:cNvSpPr>
            <a:spLocks noGrp="1"/>
          </p:cNvSpPr>
          <p:nvPr>
            <p:ph type="pic" sz="half" idx="21"/>
          </p:nvPr>
        </p:nvSpPr>
        <p:spPr>
          <a:xfrm>
            <a:off x="2768600" y="1371600"/>
            <a:ext cx="7500861" cy="5003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70" name="Title Text"/>
          <p:cNvSpPr>
            <a:spLocks noGrp="1"/>
          </p:cNvSpPr>
          <p:nvPr>
            <p:ph type="title"/>
          </p:nvPr>
        </p:nvSpPr>
        <p:spPr>
          <a:xfrm>
            <a:off x="1270000" y="6896100"/>
            <a:ext cx="10464800" cy="210820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 lIns="0" tIns="0" rIns="0" bIns="0"/>
          <a:lstStyle>
            <a:lvl1pPr>
              <a:lnSpc>
                <a:spcPct val="100000"/>
              </a:lnSpc>
              <a:defRPr spc="0">
                <a:solidFill>
                  <a:srgbClr val="FFFCF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1" name="Slide Number"/>
          <p:cNvSpPr>
            <a:spLocks noGrp="1"/>
          </p:cNvSpPr>
          <p:nvPr>
            <p:ph type="sldNum" sz="quarter" idx="2"/>
          </p:nvPr>
        </p:nvSpPr>
        <p:spPr>
          <a:xfrm>
            <a:off x="6326542" y="9271000"/>
            <a:ext cx="362611" cy="30094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/>
          <a:lstStyle>
            <a:lvl1pPr>
              <a:defRPr>
                <a:solidFill>
                  <a:srgbClr val="FFFCF5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Image"/>
          <p:cNvSpPr>
            <a:spLocks noGrp="1"/>
          </p:cNvSpPr>
          <p:nvPr>
            <p:ph type="pic" idx="21"/>
          </p:nvPr>
        </p:nvSpPr>
        <p:spPr>
          <a:xfrm>
            <a:off x="5168900" y="1879600"/>
            <a:ext cx="9023878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79" name="Title Text"/>
          <p:cNvSpPr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 anchor="b"/>
          <a:lstStyle>
            <a:lvl1pPr>
              <a:lnSpc>
                <a:spcPct val="100000"/>
              </a:lnSpc>
              <a:defRPr sz="6800" spc="0">
                <a:solidFill>
                  <a:srgbClr val="FFFCF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0" name="Body Level One…"/>
          <p:cNvSpPr>
            <a:spLocks noGrp="1"/>
          </p:cNvSpPr>
          <p:nvPr>
            <p:ph type="body" sz="quarter" idx="1"/>
          </p:nvPr>
        </p:nvSpPr>
        <p:spPr>
          <a:xfrm>
            <a:off x="635000" y="4800600"/>
            <a:ext cx="5867400" cy="330200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  <a:lvl2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2pPr>
            <a:lvl3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3pPr>
            <a:lvl4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4pPr>
            <a:lvl5pPr marL="0" indent="0" algn="ctr">
              <a:spcBef>
                <a:spcPts val="0"/>
              </a:spcBef>
              <a:buSzTx/>
              <a:buFontTx/>
              <a:buNone/>
              <a:defRPr sz="3800" spc="1577">
                <a:solidFill>
                  <a:srgbClr val="FFFEFB"/>
                </a:solidFill>
                <a:latin typeface="Copperplate"/>
                <a:ea typeface="Copperplate"/>
                <a:cs typeface="Copperplate"/>
                <a:sym typeface="Copperpl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Slide Number"/>
          <p:cNvSpPr>
            <a:spLocks noGrp="1"/>
          </p:cNvSpPr>
          <p:nvPr>
            <p:ph type="sldNum" sz="quarter" idx="2"/>
          </p:nvPr>
        </p:nvSpPr>
        <p:spPr>
          <a:xfrm>
            <a:off x="6326542" y="9271000"/>
            <a:ext cx="362611" cy="300940"/>
          </a:xfrm>
          <a:prstGeom prst="rect">
            <a:avLst/>
          </a:prstGeom>
          <a:effectLst>
            <a:outerShdw blurRad="12700" dist="50800" dir="13500000" rotWithShape="0">
              <a:srgbClr val="424242"/>
            </a:outerShdw>
          </a:effectLst>
        </p:spPr>
        <p:txBody>
          <a:bodyPr/>
          <a:lstStyle>
            <a:lvl1pPr>
              <a:defRPr>
                <a:solidFill>
                  <a:srgbClr val="FFFCF5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1993900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374900"/>
            <a:ext cx="10464800" cy="657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buBlip>
                <a:blip r:embed="rId20"/>
              </a:buBlip>
            </a:lvl1pPr>
            <a:lvl2pPr>
              <a:buBlip>
                <a:blip r:embed="rId20"/>
              </a:buBlip>
            </a:lvl2pPr>
            <a:lvl3pPr>
              <a:buBlip>
                <a:blip r:embed="rId20"/>
              </a:buBlip>
            </a:lvl3pPr>
            <a:lvl4pPr>
              <a:buBlip>
                <a:blip r:embed="rId20"/>
              </a:buBlip>
            </a:lvl4pPr>
            <a:lvl5pPr>
              <a:buBlip>
                <a:blip r:embed="rId20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37300" y="9290050"/>
            <a:ext cx="317500" cy="330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1pPr>
      <a:lvl2pPr marL="0" marR="0" indent="22860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2pPr>
      <a:lvl3pPr marL="0" marR="0" indent="45720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3pPr>
      <a:lvl4pPr marL="0" marR="0" indent="68580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4pPr>
      <a:lvl5pPr marL="0" marR="0" indent="91440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5pPr>
      <a:lvl6pPr marL="0" marR="0" indent="114300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6pPr>
      <a:lvl7pPr marL="0" marR="0" indent="137160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7pPr>
      <a:lvl8pPr marL="0" marR="0" indent="160020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8pPr>
      <a:lvl9pPr marL="0" marR="0" indent="1828800" algn="ctr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-188" baseline="0">
          <a:solidFill>
            <a:srgbClr val="7E8A98"/>
          </a:solidFill>
          <a:uFillTx/>
          <a:latin typeface="Copperplate"/>
          <a:ea typeface="Copperplate"/>
          <a:cs typeface="Copperplate"/>
          <a:sym typeface="Copperplate"/>
        </a:defRPr>
      </a:lvl9pPr>
    </p:titleStyle>
    <p:bodyStyle>
      <a:lvl1pPr marL="6690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1pPr>
      <a:lvl2pPr marL="11135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2pPr>
      <a:lvl3pPr marL="15580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3pPr>
      <a:lvl4pPr marL="20025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4pPr>
      <a:lvl5pPr marL="24470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5pPr>
      <a:lvl6pPr marL="28915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6pPr>
      <a:lvl7pPr marL="33360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7pPr>
      <a:lvl8pPr marL="37805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8pPr>
      <a:lvl9pPr marL="4225007" marR="0" indent="-351507" algn="l" defTabSz="584200" latinLnBrk="0">
        <a:lnSpc>
          <a:spcPct val="100000"/>
        </a:lnSpc>
        <a:spcBef>
          <a:spcPts val="4000"/>
        </a:spcBef>
        <a:spcAft>
          <a:spcPts val="0"/>
        </a:spcAft>
        <a:buClrTx/>
        <a:buSzPct val="48000"/>
        <a:buFont typeface="Gill Sans"/>
        <a:buBlip>
          <a:blip r:embed="rId20"/>
        </a:buBlip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ochin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iff"/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if"/><Relationship Id="rId2" Type="http://schemas.openxmlformats.org/officeDocument/2006/relationships/image" Target="../media/image70.ti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3.png"/><Relationship Id="rId4" Type="http://schemas.openxmlformats.org/officeDocument/2006/relationships/image" Target="../media/image72.t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8.tif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tif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4.png"/><Relationship Id="rId4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8.tif"/><Relationship Id="rId4" Type="http://schemas.openxmlformats.org/officeDocument/2006/relationships/image" Target="../media/image95.t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9.tif"/><Relationship Id="rId4" Type="http://schemas.openxmlformats.org/officeDocument/2006/relationships/image" Target="../media/image9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7.jpeg"/><Relationship Id="rId4" Type="http://schemas.openxmlformats.org/officeDocument/2006/relationships/image" Target="../media/image8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5.tif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jpeg"/><Relationship Id="rId7" Type="http://schemas.openxmlformats.org/officeDocument/2006/relationships/image" Target="../media/image111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tif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tif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0.tif"/><Relationship Id="rId4" Type="http://schemas.openxmlformats.org/officeDocument/2006/relationships/image" Target="../media/image119.t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tif"/><Relationship Id="rId2" Type="http://schemas.openxmlformats.org/officeDocument/2006/relationships/image" Target="../media/image121.ti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3.tif"/><Relationship Id="rId4" Type="http://schemas.openxmlformats.org/officeDocument/2006/relationships/image" Target="../media/image122.t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tif"/><Relationship Id="rId2" Type="http://schemas.openxmlformats.org/officeDocument/2006/relationships/image" Target="../media/image124.t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7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tiff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tiff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tif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ΑΠΕΙΚΟΝΙΣΤΙΚΗ ΑΝΑΤΟΜΙΚΗ…"/>
          <p:cNvSpPr txBox="1">
            <a:spLocks noGrp="1"/>
          </p:cNvSpPr>
          <p:nvPr>
            <p:ph type="ctrTitle"/>
          </p:nvPr>
        </p:nvSpPr>
        <p:spPr>
          <a:xfrm>
            <a:off x="1270000" y="2294383"/>
            <a:ext cx="10464800" cy="1358901"/>
          </a:xfrm>
          <a:prstGeom prst="rect">
            <a:avLst/>
          </a:prstGeom>
          <a:effectLst>
            <a:outerShdw blurRad="88900" dist="177800" dir="3600000" rotWithShape="0">
              <a:srgbClr val="000000">
                <a:alpha val="20820"/>
              </a:srgbClr>
            </a:outerShdw>
          </a:effectLst>
        </p:spPr>
        <p:txBody>
          <a:bodyPr anchor="ctr"/>
          <a:lstStyle/>
          <a:p>
            <a:pPr defTabSz="914400">
              <a:lnSpc>
                <a:spcPct val="150000"/>
              </a:lnSpc>
              <a:defRPr sz="2800">
                <a:solidFill>
                  <a:srgbClr val="808000"/>
                </a:solidFill>
              </a:defRPr>
            </a:pPr>
            <a:r>
              <a:rPr>
                <a:solidFill>
                  <a:srgbClr val="000000"/>
                </a:solidFill>
              </a:rPr>
              <a:t>ΑΠΕΙΚΟΝΙΣΤΙΚΗ ΑΝΑΤΟΜΙΚΗ</a:t>
            </a:r>
          </a:p>
          <a:p>
            <a:pPr defTabSz="914400">
              <a:lnSpc>
                <a:spcPct val="150000"/>
              </a:lnSpc>
              <a:defRPr sz="2800">
                <a:solidFill>
                  <a:srgbClr val="808000"/>
                </a:solidFill>
              </a:defRPr>
            </a:pPr>
            <a:r>
              <a:rPr>
                <a:solidFill>
                  <a:srgbClr val="000000"/>
                </a:solidFill>
              </a:rPr>
              <a:t>ΚΑΤΩ ΑΚΡΟ</a:t>
            </a:r>
          </a:p>
        </p:txBody>
      </p:sp>
      <p:sp>
        <p:nvSpPr>
          <p:cNvPr id="157" name="Βασιου  Αικατερίνη…"/>
          <p:cNvSpPr txBox="1"/>
          <p:nvPr/>
        </p:nvSpPr>
        <p:spPr>
          <a:xfrm>
            <a:off x="4658340" y="7591425"/>
            <a:ext cx="7740035" cy="1238328"/>
          </a:xfrm>
          <a:prstGeom prst="rect">
            <a:avLst/>
          </a:prstGeom>
          <a:ln w="12700">
            <a:miter lim="400000"/>
          </a:ln>
          <a:effectLst>
            <a:outerShdw blurRad="88900" dist="177800" dir="3600000" rotWithShape="0">
              <a:srgbClr val="000000">
                <a:alpha val="2082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383540" marR="40639" indent="-342900" defTabSz="914400">
              <a:spcBef>
                <a:spcPts val="600"/>
              </a:spcBef>
              <a:buClr>
                <a:srgbClr val="000000"/>
              </a:buClr>
              <a:buFont typeface="Comic Sans MS"/>
              <a:defRPr sz="2600">
                <a:uFill>
                  <a:solidFill>
                    <a:srgbClr val="000000"/>
                  </a:solidFill>
                </a:uFill>
                <a:latin typeface="Copperplate"/>
                <a:ea typeface="Copperplate"/>
                <a:cs typeface="Copperplate"/>
                <a:sym typeface="Copperplate"/>
              </a:defRPr>
            </a:pPr>
            <a:r>
              <a:t>Βασιου  Αικατερίνη</a:t>
            </a:r>
          </a:p>
          <a:p>
            <a:pPr marL="383540" marR="40639" indent="-342900" defTabSz="914400">
              <a:spcBef>
                <a:spcPts val="600"/>
              </a:spcBef>
              <a:buClr>
                <a:srgbClr val="000000"/>
              </a:buClr>
              <a:buFont typeface="Comic Sans MS"/>
              <a:defRPr sz="2600">
                <a:uFill>
                  <a:solidFill>
                    <a:srgbClr val="000000"/>
                  </a:solidFill>
                </a:uFill>
                <a:latin typeface="Copperplate"/>
                <a:ea typeface="Copperplate"/>
                <a:cs typeface="Copperplate"/>
                <a:sym typeface="Copperplate"/>
              </a:defRPr>
            </a:pPr>
            <a:r>
              <a:t>ΚΑΘΗΓΗΤΡΙΑ Ανατομιας</a:t>
            </a:r>
          </a:p>
          <a:p>
            <a:pPr marL="383540" marR="40639" indent="-342900" defTabSz="914400">
              <a:spcBef>
                <a:spcPts val="600"/>
              </a:spcBef>
              <a:buClr>
                <a:srgbClr val="000000"/>
              </a:buClr>
              <a:buFont typeface="Comic Sans MS"/>
              <a:defRPr sz="2600">
                <a:uFill>
                  <a:solidFill>
                    <a:srgbClr val="000000"/>
                  </a:solidFill>
                </a:uFill>
                <a:latin typeface="Copperplate"/>
                <a:ea typeface="Copperplate"/>
                <a:cs typeface="Copperplate"/>
                <a:sym typeface="Copperplate"/>
              </a:defRPr>
            </a:pPr>
            <a:r>
              <a:t>ιατρική  πθ </a:t>
            </a:r>
          </a:p>
        </p:txBody>
      </p:sp>
      <p:pic>
        <p:nvPicPr>
          <p:cNvPr id="158" name="Emblem_transp_gray.png" descr="Emblem_transp_gray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65238" y="6419215"/>
            <a:ext cx="2603502" cy="2425701"/>
          </a:xfrm>
          <a:prstGeom prst="rect">
            <a:avLst/>
          </a:prstGeom>
          <a:ln w="12700">
            <a:miter lim="400000"/>
          </a:ln>
          <a:effectLst>
            <a:outerShdw blurRad="88900" dist="1778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283008" y="764647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F5B984C-B358-BE42-86D2-7CD8FAADB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7" y="947277"/>
            <a:ext cx="6214533" cy="422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E8534B-431E-834B-A1F9-3070E490B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650" y="879666"/>
            <a:ext cx="6907150" cy="44542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F8CF91-27C3-E227-CAEB-E5F8B1BF3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18" y="5333924"/>
            <a:ext cx="5834212" cy="413342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26F4312-3027-3729-9407-B8B3DA1C0AFA}"/>
              </a:ext>
            </a:extLst>
          </p:cNvPr>
          <p:cNvSpPr/>
          <p:nvPr/>
        </p:nvSpPr>
        <p:spPr>
          <a:xfrm>
            <a:off x="789459" y="9419224"/>
            <a:ext cx="188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dirty="0">
                <a:latin typeface="Helvetica" pitchFamily="2" charset="0"/>
              </a:rPr>
              <a:t>Ισχιακή άκανθα</a:t>
            </a:r>
            <a:endParaRPr lang="en-GR" sz="1800" dirty="0">
              <a:latin typeface="Helvetica" pitchFamily="2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9ED7650-3C05-1B6A-FE01-9B98FAA4F885}"/>
              </a:ext>
            </a:extLst>
          </p:cNvPr>
          <p:cNvCxnSpPr/>
          <p:nvPr/>
        </p:nvCxnSpPr>
        <p:spPr>
          <a:xfrm flipV="1">
            <a:off x="1926279" y="8182668"/>
            <a:ext cx="182880" cy="130556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4AB6504-2AB4-F94D-F5E4-21828E36D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7650" y="5333924"/>
            <a:ext cx="6955987" cy="402335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D940610-ECF0-7972-EAF5-B01BE19E8474}"/>
              </a:ext>
            </a:extLst>
          </p:cNvPr>
          <p:cNvSpPr/>
          <p:nvPr/>
        </p:nvSpPr>
        <p:spPr>
          <a:xfrm>
            <a:off x="10427671" y="9357283"/>
            <a:ext cx="1907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dirty="0">
                <a:latin typeface="Helvetica" pitchFamily="2" charset="0"/>
              </a:rPr>
              <a:t>Ισχιακό όγκωμα</a:t>
            </a:r>
            <a:endParaRPr lang="en-GR" sz="1800" dirty="0">
              <a:latin typeface="Helvetica" pitchFamily="2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650362-07C7-FEB0-6FBF-929D345820AB}"/>
              </a:ext>
            </a:extLst>
          </p:cNvPr>
          <p:cNvCxnSpPr>
            <a:cxnSpLocks/>
          </p:cNvCxnSpPr>
          <p:nvPr/>
        </p:nvCxnSpPr>
        <p:spPr>
          <a:xfrm flipV="1">
            <a:off x="11107838" y="8051715"/>
            <a:ext cx="0" cy="135807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B77855B-A0EC-2059-7529-3AB9A7820231}"/>
              </a:ext>
            </a:extLst>
          </p:cNvPr>
          <p:cNvSpPr/>
          <p:nvPr/>
        </p:nvSpPr>
        <p:spPr>
          <a:xfrm>
            <a:off x="5060562" y="9273817"/>
            <a:ext cx="2121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R" sz="1800" dirty="0">
                <a:solidFill>
                  <a:srgbClr val="9B0604"/>
                </a:solidFill>
                <a:latin typeface="Helvetica" pitchFamily="2" charset="0"/>
              </a:rPr>
              <a:t>Θυροειδές τρήμα</a:t>
            </a:r>
            <a:endParaRPr lang="en-GR" sz="1800" dirty="0">
              <a:latin typeface="Helvetica" pitchFamily="2" charset="0"/>
            </a:endParaRPr>
          </a:p>
        </p:txBody>
      </p:sp>
      <p:sp>
        <p:nvSpPr>
          <p:cNvPr id="2" name="ΚΑΤΩ ΑΚΡΟ">
            <a:extLst>
              <a:ext uri="{FF2B5EF4-FFF2-40B4-BE49-F238E27FC236}">
                <a16:creationId xmlns:a16="http://schemas.microsoft.com/office/drawing/2014/main" id="{17A9C56B-6472-4E76-6DCB-6627369DA5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4407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97992" y="1126956"/>
            <a:ext cx="12208816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23624FC-7CD9-FA4A-991F-A1D5F790B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08" y="1770998"/>
            <a:ext cx="5167143" cy="6923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29F47E-F3D0-0642-89D2-BD7A2F477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990" y="1807423"/>
            <a:ext cx="4010119" cy="665553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AC1FC62-018E-F94B-8850-1CBFAC7BE5AE}"/>
              </a:ext>
            </a:extLst>
          </p:cNvPr>
          <p:cNvGrpSpPr/>
          <p:nvPr/>
        </p:nvGrpSpPr>
        <p:grpSpPr>
          <a:xfrm>
            <a:off x="3770993" y="5741173"/>
            <a:ext cx="4342465" cy="583427"/>
            <a:chOff x="3535305" y="4239350"/>
            <a:chExt cx="4071062" cy="54696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7F0A94-61CB-1D43-B599-7F5596056383}"/>
                </a:ext>
              </a:extLst>
            </p:cNvPr>
            <p:cNvSpPr/>
            <p:nvPr/>
          </p:nvSpPr>
          <p:spPr>
            <a:xfrm>
              <a:off x="5068139" y="4404649"/>
              <a:ext cx="1760099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R" sz="1800" dirty="0">
                  <a:latin typeface="Helvetica" pitchFamily="2" charset="0"/>
                </a:rPr>
                <a:t>Ισχιακή άκανθα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1498BC6-DF6F-4F43-B86A-B4E486D447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2490" y="4239350"/>
              <a:ext cx="833877" cy="33059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35F712E-07D6-1549-9DD6-CBFFA9CCAD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35305" y="4601376"/>
              <a:ext cx="1592605" cy="1849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03C52C4-C79B-584B-90B9-FFC35F83FE58}"/>
              </a:ext>
            </a:extLst>
          </p:cNvPr>
          <p:cNvSpPr txBox="1"/>
          <p:nvPr/>
        </p:nvSpPr>
        <p:spPr>
          <a:xfrm rot="3082590">
            <a:off x="7260462" y="6814849"/>
            <a:ext cx="2036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>
                <a:latin typeface="Helvetica" pitchFamily="2" charset="0"/>
              </a:rPr>
              <a:t>Ισχιακό κύρτωμα</a:t>
            </a:r>
            <a:endParaRPr lang="en-GR" sz="1800" b="1" dirty="0">
              <a:latin typeface="Helvetica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A5535D-8482-D942-A60B-25D12F39A1F4}"/>
              </a:ext>
            </a:extLst>
          </p:cNvPr>
          <p:cNvSpPr txBox="1"/>
          <p:nvPr/>
        </p:nvSpPr>
        <p:spPr>
          <a:xfrm>
            <a:off x="8612984" y="6500645"/>
            <a:ext cx="130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chemeClr val="bg1"/>
                </a:solidFill>
                <a:latin typeface="Helvetica" pitchFamily="2" charset="0"/>
              </a:rPr>
              <a:t>Θυροειδές τρήμα</a:t>
            </a:r>
            <a:endParaRPr lang="en-GR" sz="1600" b="1" dirty="0">
              <a:solidFill>
                <a:schemeClr val="bg1"/>
              </a:solidFill>
              <a:latin typeface="Helvetica" pitchFamily="2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C20A7ED-8FAE-9644-9615-EEA15701F646}"/>
              </a:ext>
            </a:extLst>
          </p:cNvPr>
          <p:cNvGrpSpPr/>
          <p:nvPr/>
        </p:nvGrpSpPr>
        <p:grpSpPr>
          <a:xfrm>
            <a:off x="775476" y="2491628"/>
            <a:ext cx="9843067" cy="2779203"/>
            <a:chOff x="727008" y="1192901"/>
            <a:chExt cx="9227875" cy="2605503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DE297E1-4885-CE43-A5FA-04B9C28CF11F}"/>
                </a:ext>
              </a:extLst>
            </p:cNvPr>
            <p:cNvSpPr/>
            <p:nvPr/>
          </p:nvSpPr>
          <p:spPr>
            <a:xfrm>
              <a:off x="727008" y="1730326"/>
              <a:ext cx="379828" cy="1097280"/>
            </a:xfrm>
            <a:custGeom>
              <a:avLst/>
              <a:gdLst>
                <a:gd name="connsiteX0" fmla="*/ 379828 w 379828"/>
                <a:gd name="connsiteY0" fmla="*/ 0 h 1097280"/>
                <a:gd name="connsiteX1" fmla="*/ 281354 w 379828"/>
                <a:gd name="connsiteY1" fmla="*/ 56271 h 1097280"/>
                <a:gd name="connsiteX2" fmla="*/ 253219 w 379828"/>
                <a:gd name="connsiteY2" fmla="*/ 98474 h 1097280"/>
                <a:gd name="connsiteX3" fmla="*/ 225083 w 379828"/>
                <a:gd name="connsiteY3" fmla="*/ 126609 h 1097280"/>
                <a:gd name="connsiteX4" fmla="*/ 196948 w 379828"/>
                <a:gd name="connsiteY4" fmla="*/ 211016 h 1097280"/>
                <a:gd name="connsiteX5" fmla="*/ 70339 w 379828"/>
                <a:gd name="connsiteY5" fmla="*/ 365760 h 1097280"/>
                <a:gd name="connsiteX6" fmla="*/ 28136 w 379828"/>
                <a:gd name="connsiteY6" fmla="*/ 492369 h 1097280"/>
                <a:gd name="connsiteX7" fmla="*/ 14068 w 379828"/>
                <a:gd name="connsiteY7" fmla="*/ 534572 h 1097280"/>
                <a:gd name="connsiteX8" fmla="*/ 0 w 379828"/>
                <a:gd name="connsiteY8" fmla="*/ 576776 h 1097280"/>
                <a:gd name="connsiteX9" fmla="*/ 14068 w 379828"/>
                <a:gd name="connsiteY9" fmla="*/ 689317 h 1097280"/>
                <a:gd name="connsiteX10" fmla="*/ 42203 w 379828"/>
                <a:gd name="connsiteY10" fmla="*/ 773723 h 1097280"/>
                <a:gd name="connsiteX11" fmla="*/ 84406 w 379828"/>
                <a:gd name="connsiteY11" fmla="*/ 787791 h 1097280"/>
                <a:gd name="connsiteX12" fmla="*/ 168813 w 379828"/>
                <a:gd name="connsiteY12" fmla="*/ 844062 h 1097280"/>
                <a:gd name="connsiteX13" fmla="*/ 225083 w 379828"/>
                <a:gd name="connsiteY13" fmla="*/ 928468 h 1097280"/>
                <a:gd name="connsiteX14" fmla="*/ 253219 w 379828"/>
                <a:gd name="connsiteY14" fmla="*/ 1012874 h 1097280"/>
                <a:gd name="connsiteX15" fmla="*/ 267286 w 379828"/>
                <a:gd name="connsiteY15" fmla="*/ 1055077 h 1097280"/>
                <a:gd name="connsiteX16" fmla="*/ 309489 w 379828"/>
                <a:gd name="connsiteY16" fmla="*/ 1097280 h 109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828" h="1097280">
                  <a:moveTo>
                    <a:pt x="379828" y="0"/>
                  </a:moveTo>
                  <a:cubicBezTo>
                    <a:pt x="347003" y="18757"/>
                    <a:pt x="311196" y="33060"/>
                    <a:pt x="281354" y="56271"/>
                  </a:cubicBezTo>
                  <a:cubicBezTo>
                    <a:pt x="268008" y="66651"/>
                    <a:pt x="263781" y="85272"/>
                    <a:pt x="253219" y="98474"/>
                  </a:cubicBezTo>
                  <a:cubicBezTo>
                    <a:pt x="244933" y="108831"/>
                    <a:pt x="234462" y="117231"/>
                    <a:pt x="225083" y="126609"/>
                  </a:cubicBezTo>
                  <a:cubicBezTo>
                    <a:pt x="215705" y="154745"/>
                    <a:pt x="217919" y="190045"/>
                    <a:pt x="196948" y="211016"/>
                  </a:cubicBezTo>
                  <a:cubicBezTo>
                    <a:pt x="157607" y="250357"/>
                    <a:pt x="89006" y="309759"/>
                    <a:pt x="70339" y="365760"/>
                  </a:cubicBezTo>
                  <a:lnTo>
                    <a:pt x="28136" y="492369"/>
                  </a:lnTo>
                  <a:lnTo>
                    <a:pt x="14068" y="534572"/>
                  </a:lnTo>
                  <a:lnTo>
                    <a:pt x="0" y="576776"/>
                  </a:lnTo>
                  <a:cubicBezTo>
                    <a:pt x="4689" y="614290"/>
                    <a:pt x="6147" y="652351"/>
                    <a:pt x="14068" y="689317"/>
                  </a:cubicBezTo>
                  <a:cubicBezTo>
                    <a:pt x="20282" y="718316"/>
                    <a:pt x="14068" y="764344"/>
                    <a:pt x="42203" y="773723"/>
                  </a:cubicBezTo>
                  <a:cubicBezTo>
                    <a:pt x="56271" y="778412"/>
                    <a:pt x="71443" y="780590"/>
                    <a:pt x="84406" y="787791"/>
                  </a:cubicBezTo>
                  <a:cubicBezTo>
                    <a:pt x="113965" y="804213"/>
                    <a:pt x="168813" y="844062"/>
                    <a:pt x="168813" y="844062"/>
                  </a:cubicBezTo>
                  <a:cubicBezTo>
                    <a:pt x="187570" y="872197"/>
                    <a:pt x="214390" y="896389"/>
                    <a:pt x="225083" y="928468"/>
                  </a:cubicBezTo>
                  <a:lnTo>
                    <a:pt x="253219" y="1012874"/>
                  </a:lnTo>
                  <a:cubicBezTo>
                    <a:pt x="257908" y="1026942"/>
                    <a:pt x="256800" y="1044592"/>
                    <a:pt x="267286" y="1055077"/>
                  </a:cubicBezTo>
                  <a:lnTo>
                    <a:pt x="309489" y="1097280"/>
                  </a:lnTo>
                </a:path>
              </a:pathLst>
            </a:custGeom>
            <a:noFill/>
            <a:ln w="44450">
              <a:solidFill>
                <a:srgbClr val="FFFF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4053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7EDFF6A-1641-EF4C-87B4-C88EF5C3862C}"/>
                </a:ext>
              </a:extLst>
            </p:cNvPr>
            <p:cNvSpPr/>
            <p:nvPr/>
          </p:nvSpPr>
          <p:spPr>
            <a:xfrm>
              <a:off x="1000665" y="3019245"/>
              <a:ext cx="362309" cy="776377"/>
            </a:xfrm>
            <a:custGeom>
              <a:avLst/>
              <a:gdLst>
                <a:gd name="connsiteX0" fmla="*/ 207034 w 362309"/>
                <a:gd name="connsiteY0" fmla="*/ 0 h 776377"/>
                <a:gd name="connsiteX1" fmla="*/ 155275 w 362309"/>
                <a:gd name="connsiteY1" fmla="*/ 120770 h 776377"/>
                <a:gd name="connsiteX2" fmla="*/ 138022 w 362309"/>
                <a:gd name="connsiteY2" fmla="*/ 172528 h 776377"/>
                <a:gd name="connsiteX3" fmla="*/ 86264 w 362309"/>
                <a:gd name="connsiteY3" fmla="*/ 207034 h 776377"/>
                <a:gd name="connsiteX4" fmla="*/ 69011 w 362309"/>
                <a:gd name="connsiteY4" fmla="*/ 258792 h 776377"/>
                <a:gd name="connsiteX5" fmla="*/ 34505 w 362309"/>
                <a:gd name="connsiteY5" fmla="*/ 310551 h 776377"/>
                <a:gd name="connsiteX6" fmla="*/ 0 w 362309"/>
                <a:gd name="connsiteY6" fmla="*/ 414068 h 776377"/>
                <a:gd name="connsiteX7" fmla="*/ 51758 w 362309"/>
                <a:gd name="connsiteY7" fmla="*/ 552091 h 776377"/>
                <a:gd name="connsiteX8" fmla="*/ 103517 w 362309"/>
                <a:gd name="connsiteY8" fmla="*/ 569343 h 776377"/>
                <a:gd name="connsiteX9" fmla="*/ 138022 w 362309"/>
                <a:gd name="connsiteY9" fmla="*/ 621102 h 776377"/>
                <a:gd name="connsiteX10" fmla="*/ 241539 w 362309"/>
                <a:gd name="connsiteY10" fmla="*/ 672860 h 776377"/>
                <a:gd name="connsiteX11" fmla="*/ 276045 w 362309"/>
                <a:gd name="connsiteY11" fmla="*/ 724619 h 776377"/>
                <a:gd name="connsiteX12" fmla="*/ 362309 w 362309"/>
                <a:gd name="connsiteY12" fmla="*/ 776377 h 77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2309" h="776377">
                  <a:moveTo>
                    <a:pt x="207034" y="0"/>
                  </a:moveTo>
                  <a:cubicBezTo>
                    <a:pt x="189781" y="40257"/>
                    <a:pt x="171541" y="80105"/>
                    <a:pt x="155275" y="120770"/>
                  </a:cubicBezTo>
                  <a:cubicBezTo>
                    <a:pt x="148521" y="137655"/>
                    <a:pt x="149383" y="158327"/>
                    <a:pt x="138022" y="172528"/>
                  </a:cubicBezTo>
                  <a:cubicBezTo>
                    <a:pt x="125069" y="188720"/>
                    <a:pt x="103517" y="195532"/>
                    <a:pt x="86264" y="207034"/>
                  </a:cubicBezTo>
                  <a:cubicBezTo>
                    <a:pt x="80513" y="224287"/>
                    <a:pt x="77144" y="242526"/>
                    <a:pt x="69011" y="258792"/>
                  </a:cubicBezTo>
                  <a:cubicBezTo>
                    <a:pt x="59738" y="277338"/>
                    <a:pt x="42926" y="291603"/>
                    <a:pt x="34505" y="310551"/>
                  </a:cubicBezTo>
                  <a:cubicBezTo>
                    <a:pt x="19733" y="343788"/>
                    <a:pt x="0" y="414068"/>
                    <a:pt x="0" y="414068"/>
                  </a:cubicBezTo>
                  <a:cubicBezTo>
                    <a:pt x="9352" y="460830"/>
                    <a:pt x="9448" y="518243"/>
                    <a:pt x="51758" y="552091"/>
                  </a:cubicBezTo>
                  <a:cubicBezTo>
                    <a:pt x="65959" y="563452"/>
                    <a:pt x="86264" y="563592"/>
                    <a:pt x="103517" y="569343"/>
                  </a:cubicBezTo>
                  <a:cubicBezTo>
                    <a:pt x="115019" y="586596"/>
                    <a:pt x="123360" y="606440"/>
                    <a:pt x="138022" y="621102"/>
                  </a:cubicBezTo>
                  <a:cubicBezTo>
                    <a:pt x="171465" y="654545"/>
                    <a:pt x="199445" y="658828"/>
                    <a:pt x="241539" y="672860"/>
                  </a:cubicBezTo>
                  <a:cubicBezTo>
                    <a:pt x="253041" y="690113"/>
                    <a:pt x="261383" y="709957"/>
                    <a:pt x="276045" y="724619"/>
                  </a:cubicBezTo>
                  <a:cubicBezTo>
                    <a:pt x="296863" y="745437"/>
                    <a:pt x="335081" y="762763"/>
                    <a:pt x="362309" y="776377"/>
                  </a:cubicBezTo>
                </a:path>
              </a:pathLst>
            </a:custGeom>
            <a:noFill/>
            <a:ln w="60325"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4053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C515DE0-0557-A24B-BCB9-1A0020563F00}"/>
                </a:ext>
              </a:extLst>
            </p:cNvPr>
            <p:cNvSpPr/>
            <p:nvPr/>
          </p:nvSpPr>
          <p:spPr>
            <a:xfrm>
              <a:off x="9661585" y="2242868"/>
              <a:ext cx="293298" cy="724619"/>
            </a:xfrm>
            <a:custGeom>
              <a:avLst/>
              <a:gdLst>
                <a:gd name="connsiteX0" fmla="*/ 293298 w 293298"/>
                <a:gd name="connsiteY0" fmla="*/ 0 h 724619"/>
                <a:gd name="connsiteX1" fmla="*/ 276045 w 293298"/>
                <a:gd name="connsiteY1" fmla="*/ 120770 h 724619"/>
                <a:gd name="connsiteX2" fmla="*/ 258792 w 293298"/>
                <a:gd name="connsiteY2" fmla="*/ 362309 h 724619"/>
                <a:gd name="connsiteX3" fmla="*/ 224287 w 293298"/>
                <a:gd name="connsiteY3" fmla="*/ 483079 h 724619"/>
                <a:gd name="connsiteX4" fmla="*/ 207034 w 293298"/>
                <a:gd name="connsiteY4" fmla="*/ 552090 h 724619"/>
                <a:gd name="connsiteX5" fmla="*/ 103517 w 293298"/>
                <a:gd name="connsiteY5" fmla="*/ 603849 h 724619"/>
                <a:gd name="connsiteX6" fmla="*/ 51758 w 293298"/>
                <a:gd name="connsiteY6" fmla="*/ 655607 h 724619"/>
                <a:gd name="connsiteX7" fmla="*/ 0 w 293298"/>
                <a:gd name="connsiteY7" fmla="*/ 724619 h 72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298" h="724619">
                  <a:moveTo>
                    <a:pt x="293298" y="0"/>
                  </a:moveTo>
                  <a:cubicBezTo>
                    <a:pt x="287547" y="40257"/>
                    <a:pt x="279900" y="80288"/>
                    <a:pt x="276045" y="120770"/>
                  </a:cubicBezTo>
                  <a:cubicBezTo>
                    <a:pt x="268392" y="201125"/>
                    <a:pt x="267706" y="282085"/>
                    <a:pt x="258792" y="362309"/>
                  </a:cubicBezTo>
                  <a:cubicBezTo>
                    <a:pt x="253888" y="406447"/>
                    <a:pt x="236186" y="441435"/>
                    <a:pt x="224287" y="483079"/>
                  </a:cubicBezTo>
                  <a:cubicBezTo>
                    <a:pt x="217773" y="505878"/>
                    <a:pt x="220187" y="532361"/>
                    <a:pt x="207034" y="552090"/>
                  </a:cubicBezTo>
                  <a:cubicBezTo>
                    <a:pt x="187922" y="580757"/>
                    <a:pt x="133042" y="594007"/>
                    <a:pt x="103517" y="603849"/>
                  </a:cubicBezTo>
                  <a:cubicBezTo>
                    <a:pt x="86264" y="621102"/>
                    <a:pt x="67378" y="636863"/>
                    <a:pt x="51758" y="655607"/>
                  </a:cubicBezTo>
                  <a:cubicBezTo>
                    <a:pt x="-45790" y="772665"/>
                    <a:pt x="54873" y="669746"/>
                    <a:pt x="0" y="724619"/>
                  </a:cubicBezTo>
                </a:path>
              </a:pathLst>
            </a:custGeom>
            <a:noFill/>
            <a:ln w="47625">
              <a:solidFill>
                <a:srgbClr val="FFFF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4053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D734587-1D5A-6A40-A4B2-3FEAA105AE62}"/>
                </a:ext>
              </a:extLst>
            </p:cNvPr>
            <p:cNvSpPr/>
            <p:nvPr/>
          </p:nvSpPr>
          <p:spPr>
            <a:xfrm>
              <a:off x="9402792" y="3226279"/>
              <a:ext cx="293298" cy="572125"/>
            </a:xfrm>
            <a:custGeom>
              <a:avLst/>
              <a:gdLst>
                <a:gd name="connsiteX0" fmla="*/ 293298 w 293298"/>
                <a:gd name="connsiteY0" fmla="*/ 0 h 572125"/>
                <a:gd name="connsiteX1" fmla="*/ 276046 w 293298"/>
                <a:gd name="connsiteY1" fmla="*/ 327804 h 572125"/>
                <a:gd name="connsiteX2" fmla="*/ 258793 w 293298"/>
                <a:gd name="connsiteY2" fmla="*/ 379562 h 572125"/>
                <a:gd name="connsiteX3" fmla="*/ 207034 w 293298"/>
                <a:gd name="connsiteY3" fmla="*/ 431321 h 572125"/>
                <a:gd name="connsiteX4" fmla="*/ 155276 w 293298"/>
                <a:gd name="connsiteY4" fmla="*/ 465826 h 572125"/>
                <a:gd name="connsiteX5" fmla="*/ 120770 w 293298"/>
                <a:gd name="connsiteY5" fmla="*/ 517585 h 572125"/>
                <a:gd name="connsiteX6" fmla="*/ 0 w 293298"/>
                <a:gd name="connsiteY6" fmla="*/ 569343 h 57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3298" h="572125">
                  <a:moveTo>
                    <a:pt x="293298" y="0"/>
                  </a:moveTo>
                  <a:cubicBezTo>
                    <a:pt x="287547" y="109268"/>
                    <a:pt x="285952" y="218834"/>
                    <a:pt x="276046" y="327804"/>
                  </a:cubicBezTo>
                  <a:cubicBezTo>
                    <a:pt x="274400" y="345915"/>
                    <a:pt x="268881" y="364430"/>
                    <a:pt x="258793" y="379562"/>
                  </a:cubicBezTo>
                  <a:cubicBezTo>
                    <a:pt x="245259" y="399863"/>
                    <a:pt x="225778" y="415701"/>
                    <a:pt x="207034" y="431321"/>
                  </a:cubicBezTo>
                  <a:cubicBezTo>
                    <a:pt x="191105" y="444595"/>
                    <a:pt x="172529" y="454324"/>
                    <a:pt x="155276" y="465826"/>
                  </a:cubicBezTo>
                  <a:cubicBezTo>
                    <a:pt x="143774" y="483079"/>
                    <a:pt x="138354" y="506595"/>
                    <a:pt x="120770" y="517585"/>
                  </a:cubicBezTo>
                  <a:cubicBezTo>
                    <a:pt x="-76992" y="641187"/>
                    <a:pt x="62321" y="507026"/>
                    <a:pt x="0" y="569343"/>
                  </a:cubicBezTo>
                </a:path>
              </a:pathLst>
            </a:custGeom>
            <a:noFill/>
            <a:ln w="57150"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4053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28DEBBD-0C59-EE41-8C74-79941B6F177F}"/>
                </a:ext>
              </a:extLst>
            </p:cNvPr>
            <p:cNvSpPr/>
            <p:nvPr/>
          </p:nvSpPr>
          <p:spPr>
            <a:xfrm>
              <a:off x="5062640" y="1192901"/>
              <a:ext cx="1715325" cy="8656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800" dirty="0">
                  <a:latin typeface="Helvetica" pitchFamily="2" charset="0"/>
                </a:rPr>
                <a:t>Πρόσθια άνω – κάτω λαγόνια άκανθα</a:t>
              </a:r>
              <a:endParaRPr lang="en-GR" sz="1800" dirty="0">
                <a:latin typeface="Helvetica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1420634-6D8D-F64B-A2FC-08919E87298E}"/>
              </a:ext>
            </a:extLst>
          </p:cNvPr>
          <p:cNvGrpSpPr/>
          <p:nvPr/>
        </p:nvGrpSpPr>
        <p:grpSpPr>
          <a:xfrm>
            <a:off x="4435128" y="2930681"/>
            <a:ext cx="3975052" cy="2193193"/>
            <a:chOff x="4157932" y="1604513"/>
            <a:chExt cx="3726611" cy="2056119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EA2E04D-AADB-EF4D-8430-E7995F7C289A}"/>
                </a:ext>
              </a:extLst>
            </p:cNvPr>
            <p:cNvSpPr/>
            <p:nvPr/>
          </p:nvSpPr>
          <p:spPr>
            <a:xfrm>
              <a:off x="4278702" y="1863306"/>
              <a:ext cx="379562" cy="931652"/>
            </a:xfrm>
            <a:custGeom>
              <a:avLst/>
              <a:gdLst>
                <a:gd name="connsiteX0" fmla="*/ 224287 w 379562"/>
                <a:gd name="connsiteY0" fmla="*/ 0 h 931652"/>
                <a:gd name="connsiteX1" fmla="*/ 293298 w 379562"/>
                <a:gd name="connsiteY1" fmla="*/ 120769 h 931652"/>
                <a:gd name="connsiteX2" fmla="*/ 310551 w 379562"/>
                <a:gd name="connsiteY2" fmla="*/ 172528 h 931652"/>
                <a:gd name="connsiteX3" fmla="*/ 345056 w 379562"/>
                <a:gd name="connsiteY3" fmla="*/ 224286 h 931652"/>
                <a:gd name="connsiteX4" fmla="*/ 379562 w 379562"/>
                <a:gd name="connsiteY4" fmla="*/ 327803 h 931652"/>
                <a:gd name="connsiteX5" fmla="*/ 345056 w 379562"/>
                <a:gd name="connsiteY5" fmla="*/ 465826 h 931652"/>
                <a:gd name="connsiteX6" fmla="*/ 310551 w 379562"/>
                <a:gd name="connsiteY6" fmla="*/ 517585 h 931652"/>
                <a:gd name="connsiteX7" fmla="*/ 293298 w 379562"/>
                <a:gd name="connsiteY7" fmla="*/ 759124 h 931652"/>
                <a:gd name="connsiteX8" fmla="*/ 258792 w 379562"/>
                <a:gd name="connsiteY8" fmla="*/ 862641 h 931652"/>
                <a:gd name="connsiteX9" fmla="*/ 241540 w 379562"/>
                <a:gd name="connsiteY9" fmla="*/ 914400 h 931652"/>
                <a:gd name="connsiteX10" fmla="*/ 189781 w 379562"/>
                <a:gd name="connsiteY10" fmla="*/ 931652 h 931652"/>
                <a:gd name="connsiteX11" fmla="*/ 86264 w 379562"/>
                <a:gd name="connsiteY11" fmla="*/ 879894 h 931652"/>
                <a:gd name="connsiteX12" fmla="*/ 0 w 379562"/>
                <a:gd name="connsiteY12" fmla="*/ 828136 h 931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9562" h="931652">
                  <a:moveTo>
                    <a:pt x="224287" y="0"/>
                  </a:moveTo>
                  <a:cubicBezTo>
                    <a:pt x="247291" y="40256"/>
                    <a:pt x="272563" y="79299"/>
                    <a:pt x="293298" y="120769"/>
                  </a:cubicBezTo>
                  <a:cubicBezTo>
                    <a:pt x="301431" y="137035"/>
                    <a:pt x="302418" y="156262"/>
                    <a:pt x="310551" y="172528"/>
                  </a:cubicBezTo>
                  <a:cubicBezTo>
                    <a:pt x="319824" y="191074"/>
                    <a:pt x="336635" y="205338"/>
                    <a:pt x="345056" y="224286"/>
                  </a:cubicBezTo>
                  <a:cubicBezTo>
                    <a:pt x="359828" y="257523"/>
                    <a:pt x="379562" y="327803"/>
                    <a:pt x="379562" y="327803"/>
                  </a:cubicBezTo>
                  <a:cubicBezTo>
                    <a:pt x="372999" y="360617"/>
                    <a:pt x="362741" y="430456"/>
                    <a:pt x="345056" y="465826"/>
                  </a:cubicBezTo>
                  <a:cubicBezTo>
                    <a:pt x="335783" y="484372"/>
                    <a:pt x="322053" y="500332"/>
                    <a:pt x="310551" y="517585"/>
                  </a:cubicBezTo>
                  <a:cubicBezTo>
                    <a:pt x="304800" y="598098"/>
                    <a:pt x="305272" y="679299"/>
                    <a:pt x="293298" y="759124"/>
                  </a:cubicBezTo>
                  <a:cubicBezTo>
                    <a:pt x="287902" y="795094"/>
                    <a:pt x="270294" y="828135"/>
                    <a:pt x="258792" y="862641"/>
                  </a:cubicBezTo>
                  <a:cubicBezTo>
                    <a:pt x="253041" y="879894"/>
                    <a:pt x="258793" y="908649"/>
                    <a:pt x="241540" y="914400"/>
                  </a:cubicBezTo>
                  <a:lnTo>
                    <a:pt x="189781" y="931652"/>
                  </a:lnTo>
                  <a:cubicBezTo>
                    <a:pt x="59694" y="888291"/>
                    <a:pt x="220036" y="946781"/>
                    <a:pt x="86264" y="879894"/>
                  </a:cubicBezTo>
                  <a:cubicBezTo>
                    <a:pt x="-3323" y="835100"/>
                    <a:pt x="67399" y="895533"/>
                    <a:pt x="0" y="828136"/>
                  </a:cubicBezTo>
                </a:path>
              </a:pathLst>
            </a:custGeom>
            <a:noFill/>
            <a:ln w="41275">
              <a:solidFill>
                <a:srgbClr val="FFFF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10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315F62-389D-6140-809C-4D73852E6516}"/>
                </a:ext>
              </a:extLst>
            </p:cNvPr>
            <p:cNvSpPr/>
            <p:nvPr/>
          </p:nvSpPr>
          <p:spPr>
            <a:xfrm>
              <a:off x="4157932" y="3140015"/>
              <a:ext cx="327804" cy="520617"/>
            </a:xfrm>
            <a:custGeom>
              <a:avLst/>
              <a:gdLst>
                <a:gd name="connsiteX0" fmla="*/ 258793 w 327804"/>
                <a:gd name="connsiteY0" fmla="*/ 0 h 520617"/>
                <a:gd name="connsiteX1" fmla="*/ 293298 w 327804"/>
                <a:gd name="connsiteY1" fmla="*/ 120770 h 520617"/>
                <a:gd name="connsiteX2" fmla="*/ 310551 w 327804"/>
                <a:gd name="connsiteY2" fmla="*/ 189781 h 520617"/>
                <a:gd name="connsiteX3" fmla="*/ 327804 w 327804"/>
                <a:gd name="connsiteY3" fmla="*/ 362310 h 520617"/>
                <a:gd name="connsiteX4" fmla="*/ 276045 w 327804"/>
                <a:gd name="connsiteY4" fmla="*/ 483079 h 520617"/>
                <a:gd name="connsiteX5" fmla="*/ 0 w 327804"/>
                <a:gd name="connsiteY5" fmla="*/ 517585 h 52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804" h="520617">
                  <a:moveTo>
                    <a:pt x="258793" y="0"/>
                  </a:moveTo>
                  <a:cubicBezTo>
                    <a:pt x="270295" y="40257"/>
                    <a:pt x="282282" y="80378"/>
                    <a:pt x="293298" y="120770"/>
                  </a:cubicBezTo>
                  <a:cubicBezTo>
                    <a:pt x="299537" y="143646"/>
                    <a:pt x="307198" y="166308"/>
                    <a:pt x="310551" y="189781"/>
                  </a:cubicBezTo>
                  <a:cubicBezTo>
                    <a:pt x="318725" y="246997"/>
                    <a:pt x="322053" y="304800"/>
                    <a:pt x="327804" y="362310"/>
                  </a:cubicBezTo>
                  <a:cubicBezTo>
                    <a:pt x="319651" y="394920"/>
                    <a:pt x="311348" y="461015"/>
                    <a:pt x="276045" y="483079"/>
                  </a:cubicBezTo>
                  <a:cubicBezTo>
                    <a:pt x="191737" y="535771"/>
                    <a:pt x="92264" y="517585"/>
                    <a:pt x="0" y="517585"/>
                  </a:cubicBezTo>
                </a:path>
              </a:pathLst>
            </a:custGeom>
            <a:noFill/>
            <a:ln w="60325"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10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8B1B783-F234-B144-A612-C486274F4984}"/>
                </a:ext>
              </a:extLst>
            </p:cNvPr>
            <p:cNvSpPr/>
            <p:nvPr/>
          </p:nvSpPr>
          <p:spPr>
            <a:xfrm>
              <a:off x="7512543" y="1604513"/>
              <a:ext cx="372000" cy="638355"/>
            </a:xfrm>
            <a:custGeom>
              <a:avLst/>
              <a:gdLst>
                <a:gd name="connsiteX0" fmla="*/ 372000 w 372000"/>
                <a:gd name="connsiteY0" fmla="*/ 0 h 638355"/>
                <a:gd name="connsiteX1" fmla="*/ 302989 w 372000"/>
                <a:gd name="connsiteY1" fmla="*/ 120770 h 638355"/>
                <a:gd name="connsiteX2" fmla="*/ 268483 w 372000"/>
                <a:gd name="connsiteY2" fmla="*/ 172529 h 638355"/>
                <a:gd name="connsiteX3" fmla="*/ 251231 w 372000"/>
                <a:gd name="connsiteY3" fmla="*/ 224287 h 638355"/>
                <a:gd name="connsiteX4" fmla="*/ 182219 w 372000"/>
                <a:gd name="connsiteY4" fmla="*/ 327804 h 638355"/>
                <a:gd name="connsiteX5" fmla="*/ 113208 w 372000"/>
                <a:gd name="connsiteY5" fmla="*/ 431321 h 638355"/>
                <a:gd name="connsiteX6" fmla="*/ 78702 w 372000"/>
                <a:gd name="connsiteY6" fmla="*/ 483079 h 638355"/>
                <a:gd name="connsiteX7" fmla="*/ 9691 w 372000"/>
                <a:gd name="connsiteY7" fmla="*/ 638355 h 638355"/>
                <a:gd name="connsiteX8" fmla="*/ 251231 w 372000"/>
                <a:gd name="connsiteY8" fmla="*/ 638355 h 63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00" h="638355">
                  <a:moveTo>
                    <a:pt x="372000" y="0"/>
                  </a:moveTo>
                  <a:cubicBezTo>
                    <a:pt x="348996" y="40257"/>
                    <a:pt x="326844" y="81012"/>
                    <a:pt x="302989" y="120770"/>
                  </a:cubicBezTo>
                  <a:cubicBezTo>
                    <a:pt x="292321" y="138551"/>
                    <a:pt x="277756" y="153983"/>
                    <a:pt x="268483" y="172529"/>
                  </a:cubicBezTo>
                  <a:cubicBezTo>
                    <a:pt x="260350" y="188795"/>
                    <a:pt x="260063" y="208390"/>
                    <a:pt x="251231" y="224287"/>
                  </a:cubicBezTo>
                  <a:cubicBezTo>
                    <a:pt x="231091" y="260539"/>
                    <a:pt x="205223" y="293298"/>
                    <a:pt x="182219" y="327804"/>
                  </a:cubicBezTo>
                  <a:lnTo>
                    <a:pt x="113208" y="431321"/>
                  </a:lnTo>
                  <a:lnTo>
                    <a:pt x="78702" y="483079"/>
                  </a:lnTo>
                  <a:cubicBezTo>
                    <a:pt x="70839" y="494874"/>
                    <a:pt x="-31369" y="638355"/>
                    <a:pt x="9691" y="638355"/>
                  </a:cubicBezTo>
                  <a:lnTo>
                    <a:pt x="251231" y="638355"/>
                  </a:lnTo>
                </a:path>
              </a:pathLst>
            </a:custGeom>
            <a:noFill/>
            <a:ln w="47625">
              <a:solidFill>
                <a:srgbClr val="FFFF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10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CE180F6-C361-8342-A5E7-DBF9FDEC1DA2}"/>
                </a:ext>
              </a:extLst>
            </p:cNvPr>
            <p:cNvSpPr/>
            <p:nvPr/>
          </p:nvSpPr>
          <p:spPr>
            <a:xfrm>
              <a:off x="7470475" y="2570671"/>
              <a:ext cx="138023" cy="517585"/>
            </a:xfrm>
            <a:custGeom>
              <a:avLst/>
              <a:gdLst>
                <a:gd name="connsiteX0" fmla="*/ 138023 w 138023"/>
                <a:gd name="connsiteY0" fmla="*/ 0 h 517585"/>
                <a:gd name="connsiteX1" fmla="*/ 86265 w 138023"/>
                <a:gd name="connsiteY1" fmla="*/ 120770 h 517585"/>
                <a:gd name="connsiteX2" fmla="*/ 17253 w 138023"/>
                <a:gd name="connsiteY2" fmla="*/ 224287 h 517585"/>
                <a:gd name="connsiteX3" fmla="*/ 0 w 138023"/>
                <a:gd name="connsiteY3" fmla="*/ 310551 h 517585"/>
                <a:gd name="connsiteX4" fmla="*/ 17253 w 138023"/>
                <a:gd name="connsiteY4" fmla="*/ 414068 h 517585"/>
                <a:gd name="connsiteX5" fmla="*/ 138023 w 138023"/>
                <a:gd name="connsiteY5" fmla="*/ 517585 h 51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8023" h="517585">
                  <a:moveTo>
                    <a:pt x="138023" y="0"/>
                  </a:moveTo>
                  <a:cubicBezTo>
                    <a:pt x="120770" y="40257"/>
                    <a:pt x="107030" y="82207"/>
                    <a:pt x="86265" y="120770"/>
                  </a:cubicBezTo>
                  <a:cubicBezTo>
                    <a:pt x="66604" y="157284"/>
                    <a:pt x="17253" y="224287"/>
                    <a:pt x="17253" y="224287"/>
                  </a:cubicBezTo>
                  <a:cubicBezTo>
                    <a:pt x="11502" y="253042"/>
                    <a:pt x="0" y="281227"/>
                    <a:pt x="0" y="310551"/>
                  </a:cubicBezTo>
                  <a:cubicBezTo>
                    <a:pt x="0" y="345533"/>
                    <a:pt x="6191" y="380882"/>
                    <a:pt x="17253" y="414068"/>
                  </a:cubicBezTo>
                  <a:cubicBezTo>
                    <a:pt x="35913" y="470048"/>
                    <a:pt x="90165" y="493656"/>
                    <a:pt x="138023" y="517585"/>
                  </a:cubicBezTo>
                </a:path>
              </a:pathLst>
            </a:custGeom>
            <a:noFill/>
            <a:ln w="47625"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1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5FA124C-00CC-1741-A048-BF43EED5D69A}"/>
                </a:ext>
              </a:extLst>
            </p:cNvPr>
            <p:cNvSpPr/>
            <p:nvPr/>
          </p:nvSpPr>
          <p:spPr>
            <a:xfrm>
              <a:off x="5043365" y="2208748"/>
              <a:ext cx="1715325" cy="8656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800" dirty="0">
                  <a:latin typeface="Helvetica" pitchFamily="2" charset="0"/>
                </a:rPr>
                <a:t>Οπίσθια άνω – κάτω λαγόνια άκανθα</a:t>
              </a:r>
              <a:endParaRPr lang="en-GR" sz="1800" dirty="0">
                <a:latin typeface="Helvetica" pitchFamily="2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C4D5FC-A6AF-5EF8-A9AF-FB3728E38F58}"/>
              </a:ext>
            </a:extLst>
          </p:cNvPr>
          <p:cNvGrpSpPr/>
          <p:nvPr/>
        </p:nvGrpSpPr>
        <p:grpSpPr>
          <a:xfrm>
            <a:off x="3428602" y="4587243"/>
            <a:ext cx="5258201" cy="1447799"/>
            <a:chOff x="3428602" y="4587243"/>
            <a:chExt cx="5258201" cy="144779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EC3A2D4-7728-514A-AFA2-C02595611A0A}"/>
                </a:ext>
              </a:extLst>
            </p:cNvPr>
            <p:cNvGrpSpPr/>
            <p:nvPr/>
          </p:nvGrpSpPr>
          <p:grpSpPr>
            <a:xfrm>
              <a:off x="3428602" y="4587243"/>
              <a:ext cx="5258201" cy="1447799"/>
              <a:chOff x="3214314" y="3157538"/>
              <a:chExt cx="4929563" cy="135731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A19CFF2-6564-314C-AEEA-184193D54B1F}"/>
                  </a:ext>
                </a:extLst>
              </p:cNvPr>
              <p:cNvSpPr/>
              <p:nvPr/>
            </p:nvSpPr>
            <p:spPr>
              <a:xfrm>
                <a:off x="5062641" y="3459677"/>
                <a:ext cx="1715325" cy="865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800" dirty="0">
                    <a:latin typeface="Helvetica" pitchFamily="2" charset="0"/>
                  </a:rPr>
                  <a:t>Μείζων ισχιακή εντομή</a:t>
                </a:r>
                <a:endParaRPr lang="en-GR" sz="1800" dirty="0">
                  <a:latin typeface="Helvetica" pitchFamily="2" charset="0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A92F1E44-8524-FA4A-8828-209DBE10C5A5}"/>
                  </a:ext>
                </a:extLst>
              </p:cNvPr>
              <p:cNvSpPr/>
              <p:nvPr/>
            </p:nvSpPr>
            <p:spPr>
              <a:xfrm>
                <a:off x="3214314" y="3513607"/>
                <a:ext cx="786188" cy="1001242"/>
              </a:xfrm>
              <a:custGeom>
                <a:avLst/>
                <a:gdLst>
                  <a:gd name="connsiteX0" fmla="*/ 786188 w 786188"/>
                  <a:gd name="connsiteY0" fmla="*/ 86842 h 1001242"/>
                  <a:gd name="connsiteX1" fmla="*/ 600451 w 786188"/>
                  <a:gd name="connsiteY1" fmla="*/ 43980 h 1001242"/>
                  <a:gd name="connsiteX2" fmla="*/ 557588 w 786188"/>
                  <a:gd name="connsiteY2" fmla="*/ 29692 h 1001242"/>
                  <a:gd name="connsiteX3" fmla="*/ 514726 w 786188"/>
                  <a:gd name="connsiteY3" fmla="*/ 1117 h 1001242"/>
                  <a:gd name="connsiteX4" fmla="*/ 128963 w 786188"/>
                  <a:gd name="connsiteY4" fmla="*/ 43980 h 1001242"/>
                  <a:gd name="connsiteX5" fmla="*/ 86101 w 786188"/>
                  <a:gd name="connsiteY5" fmla="*/ 72555 h 1001242"/>
                  <a:gd name="connsiteX6" fmla="*/ 28951 w 786188"/>
                  <a:gd name="connsiteY6" fmla="*/ 201142 h 1001242"/>
                  <a:gd name="connsiteX7" fmla="*/ 14663 w 786188"/>
                  <a:gd name="connsiteY7" fmla="*/ 244005 h 1001242"/>
                  <a:gd name="connsiteX8" fmla="*/ 14663 w 786188"/>
                  <a:gd name="connsiteY8" fmla="*/ 415455 h 1001242"/>
                  <a:gd name="connsiteX9" fmla="*/ 43238 w 786188"/>
                  <a:gd name="connsiteY9" fmla="*/ 458317 h 1001242"/>
                  <a:gd name="connsiteX10" fmla="*/ 71813 w 786188"/>
                  <a:gd name="connsiteY10" fmla="*/ 572617 h 1001242"/>
                  <a:gd name="connsiteX11" fmla="*/ 86101 w 786188"/>
                  <a:gd name="connsiteY11" fmla="*/ 644055 h 1001242"/>
                  <a:gd name="connsiteX12" fmla="*/ 114676 w 786188"/>
                  <a:gd name="connsiteY12" fmla="*/ 729780 h 1001242"/>
                  <a:gd name="connsiteX13" fmla="*/ 128963 w 786188"/>
                  <a:gd name="connsiteY13" fmla="*/ 772642 h 1001242"/>
                  <a:gd name="connsiteX14" fmla="*/ 157538 w 786188"/>
                  <a:gd name="connsiteY14" fmla="*/ 815505 h 1001242"/>
                  <a:gd name="connsiteX15" fmla="*/ 171826 w 786188"/>
                  <a:gd name="connsiteY15" fmla="*/ 858367 h 1001242"/>
                  <a:gd name="connsiteX16" fmla="*/ 228976 w 786188"/>
                  <a:gd name="connsiteY16" fmla="*/ 944092 h 1001242"/>
                  <a:gd name="connsiteX17" fmla="*/ 243263 w 786188"/>
                  <a:gd name="connsiteY17" fmla="*/ 1001242 h 100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6188" h="1001242">
                    <a:moveTo>
                      <a:pt x="786188" y="86842"/>
                    </a:moveTo>
                    <a:cubicBezTo>
                      <a:pt x="656360" y="68296"/>
                      <a:pt x="718122" y="83204"/>
                      <a:pt x="600451" y="43980"/>
                    </a:cubicBezTo>
                    <a:cubicBezTo>
                      <a:pt x="586163" y="39217"/>
                      <a:pt x="570119" y="38046"/>
                      <a:pt x="557588" y="29692"/>
                    </a:cubicBezTo>
                    <a:lnTo>
                      <a:pt x="514726" y="1117"/>
                    </a:lnTo>
                    <a:cubicBezTo>
                      <a:pt x="508069" y="1434"/>
                      <a:pt x="212368" y="-11624"/>
                      <a:pt x="128963" y="43980"/>
                    </a:cubicBezTo>
                    <a:lnTo>
                      <a:pt x="86101" y="72555"/>
                    </a:lnTo>
                    <a:cubicBezTo>
                      <a:pt x="40818" y="140479"/>
                      <a:pt x="62957" y="99126"/>
                      <a:pt x="28951" y="201142"/>
                    </a:cubicBezTo>
                    <a:lnTo>
                      <a:pt x="14663" y="244005"/>
                    </a:lnTo>
                    <a:cubicBezTo>
                      <a:pt x="1964" y="320204"/>
                      <a:pt x="-10736" y="339256"/>
                      <a:pt x="14663" y="415455"/>
                    </a:cubicBezTo>
                    <a:cubicBezTo>
                      <a:pt x="20093" y="431745"/>
                      <a:pt x="33713" y="444030"/>
                      <a:pt x="43238" y="458317"/>
                    </a:cubicBezTo>
                    <a:cubicBezTo>
                      <a:pt x="52763" y="496417"/>
                      <a:pt x="64111" y="534107"/>
                      <a:pt x="71813" y="572617"/>
                    </a:cubicBezTo>
                    <a:cubicBezTo>
                      <a:pt x="76576" y="596430"/>
                      <a:pt x="79711" y="620626"/>
                      <a:pt x="86101" y="644055"/>
                    </a:cubicBezTo>
                    <a:cubicBezTo>
                      <a:pt x="94026" y="673114"/>
                      <a:pt x="105151" y="701205"/>
                      <a:pt x="114676" y="729780"/>
                    </a:cubicBezTo>
                    <a:cubicBezTo>
                      <a:pt x="119438" y="744067"/>
                      <a:pt x="120609" y="760111"/>
                      <a:pt x="128963" y="772642"/>
                    </a:cubicBezTo>
                    <a:cubicBezTo>
                      <a:pt x="138488" y="786930"/>
                      <a:pt x="149859" y="800146"/>
                      <a:pt x="157538" y="815505"/>
                    </a:cubicBezTo>
                    <a:cubicBezTo>
                      <a:pt x="164273" y="828975"/>
                      <a:pt x="164512" y="845202"/>
                      <a:pt x="171826" y="858367"/>
                    </a:cubicBezTo>
                    <a:cubicBezTo>
                      <a:pt x="188505" y="888388"/>
                      <a:pt x="228976" y="944092"/>
                      <a:pt x="228976" y="944092"/>
                    </a:cubicBezTo>
                    <a:cubicBezTo>
                      <a:pt x="244769" y="991473"/>
                      <a:pt x="243263" y="971895"/>
                      <a:pt x="243263" y="1001242"/>
                    </a:cubicBezTo>
                  </a:path>
                </a:pathLst>
              </a:custGeom>
              <a:noFill/>
              <a:ln w="34925">
                <a:solidFill>
                  <a:srgbClr val="4CD52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4053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B48AF00A-4FB6-6041-9BFB-B869B4DFDAD2}"/>
                  </a:ext>
                </a:extLst>
              </p:cNvPr>
              <p:cNvSpPr/>
              <p:nvPr/>
            </p:nvSpPr>
            <p:spPr>
              <a:xfrm>
                <a:off x="7758114" y="3157538"/>
                <a:ext cx="385763" cy="971550"/>
              </a:xfrm>
              <a:custGeom>
                <a:avLst/>
                <a:gdLst>
                  <a:gd name="connsiteX0" fmla="*/ 0 w 385763"/>
                  <a:gd name="connsiteY0" fmla="*/ 14287 h 971550"/>
                  <a:gd name="connsiteX1" fmla="*/ 100013 w 385763"/>
                  <a:gd name="connsiteY1" fmla="*/ 28575 h 971550"/>
                  <a:gd name="connsiteX2" fmla="*/ 185738 w 385763"/>
                  <a:gd name="connsiteY2" fmla="*/ 0 h 971550"/>
                  <a:gd name="connsiteX3" fmla="*/ 314325 w 385763"/>
                  <a:gd name="connsiteY3" fmla="*/ 14287 h 971550"/>
                  <a:gd name="connsiteX4" fmla="*/ 357188 w 385763"/>
                  <a:gd name="connsiteY4" fmla="*/ 28575 h 971550"/>
                  <a:gd name="connsiteX5" fmla="*/ 385763 w 385763"/>
                  <a:gd name="connsiteY5" fmla="*/ 114300 h 971550"/>
                  <a:gd name="connsiteX6" fmla="*/ 371475 w 385763"/>
                  <a:gd name="connsiteY6" fmla="*/ 214312 h 971550"/>
                  <a:gd name="connsiteX7" fmla="*/ 357188 w 385763"/>
                  <a:gd name="connsiteY7" fmla="*/ 257175 h 971550"/>
                  <a:gd name="connsiteX8" fmla="*/ 342900 w 385763"/>
                  <a:gd name="connsiteY8" fmla="*/ 328612 h 971550"/>
                  <a:gd name="connsiteX9" fmla="*/ 314325 w 385763"/>
                  <a:gd name="connsiteY9" fmla="*/ 414337 h 971550"/>
                  <a:gd name="connsiteX10" fmla="*/ 285750 w 385763"/>
                  <a:gd name="connsiteY10" fmla="*/ 500062 h 971550"/>
                  <a:gd name="connsiteX11" fmla="*/ 257175 w 385763"/>
                  <a:gd name="connsiteY11" fmla="*/ 585787 h 971550"/>
                  <a:gd name="connsiteX12" fmla="*/ 200025 w 385763"/>
                  <a:gd name="connsiteY12" fmla="*/ 671512 h 971550"/>
                  <a:gd name="connsiteX13" fmla="*/ 171450 w 385763"/>
                  <a:gd name="connsiteY13" fmla="*/ 757237 h 971550"/>
                  <a:gd name="connsiteX14" fmla="*/ 100013 w 385763"/>
                  <a:gd name="connsiteY14" fmla="*/ 885825 h 971550"/>
                  <a:gd name="connsiteX15" fmla="*/ 57150 w 385763"/>
                  <a:gd name="connsiteY15" fmla="*/ 914400 h 971550"/>
                  <a:gd name="connsiteX16" fmla="*/ 0 w 385763"/>
                  <a:gd name="connsiteY16" fmla="*/ 971550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5763" h="971550">
                    <a:moveTo>
                      <a:pt x="0" y="14287"/>
                    </a:moveTo>
                    <a:cubicBezTo>
                      <a:pt x="33338" y="19050"/>
                      <a:pt x="66436" y="31158"/>
                      <a:pt x="100013" y="28575"/>
                    </a:cubicBezTo>
                    <a:cubicBezTo>
                      <a:pt x="130045" y="26265"/>
                      <a:pt x="185738" y="0"/>
                      <a:pt x="185738" y="0"/>
                    </a:cubicBezTo>
                    <a:cubicBezTo>
                      <a:pt x="228600" y="4762"/>
                      <a:pt x="271786" y="7197"/>
                      <a:pt x="314325" y="14287"/>
                    </a:cubicBezTo>
                    <a:cubicBezTo>
                      <a:pt x="329181" y="16763"/>
                      <a:pt x="348434" y="16320"/>
                      <a:pt x="357188" y="28575"/>
                    </a:cubicBezTo>
                    <a:cubicBezTo>
                      <a:pt x="374695" y="53085"/>
                      <a:pt x="385763" y="114300"/>
                      <a:pt x="385763" y="114300"/>
                    </a:cubicBezTo>
                    <a:cubicBezTo>
                      <a:pt x="381000" y="147637"/>
                      <a:pt x="378079" y="181290"/>
                      <a:pt x="371475" y="214312"/>
                    </a:cubicBezTo>
                    <a:cubicBezTo>
                      <a:pt x="368521" y="229080"/>
                      <a:pt x="360841" y="242564"/>
                      <a:pt x="357188" y="257175"/>
                    </a:cubicBezTo>
                    <a:cubicBezTo>
                      <a:pt x="351298" y="280734"/>
                      <a:pt x="349290" y="305184"/>
                      <a:pt x="342900" y="328612"/>
                    </a:cubicBezTo>
                    <a:cubicBezTo>
                      <a:pt x="334975" y="357671"/>
                      <a:pt x="323850" y="385762"/>
                      <a:pt x="314325" y="414337"/>
                    </a:cubicBezTo>
                    <a:lnTo>
                      <a:pt x="285750" y="500062"/>
                    </a:lnTo>
                    <a:cubicBezTo>
                      <a:pt x="285748" y="500067"/>
                      <a:pt x="257179" y="585782"/>
                      <a:pt x="257175" y="585787"/>
                    </a:cubicBezTo>
                    <a:lnTo>
                      <a:pt x="200025" y="671512"/>
                    </a:lnTo>
                    <a:lnTo>
                      <a:pt x="171450" y="757237"/>
                    </a:lnTo>
                    <a:cubicBezTo>
                      <a:pt x="156561" y="801904"/>
                      <a:pt x="142125" y="857750"/>
                      <a:pt x="100013" y="885825"/>
                    </a:cubicBezTo>
                    <a:cubicBezTo>
                      <a:pt x="85725" y="895350"/>
                      <a:pt x="70342" y="903407"/>
                      <a:pt x="57150" y="914400"/>
                    </a:cubicBezTo>
                    <a:lnTo>
                      <a:pt x="0" y="971550"/>
                    </a:lnTo>
                  </a:path>
                </a:pathLst>
              </a:custGeom>
              <a:noFill/>
              <a:ln w="34925">
                <a:solidFill>
                  <a:srgbClr val="00B05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4053"/>
              </a:p>
            </p:txBody>
          </p:sp>
        </p:grpSp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07B389AD-495B-53AE-A7F5-091BF36E6E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3162" y="5031691"/>
              <a:ext cx="1447018" cy="42635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34432D4-E386-3777-8ADD-1B9EA443DCC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51501" y="5386432"/>
              <a:ext cx="2182909" cy="3505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CC7EA07-4B7E-45EA-CC18-BBE38DF5D063}"/>
              </a:ext>
            </a:extLst>
          </p:cNvPr>
          <p:cNvGrpSpPr/>
          <p:nvPr/>
        </p:nvGrpSpPr>
        <p:grpSpPr>
          <a:xfrm>
            <a:off x="3535681" y="5852158"/>
            <a:ext cx="4527295" cy="1511417"/>
            <a:chOff x="3535681" y="5852158"/>
            <a:chExt cx="4527295" cy="151141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19D05BD-A872-3B41-8B22-97EDAFA31068}"/>
                </a:ext>
              </a:extLst>
            </p:cNvPr>
            <p:cNvGrpSpPr/>
            <p:nvPr/>
          </p:nvGrpSpPr>
          <p:grpSpPr>
            <a:xfrm>
              <a:off x="3535681" y="5852158"/>
              <a:ext cx="4527295" cy="1511417"/>
              <a:chOff x="3314700" y="4343400"/>
              <a:chExt cx="4244339" cy="1416954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706F24F-6EDB-4E48-A9AA-82783A5FB1E7}"/>
                  </a:ext>
                </a:extLst>
              </p:cNvPr>
              <p:cNvSpPr/>
              <p:nvPr/>
            </p:nvSpPr>
            <p:spPr>
              <a:xfrm>
                <a:off x="5092538" y="4894732"/>
                <a:ext cx="1715325" cy="865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800" dirty="0">
                    <a:latin typeface="Helvetica" pitchFamily="2" charset="0"/>
                  </a:rPr>
                  <a:t>Ελάσσων ισχιακή εντομή</a:t>
                </a:r>
                <a:endParaRPr lang="en-GR" sz="1800" dirty="0">
                  <a:latin typeface="Helvetica" pitchFamily="2" charset="0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0CE3AE52-8E3F-1044-98EC-45ED4EBDA86E}"/>
                  </a:ext>
                </a:extLst>
              </p:cNvPr>
              <p:cNvSpPr/>
              <p:nvPr/>
            </p:nvSpPr>
            <p:spPr>
              <a:xfrm>
                <a:off x="3314700" y="5000625"/>
                <a:ext cx="228600" cy="528638"/>
              </a:xfrm>
              <a:custGeom>
                <a:avLst/>
                <a:gdLst>
                  <a:gd name="connsiteX0" fmla="*/ 228600 w 228600"/>
                  <a:gd name="connsiteY0" fmla="*/ 0 h 528638"/>
                  <a:gd name="connsiteX1" fmla="*/ 128588 w 228600"/>
                  <a:gd name="connsiteY1" fmla="*/ 57150 h 528638"/>
                  <a:gd name="connsiteX2" fmla="*/ 85725 w 228600"/>
                  <a:gd name="connsiteY2" fmla="*/ 85725 h 528638"/>
                  <a:gd name="connsiteX3" fmla="*/ 28575 w 228600"/>
                  <a:gd name="connsiteY3" fmla="*/ 171450 h 528638"/>
                  <a:gd name="connsiteX4" fmla="*/ 0 w 228600"/>
                  <a:gd name="connsiteY4" fmla="*/ 214313 h 528638"/>
                  <a:gd name="connsiteX5" fmla="*/ 14288 w 228600"/>
                  <a:gd name="connsiteY5" fmla="*/ 414338 h 528638"/>
                  <a:gd name="connsiteX6" fmla="*/ 42863 w 228600"/>
                  <a:gd name="connsiteY6" fmla="*/ 457200 h 528638"/>
                  <a:gd name="connsiteX7" fmla="*/ 57150 w 228600"/>
                  <a:gd name="connsiteY7" fmla="*/ 500063 h 528638"/>
                  <a:gd name="connsiteX8" fmla="*/ 100013 w 228600"/>
                  <a:gd name="connsiteY8" fmla="*/ 514350 h 528638"/>
                  <a:gd name="connsiteX9" fmla="*/ 114300 w 228600"/>
                  <a:gd name="connsiteY9" fmla="*/ 528638 h 528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600" h="528638">
                    <a:moveTo>
                      <a:pt x="228600" y="0"/>
                    </a:moveTo>
                    <a:cubicBezTo>
                      <a:pt x="195263" y="19050"/>
                      <a:pt x="161513" y="37395"/>
                      <a:pt x="128588" y="57150"/>
                    </a:cubicBezTo>
                    <a:cubicBezTo>
                      <a:pt x="113863" y="65985"/>
                      <a:pt x="97033" y="72802"/>
                      <a:pt x="85725" y="85725"/>
                    </a:cubicBezTo>
                    <a:cubicBezTo>
                      <a:pt x="63110" y="111571"/>
                      <a:pt x="47625" y="142875"/>
                      <a:pt x="28575" y="171450"/>
                    </a:cubicBezTo>
                    <a:lnTo>
                      <a:pt x="0" y="214313"/>
                    </a:lnTo>
                    <a:cubicBezTo>
                      <a:pt x="4763" y="280988"/>
                      <a:pt x="2671" y="348510"/>
                      <a:pt x="14288" y="414338"/>
                    </a:cubicBezTo>
                    <a:cubicBezTo>
                      <a:pt x="17272" y="431248"/>
                      <a:pt x="35184" y="441841"/>
                      <a:pt x="42863" y="457200"/>
                    </a:cubicBezTo>
                    <a:cubicBezTo>
                      <a:pt x="49598" y="470671"/>
                      <a:pt x="46501" y="489414"/>
                      <a:pt x="57150" y="500063"/>
                    </a:cubicBezTo>
                    <a:cubicBezTo>
                      <a:pt x="67799" y="510712"/>
                      <a:pt x="86543" y="507615"/>
                      <a:pt x="100013" y="514350"/>
                    </a:cubicBezTo>
                    <a:cubicBezTo>
                      <a:pt x="106037" y="517362"/>
                      <a:pt x="109538" y="523875"/>
                      <a:pt x="114300" y="528638"/>
                    </a:cubicBezTo>
                  </a:path>
                </a:pathLst>
              </a:custGeom>
              <a:noFill/>
              <a:ln w="47625">
                <a:solidFill>
                  <a:srgbClr val="F07147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4053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CAB21CD2-18D2-FB40-9903-2740093EDD18}"/>
                  </a:ext>
                </a:extLst>
              </p:cNvPr>
              <p:cNvSpPr/>
              <p:nvPr/>
            </p:nvSpPr>
            <p:spPr>
              <a:xfrm>
                <a:off x="7429500" y="4343400"/>
                <a:ext cx="129539" cy="242888"/>
              </a:xfrm>
              <a:custGeom>
                <a:avLst/>
                <a:gdLst>
                  <a:gd name="connsiteX0" fmla="*/ 0 w 129539"/>
                  <a:gd name="connsiteY0" fmla="*/ 242888 h 242888"/>
                  <a:gd name="connsiteX1" fmla="*/ 100013 w 129539"/>
                  <a:gd name="connsiteY1" fmla="*/ 171450 h 242888"/>
                  <a:gd name="connsiteX2" fmla="*/ 128588 w 129539"/>
                  <a:gd name="connsiteY2" fmla="*/ 0 h 242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9539" h="242888">
                    <a:moveTo>
                      <a:pt x="0" y="242888"/>
                    </a:moveTo>
                    <a:cubicBezTo>
                      <a:pt x="33338" y="219075"/>
                      <a:pt x="74070" y="203158"/>
                      <a:pt x="100013" y="171450"/>
                    </a:cubicBezTo>
                    <a:cubicBezTo>
                      <a:pt x="137624" y="125481"/>
                      <a:pt x="128588" y="52413"/>
                      <a:pt x="128588" y="0"/>
                    </a:cubicBezTo>
                  </a:path>
                </a:pathLst>
              </a:custGeom>
              <a:noFill/>
              <a:ln w="41275">
                <a:solidFill>
                  <a:srgbClr val="F07147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4053"/>
              </a:p>
            </p:txBody>
          </p: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0F0374B-076A-D187-C05F-800A601F576D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 flipV="1">
              <a:off x="6821033" y="6111238"/>
              <a:ext cx="1103768" cy="82796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65BA832-388D-DF6C-222A-8380385CA4D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57601" y="6878139"/>
              <a:ext cx="2165761" cy="7848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ΚΑΤΩ ΑΚΡΟ">
            <a:extLst>
              <a:ext uri="{FF2B5EF4-FFF2-40B4-BE49-F238E27FC236}">
                <a16:creationId xmlns:a16="http://schemas.microsoft.com/office/drawing/2014/main" id="{5D084BFA-F43B-40D5-F195-4ADDC22C2D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6380" y="291433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721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424A59A-2BC0-7245-9494-0DBDFBBC4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983" y="1842347"/>
            <a:ext cx="8629227" cy="60689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3B59E7-19D0-6A4A-9BBC-C0C9BD9FFF3A}"/>
              </a:ext>
            </a:extLst>
          </p:cNvPr>
          <p:cNvSpPr/>
          <p:nvPr/>
        </p:nvSpPr>
        <p:spPr>
          <a:xfrm>
            <a:off x="5383777" y="7646353"/>
            <a:ext cx="31229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R" sz="2000" b="1" dirty="0">
                <a:solidFill>
                  <a:srgbClr val="9B0604"/>
                </a:solidFill>
                <a:latin typeface="Helvetica" pitchFamily="2" charset="0"/>
              </a:rPr>
              <a:t>Βουβωνικός σύνδεσμος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5F31AB-9F89-9E47-88AC-AD75F670FE4F}"/>
              </a:ext>
            </a:extLst>
          </p:cNvPr>
          <p:cNvSpPr/>
          <p:nvPr/>
        </p:nvSpPr>
        <p:spPr>
          <a:xfrm>
            <a:off x="4071718" y="8300861"/>
            <a:ext cx="57470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R" sz="2000" dirty="0">
                <a:latin typeface="Helvetica" pitchFamily="2" charset="0"/>
              </a:rPr>
              <a:t>Πρόσθια άνω λαγόνια άκανθα - ηβικό όγκωμα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B5D9ED-F472-E442-8657-383D72B2D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509" y="6118568"/>
            <a:ext cx="6813973" cy="1273387"/>
          </a:xfrm>
          <a:prstGeom prst="rect">
            <a:avLst/>
          </a:prstGeom>
        </p:spPr>
      </p:pic>
      <p:sp>
        <p:nvSpPr>
          <p:cNvPr id="2" name="ΚΑΤΩ ΑΚΡΟ">
            <a:extLst>
              <a:ext uri="{FF2B5EF4-FFF2-40B4-BE49-F238E27FC236}">
                <a16:creationId xmlns:a16="http://schemas.microsoft.com/office/drawing/2014/main" id="{06D9700E-E62A-246B-4268-277D2F0D6E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1718" y="422536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837F247-C916-C95C-B018-ACB2D62C197D}"/>
              </a:ext>
            </a:extLst>
          </p:cNvPr>
          <p:cNvCxnSpPr/>
          <p:nvPr/>
        </p:nvCxnSpPr>
        <p:spPr>
          <a:xfrm>
            <a:off x="397992" y="1126956"/>
            <a:ext cx="12208816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75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E78C61-08B2-EC46-BAB2-1056EB8A19E9}"/>
              </a:ext>
            </a:extLst>
          </p:cNvPr>
          <p:cNvCxnSpPr/>
          <p:nvPr/>
        </p:nvCxnSpPr>
        <p:spPr>
          <a:xfrm>
            <a:off x="285882" y="971681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ED82883-2A7E-294E-931C-80704263A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82" y="2545197"/>
            <a:ext cx="6265604" cy="54430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CB8526-C22E-2B41-9EE6-7E9DCCC0F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452" y="1924746"/>
            <a:ext cx="5521079" cy="60635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DC0193A-B24A-0D48-8C85-91541518839F}"/>
              </a:ext>
            </a:extLst>
          </p:cNvPr>
          <p:cNvSpPr/>
          <p:nvPr/>
        </p:nvSpPr>
        <p:spPr>
          <a:xfrm>
            <a:off x="4887143" y="7828855"/>
            <a:ext cx="3082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R" sz="1400" b="1" dirty="0">
                <a:solidFill>
                  <a:srgbClr val="9B0604"/>
                </a:solidFill>
                <a:latin typeface="Helvetica" pitchFamily="2" charset="0"/>
              </a:rPr>
              <a:t>Βουβωνικός σύνδεσμος (Poupart)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963FCF-3B77-6001-8A31-41415B50A715}"/>
              </a:ext>
            </a:extLst>
          </p:cNvPr>
          <p:cNvSpPr txBox="1"/>
          <p:nvPr/>
        </p:nvSpPr>
        <p:spPr>
          <a:xfrm>
            <a:off x="570696" y="7208403"/>
            <a:ext cx="827470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93" i="1" dirty="0">
                <a:solidFill>
                  <a:schemeClr val="bg1"/>
                </a:solidFill>
              </a:rPr>
              <a:t>Εγκάρσιο</a:t>
            </a:r>
            <a:endParaRPr lang="en-GR" sz="1493" i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274128-D666-6DCB-D7F6-B3612D062BB2}"/>
              </a:ext>
            </a:extLst>
          </p:cNvPr>
          <p:cNvSpPr txBox="1"/>
          <p:nvPr/>
        </p:nvSpPr>
        <p:spPr>
          <a:xfrm>
            <a:off x="10890035" y="6628929"/>
            <a:ext cx="809837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93" i="1" dirty="0">
                <a:solidFill>
                  <a:schemeClr val="bg1"/>
                </a:solidFill>
              </a:rPr>
              <a:t>Οβελιαίο</a:t>
            </a:r>
            <a:endParaRPr lang="en-GR" sz="1493" i="1" dirty="0">
              <a:solidFill>
                <a:schemeClr val="bg1"/>
              </a:solidFill>
            </a:endParaRPr>
          </a:p>
        </p:txBody>
      </p:sp>
      <p:sp>
        <p:nvSpPr>
          <p:cNvPr id="8" name="ΚΑΤΩ ΑΚΡΟ">
            <a:extLst>
              <a:ext uri="{FF2B5EF4-FFF2-40B4-BE49-F238E27FC236}">
                <a16:creationId xmlns:a16="http://schemas.microsoft.com/office/drawing/2014/main" id="{C30026EE-08BC-6363-8BA0-EE2571F074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1718" y="422536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7797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397992" y="1144209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5B907EB-0C5B-5443-911D-75547DA8D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5838"/>
            <a:ext cx="4814756" cy="60672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B78506-B011-F540-A0C9-877404E24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863" y="1878862"/>
            <a:ext cx="4906603" cy="45985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B8B7B4-DFEE-494A-98EF-E426B0768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3206" y="5093325"/>
            <a:ext cx="5516474" cy="3441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9375DB4-1594-AF4D-86C3-48EFBA07F544}"/>
              </a:ext>
            </a:extLst>
          </p:cNvPr>
          <p:cNvSpPr/>
          <p:nvPr/>
        </p:nvSpPr>
        <p:spPr>
          <a:xfrm>
            <a:off x="9655956" y="1999692"/>
            <a:ext cx="2271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R" sz="1800" b="1" dirty="0">
                <a:latin typeface="Helvetica" pitchFamily="2" charset="0"/>
              </a:rPr>
              <a:t>Βουβωνικός πόρος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FA3885-5604-204C-9455-5AB713230C7B}"/>
              </a:ext>
            </a:extLst>
          </p:cNvPr>
          <p:cNvSpPr/>
          <p:nvPr/>
        </p:nvSpPr>
        <p:spPr>
          <a:xfrm>
            <a:off x="9382963" y="2634942"/>
            <a:ext cx="33032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10" indent="-304810">
              <a:buFont typeface="Arial" panose="020B0604020202020204" pitchFamily="34" charset="0"/>
              <a:buChar char="•"/>
            </a:pPr>
            <a:r>
              <a:rPr lang="en-GR" sz="1800" dirty="0">
                <a:latin typeface="Helvetica" pitchFamily="2" charset="0"/>
              </a:rPr>
              <a:t>Σπερματικός τόνος - στρογγύλος σύνδεσμος μήτρας</a:t>
            </a:r>
          </a:p>
          <a:p>
            <a:pPr marL="304810" indent="-304810">
              <a:buFont typeface="Arial" panose="020B0604020202020204" pitchFamily="34" charset="0"/>
              <a:buChar char="•"/>
            </a:pPr>
            <a:r>
              <a:rPr lang="en-GR" sz="1800" dirty="0">
                <a:latin typeface="Helvetica" pitchFamily="2" charset="0"/>
              </a:rPr>
              <a:t>Λαγονοβουβωνικό νεύρο</a:t>
            </a:r>
          </a:p>
        </p:txBody>
      </p:sp>
      <p:sp>
        <p:nvSpPr>
          <p:cNvPr id="2" name="ΚΑΤΩ ΑΚΡΟ">
            <a:extLst>
              <a:ext uri="{FF2B5EF4-FFF2-40B4-BE49-F238E27FC236}">
                <a16:creationId xmlns:a16="http://schemas.microsoft.com/office/drawing/2014/main" id="{60CD9FAF-4BAF-683D-FC2F-04E10C1B72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1718" y="422536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380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85882" y="1109703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9098A95-66DA-054D-A39C-ADC35BC49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48" y="2340864"/>
            <a:ext cx="5865165" cy="45321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1BC415-E455-384A-A09D-E636CE351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373" y="1878861"/>
            <a:ext cx="4756506" cy="44847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09B9FE-E5FA-384A-97B6-16BEBFAE4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291" y="4360947"/>
            <a:ext cx="4296461" cy="42323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904E1D-51A3-194E-A331-F59E2DF935CF}"/>
              </a:ext>
            </a:extLst>
          </p:cNvPr>
          <p:cNvSpPr/>
          <p:nvPr/>
        </p:nvSpPr>
        <p:spPr>
          <a:xfrm>
            <a:off x="1278999" y="6772036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R" sz="1800" b="1" dirty="0">
                <a:solidFill>
                  <a:srgbClr val="9B0604"/>
                </a:solidFill>
                <a:latin typeface="Helvetica" pitchFamily="2" charset="0"/>
              </a:rPr>
              <a:t>Οσφυολαγόνιος σύνδεσμος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8272B2-F0FD-FF4B-B01D-5348567478CA}"/>
              </a:ext>
            </a:extLst>
          </p:cNvPr>
          <p:cNvSpPr/>
          <p:nvPr/>
        </p:nvSpPr>
        <p:spPr>
          <a:xfrm>
            <a:off x="285882" y="7539632"/>
            <a:ext cx="8129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R" sz="1800" dirty="0">
                <a:latin typeface="Helvetica" pitchFamily="2" charset="0"/>
              </a:rPr>
              <a:t>Μεταξύ της εγκάρσιας απόφυσης </a:t>
            </a:r>
            <a:r>
              <a:rPr lang="el-GR" sz="1800" dirty="0">
                <a:latin typeface="Helvetica" pitchFamily="2" charset="0"/>
              </a:rPr>
              <a:t>του </a:t>
            </a:r>
            <a:r>
              <a:rPr lang="en-GR" sz="1800" dirty="0">
                <a:latin typeface="Helvetica" pitchFamily="2" charset="0"/>
              </a:rPr>
              <a:t>5ου οσφυικού σπονδύλου και τη</a:t>
            </a:r>
            <a:r>
              <a:rPr lang="el-GR" sz="1800" dirty="0">
                <a:latin typeface="Helvetica" pitchFamily="2" charset="0"/>
              </a:rPr>
              <a:t>ς οπίσθιας</a:t>
            </a:r>
            <a:r>
              <a:rPr lang="en-GR" sz="1800" dirty="0">
                <a:latin typeface="Helvetica" pitchFamily="2" charset="0"/>
              </a:rPr>
              <a:t> λαγόνια</a:t>
            </a:r>
            <a:r>
              <a:rPr lang="el-GR" sz="1800" dirty="0">
                <a:latin typeface="Helvetica" pitchFamily="2" charset="0"/>
              </a:rPr>
              <a:t>ς</a:t>
            </a:r>
            <a:r>
              <a:rPr lang="en-GR" sz="1800" dirty="0">
                <a:latin typeface="Helvetica" pitchFamily="2" charset="0"/>
              </a:rPr>
              <a:t> ακρολοφία</a:t>
            </a:r>
            <a:r>
              <a:rPr lang="el-GR" sz="1800" dirty="0">
                <a:latin typeface="Helvetica" pitchFamily="2" charset="0"/>
              </a:rPr>
              <a:t>ς και της πτέρυγας του λαγόνιου οστού</a:t>
            </a:r>
            <a:endParaRPr lang="en-GR" sz="1800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B22C9A-1D4E-60F9-0DFE-FB4C330A871A}"/>
              </a:ext>
            </a:extLst>
          </p:cNvPr>
          <p:cNvSpPr txBox="1"/>
          <p:nvPr/>
        </p:nvSpPr>
        <p:spPr>
          <a:xfrm>
            <a:off x="367412" y="6136769"/>
            <a:ext cx="827470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93" i="1" dirty="0">
                <a:solidFill>
                  <a:schemeClr val="bg1"/>
                </a:solidFill>
              </a:rPr>
              <a:t>Εγκάρσιο</a:t>
            </a:r>
            <a:endParaRPr lang="en-GR" sz="1493" i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053C71-B144-2632-AF04-9B327241880F}"/>
              </a:ext>
            </a:extLst>
          </p:cNvPr>
          <p:cNvSpPr txBox="1"/>
          <p:nvPr/>
        </p:nvSpPr>
        <p:spPr>
          <a:xfrm>
            <a:off x="6101562" y="5608204"/>
            <a:ext cx="958916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93" i="1" dirty="0">
                <a:solidFill>
                  <a:schemeClr val="bg1"/>
                </a:solidFill>
              </a:rPr>
              <a:t>Στεφανιαίο</a:t>
            </a:r>
            <a:endParaRPr lang="en-GR" sz="1493" i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BB07C9-36EE-9C92-EE8D-D6FF276797EE}"/>
              </a:ext>
            </a:extLst>
          </p:cNvPr>
          <p:cNvSpPr txBox="1"/>
          <p:nvPr/>
        </p:nvSpPr>
        <p:spPr>
          <a:xfrm>
            <a:off x="8804502" y="7710591"/>
            <a:ext cx="809837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93" i="1" dirty="0">
                <a:solidFill>
                  <a:schemeClr val="bg1"/>
                </a:solidFill>
              </a:rPr>
              <a:t>Οβελιαίο</a:t>
            </a:r>
            <a:endParaRPr lang="en-GR" sz="1493" i="1" dirty="0">
              <a:solidFill>
                <a:schemeClr val="bg1"/>
              </a:solidFill>
            </a:endParaRPr>
          </a:p>
        </p:txBody>
      </p:sp>
      <p:sp>
        <p:nvSpPr>
          <p:cNvPr id="2" name="ΚΑΤΩ ΑΚΡΟ">
            <a:extLst>
              <a:ext uri="{FF2B5EF4-FFF2-40B4-BE49-F238E27FC236}">
                <a16:creationId xmlns:a16="http://schemas.microsoft.com/office/drawing/2014/main" id="{535DAAF2-DD01-C1D1-68E7-60454CD240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1718" y="422536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2765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97992" y="1006187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AF2020B1-5EE1-7B42-97D5-E6683FE47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9" y="2354480"/>
            <a:ext cx="5711004" cy="56104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A2AD42-1201-FC43-8CE0-9B2A2C18F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468" y="1866732"/>
            <a:ext cx="4946430" cy="3560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6DF97C-3BFD-AB48-9C49-A33051D75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322" y="4175344"/>
            <a:ext cx="4837450" cy="45422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2EAA2B6-8082-314F-BFD3-044CE52F8736}"/>
              </a:ext>
            </a:extLst>
          </p:cNvPr>
          <p:cNvSpPr/>
          <p:nvPr/>
        </p:nvSpPr>
        <p:spPr>
          <a:xfrm>
            <a:off x="4086949" y="8490223"/>
            <a:ext cx="35942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R" sz="2000" b="1" dirty="0">
                <a:solidFill>
                  <a:srgbClr val="9B0604"/>
                </a:solidFill>
                <a:latin typeface="Helvetica" pitchFamily="2" charset="0"/>
              </a:rPr>
              <a:t>Οσφυολαγόνιος σύνδεσμος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4F159E-0593-FC4B-9664-7CD4A72F22C5}"/>
              </a:ext>
            </a:extLst>
          </p:cNvPr>
          <p:cNvSpPr/>
          <p:nvPr/>
        </p:nvSpPr>
        <p:spPr>
          <a:xfrm>
            <a:off x="735272" y="5733626"/>
            <a:ext cx="1155426" cy="332364"/>
          </a:xfrm>
          <a:custGeom>
            <a:avLst/>
            <a:gdLst>
              <a:gd name="connsiteX0" fmla="*/ 0 w 1083212"/>
              <a:gd name="connsiteY0" fmla="*/ 2101 h 311591"/>
              <a:gd name="connsiteX1" fmla="*/ 520505 w 1083212"/>
              <a:gd name="connsiteY1" fmla="*/ 30237 h 311591"/>
              <a:gd name="connsiteX2" fmla="*/ 562708 w 1083212"/>
              <a:gd name="connsiteY2" fmla="*/ 44304 h 311591"/>
              <a:gd name="connsiteX3" fmla="*/ 675249 w 1083212"/>
              <a:gd name="connsiteY3" fmla="*/ 100575 h 311591"/>
              <a:gd name="connsiteX4" fmla="*/ 717452 w 1083212"/>
              <a:gd name="connsiteY4" fmla="*/ 114643 h 311591"/>
              <a:gd name="connsiteX5" fmla="*/ 759655 w 1083212"/>
              <a:gd name="connsiteY5" fmla="*/ 128711 h 311591"/>
              <a:gd name="connsiteX6" fmla="*/ 787791 w 1083212"/>
              <a:gd name="connsiteY6" fmla="*/ 156846 h 311591"/>
              <a:gd name="connsiteX7" fmla="*/ 872197 w 1083212"/>
              <a:gd name="connsiteY7" fmla="*/ 184981 h 311591"/>
              <a:gd name="connsiteX8" fmla="*/ 914400 w 1083212"/>
              <a:gd name="connsiteY8" fmla="*/ 199049 h 311591"/>
              <a:gd name="connsiteX9" fmla="*/ 956603 w 1083212"/>
              <a:gd name="connsiteY9" fmla="*/ 213117 h 311591"/>
              <a:gd name="connsiteX10" fmla="*/ 1026941 w 1083212"/>
              <a:gd name="connsiteY10" fmla="*/ 269388 h 311591"/>
              <a:gd name="connsiteX11" fmla="*/ 1083212 w 1083212"/>
              <a:gd name="connsiteY11" fmla="*/ 311591 h 311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3212" h="311591">
                <a:moveTo>
                  <a:pt x="0" y="2101"/>
                </a:moveTo>
                <a:cubicBezTo>
                  <a:pt x="252441" y="9751"/>
                  <a:pt x="342904" y="-20505"/>
                  <a:pt x="520505" y="30237"/>
                </a:cubicBezTo>
                <a:cubicBezTo>
                  <a:pt x="534763" y="34311"/>
                  <a:pt x="548640" y="39615"/>
                  <a:pt x="562708" y="44304"/>
                </a:cubicBezTo>
                <a:cubicBezTo>
                  <a:pt x="611814" y="93411"/>
                  <a:pt x="578260" y="68245"/>
                  <a:pt x="675249" y="100575"/>
                </a:cubicBezTo>
                <a:lnTo>
                  <a:pt x="717452" y="114643"/>
                </a:lnTo>
                <a:lnTo>
                  <a:pt x="759655" y="128711"/>
                </a:lnTo>
                <a:cubicBezTo>
                  <a:pt x="769034" y="138089"/>
                  <a:pt x="775928" y="150915"/>
                  <a:pt x="787791" y="156846"/>
                </a:cubicBezTo>
                <a:cubicBezTo>
                  <a:pt x="814317" y="170109"/>
                  <a:pt x="844062" y="175603"/>
                  <a:pt x="872197" y="184981"/>
                </a:cubicBezTo>
                <a:lnTo>
                  <a:pt x="914400" y="199049"/>
                </a:lnTo>
                <a:cubicBezTo>
                  <a:pt x="928468" y="203738"/>
                  <a:pt x="944265" y="204892"/>
                  <a:pt x="956603" y="213117"/>
                </a:cubicBezTo>
                <a:cubicBezTo>
                  <a:pt x="1086510" y="299721"/>
                  <a:pt x="926707" y="189201"/>
                  <a:pt x="1026941" y="269388"/>
                </a:cubicBezTo>
                <a:cubicBezTo>
                  <a:pt x="1106471" y="333011"/>
                  <a:pt x="1044714" y="273091"/>
                  <a:pt x="1083212" y="311591"/>
                </a:cubicBezTo>
              </a:path>
            </a:pathLst>
          </a:cu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4053" dirty="0">
              <a:highlight>
                <a:srgbClr val="FFFF00"/>
              </a:highlight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3BC9542-AA6A-ED4E-9202-7A0C45228A12}"/>
              </a:ext>
            </a:extLst>
          </p:cNvPr>
          <p:cNvSpPr/>
          <p:nvPr/>
        </p:nvSpPr>
        <p:spPr>
          <a:xfrm>
            <a:off x="3871430" y="5525790"/>
            <a:ext cx="990365" cy="300111"/>
          </a:xfrm>
          <a:custGeom>
            <a:avLst/>
            <a:gdLst>
              <a:gd name="connsiteX0" fmla="*/ 928467 w 928467"/>
              <a:gd name="connsiteY0" fmla="*/ 0 h 281354"/>
              <a:gd name="connsiteX1" fmla="*/ 829993 w 928467"/>
              <a:gd name="connsiteY1" fmla="*/ 14067 h 281354"/>
              <a:gd name="connsiteX2" fmla="*/ 787790 w 928467"/>
              <a:gd name="connsiteY2" fmla="*/ 28135 h 281354"/>
              <a:gd name="connsiteX3" fmla="*/ 647113 w 928467"/>
              <a:gd name="connsiteY3" fmla="*/ 70338 h 281354"/>
              <a:gd name="connsiteX4" fmla="*/ 562707 w 928467"/>
              <a:gd name="connsiteY4" fmla="*/ 98474 h 281354"/>
              <a:gd name="connsiteX5" fmla="*/ 520504 w 928467"/>
              <a:gd name="connsiteY5" fmla="*/ 112541 h 281354"/>
              <a:gd name="connsiteX6" fmla="*/ 464233 w 928467"/>
              <a:gd name="connsiteY6" fmla="*/ 126609 h 281354"/>
              <a:gd name="connsiteX7" fmla="*/ 337624 w 928467"/>
              <a:gd name="connsiteY7" fmla="*/ 168812 h 281354"/>
              <a:gd name="connsiteX8" fmla="*/ 295421 w 928467"/>
              <a:gd name="connsiteY8" fmla="*/ 182880 h 281354"/>
              <a:gd name="connsiteX9" fmla="*/ 253218 w 928467"/>
              <a:gd name="connsiteY9" fmla="*/ 196947 h 281354"/>
              <a:gd name="connsiteX10" fmla="*/ 126609 w 928467"/>
              <a:gd name="connsiteY10" fmla="*/ 253218 h 281354"/>
              <a:gd name="connsiteX11" fmla="*/ 84406 w 928467"/>
              <a:gd name="connsiteY11" fmla="*/ 267286 h 281354"/>
              <a:gd name="connsiteX12" fmla="*/ 42203 w 928467"/>
              <a:gd name="connsiteY12" fmla="*/ 281354 h 281354"/>
              <a:gd name="connsiteX13" fmla="*/ 0 w 928467"/>
              <a:gd name="connsiteY13" fmla="*/ 281354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8467" h="281354">
                <a:moveTo>
                  <a:pt x="928467" y="0"/>
                </a:moveTo>
                <a:cubicBezTo>
                  <a:pt x="895642" y="4689"/>
                  <a:pt x="862507" y="7564"/>
                  <a:pt x="829993" y="14067"/>
                </a:cubicBezTo>
                <a:cubicBezTo>
                  <a:pt x="815452" y="16975"/>
                  <a:pt x="802048" y="24061"/>
                  <a:pt x="787790" y="28135"/>
                </a:cubicBezTo>
                <a:cubicBezTo>
                  <a:pt x="638959" y="70659"/>
                  <a:pt x="847711" y="3472"/>
                  <a:pt x="647113" y="70338"/>
                </a:cubicBezTo>
                <a:lnTo>
                  <a:pt x="562707" y="98474"/>
                </a:lnTo>
                <a:cubicBezTo>
                  <a:pt x="548639" y="103163"/>
                  <a:pt x="534890" y="108944"/>
                  <a:pt x="520504" y="112541"/>
                </a:cubicBezTo>
                <a:cubicBezTo>
                  <a:pt x="501747" y="117230"/>
                  <a:pt x="482752" y="121053"/>
                  <a:pt x="464233" y="126609"/>
                </a:cubicBezTo>
                <a:cubicBezTo>
                  <a:pt x="464198" y="126619"/>
                  <a:pt x="358743" y="161772"/>
                  <a:pt x="337624" y="168812"/>
                </a:cubicBezTo>
                <a:lnTo>
                  <a:pt x="295421" y="182880"/>
                </a:lnTo>
                <a:lnTo>
                  <a:pt x="253218" y="196947"/>
                </a:lnTo>
                <a:cubicBezTo>
                  <a:pt x="186338" y="241535"/>
                  <a:pt x="227056" y="219736"/>
                  <a:pt x="126609" y="253218"/>
                </a:cubicBezTo>
                <a:lnTo>
                  <a:pt x="84406" y="267286"/>
                </a:lnTo>
                <a:cubicBezTo>
                  <a:pt x="70338" y="271975"/>
                  <a:pt x="57032" y="281354"/>
                  <a:pt x="42203" y="281354"/>
                </a:cubicBezTo>
                <a:lnTo>
                  <a:pt x="0" y="281354"/>
                </a:lnTo>
              </a:path>
            </a:pathLst>
          </a:cu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4053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426E49A-6645-924A-9F7B-D2D2B18B1F5F}"/>
              </a:ext>
            </a:extLst>
          </p:cNvPr>
          <p:cNvSpPr/>
          <p:nvPr/>
        </p:nvSpPr>
        <p:spPr>
          <a:xfrm>
            <a:off x="6332338" y="3590075"/>
            <a:ext cx="750277" cy="106370"/>
          </a:xfrm>
          <a:custGeom>
            <a:avLst/>
            <a:gdLst>
              <a:gd name="connsiteX0" fmla="*/ 703385 w 703385"/>
              <a:gd name="connsiteY0" fmla="*/ 0 h 99722"/>
              <a:gd name="connsiteX1" fmla="*/ 604911 w 703385"/>
              <a:gd name="connsiteY1" fmla="*/ 14068 h 99722"/>
              <a:gd name="connsiteX2" fmla="*/ 562708 w 703385"/>
              <a:gd name="connsiteY2" fmla="*/ 28136 h 99722"/>
              <a:gd name="connsiteX3" fmla="*/ 450166 w 703385"/>
              <a:gd name="connsiteY3" fmla="*/ 42203 h 99722"/>
              <a:gd name="connsiteX4" fmla="*/ 407963 w 703385"/>
              <a:gd name="connsiteY4" fmla="*/ 56271 h 99722"/>
              <a:gd name="connsiteX5" fmla="*/ 281354 w 703385"/>
              <a:gd name="connsiteY5" fmla="*/ 84407 h 99722"/>
              <a:gd name="connsiteX6" fmla="*/ 168812 w 703385"/>
              <a:gd name="connsiteY6" fmla="*/ 98474 h 99722"/>
              <a:gd name="connsiteX7" fmla="*/ 0 w 703385"/>
              <a:gd name="connsiteY7" fmla="*/ 98474 h 99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3385" h="99722">
                <a:moveTo>
                  <a:pt x="703385" y="0"/>
                </a:moveTo>
                <a:cubicBezTo>
                  <a:pt x="670560" y="4689"/>
                  <a:pt x="637425" y="7565"/>
                  <a:pt x="604911" y="14068"/>
                </a:cubicBezTo>
                <a:cubicBezTo>
                  <a:pt x="590370" y="16976"/>
                  <a:pt x="577297" y="25483"/>
                  <a:pt x="562708" y="28136"/>
                </a:cubicBezTo>
                <a:cubicBezTo>
                  <a:pt x="525512" y="34899"/>
                  <a:pt x="487680" y="37514"/>
                  <a:pt x="450166" y="42203"/>
                </a:cubicBezTo>
                <a:cubicBezTo>
                  <a:pt x="436098" y="46892"/>
                  <a:pt x="422221" y="52197"/>
                  <a:pt x="407963" y="56271"/>
                </a:cubicBezTo>
                <a:cubicBezTo>
                  <a:pt x="375293" y="65606"/>
                  <a:pt x="312778" y="79573"/>
                  <a:pt x="281354" y="84407"/>
                </a:cubicBezTo>
                <a:cubicBezTo>
                  <a:pt x="243988" y="90156"/>
                  <a:pt x="206571" y="96586"/>
                  <a:pt x="168812" y="98474"/>
                </a:cubicBezTo>
                <a:cubicBezTo>
                  <a:pt x="112612" y="101284"/>
                  <a:pt x="56271" y="98474"/>
                  <a:pt x="0" y="98474"/>
                </a:cubicBezTo>
              </a:path>
            </a:pathLst>
          </a:cu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4053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96345EF-FC42-3049-B529-A2C129632DA0}"/>
              </a:ext>
            </a:extLst>
          </p:cNvPr>
          <p:cNvSpPr/>
          <p:nvPr/>
        </p:nvSpPr>
        <p:spPr>
          <a:xfrm>
            <a:off x="9033335" y="3455025"/>
            <a:ext cx="555204" cy="180066"/>
          </a:xfrm>
          <a:custGeom>
            <a:avLst/>
            <a:gdLst>
              <a:gd name="connsiteX0" fmla="*/ 0 w 520504"/>
              <a:gd name="connsiteY0" fmla="*/ 0 h 168812"/>
              <a:gd name="connsiteX1" fmla="*/ 196947 w 520504"/>
              <a:gd name="connsiteY1" fmla="*/ 28136 h 168812"/>
              <a:gd name="connsiteX2" fmla="*/ 323557 w 520504"/>
              <a:gd name="connsiteY2" fmla="*/ 70339 h 168812"/>
              <a:gd name="connsiteX3" fmla="*/ 407963 w 520504"/>
              <a:gd name="connsiteY3" fmla="*/ 98474 h 168812"/>
              <a:gd name="connsiteX4" fmla="*/ 450166 w 520504"/>
              <a:gd name="connsiteY4" fmla="*/ 112542 h 168812"/>
              <a:gd name="connsiteX5" fmla="*/ 520504 w 520504"/>
              <a:gd name="connsiteY5" fmla="*/ 168812 h 168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504" h="168812">
                <a:moveTo>
                  <a:pt x="0" y="0"/>
                </a:moveTo>
                <a:cubicBezTo>
                  <a:pt x="65649" y="9379"/>
                  <a:pt x="134034" y="7166"/>
                  <a:pt x="196947" y="28136"/>
                </a:cubicBezTo>
                <a:lnTo>
                  <a:pt x="323557" y="70339"/>
                </a:lnTo>
                <a:lnTo>
                  <a:pt x="407963" y="98474"/>
                </a:lnTo>
                <a:cubicBezTo>
                  <a:pt x="422031" y="103163"/>
                  <a:pt x="437828" y="104317"/>
                  <a:pt x="450166" y="112542"/>
                </a:cubicBezTo>
                <a:cubicBezTo>
                  <a:pt x="503404" y="148034"/>
                  <a:pt x="480414" y="128722"/>
                  <a:pt x="520504" y="168812"/>
                </a:cubicBezTo>
              </a:path>
            </a:pathLst>
          </a:cu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4053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0FE7F1-2F3F-569D-47BF-43D391D80300}"/>
              </a:ext>
            </a:extLst>
          </p:cNvPr>
          <p:cNvSpPr txBox="1"/>
          <p:nvPr/>
        </p:nvSpPr>
        <p:spPr>
          <a:xfrm>
            <a:off x="5835803" y="4792377"/>
            <a:ext cx="827470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93" i="1" dirty="0">
                <a:solidFill>
                  <a:schemeClr val="bg1"/>
                </a:solidFill>
              </a:rPr>
              <a:t>Εγκάρσιο</a:t>
            </a:r>
            <a:endParaRPr lang="en-GR" sz="1493" i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DA5427-CFE4-09DC-5413-6B894CE80F16}"/>
              </a:ext>
            </a:extLst>
          </p:cNvPr>
          <p:cNvSpPr txBox="1"/>
          <p:nvPr/>
        </p:nvSpPr>
        <p:spPr>
          <a:xfrm>
            <a:off x="425228" y="7234973"/>
            <a:ext cx="958916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93" i="1" dirty="0">
                <a:solidFill>
                  <a:schemeClr val="bg1"/>
                </a:solidFill>
              </a:rPr>
              <a:t>Στεφανιαίο</a:t>
            </a:r>
            <a:endParaRPr lang="en-GR" sz="1493" i="1" dirty="0">
              <a:solidFill>
                <a:schemeClr val="bg1"/>
              </a:solidFill>
            </a:endParaRPr>
          </a:p>
        </p:txBody>
      </p:sp>
      <p:sp>
        <p:nvSpPr>
          <p:cNvPr id="12" name="ΚΑΤΩ ΑΚΡΟ">
            <a:extLst>
              <a:ext uri="{FF2B5EF4-FFF2-40B4-BE49-F238E27FC236}">
                <a16:creationId xmlns:a16="http://schemas.microsoft.com/office/drawing/2014/main" id="{09AAE7E3-E117-E251-1B78-7515FA5B53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1718" y="422536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47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1AF8A8D-E893-684B-BED9-690CA42760D9}"/>
              </a:ext>
            </a:extLst>
          </p:cNvPr>
          <p:cNvGrpSpPr/>
          <p:nvPr/>
        </p:nvGrpSpPr>
        <p:grpSpPr>
          <a:xfrm>
            <a:off x="4408668" y="2425903"/>
            <a:ext cx="8342541" cy="5783695"/>
            <a:chOff x="4133126" y="1131284"/>
            <a:chExt cx="7821132" cy="542221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2681EEB-4689-8F44-822E-540F9B9FDF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756" t="22269" r="20147" b="1"/>
            <a:stretch/>
          </p:blipFill>
          <p:spPr>
            <a:xfrm>
              <a:off x="6784850" y="1131284"/>
              <a:ext cx="5169408" cy="5422214"/>
            </a:xfrm>
            <a:prstGeom prst="rect">
              <a:avLst/>
            </a:prstGeom>
            <a:effectLst>
              <a:outerShdw blurRad="254000" dist="38100" dir="2400000" algn="t" rotWithShape="0">
                <a:prstClr val="black">
                  <a:alpha val="80000"/>
                </a:prstClr>
              </a:outerShdw>
            </a:effec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2816DFA-B64F-6243-88A2-4A27F60A4D08}"/>
                </a:ext>
              </a:extLst>
            </p:cNvPr>
            <p:cNvSpPr/>
            <p:nvPr/>
          </p:nvSpPr>
          <p:spPr>
            <a:xfrm>
              <a:off x="4133126" y="5634383"/>
              <a:ext cx="2789591" cy="4905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400" dirty="0">
                  <a:latin typeface="Helvetica" pitchFamily="2" charset="0"/>
                </a:rPr>
                <a:t>Οδηγό σημείο σε περιπτώσεις μεταβατικού  σπονδύλου</a:t>
              </a:r>
              <a:endParaRPr lang="en-GR" sz="1400" dirty="0">
                <a:latin typeface="Helvetica" pitchFamily="2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8B8F417-AC64-BC40-9E8F-21CFBEDE60C7}"/>
              </a:ext>
            </a:extLst>
          </p:cNvPr>
          <p:cNvSpPr/>
          <p:nvPr/>
        </p:nvSpPr>
        <p:spPr>
          <a:xfrm>
            <a:off x="5468310" y="1898631"/>
            <a:ext cx="25699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R" sz="1400" b="1" dirty="0">
                <a:solidFill>
                  <a:srgbClr val="9B0604"/>
                </a:solidFill>
                <a:latin typeface="Helvetica" pitchFamily="2" charset="0"/>
              </a:rPr>
              <a:t>Οσφυολαγόνιος σύνδεσμος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80E24D-58AB-CE4E-9A0D-2DB10FB51FF4}"/>
              </a:ext>
            </a:extLst>
          </p:cNvPr>
          <p:cNvCxnSpPr/>
          <p:nvPr/>
        </p:nvCxnSpPr>
        <p:spPr>
          <a:xfrm>
            <a:off x="331672" y="1075198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CF86B935-4442-E74E-991C-BE2E9F86DF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15" t="17092" r="15390" b="20068"/>
          <a:stretch/>
        </p:blipFill>
        <p:spPr>
          <a:xfrm>
            <a:off x="366507" y="4858397"/>
            <a:ext cx="3902918" cy="3474283"/>
          </a:xfrm>
          <a:prstGeom prst="rect">
            <a:avLst/>
          </a:prstGeom>
          <a:effectLst>
            <a:outerShdw blurRad="254000" dist="38100" dir="2400000" algn="t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D419332F-F407-B643-B150-22ED694A7D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7" t="22905" r="2439" b="26474"/>
          <a:stretch/>
        </p:blipFill>
        <p:spPr>
          <a:xfrm>
            <a:off x="331672" y="1926001"/>
            <a:ext cx="4718219" cy="2567198"/>
          </a:xfrm>
          <a:prstGeom prst="rect">
            <a:avLst/>
          </a:prstGeom>
          <a:effectLst>
            <a:outerShdw blurRad="254000" dist="38100" dir="2400000" algn="t" rotWithShape="0">
              <a:prstClr val="black">
                <a:alpha val="80000"/>
              </a:prst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CADF993-1BCD-094C-97BA-9231D77CD2E9}"/>
              </a:ext>
            </a:extLst>
          </p:cNvPr>
          <p:cNvGrpSpPr/>
          <p:nvPr/>
        </p:nvGrpSpPr>
        <p:grpSpPr>
          <a:xfrm>
            <a:off x="10398838" y="4523680"/>
            <a:ext cx="2460909" cy="1962464"/>
            <a:chOff x="9748911" y="3097950"/>
            <a:chExt cx="2307102" cy="183981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8917EF-F1E5-6D4A-9E72-F5F140856180}"/>
                </a:ext>
              </a:extLst>
            </p:cNvPr>
            <p:cNvSpPr/>
            <p:nvPr/>
          </p:nvSpPr>
          <p:spPr>
            <a:xfrm>
              <a:off x="9748911" y="3727938"/>
              <a:ext cx="1111347" cy="1209822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4053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867842-6C56-B647-8A38-33FD4BFC00EE}"/>
                </a:ext>
              </a:extLst>
            </p:cNvPr>
            <p:cNvSpPr/>
            <p:nvPr/>
          </p:nvSpPr>
          <p:spPr>
            <a:xfrm>
              <a:off x="10042238" y="3097950"/>
              <a:ext cx="2013775" cy="517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493" dirty="0" err="1">
                  <a:solidFill>
                    <a:schemeClr val="bg1"/>
                  </a:solidFill>
                  <a:latin typeface="Helvetica" pitchFamily="2" charset="0"/>
                </a:rPr>
                <a:t>Μερικ</a:t>
              </a:r>
              <a:r>
                <a:rPr lang="en-US" sz="1493" dirty="0" err="1">
                  <a:solidFill>
                    <a:schemeClr val="bg1"/>
                  </a:solidFill>
                  <a:latin typeface="Helvetica" pitchFamily="2" charset="0"/>
                </a:rPr>
                <a:t>ή</a:t>
              </a:r>
              <a:r>
                <a:rPr lang="el-GR" sz="1493" dirty="0">
                  <a:solidFill>
                    <a:schemeClr val="bg1"/>
                  </a:solidFill>
                  <a:latin typeface="Helvetica" pitchFamily="2" charset="0"/>
                </a:rPr>
                <a:t> </a:t>
              </a:r>
              <a:r>
                <a:rPr lang="el-GR" sz="1493" dirty="0" err="1">
                  <a:solidFill>
                    <a:schemeClr val="bg1"/>
                  </a:solidFill>
                  <a:latin typeface="Helvetica" pitchFamily="2" charset="0"/>
                </a:rPr>
                <a:t>ιεροποίηση</a:t>
              </a:r>
              <a:r>
                <a:rPr lang="el-GR" sz="1493" dirty="0">
                  <a:solidFill>
                    <a:schemeClr val="bg1"/>
                  </a:solidFill>
                  <a:latin typeface="Helvetica" pitchFamily="2" charset="0"/>
                </a:rPr>
                <a:t> Ο5</a:t>
              </a:r>
              <a:endParaRPr lang="en-GR" sz="1493" dirty="0">
                <a:solidFill>
                  <a:schemeClr val="bg1"/>
                </a:solidFill>
                <a:latin typeface="Helvetica" pitchFamily="2" charset="0"/>
              </a:endParaRPr>
            </a:p>
          </p:txBody>
        </p:sp>
      </p:grpSp>
      <p:sp>
        <p:nvSpPr>
          <p:cNvPr id="13" name="ΚΑΤΩ ΑΚΡΟ">
            <a:extLst>
              <a:ext uri="{FF2B5EF4-FFF2-40B4-BE49-F238E27FC236}">
                <a16:creationId xmlns:a16="http://schemas.microsoft.com/office/drawing/2014/main" id="{8B5DE4C9-492E-1F48-3D2B-41E69A7168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1718" y="422536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624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225" name="image.png" descr="image.png"/>
          <p:cNvPicPr>
            <a:picLocks/>
          </p:cNvPicPr>
          <p:nvPr/>
        </p:nvPicPr>
        <p:blipFill>
          <a:blip r:embed="rId2"/>
          <a:srcRect r="3114"/>
          <a:stretch>
            <a:fillRect/>
          </a:stretch>
        </p:blipFill>
        <p:spPr>
          <a:xfrm>
            <a:off x="330209" y="1226464"/>
            <a:ext cx="4656711" cy="6602323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26" name="Κοτυλιαίος βόθρος"/>
          <p:cNvSpPr txBox="1"/>
          <p:nvPr/>
        </p:nvSpPr>
        <p:spPr>
          <a:xfrm>
            <a:off x="5784649" y="3403724"/>
            <a:ext cx="2637558" cy="51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Κοτυλιαίος βόθρος</a:t>
            </a:r>
          </a:p>
        </p:txBody>
      </p:sp>
      <p:sp>
        <p:nvSpPr>
          <p:cNvPr id="227" name="Αρθρική κοιλότητα"/>
          <p:cNvSpPr txBox="1"/>
          <p:nvPr/>
        </p:nvSpPr>
        <p:spPr>
          <a:xfrm>
            <a:off x="5688615" y="1892924"/>
            <a:ext cx="1821700" cy="893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Αρθρική κοιλότητα</a:t>
            </a:r>
          </a:p>
        </p:txBody>
      </p:sp>
      <p:sp>
        <p:nvSpPr>
          <p:cNvPr id="228" name="Βοθρίο κεφαλής μηριαίου"/>
          <p:cNvSpPr txBox="1"/>
          <p:nvPr/>
        </p:nvSpPr>
        <p:spPr>
          <a:xfrm>
            <a:off x="5690187" y="4128934"/>
            <a:ext cx="2826482" cy="893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Βοθρίο κεφαλής μηριαίου</a:t>
            </a:r>
          </a:p>
        </p:txBody>
      </p:sp>
      <p:sp>
        <p:nvSpPr>
          <p:cNvPr id="229" name="Line"/>
          <p:cNvSpPr/>
          <p:nvPr/>
        </p:nvSpPr>
        <p:spPr>
          <a:xfrm flipH="1">
            <a:off x="3966270" y="3745844"/>
            <a:ext cx="1818897" cy="446882"/>
          </a:xfrm>
          <a:prstGeom prst="line">
            <a:avLst/>
          </a:prstGeom>
          <a:ln w="25400">
            <a:solidFill>
              <a:srgbClr val="941100"/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0" name="Line"/>
          <p:cNvSpPr/>
          <p:nvPr/>
        </p:nvSpPr>
        <p:spPr>
          <a:xfrm flipH="1">
            <a:off x="3774898" y="4575468"/>
            <a:ext cx="1821700" cy="1"/>
          </a:xfrm>
          <a:prstGeom prst="line">
            <a:avLst/>
          </a:prstGeom>
          <a:ln w="25400">
            <a:solidFill>
              <a:srgbClr val="A8D200"/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1" name="Line"/>
          <p:cNvSpPr/>
          <p:nvPr/>
        </p:nvSpPr>
        <p:spPr>
          <a:xfrm flipH="1">
            <a:off x="3200784" y="2470380"/>
            <a:ext cx="2296460" cy="1339602"/>
          </a:xfrm>
          <a:prstGeom prst="line">
            <a:avLst/>
          </a:prstGeom>
          <a:ln w="25400">
            <a:solidFill>
              <a:srgbClr val="00FDFF"/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2" name="Απλή Ακτινογραφία…"/>
          <p:cNvSpPr txBox="1"/>
          <p:nvPr/>
        </p:nvSpPr>
        <p:spPr>
          <a:xfrm>
            <a:off x="9250627" y="901700"/>
            <a:ext cx="2724151" cy="8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lnSpc>
                <a:spcPct val="130000"/>
              </a:lnSpc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Απλή Ακτινογραφία</a:t>
            </a:r>
          </a:p>
          <a:p>
            <a:pPr marL="40639" marR="40639" defTabSz="914400">
              <a:lnSpc>
                <a:spcPct val="130000"/>
              </a:lnSpc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Ισχίου</a:t>
            </a:r>
          </a:p>
        </p:txBody>
      </p:sp>
      <p:pic>
        <p:nvPicPr>
          <p:cNvPr id="234" name="hip.jpg" descr="hip.jpg"/>
          <p:cNvPicPr>
            <a:picLocks/>
          </p:cNvPicPr>
          <p:nvPr/>
        </p:nvPicPr>
        <p:blipFill>
          <a:blip r:embed="rId3"/>
          <a:srcRect l="16226" t="34906" r="56602" b="885"/>
          <a:stretch>
            <a:fillRect/>
          </a:stretch>
        </p:blipFill>
        <p:spPr>
          <a:xfrm>
            <a:off x="8261641" y="3768048"/>
            <a:ext cx="4425109" cy="571066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35" name="Μείζων τροχαντήρας"/>
          <p:cNvSpPr txBox="1"/>
          <p:nvPr/>
        </p:nvSpPr>
        <p:spPr>
          <a:xfrm>
            <a:off x="6365208" y="5786254"/>
            <a:ext cx="1821700" cy="893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Μείζων τροχαντήρας</a:t>
            </a:r>
          </a:p>
        </p:txBody>
      </p:sp>
      <p:sp>
        <p:nvSpPr>
          <p:cNvPr id="236" name="Ελάσσων τροχαντήρας"/>
          <p:cNvSpPr txBox="1"/>
          <p:nvPr/>
        </p:nvSpPr>
        <p:spPr>
          <a:xfrm>
            <a:off x="10775803" y="7885324"/>
            <a:ext cx="1821700" cy="893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Ελάσσων τροχαντήρας</a:t>
            </a:r>
          </a:p>
        </p:txBody>
      </p:sp>
      <p:sp>
        <p:nvSpPr>
          <p:cNvPr id="237" name="Line"/>
          <p:cNvSpPr/>
          <p:nvPr/>
        </p:nvSpPr>
        <p:spPr>
          <a:xfrm>
            <a:off x="7855556" y="6103951"/>
            <a:ext cx="1000271" cy="1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238" name="Line"/>
          <p:cNvSpPr/>
          <p:nvPr/>
        </p:nvSpPr>
        <p:spPr>
          <a:xfrm flipH="1" flipV="1">
            <a:off x="10278015" y="7451372"/>
            <a:ext cx="662647" cy="331373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239" name="Αυχένας"/>
          <p:cNvSpPr txBox="1"/>
          <p:nvPr/>
        </p:nvSpPr>
        <p:spPr>
          <a:xfrm rot="2682924">
            <a:off x="9571722" y="5988489"/>
            <a:ext cx="1294894" cy="51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Αυχένας</a:t>
            </a:r>
          </a:p>
        </p:txBody>
      </p:sp>
      <p:sp>
        <p:nvSpPr>
          <p:cNvPr id="240" name="Κεφαλή…"/>
          <p:cNvSpPr txBox="1"/>
          <p:nvPr/>
        </p:nvSpPr>
        <p:spPr>
          <a:xfrm rot="2153005">
            <a:off x="2184997" y="4289373"/>
            <a:ext cx="1226999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Κεφαλή </a:t>
            </a:r>
          </a:p>
          <a:p>
            <a: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μηριαίου</a:t>
            </a:r>
          </a:p>
        </p:txBody>
      </p:sp>
      <p:sp>
        <p:nvSpPr>
          <p:cNvPr id="4" name="ΚΑΤΩ ΑΚΡΟ">
            <a:extLst>
              <a:ext uri="{FF2B5EF4-FFF2-40B4-BE49-F238E27FC236}">
                <a16:creationId xmlns:a16="http://schemas.microsoft.com/office/drawing/2014/main" id="{79B0E726-931A-2F6A-1A56-153409E621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8514" y="176991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243" name="image.jpg" descr="image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7477" y="2185116"/>
            <a:ext cx="5737621" cy="594298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44" name="image.png" descr="image.png"/>
          <p:cNvPicPr>
            <a:picLocks/>
          </p:cNvPicPr>
          <p:nvPr/>
        </p:nvPicPr>
        <p:blipFill>
          <a:blip r:embed="rId3"/>
          <a:srcRect t="13945" b="10749"/>
          <a:stretch>
            <a:fillRect/>
          </a:stretch>
        </p:blipFill>
        <p:spPr>
          <a:xfrm>
            <a:off x="6285667" y="1597314"/>
            <a:ext cx="4800601" cy="3067051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45" name="image.png" descr="image.png"/>
          <p:cNvPicPr>
            <a:picLocks/>
          </p:cNvPicPr>
          <p:nvPr/>
        </p:nvPicPr>
        <p:blipFill>
          <a:blip r:embed="rId4"/>
          <a:srcRect t="17797" b="11743"/>
          <a:stretch>
            <a:fillRect/>
          </a:stretch>
        </p:blipFill>
        <p:spPr>
          <a:xfrm>
            <a:off x="6213917" y="5648854"/>
            <a:ext cx="5486401" cy="3078163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46" name="Κεφαλή…"/>
          <p:cNvSpPr txBox="1"/>
          <p:nvPr/>
        </p:nvSpPr>
        <p:spPr>
          <a:xfrm>
            <a:off x="6265751" y="4724809"/>
            <a:ext cx="168910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spcBef>
                <a:spcPts val="2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Κεφαλή</a:t>
            </a:r>
          </a:p>
          <a:p>
            <a:pPr marL="497840" marR="40639" indent="-457200" algn="l" defTabSz="914400">
              <a:spcBef>
                <a:spcPts val="2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Αυχένας</a:t>
            </a:r>
          </a:p>
        </p:txBody>
      </p:sp>
      <p:sp>
        <p:nvSpPr>
          <p:cNvPr id="247" name="Αυχένας…"/>
          <p:cNvSpPr txBox="1"/>
          <p:nvPr/>
        </p:nvSpPr>
        <p:spPr>
          <a:xfrm>
            <a:off x="6239471" y="8781865"/>
            <a:ext cx="332084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spcBef>
                <a:spcPts val="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Αυχένας</a:t>
            </a:r>
          </a:p>
          <a:p>
            <a:pPr marL="497840" marR="40639" indent="-457200" algn="l" defTabSz="914400">
              <a:spcBef>
                <a:spcPts val="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Μείζων τροχαντήρας</a:t>
            </a:r>
          </a:p>
        </p:txBody>
      </p:sp>
      <p:sp>
        <p:nvSpPr>
          <p:cNvPr id="248" name="Αξονική Τομογραφία…"/>
          <p:cNvSpPr txBox="1"/>
          <p:nvPr/>
        </p:nvSpPr>
        <p:spPr>
          <a:xfrm>
            <a:off x="440970" y="890269"/>
            <a:ext cx="2724151" cy="734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lnSpc>
                <a:spcPct val="70000"/>
              </a:lnSpc>
              <a:spcBef>
                <a:spcPts val="9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Αξονική Τομογραφία</a:t>
            </a:r>
          </a:p>
          <a:p>
            <a:pPr marL="40639" marR="40639" defTabSz="914400">
              <a:lnSpc>
                <a:spcPct val="70000"/>
              </a:lnSpc>
              <a:spcBef>
                <a:spcPts val="9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Ισχίου</a:t>
            </a:r>
          </a:p>
        </p:txBody>
      </p:sp>
      <p:sp>
        <p:nvSpPr>
          <p:cNvPr id="250" name="Line"/>
          <p:cNvSpPr/>
          <p:nvPr/>
        </p:nvSpPr>
        <p:spPr>
          <a:xfrm>
            <a:off x="583919" y="6403852"/>
            <a:ext cx="5041902" cy="1"/>
          </a:xfrm>
          <a:prstGeom prst="line">
            <a:avLst/>
          </a:prstGeom>
          <a:ln w="38100">
            <a:solidFill>
              <a:schemeClr val="accent3">
                <a:satOff val="18648"/>
                <a:lumOff val="5971"/>
              </a:schemeClr>
            </a:solidFill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251" name="Line"/>
          <p:cNvSpPr/>
          <p:nvPr/>
        </p:nvSpPr>
        <p:spPr>
          <a:xfrm>
            <a:off x="565337" y="6724826"/>
            <a:ext cx="5041901" cy="1"/>
          </a:xfrm>
          <a:prstGeom prst="line">
            <a:avLst/>
          </a:prstGeom>
          <a:ln w="38100">
            <a:solidFill>
              <a:schemeClr val="accent3">
                <a:satOff val="18648"/>
                <a:lumOff val="5971"/>
              </a:schemeClr>
            </a:solidFill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" name="ΚΑΤΩ ΑΚΡΟ">
            <a:extLst>
              <a:ext uri="{FF2B5EF4-FFF2-40B4-BE49-F238E27FC236}">
                <a16:creationId xmlns:a16="http://schemas.microsoft.com/office/drawing/2014/main" id="{FDD330AF-040B-3ED4-ECA5-2EF89B7458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81448" y="146012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" grpId="1" animBg="1" advAuto="0"/>
      <p:bldP spid="251" grpId="2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161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pic>
        <p:nvPicPr>
          <p:cNvPr id="162" name="image.png" descr="image.png"/>
          <p:cNvPicPr>
            <a:picLocks/>
          </p:cNvPicPr>
          <p:nvPr/>
        </p:nvPicPr>
        <p:blipFill>
          <a:blip r:embed="rId2"/>
          <a:srcRect t="12869" b="7774"/>
          <a:stretch>
            <a:fillRect/>
          </a:stretch>
        </p:blipFill>
        <p:spPr>
          <a:xfrm>
            <a:off x="692314" y="1787442"/>
            <a:ext cx="6202342" cy="4229818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63" name="image.png" descr="image.png"/>
          <p:cNvPicPr>
            <a:picLocks/>
          </p:cNvPicPr>
          <p:nvPr/>
        </p:nvPicPr>
        <p:blipFill>
          <a:blip r:embed="rId3"/>
          <a:srcRect l="8767" r="10136"/>
          <a:stretch>
            <a:fillRect/>
          </a:stretch>
        </p:blipFill>
        <p:spPr>
          <a:xfrm>
            <a:off x="8441681" y="1555750"/>
            <a:ext cx="3213276" cy="4252026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64" name="image.png" descr="image.png"/>
          <p:cNvPicPr>
            <a:picLocks/>
          </p:cNvPicPr>
          <p:nvPr/>
        </p:nvPicPr>
        <p:blipFill>
          <a:blip r:embed="rId4"/>
          <a:srcRect t="16961" r="2117" b="9541"/>
          <a:stretch>
            <a:fillRect/>
          </a:stretch>
        </p:blipFill>
        <p:spPr>
          <a:xfrm>
            <a:off x="4157844" y="6248952"/>
            <a:ext cx="5477482" cy="2921634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65" name="Λεκάνη - Ισχία"/>
          <p:cNvSpPr txBox="1"/>
          <p:nvPr/>
        </p:nvSpPr>
        <p:spPr>
          <a:xfrm>
            <a:off x="692314" y="958850"/>
            <a:ext cx="2857501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900"/>
              </a:spcBef>
              <a:buClr>
                <a:srgbClr val="FFA900"/>
              </a:buClr>
              <a:buFont typeface="Comic Sans MS"/>
              <a:defRPr sz="2200" b="1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Λεκάνη - Ισχία</a:t>
            </a:r>
          </a:p>
        </p:txBody>
      </p:sp>
    </p:spTree>
    <p:extLst>
      <p:ext uri="{BB962C8B-B14F-4D97-AF65-F5344CB8AC3E}">
        <p14:creationId xmlns:p14="http://schemas.microsoft.com/office/powerpoint/2010/main" val="73144269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254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1584" y="1139453"/>
            <a:ext cx="3541913" cy="466471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55" name="image.png" descr="image.png"/>
          <p:cNvPicPr>
            <a:picLocks/>
          </p:cNvPicPr>
          <p:nvPr/>
        </p:nvPicPr>
        <p:blipFill>
          <a:blip r:embed="rId3"/>
          <a:srcRect r="8486"/>
          <a:stretch>
            <a:fillRect/>
          </a:stretch>
        </p:blipFill>
        <p:spPr>
          <a:xfrm>
            <a:off x="4006700" y="1139453"/>
            <a:ext cx="3168465" cy="4664628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56" name="image.png" descr="image.png"/>
          <p:cNvPicPr>
            <a:picLocks/>
          </p:cNvPicPr>
          <p:nvPr/>
        </p:nvPicPr>
        <p:blipFill>
          <a:blip r:embed="rId4"/>
          <a:srcRect l="10937" r="23437" b="10937"/>
          <a:stretch>
            <a:fillRect/>
          </a:stretch>
        </p:blipFill>
        <p:spPr>
          <a:xfrm>
            <a:off x="7308554" y="1134251"/>
            <a:ext cx="3790471" cy="4675222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57" name="Απλή  ακτινογραφία"/>
          <p:cNvSpPr txBox="1"/>
          <p:nvPr/>
        </p:nvSpPr>
        <p:spPr>
          <a:xfrm>
            <a:off x="351638" y="5887805"/>
            <a:ext cx="267652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A900"/>
              </a:buClr>
              <a:buFont typeface="Comic Sans MS"/>
              <a:defRPr sz="2000"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Απλή  ακτινογραφία</a:t>
            </a:r>
          </a:p>
        </p:txBody>
      </p:sp>
      <p:sp>
        <p:nvSpPr>
          <p:cNvPr id="258" name="Αξονική Τομογραφία"/>
          <p:cNvSpPr txBox="1"/>
          <p:nvPr/>
        </p:nvSpPr>
        <p:spPr>
          <a:xfrm>
            <a:off x="9114304" y="8855349"/>
            <a:ext cx="289559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A900"/>
              </a:buClr>
              <a:buFont typeface="Comic Sans MS"/>
              <a:defRPr sz="2000"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Αξονική Τομογραφία</a:t>
            </a:r>
          </a:p>
        </p:txBody>
      </p:sp>
      <p:sp>
        <p:nvSpPr>
          <p:cNvPr id="259" name="Μαγνητική Τομογραφία"/>
          <p:cNvSpPr txBox="1"/>
          <p:nvPr/>
        </p:nvSpPr>
        <p:spPr>
          <a:xfrm>
            <a:off x="7295179" y="5827547"/>
            <a:ext cx="309170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A900"/>
              </a:buClr>
              <a:buFont typeface="Comic Sans MS"/>
              <a:defRPr sz="2000"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Μαγνητική Τομογραφία</a:t>
            </a:r>
          </a:p>
        </p:txBody>
      </p:sp>
      <p:pic>
        <p:nvPicPr>
          <p:cNvPr id="260" name="image.png" descr="image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546411" y="6210182"/>
            <a:ext cx="2338388" cy="3495676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61" name="image.png" descr="image.png"/>
          <p:cNvPicPr>
            <a:picLocks/>
          </p:cNvPicPr>
          <p:nvPr/>
        </p:nvPicPr>
        <p:blipFill>
          <a:blip r:embed="rId6"/>
          <a:srcRect l="2473" r="7311" b="13973"/>
          <a:stretch>
            <a:fillRect/>
          </a:stretch>
        </p:blipFill>
        <p:spPr>
          <a:xfrm>
            <a:off x="2906954" y="6210182"/>
            <a:ext cx="3403478" cy="3125793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62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sp>
        <p:nvSpPr>
          <p:cNvPr id="263" name="Άρθρωση του γόνατος"/>
          <p:cNvSpPr txBox="1"/>
          <p:nvPr/>
        </p:nvSpPr>
        <p:spPr>
          <a:xfrm>
            <a:off x="305490" y="707524"/>
            <a:ext cx="3594101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600"/>
              </a:spcBef>
              <a:buClr>
                <a:srgbClr val="FFA900"/>
              </a:buClr>
              <a:buFont typeface="Comic Sans MS"/>
              <a:defRPr sz="2200" b="1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Άρθρωση του γόνατος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1" animBg="1" advAuto="0"/>
      <p:bldP spid="258" grpId="5" animBg="1" advAuto="0"/>
      <p:bldP spid="259" grpId="2" animBg="1" advAuto="0"/>
      <p:bldP spid="260" grpId="4" animBg="1" advAuto="0"/>
      <p:bldP spid="261" grpId="3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631" t="28800" r="27281" b="16266"/>
          <a:stretch/>
        </p:blipFill>
        <p:spPr>
          <a:xfrm>
            <a:off x="346341" y="2309268"/>
            <a:ext cx="4639798" cy="6049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88313" y="1708304"/>
            <a:ext cx="4032028" cy="406673"/>
          </a:xfrm>
        </p:spPr>
        <p:txBody>
          <a:bodyPr>
            <a:normAutofit/>
          </a:bodyPr>
          <a:lstStyle/>
          <a:p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Γόνατος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8370" t="15136" r="48653" b="23467"/>
          <a:stretch/>
        </p:blipFill>
        <p:spPr>
          <a:xfrm>
            <a:off x="8524648" y="1965317"/>
            <a:ext cx="4030510" cy="62534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9935671" y="4730924"/>
            <a:ext cx="1462260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Επιγονατίδα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8175295">
            <a:off x="1109861" y="3570039"/>
            <a:ext cx="1462260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Επιγονατίδα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0026701" y="4242816"/>
            <a:ext cx="1306982" cy="1314724"/>
          </a:xfrm>
          <a:custGeom>
            <a:avLst/>
            <a:gdLst>
              <a:gd name="connsiteX0" fmla="*/ 347472 w 1225296"/>
              <a:gd name="connsiteY0" fmla="*/ 54864 h 1232553"/>
              <a:gd name="connsiteX1" fmla="*/ 219456 w 1225296"/>
              <a:gd name="connsiteY1" fmla="*/ 128016 h 1232553"/>
              <a:gd name="connsiteX2" fmla="*/ 109728 w 1225296"/>
              <a:gd name="connsiteY2" fmla="*/ 201168 h 1232553"/>
              <a:gd name="connsiteX3" fmla="*/ 36576 w 1225296"/>
              <a:gd name="connsiteY3" fmla="*/ 310896 h 1232553"/>
              <a:gd name="connsiteX4" fmla="*/ 0 w 1225296"/>
              <a:gd name="connsiteY4" fmla="*/ 365760 h 1232553"/>
              <a:gd name="connsiteX5" fmla="*/ 18288 w 1225296"/>
              <a:gd name="connsiteY5" fmla="*/ 676656 h 1232553"/>
              <a:gd name="connsiteX6" fmla="*/ 54864 w 1225296"/>
              <a:gd name="connsiteY6" fmla="*/ 804672 h 1232553"/>
              <a:gd name="connsiteX7" fmla="*/ 128016 w 1225296"/>
              <a:gd name="connsiteY7" fmla="*/ 914400 h 1232553"/>
              <a:gd name="connsiteX8" fmla="*/ 201168 w 1225296"/>
              <a:gd name="connsiteY8" fmla="*/ 1024128 h 1232553"/>
              <a:gd name="connsiteX9" fmla="*/ 237744 w 1225296"/>
              <a:gd name="connsiteY9" fmla="*/ 1078992 h 1232553"/>
              <a:gd name="connsiteX10" fmla="*/ 329184 w 1225296"/>
              <a:gd name="connsiteY10" fmla="*/ 1170432 h 1232553"/>
              <a:gd name="connsiteX11" fmla="*/ 438912 w 1225296"/>
              <a:gd name="connsiteY11" fmla="*/ 1207008 h 1232553"/>
              <a:gd name="connsiteX12" fmla="*/ 493776 w 1225296"/>
              <a:gd name="connsiteY12" fmla="*/ 1225296 h 1232553"/>
              <a:gd name="connsiteX13" fmla="*/ 914400 w 1225296"/>
              <a:gd name="connsiteY13" fmla="*/ 1170432 h 1232553"/>
              <a:gd name="connsiteX14" fmla="*/ 969264 w 1225296"/>
              <a:gd name="connsiteY14" fmla="*/ 1115568 h 1232553"/>
              <a:gd name="connsiteX15" fmla="*/ 1042416 w 1225296"/>
              <a:gd name="connsiteY15" fmla="*/ 1005840 h 1232553"/>
              <a:gd name="connsiteX16" fmla="*/ 1152144 w 1225296"/>
              <a:gd name="connsiteY16" fmla="*/ 841248 h 1232553"/>
              <a:gd name="connsiteX17" fmla="*/ 1188720 w 1225296"/>
              <a:gd name="connsiteY17" fmla="*/ 786384 h 1232553"/>
              <a:gd name="connsiteX18" fmla="*/ 1225296 w 1225296"/>
              <a:gd name="connsiteY18" fmla="*/ 676656 h 1232553"/>
              <a:gd name="connsiteX19" fmla="*/ 1188720 w 1225296"/>
              <a:gd name="connsiteY19" fmla="*/ 384048 h 1232553"/>
              <a:gd name="connsiteX20" fmla="*/ 1152144 w 1225296"/>
              <a:gd name="connsiteY20" fmla="*/ 274320 h 1232553"/>
              <a:gd name="connsiteX21" fmla="*/ 1097280 w 1225296"/>
              <a:gd name="connsiteY21" fmla="*/ 237744 h 1232553"/>
              <a:gd name="connsiteX22" fmla="*/ 987552 w 1225296"/>
              <a:gd name="connsiteY22" fmla="*/ 146304 h 1232553"/>
              <a:gd name="connsiteX23" fmla="*/ 932688 w 1225296"/>
              <a:gd name="connsiteY23" fmla="*/ 128016 h 1232553"/>
              <a:gd name="connsiteX24" fmla="*/ 896112 w 1225296"/>
              <a:gd name="connsiteY24" fmla="*/ 73152 h 1232553"/>
              <a:gd name="connsiteX25" fmla="*/ 841248 w 1225296"/>
              <a:gd name="connsiteY25" fmla="*/ 54864 h 1232553"/>
              <a:gd name="connsiteX26" fmla="*/ 713232 w 1225296"/>
              <a:gd name="connsiteY26" fmla="*/ 0 h 1232553"/>
              <a:gd name="connsiteX27" fmla="*/ 347472 w 1225296"/>
              <a:gd name="connsiteY27" fmla="*/ 54864 h 123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25296" h="1232553">
                <a:moveTo>
                  <a:pt x="347472" y="54864"/>
                </a:moveTo>
                <a:cubicBezTo>
                  <a:pt x="265176" y="76200"/>
                  <a:pt x="398984" y="28278"/>
                  <a:pt x="219456" y="128016"/>
                </a:cubicBezTo>
                <a:cubicBezTo>
                  <a:pt x="181029" y="149364"/>
                  <a:pt x="109728" y="201168"/>
                  <a:pt x="109728" y="201168"/>
                </a:cubicBezTo>
                <a:lnTo>
                  <a:pt x="36576" y="310896"/>
                </a:lnTo>
                <a:lnTo>
                  <a:pt x="0" y="365760"/>
                </a:lnTo>
                <a:cubicBezTo>
                  <a:pt x="6096" y="469392"/>
                  <a:pt x="8446" y="573312"/>
                  <a:pt x="18288" y="676656"/>
                </a:cubicBezTo>
                <a:cubicBezTo>
                  <a:pt x="19377" y="688085"/>
                  <a:pt x="45405" y="787646"/>
                  <a:pt x="54864" y="804672"/>
                </a:cubicBezTo>
                <a:cubicBezTo>
                  <a:pt x="76212" y="843099"/>
                  <a:pt x="103632" y="877824"/>
                  <a:pt x="128016" y="914400"/>
                </a:cubicBezTo>
                <a:lnTo>
                  <a:pt x="201168" y="1024128"/>
                </a:lnTo>
                <a:lnTo>
                  <a:pt x="237744" y="1078992"/>
                </a:lnTo>
                <a:cubicBezTo>
                  <a:pt x="271112" y="1129043"/>
                  <a:pt x="271432" y="1144765"/>
                  <a:pt x="329184" y="1170432"/>
                </a:cubicBezTo>
                <a:cubicBezTo>
                  <a:pt x="364416" y="1186090"/>
                  <a:pt x="402336" y="1194816"/>
                  <a:pt x="438912" y="1207008"/>
                </a:cubicBezTo>
                <a:lnTo>
                  <a:pt x="493776" y="1225296"/>
                </a:lnTo>
                <a:cubicBezTo>
                  <a:pt x="696632" y="1215153"/>
                  <a:pt x="791250" y="1273057"/>
                  <a:pt x="914400" y="1170432"/>
                </a:cubicBezTo>
                <a:cubicBezTo>
                  <a:pt x="934269" y="1153875"/>
                  <a:pt x="953386" y="1135983"/>
                  <a:pt x="969264" y="1115568"/>
                </a:cubicBezTo>
                <a:cubicBezTo>
                  <a:pt x="996252" y="1080869"/>
                  <a:pt x="1018032" y="1042416"/>
                  <a:pt x="1042416" y="1005840"/>
                </a:cubicBezTo>
                <a:lnTo>
                  <a:pt x="1152144" y="841248"/>
                </a:lnTo>
                <a:cubicBezTo>
                  <a:pt x="1164336" y="822960"/>
                  <a:pt x="1181769" y="807236"/>
                  <a:pt x="1188720" y="786384"/>
                </a:cubicBezTo>
                <a:lnTo>
                  <a:pt x="1225296" y="676656"/>
                </a:lnTo>
                <a:cubicBezTo>
                  <a:pt x="1216597" y="580971"/>
                  <a:pt x="1214487" y="478527"/>
                  <a:pt x="1188720" y="384048"/>
                </a:cubicBezTo>
                <a:cubicBezTo>
                  <a:pt x="1178576" y="346852"/>
                  <a:pt x="1184223" y="295706"/>
                  <a:pt x="1152144" y="274320"/>
                </a:cubicBezTo>
                <a:cubicBezTo>
                  <a:pt x="1133856" y="262128"/>
                  <a:pt x="1114165" y="251815"/>
                  <a:pt x="1097280" y="237744"/>
                </a:cubicBezTo>
                <a:cubicBezTo>
                  <a:pt x="1036611" y="187187"/>
                  <a:pt x="1055660" y="180358"/>
                  <a:pt x="987552" y="146304"/>
                </a:cubicBezTo>
                <a:cubicBezTo>
                  <a:pt x="970310" y="137683"/>
                  <a:pt x="950976" y="134112"/>
                  <a:pt x="932688" y="128016"/>
                </a:cubicBezTo>
                <a:cubicBezTo>
                  <a:pt x="920496" y="109728"/>
                  <a:pt x="913275" y="86882"/>
                  <a:pt x="896112" y="73152"/>
                </a:cubicBezTo>
                <a:cubicBezTo>
                  <a:pt x="881059" y="61110"/>
                  <a:pt x="858490" y="63485"/>
                  <a:pt x="841248" y="54864"/>
                </a:cubicBezTo>
                <a:cubicBezTo>
                  <a:pt x="714953" y="-8284"/>
                  <a:pt x="865477" y="38061"/>
                  <a:pt x="713232" y="0"/>
                </a:cubicBezTo>
                <a:cubicBezTo>
                  <a:pt x="385124" y="19300"/>
                  <a:pt x="429768" y="33528"/>
                  <a:pt x="347472" y="54864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0"/>
          </a:p>
        </p:txBody>
      </p:sp>
      <p:sp>
        <p:nvSpPr>
          <p:cNvPr id="11" name="TextBox 10"/>
          <p:cNvSpPr txBox="1"/>
          <p:nvPr/>
        </p:nvSpPr>
        <p:spPr>
          <a:xfrm rot="1181206">
            <a:off x="1844635" y="5916188"/>
            <a:ext cx="182774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Κνημιαίο </a:t>
            </a:r>
            <a:r>
              <a:rPr lang="el-GR" sz="1707" b="1" dirty="0" err="1">
                <a:latin typeface="Helvetica" charset="0"/>
                <a:ea typeface="Helvetica" charset="0"/>
                <a:cs typeface="Helvetica" charset="0"/>
              </a:rPr>
              <a:t>πλατώ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87767" y="6053815"/>
            <a:ext cx="121661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Κνημιαίο </a:t>
            </a:r>
            <a:r>
              <a:rPr lang="el-GR" sz="1707" b="1" dirty="0" err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πλατώ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3630393">
            <a:off x="9213536" y="7255504"/>
            <a:ext cx="987771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Περόνη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58174" y="7098610"/>
            <a:ext cx="864339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Κνήμη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5785938">
            <a:off x="2958228" y="7268244"/>
            <a:ext cx="987771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Περόνη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29047" y="7363277"/>
            <a:ext cx="864339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Κνήμη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5514" y="5313476"/>
            <a:ext cx="1195408" cy="880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Πρόσθιο κνημιαίο όγκωμα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330906" y="5937345"/>
            <a:ext cx="227190" cy="9504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45060" y="5732581"/>
            <a:ext cx="1216612" cy="35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Φύμα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24646" y="3647266"/>
            <a:ext cx="1371345" cy="880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Έξω μηριαίος κόνδυλος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18179" y="3204068"/>
            <a:ext cx="1422421" cy="880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b="1" dirty="0" err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Εσω</a:t>
            </a:r>
            <a:r>
              <a:rPr lang="el-GR" sz="1707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μηριαίος κόνδυλος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9160267" y="4533662"/>
            <a:ext cx="649927" cy="10809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11619127" y="4190453"/>
            <a:ext cx="302673" cy="14236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3108695" y="5732581"/>
            <a:ext cx="936366" cy="1525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357839" y="6057495"/>
            <a:ext cx="249619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dirty="0" err="1">
                <a:latin typeface="Helvetica" charset="0"/>
                <a:ea typeface="Helvetica" charset="0"/>
                <a:cs typeface="Helvetica" charset="0"/>
              </a:rPr>
              <a:t>Επιφυσιακή</a:t>
            </a: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 γραμμή</a:t>
            </a:r>
            <a:endParaRPr lang="en-US" sz="1920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3254856" y="6276148"/>
            <a:ext cx="2065031" cy="2966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7825605" y="6363800"/>
            <a:ext cx="2201098" cy="876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96D45DC-A8A5-BC41-8BA1-4A8342E8B4F5}"/>
              </a:ext>
            </a:extLst>
          </p:cNvPr>
          <p:cNvSpPr txBox="1"/>
          <p:nvPr/>
        </p:nvSpPr>
        <p:spPr>
          <a:xfrm>
            <a:off x="2966936" y="3299221"/>
            <a:ext cx="1035861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Μηριαίο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4E338EE-6CCB-CD40-892F-B90D72C7AB13}"/>
              </a:ext>
            </a:extLst>
          </p:cNvPr>
          <p:cNvCxnSpPr/>
          <p:nvPr/>
        </p:nvCxnSpPr>
        <p:spPr>
          <a:xfrm>
            <a:off x="265514" y="874015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ΚΑΤΩ ΑΚΡΟ">
            <a:extLst>
              <a:ext uri="{FF2B5EF4-FFF2-40B4-BE49-F238E27FC236}">
                <a16:creationId xmlns:a16="http://schemas.microsoft.com/office/drawing/2014/main" id="{4DE688D1-2C6E-4F5C-EB40-F9EC952EDC29}"/>
              </a:ext>
            </a:extLst>
          </p:cNvPr>
          <p:cNvSpPr txBox="1">
            <a:spLocks/>
          </p:cNvSpPr>
          <p:nvPr/>
        </p:nvSpPr>
        <p:spPr>
          <a:xfrm>
            <a:off x="4157844" y="136574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-48" baseline="0">
                <a:solidFill>
                  <a:srgbClr val="632422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/>
              <a:t>ΚΑΤΩ ΑΚΡΟ</a:t>
            </a:r>
          </a:p>
        </p:txBody>
      </p:sp>
    </p:spTree>
    <p:extLst>
      <p:ext uri="{BB962C8B-B14F-4D97-AF65-F5344CB8AC3E}">
        <p14:creationId xmlns:p14="http://schemas.microsoft.com/office/powerpoint/2010/main" val="100006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266" name="image.png" descr="image.png"/>
          <p:cNvPicPr>
            <a:picLocks/>
          </p:cNvPicPr>
          <p:nvPr/>
        </p:nvPicPr>
        <p:blipFill>
          <a:blip r:embed="rId2"/>
          <a:srcRect l="9643" r="8387"/>
          <a:stretch>
            <a:fillRect/>
          </a:stretch>
        </p:blipFill>
        <p:spPr>
          <a:xfrm>
            <a:off x="5229691" y="1316804"/>
            <a:ext cx="5029156" cy="558223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67" name="image.png" descr="image.png"/>
          <p:cNvPicPr>
            <a:picLocks/>
          </p:cNvPicPr>
          <p:nvPr/>
        </p:nvPicPr>
        <p:blipFill>
          <a:blip r:embed="rId3"/>
          <a:srcRect l="7028" r="10624"/>
          <a:stretch>
            <a:fillRect/>
          </a:stretch>
        </p:blipFill>
        <p:spPr>
          <a:xfrm>
            <a:off x="249496" y="1308548"/>
            <a:ext cx="4709079" cy="5582196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68" name="Σώμα – μυελώδης μοίρα…"/>
          <p:cNvSpPr txBox="1"/>
          <p:nvPr/>
        </p:nvSpPr>
        <p:spPr>
          <a:xfrm>
            <a:off x="5423766" y="7077638"/>
            <a:ext cx="3816718" cy="1576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Σώμα – μυελώδης μοίρα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Επιφυσιακή γραμμή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Έξω κόνδυλος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Έσω κόνδυλος</a:t>
            </a:r>
          </a:p>
        </p:txBody>
      </p:sp>
      <p:sp>
        <p:nvSpPr>
          <p:cNvPr id="269" name="Σώμα – μυελώδης μοίρα…"/>
          <p:cNvSpPr txBox="1"/>
          <p:nvPr/>
        </p:nvSpPr>
        <p:spPr>
          <a:xfrm>
            <a:off x="87571" y="7228609"/>
            <a:ext cx="3975101" cy="2355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Σώμα – μυελώδης μοίρα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Έξω επικόνδυλος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Έσω επικόνδυλος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Έξω κόνδυλος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Έσω κόνδυλος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Μεσοκονδύλιος βόθρος</a:t>
            </a:r>
          </a:p>
        </p:txBody>
      </p:sp>
      <p:sp>
        <p:nvSpPr>
          <p:cNvPr id="270" name="Απλή  ακτινογραφία"/>
          <p:cNvSpPr txBox="1"/>
          <p:nvPr/>
        </p:nvSpPr>
        <p:spPr>
          <a:xfrm>
            <a:off x="303546" y="805127"/>
            <a:ext cx="285904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1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Απλή  ακτινογραφία</a:t>
            </a:r>
          </a:p>
        </p:txBody>
      </p:sp>
      <p:sp>
        <p:nvSpPr>
          <p:cNvPr id="271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306" name="image.png" descr="image.png"/>
          <p:cNvPicPr>
            <a:picLocks/>
          </p:cNvPicPr>
          <p:nvPr/>
        </p:nvPicPr>
        <p:blipFill>
          <a:blip r:embed="rId2"/>
          <a:srcRect l="5882" r="11073"/>
          <a:stretch>
            <a:fillRect/>
          </a:stretch>
        </p:blipFill>
        <p:spPr>
          <a:xfrm>
            <a:off x="745893" y="1836077"/>
            <a:ext cx="4523164" cy="5524846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07" name="Έξω πλατώ…"/>
          <p:cNvSpPr txBox="1"/>
          <p:nvPr/>
        </p:nvSpPr>
        <p:spPr>
          <a:xfrm>
            <a:off x="1672551" y="7612611"/>
            <a:ext cx="5845996" cy="1965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Έξω πλατώ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Έσω πλατώ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Μεσοκονδύλιο έπαρμα (έξω – έσω φύμα)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Σώμα – μυελός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Κνημιαίο όγκωμα</a:t>
            </a:r>
          </a:p>
        </p:txBody>
      </p:sp>
      <p:pic>
        <p:nvPicPr>
          <p:cNvPr id="308" name="image.png" descr="image.png"/>
          <p:cNvPicPr>
            <a:picLocks/>
          </p:cNvPicPr>
          <p:nvPr/>
        </p:nvPicPr>
        <p:blipFill>
          <a:blip r:embed="rId3"/>
          <a:srcRect l="16816" t="6266" r="8708" b="6005"/>
          <a:stretch>
            <a:fillRect/>
          </a:stretch>
        </p:blipFill>
        <p:spPr>
          <a:xfrm>
            <a:off x="10777987" y="6732420"/>
            <a:ext cx="1776414" cy="240823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09" name="image.png" descr="image.png"/>
          <p:cNvPicPr>
            <a:picLocks/>
          </p:cNvPicPr>
          <p:nvPr/>
        </p:nvPicPr>
        <p:blipFill>
          <a:blip r:embed="rId4"/>
          <a:srcRect r="8486"/>
          <a:stretch>
            <a:fillRect/>
          </a:stretch>
        </p:blipFill>
        <p:spPr>
          <a:xfrm>
            <a:off x="6510132" y="1407615"/>
            <a:ext cx="4077464" cy="646271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10" name="1"/>
          <p:cNvSpPr txBox="1"/>
          <p:nvPr/>
        </p:nvSpPr>
        <p:spPr>
          <a:xfrm>
            <a:off x="7609659" y="5168662"/>
            <a:ext cx="403921" cy="395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700"/>
              </a:spcBef>
              <a:buClr>
                <a:srgbClr val="000000"/>
              </a:buClr>
              <a:buFont typeface="Times New Roman"/>
              <a:defRPr sz="20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1</a:t>
            </a:r>
          </a:p>
        </p:txBody>
      </p:sp>
      <p:sp>
        <p:nvSpPr>
          <p:cNvPr id="311" name="1"/>
          <p:cNvSpPr txBox="1"/>
          <p:nvPr/>
        </p:nvSpPr>
        <p:spPr>
          <a:xfrm>
            <a:off x="9055267" y="5362118"/>
            <a:ext cx="403921" cy="395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700"/>
              </a:spcBef>
              <a:buClr>
                <a:srgbClr val="000000"/>
              </a:buClr>
              <a:buFont typeface="Times New Roman"/>
              <a:defRPr sz="20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1</a:t>
            </a:r>
          </a:p>
        </p:txBody>
      </p:sp>
      <p:sp>
        <p:nvSpPr>
          <p:cNvPr id="312" name="5"/>
          <p:cNvSpPr txBox="1"/>
          <p:nvPr/>
        </p:nvSpPr>
        <p:spPr>
          <a:xfrm>
            <a:off x="6548839" y="6229483"/>
            <a:ext cx="403920" cy="395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700"/>
              </a:spcBef>
              <a:buClr>
                <a:srgbClr val="FFFFFF"/>
              </a:buClr>
              <a:buFont typeface="Times New Roman"/>
              <a:defRPr sz="2000">
                <a:solidFill>
                  <a:schemeClr val="accent3">
                    <a:satOff val="18648"/>
                    <a:lumOff val="5971"/>
                  </a:schemeClr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5</a:t>
            </a:r>
          </a:p>
        </p:txBody>
      </p:sp>
      <p:sp>
        <p:nvSpPr>
          <p:cNvPr id="313" name="Line"/>
          <p:cNvSpPr/>
          <p:nvPr/>
        </p:nvSpPr>
        <p:spPr>
          <a:xfrm>
            <a:off x="6837960" y="6422939"/>
            <a:ext cx="289122" cy="2127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14" name="3"/>
          <p:cNvSpPr txBox="1"/>
          <p:nvPr/>
        </p:nvSpPr>
        <p:spPr>
          <a:xfrm>
            <a:off x="8564185" y="5463110"/>
            <a:ext cx="403921" cy="395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700"/>
              </a:spcBef>
              <a:buClr>
                <a:srgbClr val="000000"/>
              </a:buClr>
              <a:buFont typeface="Times New Roman"/>
              <a:defRPr sz="20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3</a:t>
            </a:r>
          </a:p>
        </p:txBody>
      </p:sp>
      <p:sp>
        <p:nvSpPr>
          <p:cNvPr id="315" name="Line"/>
          <p:cNvSpPr/>
          <p:nvPr/>
        </p:nvSpPr>
        <p:spPr>
          <a:xfrm flipV="1">
            <a:off x="8766146" y="5072997"/>
            <a:ext cx="1" cy="395251"/>
          </a:xfrm>
          <a:prstGeom prst="line">
            <a:avLst/>
          </a:prstGeom>
          <a:ln w="25400">
            <a:solidFill>
              <a:srgbClr val="000000"/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16" name="Απλή  ακτινογραφία…"/>
          <p:cNvSpPr txBox="1"/>
          <p:nvPr/>
        </p:nvSpPr>
        <p:spPr>
          <a:xfrm>
            <a:off x="465191" y="835140"/>
            <a:ext cx="2859043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3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Απλή  ακτινογραφία</a:t>
            </a:r>
          </a:p>
          <a:p>
            <a:pPr marL="40639" marR="40639" defTabSz="914400">
              <a:spcBef>
                <a:spcPts val="3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317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  <p:extLst>
      <p:ext uri="{BB962C8B-B14F-4D97-AF65-F5344CB8AC3E}">
        <p14:creationId xmlns:p14="http://schemas.microsoft.com/office/powerpoint/2010/main" val="51043160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282" name="Επιγονατίδα"/>
          <p:cNvSpPr txBox="1"/>
          <p:nvPr/>
        </p:nvSpPr>
        <p:spPr>
          <a:xfrm>
            <a:off x="9861289" y="951747"/>
            <a:ext cx="1791658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Επιγονατίδα</a:t>
            </a:r>
          </a:p>
        </p:txBody>
      </p:sp>
      <p:sp>
        <p:nvSpPr>
          <p:cNvPr id="284" name="1. Έσω πλατώ…"/>
          <p:cNvSpPr txBox="1"/>
          <p:nvPr/>
        </p:nvSpPr>
        <p:spPr>
          <a:xfrm>
            <a:off x="259191" y="5287962"/>
            <a:ext cx="5653461" cy="215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spcBef>
                <a:spcPts val="10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1. Έσω πλατώ</a:t>
            </a:r>
          </a:p>
          <a:p>
            <a:pPr marL="497840" marR="40639" indent="-457200" algn="l" defTabSz="914400">
              <a:spcBef>
                <a:spcPts val="10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2. Έξω πλατώ</a:t>
            </a:r>
          </a:p>
          <a:p>
            <a:pPr marL="497840" marR="40639" indent="-457200" algn="l" defTabSz="914400">
              <a:spcBef>
                <a:spcPts val="10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3. Μεσοκονδύλιο έπαρμα (έξω – έσω φύμα)</a:t>
            </a:r>
          </a:p>
          <a:p>
            <a:pPr marL="497840" marR="40639" indent="-457200" algn="l" defTabSz="914400">
              <a:spcBef>
                <a:spcPts val="10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4. Επιφυσιακή γραμμή</a:t>
            </a:r>
          </a:p>
          <a:p>
            <a:pPr marL="497840" marR="40639" indent="-457200" algn="l" defTabSz="914400">
              <a:spcBef>
                <a:spcPts val="10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5. Σώμα - μυελός</a:t>
            </a:r>
          </a:p>
        </p:txBody>
      </p:sp>
      <p:pic>
        <p:nvPicPr>
          <p:cNvPr id="285" name="image.png" descr="image.png"/>
          <p:cNvPicPr>
            <a:picLocks/>
          </p:cNvPicPr>
          <p:nvPr/>
        </p:nvPicPr>
        <p:blipFill>
          <a:blip r:embed="rId2"/>
          <a:srcRect l="9291" r="15124" b="1232"/>
          <a:stretch>
            <a:fillRect/>
          </a:stretch>
        </p:blipFill>
        <p:spPr>
          <a:xfrm>
            <a:off x="6800180" y="1614487"/>
            <a:ext cx="4590902" cy="790491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86" name="Line"/>
          <p:cNvSpPr/>
          <p:nvPr/>
        </p:nvSpPr>
        <p:spPr>
          <a:xfrm flipH="1" flipV="1">
            <a:off x="8722887" y="6240206"/>
            <a:ext cx="363386" cy="363386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87" name="1"/>
          <p:cNvSpPr txBox="1"/>
          <p:nvPr/>
        </p:nvSpPr>
        <p:spPr>
          <a:xfrm>
            <a:off x="7727832" y="6668802"/>
            <a:ext cx="372366" cy="522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40639" marR="40639" algn="l" defTabSz="914400">
              <a:defRPr sz="2400">
                <a:solidFill>
                  <a:schemeClr val="accent3">
                    <a:satOff val="18648"/>
                    <a:lumOff val="5971"/>
                  </a:schemeClr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1</a:t>
            </a:r>
          </a:p>
        </p:txBody>
      </p:sp>
      <p:sp>
        <p:nvSpPr>
          <p:cNvPr id="288" name="3"/>
          <p:cNvSpPr txBox="1"/>
          <p:nvPr/>
        </p:nvSpPr>
        <p:spPr>
          <a:xfrm>
            <a:off x="9087332" y="6330868"/>
            <a:ext cx="372367" cy="522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40639" marR="40639" algn="l" defTabSz="914400">
              <a:defRPr sz="2400">
                <a:solidFill>
                  <a:schemeClr val="accent3">
                    <a:satOff val="18648"/>
                    <a:lumOff val="5971"/>
                  </a:schemeClr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3</a:t>
            </a:r>
          </a:p>
        </p:txBody>
      </p:sp>
      <p:sp>
        <p:nvSpPr>
          <p:cNvPr id="289" name="Line"/>
          <p:cNvSpPr/>
          <p:nvPr/>
        </p:nvSpPr>
        <p:spPr>
          <a:xfrm flipH="1">
            <a:off x="9557598" y="1401944"/>
            <a:ext cx="1088633" cy="3099484"/>
          </a:xfrm>
          <a:prstGeom prst="line">
            <a:avLst/>
          </a:prstGeom>
          <a:ln w="19050">
            <a:solidFill>
              <a:srgbClr val="FF2600"/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90" name="2"/>
          <p:cNvSpPr txBox="1"/>
          <p:nvPr/>
        </p:nvSpPr>
        <p:spPr>
          <a:xfrm>
            <a:off x="9915378" y="6460185"/>
            <a:ext cx="372367" cy="522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40639" marR="40639" algn="l" defTabSz="914400">
              <a:defRPr sz="2400">
                <a:solidFill>
                  <a:schemeClr val="accent3">
                    <a:satOff val="18648"/>
                    <a:lumOff val="5971"/>
                  </a:schemeClr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2</a:t>
            </a:r>
          </a:p>
        </p:txBody>
      </p:sp>
      <p:sp>
        <p:nvSpPr>
          <p:cNvPr id="291" name="4"/>
          <p:cNvSpPr txBox="1"/>
          <p:nvPr/>
        </p:nvSpPr>
        <p:spPr>
          <a:xfrm>
            <a:off x="8388905" y="7250541"/>
            <a:ext cx="372367" cy="522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40639" marR="40639" algn="l" defTabSz="914400">
              <a:defRPr sz="2400">
                <a:solidFill>
                  <a:schemeClr val="accent3">
                    <a:satOff val="18648"/>
                    <a:lumOff val="5971"/>
                  </a:schemeClr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4</a:t>
            </a:r>
          </a:p>
        </p:txBody>
      </p:sp>
      <p:sp>
        <p:nvSpPr>
          <p:cNvPr id="292" name="5"/>
          <p:cNvSpPr txBox="1"/>
          <p:nvPr/>
        </p:nvSpPr>
        <p:spPr>
          <a:xfrm>
            <a:off x="8909522" y="8056633"/>
            <a:ext cx="372367" cy="522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40639" marR="40639" algn="l" defTabSz="914400">
              <a:defRPr sz="2400">
                <a:solidFill>
                  <a:schemeClr val="accent3">
                    <a:satOff val="18648"/>
                    <a:lumOff val="5971"/>
                  </a:schemeClr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5</a:t>
            </a:r>
          </a:p>
        </p:txBody>
      </p:sp>
      <p:sp>
        <p:nvSpPr>
          <p:cNvPr id="293" name="Line"/>
          <p:cNvSpPr/>
          <p:nvPr/>
        </p:nvSpPr>
        <p:spPr>
          <a:xfrm flipV="1">
            <a:off x="8575090" y="6949128"/>
            <a:ext cx="1" cy="40640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94" name="Απλή  ακτινογραφία…"/>
          <p:cNvSpPr txBox="1"/>
          <p:nvPr/>
        </p:nvSpPr>
        <p:spPr>
          <a:xfrm>
            <a:off x="465191" y="835140"/>
            <a:ext cx="2859043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3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Απλή  ακτινογραφία</a:t>
            </a:r>
          </a:p>
          <a:p>
            <a:pPr marL="40639" marR="40639" defTabSz="914400">
              <a:spcBef>
                <a:spcPts val="3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295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8" t="14334" r="40555" b="21000"/>
          <a:stretch/>
        </p:blipFill>
        <p:spPr>
          <a:xfrm>
            <a:off x="702259" y="2326440"/>
            <a:ext cx="4765790" cy="56375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5360" y="1886226"/>
            <a:ext cx="4032028" cy="393956"/>
          </a:xfrm>
        </p:spPr>
        <p:txBody>
          <a:bodyPr>
            <a:normAutofit/>
          </a:bodyPr>
          <a:lstStyle/>
          <a:p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Γόνατος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0079AE-4E3D-864A-9EDA-7E5A56D737C0}"/>
              </a:ext>
            </a:extLst>
          </p:cNvPr>
          <p:cNvCxnSpPr/>
          <p:nvPr/>
        </p:nvCxnSpPr>
        <p:spPr>
          <a:xfrm>
            <a:off x="285881" y="1046544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ΚΑΤΩ ΑΚΡΟ">
            <a:extLst>
              <a:ext uri="{FF2B5EF4-FFF2-40B4-BE49-F238E27FC236}">
                <a16:creationId xmlns:a16="http://schemas.microsoft.com/office/drawing/2014/main" id="{740E4193-627C-6240-9442-7990EFD31B1D}"/>
              </a:ext>
            </a:extLst>
          </p:cNvPr>
          <p:cNvSpPr txBox="1">
            <a:spLocks/>
          </p:cNvSpPr>
          <p:nvPr/>
        </p:nvSpPr>
        <p:spPr>
          <a:xfrm>
            <a:off x="3869339" y="350937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-48" baseline="0">
                <a:solidFill>
                  <a:srgbClr val="632422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/>
              <a:t>ΚΑΤΩ ΑΚΡΟ</a:t>
            </a:r>
          </a:p>
        </p:txBody>
      </p:sp>
    </p:spTree>
    <p:extLst>
      <p:ext uri="{BB962C8B-B14F-4D97-AF65-F5344CB8AC3E}">
        <p14:creationId xmlns:p14="http://schemas.microsoft.com/office/powerpoint/2010/main" val="489317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274" name="image.png" descr="image.png"/>
          <p:cNvPicPr>
            <a:picLocks/>
          </p:cNvPicPr>
          <p:nvPr/>
        </p:nvPicPr>
        <p:blipFill>
          <a:blip r:embed="rId2"/>
          <a:srcRect t="26034" b="5627"/>
          <a:stretch>
            <a:fillRect/>
          </a:stretch>
        </p:blipFill>
        <p:spPr>
          <a:xfrm>
            <a:off x="168564" y="1833861"/>
            <a:ext cx="6347658" cy="3536994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75" name="Έξω μηριαίος κόνδυλος…"/>
          <p:cNvSpPr txBox="1"/>
          <p:nvPr/>
        </p:nvSpPr>
        <p:spPr>
          <a:xfrm>
            <a:off x="6687195" y="1888655"/>
            <a:ext cx="3898901" cy="1756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/>
              <a:t>Έξω</a:t>
            </a:r>
            <a:r>
              <a:rPr dirty="0"/>
              <a:t> </a:t>
            </a:r>
            <a:r>
              <a:rPr dirty="0" err="1"/>
              <a:t>μηρι</a:t>
            </a:r>
            <a:r>
              <a:rPr dirty="0"/>
              <a:t>α</a:t>
            </a:r>
            <a:r>
              <a:rPr dirty="0" err="1"/>
              <a:t>ίος</a:t>
            </a:r>
            <a:r>
              <a:rPr dirty="0"/>
              <a:t> </a:t>
            </a:r>
            <a:r>
              <a:rPr dirty="0" err="1"/>
              <a:t>κόνδυλος</a:t>
            </a:r>
            <a:endParaRPr dirty="0"/>
          </a:p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/>
              <a:t>Έσω</a:t>
            </a:r>
            <a:r>
              <a:rPr dirty="0"/>
              <a:t> </a:t>
            </a:r>
            <a:r>
              <a:rPr dirty="0" err="1"/>
              <a:t>μηρι</a:t>
            </a:r>
            <a:r>
              <a:rPr dirty="0"/>
              <a:t>α</a:t>
            </a:r>
            <a:r>
              <a:rPr dirty="0" err="1"/>
              <a:t>ίος</a:t>
            </a:r>
            <a:r>
              <a:rPr dirty="0"/>
              <a:t> </a:t>
            </a:r>
            <a:r>
              <a:rPr dirty="0" err="1"/>
              <a:t>κόνδυλος</a:t>
            </a:r>
            <a:endParaRPr dirty="0"/>
          </a:p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/>
              <a:t>Μεσοκονδύλιος</a:t>
            </a:r>
            <a:r>
              <a:rPr dirty="0"/>
              <a:t> β</a:t>
            </a:r>
            <a:r>
              <a:rPr dirty="0" err="1"/>
              <a:t>όθρος</a:t>
            </a:r>
            <a:endParaRPr lang="el-GR" dirty="0"/>
          </a:p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l-GR" dirty="0" err="1"/>
              <a:t>Επιγονατ</a:t>
            </a:r>
            <a:r>
              <a:rPr lang="en-GR" dirty="0"/>
              <a:t>ί</a:t>
            </a:r>
            <a:r>
              <a:rPr lang="el-GR" dirty="0"/>
              <a:t>δα</a:t>
            </a:r>
            <a:endParaRPr dirty="0"/>
          </a:p>
        </p:txBody>
      </p:sp>
      <p:pic>
        <p:nvPicPr>
          <p:cNvPr id="276" name="image.png" descr="image.png"/>
          <p:cNvPicPr>
            <a:picLocks/>
          </p:cNvPicPr>
          <p:nvPr/>
        </p:nvPicPr>
        <p:blipFill>
          <a:blip r:embed="rId3"/>
          <a:srcRect l="9761" r="9710"/>
          <a:stretch>
            <a:fillRect/>
          </a:stretch>
        </p:blipFill>
        <p:spPr>
          <a:xfrm>
            <a:off x="7497774" y="3784333"/>
            <a:ext cx="4796296" cy="5544276"/>
          </a:xfrm>
          <a:prstGeom prst="rect">
            <a:avLst/>
          </a:prstGeom>
          <a:ln>
            <a:solidFill>
              <a:srgbClr val="FFFED5"/>
            </a:solidFill>
            <a:miter lim="400000"/>
          </a:ln>
        </p:spPr>
      </p:pic>
      <p:sp>
        <p:nvSpPr>
          <p:cNvPr id="277" name="Έξω επικόνδυλος…"/>
          <p:cNvSpPr txBox="1"/>
          <p:nvPr/>
        </p:nvSpPr>
        <p:spPr>
          <a:xfrm>
            <a:off x="3442810" y="7094073"/>
            <a:ext cx="3898901" cy="220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Έξω επικόνδυλος</a:t>
            </a:r>
          </a:p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Έσω επικόνδυλος</a:t>
            </a:r>
          </a:p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Έξω κόνδυλος</a:t>
            </a:r>
          </a:p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Έσω κόνδυλος</a:t>
            </a:r>
          </a:p>
          <a:p>
            <a:pPr marL="497840" marR="40639" indent="-457200" algn="l" defTabSz="914400">
              <a:spcBef>
                <a:spcPts val="1100"/>
              </a:spcBef>
              <a:buClr>
                <a:srgbClr val="000000"/>
              </a:buClr>
              <a:buSzPct val="100000"/>
              <a:buFont typeface="Comic Sans MS"/>
              <a:buAutoNum type="arabicPeriod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Μεσοκονδύλιος βόθρος</a:t>
            </a:r>
          </a:p>
        </p:txBody>
      </p:sp>
      <p:sp>
        <p:nvSpPr>
          <p:cNvPr id="278" name="Απλή  ακτινογραφία…"/>
          <p:cNvSpPr txBox="1"/>
          <p:nvPr/>
        </p:nvSpPr>
        <p:spPr>
          <a:xfrm>
            <a:off x="465191" y="835140"/>
            <a:ext cx="2859043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3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Απλή  ακτινογραφία</a:t>
            </a:r>
          </a:p>
          <a:p>
            <a:pPr marL="40639" marR="40639" defTabSz="914400">
              <a:spcBef>
                <a:spcPts val="3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279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08318B-02D6-AC6A-C5E2-3C65A7A64AE0}"/>
              </a:ext>
            </a:extLst>
          </p:cNvPr>
          <p:cNvSpPr txBox="1"/>
          <p:nvPr/>
        </p:nvSpPr>
        <p:spPr>
          <a:xfrm>
            <a:off x="3558226" y="2188900"/>
            <a:ext cx="230832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 pitchFamily="2" charset="0"/>
                <a:sym typeface="Cochin"/>
              </a:rPr>
              <a:t>4</a:t>
            </a:r>
            <a:endParaRPr kumimoji="0" lang="en-GR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" pitchFamily="2" charset="0"/>
              <a:sym typeface="Cochin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DA6F46B-BCB2-81F7-9C57-16913F485D42}"/>
              </a:ext>
            </a:extLst>
          </p:cNvPr>
          <p:cNvCxnSpPr>
            <a:cxnSpLocks/>
          </p:cNvCxnSpPr>
          <p:nvPr/>
        </p:nvCxnSpPr>
        <p:spPr>
          <a:xfrm>
            <a:off x="3844615" y="2378696"/>
            <a:ext cx="1547645" cy="388404"/>
          </a:xfrm>
          <a:prstGeom prst="straightConnector1">
            <a:avLst/>
          </a:prstGeom>
          <a:noFill/>
          <a:ln w="25400" cap="flat">
            <a:solidFill>
              <a:schemeClr val="bg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age" descr="Image"/>
          <p:cNvPicPr>
            <a:picLocks noChangeAspect="1"/>
          </p:cNvPicPr>
          <p:nvPr/>
        </p:nvPicPr>
        <p:blipFill>
          <a:blip r:embed="rId2"/>
          <a:srcRect l="2736" t="3279" r="2736" b="3279"/>
          <a:stretch>
            <a:fillRect/>
          </a:stretch>
        </p:blipFill>
        <p:spPr>
          <a:xfrm>
            <a:off x="621289" y="1818362"/>
            <a:ext cx="4572137" cy="3912269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98" name="Image" descr="Image"/>
          <p:cNvPicPr>
            <a:picLocks noChangeAspect="1"/>
          </p:cNvPicPr>
          <p:nvPr/>
        </p:nvPicPr>
        <p:blipFill>
          <a:blip r:embed="rId3"/>
          <a:srcRect l="2995" t="2941" r="2995" b="2941"/>
          <a:stretch>
            <a:fillRect/>
          </a:stretch>
        </p:blipFill>
        <p:spPr>
          <a:xfrm>
            <a:off x="5947641" y="1881658"/>
            <a:ext cx="4571932" cy="3447169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99" name="Image" descr="Image"/>
          <p:cNvPicPr>
            <a:picLocks noChangeAspect="1"/>
          </p:cNvPicPr>
          <p:nvPr/>
        </p:nvPicPr>
        <p:blipFill>
          <a:blip r:embed="rId4"/>
          <a:srcRect l="3115" t="5279" r="3115" b="5279"/>
          <a:stretch>
            <a:fillRect/>
          </a:stretch>
        </p:blipFill>
        <p:spPr>
          <a:xfrm>
            <a:off x="7081683" y="5650921"/>
            <a:ext cx="5658205" cy="3221374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00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301" name="image.png" descr="image.png"/>
          <p:cNvPicPr>
            <a:picLocks/>
          </p:cNvPicPr>
          <p:nvPr/>
        </p:nvPicPr>
        <p:blipFill>
          <a:blip r:embed="rId5"/>
          <a:srcRect t="29515"/>
          <a:stretch>
            <a:fillRect/>
          </a:stretch>
        </p:blipFill>
        <p:spPr>
          <a:xfrm>
            <a:off x="233642" y="6005395"/>
            <a:ext cx="6367075" cy="344739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02" name="Απλή  ακτινογραφία…"/>
          <p:cNvSpPr txBox="1"/>
          <p:nvPr/>
        </p:nvSpPr>
        <p:spPr>
          <a:xfrm>
            <a:off x="707659" y="800773"/>
            <a:ext cx="2859042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3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Απλή  ακτινογραφία</a:t>
            </a:r>
          </a:p>
          <a:p>
            <a:pPr marL="40639" marR="40639" defTabSz="914400">
              <a:spcBef>
                <a:spcPts val="3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303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20" name="1. Έξω μηριαίος κόνδυλος…"/>
          <p:cNvSpPr txBox="1"/>
          <p:nvPr/>
        </p:nvSpPr>
        <p:spPr>
          <a:xfrm>
            <a:off x="1552352" y="7467235"/>
            <a:ext cx="3670301" cy="1965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1. Έξω μηριαίος κόνδυλος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2. Μεσοκονδύλια εντομή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3. Έσω μηριαίος κόνδυλος 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4. Κνημιαία πλατώ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5. Μεσοκονδύλιο έπαρμα </a:t>
            </a:r>
          </a:p>
        </p:txBody>
      </p:sp>
      <p:pic>
        <p:nvPicPr>
          <p:cNvPr id="321" name="image.png" descr="image.png"/>
          <p:cNvPicPr>
            <a:picLocks/>
          </p:cNvPicPr>
          <p:nvPr/>
        </p:nvPicPr>
        <p:blipFill>
          <a:blip r:embed="rId2"/>
          <a:srcRect l="7369" r="9109"/>
          <a:stretch>
            <a:fillRect/>
          </a:stretch>
        </p:blipFill>
        <p:spPr>
          <a:xfrm>
            <a:off x="1289050" y="1715734"/>
            <a:ext cx="5041901" cy="543068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22" name="4"/>
          <p:cNvSpPr txBox="1"/>
          <p:nvPr/>
        </p:nvSpPr>
        <p:spPr>
          <a:xfrm>
            <a:off x="2251762" y="5675610"/>
            <a:ext cx="390846" cy="382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700"/>
              </a:spcBef>
              <a:buClr>
                <a:srgbClr val="000000"/>
              </a:buClr>
              <a:buFont typeface="Times New Roman"/>
              <a:defRPr sz="20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4</a:t>
            </a:r>
          </a:p>
        </p:txBody>
      </p:sp>
      <p:sp>
        <p:nvSpPr>
          <p:cNvPr id="323" name="5"/>
          <p:cNvSpPr txBox="1"/>
          <p:nvPr/>
        </p:nvSpPr>
        <p:spPr>
          <a:xfrm>
            <a:off x="3558007" y="5583042"/>
            <a:ext cx="390846" cy="382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700"/>
              </a:spcBef>
              <a:buClr>
                <a:srgbClr val="000000"/>
              </a:buClr>
              <a:buFont typeface="Times New Roman"/>
              <a:defRPr sz="20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5</a:t>
            </a:r>
          </a:p>
        </p:txBody>
      </p:sp>
      <p:sp>
        <p:nvSpPr>
          <p:cNvPr id="324" name="1. Έξω μηριαίος κόνδυλος…"/>
          <p:cNvSpPr txBox="1"/>
          <p:nvPr/>
        </p:nvSpPr>
        <p:spPr>
          <a:xfrm>
            <a:off x="7275620" y="7467235"/>
            <a:ext cx="3670301" cy="1965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1. Έξω μηριαίος κόνδυλος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2. Έσω μηριαίος κόνδυλος 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4. Κνημιαία πλατώ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5. Μεσοκονδύλιο έπαρμα</a:t>
            </a:r>
          </a:p>
          <a:p>
            <a:pPr marL="497840" marR="40639" indent="-457200" algn="l" defTabSz="914400">
              <a:lnSpc>
                <a:spcPct val="80000"/>
              </a:lnSpc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6. Περόνη</a:t>
            </a:r>
          </a:p>
        </p:txBody>
      </p:sp>
      <p:pic>
        <p:nvPicPr>
          <p:cNvPr id="325" name="image.png" descr="image.png"/>
          <p:cNvPicPr>
            <a:picLocks/>
          </p:cNvPicPr>
          <p:nvPr/>
        </p:nvPicPr>
        <p:blipFill>
          <a:blip r:embed="rId3"/>
          <a:srcRect l="8877" r="5302"/>
          <a:stretch>
            <a:fillRect/>
          </a:stretch>
        </p:blipFill>
        <p:spPr>
          <a:xfrm>
            <a:off x="7243887" y="1735181"/>
            <a:ext cx="4331579" cy="5391811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26" name="5"/>
          <p:cNvSpPr txBox="1"/>
          <p:nvPr/>
        </p:nvSpPr>
        <p:spPr>
          <a:xfrm>
            <a:off x="9081652" y="5356576"/>
            <a:ext cx="381527" cy="535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40639" marR="40639" algn="l" defTabSz="914400">
              <a:defRPr sz="20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5</a:t>
            </a:r>
          </a:p>
        </p:txBody>
      </p:sp>
      <p:sp>
        <p:nvSpPr>
          <p:cNvPr id="327" name="4"/>
          <p:cNvSpPr txBox="1"/>
          <p:nvPr/>
        </p:nvSpPr>
        <p:spPr>
          <a:xfrm>
            <a:off x="10111456" y="5542278"/>
            <a:ext cx="381527" cy="535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40639" marR="40639" algn="l" defTabSz="914400">
              <a:defRPr sz="20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4</a:t>
            </a:r>
          </a:p>
        </p:txBody>
      </p:sp>
      <p:sp>
        <p:nvSpPr>
          <p:cNvPr id="328" name="Μαγνητική Τομογραφία…"/>
          <p:cNvSpPr txBox="1"/>
          <p:nvPr/>
        </p:nvSpPr>
        <p:spPr>
          <a:xfrm>
            <a:off x="252276" y="869950"/>
            <a:ext cx="3355290" cy="77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329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332" name="image.png" descr="image.png"/>
          <p:cNvPicPr>
            <a:picLocks/>
          </p:cNvPicPr>
          <p:nvPr/>
        </p:nvPicPr>
        <p:blipFill>
          <a:blip r:embed="rId2"/>
          <a:srcRect l="9826" r="11566"/>
          <a:stretch>
            <a:fillRect/>
          </a:stretch>
        </p:blipFill>
        <p:spPr>
          <a:xfrm>
            <a:off x="269595" y="1283943"/>
            <a:ext cx="3811093" cy="427689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33" name="image.png" descr="image.png"/>
          <p:cNvPicPr>
            <a:picLocks/>
          </p:cNvPicPr>
          <p:nvPr/>
        </p:nvPicPr>
        <p:blipFill>
          <a:blip r:embed="rId3"/>
          <a:srcRect l="3030" r="7655"/>
          <a:stretch>
            <a:fillRect/>
          </a:stretch>
        </p:blipFill>
        <p:spPr>
          <a:xfrm>
            <a:off x="4297976" y="1300215"/>
            <a:ext cx="3673890" cy="424422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34" name="Κνημιαίο όγκωμα"/>
          <p:cNvSpPr txBox="1"/>
          <p:nvPr/>
        </p:nvSpPr>
        <p:spPr>
          <a:xfrm>
            <a:off x="8182688" y="8890481"/>
            <a:ext cx="335528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Κνημιαίο όγκωμα</a:t>
            </a:r>
          </a:p>
        </p:txBody>
      </p:sp>
      <p:pic>
        <p:nvPicPr>
          <p:cNvPr id="335" name="image.png" descr="image.png"/>
          <p:cNvPicPr>
            <a:picLocks/>
          </p:cNvPicPr>
          <p:nvPr/>
        </p:nvPicPr>
        <p:blipFill>
          <a:blip r:embed="rId4"/>
          <a:srcRect l="10424" r="12355"/>
          <a:stretch>
            <a:fillRect/>
          </a:stretch>
        </p:blipFill>
        <p:spPr>
          <a:xfrm>
            <a:off x="8189038" y="1950132"/>
            <a:ext cx="3027120" cy="4239513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36" name="image.png" descr="image.png"/>
          <p:cNvPicPr>
            <a:picLocks/>
          </p:cNvPicPr>
          <p:nvPr/>
        </p:nvPicPr>
        <p:blipFill>
          <a:blip r:embed="rId5"/>
          <a:srcRect l="11111"/>
          <a:stretch>
            <a:fillRect/>
          </a:stretch>
        </p:blipFill>
        <p:spPr>
          <a:xfrm>
            <a:off x="4329329" y="5769255"/>
            <a:ext cx="3611274" cy="3842182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37" name="Μαγνητική Τομογραφία…"/>
          <p:cNvSpPr txBox="1"/>
          <p:nvPr/>
        </p:nvSpPr>
        <p:spPr>
          <a:xfrm>
            <a:off x="8673985" y="983101"/>
            <a:ext cx="3355289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pic>
        <p:nvPicPr>
          <p:cNvPr id="338" name="image.jpg" descr="image.jpg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33213" y="5769321"/>
            <a:ext cx="3847573" cy="384201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39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sp>
        <p:nvSpPr>
          <p:cNvPr id="340" name="Έξω μηριαίος κόνδυλος"/>
          <p:cNvSpPr txBox="1"/>
          <p:nvPr/>
        </p:nvSpPr>
        <p:spPr>
          <a:xfrm>
            <a:off x="5428947" y="2410029"/>
            <a:ext cx="1711054" cy="5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Έξω μηριαίος κόνδυλος</a:t>
            </a:r>
          </a:p>
        </p:txBody>
      </p:sp>
      <p:sp>
        <p:nvSpPr>
          <p:cNvPr id="341" name="Έσω μηριαίος κόνδυλος"/>
          <p:cNvSpPr txBox="1"/>
          <p:nvPr/>
        </p:nvSpPr>
        <p:spPr>
          <a:xfrm>
            <a:off x="1319663" y="2262232"/>
            <a:ext cx="1711055" cy="5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Έσω μηριαίος κόνδυλος</a:t>
            </a:r>
          </a:p>
        </p:txBody>
      </p:sp>
      <p:sp>
        <p:nvSpPr>
          <p:cNvPr id="342" name="Επιγονατίδα"/>
          <p:cNvSpPr txBox="1"/>
          <p:nvPr/>
        </p:nvSpPr>
        <p:spPr>
          <a:xfrm>
            <a:off x="8777297" y="3433391"/>
            <a:ext cx="1711054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Επιγονατίδα</a:t>
            </a:r>
          </a:p>
        </p:txBody>
      </p:sp>
      <p:sp>
        <p:nvSpPr>
          <p:cNvPr id="343" name="Επιγονατίδα"/>
          <p:cNvSpPr txBox="1"/>
          <p:nvPr/>
        </p:nvSpPr>
        <p:spPr>
          <a:xfrm>
            <a:off x="385602" y="5752999"/>
            <a:ext cx="1711054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Επιγονατίδα</a:t>
            </a:r>
          </a:p>
        </p:txBody>
      </p:sp>
      <p:sp>
        <p:nvSpPr>
          <p:cNvPr id="344" name="Μηριαίοι κόνδυλοι"/>
          <p:cNvSpPr txBox="1"/>
          <p:nvPr/>
        </p:nvSpPr>
        <p:spPr>
          <a:xfrm>
            <a:off x="1169415" y="7460660"/>
            <a:ext cx="1950006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Μηριαίοι κόνδυλοι</a:t>
            </a:r>
          </a:p>
        </p:txBody>
      </p:sp>
      <p:sp>
        <p:nvSpPr>
          <p:cNvPr id="345" name="Line"/>
          <p:cNvSpPr/>
          <p:nvPr/>
        </p:nvSpPr>
        <p:spPr>
          <a:xfrm>
            <a:off x="888731" y="6142215"/>
            <a:ext cx="1160891" cy="301697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46" name="Line"/>
          <p:cNvSpPr/>
          <p:nvPr/>
        </p:nvSpPr>
        <p:spPr>
          <a:xfrm flipH="1" flipV="1">
            <a:off x="5653687" y="8914322"/>
            <a:ext cx="2532196" cy="151354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47" name="Επιγονατίδα"/>
          <p:cNvSpPr txBox="1"/>
          <p:nvPr/>
        </p:nvSpPr>
        <p:spPr>
          <a:xfrm>
            <a:off x="4291626" y="1302762"/>
            <a:ext cx="1711054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Επιγονατίδα</a:t>
            </a:r>
          </a:p>
        </p:txBody>
      </p:sp>
      <p:sp>
        <p:nvSpPr>
          <p:cNvPr id="348" name="Line"/>
          <p:cNvSpPr/>
          <p:nvPr/>
        </p:nvSpPr>
        <p:spPr>
          <a:xfrm flipH="1">
            <a:off x="4763952" y="1678495"/>
            <a:ext cx="260578" cy="770243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49" name="Κνημιαία πλατώ"/>
          <p:cNvSpPr txBox="1"/>
          <p:nvPr/>
        </p:nvSpPr>
        <p:spPr>
          <a:xfrm>
            <a:off x="1522718" y="3898391"/>
            <a:ext cx="1677750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Κνημιαία πλατώ</a:t>
            </a:r>
          </a:p>
        </p:txBody>
      </p:sp>
      <p:sp>
        <p:nvSpPr>
          <p:cNvPr id="350" name="Κνημιαία πλατώ"/>
          <p:cNvSpPr txBox="1"/>
          <p:nvPr/>
        </p:nvSpPr>
        <p:spPr>
          <a:xfrm>
            <a:off x="5663525" y="3898391"/>
            <a:ext cx="1677750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Κνημιαία πλατώ</a:t>
            </a:r>
          </a:p>
        </p:txBody>
      </p:sp>
      <p:sp>
        <p:nvSpPr>
          <p:cNvPr id="351" name="Περόνη"/>
          <p:cNvSpPr txBox="1"/>
          <p:nvPr/>
        </p:nvSpPr>
        <p:spPr>
          <a:xfrm>
            <a:off x="6873170" y="4705349"/>
            <a:ext cx="900074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97840" marR="40639" indent="-457200" algn="l" defTabSz="914400">
              <a:lnSpc>
                <a:spcPct val="90000"/>
              </a:lnSpc>
              <a:spcBef>
                <a:spcPts val="1200"/>
              </a:spcBef>
              <a:buClr>
                <a:srgbClr val="FFFED5"/>
              </a:buClr>
              <a:buFont typeface="Comic Sans MS"/>
              <a:defRPr sz="1600" b="1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Περόνη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168" name="Απλή  ακτινογραφία"/>
          <p:cNvSpPr txBox="1"/>
          <p:nvPr/>
        </p:nvSpPr>
        <p:spPr>
          <a:xfrm>
            <a:off x="1208256" y="1006516"/>
            <a:ext cx="26035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A900"/>
              </a:buClr>
              <a:buFont typeface="Comic Sans MS"/>
              <a:defRPr sz="2000"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Απλή  ακτινογραφία</a:t>
            </a:r>
          </a:p>
        </p:txBody>
      </p:sp>
      <p:pic>
        <p:nvPicPr>
          <p:cNvPr id="169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3976" y="1657350"/>
            <a:ext cx="4147440" cy="3811942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70" name="image.png" descr="image.png"/>
          <p:cNvPicPr>
            <a:picLocks/>
          </p:cNvPicPr>
          <p:nvPr/>
        </p:nvPicPr>
        <p:blipFill>
          <a:blip r:embed="rId3"/>
          <a:srcRect t="15019" b="9887"/>
          <a:stretch>
            <a:fillRect/>
          </a:stretch>
        </p:blipFill>
        <p:spPr>
          <a:xfrm>
            <a:off x="5309805" y="1596975"/>
            <a:ext cx="5164760" cy="319911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71" name="Αξονική Τομογραφία"/>
          <p:cNvSpPr txBox="1"/>
          <p:nvPr/>
        </p:nvSpPr>
        <p:spPr>
          <a:xfrm>
            <a:off x="6122876" y="901700"/>
            <a:ext cx="2998329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A900"/>
              </a:buClr>
              <a:buFont typeface="Comic Sans MS"/>
              <a:defRPr sz="2000"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Αξονική Τομογραφία</a:t>
            </a:r>
          </a:p>
        </p:txBody>
      </p:sp>
      <p:pic>
        <p:nvPicPr>
          <p:cNvPr id="172" name="image.jpg" descr="image.jp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967327" y="5091410"/>
            <a:ext cx="4666629" cy="438935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73" name="image.jpg" descr="image.jp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655814" y="5720075"/>
            <a:ext cx="5029201" cy="3811942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74" name="Μαγνητική Τομογραφία"/>
          <p:cNvSpPr txBox="1"/>
          <p:nvPr/>
        </p:nvSpPr>
        <p:spPr>
          <a:xfrm>
            <a:off x="524908" y="7270446"/>
            <a:ext cx="26035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A900"/>
              </a:buClr>
              <a:buFont typeface="Comic Sans MS"/>
              <a:defRPr sz="2000"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Μαγνητική Τομογραφία</a:t>
            </a:r>
          </a:p>
        </p:txBody>
      </p:sp>
      <p:sp>
        <p:nvSpPr>
          <p:cNvPr id="175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219026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354" name="image.png" descr="image.png"/>
          <p:cNvPicPr>
            <a:picLocks/>
          </p:cNvPicPr>
          <p:nvPr/>
        </p:nvPicPr>
        <p:blipFill>
          <a:blip r:embed="rId2"/>
          <a:srcRect l="10937" r="23437" b="10937"/>
          <a:stretch>
            <a:fillRect/>
          </a:stretch>
        </p:blipFill>
        <p:spPr>
          <a:xfrm>
            <a:off x="235389" y="1754927"/>
            <a:ext cx="4218828" cy="540546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55" name="image.png" descr="image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918002" y="6648018"/>
            <a:ext cx="3521585" cy="2837493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56" name="image.jpg" descr="image.jp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769926" y="1916572"/>
            <a:ext cx="3950390" cy="443267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57" name="image.jpg" descr="image.jp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782070" y="1916572"/>
            <a:ext cx="3793448" cy="443267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58" name="Επιγονατιδικός τένοντας…"/>
          <p:cNvSpPr txBox="1"/>
          <p:nvPr/>
        </p:nvSpPr>
        <p:spPr>
          <a:xfrm>
            <a:off x="222240" y="7634964"/>
            <a:ext cx="351790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Επιγονατιδικός τένοντας</a:t>
            </a:r>
          </a:p>
          <a:p>
            <a: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Τένοντας τετρακεφάλου</a:t>
            </a:r>
          </a:p>
        </p:txBody>
      </p:sp>
      <p:sp>
        <p:nvSpPr>
          <p:cNvPr id="359" name="Μαγνητική Τομογραφία…"/>
          <p:cNvSpPr txBox="1"/>
          <p:nvPr/>
        </p:nvSpPr>
        <p:spPr>
          <a:xfrm>
            <a:off x="252276" y="869950"/>
            <a:ext cx="3355290" cy="77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360" name="Line"/>
          <p:cNvSpPr/>
          <p:nvPr/>
        </p:nvSpPr>
        <p:spPr>
          <a:xfrm>
            <a:off x="441706" y="3264933"/>
            <a:ext cx="3806148" cy="1"/>
          </a:xfrm>
          <a:prstGeom prst="line">
            <a:avLst/>
          </a:prstGeom>
          <a:ln w="38100">
            <a:solidFill>
              <a:schemeClr val="accent3">
                <a:satOff val="18648"/>
                <a:lumOff val="5971"/>
              </a:schemeClr>
            </a:solidFill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61" name="Line"/>
          <p:cNvSpPr/>
          <p:nvPr/>
        </p:nvSpPr>
        <p:spPr>
          <a:xfrm>
            <a:off x="441706" y="5676900"/>
            <a:ext cx="3806148" cy="0"/>
          </a:xfrm>
          <a:prstGeom prst="line">
            <a:avLst/>
          </a:prstGeom>
          <a:ln w="38100">
            <a:solidFill>
              <a:schemeClr val="accent3">
                <a:satOff val="18648"/>
                <a:lumOff val="5971"/>
              </a:schemeClr>
            </a:solidFill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62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grpSp>
        <p:nvGrpSpPr>
          <p:cNvPr id="365" name="Group"/>
          <p:cNvGrpSpPr/>
          <p:nvPr/>
        </p:nvGrpSpPr>
        <p:grpSpPr>
          <a:xfrm>
            <a:off x="1011273" y="2277853"/>
            <a:ext cx="2726126" cy="6123738"/>
            <a:chOff x="8232" y="0"/>
            <a:chExt cx="2726124" cy="6123737"/>
          </a:xfrm>
        </p:grpSpPr>
        <p:sp>
          <p:nvSpPr>
            <p:cNvPr id="363" name="Star"/>
            <p:cNvSpPr/>
            <p:nvPr/>
          </p:nvSpPr>
          <p:spPr>
            <a:xfrm>
              <a:off x="8232" y="0"/>
              <a:ext cx="319930" cy="33482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chemeClr val="accent3">
                <a:satOff val="18648"/>
                <a:lumOff val="597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4000">
                  <a:solidFill>
                    <a:srgbClr val="19242B"/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  <p:sp>
          <p:nvSpPr>
            <p:cNvPr id="364" name="Star"/>
            <p:cNvSpPr/>
            <p:nvPr/>
          </p:nvSpPr>
          <p:spPr>
            <a:xfrm>
              <a:off x="2414427" y="5788910"/>
              <a:ext cx="319930" cy="334828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chemeClr val="accent3">
                <a:satOff val="18648"/>
                <a:lumOff val="597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4000">
                  <a:solidFill>
                    <a:srgbClr val="19242B"/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368" name="Group"/>
          <p:cNvGrpSpPr/>
          <p:nvPr/>
        </p:nvGrpSpPr>
        <p:grpSpPr>
          <a:xfrm>
            <a:off x="1011273" y="5124302"/>
            <a:ext cx="2726126" cy="2838010"/>
            <a:chOff x="8232" y="0"/>
            <a:chExt cx="2726124" cy="2838008"/>
          </a:xfrm>
        </p:grpSpPr>
        <p:sp>
          <p:nvSpPr>
            <p:cNvPr id="366" name="Star"/>
            <p:cNvSpPr/>
            <p:nvPr/>
          </p:nvSpPr>
          <p:spPr>
            <a:xfrm>
              <a:off x="8232" y="0"/>
              <a:ext cx="319930" cy="33482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4000">
                  <a:solidFill>
                    <a:srgbClr val="19242B"/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  <p:sp>
          <p:nvSpPr>
            <p:cNvPr id="367" name="Star"/>
            <p:cNvSpPr/>
            <p:nvPr/>
          </p:nvSpPr>
          <p:spPr>
            <a:xfrm>
              <a:off x="2414427" y="2503182"/>
              <a:ext cx="319930" cy="33482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4000">
                  <a:solidFill>
                    <a:srgbClr val="19242B"/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" grpId="6" animBg="1" advAuto="0"/>
      <p:bldP spid="357" grpId="4" animBg="1" advAuto="0"/>
      <p:bldP spid="360" grpId="3" animBg="1" advAuto="0"/>
      <p:bldP spid="361" grpId="5" animBg="1" advAuto="0"/>
      <p:bldP spid="365" grpId="2" animBg="1" advAuto="0"/>
      <p:bldP spid="368" grpId="1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371" name="image.png" descr="image.png"/>
          <p:cNvPicPr>
            <a:picLocks/>
          </p:cNvPicPr>
          <p:nvPr/>
        </p:nvPicPr>
        <p:blipFill>
          <a:blip r:embed="rId2"/>
          <a:srcRect l="13502" t="5316" r="12236" b="6976"/>
          <a:stretch>
            <a:fillRect/>
          </a:stretch>
        </p:blipFill>
        <p:spPr>
          <a:xfrm>
            <a:off x="4592704" y="5806738"/>
            <a:ext cx="2614913" cy="381780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72" name="image.png" descr="image.png"/>
          <p:cNvPicPr>
            <a:picLocks/>
          </p:cNvPicPr>
          <p:nvPr/>
        </p:nvPicPr>
        <p:blipFill>
          <a:blip r:embed="rId3"/>
          <a:srcRect l="14062" t="9375" r="17187" b="6249"/>
          <a:stretch>
            <a:fillRect/>
          </a:stretch>
        </p:blipFill>
        <p:spPr>
          <a:xfrm flipH="1">
            <a:off x="257778" y="1954996"/>
            <a:ext cx="4079194" cy="504735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73" name="image.png" descr="image.png"/>
          <p:cNvPicPr>
            <a:picLocks/>
          </p:cNvPicPr>
          <p:nvPr/>
        </p:nvPicPr>
        <p:blipFill>
          <a:blip r:embed="rId4"/>
          <a:srcRect l="17187" t="15625" r="17187" b="17187"/>
          <a:stretch>
            <a:fillRect/>
          </a:stretch>
        </p:blipFill>
        <p:spPr>
          <a:xfrm>
            <a:off x="4592704" y="1186928"/>
            <a:ext cx="3962647" cy="4386348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74" name="image.png" descr="image.png"/>
          <p:cNvPicPr>
            <a:picLocks/>
          </p:cNvPicPr>
          <p:nvPr/>
        </p:nvPicPr>
        <p:blipFill>
          <a:blip r:embed="rId5"/>
          <a:srcRect l="18749" t="17187" r="15625" b="12500"/>
          <a:stretch>
            <a:fillRect/>
          </a:stretch>
        </p:blipFill>
        <p:spPr>
          <a:xfrm>
            <a:off x="8811234" y="1416520"/>
            <a:ext cx="3962742" cy="3927186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75" name="Πρόσθιος χιαστός σύνδεσμος"/>
          <p:cNvSpPr txBox="1"/>
          <p:nvPr/>
        </p:nvSpPr>
        <p:spPr>
          <a:xfrm>
            <a:off x="89952" y="7312800"/>
            <a:ext cx="3836708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>
                <a:uFill>
                  <a:solidFill>
                    <a:srgbClr val="000000"/>
                  </a:solidFill>
                </a:uFill>
              </a:defRPr>
            </a:pPr>
            <a:r>
              <a:rPr>
                <a:uFill>
                  <a:solidFill>
                    <a:srgbClr val="FFFED5"/>
                  </a:solidFill>
                </a:uFill>
              </a:rPr>
              <a:t>Πρόσθιος χιαστός σύνδεσμος</a:t>
            </a:r>
          </a:p>
        </p:txBody>
      </p:sp>
      <p:sp>
        <p:nvSpPr>
          <p:cNvPr id="376" name="Μαγνητική Τομογραφία…"/>
          <p:cNvSpPr txBox="1"/>
          <p:nvPr/>
        </p:nvSpPr>
        <p:spPr>
          <a:xfrm>
            <a:off x="252276" y="869950"/>
            <a:ext cx="3355290" cy="77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377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pic>
        <p:nvPicPr>
          <p:cNvPr id="378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6004" y="5999230"/>
            <a:ext cx="4181493" cy="3432954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79" name="Oval"/>
          <p:cNvSpPr/>
          <p:nvPr/>
        </p:nvSpPr>
        <p:spPr>
          <a:xfrm>
            <a:off x="10279624" y="2906928"/>
            <a:ext cx="723502" cy="749301"/>
          </a:xfrm>
          <a:prstGeom prst="ellipse">
            <a:avLst/>
          </a:prstGeom>
          <a:ln w="254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80" name="Oval"/>
          <p:cNvSpPr/>
          <p:nvPr/>
        </p:nvSpPr>
        <p:spPr>
          <a:xfrm>
            <a:off x="6253746" y="3283278"/>
            <a:ext cx="640713" cy="749301"/>
          </a:xfrm>
          <a:prstGeom prst="ellipse">
            <a:avLst/>
          </a:prstGeom>
          <a:ln w="254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81" name="Oval"/>
          <p:cNvSpPr/>
          <p:nvPr/>
        </p:nvSpPr>
        <p:spPr>
          <a:xfrm>
            <a:off x="1807106" y="4230101"/>
            <a:ext cx="723502" cy="749301"/>
          </a:xfrm>
          <a:prstGeom prst="ellipse">
            <a:avLst/>
          </a:prstGeom>
          <a:ln w="254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38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281" y="2209974"/>
            <a:ext cx="5926535" cy="3951024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85" name="image.png" descr="image.png"/>
          <p:cNvPicPr>
            <a:picLocks/>
          </p:cNvPicPr>
          <p:nvPr/>
        </p:nvPicPr>
        <p:blipFill>
          <a:blip r:embed="rId3"/>
          <a:srcRect l="22729" t="23711" r="22729" b="12660"/>
          <a:stretch>
            <a:fillRect/>
          </a:stretch>
        </p:blipFill>
        <p:spPr>
          <a:xfrm>
            <a:off x="194545" y="1385069"/>
            <a:ext cx="5926350" cy="659104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86" name="Μαγνητική Τομογραφία…"/>
          <p:cNvSpPr txBox="1"/>
          <p:nvPr/>
        </p:nvSpPr>
        <p:spPr>
          <a:xfrm>
            <a:off x="9579197" y="749829"/>
            <a:ext cx="3355289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18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18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387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90" name="Οπίσθιος χιαστός σύνδεσμος"/>
          <p:cNvSpPr txBox="1"/>
          <p:nvPr/>
        </p:nvSpPr>
        <p:spPr>
          <a:xfrm>
            <a:off x="105391" y="6931960"/>
            <a:ext cx="376795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Οπίσθιος χιαστός σύνδεσμος</a:t>
            </a:r>
          </a:p>
        </p:txBody>
      </p:sp>
      <p:pic>
        <p:nvPicPr>
          <p:cNvPr id="391" name="image.png" descr="image.png"/>
          <p:cNvPicPr>
            <a:picLocks/>
          </p:cNvPicPr>
          <p:nvPr/>
        </p:nvPicPr>
        <p:blipFill>
          <a:blip r:embed="rId2"/>
          <a:srcRect l="4953" r="5882"/>
          <a:stretch>
            <a:fillRect/>
          </a:stretch>
        </p:blipFill>
        <p:spPr>
          <a:xfrm>
            <a:off x="140858" y="1526383"/>
            <a:ext cx="4763119" cy="5061952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92" name="image.png" descr="image.png"/>
          <p:cNvPicPr>
            <a:picLocks/>
          </p:cNvPicPr>
          <p:nvPr/>
        </p:nvPicPr>
        <p:blipFill>
          <a:blip r:embed="rId3"/>
          <a:srcRect l="14062" t="12500" r="18749"/>
          <a:stretch>
            <a:fillRect/>
          </a:stretch>
        </p:blipFill>
        <p:spPr>
          <a:xfrm>
            <a:off x="5096271" y="1041447"/>
            <a:ext cx="4053274" cy="524633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93" name="image.png" descr="image.png"/>
          <p:cNvPicPr>
            <a:picLocks noChangeAspect="1"/>
          </p:cNvPicPr>
          <p:nvPr/>
        </p:nvPicPr>
        <p:blipFill>
          <a:blip r:embed="rId4"/>
          <a:srcRect l="18749" t="17187" r="15625" b="12500"/>
          <a:stretch>
            <a:fillRect/>
          </a:stretch>
        </p:blipFill>
        <p:spPr>
          <a:xfrm>
            <a:off x="8293383" y="4364800"/>
            <a:ext cx="4520905" cy="506209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94" name="image.png" descr="image.png"/>
          <p:cNvPicPr>
            <a:picLocks/>
          </p:cNvPicPr>
          <p:nvPr/>
        </p:nvPicPr>
        <p:blipFill>
          <a:blip r:embed="rId5"/>
          <a:srcRect l="13502" t="5316" r="12236" b="6976"/>
          <a:stretch>
            <a:fillRect/>
          </a:stretch>
        </p:blipFill>
        <p:spPr>
          <a:xfrm>
            <a:off x="5336166" y="5883316"/>
            <a:ext cx="2685158" cy="376920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395" name="Μαγνητική Τομογραφία…"/>
          <p:cNvSpPr txBox="1"/>
          <p:nvPr/>
        </p:nvSpPr>
        <p:spPr>
          <a:xfrm>
            <a:off x="9335325" y="895350"/>
            <a:ext cx="3355289" cy="77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396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sp>
        <p:nvSpPr>
          <p:cNvPr id="397" name="Shape"/>
          <p:cNvSpPr/>
          <p:nvPr/>
        </p:nvSpPr>
        <p:spPr>
          <a:xfrm>
            <a:off x="6936097" y="3706185"/>
            <a:ext cx="577452" cy="7165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879" y="5289"/>
                </a:lnTo>
                <a:lnTo>
                  <a:pt x="6954" y="11195"/>
                </a:lnTo>
                <a:lnTo>
                  <a:pt x="8874" y="21600"/>
                </a:lnTo>
                <a:lnTo>
                  <a:pt x="16855" y="17852"/>
                </a:lnTo>
                <a:lnTo>
                  <a:pt x="21600" y="13985"/>
                </a:lnTo>
                <a:lnTo>
                  <a:pt x="13562" y="646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satOff val="18648"/>
              <a:lumOff val="5971"/>
              <a:alpha val="23154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398" name="Shape"/>
          <p:cNvSpPr/>
          <p:nvPr/>
        </p:nvSpPr>
        <p:spPr>
          <a:xfrm>
            <a:off x="10284793" y="7224903"/>
            <a:ext cx="572584" cy="2661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8569"/>
                </a:moveTo>
                <a:lnTo>
                  <a:pt x="7734" y="0"/>
                </a:lnTo>
                <a:lnTo>
                  <a:pt x="17310" y="1383"/>
                </a:lnTo>
                <a:lnTo>
                  <a:pt x="21600" y="15957"/>
                </a:lnTo>
                <a:lnTo>
                  <a:pt x="15886" y="21600"/>
                </a:lnTo>
                <a:lnTo>
                  <a:pt x="9068" y="16849"/>
                </a:lnTo>
                <a:lnTo>
                  <a:pt x="0" y="8569"/>
                </a:lnTo>
                <a:close/>
              </a:path>
            </a:pathLst>
          </a:custGeom>
          <a:solidFill>
            <a:schemeClr val="accent3">
              <a:satOff val="18648"/>
              <a:lumOff val="5971"/>
              <a:alpha val="33538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" grpId="1" animBg="1" advAuto="0"/>
      <p:bldP spid="398" grpId="2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Line"/>
          <p:cNvSpPr/>
          <p:nvPr/>
        </p:nvSpPr>
        <p:spPr>
          <a:xfrm>
            <a:off x="95679" y="6763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401" name="image.png" descr="image.png"/>
          <p:cNvPicPr>
            <a:picLocks/>
          </p:cNvPicPr>
          <p:nvPr/>
        </p:nvPicPr>
        <p:blipFill>
          <a:blip r:embed="rId2"/>
          <a:srcRect l="4829" r="4881"/>
          <a:stretch>
            <a:fillRect/>
          </a:stretch>
        </p:blipFill>
        <p:spPr>
          <a:xfrm>
            <a:off x="271151" y="1574876"/>
            <a:ext cx="4723964" cy="484279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02" name="image.png" descr="image.png"/>
          <p:cNvPicPr>
            <a:picLocks/>
          </p:cNvPicPr>
          <p:nvPr/>
        </p:nvPicPr>
        <p:blipFill>
          <a:blip r:embed="rId3"/>
          <a:srcRect l="11810" r="10078"/>
          <a:stretch>
            <a:fillRect/>
          </a:stretch>
        </p:blipFill>
        <p:spPr>
          <a:xfrm>
            <a:off x="5228431" y="1574876"/>
            <a:ext cx="3992816" cy="4842754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03" name="Έσω μηνίσκος"/>
          <p:cNvSpPr txBox="1"/>
          <p:nvPr/>
        </p:nvSpPr>
        <p:spPr>
          <a:xfrm>
            <a:off x="5283999" y="1079500"/>
            <a:ext cx="1993901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Έσω μηνίσκος</a:t>
            </a:r>
          </a:p>
        </p:txBody>
      </p:sp>
      <p:sp>
        <p:nvSpPr>
          <p:cNvPr id="404" name="Έξω μηνίσκος"/>
          <p:cNvSpPr txBox="1"/>
          <p:nvPr/>
        </p:nvSpPr>
        <p:spPr>
          <a:xfrm>
            <a:off x="305331" y="1079500"/>
            <a:ext cx="1993901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Έξω μηνίσκος</a:t>
            </a:r>
          </a:p>
        </p:txBody>
      </p:sp>
      <p:sp>
        <p:nvSpPr>
          <p:cNvPr id="405" name="Μαγνητική Τομογραφία…"/>
          <p:cNvSpPr txBox="1"/>
          <p:nvPr/>
        </p:nvSpPr>
        <p:spPr>
          <a:xfrm>
            <a:off x="9335325" y="895350"/>
            <a:ext cx="3355289" cy="77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406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pic>
        <p:nvPicPr>
          <p:cNvPr id="407" name="Image" descr="Image"/>
          <p:cNvPicPr>
            <a:picLocks noChangeAspect="1"/>
          </p:cNvPicPr>
          <p:nvPr/>
        </p:nvPicPr>
        <p:blipFill>
          <a:blip r:embed="rId4"/>
          <a:srcRect l="16911" b="23150"/>
          <a:stretch>
            <a:fillRect/>
          </a:stretch>
        </p:blipFill>
        <p:spPr>
          <a:xfrm>
            <a:off x="3392597" y="6512872"/>
            <a:ext cx="4488358" cy="3101586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08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9596" y="6129727"/>
            <a:ext cx="4145323" cy="3403258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09" name="Shape"/>
          <p:cNvSpPr/>
          <p:nvPr/>
        </p:nvSpPr>
        <p:spPr>
          <a:xfrm>
            <a:off x="6320953" y="7014162"/>
            <a:ext cx="996991" cy="15306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95"/>
                </a:moveTo>
                <a:lnTo>
                  <a:pt x="5476" y="55"/>
                </a:lnTo>
                <a:lnTo>
                  <a:pt x="13548" y="0"/>
                </a:lnTo>
                <a:lnTo>
                  <a:pt x="18261" y="3186"/>
                </a:lnTo>
                <a:lnTo>
                  <a:pt x="21600" y="8389"/>
                </a:lnTo>
                <a:lnTo>
                  <a:pt x="19121" y="15222"/>
                </a:lnTo>
                <a:lnTo>
                  <a:pt x="13010" y="20364"/>
                </a:lnTo>
                <a:lnTo>
                  <a:pt x="5354" y="21600"/>
                </a:lnTo>
                <a:lnTo>
                  <a:pt x="1438" y="20070"/>
                </a:lnTo>
                <a:lnTo>
                  <a:pt x="1538" y="16498"/>
                </a:lnTo>
                <a:lnTo>
                  <a:pt x="6934" y="18454"/>
                </a:lnTo>
                <a:lnTo>
                  <a:pt x="12558" y="16933"/>
                </a:lnTo>
                <a:lnTo>
                  <a:pt x="15470" y="15106"/>
                </a:lnTo>
                <a:lnTo>
                  <a:pt x="16402" y="11867"/>
                </a:lnTo>
                <a:lnTo>
                  <a:pt x="17062" y="7921"/>
                </a:lnTo>
                <a:lnTo>
                  <a:pt x="14038" y="4937"/>
                </a:lnTo>
                <a:lnTo>
                  <a:pt x="9314" y="3921"/>
                </a:lnTo>
                <a:lnTo>
                  <a:pt x="4239" y="5245"/>
                </a:lnTo>
                <a:lnTo>
                  <a:pt x="221" y="6466"/>
                </a:lnTo>
                <a:lnTo>
                  <a:pt x="0" y="2195"/>
                </a:lnTo>
                <a:close/>
              </a:path>
            </a:pathLst>
          </a:custGeom>
          <a:solidFill>
            <a:schemeClr val="accent4">
              <a:hueOff val="384618"/>
              <a:satOff val="3869"/>
              <a:lumOff val="5802"/>
              <a:alpha val="22738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10" name="Shape"/>
          <p:cNvSpPr/>
          <p:nvPr/>
        </p:nvSpPr>
        <p:spPr>
          <a:xfrm>
            <a:off x="4014223" y="6759605"/>
            <a:ext cx="1251138" cy="1792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20" y="224"/>
                </a:moveTo>
                <a:lnTo>
                  <a:pt x="12144" y="0"/>
                </a:lnTo>
                <a:lnTo>
                  <a:pt x="6008" y="1153"/>
                </a:lnTo>
                <a:lnTo>
                  <a:pt x="866" y="4581"/>
                </a:lnTo>
                <a:lnTo>
                  <a:pt x="0" y="9700"/>
                </a:lnTo>
                <a:lnTo>
                  <a:pt x="705" y="14303"/>
                </a:lnTo>
                <a:lnTo>
                  <a:pt x="2679" y="18216"/>
                </a:lnTo>
                <a:lnTo>
                  <a:pt x="6064" y="20546"/>
                </a:lnTo>
                <a:lnTo>
                  <a:pt x="11776" y="21600"/>
                </a:lnTo>
                <a:lnTo>
                  <a:pt x="18358" y="21424"/>
                </a:lnTo>
                <a:lnTo>
                  <a:pt x="21600" y="19103"/>
                </a:lnTo>
                <a:lnTo>
                  <a:pt x="19893" y="17178"/>
                </a:lnTo>
                <a:lnTo>
                  <a:pt x="15575" y="18792"/>
                </a:lnTo>
                <a:lnTo>
                  <a:pt x="10424" y="19215"/>
                </a:lnTo>
                <a:lnTo>
                  <a:pt x="6672" y="17717"/>
                </a:lnTo>
                <a:lnTo>
                  <a:pt x="4413" y="15323"/>
                </a:lnTo>
                <a:lnTo>
                  <a:pt x="3607" y="12920"/>
                </a:lnTo>
                <a:lnTo>
                  <a:pt x="4584" y="9979"/>
                </a:lnTo>
                <a:lnTo>
                  <a:pt x="7216" y="6506"/>
                </a:lnTo>
                <a:lnTo>
                  <a:pt x="10333" y="3649"/>
                </a:lnTo>
                <a:lnTo>
                  <a:pt x="16248" y="2137"/>
                </a:lnTo>
                <a:lnTo>
                  <a:pt x="17420" y="224"/>
                </a:lnTo>
                <a:close/>
              </a:path>
            </a:pathLst>
          </a:custGeom>
          <a:solidFill>
            <a:schemeClr val="accent4">
              <a:hueOff val="384618"/>
              <a:satOff val="3869"/>
              <a:lumOff val="5802"/>
              <a:alpha val="19536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Έσω μηνίσκος"/>
          <p:cNvSpPr txBox="1"/>
          <p:nvPr/>
        </p:nvSpPr>
        <p:spPr>
          <a:xfrm>
            <a:off x="360212" y="7495421"/>
            <a:ext cx="19939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Έσω μηνίσκος</a:t>
            </a:r>
          </a:p>
        </p:txBody>
      </p:sp>
      <p:sp>
        <p:nvSpPr>
          <p:cNvPr id="413" name="Έξω μηνίσκος"/>
          <p:cNvSpPr txBox="1"/>
          <p:nvPr/>
        </p:nvSpPr>
        <p:spPr>
          <a:xfrm>
            <a:off x="360212" y="8045014"/>
            <a:ext cx="19939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Έξω μηνίσκος</a:t>
            </a:r>
          </a:p>
        </p:txBody>
      </p:sp>
      <p:pic>
        <p:nvPicPr>
          <p:cNvPr id="414" name="image.png" descr="image.png"/>
          <p:cNvPicPr>
            <a:picLocks/>
          </p:cNvPicPr>
          <p:nvPr/>
        </p:nvPicPr>
        <p:blipFill>
          <a:blip r:embed="rId2"/>
          <a:srcRect l="14062" t="17187" r="17187"/>
          <a:stretch>
            <a:fillRect/>
          </a:stretch>
        </p:blipFill>
        <p:spPr>
          <a:xfrm>
            <a:off x="304790" y="1762042"/>
            <a:ext cx="4369776" cy="5432852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15" name="image.png" descr="image.png"/>
          <p:cNvPicPr>
            <a:picLocks/>
          </p:cNvPicPr>
          <p:nvPr/>
        </p:nvPicPr>
        <p:blipFill>
          <a:blip r:embed="rId3"/>
          <a:srcRect l="13502" t="5316" r="12236" b="6976"/>
          <a:stretch>
            <a:fillRect/>
          </a:stretch>
        </p:blipFill>
        <p:spPr>
          <a:xfrm>
            <a:off x="9578142" y="2424620"/>
            <a:ext cx="2357915" cy="324165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16" name="image.jpg" descr="image.jpg"/>
          <p:cNvPicPr>
            <a:picLocks/>
          </p:cNvPicPr>
          <p:nvPr/>
        </p:nvPicPr>
        <p:blipFill>
          <a:blip r:embed="rId4"/>
          <a:srcRect l="8848" t="9846" r="12954" b="9846"/>
          <a:stretch>
            <a:fillRect/>
          </a:stretch>
        </p:blipFill>
        <p:spPr>
          <a:xfrm>
            <a:off x="4775320" y="1764248"/>
            <a:ext cx="4170972" cy="542830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17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3447" y="6187428"/>
            <a:ext cx="5021546" cy="334769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18" name="Μαγνητική Τομογραφία…"/>
          <p:cNvSpPr txBox="1"/>
          <p:nvPr/>
        </p:nvSpPr>
        <p:spPr>
          <a:xfrm>
            <a:off x="9335325" y="895350"/>
            <a:ext cx="3355289" cy="77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419" name="Line"/>
          <p:cNvSpPr/>
          <p:nvPr/>
        </p:nvSpPr>
        <p:spPr>
          <a:xfrm>
            <a:off x="95679" y="6763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20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sp>
        <p:nvSpPr>
          <p:cNvPr id="421" name="Line"/>
          <p:cNvSpPr/>
          <p:nvPr/>
        </p:nvSpPr>
        <p:spPr>
          <a:xfrm flipV="1">
            <a:off x="1281352" y="4839886"/>
            <a:ext cx="408610" cy="768233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22" name="Line"/>
          <p:cNvSpPr/>
          <p:nvPr/>
        </p:nvSpPr>
        <p:spPr>
          <a:xfrm flipH="1" flipV="1">
            <a:off x="3439376" y="4724419"/>
            <a:ext cx="734246" cy="472006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23" name="Line"/>
          <p:cNvSpPr/>
          <p:nvPr/>
        </p:nvSpPr>
        <p:spPr>
          <a:xfrm flipV="1">
            <a:off x="4980708" y="4839886"/>
            <a:ext cx="408610" cy="768233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24" name="Line"/>
          <p:cNvSpPr/>
          <p:nvPr/>
        </p:nvSpPr>
        <p:spPr>
          <a:xfrm flipH="1" flipV="1">
            <a:off x="8201941" y="4839886"/>
            <a:ext cx="470779" cy="767073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Line"/>
          <p:cNvSpPr/>
          <p:nvPr/>
        </p:nvSpPr>
        <p:spPr>
          <a:xfrm>
            <a:off x="95679" y="6763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427" name="image.png" descr="image.png"/>
          <p:cNvPicPr>
            <a:picLocks/>
          </p:cNvPicPr>
          <p:nvPr/>
        </p:nvPicPr>
        <p:blipFill>
          <a:blip r:embed="rId2"/>
          <a:srcRect l="12355" r="16603"/>
          <a:stretch>
            <a:fillRect/>
          </a:stretch>
        </p:blipFill>
        <p:spPr>
          <a:xfrm>
            <a:off x="230550" y="1404377"/>
            <a:ext cx="2538832" cy="453101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28" name="image.png" descr="image.png"/>
          <p:cNvPicPr>
            <a:picLocks/>
          </p:cNvPicPr>
          <p:nvPr/>
        </p:nvPicPr>
        <p:blipFill>
          <a:blip r:embed="rId3"/>
          <a:srcRect l="6475" r="8251"/>
          <a:stretch>
            <a:fillRect/>
          </a:stretch>
        </p:blipFill>
        <p:spPr>
          <a:xfrm>
            <a:off x="2981811" y="1474260"/>
            <a:ext cx="4697594" cy="5705888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29" name="image.jpg" descr="image.jp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767094" y="846692"/>
            <a:ext cx="4500179" cy="462117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30" name="Έξω πλάγιος σύνδεσμος"/>
          <p:cNvSpPr txBox="1"/>
          <p:nvPr/>
        </p:nvSpPr>
        <p:spPr>
          <a:xfrm>
            <a:off x="8001751" y="4463499"/>
            <a:ext cx="3481272" cy="543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solidFill>
                  <a:srgbClr val="FFFFFF"/>
                </a:solidFill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Έξω πλάγιος σύνδεσμος</a:t>
            </a:r>
          </a:p>
        </p:txBody>
      </p:sp>
      <p:sp>
        <p:nvSpPr>
          <p:cNvPr id="431" name="Line"/>
          <p:cNvSpPr/>
          <p:nvPr/>
        </p:nvSpPr>
        <p:spPr>
          <a:xfrm flipV="1">
            <a:off x="8537643" y="2782618"/>
            <a:ext cx="1" cy="1491458"/>
          </a:xfrm>
          <a:prstGeom prst="line">
            <a:avLst/>
          </a:prstGeom>
          <a:ln w="25400">
            <a:solidFill>
              <a:srgbClr val="FF2600"/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32" name="Έξω πλάγιος σύνδεσμος"/>
          <p:cNvSpPr txBox="1"/>
          <p:nvPr/>
        </p:nvSpPr>
        <p:spPr>
          <a:xfrm>
            <a:off x="4124950" y="6079994"/>
            <a:ext cx="1844489" cy="769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Έξω πλάγιος σύνδεσμος</a:t>
            </a:r>
          </a:p>
        </p:txBody>
      </p:sp>
      <p:sp>
        <p:nvSpPr>
          <p:cNvPr id="433" name="Line"/>
          <p:cNvSpPr/>
          <p:nvPr/>
        </p:nvSpPr>
        <p:spPr>
          <a:xfrm flipH="1" flipV="1">
            <a:off x="3745268" y="4856243"/>
            <a:ext cx="739984" cy="1060233"/>
          </a:xfrm>
          <a:prstGeom prst="line">
            <a:avLst/>
          </a:prstGeom>
          <a:ln w="25400">
            <a:solidFill>
              <a:srgbClr val="FF2600"/>
            </a:solidFill>
            <a:tailEnd type="triangle"/>
          </a:ln>
        </p:spPr>
        <p:txBody>
          <a:bodyPr lIns="0" tIns="0" rIns="0" bIns="0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34" name="Μαγνητική Τομογραφία   Αρθρωση γόνατος"/>
          <p:cNvSpPr txBox="1"/>
          <p:nvPr/>
        </p:nvSpPr>
        <p:spPr>
          <a:xfrm>
            <a:off x="170049" y="840342"/>
            <a:ext cx="6424904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Μαγνητική Τομογραφία   Αρθρωση γόνατος</a:t>
            </a:r>
          </a:p>
        </p:txBody>
      </p:sp>
      <p:sp>
        <p:nvSpPr>
          <p:cNvPr id="435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pic>
        <p:nvPicPr>
          <p:cNvPr id="436" name="image.jpg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8229" y="5701734"/>
            <a:ext cx="3718179" cy="425733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37" name="Line"/>
          <p:cNvSpPr/>
          <p:nvPr/>
        </p:nvSpPr>
        <p:spPr>
          <a:xfrm flipH="1">
            <a:off x="10401179" y="8041282"/>
            <a:ext cx="830263" cy="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38" name="Έσω πλάγιος…"/>
          <p:cNvSpPr txBox="1"/>
          <p:nvPr/>
        </p:nvSpPr>
        <p:spPr>
          <a:xfrm>
            <a:off x="11235864" y="7656769"/>
            <a:ext cx="1844489" cy="769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pPr marL="40639" marR="40639" algn="l" defTabSz="914400">
              <a:spcBef>
                <a:spcPts val="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Έσω πλάγιος </a:t>
            </a:r>
          </a:p>
          <a:p>
            <a:pPr marL="40639" marR="40639" algn="l" defTabSz="914400">
              <a:spcBef>
                <a:spcPts val="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σύνδεσμος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Line"/>
          <p:cNvSpPr/>
          <p:nvPr/>
        </p:nvSpPr>
        <p:spPr>
          <a:xfrm>
            <a:off x="95679" y="6382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441" name="Image" descr="Image"/>
          <p:cNvPicPr>
            <a:picLocks noChangeAspect="1"/>
          </p:cNvPicPr>
          <p:nvPr/>
        </p:nvPicPr>
        <p:blipFill>
          <a:blip r:embed="rId2"/>
          <a:srcRect l="32254" t="44431" r="38901" b="23596"/>
          <a:stretch>
            <a:fillRect/>
          </a:stretch>
        </p:blipFill>
        <p:spPr>
          <a:xfrm rot="16195961">
            <a:off x="-338391" y="3106884"/>
            <a:ext cx="7394717" cy="515704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42" name="image.png" descr="image.png"/>
          <p:cNvPicPr>
            <a:picLocks/>
          </p:cNvPicPr>
          <p:nvPr/>
        </p:nvPicPr>
        <p:blipFill>
          <a:blip r:embed="rId3"/>
          <a:srcRect l="14062" t="12500" r="18749"/>
          <a:stretch>
            <a:fillRect/>
          </a:stretch>
        </p:blipFill>
        <p:spPr>
          <a:xfrm flipH="1">
            <a:off x="6205521" y="1967998"/>
            <a:ext cx="5435368" cy="7400683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43" name="Μαγνητική Τομογραφία…"/>
          <p:cNvSpPr txBox="1"/>
          <p:nvPr/>
        </p:nvSpPr>
        <p:spPr>
          <a:xfrm>
            <a:off x="865123" y="869950"/>
            <a:ext cx="3355289" cy="77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444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447" name="image.png" descr="image.png"/>
          <p:cNvPicPr>
            <a:picLocks/>
          </p:cNvPicPr>
          <p:nvPr/>
        </p:nvPicPr>
        <p:blipFill>
          <a:blip r:embed="rId2"/>
          <a:srcRect l="2217" r="3952" b="1562"/>
          <a:stretch>
            <a:fillRect/>
          </a:stretch>
        </p:blipFill>
        <p:spPr>
          <a:xfrm>
            <a:off x="206161" y="6464680"/>
            <a:ext cx="2822721" cy="3099385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48" name="image.png" descr="image.png"/>
          <p:cNvPicPr>
            <a:picLocks/>
          </p:cNvPicPr>
          <p:nvPr/>
        </p:nvPicPr>
        <p:blipFill>
          <a:blip r:embed="rId3"/>
          <a:srcRect l="18750" t="12499" r="14062" b="20312"/>
          <a:stretch>
            <a:fillRect/>
          </a:stretch>
        </p:blipFill>
        <p:spPr>
          <a:xfrm>
            <a:off x="169789" y="1789922"/>
            <a:ext cx="4270226" cy="446514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49" name="image.png" descr="image.png"/>
          <p:cNvPicPr>
            <a:picLocks/>
          </p:cNvPicPr>
          <p:nvPr/>
        </p:nvPicPr>
        <p:blipFill>
          <a:blip r:embed="rId4"/>
          <a:srcRect l="12499" t="3124" r="18750" b="7812"/>
          <a:stretch>
            <a:fillRect/>
          </a:stretch>
        </p:blipFill>
        <p:spPr>
          <a:xfrm>
            <a:off x="4589446" y="1812977"/>
            <a:ext cx="3342764" cy="4419028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450" name="image.png" descr="image.png"/>
          <p:cNvPicPr>
            <a:picLocks/>
          </p:cNvPicPr>
          <p:nvPr/>
        </p:nvPicPr>
        <p:blipFill>
          <a:blip r:embed="rId5"/>
          <a:srcRect l="13333" r="13333"/>
          <a:stretch>
            <a:fillRect/>
          </a:stretch>
        </p:blipFill>
        <p:spPr>
          <a:xfrm>
            <a:off x="8200758" y="1812941"/>
            <a:ext cx="3342798" cy="441934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51" name="Αρθρικός χόνδρος"/>
          <p:cNvSpPr txBox="1"/>
          <p:nvPr/>
        </p:nvSpPr>
        <p:spPr>
          <a:xfrm>
            <a:off x="8091422" y="6752697"/>
            <a:ext cx="24511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Αρθρικός χόνδρος</a:t>
            </a:r>
          </a:p>
        </p:txBody>
      </p:sp>
      <p:pic>
        <p:nvPicPr>
          <p:cNvPr id="452" name="Image" descr="Image"/>
          <p:cNvPicPr>
            <a:picLocks noChangeAspect="1"/>
          </p:cNvPicPr>
          <p:nvPr/>
        </p:nvPicPr>
        <p:blipFill>
          <a:blip r:embed="rId6"/>
          <a:srcRect b="8050"/>
          <a:stretch>
            <a:fillRect/>
          </a:stretch>
        </p:blipFill>
        <p:spPr>
          <a:xfrm>
            <a:off x="3247833" y="6507741"/>
            <a:ext cx="4368912" cy="3012891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53" name="Μαγνητική Τομογραφία…"/>
          <p:cNvSpPr txBox="1"/>
          <p:nvPr/>
        </p:nvSpPr>
        <p:spPr>
          <a:xfrm>
            <a:off x="283201" y="812054"/>
            <a:ext cx="3355289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Μαγνητική Τομογραφία</a:t>
            </a:r>
          </a:p>
          <a:p>
            <a:pPr marL="40639" marR="40639" defTabSz="914400">
              <a:spcBef>
                <a:spcPts val="5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Αρθρωση γόνατος</a:t>
            </a:r>
          </a:p>
        </p:txBody>
      </p:sp>
      <p:sp>
        <p:nvSpPr>
          <p:cNvPr id="454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57" name="ΜΑΚΡΑ  ΟΣΤΑ"/>
          <p:cNvSpPr txBox="1"/>
          <p:nvPr/>
        </p:nvSpPr>
        <p:spPr>
          <a:xfrm>
            <a:off x="135683" y="903325"/>
            <a:ext cx="2261534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600"/>
              </a:spcBef>
              <a:buClr>
                <a:srgbClr val="FFA900"/>
              </a:buClr>
              <a:buFont typeface="Comic Sans MS"/>
              <a:defRPr sz="2200" b="1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ΜΑΚΡΑ  ΟΣΤΑ</a:t>
            </a:r>
          </a:p>
        </p:txBody>
      </p:sp>
      <p:grpSp>
        <p:nvGrpSpPr>
          <p:cNvPr id="462" name="Group"/>
          <p:cNvGrpSpPr/>
          <p:nvPr/>
        </p:nvGrpSpPr>
        <p:grpSpPr>
          <a:xfrm>
            <a:off x="220578" y="1332454"/>
            <a:ext cx="9827019" cy="2777200"/>
            <a:chOff x="0" y="0"/>
            <a:chExt cx="9827017" cy="2777199"/>
          </a:xfrm>
        </p:grpSpPr>
        <p:pic>
          <p:nvPicPr>
            <p:cNvPr id="458" name="image.jpg" descr="image.jpg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83176"/>
              <a:ext cx="4383159" cy="2610979"/>
            </a:xfrm>
            <a:prstGeom prst="rect">
              <a:avLst/>
            </a:prstGeom>
            <a:ln w="12700" cap="flat">
              <a:solidFill>
                <a:srgbClr val="F3F7F5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59" name="image.jpg" descr="image.jpg"/>
            <p:cNvPicPr>
              <a:picLocks/>
            </p:cNvPicPr>
            <p:nvPr/>
          </p:nvPicPr>
          <p:blipFill>
            <a:blip r:embed="rId3"/>
            <a:srcRect l="12004" t="20497" b="20610"/>
            <a:stretch>
              <a:fillRect/>
            </a:stretch>
          </p:blipFill>
          <p:spPr>
            <a:xfrm>
              <a:off x="4460829" y="0"/>
              <a:ext cx="2501785" cy="2777199"/>
            </a:xfrm>
            <a:prstGeom prst="rect">
              <a:avLst/>
            </a:prstGeom>
            <a:ln w="12700" cap="flat">
              <a:solidFill>
                <a:srgbClr val="F3F7F5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60" name="image.jpg" descr="image.jp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0401" y="0"/>
              <a:ext cx="2786616" cy="2770011"/>
            </a:xfrm>
            <a:prstGeom prst="rect">
              <a:avLst/>
            </a:prstGeom>
            <a:ln w="12700" cap="flat">
              <a:solidFill>
                <a:srgbClr val="F3F7F5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61" name="Αξονική Τομογραφία"/>
            <p:cNvSpPr txBox="1"/>
            <p:nvPr/>
          </p:nvSpPr>
          <p:spPr>
            <a:xfrm>
              <a:off x="3719149" y="2278337"/>
              <a:ext cx="2799317" cy="406401"/>
            </a:xfrm>
            <a:prstGeom prst="rect">
              <a:avLst/>
            </a:prstGeom>
            <a:solidFill>
              <a:srgbClr val="42424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marL="40639" marR="40639" algn="l" defTabSz="914400">
                <a:spcBef>
                  <a:spcPts val="1100"/>
                </a:spcBef>
                <a:buClr>
                  <a:srgbClr val="FFA900"/>
                </a:buClr>
                <a:buFont typeface="Comic Sans MS"/>
                <a:defRPr sz="2000">
                  <a:solidFill>
                    <a:srgbClr val="FFA900"/>
                  </a:solidFill>
                  <a:uFill>
                    <a:solidFill>
                      <a:srgbClr val="FFA900"/>
                    </a:solidFill>
                  </a:u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Αξονική Τομογραφία</a:t>
              </a:r>
            </a:p>
          </p:txBody>
        </p:sp>
      </p:grpSp>
      <p:pic>
        <p:nvPicPr>
          <p:cNvPr id="463" name="image.png" descr="image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464072" y="1346436"/>
            <a:ext cx="1576710" cy="165363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grpSp>
        <p:nvGrpSpPr>
          <p:cNvPr id="467" name="Group"/>
          <p:cNvGrpSpPr/>
          <p:nvPr/>
        </p:nvGrpSpPr>
        <p:grpSpPr>
          <a:xfrm>
            <a:off x="7302596" y="3785282"/>
            <a:ext cx="5603724" cy="5099538"/>
            <a:chOff x="0" y="474544"/>
            <a:chExt cx="5603723" cy="5099536"/>
          </a:xfrm>
        </p:grpSpPr>
        <p:pic>
          <p:nvPicPr>
            <p:cNvPr id="464" name="image.png" descr="image.png"/>
            <p:cNvPicPr>
              <a:picLocks/>
            </p:cNvPicPr>
            <p:nvPr/>
          </p:nvPicPr>
          <p:blipFill>
            <a:blip r:embed="rId6"/>
            <a:srcRect l="1965"/>
            <a:stretch>
              <a:fillRect/>
            </a:stretch>
          </p:blipFill>
          <p:spPr>
            <a:xfrm>
              <a:off x="0" y="1463783"/>
              <a:ext cx="3005057" cy="3096807"/>
            </a:xfrm>
            <a:prstGeom prst="rect">
              <a:avLst/>
            </a:prstGeom>
            <a:ln w="9525" cap="flat">
              <a:solidFill>
                <a:srgbClr val="FFFED5"/>
              </a:solidFill>
              <a:prstDash val="solid"/>
              <a:miter lim="400000"/>
            </a:ln>
            <a:effectLst/>
          </p:spPr>
        </p:pic>
        <p:pic>
          <p:nvPicPr>
            <p:cNvPr id="465" name="image.png" descr="image.png"/>
            <p:cNvPicPr>
              <a:picLocks/>
            </p:cNvPicPr>
            <p:nvPr/>
          </p:nvPicPr>
          <p:blipFill>
            <a:blip r:embed="rId7"/>
            <a:srcRect l="21786" t="33143" r="57298"/>
            <a:stretch>
              <a:fillRect/>
            </a:stretch>
          </p:blipFill>
          <p:spPr>
            <a:xfrm>
              <a:off x="3101937" y="474544"/>
              <a:ext cx="2501786" cy="509953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77800" dist="889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66" name="Μαγνητική Τομογραφία"/>
            <p:cNvSpPr txBox="1"/>
            <p:nvPr/>
          </p:nvSpPr>
          <p:spPr>
            <a:xfrm>
              <a:off x="354564" y="4340585"/>
              <a:ext cx="3166606" cy="406401"/>
            </a:xfrm>
            <a:prstGeom prst="rect">
              <a:avLst/>
            </a:prstGeom>
            <a:solidFill>
              <a:srgbClr val="42424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marL="40639" marR="40639" defTabSz="914400">
                <a:spcBef>
                  <a:spcPts val="1200"/>
                </a:spcBef>
                <a:buClr>
                  <a:srgbClr val="FFA900"/>
                </a:buClr>
                <a:buFont typeface="Comic Sans MS"/>
                <a:defRPr sz="2000">
                  <a:solidFill>
                    <a:srgbClr val="FFA900"/>
                  </a:solidFill>
                  <a:uFill>
                    <a:solidFill>
                      <a:srgbClr val="FFA900"/>
                    </a:solidFill>
                  </a:u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Μαγνητική Τομογραφία</a:t>
              </a:r>
            </a:p>
          </p:txBody>
        </p:sp>
      </p:grpSp>
      <p:sp>
        <p:nvSpPr>
          <p:cNvPr id="468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815CBD-3A62-AF49-CAC9-D5A7BF55E58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5" t="24667" r="40972" b="35000"/>
          <a:stretch/>
        </p:blipFill>
        <p:spPr>
          <a:xfrm>
            <a:off x="234816" y="4248088"/>
            <a:ext cx="6900068" cy="52181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467D1A-8405-9739-F33F-29E48870FC33}"/>
              </a:ext>
            </a:extLst>
          </p:cNvPr>
          <p:cNvSpPr txBox="1"/>
          <p:nvPr/>
        </p:nvSpPr>
        <p:spPr>
          <a:xfrm>
            <a:off x="5351263" y="5812982"/>
            <a:ext cx="1095172" cy="420564"/>
          </a:xfrm>
          <a:prstGeom prst="rect">
            <a:avLst/>
          </a:prstGeom>
          <a:noFill/>
          <a:scene3d>
            <a:camera prst="orthographicFront">
              <a:rot lat="21593999" lon="0" rev="168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 dirty="0">
                <a:latin typeface="Helvetica" charset="0"/>
                <a:ea typeface="Helvetica" charset="0"/>
                <a:cs typeface="Helvetica" charset="0"/>
              </a:rPr>
              <a:t>Φλοιός</a:t>
            </a:r>
            <a:endParaRPr lang="en-US" sz="2133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E134BA-5530-4E97-5924-1E2F11106DF9}"/>
              </a:ext>
            </a:extLst>
          </p:cNvPr>
          <p:cNvSpPr txBox="1"/>
          <p:nvPr/>
        </p:nvSpPr>
        <p:spPr>
          <a:xfrm>
            <a:off x="1557233" y="6097779"/>
            <a:ext cx="1095172" cy="420564"/>
          </a:xfrm>
          <a:prstGeom prst="rect">
            <a:avLst/>
          </a:prstGeom>
          <a:noFill/>
          <a:scene3d>
            <a:camera prst="orthographicFront">
              <a:rot lat="21593999" lon="0" rev="168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Φλοιός</a:t>
            </a:r>
            <a:endParaRPr lang="en-US" sz="2133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C88C22-1485-A35A-5509-500E4B36F415}"/>
              </a:ext>
            </a:extLst>
          </p:cNvPr>
          <p:cNvSpPr txBox="1"/>
          <p:nvPr/>
        </p:nvSpPr>
        <p:spPr>
          <a:xfrm>
            <a:off x="3392142" y="6144802"/>
            <a:ext cx="1095172" cy="420564"/>
          </a:xfrm>
          <a:prstGeom prst="rect">
            <a:avLst/>
          </a:prstGeom>
          <a:noFill/>
          <a:scene3d>
            <a:camera prst="orthographicFront">
              <a:rot lat="21593999" lon="0" rev="168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 dirty="0">
                <a:latin typeface="Helvetica" charset="0"/>
                <a:ea typeface="Helvetica" charset="0"/>
                <a:cs typeface="Helvetica" charset="0"/>
              </a:rPr>
              <a:t>Φλοιός</a:t>
            </a:r>
            <a:endParaRPr lang="en-US" sz="2133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D5123F-302F-057D-3256-AF52A6287DEF}"/>
              </a:ext>
            </a:extLst>
          </p:cNvPr>
          <p:cNvSpPr txBox="1"/>
          <p:nvPr/>
        </p:nvSpPr>
        <p:spPr>
          <a:xfrm>
            <a:off x="617256" y="6193570"/>
            <a:ext cx="1095172" cy="420564"/>
          </a:xfrm>
          <a:prstGeom prst="rect">
            <a:avLst/>
          </a:prstGeom>
          <a:noFill/>
          <a:scene3d>
            <a:camera prst="orthographicFront">
              <a:rot lat="21593999" lon="0" rev="168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Φλοιός</a:t>
            </a:r>
            <a:endParaRPr lang="en-US" sz="2133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D9D43-937C-EE9E-0550-E6A7648F3A26}"/>
              </a:ext>
            </a:extLst>
          </p:cNvPr>
          <p:cNvSpPr txBox="1"/>
          <p:nvPr/>
        </p:nvSpPr>
        <p:spPr>
          <a:xfrm>
            <a:off x="3838673" y="6144802"/>
            <a:ext cx="2409634" cy="420564"/>
          </a:xfrm>
          <a:prstGeom prst="rect">
            <a:avLst/>
          </a:prstGeom>
          <a:noFill/>
          <a:scene3d>
            <a:camera prst="orthographicFront">
              <a:rot lat="21593999" lon="0" rev="168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Μυελώδης μοίρα</a:t>
            </a:r>
            <a:endParaRPr lang="en-US" sz="2133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2B404C-1D45-5A0C-ABB4-2B5471ABE57F}"/>
              </a:ext>
            </a:extLst>
          </p:cNvPr>
          <p:cNvSpPr txBox="1"/>
          <p:nvPr/>
        </p:nvSpPr>
        <p:spPr>
          <a:xfrm>
            <a:off x="478285" y="6304472"/>
            <a:ext cx="2409634" cy="420564"/>
          </a:xfrm>
          <a:prstGeom prst="rect">
            <a:avLst/>
          </a:prstGeom>
          <a:noFill/>
          <a:scene3d>
            <a:camera prst="orthographicFront">
              <a:rot lat="21593999" lon="0" rev="168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Μυελώδης μοίρα</a:t>
            </a:r>
            <a:endParaRPr lang="en-US" sz="2133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Αξονική Τομογραφία">
            <a:extLst>
              <a:ext uri="{FF2B5EF4-FFF2-40B4-BE49-F238E27FC236}">
                <a16:creationId xmlns:a16="http://schemas.microsoft.com/office/drawing/2014/main" id="{12789B9A-5A49-C562-D040-7356E483BCBF}"/>
              </a:ext>
            </a:extLst>
          </p:cNvPr>
          <p:cNvSpPr txBox="1"/>
          <p:nvPr/>
        </p:nvSpPr>
        <p:spPr>
          <a:xfrm>
            <a:off x="1488260" y="8781420"/>
            <a:ext cx="2799318" cy="406401"/>
          </a:xfrm>
          <a:prstGeom prst="rect">
            <a:avLst/>
          </a:prstGeom>
          <a:solidFill>
            <a:srgbClr val="424242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numCol="1" anchor="t">
            <a:spAutoFit/>
          </a:bodyPr>
          <a:lstStyle>
            <a:lvl1pPr marL="40639" marR="40639" algn="l" defTabSz="914400">
              <a:spcBef>
                <a:spcPts val="1100"/>
              </a:spcBef>
              <a:buClr>
                <a:srgbClr val="FFA900"/>
              </a:buClr>
              <a:buFont typeface="Comic Sans MS"/>
              <a:defRPr sz="2000">
                <a:solidFill>
                  <a:srgbClr val="FFA900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Απλή ακτινογραφία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7" t="31000" r="39931" b="28667"/>
          <a:stretch/>
        </p:blipFill>
        <p:spPr>
          <a:xfrm>
            <a:off x="1644067" y="2535126"/>
            <a:ext cx="8899812" cy="64483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5365" y="1440377"/>
            <a:ext cx="4657215" cy="614652"/>
          </a:xfrm>
        </p:spPr>
        <p:txBody>
          <a:bodyPr>
            <a:normAutofit/>
          </a:bodyPr>
          <a:lstStyle/>
          <a:p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Λεκάνης </a:t>
            </a:r>
            <a:r>
              <a:rPr lang="mr-IN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–</a:t>
            </a:r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 Ισχίων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8E481C3-7849-7244-99F0-45A9128BD434}"/>
              </a:ext>
            </a:extLst>
          </p:cNvPr>
          <p:cNvCxnSpPr/>
          <p:nvPr/>
        </p:nvCxnSpPr>
        <p:spPr>
          <a:xfrm>
            <a:off x="397992" y="960279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ΚΑΤΩ ΑΚΡΟ">
            <a:extLst>
              <a:ext uri="{FF2B5EF4-FFF2-40B4-BE49-F238E27FC236}">
                <a16:creationId xmlns:a16="http://schemas.microsoft.com/office/drawing/2014/main" id="{FF9C1584-A02F-F4C9-4615-6A5A607A6CB9}"/>
              </a:ext>
            </a:extLst>
          </p:cNvPr>
          <p:cNvSpPr txBox="1">
            <a:spLocks/>
          </p:cNvSpPr>
          <p:nvPr/>
        </p:nvSpPr>
        <p:spPr>
          <a:xfrm>
            <a:off x="4037073" y="291851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-48" baseline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/>
              <a:t>ΛΕΚΑΝΗ – ΙΣΧΙΑ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62958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471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8200" y="1548998"/>
            <a:ext cx="5029201" cy="458011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72" name="Μαγνητική Τομογραφία"/>
          <p:cNvSpPr txBox="1"/>
          <p:nvPr/>
        </p:nvSpPr>
        <p:spPr>
          <a:xfrm>
            <a:off x="344434" y="6284326"/>
            <a:ext cx="317071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100"/>
              </a:spcBef>
              <a:buClr>
                <a:srgbClr val="FFA900"/>
              </a:buClr>
              <a:buFont typeface="Comic Sans MS"/>
              <a:defRPr sz="2000"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Μαγνητική Τομογραφία</a:t>
            </a:r>
          </a:p>
        </p:txBody>
      </p:sp>
      <p:pic>
        <p:nvPicPr>
          <p:cNvPr id="473" name="image.png" descr="image.png"/>
          <p:cNvPicPr>
            <a:picLocks/>
          </p:cNvPicPr>
          <p:nvPr/>
        </p:nvPicPr>
        <p:blipFill>
          <a:blip r:embed="rId3"/>
          <a:srcRect l="7125" t="27641" r="12519" b="29785"/>
          <a:stretch>
            <a:fillRect/>
          </a:stretch>
        </p:blipFill>
        <p:spPr>
          <a:xfrm>
            <a:off x="5810752" y="1556256"/>
            <a:ext cx="6721811" cy="3354644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74" name="Αξονική Τομογραφία"/>
          <p:cNvSpPr txBox="1"/>
          <p:nvPr/>
        </p:nvSpPr>
        <p:spPr>
          <a:xfrm>
            <a:off x="9584205" y="5071242"/>
            <a:ext cx="28956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200"/>
              </a:spcBef>
              <a:buClr>
                <a:srgbClr val="FFA900"/>
              </a:buClr>
              <a:buFont typeface="Comic Sans MS"/>
              <a:defRPr sz="2000"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Αξονική Τομογραφία</a:t>
            </a:r>
          </a:p>
        </p:txBody>
      </p:sp>
      <p:pic>
        <p:nvPicPr>
          <p:cNvPr id="475" name="image.png" descr="image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60626" y="6845937"/>
            <a:ext cx="2248834" cy="2365982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76" name="ΜΑΚΡΑ  ΟΣΤΑ"/>
          <p:cNvSpPr txBox="1"/>
          <p:nvPr/>
        </p:nvSpPr>
        <p:spPr>
          <a:xfrm>
            <a:off x="135683" y="903325"/>
            <a:ext cx="2261534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600"/>
              </a:spcBef>
              <a:buClr>
                <a:srgbClr val="FFA900"/>
              </a:buClr>
              <a:buFont typeface="Comic Sans MS"/>
              <a:defRPr sz="22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ΜΑΚΡΑ  ΟΣΤΑ</a:t>
            </a:r>
          </a:p>
        </p:txBody>
      </p:sp>
      <p:sp>
        <p:nvSpPr>
          <p:cNvPr id="477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spc="-48">
                <a:solidFill>
                  <a:srgbClr val="6324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" grpId="1" animBg="1" advAuto="0"/>
      <p:bldP spid="474" grpId="2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Image" descr="Image"/>
          <p:cNvPicPr>
            <a:picLocks noChangeAspect="1"/>
          </p:cNvPicPr>
          <p:nvPr/>
        </p:nvPicPr>
        <p:blipFill>
          <a:blip r:embed="rId2"/>
          <a:srcRect l="6384" t="17111" r="70172"/>
          <a:stretch>
            <a:fillRect/>
          </a:stretch>
        </p:blipFill>
        <p:spPr>
          <a:xfrm>
            <a:off x="516554" y="1530411"/>
            <a:ext cx="3222465" cy="7823792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80" name="Περόνη"/>
          <p:cNvSpPr txBox="1"/>
          <p:nvPr/>
        </p:nvSpPr>
        <p:spPr>
          <a:xfrm rot="5326273">
            <a:off x="2494384" y="3113284"/>
            <a:ext cx="952576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Περόνη</a:t>
            </a:r>
          </a:p>
        </p:txBody>
      </p:sp>
      <p:sp>
        <p:nvSpPr>
          <p:cNvPr id="481" name="Κνήμη"/>
          <p:cNvSpPr txBox="1"/>
          <p:nvPr/>
        </p:nvSpPr>
        <p:spPr>
          <a:xfrm>
            <a:off x="1721454" y="3270157"/>
            <a:ext cx="812826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Κνήμη</a:t>
            </a:r>
          </a:p>
        </p:txBody>
      </p:sp>
      <p:sp>
        <p:nvSpPr>
          <p:cNvPr id="482" name="Κνημοπερονιαία…"/>
          <p:cNvSpPr txBox="1"/>
          <p:nvPr/>
        </p:nvSpPr>
        <p:spPr>
          <a:xfrm>
            <a:off x="3915780" y="4766222"/>
            <a:ext cx="1941650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>
                <a:latin typeface="Helvetica"/>
                <a:ea typeface="Helvetica"/>
                <a:cs typeface="Helvetica"/>
                <a:sym typeface="Helvetica"/>
              </a:defRPr>
            </a:pPr>
            <a:r>
              <a:t>Κνημοπερονιαία </a:t>
            </a:r>
          </a:p>
          <a:p>
            <a:pPr>
              <a:defRPr sz="1800">
                <a:latin typeface="Helvetica"/>
                <a:ea typeface="Helvetica"/>
                <a:cs typeface="Helvetica"/>
                <a:sym typeface="Helvetica"/>
              </a:defRPr>
            </a:pPr>
            <a:r>
              <a:t>συνδέσμωση</a:t>
            </a:r>
          </a:p>
        </p:txBody>
      </p:sp>
      <p:sp>
        <p:nvSpPr>
          <p:cNvPr id="483" name="Έξω…"/>
          <p:cNvSpPr txBox="1"/>
          <p:nvPr/>
        </p:nvSpPr>
        <p:spPr>
          <a:xfrm>
            <a:off x="4285208" y="5767477"/>
            <a:ext cx="837940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>
                <a:latin typeface="Helvetica"/>
                <a:ea typeface="Helvetica"/>
                <a:cs typeface="Helvetica"/>
                <a:sym typeface="Helvetica"/>
              </a:defRPr>
            </a:pPr>
            <a:r>
              <a:t>Έξω </a:t>
            </a:r>
          </a:p>
          <a:p>
            <a:pPr>
              <a:defRPr sz="1800">
                <a:latin typeface="Helvetica"/>
                <a:ea typeface="Helvetica"/>
                <a:cs typeface="Helvetica"/>
                <a:sym typeface="Helvetica"/>
              </a:defRPr>
            </a:pPr>
            <a:r>
              <a:t>σφυρό</a:t>
            </a:r>
          </a:p>
        </p:txBody>
      </p:sp>
      <p:sp>
        <p:nvSpPr>
          <p:cNvPr id="484" name="Έσω…"/>
          <p:cNvSpPr txBox="1"/>
          <p:nvPr/>
        </p:nvSpPr>
        <p:spPr>
          <a:xfrm>
            <a:off x="465037" y="4667816"/>
            <a:ext cx="83794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Έσω </a:t>
            </a:r>
          </a:p>
          <a:p>
            <a:pPr>
              <a:defRPr sz="1800"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σφυρό</a:t>
            </a:r>
          </a:p>
        </p:txBody>
      </p:sp>
      <p:sp>
        <p:nvSpPr>
          <p:cNvPr id="485" name="Αστράγαλος"/>
          <p:cNvSpPr txBox="1"/>
          <p:nvPr/>
        </p:nvSpPr>
        <p:spPr>
          <a:xfrm>
            <a:off x="1710650" y="5926227"/>
            <a:ext cx="1311078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Αστράγαλος</a:t>
            </a:r>
          </a:p>
        </p:txBody>
      </p:sp>
      <p:grpSp>
        <p:nvGrpSpPr>
          <p:cNvPr id="491" name="Group"/>
          <p:cNvGrpSpPr/>
          <p:nvPr/>
        </p:nvGrpSpPr>
        <p:grpSpPr>
          <a:xfrm>
            <a:off x="7320391" y="929968"/>
            <a:ext cx="5120480" cy="8781872"/>
            <a:chOff x="0" y="0"/>
            <a:chExt cx="5120478" cy="8781870"/>
          </a:xfrm>
        </p:grpSpPr>
        <p:pic>
          <p:nvPicPr>
            <p:cNvPr id="486" name="Image" descr="Image"/>
            <p:cNvPicPr>
              <a:picLocks noChangeAspect="1"/>
            </p:cNvPicPr>
            <p:nvPr/>
          </p:nvPicPr>
          <p:blipFill>
            <a:blip r:embed="rId2"/>
            <a:srcRect l="35454" t="18580" r="31946"/>
            <a:stretch>
              <a:fillRect/>
            </a:stretch>
          </p:blipFill>
          <p:spPr>
            <a:xfrm>
              <a:off x="0" y="0"/>
              <a:ext cx="5120479" cy="8781871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77800" dist="889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87" name="Κνήμη"/>
            <p:cNvSpPr txBox="1"/>
            <p:nvPr/>
          </p:nvSpPr>
          <p:spPr>
            <a:xfrm>
              <a:off x="3644481" y="1232171"/>
              <a:ext cx="812826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Κνήμη</a:t>
              </a:r>
            </a:p>
          </p:txBody>
        </p:sp>
        <p:sp>
          <p:nvSpPr>
            <p:cNvPr id="488" name="Περόνη"/>
            <p:cNvSpPr txBox="1"/>
            <p:nvPr/>
          </p:nvSpPr>
          <p:spPr>
            <a:xfrm rot="5326273">
              <a:off x="2974177" y="808613"/>
              <a:ext cx="952576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Περόνη</a:t>
              </a:r>
            </a:p>
          </p:txBody>
        </p:sp>
        <p:sp>
          <p:nvSpPr>
            <p:cNvPr id="489" name="Αστράγαλος"/>
            <p:cNvSpPr txBox="1"/>
            <p:nvPr/>
          </p:nvSpPr>
          <p:spPr>
            <a:xfrm rot="2090233">
              <a:off x="2469981" y="4308474"/>
              <a:ext cx="1311077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Αστράγαλος</a:t>
              </a:r>
            </a:p>
          </p:txBody>
        </p:sp>
        <p:sp>
          <p:nvSpPr>
            <p:cNvPr id="490" name="Πτέρνα"/>
            <p:cNvSpPr txBox="1"/>
            <p:nvPr/>
          </p:nvSpPr>
          <p:spPr>
            <a:xfrm>
              <a:off x="890167" y="5033416"/>
              <a:ext cx="836911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Πτέρνα</a:t>
              </a:r>
            </a:p>
          </p:txBody>
        </p:sp>
      </p:grpSp>
      <p:grpSp>
        <p:nvGrpSpPr>
          <p:cNvPr id="494" name="Group"/>
          <p:cNvGrpSpPr/>
          <p:nvPr/>
        </p:nvGrpSpPr>
        <p:grpSpPr>
          <a:xfrm>
            <a:off x="10258356" y="4924972"/>
            <a:ext cx="2027100" cy="1163291"/>
            <a:chOff x="0" y="0"/>
            <a:chExt cx="2027098" cy="1163289"/>
          </a:xfrm>
        </p:grpSpPr>
        <p:sp>
          <p:nvSpPr>
            <p:cNvPr id="492" name="Αυχένας"/>
            <p:cNvSpPr txBox="1"/>
            <p:nvPr/>
          </p:nvSpPr>
          <p:spPr>
            <a:xfrm>
              <a:off x="1020524" y="0"/>
              <a:ext cx="1006575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>
                  <a:solidFill>
                    <a:schemeClr val="accent4">
                      <a:hueOff val="384618"/>
                      <a:satOff val="3869"/>
                      <a:lumOff val="5802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Αυχένας </a:t>
              </a:r>
            </a:p>
          </p:txBody>
        </p:sp>
        <p:sp>
          <p:nvSpPr>
            <p:cNvPr id="493" name="Line"/>
            <p:cNvSpPr/>
            <p:nvPr/>
          </p:nvSpPr>
          <p:spPr>
            <a:xfrm>
              <a:off x="0" y="667929"/>
              <a:ext cx="898525" cy="495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7601" y="4719"/>
                  </a:lnTo>
                  <a:lnTo>
                    <a:pt x="13385" y="11978"/>
                  </a:lnTo>
                  <a:lnTo>
                    <a:pt x="9660" y="15927"/>
                  </a:lnTo>
                  <a:lnTo>
                    <a:pt x="5006" y="19412"/>
                  </a:lnTo>
                  <a:lnTo>
                    <a:pt x="0" y="21600"/>
                  </a:lnTo>
                </a:path>
              </a:pathLst>
            </a:custGeom>
            <a:noFill/>
            <a:ln w="50800" cap="flat">
              <a:solidFill>
                <a:schemeClr val="accent1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4000">
                  <a:solidFill>
                    <a:schemeClr val="accent6">
                      <a:satOff val="24555"/>
                      <a:lumOff val="22232"/>
                    </a:schemeClr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495" name="Κεφαλή"/>
          <p:cNvSpPr txBox="1"/>
          <p:nvPr/>
        </p:nvSpPr>
        <p:spPr>
          <a:xfrm rot="19123583">
            <a:off x="10808153" y="6224095"/>
            <a:ext cx="870844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Κεφαλή</a:t>
            </a:r>
          </a:p>
        </p:txBody>
      </p:sp>
      <p:sp>
        <p:nvSpPr>
          <p:cNvPr id="496" name="Σκαφοειδές"/>
          <p:cNvSpPr txBox="1"/>
          <p:nvPr/>
        </p:nvSpPr>
        <p:spPr>
          <a:xfrm rot="19123583">
            <a:off x="10764489" y="6909113"/>
            <a:ext cx="1266032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Σκαφοειδές</a:t>
            </a:r>
          </a:p>
        </p:txBody>
      </p:sp>
      <p:sp>
        <p:nvSpPr>
          <p:cNvPr id="497" name="Σφηνοειδές"/>
          <p:cNvSpPr txBox="1"/>
          <p:nvPr/>
        </p:nvSpPr>
        <p:spPr>
          <a:xfrm>
            <a:off x="11149152" y="7688991"/>
            <a:ext cx="1266033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Σφηνοειδές</a:t>
            </a:r>
          </a:p>
        </p:txBody>
      </p:sp>
      <p:sp>
        <p:nvSpPr>
          <p:cNvPr id="498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99" name="ΠΟΔΟΚΝΗΜΙΚΗ ΑΡΘΡΩΣΗ"/>
          <p:cNvSpPr txBox="1"/>
          <p:nvPr/>
        </p:nvSpPr>
        <p:spPr>
          <a:xfrm>
            <a:off x="362129" y="871326"/>
            <a:ext cx="3475420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l" defTabSz="914400">
              <a:lnSpc>
                <a:spcPct val="120000"/>
              </a:lnSpc>
              <a:spcBef>
                <a:spcPts val="1000"/>
              </a:spcBef>
              <a:defRPr sz="2000" b="1">
                <a:solidFill>
                  <a:srgbClr val="006D8F"/>
                </a:solidFill>
                <a:uFill>
                  <a:solidFill>
                    <a:srgbClr val="00A5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ΠΟΔΟΚΝΗΜΙΚΗ ΑΡΘΡΩΣΗ</a:t>
            </a:r>
          </a:p>
        </p:txBody>
      </p:sp>
      <p:grpSp>
        <p:nvGrpSpPr>
          <p:cNvPr id="502" name="Group"/>
          <p:cNvGrpSpPr/>
          <p:nvPr/>
        </p:nvGrpSpPr>
        <p:grpSpPr>
          <a:xfrm>
            <a:off x="7594672" y="4059979"/>
            <a:ext cx="2299931" cy="584201"/>
            <a:chOff x="0" y="0"/>
            <a:chExt cx="2299930" cy="584200"/>
          </a:xfrm>
        </p:grpSpPr>
        <p:sp>
          <p:nvSpPr>
            <p:cNvPr id="500" name="Οπίσθια κνημιαία…"/>
            <p:cNvSpPr txBox="1"/>
            <p:nvPr/>
          </p:nvSpPr>
          <p:spPr>
            <a:xfrm>
              <a:off x="0" y="-1"/>
              <a:ext cx="1817688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1600">
                  <a:solidFill>
                    <a:schemeClr val="accent4">
                      <a:hueOff val="384618"/>
                      <a:satOff val="3869"/>
                      <a:lumOff val="5802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Οπίσθια κνημιαία </a:t>
              </a:r>
            </a:p>
            <a:p>
              <a:pPr>
                <a:defRPr sz="1600">
                  <a:solidFill>
                    <a:schemeClr val="accent4">
                      <a:hueOff val="384618"/>
                      <a:satOff val="3869"/>
                      <a:lumOff val="5802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απόφυση</a:t>
              </a:r>
            </a:p>
          </p:txBody>
        </p:sp>
        <p:sp>
          <p:nvSpPr>
            <p:cNvPr id="501" name="Line"/>
            <p:cNvSpPr/>
            <p:nvPr/>
          </p:nvSpPr>
          <p:spPr>
            <a:xfrm>
              <a:off x="1655450" y="432143"/>
              <a:ext cx="644481" cy="1"/>
            </a:xfrm>
            <a:prstGeom prst="line">
              <a:avLst/>
            </a:prstGeom>
            <a:noFill/>
            <a:ln w="25400" cap="flat">
              <a:solidFill>
                <a:schemeClr val="accent4">
                  <a:hueOff val="384618"/>
                  <a:satOff val="3869"/>
                  <a:lumOff val="580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4000">
                  <a:solidFill>
                    <a:srgbClr val="19242B"/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503" name="Line"/>
          <p:cNvSpPr/>
          <p:nvPr/>
        </p:nvSpPr>
        <p:spPr>
          <a:xfrm flipH="1">
            <a:off x="2781969" y="5096422"/>
            <a:ext cx="1141811" cy="1"/>
          </a:xfrm>
          <a:prstGeom prst="line">
            <a:avLst/>
          </a:prstGeom>
          <a:ln w="25400">
            <a:solidFill>
              <a:schemeClr val="accent4">
                <a:hueOff val="384618"/>
                <a:satOff val="3869"/>
                <a:lumOff val="5802"/>
              </a:schemeClr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04" name="Line"/>
          <p:cNvSpPr/>
          <p:nvPr/>
        </p:nvSpPr>
        <p:spPr>
          <a:xfrm flipH="1">
            <a:off x="3239095" y="6097677"/>
            <a:ext cx="1141810" cy="1"/>
          </a:xfrm>
          <a:prstGeom prst="line">
            <a:avLst/>
          </a:prstGeom>
          <a:ln w="25400">
            <a:solidFill>
              <a:schemeClr val="accent4">
                <a:hueOff val="384618"/>
                <a:satOff val="3869"/>
                <a:lumOff val="5802"/>
              </a:schemeClr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grpSp>
        <p:nvGrpSpPr>
          <p:cNvPr id="507" name="Group"/>
          <p:cNvGrpSpPr/>
          <p:nvPr/>
        </p:nvGrpSpPr>
        <p:grpSpPr>
          <a:xfrm>
            <a:off x="8607166" y="7688991"/>
            <a:ext cx="1916432" cy="342901"/>
            <a:chOff x="0" y="0"/>
            <a:chExt cx="1916431" cy="342900"/>
          </a:xfrm>
        </p:grpSpPr>
        <p:sp>
          <p:nvSpPr>
            <p:cNvPr id="505" name="Κυβοειδές"/>
            <p:cNvSpPr txBox="1"/>
            <p:nvPr/>
          </p:nvSpPr>
          <p:spPr>
            <a:xfrm>
              <a:off x="-1" y="0"/>
              <a:ext cx="1141811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>
                  <a:solidFill>
                    <a:schemeClr val="accent4">
                      <a:hueOff val="384618"/>
                      <a:satOff val="3869"/>
                      <a:lumOff val="5802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Κυβοειδές</a:t>
              </a:r>
            </a:p>
          </p:txBody>
        </p:sp>
        <p:sp>
          <p:nvSpPr>
            <p:cNvPr id="506" name="Line"/>
            <p:cNvSpPr/>
            <p:nvPr/>
          </p:nvSpPr>
          <p:spPr>
            <a:xfrm>
              <a:off x="1271951" y="171450"/>
              <a:ext cx="644481" cy="1"/>
            </a:xfrm>
            <a:prstGeom prst="line">
              <a:avLst/>
            </a:prstGeom>
            <a:noFill/>
            <a:ln w="25400" cap="flat">
              <a:solidFill>
                <a:schemeClr val="accent4">
                  <a:hueOff val="384618"/>
                  <a:satOff val="3869"/>
                  <a:lumOff val="580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4000">
                  <a:solidFill>
                    <a:srgbClr val="19242B"/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508" name="Shape"/>
          <p:cNvSpPr/>
          <p:nvPr/>
        </p:nvSpPr>
        <p:spPr>
          <a:xfrm>
            <a:off x="9461752" y="4866810"/>
            <a:ext cx="2203222" cy="1989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234"/>
                </a:moveTo>
                <a:lnTo>
                  <a:pt x="487" y="6259"/>
                </a:lnTo>
                <a:lnTo>
                  <a:pt x="2828" y="2553"/>
                </a:lnTo>
                <a:lnTo>
                  <a:pt x="6833" y="0"/>
                </a:lnTo>
                <a:lnTo>
                  <a:pt x="12404" y="893"/>
                </a:lnTo>
                <a:lnTo>
                  <a:pt x="15508" y="2858"/>
                </a:lnTo>
                <a:lnTo>
                  <a:pt x="16857" y="6197"/>
                </a:lnTo>
                <a:lnTo>
                  <a:pt x="16857" y="9885"/>
                </a:lnTo>
                <a:lnTo>
                  <a:pt x="18743" y="11780"/>
                </a:lnTo>
                <a:lnTo>
                  <a:pt x="21241" y="13353"/>
                </a:lnTo>
                <a:lnTo>
                  <a:pt x="21600" y="16761"/>
                </a:lnTo>
                <a:lnTo>
                  <a:pt x="20114" y="19101"/>
                </a:lnTo>
                <a:lnTo>
                  <a:pt x="17745" y="20938"/>
                </a:lnTo>
                <a:lnTo>
                  <a:pt x="14837" y="21600"/>
                </a:lnTo>
                <a:lnTo>
                  <a:pt x="12388" y="21023"/>
                </a:lnTo>
                <a:lnTo>
                  <a:pt x="10522" y="18449"/>
                </a:lnTo>
                <a:lnTo>
                  <a:pt x="8303" y="15190"/>
                </a:lnTo>
                <a:lnTo>
                  <a:pt x="6752" y="11296"/>
                </a:lnTo>
                <a:lnTo>
                  <a:pt x="3998" y="9866"/>
                </a:lnTo>
                <a:lnTo>
                  <a:pt x="0" y="10234"/>
                </a:lnTo>
                <a:close/>
              </a:path>
            </a:pathLst>
          </a:custGeom>
          <a:ln w="63500">
            <a:solidFill>
              <a:schemeClr val="accent2"/>
            </a:solidFill>
            <a:prstDash val="sysDot"/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09" name="Shape"/>
          <p:cNvSpPr/>
          <p:nvPr/>
        </p:nvSpPr>
        <p:spPr>
          <a:xfrm>
            <a:off x="7619858" y="5119640"/>
            <a:ext cx="3469346" cy="23822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48" y="0"/>
                </a:moveTo>
                <a:lnTo>
                  <a:pt x="2430" y="2198"/>
                </a:lnTo>
                <a:lnTo>
                  <a:pt x="1047" y="4829"/>
                </a:lnTo>
                <a:lnTo>
                  <a:pt x="0" y="8432"/>
                </a:lnTo>
                <a:lnTo>
                  <a:pt x="10" y="12839"/>
                </a:lnTo>
                <a:lnTo>
                  <a:pt x="243" y="15922"/>
                </a:lnTo>
                <a:lnTo>
                  <a:pt x="2592" y="17878"/>
                </a:lnTo>
                <a:lnTo>
                  <a:pt x="4248" y="18283"/>
                </a:lnTo>
                <a:lnTo>
                  <a:pt x="5966" y="17026"/>
                </a:lnTo>
                <a:lnTo>
                  <a:pt x="8709" y="18044"/>
                </a:lnTo>
                <a:lnTo>
                  <a:pt x="12267" y="19484"/>
                </a:lnTo>
                <a:lnTo>
                  <a:pt x="14418" y="19952"/>
                </a:lnTo>
                <a:lnTo>
                  <a:pt x="15824" y="19952"/>
                </a:lnTo>
                <a:lnTo>
                  <a:pt x="17482" y="21600"/>
                </a:lnTo>
                <a:lnTo>
                  <a:pt x="18973" y="19474"/>
                </a:lnTo>
                <a:lnTo>
                  <a:pt x="19672" y="17525"/>
                </a:lnTo>
                <a:lnTo>
                  <a:pt x="21101" y="16432"/>
                </a:lnTo>
                <a:lnTo>
                  <a:pt x="21600" y="14489"/>
                </a:lnTo>
                <a:lnTo>
                  <a:pt x="20126" y="13598"/>
                </a:lnTo>
                <a:lnTo>
                  <a:pt x="16898" y="11918"/>
                </a:lnTo>
                <a:lnTo>
                  <a:pt x="15530" y="10828"/>
                </a:lnTo>
                <a:lnTo>
                  <a:pt x="15412" y="8804"/>
                </a:lnTo>
                <a:lnTo>
                  <a:pt x="14857" y="4680"/>
                </a:lnTo>
                <a:lnTo>
                  <a:pt x="14243" y="2506"/>
                </a:lnTo>
                <a:lnTo>
                  <a:pt x="11265" y="1882"/>
                </a:lnTo>
                <a:lnTo>
                  <a:pt x="9319" y="2297"/>
                </a:lnTo>
                <a:lnTo>
                  <a:pt x="7231" y="1691"/>
                </a:lnTo>
                <a:lnTo>
                  <a:pt x="4048" y="0"/>
                </a:lnTo>
                <a:close/>
              </a:path>
            </a:pathLst>
          </a:custGeom>
          <a:ln w="50800">
            <a:solidFill>
              <a:schemeClr val="accent5"/>
            </a:solidFill>
            <a:custDash>
              <a:ds d="200000" sp="200000"/>
            </a:custDash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10" name="Line"/>
          <p:cNvSpPr/>
          <p:nvPr/>
        </p:nvSpPr>
        <p:spPr>
          <a:xfrm>
            <a:off x="1006414" y="5442210"/>
            <a:ext cx="478361" cy="478360"/>
          </a:xfrm>
          <a:prstGeom prst="line">
            <a:avLst/>
          </a:prstGeom>
          <a:ln w="25400">
            <a:solidFill>
              <a:schemeClr val="accent4">
                <a:hueOff val="384618"/>
                <a:satOff val="3869"/>
                <a:lumOff val="5802"/>
              </a:schemeClr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11" name="ΚΑΤΩ ΑΚΡΟ"/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10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1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" grpId="1" animBg="1" advAuto="0"/>
      <p:bldP spid="494" grpId="7" animBg="1" advAuto="0"/>
      <p:bldP spid="495" grpId="8" animBg="1" advAuto="0"/>
      <p:bldP spid="496" grpId="4" animBg="1" advAuto="0"/>
      <p:bldP spid="497" grpId="5" animBg="1" advAuto="0"/>
      <p:bldP spid="502" grpId="9" animBg="1" advAuto="0"/>
      <p:bldP spid="507" grpId="6" animBg="1" advAuto="0"/>
      <p:bldP spid="508" grpId="2" animBg="1" advAuto="0"/>
      <p:bldP spid="509" grpId="3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Image" descr="Image"/>
          <p:cNvPicPr>
            <a:picLocks noChangeAspect="1"/>
          </p:cNvPicPr>
          <p:nvPr/>
        </p:nvPicPr>
        <p:blipFill>
          <a:blip r:embed="rId2"/>
          <a:srcRect l="35454" t="50100" r="35454" b="18528"/>
          <a:stretch>
            <a:fillRect/>
          </a:stretch>
        </p:blipFill>
        <p:spPr>
          <a:xfrm>
            <a:off x="464891" y="2155223"/>
            <a:ext cx="6065507" cy="4491472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514" name="Τροχιλία"/>
          <p:cNvSpPr txBox="1"/>
          <p:nvPr/>
        </p:nvSpPr>
        <p:spPr>
          <a:xfrm>
            <a:off x="4105022" y="2949916"/>
            <a:ext cx="950318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Τροχιλία</a:t>
            </a:r>
          </a:p>
        </p:txBody>
      </p:sp>
      <p:sp>
        <p:nvSpPr>
          <p:cNvPr id="515" name="Οπίσθια…"/>
          <p:cNvSpPr txBox="1"/>
          <p:nvPr/>
        </p:nvSpPr>
        <p:spPr>
          <a:xfrm>
            <a:off x="1473828" y="3268511"/>
            <a:ext cx="1252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600"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Οπίσθια </a:t>
            </a:r>
          </a:p>
          <a:p>
            <a:pPr>
              <a:defRPr sz="1600"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απόφυση</a:t>
            </a:r>
          </a:p>
        </p:txBody>
      </p:sp>
      <p:sp>
        <p:nvSpPr>
          <p:cNvPr id="516" name="Πρόσθια απόφυση"/>
          <p:cNvSpPr txBox="1"/>
          <p:nvPr/>
        </p:nvSpPr>
        <p:spPr>
          <a:xfrm>
            <a:off x="4616960" y="6826188"/>
            <a:ext cx="1946064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Πρόσθια απόφυση</a:t>
            </a:r>
          </a:p>
        </p:txBody>
      </p:sp>
      <p:sp>
        <p:nvSpPr>
          <p:cNvPr id="517" name="Φύμα"/>
          <p:cNvSpPr txBox="1"/>
          <p:nvPr/>
        </p:nvSpPr>
        <p:spPr>
          <a:xfrm rot="4557825">
            <a:off x="970175" y="4705349"/>
            <a:ext cx="754807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Φύμα</a:t>
            </a:r>
          </a:p>
        </p:txBody>
      </p:sp>
      <p:sp>
        <p:nvSpPr>
          <p:cNvPr id="518" name="Υπερεισμα αστραγάλου"/>
          <p:cNvSpPr txBox="1"/>
          <p:nvPr/>
        </p:nvSpPr>
        <p:spPr>
          <a:xfrm>
            <a:off x="2030051" y="5384799"/>
            <a:ext cx="1946064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600"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Υπερεισμα αστραγάλου</a:t>
            </a:r>
          </a:p>
        </p:txBody>
      </p:sp>
      <p:sp>
        <p:nvSpPr>
          <p:cNvPr id="519" name="Υπαστραγαλική άρθρωση"/>
          <p:cNvSpPr txBox="1"/>
          <p:nvPr/>
        </p:nvSpPr>
        <p:spPr>
          <a:xfrm>
            <a:off x="2196760" y="2354908"/>
            <a:ext cx="1612646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600"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Υπαστραγαλική άρθρωση</a:t>
            </a:r>
          </a:p>
        </p:txBody>
      </p:sp>
      <p:sp>
        <p:nvSpPr>
          <p:cNvPr id="520" name="Line"/>
          <p:cNvSpPr/>
          <p:nvPr/>
        </p:nvSpPr>
        <p:spPr>
          <a:xfrm>
            <a:off x="3322212" y="2880907"/>
            <a:ext cx="814890" cy="1045799"/>
          </a:xfrm>
          <a:prstGeom prst="line">
            <a:avLst/>
          </a:prstGeom>
          <a:ln w="25400">
            <a:solidFill>
              <a:schemeClr val="accent4">
                <a:hueOff val="384618"/>
                <a:satOff val="3869"/>
                <a:lumOff val="5802"/>
              </a:schemeClr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21" name="Line"/>
          <p:cNvSpPr/>
          <p:nvPr/>
        </p:nvSpPr>
        <p:spPr>
          <a:xfrm>
            <a:off x="2579948" y="3634593"/>
            <a:ext cx="849477" cy="329401"/>
          </a:xfrm>
          <a:prstGeom prst="line">
            <a:avLst/>
          </a:prstGeom>
          <a:ln w="25400">
            <a:solidFill>
              <a:schemeClr val="accent4">
                <a:hueOff val="384618"/>
                <a:satOff val="3869"/>
                <a:lumOff val="5802"/>
              </a:schemeClr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22" name="Line"/>
          <p:cNvSpPr/>
          <p:nvPr/>
        </p:nvSpPr>
        <p:spPr>
          <a:xfrm flipV="1">
            <a:off x="3097250" y="4660394"/>
            <a:ext cx="809702" cy="809702"/>
          </a:xfrm>
          <a:prstGeom prst="line">
            <a:avLst/>
          </a:prstGeom>
          <a:ln w="25400">
            <a:solidFill>
              <a:schemeClr val="accent4">
                <a:hueOff val="384618"/>
                <a:satOff val="3869"/>
                <a:lumOff val="5802"/>
              </a:schemeClr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23" name="Line"/>
          <p:cNvSpPr/>
          <p:nvPr/>
        </p:nvSpPr>
        <p:spPr>
          <a:xfrm flipV="1">
            <a:off x="5158953" y="5368568"/>
            <a:ext cx="1" cy="1431095"/>
          </a:xfrm>
          <a:prstGeom prst="line">
            <a:avLst/>
          </a:prstGeom>
          <a:ln w="25400">
            <a:solidFill>
              <a:schemeClr val="accent4">
                <a:hueOff val="384618"/>
                <a:satOff val="3869"/>
                <a:lumOff val="5802"/>
              </a:schemeClr>
            </a:solidFill>
            <a:miter lim="400000"/>
            <a:tailEnd type="triangle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24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25" name="ΠΟΔΟΚΝΗΜΙΚΗ ΑΡΘΡΩΣΗ"/>
          <p:cNvSpPr txBox="1"/>
          <p:nvPr/>
        </p:nvSpPr>
        <p:spPr>
          <a:xfrm>
            <a:off x="362129" y="871326"/>
            <a:ext cx="3475420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l" defTabSz="914400">
              <a:lnSpc>
                <a:spcPct val="120000"/>
              </a:lnSpc>
              <a:spcBef>
                <a:spcPts val="1000"/>
              </a:spcBef>
              <a:defRPr sz="2000" b="1">
                <a:solidFill>
                  <a:srgbClr val="006D8F"/>
                </a:solidFill>
                <a:uFill>
                  <a:solidFill>
                    <a:srgbClr val="00A5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ΠΟΔΟΚΝΗΜΙΚΗ ΑΡΘΡΩΣΗ</a:t>
            </a:r>
          </a:p>
        </p:txBody>
      </p:sp>
      <p:grpSp>
        <p:nvGrpSpPr>
          <p:cNvPr id="534" name="Group"/>
          <p:cNvGrpSpPr/>
          <p:nvPr/>
        </p:nvGrpSpPr>
        <p:grpSpPr>
          <a:xfrm>
            <a:off x="6956400" y="2116822"/>
            <a:ext cx="5239064" cy="6677479"/>
            <a:chOff x="0" y="0"/>
            <a:chExt cx="5239062" cy="6677478"/>
          </a:xfrm>
        </p:grpSpPr>
        <p:pic>
          <p:nvPicPr>
            <p:cNvPr id="526" name="image.jpg" descr="image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239063" cy="6677479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77800" dist="889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27" name="Κνήμη"/>
            <p:cNvSpPr txBox="1"/>
            <p:nvPr/>
          </p:nvSpPr>
          <p:spPr>
            <a:xfrm>
              <a:off x="2698950" y="2093618"/>
              <a:ext cx="824770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Κνήμη</a:t>
              </a:r>
            </a:p>
          </p:txBody>
        </p:sp>
        <p:sp>
          <p:nvSpPr>
            <p:cNvPr id="528" name="Πτέρνα"/>
            <p:cNvSpPr txBox="1"/>
            <p:nvPr/>
          </p:nvSpPr>
          <p:spPr>
            <a:xfrm>
              <a:off x="3557470" y="4690316"/>
              <a:ext cx="927461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Πτέρνα</a:t>
              </a:r>
            </a:p>
          </p:txBody>
        </p:sp>
        <p:sp>
          <p:nvSpPr>
            <p:cNvPr id="529" name="Αστράγαλος"/>
            <p:cNvSpPr txBox="1"/>
            <p:nvPr/>
          </p:nvSpPr>
          <p:spPr>
            <a:xfrm>
              <a:off x="2374244" y="3510763"/>
              <a:ext cx="1474181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Αστράγαλος</a:t>
              </a:r>
            </a:p>
          </p:txBody>
        </p:sp>
        <p:sp>
          <p:nvSpPr>
            <p:cNvPr id="530" name="Σκαφοειδές"/>
            <p:cNvSpPr txBox="1"/>
            <p:nvPr/>
          </p:nvSpPr>
          <p:spPr>
            <a:xfrm>
              <a:off x="774852" y="2762412"/>
              <a:ext cx="1409999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solidFill>
                    <a:schemeClr val="accent4">
                      <a:hueOff val="384618"/>
                      <a:satOff val="3869"/>
                      <a:lumOff val="5802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Σκαφοειδές</a:t>
              </a:r>
            </a:p>
          </p:txBody>
        </p:sp>
        <p:sp>
          <p:nvSpPr>
            <p:cNvPr id="531" name="Line"/>
            <p:cNvSpPr/>
            <p:nvPr/>
          </p:nvSpPr>
          <p:spPr>
            <a:xfrm>
              <a:off x="1498393" y="3319543"/>
              <a:ext cx="302105" cy="1045177"/>
            </a:xfrm>
            <a:prstGeom prst="line">
              <a:avLst/>
            </a:prstGeom>
            <a:noFill/>
            <a:ln w="25400" cap="flat">
              <a:solidFill>
                <a:schemeClr val="accent4">
                  <a:hueOff val="384618"/>
                  <a:satOff val="3869"/>
                  <a:lumOff val="580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4000">
                  <a:solidFill>
                    <a:srgbClr val="19242B"/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  <p:sp>
          <p:nvSpPr>
            <p:cNvPr id="532" name="Σφηνοειδές"/>
            <p:cNvSpPr txBox="1"/>
            <p:nvPr/>
          </p:nvSpPr>
          <p:spPr>
            <a:xfrm>
              <a:off x="101798" y="3510763"/>
              <a:ext cx="1409999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solidFill>
                    <a:schemeClr val="accent4">
                      <a:hueOff val="384618"/>
                      <a:satOff val="3869"/>
                      <a:lumOff val="5802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Σφηνοειδές</a:t>
              </a:r>
            </a:p>
          </p:txBody>
        </p:sp>
        <p:sp>
          <p:nvSpPr>
            <p:cNvPr id="533" name="Line"/>
            <p:cNvSpPr/>
            <p:nvPr/>
          </p:nvSpPr>
          <p:spPr>
            <a:xfrm>
              <a:off x="903776" y="3948538"/>
              <a:ext cx="302105" cy="1045177"/>
            </a:xfrm>
            <a:prstGeom prst="line">
              <a:avLst/>
            </a:prstGeom>
            <a:noFill/>
            <a:ln w="25400" cap="flat">
              <a:solidFill>
                <a:schemeClr val="accent4">
                  <a:hueOff val="384618"/>
                  <a:satOff val="3869"/>
                  <a:lumOff val="580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4000">
                  <a:solidFill>
                    <a:srgbClr val="19242B"/>
                  </a:solidFill>
                  <a:effectLst>
                    <a:outerShdw blurRad="12700" dist="12700" dir="2700000" rotWithShape="0">
                      <a:srgbClr val="FFFFFF"/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535" name="Οβελιαίο επίπεδο"/>
          <p:cNvSpPr txBox="1"/>
          <p:nvPr/>
        </p:nvSpPr>
        <p:spPr>
          <a:xfrm>
            <a:off x="8240965" y="9005688"/>
            <a:ext cx="221277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Οβελιαίο επίπεδο</a:t>
            </a:r>
          </a:p>
        </p:txBody>
      </p:sp>
      <p:sp>
        <p:nvSpPr>
          <p:cNvPr id="536" name="ΚΑΤΩ ΑΚΡΟ"/>
          <p:cNvSpPr txBox="1"/>
          <p:nvPr/>
        </p:nvSpPr>
        <p:spPr>
          <a:xfrm>
            <a:off x="5500647" y="176588"/>
            <a:ext cx="1583228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FAFEC0-72C6-FCEF-3291-6D02E86BA56F}"/>
              </a:ext>
            </a:extLst>
          </p:cNvPr>
          <p:cNvSpPr txBox="1"/>
          <p:nvPr/>
        </p:nvSpPr>
        <p:spPr>
          <a:xfrm rot="19833561">
            <a:off x="4408286" y="3926713"/>
            <a:ext cx="1098377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Αυχένας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766D10-24CA-1EF2-1DB5-2F0E58D7883D}"/>
              </a:ext>
            </a:extLst>
          </p:cNvPr>
          <p:cNvSpPr txBox="1"/>
          <p:nvPr/>
        </p:nvSpPr>
        <p:spPr>
          <a:xfrm rot="19107967">
            <a:off x="5068447" y="4784206"/>
            <a:ext cx="1013418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Κεφαλή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" grpId="1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539" name="Image" descr="Image"/>
          <p:cNvPicPr>
            <a:picLocks noChangeAspect="1"/>
          </p:cNvPicPr>
          <p:nvPr/>
        </p:nvPicPr>
        <p:blipFill>
          <a:blip r:embed="rId3"/>
          <a:srcRect l="24016" t="14843" r="27906" b="3869"/>
          <a:stretch>
            <a:fillRect/>
          </a:stretch>
        </p:blipFill>
        <p:spPr>
          <a:xfrm>
            <a:off x="390970" y="2184032"/>
            <a:ext cx="3713234" cy="6278231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540" name="Image" descr="Image"/>
          <p:cNvPicPr>
            <a:picLocks noChangeAspect="1"/>
          </p:cNvPicPr>
          <p:nvPr/>
        </p:nvPicPr>
        <p:blipFill>
          <a:blip r:embed="rId4"/>
          <a:srcRect l="24389" t="12057" r="27680" b="5015"/>
          <a:stretch>
            <a:fillRect/>
          </a:stretch>
        </p:blipFill>
        <p:spPr>
          <a:xfrm>
            <a:off x="4222344" y="2211975"/>
            <a:ext cx="3628786" cy="6278303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541" name="ΠΟΔΟΚΝΗΜΙΚΗ ΑΡΘΡΩΣΗ"/>
          <p:cNvSpPr txBox="1"/>
          <p:nvPr/>
        </p:nvSpPr>
        <p:spPr>
          <a:xfrm>
            <a:off x="8755094" y="973092"/>
            <a:ext cx="3475420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l" defTabSz="914400">
              <a:lnSpc>
                <a:spcPct val="120000"/>
              </a:lnSpc>
              <a:spcBef>
                <a:spcPts val="1000"/>
              </a:spcBef>
              <a:defRPr sz="2000" b="1">
                <a:solidFill>
                  <a:srgbClr val="006D8F"/>
                </a:solidFill>
                <a:uFill>
                  <a:solidFill>
                    <a:srgbClr val="00A5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ΠΟΔΟΚΝΗΜΙΚΗ ΑΡΘΡΩΣΗ</a:t>
            </a:r>
          </a:p>
        </p:txBody>
      </p:sp>
      <p:sp>
        <p:nvSpPr>
          <p:cNvPr id="542" name="Κνήμη"/>
          <p:cNvSpPr txBox="1"/>
          <p:nvPr/>
        </p:nvSpPr>
        <p:spPr>
          <a:xfrm>
            <a:off x="2015208" y="3536352"/>
            <a:ext cx="812825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Κνήμη</a:t>
            </a:r>
          </a:p>
        </p:txBody>
      </p:sp>
      <p:sp>
        <p:nvSpPr>
          <p:cNvPr id="543" name="Αστράγαλος"/>
          <p:cNvSpPr txBox="1"/>
          <p:nvPr/>
        </p:nvSpPr>
        <p:spPr>
          <a:xfrm>
            <a:off x="1517215" y="4980590"/>
            <a:ext cx="146067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Αστράγαλος</a:t>
            </a:r>
          </a:p>
        </p:txBody>
      </p:sp>
      <p:sp>
        <p:nvSpPr>
          <p:cNvPr id="544" name="Πτέρνα"/>
          <p:cNvSpPr txBox="1"/>
          <p:nvPr/>
        </p:nvSpPr>
        <p:spPr>
          <a:xfrm>
            <a:off x="1445104" y="6713848"/>
            <a:ext cx="927237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Πτέρνα</a:t>
            </a:r>
          </a:p>
        </p:txBody>
      </p:sp>
      <p:sp>
        <p:nvSpPr>
          <p:cNvPr id="545" name="Αστράγαλος"/>
          <p:cNvSpPr txBox="1"/>
          <p:nvPr/>
        </p:nvSpPr>
        <p:spPr>
          <a:xfrm>
            <a:off x="5230160" y="5320889"/>
            <a:ext cx="146067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Αστράγαλος</a:t>
            </a:r>
          </a:p>
        </p:txBody>
      </p:sp>
      <p:sp>
        <p:nvSpPr>
          <p:cNvPr id="546" name="Πτέρνα"/>
          <p:cNvSpPr txBox="1"/>
          <p:nvPr/>
        </p:nvSpPr>
        <p:spPr>
          <a:xfrm>
            <a:off x="5140021" y="6918411"/>
            <a:ext cx="927237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Πτέρνα</a:t>
            </a:r>
          </a:p>
        </p:txBody>
      </p:sp>
      <p:grpSp>
        <p:nvGrpSpPr>
          <p:cNvPr id="551" name="Group"/>
          <p:cNvGrpSpPr/>
          <p:nvPr/>
        </p:nvGrpSpPr>
        <p:grpSpPr>
          <a:xfrm>
            <a:off x="8098892" y="2238424"/>
            <a:ext cx="3467789" cy="6225286"/>
            <a:chOff x="0" y="0"/>
            <a:chExt cx="3467788" cy="6225285"/>
          </a:xfrm>
        </p:grpSpPr>
        <p:pic>
          <p:nvPicPr>
            <p:cNvPr id="547" name="Image" descr="Image"/>
            <p:cNvPicPr>
              <a:picLocks noChangeAspect="1"/>
            </p:cNvPicPr>
            <p:nvPr/>
          </p:nvPicPr>
          <p:blipFill>
            <a:blip r:embed="rId5"/>
            <a:srcRect l="23771" t="13540" r="29554" b="2671"/>
            <a:stretch>
              <a:fillRect/>
            </a:stretch>
          </p:blipFill>
          <p:spPr>
            <a:xfrm>
              <a:off x="0" y="0"/>
              <a:ext cx="3467789" cy="622528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77800" dist="889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48" name="Πτέρνα"/>
            <p:cNvSpPr txBox="1"/>
            <p:nvPr/>
          </p:nvSpPr>
          <p:spPr>
            <a:xfrm>
              <a:off x="920334" y="4386523"/>
              <a:ext cx="927237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Πτέρνα</a:t>
              </a:r>
            </a:p>
          </p:txBody>
        </p:sp>
        <p:sp>
          <p:nvSpPr>
            <p:cNvPr id="549" name="Αστράγαλος"/>
            <p:cNvSpPr txBox="1"/>
            <p:nvPr/>
          </p:nvSpPr>
          <p:spPr>
            <a:xfrm>
              <a:off x="1057490" y="2985633"/>
              <a:ext cx="1460675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Αστράγαλος</a:t>
              </a:r>
            </a:p>
          </p:txBody>
        </p:sp>
        <p:sp>
          <p:nvSpPr>
            <p:cNvPr id="550" name="Έξω σφυρό"/>
            <p:cNvSpPr txBox="1"/>
            <p:nvPr/>
          </p:nvSpPr>
          <p:spPr>
            <a:xfrm rot="17107396">
              <a:off x="-15846" y="2398875"/>
              <a:ext cx="1379080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Έξω σφυρό</a:t>
              </a:r>
            </a:p>
          </p:txBody>
        </p:sp>
      </p:grpSp>
      <p:sp>
        <p:nvSpPr>
          <p:cNvPr id="552" name="Στεφανιαίο επίπεδο"/>
          <p:cNvSpPr txBox="1"/>
          <p:nvPr/>
        </p:nvSpPr>
        <p:spPr>
          <a:xfrm>
            <a:off x="1180232" y="1258744"/>
            <a:ext cx="248277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Στεφανιαίο επίπεδο</a:t>
            </a:r>
          </a:p>
        </p:txBody>
      </p:sp>
      <p:sp>
        <p:nvSpPr>
          <p:cNvPr id="553" name="ΚΑΤΩ ΑΚΡΟ"/>
          <p:cNvSpPr txBox="1"/>
          <p:nvPr/>
        </p:nvSpPr>
        <p:spPr>
          <a:xfrm>
            <a:off x="5532976" y="228360"/>
            <a:ext cx="1583228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roup"/>
          <p:cNvGrpSpPr/>
          <p:nvPr/>
        </p:nvGrpSpPr>
        <p:grpSpPr>
          <a:xfrm>
            <a:off x="4305739" y="1098929"/>
            <a:ext cx="3743001" cy="4901292"/>
            <a:chOff x="0" y="0"/>
            <a:chExt cx="3742999" cy="4901291"/>
          </a:xfrm>
        </p:grpSpPr>
        <p:pic>
          <p:nvPicPr>
            <p:cNvPr id="557" name="Image" descr="Image"/>
            <p:cNvPicPr>
              <a:picLocks noChangeAspect="1"/>
            </p:cNvPicPr>
            <p:nvPr/>
          </p:nvPicPr>
          <p:blipFill>
            <a:blip r:embed="rId2"/>
            <a:srcRect l="24561" t="22062" r="15826" b="14529"/>
            <a:stretch>
              <a:fillRect/>
            </a:stretch>
          </p:blipFill>
          <p:spPr>
            <a:xfrm>
              <a:off x="0" y="0"/>
              <a:ext cx="3743000" cy="4901292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77800" dist="889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58" name="Αστράγαλος"/>
            <p:cNvSpPr txBox="1"/>
            <p:nvPr/>
          </p:nvSpPr>
          <p:spPr>
            <a:xfrm>
              <a:off x="955865" y="1966965"/>
              <a:ext cx="2271607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600"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Αστράγαλος</a:t>
              </a:r>
            </a:p>
          </p:txBody>
        </p:sp>
        <p:sp>
          <p:nvSpPr>
            <p:cNvPr id="559" name="Εξω σφυρό"/>
            <p:cNvSpPr txBox="1"/>
            <p:nvPr/>
          </p:nvSpPr>
          <p:spPr>
            <a:xfrm>
              <a:off x="64950" y="2475310"/>
              <a:ext cx="1082801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600"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Εξω σφυρό</a:t>
              </a:r>
            </a:p>
          </p:txBody>
        </p:sp>
      </p:grpSp>
      <p:sp>
        <p:nvSpPr>
          <p:cNvPr id="561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62" name="ΠΟΔΟΚΝΗΜΙΚΗ ΑΡΘΡΩΣΗ"/>
          <p:cNvSpPr txBox="1"/>
          <p:nvPr/>
        </p:nvSpPr>
        <p:spPr>
          <a:xfrm>
            <a:off x="9131590" y="1054100"/>
            <a:ext cx="347542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l" defTabSz="914400">
              <a:lnSpc>
                <a:spcPct val="120000"/>
              </a:lnSpc>
              <a:spcBef>
                <a:spcPts val="1000"/>
              </a:spcBef>
              <a:defRPr sz="2000" b="1">
                <a:solidFill>
                  <a:srgbClr val="006D8F"/>
                </a:solidFill>
                <a:uFill>
                  <a:solidFill>
                    <a:srgbClr val="00A5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ΠΟΔΟΚΝΗΜΙΚΗ ΑΡΘΡΩΣΗ</a:t>
            </a:r>
          </a:p>
        </p:txBody>
      </p:sp>
      <p:grpSp>
        <p:nvGrpSpPr>
          <p:cNvPr id="567" name="Group"/>
          <p:cNvGrpSpPr/>
          <p:nvPr/>
        </p:nvGrpSpPr>
        <p:grpSpPr>
          <a:xfrm>
            <a:off x="8828581" y="2374180"/>
            <a:ext cx="3467789" cy="6225286"/>
            <a:chOff x="0" y="0"/>
            <a:chExt cx="3467788" cy="6225285"/>
          </a:xfrm>
        </p:grpSpPr>
        <p:pic>
          <p:nvPicPr>
            <p:cNvPr id="563" name="Image" descr="Image"/>
            <p:cNvPicPr>
              <a:picLocks noChangeAspect="1"/>
            </p:cNvPicPr>
            <p:nvPr/>
          </p:nvPicPr>
          <p:blipFill>
            <a:blip r:embed="rId3"/>
            <a:srcRect l="23771" t="13540" r="29554" b="2671"/>
            <a:stretch>
              <a:fillRect/>
            </a:stretch>
          </p:blipFill>
          <p:spPr>
            <a:xfrm>
              <a:off x="0" y="0"/>
              <a:ext cx="3467789" cy="622528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77800" dist="889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64" name="Πτέρνα"/>
            <p:cNvSpPr txBox="1"/>
            <p:nvPr/>
          </p:nvSpPr>
          <p:spPr>
            <a:xfrm>
              <a:off x="920334" y="4386523"/>
              <a:ext cx="927237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Πτέρνα</a:t>
              </a:r>
            </a:p>
          </p:txBody>
        </p:sp>
        <p:sp>
          <p:nvSpPr>
            <p:cNvPr id="565" name="Αστράγαλος"/>
            <p:cNvSpPr txBox="1"/>
            <p:nvPr/>
          </p:nvSpPr>
          <p:spPr>
            <a:xfrm>
              <a:off x="1057490" y="2985633"/>
              <a:ext cx="1460675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Αστράγαλος</a:t>
              </a:r>
            </a:p>
          </p:txBody>
        </p:sp>
        <p:sp>
          <p:nvSpPr>
            <p:cNvPr id="566" name="Έξω σφυρό"/>
            <p:cNvSpPr txBox="1"/>
            <p:nvPr/>
          </p:nvSpPr>
          <p:spPr>
            <a:xfrm rot="17107396">
              <a:off x="-15846" y="2398875"/>
              <a:ext cx="1379080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Έξω σφυρό</a:t>
              </a:r>
            </a:p>
          </p:txBody>
        </p:sp>
      </p:grpSp>
      <p:sp>
        <p:nvSpPr>
          <p:cNvPr id="568" name="Line"/>
          <p:cNvSpPr/>
          <p:nvPr/>
        </p:nvSpPr>
        <p:spPr>
          <a:xfrm>
            <a:off x="9067800" y="5359074"/>
            <a:ext cx="2989352" cy="1"/>
          </a:xfrm>
          <a:prstGeom prst="line">
            <a:avLst/>
          </a:prstGeom>
          <a:ln w="63500">
            <a:solidFill>
              <a:schemeClr val="accent5"/>
            </a:solidFill>
            <a:prstDash val="sysDot"/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69" name="Line"/>
          <p:cNvSpPr/>
          <p:nvPr/>
        </p:nvSpPr>
        <p:spPr>
          <a:xfrm>
            <a:off x="9067800" y="5078806"/>
            <a:ext cx="2989352" cy="1"/>
          </a:xfrm>
          <a:prstGeom prst="line">
            <a:avLst/>
          </a:prstGeom>
          <a:ln w="63500">
            <a:solidFill>
              <a:schemeClr val="accent5"/>
            </a:solidFill>
            <a:prstDash val="sysDot"/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grpSp>
        <p:nvGrpSpPr>
          <p:cNvPr id="574" name="Group"/>
          <p:cNvGrpSpPr/>
          <p:nvPr/>
        </p:nvGrpSpPr>
        <p:grpSpPr>
          <a:xfrm>
            <a:off x="353603" y="2521749"/>
            <a:ext cx="3824953" cy="5388691"/>
            <a:chOff x="0" y="0"/>
            <a:chExt cx="3824952" cy="5388690"/>
          </a:xfrm>
        </p:grpSpPr>
        <p:pic>
          <p:nvPicPr>
            <p:cNvPr id="570" name="Image" descr="Image"/>
            <p:cNvPicPr>
              <a:picLocks noChangeAspect="1"/>
            </p:cNvPicPr>
            <p:nvPr/>
          </p:nvPicPr>
          <p:blipFill>
            <a:blip r:embed="rId4"/>
            <a:srcRect l="26864" t="25169" r="16890" b="10462"/>
            <a:stretch>
              <a:fillRect/>
            </a:stretch>
          </p:blipFill>
          <p:spPr>
            <a:xfrm>
              <a:off x="0" y="0"/>
              <a:ext cx="3824953" cy="5388691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77800" dist="889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71" name="Εσω σφυρό"/>
            <p:cNvSpPr txBox="1"/>
            <p:nvPr/>
          </p:nvSpPr>
          <p:spPr>
            <a:xfrm>
              <a:off x="2667739" y="1756452"/>
              <a:ext cx="1082801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600"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Εσω σφυρό</a:t>
              </a:r>
            </a:p>
          </p:txBody>
        </p:sp>
        <p:sp>
          <p:nvSpPr>
            <p:cNvPr id="572" name="Εξω σφυρό"/>
            <p:cNvSpPr txBox="1"/>
            <p:nvPr/>
          </p:nvSpPr>
          <p:spPr>
            <a:xfrm>
              <a:off x="62865" y="2473968"/>
              <a:ext cx="1082801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600"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Εξω σφυρό</a:t>
              </a:r>
            </a:p>
          </p:txBody>
        </p:sp>
        <p:sp>
          <p:nvSpPr>
            <p:cNvPr id="573" name="Τροχιλία"/>
            <p:cNvSpPr txBox="1"/>
            <p:nvPr/>
          </p:nvSpPr>
          <p:spPr>
            <a:xfrm>
              <a:off x="1543248" y="2183600"/>
              <a:ext cx="1082802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600" b="1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Τροχιλία</a:t>
              </a:r>
            </a:p>
          </p:txBody>
        </p:sp>
      </p:grpSp>
      <p:pic>
        <p:nvPicPr>
          <p:cNvPr id="575" name="Image" descr="Image"/>
          <p:cNvPicPr>
            <a:picLocks noChangeAspect="1"/>
          </p:cNvPicPr>
          <p:nvPr/>
        </p:nvPicPr>
        <p:blipFill>
          <a:blip r:embed="rId5"/>
          <a:srcRect l="17038" t="18420" r="14383" b="18420"/>
          <a:stretch>
            <a:fillRect/>
          </a:stretch>
        </p:blipFill>
        <p:spPr>
          <a:xfrm>
            <a:off x="2903961" y="6062905"/>
            <a:ext cx="3750436" cy="3589300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576" name="Εγκάρσιο επίπεδο"/>
          <p:cNvSpPr txBox="1"/>
          <p:nvPr/>
        </p:nvSpPr>
        <p:spPr>
          <a:xfrm>
            <a:off x="824577" y="1427603"/>
            <a:ext cx="227119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Εγκάρσιο επίπεδο</a:t>
            </a:r>
          </a:p>
        </p:txBody>
      </p:sp>
      <p:sp>
        <p:nvSpPr>
          <p:cNvPr id="577" name="ΚΑΤΩ ΑΚΡΟ"/>
          <p:cNvSpPr txBox="1"/>
          <p:nvPr/>
        </p:nvSpPr>
        <p:spPr>
          <a:xfrm>
            <a:off x="5500647" y="179866"/>
            <a:ext cx="1583228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0" grpId="4" animBg="1" advAuto="0"/>
      <p:bldP spid="568" grpId="3" animBg="1" advAuto="0"/>
      <p:bldP spid="569" grpId="1" animBg="1" advAuto="0"/>
      <p:bldP spid="574" grpId="2" animBg="1" advAuto="0"/>
      <p:bldP spid="575" grpId="5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Image" descr="Image"/>
          <p:cNvPicPr>
            <a:picLocks noChangeAspect="1"/>
          </p:cNvPicPr>
          <p:nvPr/>
        </p:nvPicPr>
        <p:blipFill>
          <a:blip r:embed="rId2"/>
          <a:srcRect l="24750" t="18571" r="16617" b="9136"/>
          <a:stretch>
            <a:fillRect/>
          </a:stretch>
        </p:blipFill>
        <p:spPr>
          <a:xfrm>
            <a:off x="394905" y="1856964"/>
            <a:ext cx="4274979" cy="6488720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580" name="Image" descr="Image"/>
          <p:cNvPicPr>
            <a:picLocks noChangeAspect="1"/>
          </p:cNvPicPr>
          <p:nvPr/>
        </p:nvPicPr>
        <p:blipFill>
          <a:blip r:embed="rId3"/>
          <a:srcRect l="26313" t="2005" r="13259" b="5718"/>
          <a:stretch>
            <a:fillRect/>
          </a:stretch>
        </p:blipFill>
        <p:spPr>
          <a:xfrm>
            <a:off x="4823574" y="1854018"/>
            <a:ext cx="3454843" cy="6494611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582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83" name="ΠΟΔΟΚΝΗΜΙΚΗ ΑΡΘΡΩΣΗ"/>
          <p:cNvSpPr txBox="1"/>
          <p:nvPr/>
        </p:nvSpPr>
        <p:spPr>
          <a:xfrm>
            <a:off x="9131590" y="1054100"/>
            <a:ext cx="347542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l" defTabSz="914400">
              <a:lnSpc>
                <a:spcPct val="120000"/>
              </a:lnSpc>
              <a:spcBef>
                <a:spcPts val="1000"/>
              </a:spcBef>
              <a:defRPr sz="2000" b="1">
                <a:solidFill>
                  <a:srgbClr val="006D8F"/>
                </a:solidFill>
                <a:uFill>
                  <a:solidFill>
                    <a:srgbClr val="00A5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ΠΟΔΟΚΝΗΜΙΚΗ ΑΡΘΡΩΣΗ</a:t>
            </a:r>
          </a:p>
        </p:txBody>
      </p:sp>
      <p:sp>
        <p:nvSpPr>
          <p:cNvPr id="584" name="Αστράγαλος"/>
          <p:cNvSpPr txBox="1"/>
          <p:nvPr/>
        </p:nvSpPr>
        <p:spPr>
          <a:xfrm>
            <a:off x="1396670" y="4510989"/>
            <a:ext cx="2271608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Αστράγαλος</a:t>
            </a:r>
          </a:p>
        </p:txBody>
      </p:sp>
      <p:sp>
        <p:nvSpPr>
          <p:cNvPr id="585" name="Πτέρνα"/>
          <p:cNvSpPr txBox="1"/>
          <p:nvPr/>
        </p:nvSpPr>
        <p:spPr>
          <a:xfrm>
            <a:off x="5035751" y="5957558"/>
            <a:ext cx="2271608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Πτέρνα</a:t>
            </a:r>
          </a:p>
        </p:txBody>
      </p:sp>
      <p:sp>
        <p:nvSpPr>
          <p:cNvPr id="586" name="Σκαφοειδές"/>
          <p:cNvSpPr txBox="1"/>
          <p:nvPr/>
        </p:nvSpPr>
        <p:spPr>
          <a:xfrm>
            <a:off x="5901804" y="3450123"/>
            <a:ext cx="2271607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Σκαφοειδές</a:t>
            </a:r>
          </a:p>
        </p:txBody>
      </p:sp>
      <p:sp>
        <p:nvSpPr>
          <p:cNvPr id="587" name="Σφηνοειδή"/>
          <p:cNvSpPr txBox="1"/>
          <p:nvPr/>
        </p:nvSpPr>
        <p:spPr>
          <a:xfrm>
            <a:off x="5901804" y="2669526"/>
            <a:ext cx="2271607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Σφηνοειδή</a:t>
            </a:r>
          </a:p>
        </p:txBody>
      </p:sp>
      <p:sp>
        <p:nvSpPr>
          <p:cNvPr id="588" name="Αστράγαλος"/>
          <p:cNvSpPr txBox="1"/>
          <p:nvPr/>
        </p:nvSpPr>
        <p:spPr>
          <a:xfrm rot="2487847">
            <a:off x="5752932" y="4440542"/>
            <a:ext cx="2271607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Αστράγαλος</a:t>
            </a:r>
          </a:p>
        </p:txBody>
      </p:sp>
      <p:pic>
        <p:nvPicPr>
          <p:cNvPr id="589" name="image.jpg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504" y="2587648"/>
            <a:ext cx="3944541" cy="5027539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590" name="Line"/>
          <p:cNvSpPr/>
          <p:nvPr/>
        </p:nvSpPr>
        <p:spPr>
          <a:xfrm>
            <a:off x="9169617" y="5859403"/>
            <a:ext cx="2989352" cy="1"/>
          </a:xfrm>
          <a:prstGeom prst="line">
            <a:avLst/>
          </a:prstGeom>
          <a:ln w="63500">
            <a:solidFill>
              <a:schemeClr val="accent5"/>
            </a:solidFill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591" name="Εγκάρσιο επίπεδο"/>
          <p:cNvSpPr txBox="1"/>
          <p:nvPr/>
        </p:nvSpPr>
        <p:spPr>
          <a:xfrm>
            <a:off x="3410898" y="8625022"/>
            <a:ext cx="227119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Εγκάρσιο επίπεδο</a:t>
            </a:r>
          </a:p>
        </p:txBody>
      </p:sp>
      <p:sp>
        <p:nvSpPr>
          <p:cNvPr id="592" name="ΚΑΤΩ ΑΚΡΟ"/>
          <p:cNvSpPr txBox="1"/>
          <p:nvPr/>
        </p:nvSpPr>
        <p:spPr>
          <a:xfrm>
            <a:off x="5710786" y="212240"/>
            <a:ext cx="1583228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ΚΑΤΩ ΑΚΡΟ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4" t="12333" r="39722" b="23334"/>
          <a:stretch/>
        </p:blipFill>
        <p:spPr>
          <a:xfrm>
            <a:off x="390145" y="1955597"/>
            <a:ext cx="5388864" cy="62653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422824" y="2247646"/>
            <a:ext cx="1202572" cy="420564"/>
          </a:xfrm>
          <a:prstGeom prst="rect">
            <a:avLst/>
          </a:prstGeom>
          <a:noFill/>
          <a:scene3d>
            <a:camera prst="orthographicFront">
              <a:rot lat="21593999" lon="0" rev="3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Κεφαλή</a:t>
            </a:r>
            <a:endParaRPr lang="en-US" sz="2133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478" y="3442957"/>
            <a:ext cx="1208985" cy="387798"/>
          </a:xfrm>
          <a:prstGeom prst="rect">
            <a:avLst/>
          </a:prstGeom>
          <a:noFill/>
          <a:scene3d>
            <a:camera prst="orthographicFront">
              <a:rot lat="21593999" lon="0" rev="3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1920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Αυχένας</a:t>
            </a:r>
            <a:endParaRPr lang="en-US" sz="1920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50863" y="4874887"/>
            <a:ext cx="881972" cy="420564"/>
          </a:xfrm>
          <a:prstGeom prst="rect">
            <a:avLst/>
          </a:prstGeom>
          <a:noFill/>
          <a:scene3d>
            <a:camera prst="orthographicFront">
              <a:rot lat="21593999" lon="0" rev="3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 b="1" dirty="0">
                <a:latin typeface="Helvetica" charset="0"/>
                <a:ea typeface="Helvetica" charset="0"/>
                <a:cs typeface="Helvetica" charset="0"/>
              </a:rPr>
              <a:t>Σώμα</a:t>
            </a:r>
            <a:endParaRPr lang="en-US" sz="2133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2783" y="6999275"/>
            <a:ext cx="881972" cy="420564"/>
          </a:xfrm>
          <a:prstGeom prst="rect">
            <a:avLst/>
          </a:prstGeom>
          <a:noFill/>
          <a:scene3d>
            <a:camera prst="orthographicFront">
              <a:rot lat="21593999" lon="0" rev="3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l-GR" sz="2133" b="1" dirty="0">
                <a:latin typeface="Helvetica" charset="0"/>
                <a:ea typeface="Helvetica" charset="0"/>
                <a:cs typeface="Helvetica" charset="0"/>
              </a:rPr>
              <a:t>Βάση</a:t>
            </a:r>
            <a:endParaRPr lang="en-US" sz="2133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1129" y="2833420"/>
            <a:ext cx="1112213" cy="748795"/>
          </a:xfrm>
          <a:prstGeom prst="rect">
            <a:avLst/>
          </a:prstGeom>
          <a:noFill/>
          <a:scene3d>
            <a:camera prst="orthographicFront">
              <a:rot lat="21593999" lon="0" rev="3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l-GR" sz="2133" dirty="0" err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Απω</a:t>
            </a:r>
            <a:r>
              <a:rPr lang="el-GR" sz="2133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άκρο</a:t>
            </a:r>
            <a:endParaRPr lang="en-US" sz="2133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62124" y="6999275"/>
            <a:ext cx="1112212" cy="748795"/>
          </a:xfrm>
          <a:prstGeom prst="rect">
            <a:avLst/>
          </a:prstGeom>
          <a:noFill/>
          <a:scene3d>
            <a:camera prst="orthographicFront">
              <a:rot lat="21593999" lon="0" rev="3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l-GR" sz="213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Εγγύςάκρο</a:t>
            </a:r>
            <a:endParaRPr lang="en-US" sz="2133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1547" y="2833420"/>
            <a:ext cx="297522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Άπω αρθρική επιφάνεια</a:t>
            </a:r>
            <a:endParaRPr lang="en-US" sz="192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75760" y="7474826"/>
            <a:ext cx="3234000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920">
                <a:latin typeface="Helvetica" charset="0"/>
                <a:ea typeface="Helvetica" charset="0"/>
                <a:cs typeface="Helvetica" charset="0"/>
              </a:rPr>
              <a:t>Εγγύς αρθρική </a:t>
            </a: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επιφάνεια</a:t>
            </a:r>
            <a:endParaRPr lang="en-US" sz="1920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4794348" y="2962003"/>
            <a:ext cx="1351465" cy="1004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783069" y="7663240"/>
            <a:ext cx="1483622" cy="2055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278085" y="1282351"/>
            <a:ext cx="4482453" cy="614652"/>
          </a:xfrm>
        </p:spPr>
        <p:txBody>
          <a:bodyPr>
            <a:normAutofit/>
          </a:bodyPr>
          <a:lstStyle/>
          <a:p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</a:t>
            </a:r>
            <a:r>
              <a:rPr lang="el-GR" sz="2133" b="1" dirty="0" err="1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Ακρας</a:t>
            </a:r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 Χειρός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A1E25BF-4B70-E045-A8A1-15708E8FBDAF}"/>
              </a:ext>
            </a:extLst>
          </p:cNvPr>
          <p:cNvSpPr txBox="1">
            <a:spLocks/>
          </p:cNvSpPr>
          <p:nvPr/>
        </p:nvSpPr>
        <p:spPr>
          <a:xfrm>
            <a:off x="8497298" y="2176266"/>
            <a:ext cx="2084678" cy="37789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400" b="0" i="0">
                <a:solidFill>
                  <a:srgbClr val="3333CC"/>
                </a:solidFill>
                <a:latin typeface="Comic Sans MS"/>
                <a:ea typeface="+mj-ea"/>
                <a:cs typeface="Comic Sans MS"/>
              </a:defRPr>
            </a:lvl1pPr>
          </a:lstStyle>
          <a:p>
            <a:r>
              <a:rPr lang="el-GR" sz="2133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Μετακάρπια</a:t>
            </a:r>
            <a:endParaRPr lang="en-US" sz="2133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2A33975-DA11-C541-AE8C-A8B95CF5C75F}"/>
              </a:ext>
            </a:extLst>
          </p:cNvPr>
          <p:cNvCxnSpPr/>
          <p:nvPr/>
        </p:nvCxnSpPr>
        <p:spPr>
          <a:xfrm>
            <a:off x="278666" y="1046544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ΚΑΤΩ ΑΚΡΟ">
            <a:extLst>
              <a:ext uri="{FF2B5EF4-FFF2-40B4-BE49-F238E27FC236}">
                <a16:creationId xmlns:a16="http://schemas.microsoft.com/office/drawing/2014/main" id="{B217E11A-2064-8D51-44BB-51E8EBF6629F}"/>
              </a:ext>
            </a:extLst>
          </p:cNvPr>
          <p:cNvSpPr txBox="1">
            <a:spLocks/>
          </p:cNvSpPr>
          <p:nvPr/>
        </p:nvSpPr>
        <p:spPr>
          <a:xfrm>
            <a:off x="3862124" y="390978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-48" baseline="0">
                <a:solidFill>
                  <a:srgbClr val="632422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 dirty="0"/>
              <a:t>ΑΝΩ ΑΚΡΟ</a:t>
            </a:r>
          </a:p>
        </p:txBody>
      </p:sp>
    </p:spTree>
    <p:extLst>
      <p:ext uri="{BB962C8B-B14F-4D97-AF65-F5344CB8AC3E}">
        <p14:creationId xmlns:p14="http://schemas.microsoft.com/office/powerpoint/2010/main" val="21108821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464" t="17867" r="56890" b="37287"/>
          <a:stretch/>
        </p:blipFill>
        <p:spPr>
          <a:xfrm>
            <a:off x="758613" y="2513335"/>
            <a:ext cx="6187327" cy="63569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531694" y="5091379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1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07927" y="3596725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1</a:t>
            </a:r>
            <a:endParaRPr lang="en-US" sz="1707" b="1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7E7711A-2FD2-224F-A23F-6599F9B50536}"/>
              </a:ext>
            </a:extLst>
          </p:cNvPr>
          <p:cNvSpPr/>
          <p:nvPr/>
        </p:nvSpPr>
        <p:spPr>
          <a:xfrm>
            <a:off x="7307548" y="3114962"/>
            <a:ext cx="4482453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 err="1">
                <a:latin typeface="Helvetica" charset="0"/>
                <a:ea typeface="Helvetica" charset="0"/>
                <a:cs typeface="Helvetica" charset="0"/>
              </a:rPr>
              <a:t>Απω</a:t>
            </a: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 φάλαγγα ή ονυχοφόρος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Μέση φάλαγγα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Εγγύς φάλαγγα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 err="1">
                <a:latin typeface="Helvetica" charset="0"/>
                <a:ea typeface="Helvetica" charset="0"/>
                <a:cs typeface="Helvetica" charset="0"/>
              </a:rPr>
              <a:t>Φαλαγγοφαλαγγικές</a:t>
            </a: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 αρθρώσεις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65CA4A-7F08-FB46-A8F1-632CB0B0CC8A}"/>
              </a:ext>
            </a:extLst>
          </p:cNvPr>
          <p:cNvSpPr txBox="1"/>
          <p:nvPr/>
        </p:nvSpPr>
        <p:spPr>
          <a:xfrm>
            <a:off x="4261577" y="4528285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2</a:t>
            </a:r>
            <a:endParaRPr lang="en-US" sz="1707" b="1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0E9854-555C-9049-B3EA-9EB255F345D9}"/>
              </a:ext>
            </a:extLst>
          </p:cNvPr>
          <p:cNvSpPr txBox="1"/>
          <p:nvPr/>
        </p:nvSpPr>
        <p:spPr>
          <a:xfrm>
            <a:off x="4238424" y="6036530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3</a:t>
            </a:r>
            <a:endParaRPr lang="en-US" sz="1707" b="1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577A5CB-2558-5B4D-8703-7830D8CCBA99}"/>
              </a:ext>
            </a:extLst>
          </p:cNvPr>
          <p:cNvSpPr txBox="1">
            <a:spLocks/>
          </p:cNvSpPr>
          <p:nvPr/>
        </p:nvSpPr>
        <p:spPr>
          <a:xfrm>
            <a:off x="7268534" y="1955597"/>
            <a:ext cx="4482453" cy="61465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400" b="0" i="0">
                <a:solidFill>
                  <a:srgbClr val="3333CC"/>
                </a:solidFill>
                <a:latin typeface="Comic Sans MS"/>
                <a:ea typeface="+mj-ea"/>
                <a:cs typeface="Comic Sans MS"/>
              </a:defRPr>
            </a:lvl1pPr>
          </a:lstStyle>
          <a:p>
            <a:r>
              <a:rPr lang="el-GR" sz="2133" b="1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Ακρας Χειρός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25F68F-B9D8-9842-9C31-ECA4F2F955B7}"/>
              </a:ext>
            </a:extLst>
          </p:cNvPr>
          <p:cNvSpPr/>
          <p:nvPr/>
        </p:nvSpPr>
        <p:spPr>
          <a:xfrm>
            <a:off x="3107202" y="4768426"/>
            <a:ext cx="754280" cy="60113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5404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B9E7579-DD02-9F4F-85E1-99912394B9FF}"/>
              </a:ext>
            </a:extLst>
          </p:cNvPr>
          <p:cNvCxnSpPr/>
          <p:nvPr/>
        </p:nvCxnSpPr>
        <p:spPr>
          <a:xfrm>
            <a:off x="278089" y="1063797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ΚΑΤΩ ΑΚΡΟ">
            <a:extLst>
              <a:ext uri="{FF2B5EF4-FFF2-40B4-BE49-F238E27FC236}">
                <a16:creationId xmlns:a16="http://schemas.microsoft.com/office/drawing/2014/main" id="{688F36A7-BCF6-7FD2-0C09-5508839445DD}"/>
              </a:ext>
            </a:extLst>
          </p:cNvPr>
          <p:cNvSpPr txBox="1">
            <a:spLocks/>
          </p:cNvSpPr>
          <p:nvPr/>
        </p:nvSpPr>
        <p:spPr>
          <a:xfrm>
            <a:off x="3862124" y="390978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-48" baseline="0">
                <a:solidFill>
                  <a:srgbClr val="632422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 dirty="0"/>
              <a:t>ΑΝΩ ΑΚΡΟ</a:t>
            </a:r>
          </a:p>
        </p:txBody>
      </p:sp>
    </p:spTree>
    <p:extLst>
      <p:ext uri="{BB962C8B-B14F-4D97-AF65-F5344CB8AC3E}">
        <p14:creationId xmlns:p14="http://schemas.microsoft.com/office/powerpoint/2010/main" val="39492846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464" t="17867" r="55080" b="13867"/>
          <a:stretch/>
        </p:blipFill>
        <p:spPr>
          <a:xfrm>
            <a:off x="253594" y="2214068"/>
            <a:ext cx="3720846" cy="55380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423" t="61342" r="63838" b="13867"/>
          <a:stretch/>
        </p:blipFill>
        <p:spPr>
          <a:xfrm>
            <a:off x="4157475" y="2574950"/>
            <a:ext cx="5853200" cy="46037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531694" y="5091379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1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66577" y="5452503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>
                <a:latin typeface="Helvetica" charset="0"/>
                <a:ea typeface="Helvetica" charset="0"/>
                <a:cs typeface="Helvetica" charset="0"/>
              </a:rPr>
              <a:t>2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8764" y="5130394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dirty="0">
                <a:latin typeface="Helvetica" charset="0"/>
                <a:ea typeface="Helvetica" charset="0"/>
                <a:cs typeface="Helvetica" charset="0"/>
              </a:rPr>
              <a:t>3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39575" y="4730254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4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42919" y="4473651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>
                <a:latin typeface="Helvetica" charset="0"/>
                <a:ea typeface="Helvetica" charset="0"/>
                <a:cs typeface="Helvetica" charset="0"/>
              </a:rPr>
              <a:t>5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84071" y="4275086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6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60241" y="4696236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latin typeface="Helvetica" charset="0"/>
                <a:ea typeface="Helvetica" charset="0"/>
                <a:cs typeface="Helvetica" charset="0"/>
              </a:rPr>
              <a:t>7</a:t>
            </a:r>
            <a:endParaRPr lang="en-US" sz="1707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5941" y="4169061"/>
            <a:ext cx="30649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8</a:t>
            </a:r>
            <a:endParaRPr lang="en-US" sz="1707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4261174" y="1842367"/>
            <a:ext cx="4482453" cy="465624"/>
          </a:xfrm>
        </p:spPr>
        <p:txBody>
          <a:bodyPr>
            <a:normAutofit/>
          </a:bodyPr>
          <a:lstStyle/>
          <a:p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</a:t>
            </a:r>
            <a:r>
              <a:rPr lang="el-GR" sz="2133" b="1" dirty="0" err="1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Πηχεοκαρπικής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82719" y="7686171"/>
            <a:ext cx="2674129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dirty="0" err="1">
                <a:latin typeface="Helvetica" charset="0"/>
                <a:ea typeface="Helvetica" charset="0"/>
                <a:cs typeface="Helvetica" charset="0"/>
              </a:rPr>
              <a:t>Στυλοειδής</a:t>
            </a: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 απόφυση</a:t>
            </a:r>
            <a:endParaRPr lang="en-US" sz="1920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202992" y="5376842"/>
            <a:ext cx="222450" cy="21401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37E7711A-2FD2-224F-A23F-6599F9B50536}"/>
              </a:ext>
            </a:extLst>
          </p:cNvPr>
          <p:cNvSpPr/>
          <p:nvPr/>
        </p:nvSpPr>
        <p:spPr>
          <a:xfrm>
            <a:off x="10139520" y="3163557"/>
            <a:ext cx="2865281" cy="3469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Σκαφοειδές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Μηνοειδές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Πυραμοειδές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 err="1">
                <a:latin typeface="Helvetica" charset="0"/>
                <a:ea typeface="Helvetica" charset="0"/>
                <a:cs typeface="Helvetica" charset="0"/>
              </a:rPr>
              <a:t>Πισοειδές</a:t>
            </a:r>
            <a:endParaRPr lang="el-GR" sz="1920" dirty="0">
              <a:latin typeface="Helvetica" charset="0"/>
              <a:ea typeface="Helvetica" charset="0"/>
              <a:cs typeface="Helvetica" charset="0"/>
            </a:endParaRP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Μείζων πολύγωνο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Έλασσον πολύγωνο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Κεφαλωτό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Αγκιστρωτό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553E17-86BB-2444-A3E0-581FA1A1B973}"/>
              </a:ext>
            </a:extLst>
          </p:cNvPr>
          <p:cNvCxnSpPr/>
          <p:nvPr/>
        </p:nvCxnSpPr>
        <p:spPr>
          <a:xfrm>
            <a:off x="298027" y="1098302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ΚΑΤΩ ΑΚΡΟ">
            <a:extLst>
              <a:ext uri="{FF2B5EF4-FFF2-40B4-BE49-F238E27FC236}">
                <a16:creationId xmlns:a16="http://schemas.microsoft.com/office/drawing/2014/main" id="{26241B19-D191-0755-A51B-1F92375916E7}"/>
              </a:ext>
            </a:extLst>
          </p:cNvPr>
          <p:cNvSpPr txBox="1">
            <a:spLocks/>
          </p:cNvSpPr>
          <p:nvPr/>
        </p:nvSpPr>
        <p:spPr>
          <a:xfrm>
            <a:off x="3862124" y="390978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-48" baseline="0">
                <a:solidFill>
                  <a:srgbClr val="632422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 dirty="0"/>
              <a:t>ΑΝΩ ΑΚΡΟ</a:t>
            </a:r>
          </a:p>
        </p:txBody>
      </p:sp>
    </p:spTree>
    <p:extLst>
      <p:ext uri="{BB962C8B-B14F-4D97-AF65-F5344CB8AC3E}">
        <p14:creationId xmlns:p14="http://schemas.microsoft.com/office/powerpoint/2010/main" val="7718147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78670" y="1897767"/>
            <a:ext cx="4032028" cy="404194"/>
          </a:xfrm>
        </p:spPr>
        <p:txBody>
          <a:bodyPr>
            <a:normAutofit/>
          </a:bodyPr>
          <a:lstStyle/>
          <a:p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Αγκώνα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31734" r="25692" b="33332"/>
          <a:stretch/>
        </p:blipFill>
        <p:spPr>
          <a:xfrm rot="16200000">
            <a:off x="-1099000" y="3410658"/>
            <a:ext cx="6387263" cy="34965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1" t="33274" r="30911" b="30993"/>
          <a:stretch/>
        </p:blipFill>
        <p:spPr>
          <a:xfrm rot="10800000">
            <a:off x="4038371" y="2562886"/>
            <a:ext cx="4517420" cy="41461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4526400" y="3088065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b="1">
                <a:solidFill>
                  <a:schemeClr val="bg1"/>
                </a:solidFill>
              </a:rPr>
              <a:t>1</a:t>
            </a:r>
            <a:endParaRPr lang="en-US" sz="192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33860" y="5698887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4218" y="6092841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96460" y="4740376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62098" y="4751623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5715267" y="5521542"/>
            <a:ext cx="282734" cy="57130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713762" y="3971644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6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5668914" y="4356280"/>
            <a:ext cx="168188" cy="50564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971292" y="3899089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96342" y="4602859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923665" y="3880395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517120" y="5356302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29271" y="5928856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278948" y="2295353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b="1">
                <a:solidFill>
                  <a:schemeClr val="bg1"/>
                </a:solidFill>
              </a:rPr>
              <a:t>1</a:t>
            </a:r>
            <a:endParaRPr lang="en-US" sz="1920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84360" y="4405881"/>
            <a:ext cx="31290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94188" y="3872650"/>
            <a:ext cx="44114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b="1" dirty="0">
                <a:solidFill>
                  <a:schemeClr val="bg1"/>
                </a:solidFill>
              </a:rPr>
              <a:t>10</a:t>
            </a:r>
            <a:endParaRPr lang="en-US" sz="1920" b="1" dirty="0">
              <a:solidFill>
                <a:schemeClr val="bg1"/>
              </a:solidFill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H="1">
            <a:off x="5890843" y="4198098"/>
            <a:ext cx="380471" cy="63980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963A1E2C-294E-1348-9F21-C5B25210B44C}"/>
              </a:ext>
            </a:extLst>
          </p:cNvPr>
          <p:cNvSpPr/>
          <p:nvPr/>
        </p:nvSpPr>
        <p:spPr>
          <a:xfrm>
            <a:off x="8928030" y="2665917"/>
            <a:ext cx="34965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Βραχιόνιο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Ωλέκρανο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 err="1">
                <a:latin typeface="Helvetica" charset="0"/>
                <a:ea typeface="Helvetica" charset="0"/>
                <a:cs typeface="Helvetica" charset="0"/>
              </a:rPr>
              <a:t>Τροχιλιακή</a:t>
            </a: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 εντομή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Κεφαλή κερκίδας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Αυχένας κερκίδας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 err="1">
                <a:latin typeface="Helvetica" charset="0"/>
                <a:ea typeface="Helvetica" charset="0"/>
                <a:cs typeface="Helvetica" charset="0"/>
              </a:rPr>
              <a:t>Τροχιλία</a:t>
            </a:r>
            <a:endParaRPr lang="el-GR" sz="1920" dirty="0">
              <a:latin typeface="Helvetica" charset="0"/>
              <a:ea typeface="Helvetica" charset="0"/>
              <a:cs typeface="Helvetica" charset="0"/>
            </a:endParaRP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Ωλεκρανικός βόθρος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Έξω επικόνδυλος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Έσω επικόνδυλος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 err="1">
                <a:latin typeface="Helvetica" charset="0"/>
                <a:ea typeface="Helvetica" charset="0"/>
                <a:cs typeface="Helvetica" charset="0"/>
              </a:rPr>
              <a:t>Κορωνοειδής</a:t>
            </a: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 απόφυση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F731D19-0719-EA40-A453-F812A8D83FDA}"/>
              </a:ext>
            </a:extLst>
          </p:cNvPr>
          <p:cNvCxnSpPr/>
          <p:nvPr/>
        </p:nvCxnSpPr>
        <p:spPr>
          <a:xfrm>
            <a:off x="291905" y="925773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ΚΑΤΩ ΑΚΡΟ">
            <a:extLst>
              <a:ext uri="{FF2B5EF4-FFF2-40B4-BE49-F238E27FC236}">
                <a16:creationId xmlns:a16="http://schemas.microsoft.com/office/drawing/2014/main" id="{013A8BD4-DEB3-4899-2421-2443AA7B2F7C}"/>
              </a:ext>
            </a:extLst>
          </p:cNvPr>
          <p:cNvSpPr txBox="1">
            <a:spLocks/>
          </p:cNvSpPr>
          <p:nvPr/>
        </p:nvSpPr>
        <p:spPr>
          <a:xfrm>
            <a:off x="3862124" y="390978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-48" baseline="0">
                <a:solidFill>
                  <a:srgbClr val="632422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 dirty="0"/>
              <a:t>ΑΝΩ ΑΚΡΟ</a:t>
            </a:r>
          </a:p>
        </p:txBody>
      </p:sp>
    </p:spTree>
    <p:extLst>
      <p:ext uri="{BB962C8B-B14F-4D97-AF65-F5344CB8AC3E}">
        <p14:creationId xmlns:p14="http://schemas.microsoft.com/office/powerpoint/2010/main" val="2272379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9" t="7668" r="39931" b="19333"/>
          <a:stretch/>
        </p:blipFill>
        <p:spPr>
          <a:xfrm>
            <a:off x="1051233" y="1971318"/>
            <a:ext cx="5583095" cy="72779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91487" y="3047171"/>
            <a:ext cx="5769358" cy="2746422"/>
          </a:xfrm>
        </p:spPr>
        <p:txBody>
          <a:bodyPr>
            <a:normAutofit fontScale="92500" lnSpcReduction="20000"/>
          </a:bodyPr>
          <a:lstStyle/>
          <a:p>
            <a:pPr marL="406394" indent="-406394">
              <a:lnSpc>
                <a:spcPct val="160000"/>
              </a:lnSpc>
              <a:buFont typeface="Wingdings" pitchFamily="2" charset="2"/>
              <a:buChar char="§"/>
            </a:pPr>
            <a:r>
              <a:rPr lang="el-GR" sz="2133" i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Κάθε ημιμόριο της οστέινης πυέλου σχηματίζεται από τη συνένωση τριών οστών</a:t>
            </a:r>
            <a:r>
              <a:rPr lang="en-US" sz="2133" i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:</a:t>
            </a:r>
            <a:r>
              <a:rPr lang="el-GR" sz="2133" i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 λαγόνιο </a:t>
            </a:r>
            <a:r>
              <a:rPr lang="mr-IN" sz="2133" i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–</a:t>
            </a:r>
            <a:r>
              <a:rPr lang="el-GR" sz="2133" i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 ηβικό </a:t>
            </a:r>
            <a:r>
              <a:rPr lang="mr-IN" sz="2133" i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–</a:t>
            </a:r>
            <a:r>
              <a:rPr lang="el-GR" sz="2133" i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 ισχιακό</a:t>
            </a:r>
          </a:p>
          <a:p>
            <a:pPr marL="406394" indent="-406394">
              <a:lnSpc>
                <a:spcPct val="160000"/>
              </a:lnSpc>
              <a:buFont typeface="Wingdings" pitchFamily="2" charset="2"/>
              <a:buChar char="§"/>
            </a:pPr>
            <a:r>
              <a:rPr lang="el-GR" sz="2133" i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Στην περιοχή της άρθρωσης του ισχίου συνενώνονται και σχηματίζουν την κοτύλη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09768" y="2516391"/>
            <a:ext cx="2223686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Λαγόνια ακρολοφία</a:t>
            </a:r>
            <a:endParaRPr lang="en-US" sz="1707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620826" y="3636157"/>
            <a:ext cx="691649" cy="1008993"/>
          </a:xfrm>
          <a:custGeom>
            <a:avLst/>
            <a:gdLst>
              <a:gd name="connsiteX0" fmla="*/ 17800 w 648421"/>
              <a:gd name="connsiteY0" fmla="*/ 0 h 945931"/>
              <a:gd name="connsiteX1" fmla="*/ 17800 w 648421"/>
              <a:gd name="connsiteY1" fmla="*/ 409904 h 945931"/>
              <a:gd name="connsiteX2" fmla="*/ 33566 w 648421"/>
              <a:gd name="connsiteY2" fmla="*/ 457200 h 945931"/>
              <a:gd name="connsiteX3" fmla="*/ 80862 w 648421"/>
              <a:gd name="connsiteY3" fmla="*/ 504497 h 945931"/>
              <a:gd name="connsiteX4" fmla="*/ 96628 w 648421"/>
              <a:gd name="connsiteY4" fmla="*/ 551793 h 945931"/>
              <a:gd name="connsiteX5" fmla="*/ 159690 w 648421"/>
              <a:gd name="connsiteY5" fmla="*/ 646386 h 945931"/>
              <a:gd name="connsiteX6" fmla="*/ 238517 w 648421"/>
              <a:gd name="connsiteY6" fmla="*/ 788276 h 945931"/>
              <a:gd name="connsiteX7" fmla="*/ 285814 w 648421"/>
              <a:gd name="connsiteY7" fmla="*/ 804042 h 945931"/>
              <a:gd name="connsiteX8" fmla="*/ 348876 w 648421"/>
              <a:gd name="connsiteY8" fmla="*/ 788276 h 945931"/>
              <a:gd name="connsiteX9" fmla="*/ 443469 w 648421"/>
              <a:gd name="connsiteY9" fmla="*/ 725214 h 945931"/>
              <a:gd name="connsiteX10" fmla="*/ 538062 w 648421"/>
              <a:gd name="connsiteY10" fmla="*/ 772511 h 945931"/>
              <a:gd name="connsiteX11" fmla="*/ 601124 w 648421"/>
              <a:gd name="connsiteY11" fmla="*/ 867104 h 945931"/>
              <a:gd name="connsiteX12" fmla="*/ 648421 w 648421"/>
              <a:gd name="connsiteY12" fmla="*/ 945931 h 945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8421" h="945931">
                <a:moveTo>
                  <a:pt x="17800" y="0"/>
                </a:moveTo>
                <a:cubicBezTo>
                  <a:pt x="-4211" y="198108"/>
                  <a:pt x="-7597" y="155929"/>
                  <a:pt x="17800" y="409904"/>
                </a:cubicBezTo>
                <a:cubicBezTo>
                  <a:pt x="19454" y="426440"/>
                  <a:pt x="24348" y="443373"/>
                  <a:pt x="33566" y="457200"/>
                </a:cubicBezTo>
                <a:cubicBezTo>
                  <a:pt x="45933" y="475751"/>
                  <a:pt x="65097" y="488731"/>
                  <a:pt x="80862" y="504497"/>
                </a:cubicBezTo>
                <a:cubicBezTo>
                  <a:pt x="86117" y="520262"/>
                  <a:pt x="88557" y="537266"/>
                  <a:pt x="96628" y="551793"/>
                </a:cubicBezTo>
                <a:cubicBezTo>
                  <a:pt x="115032" y="584920"/>
                  <a:pt x="159690" y="646386"/>
                  <a:pt x="159690" y="646386"/>
                </a:cubicBezTo>
                <a:cubicBezTo>
                  <a:pt x="173571" y="688032"/>
                  <a:pt x="197858" y="774723"/>
                  <a:pt x="238517" y="788276"/>
                </a:cubicBezTo>
                <a:lnTo>
                  <a:pt x="285814" y="804042"/>
                </a:lnTo>
                <a:cubicBezTo>
                  <a:pt x="306835" y="798787"/>
                  <a:pt x="329496" y="797966"/>
                  <a:pt x="348876" y="788276"/>
                </a:cubicBezTo>
                <a:cubicBezTo>
                  <a:pt x="382771" y="771329"/>
                  <a:pt x="443469" y="725214"/>
                  <a:pt x="443469" y="725214"/>
                </a:cubicBezTo>
                <a:cubicBezTo>
                  <a:pt x="477206" y="736460"/>
                  <a:pt x="512893" y="743747"/>
                  <a:pt x="538062" y="772511"/>
                </a:cubicBezTo>
                <a:cubicBezTo>
                  <a:pt x="563016" y="801030"/>
                  <a:pt x="580103" y="835573"/>
                  <a:pt x="601124" y="867104"/>
                </a:cubicBezTo>
                <a:cubicBezTo>
                  <a:pt x="639174" y="924179"/>
                  <a:pt x="624181" y="897452"/>
                  <a:pt x="648421" y="945931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0"/>
          </a:p>
        </p:txBody>
      </p:sp>
      <p:sp>
        <p:nvSpPr>
          <p:cNvPr id="7" name="Freeform 6"/>
          <p:cNvSpPr/>
          <p:nvPr/>
        </p:nvSpPr>
        <p:spPr>
          <a:xfrm>
            <a:off x="2598358" y="5200097"/>
            <a:ext cx="252312" cy="807195"/>
          </a:xfrm>
          <a:custGeom>
            <a:avLst/>
            <a:gdLst>
              <a:gd name="connsiteX0" fmla="*/ 31531 w 236543"/>
              <a:gd name="connsiteY0" fmla="*/ 0 h 756745"/>
              <a:gd name="connsiteX1" fmla="*/ 15765 w 236543"/>
              <a:gd name="connsiteY1" fmla="*/ 283780 h 756745"/>
              <a:gd name="connsiteX2" fmla="*/ 0 w 236543"/>
              <a:gd name="connsiteY2" fmla="*/ 331076 h 756745"/>
              <a:gd name="connsiteX3" fmla="*/ 15765 w 236543"/>
              <a:gd name="connsiteY3" fmla="*/ 409904 h 756745"/>
              <a:gd name="connsiteX4" fmla="*/ 31531 w 236543"/>
              <a:gd name="connsiteY4" fmla="*/ 457200 h 756745"/>
              <a:gd name="connsiteX5" fmla="*/ 78827 w 236543"/>
              <a:gd name="connsiteY5" fmla="*/ 472966 h 756745"/>
              <a:gd name="connsiteX6" fmla="*/ 141889 w 236543"/>
              <a:gd name="connsiteY6" fmla="*/ 567559 h 756745"/>
              <a:gd name="connsiteX7" fmla="*/ 189186 w 236543"/>
              <a:gd name="connsiteY7" fmla="*/ 646387 h 756745"/>
              <a:gd name="connsiteX8" fmla="*/ 204951 w 236543"/>
              <a:gd name="connsiteY8" fmla="*/ 693683 h 756745"/>
              <a:gd name="connsiteX9" fmla="*/ 236482 w 236543"/>
              <a:gd name="connsiteY9" fmla="*/ 756745 h 7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6543" h="756745">
                <a:moveTo>
                  <a:pt x="31531" y="0"/>
                </a:moveTo>
                <a:cubicBezTo>
                  <a:pt x="26276" y="94593"/>
                  <a:pt x="24747" y="189468"/>
                  <a:pt x="15765" y="283780"/>
                </a:cubicBezTo>
                <a:cubicBezTo>
                  <a:pt x="14189" y="300323"/>
                  <a:pt x="0" y="314458"/>
                  <a:pt x="0" y="331076"/>
                </a:cubicBezTo>
                <a:cubicBezTo>
                  <a:pt x="0" y="357872"/>
                  <a:pt x="9266" y="383908"/>
                  <a:pt x="15765" y="409904"/>
                </a:cubicBezTo>
                <a:cubicBezTo>
                  <a:pt x="19796" y="426026"/>
                  <a:pt x="19780" y="445449"/>
                  <a:pt x="31531" y="457200"/>
                </a:cubicBezTo>
                <a:cubicBezTo>
                  <a:pt x="43282" y="468951"/>
                  <a:pt x="63062" y="467711"/>
                  <a:pt x="78827" y="472966"/>
                </a:cubicBezTo>
                <a:cubicBezTo>
                  <a:pt x="99848" y="504497"/>
                  <a:pt x="129905" y="531608"/>
                  <a:pt x="141889" y="567559"/>
                </a:cubicBezTo>
                <a:cubicBezTo>
                  <a:pt x="162356" y="628956"/>
                  <a:pt x="145904" y="603104"/>
                  <a:pt x="189186" y="646387"/>
                </a:cubicBezTo>
                <a:cubicBezTo>
                  <a:pt x="194441" y="662152"/>
                  <a:pt x="197519" y="678819"/>
                  <a:pt x="204951" y="693683"/>
                </a:cubicBezTo>
                <a:cubicBezTo>
                  <a:pt x="239397" y="762576"/>
                  <a:pt x="236482" y="717255"/>
                  <a:pt x="236482" y="756745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0"/>
          </a:p>
        </p:txBody>
      </p:sp>
      <p:sp>
        <p:nvSpPr>
          <p:cNvPr id="8" name="Freeform 7"/>
          <p:cNvSpPr/>
          <p:nvPr/>
        </p:nvSpPr>
        <p:spPr>
          <a:xfrm>
            <a:off x="1740710" y="2156302"/>
            <a:ext cx="2589750" cy="874460"/>
          </a:xfrm>
          <a:custGeom>
            <a:avLst/>
            <a:gdLst>
              <a:gd name="connsiteX0" fmla="*/ 2427890 w 2427890"/>
              <a:gd name="connsiteY0" fmla="*/ 472965 h 819807"/>
              <a:gd name="connsiteX1" fmla="*/ 2317531 w 2427890"/>
              <a:gd name="connsiteY1" fmla="*/ 409903 h 819807"/>
              <a:gd name="connsiteX2" fmla="*/ 2222938 w 2427890"/>
              <a:gd name="connsiteY2" fmla="*/ 346841 h 819807"/>
              <a:gd name="connsiteX3" fmla="*/ 2128345 w 2427890"/>
              <a:gd name="connsiteY3" fmla="*/ 315310 h 819807"/>
              <a:gd name="connsiteX4" fmla="*/ 2033752 w 2427890"/>
              <a:gd name="connsiteY4" fmla="*/ 252248 h 819807"/>
              <a:gd name="connsiteX5" fmla="*/ 1986455 w 2427890"/>
              <a:gd name="connsiteY5" fmla="*/ 220717 h 819807"/>
              <a:gd name="connsiteX6" fmla="*/ 1844566 w 2427890"/>
              <a:gd name="connsiteY6" fmla="*/ 173420 h 819807"/>
              <a:gd name="connsiteX7" fmla="*/ 1797269 w 2427890"/>
              <a:gd name="connsiteY7" fmla="*/ 157655 h 819807"/>
              <a:gd name="connsiteX8" fmla="*/ 1749973 w 2427890"/>
              <a:gd name="connsiteY8" fmla="*/ 141889 h 819807"/>
              <a:gd name="connsiteX9" fmla="*/ 1686911 w 2427890"/>
              <a:gd name="connsiteY9" fmla="*/ 126124 h 819807"/>
              <a:gd name="connsiteX10" fmla="*/ 1608083 w 2427890"/>
              <a:gd name="connsiteY10" fmla="*/ 110358 h 819807"/>
              <a:gd name="connsiteX11" fmla="*/ 1513490 w 2427890"/>
              <a:gd name="connsiteY11" fmla="*/ 78827 h 819807"/>
              <a:gd name="connsiteX12" fmla="*/ 1418897 w 2427890"/>
              <a:gd name="connsiteY12" fmla="*/ 47296 h 819807"/>
              <a:gd name="connsiteX13" fmla="*/ 1371600 w 2427890"/>
              <a:gd name="connsiteY13" fmla="*/ 31531 h 819807"/>
              <a:gd name="connsiteX14" fmla="*/ 1324304 w 2427890"/>
              <a:gd name="connsiteY14" fmla="*/ 15765 h 819807"/>
              <a:gd name="connsiteX15" fmla="*/ 1198180 w 2427890"/>
              <a:gd name="connsiteY15" fmla="*/ 0 h 819807"/>
              <a:gd name="connsiteX16" fmla="*/ 945931 w 2427890"/>
              <a:gd name="connsiteY16" fmla="*/ 15765 h 819807"/>
              <a:gd name="connsiteX17" fmla="*/ 851338 w 2427890"/>
              <a:gd name="connsiteY17" fmla="*/ 47296 h 819807"/>
              <a:gd name="connsiteX18" fmla="*/ 740980 w 2427890"/>
              <a:gd name="connsiteY18" fmla="*/ 78827 h 819807"/>
              <a:gd name="connsiteX19" fmla="*/ 599090 w 2427890"/>
              <a:gd name="connsiteY19" fmla="*/ 141889 h 819807"/>
              <a:gd name="connsiteX20" fmla="*/ 551793 w 2427890"/>
              <a:gd name="connsiteY20" fmla="*/ 157655 h 819807"/>
              <a:gd name="connsiteX21" fmla="*/ 504497 w 2427890"/>
              <a:gd name="connsiteY21" fmla="*/ 173420 h 819807"/>
              <a:gd name="connsiteX22" fmla="*/ 409904 w 2427890"/>
              <a:gd name="connsiteY22" fmla="*/ 252248 h 819807"/>
              <a:gd name="connsiteX23" fmla="*/ 362607 w 2427890"/>
              <a:gd name="connsiteY23" fmla="*/ 283779 h 819807"/>
              <a:gd name="connsiteX24" fmla="*/ 331076 w 2427890"/>
              <a:gd name="connsiteY24" fmla="*/ 331076 h 819807"/>
              <a:gd name="connsiteX25" fmla="*/ 283780 w 2427890"/>
              <a:gd name="connsiteY25" fmla="*/ 362607 h 819807"/>
              <a:gd name="connsiteX26" fmla="*/ 268014 w 2427890"/>
              <a:gd name="connsiteY26" fmla="*/ 409903 h 819807"/>
              <a:gd name="connsiteX27" fmla="*/ 189186 w 2427890"/>
              <a:gd name="connsiteY27" fmla="*/ 504496 h 819807"/>
              <a:gd name="connsiteX28" fmla="*/ 94593 w 2427890"/>
              <a:gd name="connsiteY28" fmla="*/ 646386 h 819807"/>
              <a:gd name="connsiteX29" fmla="*/ 63062 w 2427890"/>
              <a:gd name="connsiteY29" fmla="*/ 693682 h 819807"/>
              <a:gd name="connsiteX30" fmla="*/ 47297 w 2427890"/>
              <a:gd name="connsiteY30" fmla="*/ 740979 h 819807"/>
              <a:gd name="connsiteX31" fmla="*/ 15766 w 2427890"/>
              <a:gd name="connsiteY31" fmla="*/ 788276 h 819807"/>
              <a:gd name="connsiteX32" fmla="*/ 0 w 2427890"/>
              <a:gd name="connsiteY32" fmla="*/ 819807 h 81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27890" h="819807">
                <a:moveTo>
                  <a:pt x="2427890" y="472965"/>
                </a:moveTo>
                <a:cubicBezTo>
                  <a:pt x="2221022" y="317815"/>
                  <a:pt x="2472299" y="495886"/>
                  <a:pt x="2317531" y="409903"/>
                </a:cubicBezTo>
                <a:cubicBezTo>
                  <a:pt x="2284404" y="391499"/>
                  <a:pt x="2258889" y="358825"/>
                  <a:pt x="2222938" y="346841"/>
                </a:cubicBezTo>
                <a:cubicBezTo>
                  <a:pt x="2191407" y="336331"/>
                  <a:pt x="2156000" y="333746"/>
                  <a:pt x="2128345" y="315310"/>
                </a:cubicBezTo>
                <a:lnTo>
                  <a:pt x="2033752" y="252248"/>
                </a:lnTo>
                <a:cubicBezTo>
                  <a:pt x="2017986" y="241738"/>
                  <a:pt x="2004431" y="226709"/>
                  <a:pt x="1986455" y="220717"/>
                </a:cubicBezTo>
                <a:lnTo>
                  <a:pt x="1844566" y="173420"/>
                </a:lnTo>
                <a:lnTo>
                  <a:pt x="1797269" y="157655"/>
                </a:lnTo>
                <a:cubicBezTo>
                  <a:pt x="1781504" y="152400"/>
                  <a:pt x="1766095" y="145919"/>
                  <a:pt x="1749973" y="141889"/>
                </a:cubicBezTo>
                <a:cubicBezTo>
                  <a:pt x="1728952" y="136634"/>
                  <a:pt x="1708063" y="130824"/>
                  <a:pt x="1686911" y="126124"/>
                </a:cubicBezTo>
                <a:cubicBezTo>
                  <a:pt x="1660753" y="120311"/>
                  <a:pt x="1633935" y="117409"/>
                  <a:pt x="1608083" y="110358"/>
                </a:cubicBezTo>
                <a:cubicBezTo>
                  <a:pt x="1576018" y="101613"/>
                  <a:pt x="1545021" y="89337"/>
                  <a:pt x="1513490" y="78827"/>
                </a:cubicBezTo>
                <a:lnTo>
                  <a:pt x="1418897" y="47296"/>
                </a:lnTo>
                <a:lnTo>
                  <a:pt x="1371600" y="31531"/>
                </a:lnTo>
                <a:cubicBezTo>
                  <a:pt x="1355835" y="26276"/>
                  <a:pt x="1340794" y="17826"/>
                  <a:pt x="1324304" y="15765"/>
                </a:cubicBezTo>
                <a:lnTo>
                  <a:pt x="1198180" y="0"/>
                </a:lnTo>
                <a:cubicBezTo>
                  <a:pt x="1114097" y="5255"/>
                  <a:pt x="1029406" y="4382"/>
                  <a:pt x="945931" y="15765"/>
                </a:cubicBezTo>
                <a:cubicBezTo>
                  <a:pt x="912999" y="20256"/>
                  <a:pt x="883582" y="39235"/>
                  <a:pt x="851338" y="47296"/>
                </a:cubicBezTo>
                <a:cubicBezTo>
                  <a:pt x="772154" y="67093"/>
                  <a:pt x="808832" y="56210"/>
                  <a:pt x="740980" y="78827"/>
                </a:cubicBezTo>
                <a:cubicBezTo>
                  <a:pt x="666028" y="128795"/>
                  <a:pt x="711659" y="104366"/>
                  <a:pt x="599090" y="141889"/>
                </a:cubicBezTo>
                <a:lnTo>
                  <a:pt x="551793" y="157655"/>
                </a:lnTo>
                <a:lnTo>
                  <a:pt x="504497" y="173420"/>
                </a:lnTo>
                <a:cubicBezTo>
                  <a:pt x="387067" y="251706"/>
                  <a:pt x="531293" y="151090"/>
                  <a:pt x="409904" y="252248"/>
                </a:cubicBezTo>
                <a:cubicBezTo>
                  <a:pt x="395348" y="264378"/>
                  <a:pt x="378373" y="273269"/>
                  <a:pt x="362607" y="283779"/>
                </a:cubicBezTo>
                <a:cubicBezTo>
                  <a:pt x="352097" y="299545"/>
                  <a:pt x="344474" y="317678"/>
                  <a:pt x="331076" y="331076"/>
                </a:cubicBezTo>
                <a:cubicBezTo>
                  <a:pt x="317678" y="344474"/>
                  <a:pt x="295617" y="347811"/>
                  <a:pt x="283780" y="362607"/>
                </a:cubicBezTo>
                <a:cubicBezTo>
                  <a:pt x="273399" y="375584"/>
                  <a:pt x="275446" y="395039"/>
                  <a:pt x="268014" y="409903"/>
                </a:cubicBezTo>
                <a:cubicBezTo>
                  <a:pt x="234209" y="477512"/>
                  <a:pt x="238005" y="441730"/>
                  <a:pt x="189186" y="504496"/>
                </a:cubicBezTo>
                <a:cubicBezTo>
                  <a:pt x="189178" y="504506"/>
                  <a:pt x="110362" y="622733"/>
                  <a:pt x="94593" y="646386"/>
                </a:cubicBezTo>
                <a:lnTo>
                  <a:pt x="63062" y="693682"/>
                </a:lnTo>
                <a:cubicBezTo>
                  <a:pt x="57807" y="709448"/>
                  <a:pt x="54729" y="726115"/>
                  <a:pt x="47297" y="740979"/>
                </a:cubicBezTo>
                <a:cubicBezTo>
                  <a:pt x="38823" y="757927"/>
                  <a:pt x="25515" y="772028"/>
                  <a:pt x="15766" y="788276"/>
                </a:cubicBezTo>
                <a:cubicBezTo>
                  <a:pt x="9720" y="798352"/>
                  <a:pt x="5255" y="809297"/>
                  <a:pt x="0" y="819807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0"/>
          </a:p>
        </p:txBody>
      </p:sp>
      <p:sp>
        <p:nvSpPr>
          <p:cNvPr id="9" name="TextBox 8"/>
          <p:cNvSpPr txBox="1"/>
          <p:nvPr/>
        </p:nvSpPr>
        <p:spPr>
          <a:xfrm>
            <a:off x="2762963" y="3905616"/>
            <a:ext cx="1143262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Λαγόνιο</a:t>
            </a:r>
            <a:endParaRPr lang="en-US" sz="1920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00954" y="8269312"/>
            <a:ext cx="1143262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Μηριαίο</a:t>
            </a:r>
            <a:endParaRPr lang="en-US" sz="1920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766522" y="6024109"/>
            <a:ext cx="1597572" cy="1345324"/>
          </a:xfrm>
          <a:custGeom>
            <a:avLst/>
            <a:gdLst>
              <a:gd name="connsiteX0" fmla="*/ 0 w 1497724"/>
              <a:gd name="connsiteY0" fmla="*/ 110358 h 1261241"/>
              <a:gd name="connsiteX1" fmla="*/ 110358 w 1497724"/>
              <a:gd name="connsiteY1" fmla="*/ 94593 h 1261241"/>
              <a:gd name="connsiteX2" fmla="*/ 252248 w 1497724"/>
              <a:gd name="connsiteY2" fmla="*/ 47296 h 1261241"/>
              <a:gd name="connsiteX3" fmla="*/ 346841 w 1497724"/>
              <a:gd name="connsiteY3" fmla="*/ 15765 h 1261241"/>
              <a:gd name="connsiteX4" fmla="*/ 394138 w 1497724"/>
              <a:gd name="connsiteY4" fmla="*/ 0 h 1261241"/>
              <a:gd name="connsiteX5" fmla="*/ 614855 w 1497724"/>
              <a:gd name="connsiteY5" fmla="*/ 15765 h 1261241"/>
              <a:gd name="connsiteX6" fmla="*/ 709448 w 1497724"/>
              <a:gd name="connsiteY6" fmla="*/ 47296 h 1261241"/>
              <a:gd name="connsiteX7" fmla="*/ 804041 w 1497724"/>
              <a:gd name="connsiteY7" fmla="*/ 78827 h 1261241"/>
              <a:gd name="connsiteX8" fmla="*/ 945931 w 1497724"/>
              <a:gd name="connsiteY8" fmla="*/ 126124 h 1261241"/>
              <a:gd name="connsiteX9" fmla="*/ 1040524 w 1497724"/>
              <a:gd name="connsiteY9" fmla="*/ 157655 h 1261241"/>
              <a:gd name="connsiteX10" fmla="*/ 1087820 w 1497724"/>
              <a:gd name="connsiteY10" fmla="*/ 189186 h 1261241"/>
              <a:gd name="connsiteX11" fmla="*/ 1150883 w 1497724"/>
              <a:gd name="connsiteY11" fmla="*/ 268013 h 1261241"/>
              <a:gd name="connsiteX12" fmla="*/ 1198179 w 1497724"/>
              <a:gd name="connsiteY12" fmla="*/ 299544 h 1261241"/>
              <a:gd name="connsiteX13" fmla="*/ 1277007 w 1497724"/>
              <a:gd name="connsiteY13" fmla="*/ 346841 h 1261241"/>
              <a:gd name="connsiteX14" fmla="*/ 1308538 w 1497724"/>
              <a:gd name="connsiteY14" fmla="*/ 394138 h 1261241"/>
              <a:gd name="connsiteX15" fmla="*/ 1355834 w 1497724"/>
              <a:gd name="connsiteY15" fmla="*/ 441434 h 1261241"/>
              <a:gd name="connsiteX16" fmla="*/ 1371600 w 1497724"/>
              <a:gd name="connsiteY16" fmla="*/ 488731 h 1261241"/>
              <a:gd name="connsiteX17" fmla="*/ 1434662 w 1497724"/>
              <a:gd name="connsiteY17" fmla="*/ 583324 h 1261241"/>
              <a:gd name="connsiteX18" fmla="*/ 1450427 w 1497724"/>
              <a:gd name="connsiteY18" fmla="*/ 630620 h 1261241"/>
              <a:gd name="connsiteX19" fmla="*/ 1497724 w 1497724"/>
              <a:gd name="connsiteY19" fmla="*/ 725213 h 1261241"/>
              <a:gd name="connsiteX20" fmla="*/ 1481958 w 1497724"/>
              <a:gd name="connsiteY20" fmla="*/ 1182413 h 1261241"/>
              <a:gd name="connsiteX21" fmla="*/ 1466193 w 1497724"/>
              <a:gd name="connsiteY21" fmla="*/ 1229710 h 1261241"/>
              <a:gd name="connsiteX22" fmla="*/ 1434662 w 1497724"/>
              <a:gd name="connsiteY22" fmla="*/ 1261241 h 1261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497724" h="1261241">
                <a:moveTo>
                  <a:pt x="0" y="110358"/>
                </a:moveTo>
                <a:cubicBezTo>
                  <a:pt x="36786" y="105103"/>
                  <a:pt x="74150" y="102949"/>
                  <a:pt x="110358" y="94593"/>
                </a:cubicBezTo>
                <a:cubicBezTo>
                  <a:pt x="110370" y="94590"/>
                  <a:pt x="228594" y="55181"/>
                  <a:pt x="252248" y="47296"/>
                </a:cubicBezTo>
                <a:lnTo>
                  <a:pt x="346841" y="15765"/>
                </a:lnTo>
                <a:lnTo>
                  <a:pt x="394138" y="0"/>
                </a:lnTo>
                <a:cubicBezTo>
                  <a:pt x="467710" y="5255"/>
                  <a:pt x="541911" y="4824"/>
                  <a:pt x="614855" y="15765"/>
                </a:cubicBezTo>
                <a:cubicBezTo>
                  <a:pt x="647724" y="20695"/>
                  <a:pt x="677917" y="36786"/>
                  <a:pt x="709448" y="47296"/>
                </a:cubicBezTo>
                <a:lnTo>
                  <a:pt x="804041" y="78827"/>
                </a:lnTo>
                <a:lnTo>
                  <a:pt x="945931" y="126124"/>
                </a:lnTo>
                <a:cubicBezTo>
                  <a:pt x="945935" y="126125"/>
                  <a:pt x="1040521" y="157653"/>
                  <a:pt x="1040524" y="157655"/>
                </a:cubicBezTo>
                <a:lnTo>
                  <a:pt x="1087820" y="189186"/>
                </a:lnTo>
                <a:cubicBezTo>
                  <a:pt x="1111234" y="224307"/>
                  <a:pt x="1118788" y="242338"/>
                  <a:pt x="1150883" y="268013"/>
                </a:cubicBezTo>
                <a:cubicBezTo>
                  <a:pt x="1165679" y="279849"/>
                  <a:pt x="1183384" y="287707"/>
                  <a:pt x="1198179" y="299544"/>
                </a:cubicBezTo>
                <a:cubicBezTo>
                  <a:pt x="1260010" y="349010"/>
                  <a:pt x="1194870" y="319463"/>
                  <a:pt x="1277007" y="346841"/>
                </a:cubicBezTo>
                <a:cubicBezTo>
                  <a:pt x="1287517" y="362607"/>
                  <a:pt x="1296408" y="379582"/>
                  <a:pt x="1308538" y="394138"/>
                </a:cubicBezTo>
                <a:cubicBezTo>
                  <a:pt x="1322811" y="411266"/>
                  <a:pt x="1343467" y="422883"/>
                  <a:pt x="1355834" y="441434"/>
                </a:cubicBezTo>
                <a:cubicBezTo>
                  <a:pt x="1365052" y="455261"/>
                  <a:pt x="1363529" y="474204"/>
                  <a:pt x="1371600" y="488731"/>
                </a:cubicBezTo>
                <a:cubicBezTo>
                  <a:pt x="1390004" y="521858"/>
                  <a:pt x="1434662" y="583324"/>
                  <a:pt x="1434662" y="583324"/>
                </a:cubicBezTo>
                <a:cubicBezTo>
                  <a:pt x="1439917" y="599089"/>
                  <a:pt x="1442995" y="615756"/>
                  <a:pt x="1450427" y="630620"/>
                </a:cubicBezTo>
                <a:cubicBezTo>
                  <a:pt x="1511554" y="752875"/>
                  <a:pt x="1458094" y="606327"/>
                  <a:pt x="1497724" y="725213"/>
                </a:cubicBezTo>
                <a:cubicBezTo>
                  <a:pt x="1492469" y="877613"/>
                  <a:pt x="1491470" y="1030219"/>
                  <a:pt x="1481958" y="1182413"/>
                </a:cubicBezTo>
                <a:cubicBezTo>
                  <a:pt x="1480921" y="1198999"/>
                  <a:pt x="1474743" y="1215460"/>
                  <a:pt x="1466193" y="1229710"/>
                </a:cubicBezTo>
                <a:cubicBezTo>
                  <a:pt x="1458546" y="1242456"/>
                  <a:pt x="1445172" y="1250731"/>
                  <a:pt x="1434662" y="1261241"/>
                </a:cubicBez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0"/>
          </a:p>
        </p:txBody>
      </p:sp>
      <p:sp>
        <p:nvSpPr>
          <p:cNvPr id="16" name="Freeform 15"/>
          <p:cNvSpPr/>
          <p:nvPr/>
        </p:nvSpPr>
        <p:spPr>
          <a:xfrm>
            <a:off x="4027763" y="6360440"/>
            <a:ext cx="1885503" cy="2741097"/>
          </a:xfrm>
          <a:custGeom>
            <a:avLst/>
            <a:gdLst>
              <a:gd name="connsiteX0" fmla="*/ 788275 w 1767658"/>
              <a:gd name="connsiteY0" fmla="*/ 2002221 h 2569779"/>
              <a:gd name="connsiteX1" fmla="*/ 804041 w 1767658"/>
              <a:gd name="connsiteY1" fmla="*/ 2396359 h 2569779"/>
              <a:gd name="connsiteX2" fmla="*/ 835572 w 1767658"/>
              <a:gd name="connsiteY2" fmla="*/ 2538248 h 2569779"/>
              <a:gd name="connsiteX3" fmla="*/ 882869 w 1767658"/>
              <a:gd name="connsiteY3" fmla="*/ 2569779 h 2569779"/>
              <a:gd name="connsiteX4" fmla="*/ 930165 w 1767658"/>
              <a:gd name="connsiteY4" fmla="*/ 2554014 h 2569779"/>
              <a:gd name="connsiteX5" fmla="*/ 1024758 w 1767658"/>
              <a:gd name="connsiteY5" fmla="*/ 2490952 h 2569779"/>
              <a:gd name="connsiteX6" fmla="*/ 1056289 w 1767658"/>
              <a:gd name="connsiteY6" fmla="*/ 2443655 h 2569779"/>
              <a:gd name="connsiteX7" fmla="*/ 1150882 w 1767658"/>
              <a:gd name="connsiteY7" fmla="*/ 2396359 h 2569779"/>
              <a:gd name="connsiteX8" fmla="*/ 1245475 w 1767658"/>
              <a:gd name="connsiteY8" fmla="*/ 2333297 h 2569779"/>
              <a:gd name="connsiteX9" fmla="*/ 1292772 w 1767658"/>
              <a:gd name="connsiteY9" fmla="*/ 2301766 h 2569779"/>
              <a:gd name="connsiteX10" fmla="*/ 1387365 w 1767658"/>
              <a:gd name="connsiteY10" fmla="*/ 2270234 h 2569779"/>
              <a:gd name="connsiteX11" fmla="*/ 1434662 w 1767658"/>
              <a:gd name="connsiteY11" fmla="*/ 2238703 h 2569779"/>
              <a:gd name="connsiteX12" fmla="*/ 1529255 w 1767658"/>
              <a:gd name="connsiteY12" fmla="*/ 2207172 h 2569779"/>
              <a:gd name="connsiteX13" fmla="*/ 1576551 w 1767658"/>
              <a:gd name="connsiteY13" fmla="*/ 2191407 h 2569779"/>
              <a:gd name="connsiteX14" fmla="*/ 1623848 w 1767658"/>
              <a:gd name="connsiteY14" fmla="*/ 2159876 h 2569779"/>
              <a:gd name="connsiteX15" fmla="*/ 1671144 w 1767658"/>
              <a:gd name="connsiteY15" fmla="*/ 2017986 h 2569779"/>
              <a:gd name="connsiteX16" fmla="*/ 1718441 w 1767658"/>
              <a:gd name="connsiteY16" fmla="*/ 1876097 h 2569779"/>
              <a:gd name="connsiteX17" fmla="*/ 1734206 w 1767658"/>
              <a:gd name="connsiteY17" fmla="*/ 1828800 h 2569779"/>
              <a:gd name="connsiteX18" fmla="*/ 1749972 w 1767658"/>
              <a:gd name="connsiteY18" fmla="*/ 1734207 h 2569779"/>
              <a:gd name="connsiteX19" fmla="*/ 1749972 w 1767658"/>
              <a:gd name="connsiteY19" fmla="*/ 1277007 h 2569779"/>
              <a:gd name="connsiteX20" fmla="*/ 1671144 w 1767658"/>
              <a:gd name="connsiteY20" fmla="*/ 1261241 h 2569779"/>
              <a:gd name="connsiteX21" fmla="*/ 1576551 w 1767658"/>
              <a:gd name="connsiteY21" fmla="*/ 1229710 h 2569779"/>
              <a:gd name="connsiteX22" fmla="*/ 1529255 w 1767658"/>
              <a:gd name="connsiteY22" fmla="*/ 1213945 h 2569779"/>
              <a:gd name="connsiteX23" fmla="*/ 1371600 w 1767658"/>
              <a:gd name="connsiteY23" fmla="*/ 1198179 h 2569779"/>
              <a:gd name="connsiteX24" fmla="*/ 1308537 w 1767658"/>
              <a:gd name="connsiteY24" fmla="*/ 1182414 h 2569779"/>
              <a:gd name="connsiteX25" fmla="*/ 1213944 w 1767658"/>
              <a:gd name="connsiteY25" fmla="*/ 1150883 h 2569779"/>
              <a:gd name="connsiteX26" fmla="*/ 1119351 w 1767658"/>
              <a:gd name="connsiteY26" fmla="*/ 1087821 h 2569779"/>
              <a:gd name="connsiteX27" fmla="*/ 1040524 w 1767658"/>
              <a:gd name="connsiteY27" fmla="*/ 1024759 h 2569779"/>
              <a:gd name="connsiteX28" fmla="*/ 945931 w 1767658"/>
              <a:gd name="connsiteY28" fmla="*/ 961697 h 2569779"/>
              <a:gd name="connsiteX29" fmla="*/ 867103 w 1767658"/>
              <a:gd name="connsiteY29" fmla="*/ 867103 h 2569779"/>
              <a:gd name="connsiteX30" fmla="*/ 851337 w 1767658"/>
              <a:gd name="connsiteY30" fmla="*/ 819807 h 2569779"/>
              <a:gd name="connsiteX31" fmla="*/ 788275 w 1767658"/>
              <a:gd name="connsiteY31" fmla="*/ 725214 h 2569779"/>
              <a:gd name="connsiteX32" fmla="*/ 725213 w 1767658"/>
              <a:gd name="connsiteY32" fmla="*/ 630621 h 2569779"/>
              <a:gd name="connsiteX33" fmla="*/ 662151 w 1767658"/>
              <a:gd name="connsiteY33" fmla="*/ 536028 h 2569779"/>
              <a:gd name="connsiteX34" fmla="*/ 630620 w 1767658"/>
              <a:gd name="connsiteY34" fmla="*/ 488731 h 2569779"/>
              <a:gd name="connsiteX35" fmla="*/ 551793 w 1767658"/>
              <a:gd name="connsiteY35" fmla="*/ 346841 h 2569779"/>
              <a:gd name="connsiteX36" fmla="*/ 520262 w 1767658"/>
              <a:gd name="connsiteY36" fmla="*/ 299545 h 2569779"/>
              <a:gd name="connsiteX37" fmla="*/ 457200 w 1767658"/>
              <a:gd name="connsiteY37" fmla="*/ 110359 h 2569779"/>
              <a:gd name="connsiteX38" fmla="*/ 409903 w 1767658"/>
              <a:gd name="connsiteY38" fmla="*/ 15766 h 2569779"/>
              <a:gd name="connsiteX39" fmla="*/ 362606 w 1767658"/>
              <a:gd name="connsiteY39" fmla="*/ 0 h 2569779"/>
              <a:gd name="connsiteX40" fmla="*/ 331075 w 1767658"/>
              <a:gd name="connsiteY40" fmla="*/ 47297 h 2569779"/>
              <a:gd name="connsiteX41" fmla="*/ 236482 w 1767658"/>
              <a:gd name="connsiteY41" fmla="*/ 110359 h 2569779"/>
              <a:gd name="connsiteX42" fmla="*/ 141889 w 1767658"/>
              <a:gd name="connsiteY42" fmla="*/ 157655 h 2569779"/>
              <a:gd name="connsiteX43" fmla="*/ 47296 w 1767658"/>
              <a:gd name="connsiteY43" fmla="*/ 220717 h 2569779"/>
              <a:gd name="connsiteX44" fmla="*/ 0 w 1767658"/>
              <a:gd name="connsiteY44" fmla="*/ 315310 h 2569779"/>
              <a:gd name="connsiteX45" fmla="*/ 15765 w 1767658"/>
              <a:gd name="connsiteY45" fmla="*/ 677917 h 2569779"/>
              <a:gd name="connsiteX46" fmla="*/ 63062 w 1767658"/>
              <a:gd name="connsiteY46" fmla="*/ 835572 h 2569779"/>
              <a:gd name="connsiteX47" fmla="*/ 204951 w 1767658"/>
              <a:gd name="connsiteY47" fmla="*/ 914400 h 2569779"/>
              <a:gd name="connsiteX48" fmla="*/ 252248 w 1767658"/>
              <a:gd name="connsiteY48" fmla="*/ 945931 h 2569779"/>
              <a:gd name="connsiteX49" fmla="*/ 346841 w 1767658"/>
              <a:gd name="connsiteY49" fmla="*/ 977462 h 2569779"/>
              <a:gd name="connsiteX50" fmla="*/ 394137 w 1767658"/>
              <a:gd name="connsiteY50" fmla="*/ 1008993 h 2569779"/>
              <a:gd name="connsiteX51" fmla="*/ 425669 w 1767658"/>
              <a:gd name="connsiteY51" fmla="*/ 1040524 h 2569779"/>
              <a:gd name="connsiteX52" fmla="*/ 472965 w 1767658"/>
              <a:gd name="connsiteY52" fmla="*/ 1056290 h 2569779"/>
              <a:gd name="connsiteX53" fmla="*/ 520262 w 1767658"/>
              <a:gd name="connsiteY53" fmla="*/ 1103586 h 2569779"/>
              <a:gd name="connsiteX54" fmla="*/ 567558 w 1767658"/>
              <a:gd name="connsiteY54" fmla="*/ 1135117 h 2569779"/>
              <a:gd name="connsiteX55" fmla="*/ 630620 w 1767658"/>
              <a:gd name="connsiteY55" fmla="*/ 1229710 h 2569779"/>
              <a:gd name="connsiteX56" fmla="*/ 662151 w 1767658"/>
              <a:gd name="connsiteY56" fmla="*/ 1277007 h 2569779"/>
              <a:gd name="connsiteX57" fmla="*/ 709448 w 1767658"/>
              <a:gd name="connsiteY57" fmla="*/ 1308538 h 2569779"/>
              <a:gd name="connsiteX58" fmla="*/ 740979 w 1767658"/>
              <a:gd name="connsiteY58" fmla="*/ 1355834 h 2569779"/>
              <a:gd name="connsiteX59" fmla="*/ 772510 w 1767658"/>
              <a:gd name="connsiteY59" fmla="*/ 1387366 h 2569779"/>
              <a:gd name="connsiteX60" fmla="*/ 835572 w 1767658"/>
              <a:gd name="connsiteY60" fmla="*/ 1466193 h 2569779"/>
              <a:gd name="connsiteX61" fmla="*/ 961696 w 1767658"/>
              <a:gd name="connsiteY61" fmla="*/ 1576552 h 2569779"/>
              <a:gd name="connsiteX62" fmla="*/ 1056289 w 1767658"/>
              <a:gd name="connsiteY62" fmla="*/ 1608083 h 2569779"/>
              <a:gd name="connsiteX63" fmla="*/ 1087820 w 1767658"/>
              <a:gd name="connsiteY63" fmla="*/ 1655379 h 2569779"/>
              <a:gd name="connsiteX64" fmla="*/ 1087820 w 1767658"/>
              <a:gd name="connsiteY64" fmla="*/ 1844566 h 2569779"/>
              <a:gd name="connsiteX65" fmla="*/ 993227 w 1767658"/>
              <a:gd name="connsiteY65" fmla="*/ 1876097 h 2569779"/>
              <a:gd name="connsiteX66" fmla="*/ 945931 w 1767658"/>
              <a:gd name="connsiteY66" fmla="*/ 1907628 h 2569779"/>
              <a:gd name="connsiteX67" fmla="*/ 914400 w 1767658"/>
              <a:gd name="connsiteY67" fmla="*/ 1954924 h 2569779"/>
              <a:gd name="connsiteX68" fmla="*/ 788275 w 1767658"/>
              <a:gd name="connsiteY68" fmla="*/ 2002221 h 256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767658" h="2569779">
                <a:moveTo>
                  <a:pt x="788275" y="2002221"/>
                </a:moveTo>
                <a:cubicBezTo>
                  <a:pt x="769882" y="2075793"/>
                  <a:pt x="795576" y="2265147"/>
                  <a:pt x="804041" y="2396359"/>
                </a:cubicBezTo>
                <a:cubicBezTo>
                  <a:pt x="804095" y="2397196"/>
                  <a:pt x="819285" y="2517890"/>
                  <a:pt x="835572" y="2538248"/>
                </a:cubicBezTo>
                <a:cubicBezTo>
                  <a:pt x="847409" y="2553044"/>
                  <a:pt x="867103" y="2559269"/>
                  <a:pt x="882869" y="2569779"/>
                </a:cubicBezTo>
                <a:cubicBezTo>
                  <a:pt x="898634" y="2564524"/>
                  <a:pt x="915638" y="2562084"/>
                  <a:pt x="930165" y="2554014"/>
                </a:cubicBezTo>
                <a:cubicBezTo>
                  <a:pt x="963292" y="2535610"/>
                  <a:pt x="1024758" y="2490952"/>
                  <a:pt x="1024758" y="2490952"/>
                </a:cubicBezTo>
                <a:cubicBezTo>
                  <a:pt x="1035268" y="2475186"/>
                  <a:pt x="1042891" y="2457053"/>
                  <a:pt x="1056289" y="2443655"/>
                </a:cubicBezTo>
                <a:cubicBezTo>
                  <a:pt x="1086851" y="2413093"/>
                  <a:pt x="1112415" y="2409181"/>
                  <a:pt x="1150882" y="2396359"/>
                </a:cubicBezTo>
                <a:cubicBezTo>
                  <a:pt x="1240541" y="2306700"/>
                  <a:pt x="1154211" y="2378928"/>
                  <a:pt x="1245475" y="2333297"/>
                </a:cubicBezTo>
                <a:cubicBezTo>
                  <a:pt x="1262423" y="2324823"/>
                  <a:pt x="1275457" y="2309462"/>
                  <a:pt x="1292772" y="2301766"/>
                </a:cubicBezTo>
                <a:cubicBezTo>
                  <a:pt x="1323144" y="2288267"/>
                  <a:pt x="1359710" y="2288670"/>
                  <a:pt x="1387365" y="2270234"/>
                </a:cubicBezTo>
                <a:cubicBezTo>
                  <a:pt x="1403131" y="2259724"/>
                  <a:pt x="1417347" y="2246398"/>
                  <a:pt x="1434662" y="2238703"/>
                </a:cubicBezTo>
                <a:cubicBezTo>
                  <a:pt x="1465034" y="2225204"/>
                  <a:pt x="1497724" y="2217682"/>
                  <a:pt x="1529255" y="2207172"/>
                </a:cubicBezTo>
                <a:lnTo>
                  <a:pt x="1576551" y="2191407"/>
                </a:lnTo>
                <a:cubicBezTo>
                  <a:pt x="1592317" y="2180897"/>
                  <a:pt x="1613806" y="2175944"/>
                  <a:pt x="1623848" y="2159876"/>
                </a:cubicBezTo>
                <a:cubicBezTo>
                  <a:pt x="1623853" y="2159868"/>
                  <a:pt x="1663260" y="2041638"/>
                  <a:pt x="1671144" y="2017986"/>
                </a:cubicBezTo>
                <a:lnTo>
                  <a:pt x="1718441" y="1876097"/>
                </a:lnTo>
                <a:cubicBezTo>
                  <a:pt x="1723696" y="1860331"/>
                  <a:pt x="1731474" y="1845192"/>
                  <a:pt x="1734206" y="1828800"/>
                </a:cubicBezTo>
                <a:lnTo>
                  <a:pt x="1749972" y="1734207"/>
                </a:lnTo>
                <a:cubicBezTo>
                  <a:pt x="1757084" y="1634639"/>
                  <a:pt x="1785940" y="1372923"/>
                  <a:pt x="1749972" y="1277007"/>
                </a:cubicBezTo>
                <a:cubicBezTo>
                  <a:pt x="1740563" y="1251917"/>
                  <a:pt x="1696996" y="1268292"/>
                  <a:pt x="1671144" y="1261241"/>
                </a:cubicBezTo>
                <a:cubicBezTo>
                  <a:pt x="1639079" y="1252496"/>
                  <a:pt x="1608082" y="1240220"/>
                  <a:pt x="1576551" y="1229710"/>
                </a:cubicBezTo>
                <a:cubicBezTo>
                  <a:pt x="1560786" y="1224455"/>
                  <a:pt x="1545791" y="1215599"/>
                  <a:pt x="1529255" y="1213945"/>
                </a:cubicBezTo>
                <a:lnTo>
                  <a:pt x="1371600" y="1198179"/>
                </a:lnTo>
                <a:cubicBezTo>
                  <a:pt x="1350579" y="1192924"/>
                  <a:pt x="1329291" y="1188640"/>
                  <a:pt x="1308537" y="1182414"/>
                </a:cubicBezTo>
                <a:cubicBezTo>
                  <a:pt x="1276702" y="1172864"/>
                  <a:pt x="1213944" y="1150883"/>
                  <a:pt x="1213944" y="1150883"/>
                </a:cubicBezTo>
                <a:cubicBezTo>
                  <a:pt x="1182413" y="1129862"/>
                  <a:pt x="1140372" y="1119352"/>
                  <a:pt x="1119351" y="1087821"/>
                </a:cubicBezTo>
                <a:cubicBezTo>
                  <a:pt x="1078602" y="1026697"/>
                  <a:pt x="1105796" y="1046516"/>
                  <a:pt x="1040524" y="1024759"/>
                </a:cubicBezTo>
                <a:cubicBezTo>
                  <a:pt x="1008993" y="1003738"/>
                  <a:pt x="966952" y="993228"/>
                  <a:pt x="945931" y="961697"/>
                </a:cubicBezTo>
                <a:cubicBezTo>
                  <a:pt x="902032" y="895849"/>
                  <a:pt x="927798" y="927798"/>
                  <a:pt x="867103" y="867103"/>
                </a:cubicBezTo>
                <a:cubicBezTo>
                  <a:pt x="861848" y="851338"/>
                  <a:pt x="859408" y="834334"/>
                  <a:pt x="851337" y="819807"/>
                </a:cubicBezTo>
                <a:cubicBezTo>
                  <a:pt x="832933" y="786680"/>
                  <a:pt x="809296" y="756745"/>
                  <a:pt x="788275" y="725214"/>
                </a:cubicBezTo>
                <a:lnTo>
                  <a:pt x="725213" y="630621"/>
                </a:lnTo>
                <a:lnTo>
                  <a:pt x="662151" y="536028"/>
                </a:lnTo>
                <a:lnTo>
                  <a:pt x="630620" y="488731"/>
                </a:lnTo>
                <a:cubicBezTo>
                  <a:pt x="602872" y="405483"/>
                  <a:pt x="624073" y="455261"/>
                  <a:pt x="551793" y="346841"/>
                </a:cubicBezTo>
                <a:cubicBezTo>
                  <a:pt x="541283" y="331076"/>
                  <a:pt x="526254" y="317520"/>
                  <a:pt x="520262" y="299545"/>
                </a:cubicBezTo>
                <a:lnTo>
                  <a:pt x="457200" y="110359"/>
                </a:lnTo>
                <a:cubicBezTo>
                  <a:pt x="446814" y="79202"/>
                  <a:pt x="437686" y="37992"/>
                  <a:pt x="409903" y="15766"/>
                </a:cubicBezTo>
                <a:cubicBezTo>
                  <a:pt x="396926" y="5385"/>
                  <a:pt x="378372" y="5255"/>
                  <a:pt x="362606" y="0"/>
                </a:cubicBezTo>
                <a:cubicBezTo>
                  <a:pt x="352096" y="15766"/>
                  <a:pt x="345335" y="34820"/>
                  <a:pt x="331075" y="47297"/>
                </a:cubicBezTo>
                <a:cubicBezTo>
                  <a:pt x="302556" y="72251"/>
                  <a:pt x="268013" y="89338"/>
                  <a:pt x="236482" y="110359"/>
                </a:cubicBezTo>
                <a:cubicBezTo>
                  <a:pt x="175358" y="151109"/>
                  <a:pt x="207162" y="135898"/>
                  <a:pt x="141889" y="157655"/>
                </a:cubicBezTo>
                <a:cubicBezTo>
                  <a:pt x="110358" y="178676"/>
                  <a:pt x="59279" y="184766"/>
                  <a:pt x="47296" y="220717"/>
                </a:cubicBezTo>
                <a:cubicBezTo>
                  <a:pt x="25539" y="285989"/>
                  <a:pt x="40749" y="254187"/>
                  <a:pt x="0" y="315310"/>
                </a:cubicBezTo>
                <a:cubicBezTo>
                  <a:pt x="5255" y="436179"/>
                  <a:pt x="6828" y="557264"/>
                  <a:pt x="15765" y="677917"/>
                </a:cubicBezTo>
                <a:cubicBezTo>
                  <a:pt x="17480" y="701065"/>
                  <a:pt x="58598" y="831108"/>
                  <a:pt x="63062" y="835572"/>
                </a:cubicBezTo>
                <a:cubicBezTo>
                  <a:pt x="211495" y="984008"/>
                  <a:pt x="-26526" y="760084"/>
                  <a:pt x="204951" y="914400"/>
                </a:cubicBezTo>
                <a:cubicBezTo>
                  <a:pt x="220717" y="924910"/>
                  <a:pt x="234933" y="938236"/>
                  <a:pt x="252248" y="945931"/>
                </a:cubicBezTo>
                <a:cubicBezTo>
                  <a:pt x="282620" y="959430"/>
                  <a:pt x="346841" y="977462"/>
                  <a:pt x="346841" y="977462"/>
                </a:cubicBezTo>
                <a:cubicBezTo>
                  <a:pt x="362606" y="987972"/>
                  <a:pt x="379341" y="997157"/>
                  <a:pt x="394137" y="1008993"/>
                </a:cubicBezTo>
                <a:cubicBezTo>
                  <a:pt x="405744" y="1018278"/>
                  <a:pt x="412923" y="1032876"/>
                  <a:pt x="425669" y="1040524"/>
                </a:cubicBezTo>
                <a:cubicBezTo>
                  <a:pt x="439919" y="1049074"/>
                  <a:pt x="457200" y="1051035"/>
                  <a:pt x="472965" y="1056290"/>
                </a:cubicBezTo>
                <a:cubicBezTo>
                  <a:pt x="488731" y="1072055"/>
                  <a:pt x="503134" y="1089313"/>
                  <a:pt x="520262" y="1103586"/>
                </a:cubicBezTo>
                <a:cubicBezTo>
                  <a:pt x="534818" y="1115716"/>
                  <a:pt x="555081" y="1120857"/>
                  <a:pt x="567558" y="1135117"/>
                </a:cubicBezTo>
                <a:cubicBezTo>
                  <a:pt x="592512" y="1163636"/>
                  <a:pt x="609599" y="1198179"/>
                  <a:pt x="630620" y="1229710"/>
                </a:cubicBezTo>
                <a:cubicBezTo>
                  <a:pt x="641130" y="1245476"/>
                  <a:pt x="646385" y="1266497"/>
                  <a:pt x="662151" y="1277007"/>
                </a:cubicBezTo>
                <a:lnTo>
                  <a:pt x="709448" y="1308538"/>
                </a:lnTo>
                <a:cubicBezTo>
                  <a:pt x="719958" y="1324303"/>
                  <a:pt x="729143" y="1341038"/>
                  <a:pt x="740979" y="1355834"/>
                </a:cubicBezTo>
                <a:cubicBezTo>
                  <a:pt x="750264" y="1367441"/>
                  <a:pt x="764863" y="1374620"/>
                  <a:pt x="772510" y="1387366"/>
                </a:cubicBezTo>
                <a:cubicBezTo>
                  <a:pt x="823275" y="1471977"/>
                  <a:pt x="741372" y="1403394"/>
                  <a:pt x="835572" y="1466193"/>
                </a:cubicBezTo>
                <a:cubicBezTo>
                  <a:pt x="872358" y="1521373"/>
                  <a:pt x="882868" y="1550276"/>
                  <a:pt x="961696" y="1576552"/>
                </a:cubicBezTo>
                <a:lnTo>
                  <a:pt x="1056289" y="1608083"/>
                </a:lnTo>
                <a:cubicBezTo>
                  <a:pt x="1066799" y="1623848"/>
                  <a:pt x="1079346" y="1638432"/>
                  <a:pt x="1087820" y="1655379"/>
                </a:cubicBezTo>
                <a:cubicBezTo>
                  <a:pt x="1114478" y="1708694"/>
                  <a:pt x="1117325" y="1798202"/>
                  <a:pt x="1087820" y="1844566"/>
                </a:cubicBezTo>
                <a:cubicBezTo>
                  <a:pt x="1069976" y="1872606"/>
                  <a:pt x="1020881" y="1857661"/>
                  <a:pt x="993227" y="1876097"/>
                </a:cubicBezTo>
                <a:lnTo>
                  <a:pt x="945931" y="1907628"/>
                </a:lnTo>
                <a:cubicBezTo>
                  <a:pt x="935421" y="1923393"/>
                  <a:pt x="930468" y="1944882"/>
                  <a:pt x="914400" y="1954924"/>
                </a:cubicBezTo>
                <a:cubicBezTo>
                  <a:pt x="786230" y="2035029"/>
                  <a:pt x="806668" y="1928649"/>
                  <a:pt x="788275" y="2002221"/>
                </a:cubicBezTo>
                <a:close/>
              </a:path>
            </a:pathLst>
          </a:custGeom>
          <a:solidFill>
            <a:srgbClr val="FFFF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0"/>
          </a:p>
        </p:txBody>
      </p:sp>
      <p:sp>
        <p:nvSpPr>
          <p:cNvPr id="17" name="Freeform 16"/>
          <p:cNvSpPr/>
          <p:nvPr/>
        </p:nvSpPr>
        <p:spPr>
          <a:xfrm>
            <a:off x="3321468" y="6963285"/>
            <a:ext cx="1585902" cy="2158576"/>
          </a:xfrm>
          <a:custGeom>
            <a:avLst/>
            <a:gdLst>
              <a:gd name="connsiteX0" fmla="*/ 0 w 1486782"/>
              <a:gd name="connsiteY0" fmla="*/ 33923 h 2023665"/>
              <a:gd name="connsiteX1" fmla="*/ 236483 w 1486782"/>
              <a:gd name="connsiteY1" fmla="*/ 33923 h 2023665"/>
              <a:gd name="connsiteX2" fmla="*/ 457200 w 1486782"/>
              <a:gd name="connsiteY2" fmla="*/ 18157 h 2023665"/>
              <a:gd name="connsiteX3" fmla="*/ 630621 w 1486782"/>
              <a:gd name="connsiteY3" fmla="*/ 18157 h 2023665"/>
              <a:gd name="connsiteX4" fmla="*/ 662152 w 1486782"/>
              <a:gd name="connsiteY4" fmla="*/ 112750 h 2023665"/>
              <a:gd name="connsiteX5" fmla="*/ 693683 w 1486782"/>
              <a:gd name="connsiteY5" fmla="*/ 207343 h 2023665"/>
              <a:gd name="connsiteX6" fmla="*/ 740979 w 1486782"/>
              <a:gd name="connsiteY6" fmla="*/ 301936 h 2023665"/>
              <a:gd name="connsiteX7" fmla="*/ 788276 w 1486782"/>
              <a:gd name="connsiteY7" fmla="*/ 333467 h 2023665"/>
              <a:gd name="connsiteX8" fmla="*/ 819807 w 1486782"/>
              <a:gd name="connsiteY8" fmla="*/ 364999 h 2023665"/>
              <a:gd name="connsiteX9" fmla="*/ 914400 w 1486782"/>
              <a:gd name="connsiteY9" fmla="*/ 428061 h 2023665"/>
              <a:gd name="connsiteX10" fmla="*/ 961696 w 1486782"/>
              <a:gd name="connsiteY10" fmla="*/ 459592 h 2023665"/>
              <a:gd name="connsiteX11" fmla="*/ 1008993 w 1486782"/>
              <a:gd name="connsiteY11" fmla="*/ 948323 h 2023665"/>
              <a:gd name="connsiteX12" fmla="*/ 1024758 w 1486782"/>
              <a:gd name="connsiteY12" fmla="*/ 1027150 h 2023665"/>
              <a:gd name="connsiteX13" fmla="*/ 1072055 w 1486782"/>
              <a:gd name="connsiteY13" fmla="*/ 1279399 h 2023665"/>
              <a:gd name="connsiteX14" fmla="*/ 1150883 w 1486782"/>
              <a:gd name="connsiteY14" fmla="*/ 1421288 h 2023665"/>
              <a:gd name="connsiteX15" fmla="*/ 1182414 w 1486782"/>
              <a:gd name="connsiteY15" fmla="*/ 1468585 h 2023665"/>
              <a:gd name="connsiteX16" fmla="*/ 1229710 w 1486782"/>
              <a:gd name="connsiteY16" fmla="*/ 1484350 h 2023665"/>
              <a:gd name="connsiteX17" fmla="*/ 1324303 w 1486782"/>
              <a:gd name="connsiteY17" fmla="*/ 1468585 h 2023665"/>
              <a:gd name="connsiteX18" fmla="*/ 1418896 w 1486782"/>
              <a:gd name="connsiteY18" fmla="*/ 1437054 h 2023665"/>
              <a:gd name="connsiteX19" fmla="*/ 1434662 w 1486782"/>
              <a:gd name="connsiteY19" fmla="*/ 1925785 h 2023665"/>
              <a:gd name="connsiteX20" fmla="*/ 1450427 w 1486782"/>
              <a:gd name="connsiteY20" fmla="*/ 1973081 h 2023665"/>
              <a:gd name="connsiteX21" fmla="*/ 1481958 w 1486782"/>
              <a:gd name="connsiteY21" fmla="*/ 2020378 h 2023665"/>
              <a:gd name="connsiteX22" fmla="*/ 1135117 w 1486782"/>
              <a:gd name="connsiteY22" fmla="*/ 2004612 h 2023665"/>
              <a:gd name="connsiteX23" fmla="*/ 1008993 w 1486782"/>
              <a:gd name="connsiteY23" fmla="*/ 1988847 h 2023665"/>
              <a:gd name="connsiteX24" fmla="*/ 914400 w 1486782"/>
              <a:gd name="connsiteY24" fmla="*/ 1957316 h 2023665"/>
              <a:gd name="connsiteX25" fmla="*/ 819807 w 1486782"/>
              <a:gd name="connsiteY25" fmla="*/ 1878488 h 2023665"/>
              <a:gd name="connsiteX26" fmla="*/ 725214 w 1486782"/>
              <a:gd name="connsiteY26" fmla="*/ 1815426 h 2023665"/>
              <a:gd name="connsiteX27" fmla="*/ 677917 w 1486782"/>
              <a:gd name="connsiteY27" fmla="*/ 1783895 h 2023665"/>
              <a:gd name="connsiteX28" fmla="*/ 646386 w 1486782"/>
              <a:gd name="connsiteY28" fmla="*/ 1736599 h 2023665"/>
              <a:gd name="connsiteX29" fmla="*/ 614855 w 1486782"/>
              <a:gd name="connsiteY29" fmla="*/ 1705067 h 2023665"/>
              <a:gd name="connsiteX30" fmla="*/ 551793 w 1486782"/>
              <a:gd name="connsiteY30" fmla="*/ 1610474 h 2023665"/>
              <a:gd name="connsiteX31" fmla="*/ 457200 w 1486782"/>
              <a:gd name="connsiteY31" fmla="*/ 1468585 h 2023665"/>
              <a:gd name="connsiteX32" fmla="*/ 425669 w 1486782"/>
              <a:gd name="connsiteY32" fmla="*/ 1421288 h 2023665"/>
              <a:gd name="connsiteX33" fmla="*/ 394138 w 1486782"/>
              <a:gd name="connsiteY33" fmla="*/ 1373992 h 2023665"/>
              <a:gd name="connsiteX34" fmla="*/ 331076 w 1486782"/>
              <a:gd name="connsiteY34" fmla="*/ 1184805 h 2023665"/>
              <a:gd name="connsiteX35" fmla="*/ 299545 w 1486782"/>
              <a:gd name="connsiteY35" fmla="*/ 1090212 h 2023665"/>
              <a:gd name="connsiteX36" fmla="*/ 283779 w 1486782"/>
              <a:gd name="connsiteY36" fmla="*/ 995619 h 2023665"/>
              <a:gd name="connsiteX37" fmla="*/ 299545 w 1486782"/>
              <a:gd name="connsiteY37" fmla="*/ 522654 h 2023665"/>
              <a:gd name="connsiteX38" fmla="*/ 252248 w 1486782"/>
              <a:gd name="connsiteY38" fmla="*/ 412295 h 2023665"/>
              <a:gd name="connsiteX39" fmla="*/ 204952 w 1486782"/>
              <a:gd name="connsiteY39" fmla="*/ 380764 h 2023665"/>
              <a:gd name="connsiteX40" fmla="*/ 126124 w 1486782"/>
              <a:gd name="connsiteY40" fmla="*/ 238874 h 2023665"/>
              <a:gd name="connsiteX41" fmla="*/ 94593 w 1486782"/>
              <a:gd name="connsiteY41" fmla="*/ 191578 h 2023665"/>
              <a:gd name="connsiteX42" fmla="*/ 78827 w 1486782"/>
              <a:gd name="connsiteY42" fmla="*/ 144281 h 2023665"/>
              <a:gd name="connsiteX43" fmla="*/ 47296 w 1486782"/>
              <a:gd name="connsiteY43" fmla="*/ 96985 h 2023665"/>
              <a:gd name="connsiteX44" fmla="*/ 0 w 1486782"/>
              <a:gd name="connsiteY44" fmla="*/ 33923 h 2023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486782" h="2023665">
                <a:moveTo>
                  <a:pt x="0" y="33923"/>
                </a:moveTo>
                <a:cubicBezTo>
                  <a:pt x="121780" y="64367"/>
                  <a:pt x="35039" y="50039"/>
                  <a:pt x="236483" y="33923"/>
                </a:cubicBezTo>
                <a:lnTo>
                  <a:pt x="457200" y="18157"/>
                </a:lnTo>
                <a:cubicBezTo>
                  <a:pt x="500524" y="9492"/>
                  <a:pt x="589342" y="-17962"/>
                  <a:pt x="630621" y="18157"/>
                </a:cubicBezTo>
                <a:cubicBezTo>
                  <a:pt x="655634" y="40043"/>
                  <a:pt x="651642" y="81219"/>
                  <a:pt x="662152" y="112750"/>
                </a:cubicBezTo>
                <a:lnTo>
                  <a:pt x="693683" y="207343"/>
                </a:lnTo>
                <a:cubicBezTo>
                  <a:pt x="706506" y="245812"/>
                  <a:pt x="710415" y="271373"/>
                  <a:pt x="740979" y="301936"/>
                </a:cubicBezTo>
                <a:cubicBezTo>
                  <a:pt x="754377" y="315334"/>
                  <a:pt x="773480" y="321630"/>
                  <a:pt x="788276" y="333467"/>
                </a:cubicBezTo>
                <a:cubicBezTo>
                  <a:pt x="799883" y="342753"/>
                  <a:pt x="807916" y="356080"/>
                  <a:pt x="819807" y="364999"/>
                </a:cubicBezTo>
                <a:cubicBezTo>
                  <a:pt x="850123" y="387736"/>
                  <a:pt x="882869" y="407040"/>
                  <a:pt x="914400" y="428061"/>
                </a:cubicBezTo>
                <a:lnTo>
                  <a:pt x="961696" y="459592"/>
                </a:lnTo>
                <a:cubicBezTo>
                  <a:pt x="1076523" y="631831"/>
                  <a:pt x="979946" y="469045"/>
                  <a:pt x="1008993" y="948323"/>
                </a:cubicBezTo>
                <a:cubicBezTo>
                  <a:pt x="1010614" y="975070"/>
                  <a:pt x="1019965" y="1000786"/>
                  <a:pt x="1024758" y="1027150"/>
                </a:cubicBezTo>
                <a:cubicBezTo>
                  <a:pt x="1036211" y="1090140"/>
                  <a:pt x="1056258" y="1232011"/>
                  <a:pt x="1072055" y="1279399"/>
                </a:cubicBezTo>
                <a:cubicBezTo>
                  <a:pt x="1099805" y="1362646"/>
                  <a:pt x="1078603" y="1312867"/>
                  <a:pt x="1150883" y="1421288"/>
                </a:cubicBezTo>
                <a:cubicBezTo>
                  <a:pt x="1161393" y="1437054"/>
                  <a:pt x="1164438" y="1462593"/>
                  <a:pt x="1182414" y="1468585"/>
                </a:cubicBezTo>
                <a:lnTo>
                  <a:pt x="1229710" y="1484350"/>
                </a:lnTo>
                <a:cubicBezTo>
                  <a:pt x="1261241" y="1479095"/>
                  <a:pt x="1293291" y="1476338"/>
                  <a:pt x="1324303" y="1468585"/>
                </a:cubicBezTo>
                <a:cubicBezTo>
                  <a:pt x="1356547" y="1460524"/>
                  <a:pt x="1418896" y="1437054"/>
                  <a:pt x="1418896" y="1437054"/>
                </a:cubicBezTo>
                <a:cubicBezTo>
                  <a:pt x="1424151" y="1599964"/>
                  <a:pt x="1425091" y="1763071"/>
                  <a:pt x="1434662" y="1925785"/>
                </a:cubicBezTo>
                <a:cubicBezTo>
                  <a:pt x="1435638" y="1942374"/>
                  <a:pt x="1442995" y="1958217"/>
                  <a:pt x="1450427" y="1973081"/>
                </a:cubicBezTo>
                <a:cubicBezTo>
                  <a:pt x="1458901" y="1990029"/>
                  <a:pt x="1500812" y="2018493"/>
                  <a:pt x="1481958" y="2020378"/>
                </a:cubicBezTo>
                <a:cubicBezTo>
                  <a:pt x="1366799" y="2031894"/>
                  <a:pt x="1250731" y="2009867"/>
                  <a:pt x="1135117" y="2004612"/>
                </a:cubicBezTo>
                <a:cubicBezTo>
                  <a:pt x="1093076" y="1999357"/>
                  <a:pt x="1050421" y="1997724"/>
                  <a:pt x="1008993" y="1988847"/>
                </a:cubicBezTo>
                <a:cubicBezTo>
                  <a:pt x="976494" y="1981883"/>
                  <a:pt x="914400" y="1957316"/>
                  <a:pt x="914400" y="1957316"/>
                </a:cubicBezTo>
                <a:cubicBezTo>
                  <a:pt x="745396" y="1844648"/>
                  <a:pt x="1001883" y="2020104"/>
                  <a:pt x="819807" y="1878488"/>
                </a:cubicBezTo>
                <a:cubicBezTo>
                  <a:pt x="789894" y="1855222"/>
                  <a:pt x="756745" y="1836447"/>
                  <a:pt x="725214" y="1815426"/>
                </a:cubicBezTo>
                <a:lnTo>
                  <a:pt x="677917" y="1783895"/>
                </a:lnTo>
                <a:cubicBezTo>
                  <a:pt x="667407" y="1768130"/>
                  <a:pt x="658222" y="1751395"/>
                  <a:pt x="646386" y="1736599"/>
                </a:cubicBezTo>
                <a:cubicBezTo>
                  <a:pt x="637101" y="1724992"/>
                  <a:pt x="623773" y="1716958"/>
                  <a:pt x="614855" y="1705067"/>
                </a:cubicBezTo>
                <a:cubicBezTo>
                  <a:pt x="592118" y="1674750"/>
                  <a:pt x="572814" y="1642005"/>
                  <a:pt x="551793" y="1610474"/>
                </a:cubicBezTo>
                <a:lnTo>
                  <a:pt x="457200" y="1468585"/>
                </a:lnTo>
                <a:lnTo>
                  <a:pt x="425669" y="1421288"/>
                </a:lnTo>
                <a:cubicBezTo>
                  <a:pt x="415159" y="1405523"/>
                  <a:pt x="400130" y="1391967"/>
                  <a:pt x="394138" y="1373992"/>
                </a:cubicBezTo>
                <a:lnTo>
                  <a:pt x="331076" y="1184805"/>
                </a:lnTo>
                <a:cubicBezTo>
                  <a:pt x="331072" y="1184794"/>
                  <a:pt x="299547" y="1090223"/>
                  <a:pt x="299545" y="1090212"/>
                </a:cubicBezTo>
                <a:lnTo>
                  <a:pt x="283779" y="995619"/>
                </a:lnTo>
                <a:cubicBezTo>
                  <a:pt x="289034" y="837964"/>
                  <a:pt x="299545" y="680397"/>
                  <a:pt x="299545" y="522654"/>
                </a:cubicBezTo>
                <a:cubicBezTo>
                  <a:pt x="299545" y="486472"/>
                  <a:pt x="277992" y="438039"/>
                  <a:pt x="252248" y="412295"/>
                </a:cubicBezTo>
                <a:cubicBezTo>
                  <a:pt x="238850" y="398897"/>
                  <a:pt x="220717" y="391274"/>
                  <a:pt x="204952" y="380764"/>
                </a:cubicBezTo>
                <a:cubicBezTo>
                  <a:pt x="177202" y="297517"/>
                  <a:pt x="198404" y="347294"/>
                  <a:pt x="126124" y="238874"/>
                </a:cubicBezTo>
                <a:cubicBezTo>
                  <a:pt x="115614" y="223109"/>
                  <a:pt x="100585" y="209553"/>
                  <a:pt x="94593" y="191578"/>
                </a:cubicBezTo>
                <a:cubicBezTo>
                  <a:pt x="89338" y="175812"/>
                  <a:pt x="86259" y="159145"/>
                  <a:pt x="78827" y="144281"/>
                </a:cubicBezTo>
                <a:cubicBezTo>
                  <a:pt x="70353" y="127334"/>
                  <a:pt x="57044" y="113232"/>
                  <a:pt x="47296" y="96985"/>
                </a:cubicBezTo>
                <a:cubicBezTo>
                  <a:pt x="41250" y="86909"/>
                  <a:pt x="36786" y="75964"/>
                  <a:pt x="0" y="33923"/>
                </a:cubicBezTo>
                <a:close/>
              </a:path>
            </a:pathLst>
          </a:custGeom>
          <a:solidFill>
            <a:srgbClr val="39BFA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0"/>
          </a:p>
        </p:txBody>
      </p:sp>
      <p:sp>
        <p:nvSpPr>
          <p:cNvPr id="18" name="TextBox 17"/>
          <p:cNvSpPr txBox="1"/>
          <p:nvPr/>
        </p:nvSpPr>
        <p:spPr>
          <a:xfrm rot="2433766">
            <a:off x="3876679" y="7320249"/>
            <a:ext cx="2337502" cy="35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dirty="0">
                <a:latin typeface="Helvetica" charset="0"/>
                <a:ea typeface="Helvetica" charset="0"/>
                <a:cs typeface="Helvetica" charset="0"/>
              </a:rPr>
              <a:t>Άνω κλάδος ηβικού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70515" y="8305047"/>
            <a:ext cx="1090900" cy="880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dirty="0">
                <a:latin typeface="Helvetica" charset="0"/>
                <a:ea typeface="Helvetica" charset="0"/>
                <a:cs typeface="Helvetica" charset="0"/>
              </a:rPr>
              <a:t>Κάτω κλάδος ηβικού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3411954">
            <a:off x="3609921" y="8066856"/>
            <a:ext cx="1076261" cy="35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dirty="0">
                <a:latin typeface="Helvetica" charset="0"/>
                <a:ea typeface="Helvetica" charset="0"/>
                <a:cs typeface="Helvetica" charset="0"/>
              </a:rPr>
              <a:t>Ισχιακό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7671" y="4596023"/>
            <a:ext cx="320921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1</a:t>
            </a:r>
            <a:endParaRPr lang="en-US" sz="1920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39017" y="5558349"/>
            <a:ext cx="320921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2</a:t>
            </a:r>
            <a:endParaRPr lang="en-US" sz="1920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53537" y="5334687"/>
            <a:ext cx="320921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920" b="1" dirty="0">
                <a:latin typeface="Helvetica" charset="0"/>
                <a:ea typeface="Helvetica" charset="0"/>
                <a:cs typeface="Helvetica" charset="0"/>
              </a:rPr>
              <a:t>3</a:t>
            </a:r>
            <a:endParaRPr lang="en-US" sz="1920" b="1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25" name="Straight Arrow Connector 24"/>
          <p:cNvCxnSpPr>
            <a:cxnSpLocks/>
            <a:stCxn id="21" idx="3"/>
          </p:cNvCxnSpPr>
          <p:nvPr/>
        </p:nvCxnSpPr>
        <p:spPr>
          <a:xfrm flipV="1">
            <a:off x="1568592" y="4596025"/>
            <a:ext cx="231175" cy="19389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106893" y="5603694"/>
            <a:ext cx="424198" cy="15930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803610" y="5678192"/>
            <a:ext cx="111578" cy="2954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1"/>
          <p:cNvSpPr>
            <a:spLocks noGrp="1"/>
          </p:cNvSpPr>
          <p:nvPr>
            <p:ph type="title"/>
          </p:nvPr>
        </p:nvSpPr>
        <p:spPr>
          <a:xfrm>
            <a:off x="7775841" y="2131819"/>
            <a:ext cx="4000650" cy="614652"/>
          </a:xfrm>
        </p:spPr>
        <p:txBody>
          <a:bodyPr>
            <a:normAutofit/>
          </a:bodyPr>
          <a:lstStyle/>
          <a:p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Λ-Ι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906AA17-318A-8148-A255-1130A36B3608}"/>
              </a:ext>
            </a:extLst>
          </p:cNvPr>
          <p:cNvSpPr/>
          <p:nvPr/>
        </p:nvSpPr>
        <p:spPr>
          <a:xfrm>
            <a:off x="7323356" y="6708946"/>
            <a:ext cx="4651711" cy="1980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Πρόσθια άνω λαγόνια άκανθα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Πρόσθια κάτω λαγόνια άκανθα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Οροφή κοτύλης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Οπίσθια άνω λαγόνια άκανθα</a:t>
            </a:r>
          </a:p>
          <a:p>
            <a:pPr marL="487672" indent="-487672">
              <a:spcAft>
                <a:spcPts val="768"/>
              </a:spcAft>
              <a:buFont typeface="+mj-lt"/>
              <a:buAutoNum type="arabicPeriod"/>
            </a:pPr>
            <a:r>
              <a:rPr lang="el-GR" sz="1920" dirty="0">
                <a:latin typeface="Helvetica" charset="0"/>
                <a:ea typeface="Helvetica" charset="0"/>
                <a:cs typeface="Helvetica" charset="0"/>
              </a:rPr>
              <a:t>Οπίσθια κάτω λαγόνια άκανθα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EBEA44-F10E-E645-8D95-8AB3811F437F}"/>
              </a:ext>
            </a:extLst>
          </p:cNvPr>
          <p:cNvCxnSpPr/>
          <p:nvPr/>
        </p:nvCxnSpPr>
        <p:spPr>
          <a:xfrm>
            <a:off x="138214" y="1081049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93ED70-9635-64BD-BE1A-F23D782E25B7}"/>
              </a:ext>
            </a:extLst>
          </p:cNvPr>
          <p:cNvGrpSpPr/>
          <p:nvPr/>
        </p:nvGrpSpPr>
        <p:grpSpPr>
          <a:xfrm>
            <a:off x="4261450" y="3226279"/>
            <a:ext cx="2449902" cy="3452573"/>
            <a:chOff x="4123426" y="3226279"/>
            <a:chExt cx="2449902" cy="3452573"/>
          </a:xfrm>
        </p:grpSpPr>
        <p:sp>
          <p:nvSpPr>
            <p:cNvPr id="10" name="TextBox 9"/>
            <p:cNvSpPr txBox="1"/>
            <p:nvPr/>
          </p:nvSpPr>
          <p:spPr>
            <a:xfrm>
              <a:off x="5519274" y="4645150"/>
              <a:ext cx="694421" cy="387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920" b="1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Ιερό</a:t>
              </a:r>
              <a:endParaRPr lang="en-US" sz="192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7463357B-D0EA-CCFD-B91E-ACFAB6334455}"/>
                </a:ext>
              </a:extLst>
            </p:cNvPr>
            <p:cNvSpPr/>
            <p:nvPr/>
          </p:nvSpPr>
          <p:spPr>
            <a:xfrm>
              <a:off x="4123426" y="3226279"/>
              <a:ext cx="2449902" cy="3452573"/>
            </a:xfrm>
            <a:custGeom>
              <a:avLst/>
              <a:gdLst>
                <a:gd name="connsiteX0" fmla="*/ 2329132 w 2449902"/>
                <a:gd name="connsiteY0" fmla="*/ 431321 h 3452573"/>
                <a:gd name="connsiteX1" fmla="*/ 2208363 w 2449902"/>
                <a:gd name="connsiteY1" fmla="*/ 414068 h 3452573"/>
                <a:gd name="connsiteX2" fmla="*/ 2156604 w 2449902"/>
                <a:gd name="connsiteY2" fmla="*/ 396815 h 3452573"/>
                <a:gd name="connsiteX3" fmla="*/ 2035834 w 2449902"/>
                <a:gd name="connsiteY3" fmla="*/ 379563 h 3452573"/>
                <a:gd name="connsiteX4" fmla="*/ 1828800 w 2449902"/>
                <a:gd name="connsiteY4" fmla="*/ 396815 h 3452573"/>
                <a:gd name="connsiteX5" fmla="*/ 1777042 w 2449902"/>
                <a:gd name="connsiteY5" fmla="*/ 414068 h 3452573"/>
                <a:gd name="connsiteX6" fmla="*/ 1604514 w 2449902"/>
                <a:gd name="connsiteY6" fmla="*/ 465827 h 3452573"/>
                <a:gd name="connsiteX7" fmla="*/ 1500997 w 2449902"/>
                <a:gd name="connsiteY7" fmla="*/ 500332 h 3452573"/>
                <a:gd name="connsiteX8" fmla="*/ 1449238 w 2449902"/>
                <a:gd name="connsiteY8" fmla="*/ 517585 h 3452573"/>
                <a:gd name="connsiteX9" fmla="*/ 1397480 w 2449902"/>
                <a:gd name="connsiteY9" fmla="*/ 552091 h 3452573"/>
                <a:gd name="connsiteX10" fmla="*/ 1293963 w 2449902"/>
                <a:gd name="connsiteY10" fmla="*/ 586596 h 3452573"/>
                <a:gd name="connsiteX11" fmla="*/ 1104182 w 2449902"/>
                <a:gd name="connsiteY11" fmla="*/ 569344 h 3452573"/>
                <a:gd name="connsiteX12" fmla="*/ 948906 w 2449902"/>
                <a:gd name="connsiteY12" fmla="*/ 483079 h 3452573"/>
                <a:gd name="connsiteX13" fmla="*/ 897148 w 2449902"/>
                <a:gd name="connsiteY13" fmla="*/ 448574 h 3452573"/>
                <a:gd name="connsiteX14" fmla="*/ 741872 w 2449902"/>
                <a:gd name="connsiteY14" fmla="*/ 345057 h 3452573"/>
                <a:gd name="connsiteX15" fmla="*/ 690114 w 2449902"/>
                <a:gd name="connsiteY15" fmla="*/ 310551 h 3452573"/>
                <a:gd name="connsiteX16" fmla="*/ 603849 w 2449902"/>
                <a:gd name="connsiteY16" fmla="*/ 224287 h 3452573"/>
                <a:gd name="connsiteX17" fmla="*/ 517585 w 2449902"/>
                <a:gd name="connsiteY17" fmla="*/ 138023 h 3452573"/>
                <a:gd name="connsiteX18" fmla="*/ 483080 w 2449902"/>
                <a:gd name="connsiteY18" fmla="*/ 86264 h 3452573"/>
                <a:gd name="connsiteX19" fmla="*/ 327804 w 2449902"/>
                <a:gd name="connsiteY19" fmla="*/ 0 h 3452573"/>
                <a:gd name="connsiteX20" fmla="*/ 207034 w 2449902"/>
                <a:gd name="connsiteY20" fmla="*/ 17253 h 3452573"/>
                <a:gd name="connsiteX21" fmla="*/ 189782 w 2449902"/>
                <a:gd name="connsiteY21" fmla="*/ 69012 h 3452573"/>
                <a:gd name="connsiteX22" fmla="*/ 155276 w 2449902"/>
                <a:gd name="connsiteY22" fmla="*/ 120770 h 3452573"/>
                <a:gd name="connsiteX23" fmla="*/ 103517 w 2449902"/>
                <a:gd name="connsiteY23" fmla="*/ 276046 h 3452573"/>
                <a:gd name="connsiteX24" fmla="*/ 86265 w 2449902"/>
                <a:gd name="connsiteY24" fmla="*/ 327804 h 3452573"/>
                <a:gd name="connsiteX25" fmla="*/ 69012 w 2449902"/>
                <a:gd name="connsiteY25" fmla="*/ 379563 h 3452573"/>
                <a:gd name="connsiteX26" fmla="*/ 51759 w 2449902"/>
                <a:gd name="connsiteY26" fmla="*/ 465827 h 3452573"/>
                <a:gd name="connsiteX27" fmla="*/ 17253 w 2449902"/>
                <a:gd name="connsiteY27" fmla="*/ 569344 h 3452573"/>
                <a:gd name="connsiteX28" fmla="*/ 0 w 2449902"/>
                <a:gd name="connsiteY28" fmla="*/ 621102 h 3452573"/>
                <a:gd name="connsiteX29" fmla="*/ 17253 w 2449902"/>
                <a:gd name="connsiteY29" fmla="*/ 793630 h 3452573"/>
                <a:gd name="connsiteX30" fmla="*/ 34506 w 2449902"/>
                <a:gd name="connsiteY30" fmla="*/ 862642 h 3452573"/>
                <a:gd name="connsiteX31" fmla="*/ 69012 w 2449902"/>
                <a:gd name="connsiteY31" fmla="*/ 1052423 h 3452573"/>
                <a:gd name="connsiteX32" fmla="*/ 103517 w 2449902"/>
                <a:gd name="connsiteY32" fmla="*/ 1155940 h 3452573"/>
                <a:gd name="connsiteX33" fmla="*/ 138023 w 2449902"/>
                <a:gd name="connsiteY33" fmla="*/ 1207698 h 3452573"/>
                <a:gd name="connsiteX34" fmla="*/ 224287 w 2449902"/>
                <a:gd name="connsiteY34" fmla="*/ 1362974 h 3452573"/>
                <a:gd name="connsiteX35" fmla="*/ 258793 w 2449902"/>
                <a:gd name="connsiteY35" fmla="*/ 1414732 h 3452573"/>
                <a:gd name="connsiteX36" fmla="*/ 293299 w 2449902"/>
                <a:gd name="connsiteY36" fmla="*/ 1466491 h 3452573"/>
                <a:gd name="connsiteX37" fmla="*/ 345057 w 2449902"/>
                <a:gd name="connsiteY37" fmla="*/ 1500996 h 3452573"/>
                <a:gd name="connsiteX38" fmla="*/ 379563 w 2449902"/>
                <a:gd name="connsiteY38" fmla="*/ 1552755 h 3452573"/>
                <a:gd name="connsiteX39" fmla="*/ 396816 w 2449902"/>
                <a:gd name="connsiteY39" fmla="*/ 1604513 h 3452573"/>
                <a:gd name="connsiteX40" fmla="*/ 448574 w 2449902"/>
                <a:gd name="connsiteY40" fmla="*/ 1656272 h 3452573"/>
                <a:gd name="connsiteX41" fmla="*/ 517585 w 2449902"/>
                <a:gd name="connsiteY41" fmla="*/ 1759789 h 3452573"/>
                <a:gd name="connsiteX42" fmla="*/ 724619 w 2449902"/>
                <a:gd name="connsiteY42" fmla="*/ 1811547 h 3452573"/>
                <a:gd name="connsiteX43" fmla="*/ 776378 w 2449902"/>
                <a:gd name="connsiteY43" fmla="*/ 1828800 h 3452573"/>
                <a:gd name="connsiteX44" fmla="*/ 793631 w 2449902"/>
                <a:gd name="connsiteY44" fmla="*/ 1880559 h 3452573"/>
                <a:gd name="connsiteX45" fmla="*/ 828136 w 2449902"/>
                <a:gd name="connsiteY45" fmla="*/ 1932317 h 3452573"/>
                <a:gd name="connsiteX46" fmla="*/ 845389 w 2449902"/>
                <a:gd name="connsiteY46" fmla="*/ 2260121 h 3452573"/>
                <a:gd name="connsiteX47" fmla="*/ 879895 w 2449902"/>
                <a:gd name="connsiteY47" fmla="*/ 2363638 h 3452573"/>
                <a:gd name="connsiteX48" fmla="*/ 914400 w 2449902"/>
                <a:gd name="connsiteY48" fmla="*/ 2467155 h 3452573"/>
                <a:gd name="connsiteX49" fmla="*/ 948906 w 2449902"/>
                <a:gd name="connsiteY49" fmla="*/ 2570672 h 3452573"/>
                <a:gd name="connsiteX50" fmla="*/ 966159 w 2449902"/>
                <a:gd name="connsiteY50" fmla="*/ 2622430 h 3452573"/>
                <a:gd name="connsiteX51" fmla="*/ 1052423 w 2449902"/>
                <a:gd name="connsiteY51" fmla="*/ 2691442 h 3452573"/>
                <a:gd name="connsiteX52" fmla="*/ 1104182 w 2449902"/>
                <a:gd name="connsiteY52" fmla="*/ 2725947 h 3452573"/>
                <a:gd name="connsiteX53" fmla="*/ 1207699 w 2449902"/>
                <a:gd name="connsiteY53" fmla="*/ 2760453 h 3452573"/>
                <a:gd name="connsiteX54" fmla="*/ 1259457 w 2449902"/>
                <a:gd name="connsiteY54" fmla="*/ 2777706 h 3452573"/>
                <a:gd name="connsiteX55" fmla="*/ 1276710 w 2449902"/>
                <a:gd name="connsiteY55" fmla="*/ 2829464 h 3452573"/>
                <a:gd name="connsiteX56" fmla="*/ 1380227 w 2449902"/>
                <a:gd name="connsiteY56" fmla="*/ 2898476 h 3452573"/>
                <a:gd name="connsiteX57" fmla="*/ 1431985 w 2449902"/>
                <a:gd name="connsiteY57" fmla="*/ 2932981 h 3452573"/>
                <a:gd name="connsiteX58" fmla="*/ 1535502 w 2449902"/>
                <a:gd name="connsiteY58" fmla="*/ 3019246 h 3452573"/>
                <a:gd name="connsiteX59" fmla="*/ 1604514 w 2449902"/>
                <a:gd name="connsiteY59" fmla="*/ 3122763 h 3452573"/>
                <a:gd name="connsiteX60" fmla="*/ 1639019 w 2449902"/>
                <a:gd name="connsiteY60" fmla="*/ 3174521 h 3452573"/>
                <a:gd name="connsiteX61" fmla="*/ 1673525 w 2449902"/>
                <a:gd name="connsiteY61" fmla="*/ 3278038 h 3452573"/>
                <a:gd name="connsiteX62" fmla="*/ 1690778 w 2449902"/>
                <a:gd name="connsiteY62" fmla="*/ 3329796 h 3452573"/>
                <a:gd name="connsiteX63" fmla="*/ 1742536 w 2449902"/>
                <a:gd name="connsiteY63" fmla="*/ 3364302 h 3452573"/>
                <a:gd name="connsiteX64" fmla="*/ 1777042 w 2449902"/>
                <a:gd name="connsiteY64" fmla="*/ 3416061 h 3452573"/>
                <a:gd name="connsiteX65" fmla="*/ 1949570 w 2449902"/>
                <a:gd name="connsiteY65" fmla="*/ 3433313 h 3452573"/>
                <a:gd name="connsiteX66" fmla="*/ 1984076 w 2449902"/>
                <a:gd name="connsiteY66" fmla="*/ 3381555 h 3452573"/>
                <a:gd name="connsiteX67" fmla="*/ 2035834 w 2449902"/>
                <a:gd name="connsiteY67" fmla="*/ 3226279 h 3452573"/>
                <a:gd name="connsiteX68" fmla="*/ 2053087 w 2449902"/>
                <a:gd name="connsiteY68" fmla="*/ 3174521 h 3452573"/>
                <a:gd name="connsiteX69" fmla="*/ 2070340 w 2449902"/>
                <a:gd name="connsiteY69" fmla="*/ 3122763 h 3452573"/>
                <a:gd name="connsiteX70" fmla="*/ 2122099 w 2449902"/>
                <a:gd name="connsiteY70" fmla="*/ 3019246 h 3452573"/>
                <a:gd name="connsiteX71" fmla="*/ 2156604 w 2449902"/>
                <a:gd name="connsiteY71" fmla="*/ 2967487 h 3452573"/>
                <a:gd name="connsiteX72" fmla="*/ 2173857 w 2449902"/>
                <a:gd name="connsiteY72" fmla="*/ 2915729 h 3452573"/>
                <a:gd name="connsiteX73" fmla="*/ 2260121 w 2449902"/>
                <a:gd name="connsiteY73" fmla="*/ 2760453 h 3452573"/>
                <a:gd name="connsiteX74" fmla="*/ 2277374 w 2449902"/>
                <a:gd name="connsiteY74" fmla="*/ 2639683 h 3452573"/>
                <a:gd name="connsiteX75" fmla="*/ 2329132 w 2449902"/>
                <a:gd name="connsiteY75" fmla="*/ 2622430 h 3452573"/>
                <a:gd name="connsiteX76" fmla="*/ 2449902 w 2449902"/>
                <a:gd name="connsiteY76" fmla="*/ 2622430 h 3452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449902" h="3452573">
                  <a:moveTo>
                    <a:pt x="2329132" y="431321"/>
                  </a:moveTo>
                  <a:cubicBezTo>
                    <a:pt x="2288876" y="425570"/>
                    <a:pt x="2248238" y="422043"/>
                    <a:pt x="2208363" y="414068"/>
                  </a:cubicBezTo>
                  <a:cubicBezTo>
                    <a:pt x="2190530" y="410501"/>
                    <a:pt x="2174437" y="400382"/>
                    <a:pt x="2156604" y="396815"/>
                  </a:cubicBezTo>
                  <a:cubicBezTo>
                    <a:pt x="2116728" y="388840"/>
                    <a:pt x="2076091" y="385314"/>
                    <a:pt x="2035834" y="379563"/>
                  </a:cubicBezTo>
                  <a:cubicBezTo>
                    <a:pt x="1966823" y="385314"/>
                    <a:pt x="1897443" y="387663"/>
                    <a:pt x="1828800" y="396815"/>
                  </a:cubicBezTo>
                  <a:cubicBezTo>
                    <a:pt x="1810774" y="399218"/>
                    <a:pt x="1794528" y="409072"/>
                    <a:pt x="1777042" y="414068"/>
                  </a:cubicBezTo>
                  <a:cubicBezTo>
                    <a:pt x="1594492" y="466226"/>
                    <a:pt x="1850561" y="383812"/>
                    <a:pt x="1604514" y="465827"/>
                  </a:cubicBezTo>
                  <a:lnTo>
                    <a:pt x="1500997" y="500332"/>
                  </a:lnTo>
                  <a:lnTo>
                    <a:pt x="1449238" y="517585"/>
                  </a:lnTo>
                  <a:cubicBezTo>
                    <a:pt x="1431985" y="529087"/>
                    <a:pt x="1416428" y="543670"/>
                    <a:pt x="1397480" y="552091"/>
                  </a:cubicBezTo>
                  <a:cubicBezTo>
                    <a:pt x="1364243" y="566863"/>
                    <a:pt x="1293963" y="586596"/>
                    <a:pt x="1293963" y="586596"/>
                  </a:cubicBezTo>
                  <a:cubicBezTo>
                    <a:pt x="1230703" y="580845"/>
                    <a:pt x="1167065" y="578327"/>
                    <a:pt x="1104182" y="569344"/>
                  </a:cubicBezTo>
                  <a:cubicBezTo>
                    <a:pt x="1046208" y="561062"/>
                    <a:pt x="992013" y="511817"/>
                    <a:pt x="948906" y="483079"/>
                  </a:cubicBezTo>
                  <a:lnTo>
                    <a:pt x="897148" y="448574"/>
                  </a:lnTo>
                  <a:lnTo>
                    <a:pt x="741872" y="345057"/>
                  </a:lnTo>
                  <a:lnTo>
                    <a:pt x="690114" y="310551"/>
                  </a:lnTo>
                  <a:cubicBezTo>
                    <a:pt x="598096" y="172527"/>
                    <a:pt x="718871" y="339309"/>
                    <a:pt x="603849" y="224287"/>
                  </a:cubicBezTo>
                  <a:cubicBezTo>
                    <a:pt x="488830" y="109268"/>
                    <a:pt x="655611" y="230040"/>
                    <a:pt x="517585" y="138023"/>
                  </a:cubicBezTo>
                  <a:cubicBezTo>
                    <a:pt x="506083" y="120770"/>
                    <a:pt x="498685" y="99918"/>
                    <a:pt x="483080" y="86264"/>
                  </a:cubicBezTo>
                  <a:cubicBezTo>
                    <a:pt x="410067" y="22377"/>
                    <a:pt x="398893" y="23696"/>
                    <a:pt x="327804" y="0"/>
                  </a:cubicBezTo>
                  <a:cubicBezTo>
                    <a:pt x="287547" y="5751"/>
                    <a:pt x="243406" y="-933"/>
                    <a:pt x="207034" y="17253"/>
                  </a:cubicBezTo>
                  <a:cubicBezTo>
                    <a:pt x="190768" y="25386"/>
                    <a:pt x="197915" y="52746"/>
                    <a:pt x="189782" y="69012"/>
                  </a:cubicBezTo>
                  <a:cubicBezTo>
                    <a:pt x="180509" y="87558"/>
                    <a:pt x="166778" y="103517"/>
                    <a:pt x="155276" y="120770"/>
                  </a:cubicBezTo>
                  <a:lnTo>
                    <a:pt x="103517" y="276046"/>
                  </a:lnTo>
                  <a:lnTo>
                    <a:pt x="86265" y="327804"/>
                  </a:lnTo>
                  <a:cubicBezTo>
                    <a:pt x="80514" y="345057"/>
                    <a:pt x="72579" y="361730"/>
                    <a:pt x="69012" y="379563"/>
                  </a:cubicBezTo>
                  <a:cubicBezTo>
                    <a:pt x="63261" y="408318"/>
                    <a:pt x="59475" y="437536"/>
                    <a:pt x="51759" y="465827"/>
                  </a:cubicBezTo>
                  <a:cubicBezTo>
                    <a:pt x="42189" y="500918"/>
                    <a:pt x="28755" y="534838"/>
                    <a:pt x="17253" y="569344"/>
                  </a:cubicBezTo>
                  <a:lnTo>
                    <a:pt x="0" y="621102"/>
                  </a:lnTo>
                  <a:cubicBezTo>
                    <a:pt x="5751" y="678611"/>
                    <a:pt x="9079" y="736415"/>
                    <a:pt x="17253" y="793630"/>
                  </a:cubicBezTo>
                  <a:cubicBezTo>
                    <a:pt x="20606" y="817104"/>
                    <a:pt x="30264" y="839312"/>
                    <a:pt x="34506" y="862642"/>
                  </a:cubicBezTo>
                  <a:cubicBezTo>
                    <a:pt x="55071" y="975749"/>
                    <a:pt x="41920" y="962116"/>
                    <a:pt x="69012" y="1052423"/>
                  </a:cubicBezTo>
                  <a:cubicBezTo>
                    <a:pt x="79463" y="1087261"/>
                    <a:pt x="83341" y="1125677"/>
                    <a:pt x="103517" y="1155940"/>
                  </a:cubicBezTo>
                  <a:lnTo>
                    <a:pt x="138023" y="1207698"/>
                  </a:lnTo>
                  <a:cubicBezTo>
                    <a:pt x="168390" y="1298799"/>
                    <a:pt x="145189" y="1244327"/>
                    <a:pt x="224287" y="1362974"/>
                  </a:cubicBezTo>
                  <a:lnTo>
                    <a:pt x="258793" y="1414732"/>
                  </a:lnTo>
                  <a:cubicBezTo>
                    <a:pt x="270295" y="1431985"/>
                    <a:pt x="276046" y="1454989"/>
                    <a:pt x="293299" y="1466491"/>
                  </a:cubicBezTo>
                  <a:lnTo>
                    <a:pt x="345057" y="1500996"/>
                  </a:lnTo>
                  <a:cubicBezTo>
                    <a:pt x="356559" y="1518249"/>
                    <a:pt x="370290" y="1534209"/>
                    <a:pt x="379563" y="1552755"/>
                  </a:cubicBezTo>
                  <a:cubicBezTo>
                    <a:pt x="387696" y="1569021"/>
                    <a:pt x="386728" y="1589381"/>
                    <a:pt x="396816" y="1604513"/>
                  </a:cubicBezTo>
                  <a:cubicBezTo>
                    <a:pt x="410350" y="1624814"/>
                    <a:pt x="433594" y="1637012"/>
                    <a:pt x="448574" y="1656272"/>
                  </a:cubicBezTo>
                  <a:cubicBezTo>
                    <a:pt x="474034" y="1689007"/>
                    <a:pt x="478243" y="1746675"/>
                    <a:pt x="517585" y="1759789"/>
                  </a:cubicBezTo>
                  <a:cubicBezTo>
                    <a:pt x="654288" y="1805357"/>
                    <a:pt x="585225" y="1788316"/>
                    <a:pt x="724619" y="1811547"/>
                  </a:cubicBezTo>
                  <a:cubicBezTo>
                    <a:pt x="741872" y="1817298"/>
                    <a:pt x="763518" y="1815940"/>
                    <a:pt x="776378" y="1828800"/>
                  </a:cubicBezTo>
                  <a:cubicBezTo>
                    <a:pt x="789238" y="1841660"/>
                    <a:pt x="785498" y="1864293"/>
                    <a:pt x="793631" y="1880559"/>
                  </a:cubicBezTo>
                  <a:cubicBezTo>
                    <a:pt x="802904" y="1899105"/>
                    <a:pt x="816634" y="1915064"/>
                    <a:pt x="828136" y="1932317"/>
                  </a:cubicBezTo>
                  <a:cubicBezTo>
                    <a:pt x="833887" y="2041585"/>
                    <a:pt x="832352" y="2151481"/>
                    <a:pt x="845389" y="2260121"/>
                  </a:cubicBezTo>
                  <a:cubicBezTo>
                    <a:pt x="849723" y="2296234"/>
                    <a:pt x="868393" y="2329132"/>
                    <a:pt x="879895" y="2363638"/>
                  </a:cubicBezTo>
                  <a:lnTo>
                    <a:pt x="914400" y="2467155"/>
                  </a:lnTo>
                  <a:lnTo>
                    <a:pt x="948906" y="2570672"/>
                  </a:lnTo>
                  <a:cubicBezTo>
                    <a:pt x="954657" y="2587925"/>
                    <a:pt x="956071" y="2607298"/>
                    <a:pt x="966159" y="2622430"/>
                  </a:cubicBezTo>
                  <a:cubicBezTo>
                    <a:pt x="1024326" y="2709680"/>
                    <a:pt x="969090" y="2649776"/>
                    <a:pt x="1052423" y="2691442"/>
                  </a:cubicBezTo>
                  <a:cubicBezTo>
                    <a:pt x="1070969" y="2700715"/>
                    <a:pt x="1085234" y="2717526"/>
                    <a:pt x="1104182" y="2725947"/>
                  </a:cubicBezTo>
                  <a:cubicBezTo>
                    <a:pt x="1137419" y="2740719"/>
                    <a:pt x="1173193" y="2748951"/>
                    <a:pt x="1207699" y="2760453"/>
                  </a:cubicBezTo>
                  <a:lnTo>
                    <a:pt x="1259457" y="2777706"/>
                  </a:lnTo>
                  <a:cubicBezTo>
                    <a:pt x="1265208" y="2794959"/>
                    <a:pt x="1263851" y="2816605"/>
                    <a:pt x="1276710" y="2829464"/>
                  </a:cubicBezTo>
                  <a:cubicBezTo>
                    <a:pt x="1306034" y="2858788"/>
                    <a:pt x="1345721" y="2875472"/>
                    <a:pt x="1380227" y="2898476"/>
                  </a:cubicBezTo>
                  <a:lnTo>
                    <a:pt x="1431985" y="2932981"/>
                  </a:lnTo>
                  <a:cubicBezTo>
                    <a:pt x="1477994" y="2963654"/>
                    <a:pt x="1499736" y="2973261"/>
                    <a:pt x="1535502" y="3019246"/>
                  </a:cubicBezTo>
                  <a:cubicBezTo>
                    <a:pt x="1560963" y="3051981"/>
                    <a:pt x="1581510" y="3088257"/>
                    <a:pt x="1604514" y="3122763"/>
                  </a:cubicBezTo>
                  <a:cubicBezTo>
                    <a:pt x="1616016" y="3140016"/>
                    <a:pt x="1632462" y="3154850"/>
                    <a:pt x="1639019" y="3174521"/>
                  </a:cubicBezTo>
                  <a:lnTo>
                    <a:pt x="1673525" y="3278038"/>
                  </a:lnTo>
                  <a:cubicBezTo>
                    <a:pt x="1679276" y="3295291"/>
                    <a:pt x="1675646" y="3319708"/>
                    <a:pt x="1690778" y="3329796"/>
                  </a:cubicBezTo>
                  <a:lnTo>
                    <a:pt x="1742536" y="3364302"/>
                  </a:lnTo>
                  <a:cubicBezTo>
                    <a:pt x="1754038" y="3381555"/>
                    <a:pt x="1762380" y="3401399"/>
                    <a:pt x="1777042" y="3416061"/>
                  </a:cubicBezTo>
                  <a:cubicBezTo>
                    <a:pt x="1837670" y="3476689"/>
                    <a:pt x="1857235" y="3446504"/>
                    <a:pt x="1949570" y="3433313"/>
                  </a:cubicBezTo>
                  <a:cubicBezTo>
                    <a:pt x="1961072" y="3416060"/>
                    <a:pt x="1975655" y="3400503"/>
                    <a:pt x="1984076" y="3381555"/>
                  </a:cubicBezTo>
                  <a:cubicBezTo>
                    <a:pt x="1984090" y="3381525"/>
                    <a:pt x="2027202" y="3252174"/>
                    <a:pt x="2035834" y="3226279"/>
                  </a:cubicBezTo>
                  <a:lnTo>
                    <a:pt x="2053087" y="3174521"/>
                  </a:lnTo>
                  <a:cubicBezTo>
                    <a:pt x="2058838" y="3157268"/>
                    <a:pt x="2060252" y="3137895"/>
                    <a:pt x="2070340" y="3122763"/>
                  </a:cubicBezTo>
                  <a:cubicBezTo>
                    <a:pt x="2169224" y="2974437"/>
                    <a:pt x="2050674" y="3162098"/>
                    <a:pt x="2122099" y="3019246"/>
                  </a:cubicBezTo>
                  <a:cubicBezTo>
                    <a:pt x="2131372" y="3000700"/>
                    <a:pt x="2147331" y="2986033"/>
                    <a:pt x="2156604" y="2967487"/>
                  </a:cubicBezTo>
                  <a:cubicBezTo>
                    <a:pt x="2164737" y="2951221"/>
                    <a:pt x="2165025" y="2931626"/>
                    <a:pt x="2173857" y="2915729"/>
                  </a:cubicBezTo>
                  <a:cubicBezTo>
                    <a:pt x="2272730" y="2737758"/>
                    <a:pt x="2221082" y="2877569"/>
                    <a:pt x="2260121" y="2760453"/>
                  </a:cubicBezTo>
                  <a:cubicBezTo>
                    <a:pt x="2265872" y="2720196"/>
                    <a:pt x="2259188" y="2676055"/>
                    <a:pt x="2277374" y="2639683"/>
                  </a:cubicBezTo>
                  <a:cubicBezTo>
                    <a:pt x="2285507" y="2623417"/>
                    <a:pt x="2311036" y="2624240"/>
                    <a:pt x="2329132" y="2622430"/>
                  </a:cubicBezTo>
                  <a:cubicBezTo>
                    <a:pt x="2369189" y="2618424"/>
                    <a:pt x="2409645" y="2622430"/>
                    <a:pt x="2449902" y="2622430"/>
                  </a:cubicBezTo>
                </a:path>
              </a:pathLst>
            </a:custGeom>
            <a:noFill/>
            <a:ln w="25400" cap="flat">
              <a:solidFill>
                <a:schemeClr val="accent2">
                  <a:lumMod val="60000"/>
                  <a:lumOff val="40000"/>
                </a:schemeClr>
              </a:solidFill>
              <a:prstDash val="dash"/>
              <a:miter lim="400000"/>
            </a:ln>
            <a:effectLst>
              <a:outerShdw blurRad="12700" dist="12700" dir="2700000" rotWithShape="0">
                <a:srgbClr val="FFFFFF"/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F932FCD-BCAC-F962-9582-62A184A45E90}"/>
              </a:ext>
            </a:extLst>
          </p:cNvPr>
          <p:cNvGrpSpPr/>
          <p:nvPr/>
        </p:nvGrpSpPr>
        <p:grpSpPr>
          <a:xfrm>
            <a:off x="4796287" y="3182837"/>
            <a:ext cx="883335" cy="1078612"/>
            <a:chOff x="4796287" y="3182837"/>
            <a:chExt cx="883335" cy="107861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861AB38-B051-BB2D-C250-38FED73D6EAC}"/>
                </a:ext>
              </a:extLst>
            </p:cNvPr>
            <p:cNvSpPr/>
            <p:nvPr/>
          </p:nvSpPr>
          <p:spPr>
            <a:xfrm>
              <a:off x="4796287" y="3416060"/>
              <a:ext cx="310551" cy="845389"/>
            </a:xfrm>
            <a:custGeom>
              <a:avLst/>
              <a:gdLst>
                <a:gd name="connsiteX0" fmla="*/ 69011 w 310551"/>
                <a:gd name="connsiteY0" fmla="*/ 0 h 845389"/>
                <a:gd name="connsiteX1" fmla="*/ 86264 w 310551"/>
                <a:gd name="connsiteY1" fmla="*/ 207034 h 845389"/>
                <a:gd name="connsiteX2" fmla="*/ 172528 w 310551"/>
                <a:gd name="connsiteY2" fmla="*/ 362310 h 845389"/>
                <a:gd name="connsiteX3" fmla="*/ 224287 w 310551"/>
                <a:gd name="connsiteY3" fmla="*/ 396815 h 845389"/>
                <a:gd name="connsiteX4" fmla="*/ 310551 w 310551"/>
                <a:gd name="connsiteY4" fmla="*/ 500332 h 845389"/>
                <a:gd name="connsiteX5" fmla="*/ 276045 w 310551"/>
                <a:gd name="connsiteY5" fmla="*/ 655608 h 845389"/>
                <a:gd name="connsiteX6" fmla="*/ 241539 w 310551"/>
                <a:gd name="connsiteY6" fmla="*/ 707366 h 845389"/>
                <a:gd name="connsiteX7" fmla="*/ 138022 w 310551"/>
                <a:gd name="connsiteY7" fmla="*/ 741872 h 845389"/>
                <a:gd name="connsiteX8" fmla="*/ 51758 w 310551"/>
                <a:gd name="connsiteY8" fmla="*/ 810883 h 845389"/>
                <a:gd name="connsiteX9" fmla="*/ 0 w 310551"/>
                <a:gd name="connsiteY9" fmla="*/ 845389 h 845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0551" h="845389">
                  <a:moveTo>
                    <a:pt x="69011" y="0"/>
                  </a:moveTo>
                  <a:cubicBezTo>
                    <a:pt x="74762" y="69011"/>
                    <a:pt x="77112" y="138391"/>
                    <a:pt x="86264" y="207034"/>
                  </a:cubicBezTo>
                  <a:cubicBezTo>
                    <a:pt x="92403" y="253077"/>
                    <a:pt x="148677" y="346410"/>
                    <a:pt x="172528" y="362310"/>
                  </a:cubicBezTo>
                  <a:cubicBezTo>
                    <a:pt x="189781" y="373812"/>
                    <a:pt x="208358" y="383541"/>
                    <a:pt x="224287" y="396815"/>
                  </a:cubicBezTo>
                  <a:cubicBezTo>
                    <a:pt x="274099" y="438325"/>
                    <a:pt x="276624" y="449443"/>
                    <a:pt x="310551" y="500332"/>
                  </a:cubicBezTo>
                  <a:cubicBezTo>
                    <a:pt x="303925" y="540089"/>
                    <a:pt x="297281" y="613136"/>
                    <a:pt x="276045" y="655608"/>
                  </a:cubicBezTo>
                  <a:cubicBezTo>
                    <a:pt x="266772" y="674154"/>
                    <a:pt x="259122" y="696376"/>
                    <a:pt x="241539" y="707366"/>
                  </a:cubicBezTo>
                  <a:cubicBezTo>
                    <a:pt x="210695" y="726643"/>
                    <a:pt x="138022" y="741872"/>
                    <a:pt x="138022" y="741872"/>
                  </a:cubicBezTo>
                  <a:cubicBezTo>
                    <a:pt x="79855" y="829125"/>
                    <a:pt x="135094" y="769215"/>
                    <a:pt x="51758" y="810883"/>
                  </a:cubicBezTo>
                  <a:cubicBezTo>
                    <a:pt x="33212" y="820156"/>
                    <a:pt x="0" y="845389"/>
                    <a:pt x="0" y="845389"/>
                  </a:cubicBezTo>
                </a:path>
              </a:pathLst>
            </a:custGeom>
            <a:noFill/>
            <a:ln w="25400" cap="flat">
              <a:solidFill>
                <a:srgbClr val="FFC000"/>
              </a:solidFill>
              <a:prstDash val="sysDash"/>
              <a:miter lim="400000"/>
            </a:ln>
            <a:effectLst>
              <a:outerShdw blurRad="12700" dist="12700" dir="2700000" rotWithShape="0">
                <a:srgbClr val="FFFFFF"/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4C3512-95F4-02DB-3DC2-E8BBB3E5CA70}"/>
                </a:ext>
              </a:extLst>
            </p:cNvPr>
            <p:cNvSpPr txBox="1"/>
            <p:nvPr/>
          </p:nvSpPr>
          <p:spPr>
            <a:xfrm>
              <a:off x="5358700" y="3182837"/>
              <a:ext cx="320922" cy="387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920" b="1" dirty="0">
                  <a:latin typeface="Helvetica" charset="0"/>
                  <a:ea typeface="Helvetica" charset="0"/>
                  <a:cs typeface="Helvetica" charset="0"/>
                </a:rPr>
                <a:t>4</a:t>
              </a:r>
              <a:endParaRPr lang="en-US" sz="1920" b="1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08385701-459A-3D61-F59C-B9C68B13DC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90923" y="3467270"/>
              <a:ext cx="304640" cy="371484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CB3E58B-D3FD-C8A4-86D9-E61D3CD90C6C}"/>
              </a:ext>
            </a:extLst>
          </p:cNvPr>
          <p:cNvGrpSpPr/>
          <p:nvPr/>
        </p:nvGrpSpPr>
        <p:grpSpPr>
          <a:xfrm>
            <a:off x="4278702" y="4468483"/>
            <a:ext cx="543380" cy="1458376"/>
            <a:chOff x="4278702" y="4468483"/>
            <a:chExt cx="543380" cy="1458376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B7BBE7F-5973-ECE4-6A79-E5BA127EF990}"/>
                </a:ext>
              </a:extLst>
            </p:cNvPr>
            <p:cNvSpPr/>
            <p:nvPr/>
          </p:nvSpPr>
          <p:spPr>
            <a:xfrm>
              <a:off x="4278702" y="4468483"/>
              <a:ext cx="337128" cy="621102"/>
            </a:xfrm>
            <a:custGeom>
              <a:avLst/>
              <a:gdLst>
                <a:gd name="connsiteX0" fmla="*/ 120770 w 337128"/>
                <a:gd name="connsiteY0" fmla="*/ 0 h 621102"/>
                <a:gd name="connsiteX1" fmla="*/ 241540 w 337128"/>
                <a:gd name="connsiteY1" fmla="*/ 103517 h 621102"/>
                <a:gd name="connsiteX2" fmla="*/ 310551 w 337128"/>
                <a:gd name="connsiteY2" fmla="*/ 207034 h 621102"/>
                <a:gd name="connsiteX3" fmla="*/ 310551 w 337128"/>
                <a:gd name="connsiteY3" fmla="*/ 569343 h 621102"/>
                <a:gd name="connsiteX4" fmla="*/ 207034 w 337128"/>
                <a:gd name="connsiteY4" fmla="*/ 621102 h 621102"/>
                <a:gd name="connsiteX5" fmla="*/ 86264 w 337128"/>
                <a:gd name="connsiteY5" fmla="*/ 603849 h 621102"/>
                <a:gd name="connsiteX6" fmla="*/ 0 w 337128"/>
                <a:gd name="connsiteY6" fmla="*/ 586596 h 621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28" h="621102">
                  <a:moveTo>
                    <a:pt x="120770" y="0"/>
                  </a:moveTo>
                  <a:cubicBezTo>
                    <a:pt x="161027" y="34506"/>
                    <a:pt x="205712" y="64432"/>
                    <a:pt x="241540" y="103517"/>
                  </a:cubicBezTo>
                  <a:cubicBezTo>
                    <a:pt x="269563" y="134087"/>
                    <a:pt x="310551" y="207034"/>
                    <a:pt x="310551" y="207034"/>
                  </a:cubicBezTo>
                  <a:cubicBezTo>
                    <a:pt x="338538" y="346967"/>
                    <a:pt x="352733" y="379527"/>
                    <a:pt x="310551" y="569343"/>
                  </a:cubicBezTo>
                  <a:cubicBezTo>
                    <a:pt x="305200" y="593423"/>
                    <a:pt x="224491" y="615283"/>
                    <a:pt x="207034" y="621102"/>
                  </a:cubicBezTo>
                  <a:cubicBezTo>
                    <a:pt x="166777" y="615351"/>
                    <a:pt x="126140" y="611824"/>
                    <a:pt x="86264" y="603849"/>
                  </a:cubicBezTo>
                  <a:cubicBezTo>
                    <a:pt x="-18186" y="582959"/>
                    <a:pt x="79117" y="586596"/>
                    <a:pt x="0" y="586596"/>
                  </a:cubicBezTo>
                </a:path>
              </a:pathLst>
            </a:custGeom>
            <a:noFill/>
            <a:ln w="25400" cap="flat">
              <a:solidFill>
                <a:srgbClr val="FFC000"/>
              </a:solidFill>
              <a:prstDash val="sysDash"/>
              <a:miter lim="400000"/>
            </a:ln>
            <a:effectLst>
              <a:outerShdw blurRad="12700" dist="12700" dir="2700000" rotWithShape="0">
                <a:srgbClr val="FFFFFF"/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D1B341-21FC-194B-49E1-3186E556F201}"/>
                </a:ext>
              </a:extLst>
            </p:cNvPr>
            <p:cNvSpPr txBox="1"/>
            <p:nvPr/>
          </p:nvSpPr>
          <p:spPr>
            <a:xfrm>
              <a:off x="4501160" y="5539061"/>
              <a:ext cx="320922" cy="387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920" b="1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5</a:t>
              </a:r>
              <a:endParaRPr lang="en-US" sz="192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0DD94C4-5526-EEA2-BF04-7ABC65F16D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08992" y="5178889"/>
              <a:ext cx="6838" cy="339848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ΚΑΤΩ ΑΚΡΟ">
            <a:extLst>
              <a:ext uri="{FF2B5EF4-FFF2-40B4-BE49-F238E27FC236}">
                <a16:creationId xmlns:a16="http://schemas.microsoft.com/office/drawing/2014/main" id="{59818531-49EE-9A44-7D0F-3C16A08C1591}"/>
              </a:ext>
            </a:extLst>
          </p:cNvPr>
          <p:cNvSpPr txBox="1">
            <a:spLocks/>
          </p:cNvSpPr>
          <p:nvPr/>
        </p:nvSpPr>
        <p:spPr>
          <a:xfrm>
            <a:off x="3743776" y="257344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-48" baseline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/>
              <a:t>ΛΕΚΑΝΗ – ΙΣΧΙΑ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930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8" grpId="0" animBg="1"/>
      <p:bldP spid="12" grpId="0" animBg="1"/>
      <p:bldP spid="16" grpId="0" animBg="1"/>
      <p:bldP spid="17" grpId="0" animBg="1"/>
      <p:bldP spid="18" grpId="0"/>
      <p:bldP spid="19" grpId="0"/>
      <p:bldP spid="2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805" t="9600" r="1611" b="24533"/>
          <a:stretch/>
        </p:blipFill>
        <p:spPr>
          <a:xfrm>
            <a:off x="758614" y="2059093"/>
            <a:ext cx="8203686" cy="7315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295473" y="2639156"/>
            <a:ext cx="4032028" cy="441771"/>
          </a:xfrm>
        </p:spPr>
        <p:txBody>
          <a:bodyPr>
            <a:normAutofit/>
          </a:bodyPr>
          <a:lstStyle/>
          <a:p>
            <a:r>
              <a:rPr lang="el-GR" sz="2133" b="1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Απλή ακτινογραφία </a:t>
            </a:r>
            <a:r>
              <a:rPr lang="el-GR" sz="2133" b="1" dirty="0" err="1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Ωμου</a:t>
            </a:r>
            <a:endParaRPr lang="en-US" sz="2133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30951" y="3773450"/>
            <a:ext cx="901209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>
                <a:latin typeface="Helvetica" charset="0"/>
                <a:ea typeface="Helvetica" charset="0"/>
                <a:cs typeface="Helvetica" charset="0"/>
              </a:rPr>
              <a:t>Κλείδα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920640">
            <a:off x="2147800" y="4438910"/>
            <a:ext cx="1563938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dirty="0">
                <a:latin typeface="Helvetica" charset="0"/>
                <a:ea typeface="Helvetica" charset="0"/>
                <a:cs typeface="Helvetica" charset="0"/>
              </a:rPr>
              <a:t>Κεφαλή </a:t>
            </a:r>
            <a:r>
              <a:rPr lang="el-GR" sz="1707" dirty="0" err="1">
                <a:latin typeface="Helvetica" charset="0"/>
                <a:ea typeface="Helvetica" charset="0"/>
                <a:cs typeface="Helvetica" charset="0"/>
              </a:rPr>
              <a:t>βραχιονίου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1526" y="5951285"/>
            <a:ext cx="2489784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dirty="0">
                <a:latin typeface="Helvetica" charset="0"/>
                <a:ea typeface="Helvetica" charset="0"/>
                <a:cs typeface="Helvetica" charset="0"/>
              </a:rPr>
              <a:t>Αυχένας (ανατομικός)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2768" y="6392514"/>
            <a:ext cx="2685351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 dirty="0">
                <a:latin typeface="Helvetica" charset="0"/>
                <a:ea typeface="Helvetica" charset="0"/>
                <a:cs typeface="Helvetica" charset="0"/>
              </a:rPr>
              <a:t>Αυχένας (χειρουργικός)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94436" y="3543787"/>
            <a:ext cx="1077539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707">
                <a:latin typeface="Helvetica" charset="0"/>
                <a:ea typeface="Helvetica" charset="0"/>
                <a:cs typeface="Helvetica" charset="0"/>
              </a:rPr>
              <a:t>Ακρώμιο</a:t>
            </a:r>
            <a:endParaRPr lang="en-US" sz="1707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4393684">
            <a:off x="2886633" y="4963886"/>
            <a:ext cx="1651315" cy="3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22" dirty="0" err="1">
                <a:latin typeface="Helvetica" charset="0"/>
                <a:ea typeface="Helvetica" charset="0"/>
                <a:cs typeface="Helvetica" charset="0"/>
              </a:rPr>
              <a:t>Ωμογλήνη</a:t>
            </a:r>
            <a:endParaRPr lang="en-US" sz="1422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10985" y="5724528"/>
            <a:ext cx="1651315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Έσω όριο ωμοπλάτης </a:t>
            </a:r>
            <a:endParaRPr lang="en-US" sz="1707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75755" y="8301305"/>
            <a:ext cx="2204470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7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Έξω όριο ωμοπλάτης </a:t>
            </a:r>
            <a:endParaRPr lang="en-US" sz="1707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801252" y="2488484"/>
            <a:ext cx="2388795" cy="2548025"/>
            <a:chOff x="39971" y="402553"/>
            <a:chExt cx="2239496" cy="2388773"/>
          </a:xfrm>
        </p:grpSpPr>
        <p:sp>
          <p:nvSpPr>
            <p:cNvPr id="2" name="Freeform 1"/>
            <p:cNvSpPr/>
            <p:nvPr/>
          </p:nvSpPr>
          <p:spPr>
            <a:xfrm>
              <a:off x="577514" y="2053389"/>
              <a:ext cx="449181" cy="737937"/>
            </a:xfrm>
            <a:custGeom>
              <a:avLst/>
              <a:gdLst>
                <a:gd name="connsiteX0" fmla="*/ 449181 w 449181"/>
                <a:gd name="connsiteY0" fmla="*/ 0 h 737937"/>
                <a:gd name="connsiteX1" fmla="*/ 288760 w 449181"/>
                <a:gd name="connsiteY1" fmla="*/ 48127 h 737937"/>
                <a:gd name="connsiteX2" fmla="*/ 240633 w 449181"/>
                <a:gd name="connsiteY2" fmla="*/ 64169 h 737937"/>
                <a:gd name="connsiteX3" fmla="*/ 192507 w 449181"/>
                <a:gd name="connsiteY3" fmla="*/ 80211 h 737937"/>
                <a:gd name="connsiteX4" fmla="*/ 160423 w 449181"/>
                <a:gd name="connsiteY4" fmla="*/ 128337 h 737937"/>
                <a:gd name="connsiteX5" fmla="*/ 128339 w 449181"/>
                <a:gd name="connsiteY5" fmla="*/ 160422 h 737937"/>
                <a:gd name="connsiteX6" fmla="*/ 96254 w 449181"/>
                <a:gd name="connsiteY6" fmla="*/ 256674 h 737937"/>
                <a:gd name="connsiteX7" fmla="*/ 64170 w 449181"/>
                <a:gd name="connsiteY7" fmla="*/ 368969 h 737937"/>
                <a:gd name="connsiteX8" fmla="*/ 48128 w 449181"/>
                <a:gd name="connsiteY8" fmla="*/ 481264 h 737937"/>
                <a:gd name="connsiteX9" fmla="*/ 16044 w 449181"/>
                <a:gd name="connsiteY9" fmla="*/ 577516 h 737937"/>
                <a:gd name="connsiteX10" fmla="*/ 2 w 449181"/>
                <a:gd name="connsiteY10" fmla="*/ 737937 h 737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181" h="737937">
                  <a:moveTo>
                    <a:pt x="449181" y="0"/>
                  </a:moveTo>
                  <a:cubicBezTo>
                    <a:pt x="352200" y="24246"/>
                    <a:pt x="405932" y="9070"/>
                    <a:pt x="288760" y="48127"/>
                  </a:cubicBezTo>
                  <a:lnTo>
                    <a:pt x="240633" y="64169"/>
                  </a:lnTo>
                  <a:lnTo>
                    <a:pt x="192507" y="80211"/>
                  </a:lnTo>
                  <a:cubicBezTo>
                    <a:pt x="181812" y="96253"/>
                    <a:pt x="172467" y="113282"/>
                    <a:pt x="160423" y="128337"/>
                  </a:cubicBezTo>
                  <a:cubicBezTo>
                    <a:pt x="150975" y="140148"/>
                    <a:pt x="135103" y="146894"/>
                    <a:pt x="128339" y="160422"/>
                  </a:cubicBezTo>
                  <a:cubicBezTo>
                    <a:pt x="113214" y="190671"/>
                    <a:pt x="106949" y="224590"/>
                    <a:pt x="96254" y="256674"/>
                  </a:cubicBezTo>
                  <a:cubicBezTo>
                    <a:pt x="82509" y="297907"/>
                    <a:pt x="72227" y="324654"/>
                    <a:pt x="64170" y="368969"/>
                  </a:cubicBezTo>
                  <a:cubicBezTo>
                    <a:pt x="57406" y="406171"/>
                    <a:pt x="56630" y="444421"/>
                    <a:pt x="48128" y="481264"/>
                  </a:cubicBezTo>
                  <a:cubicBezTo>
                    <a:pt x="40523" y="514217"/>
                    <a:pt x="16044" y="577516"/>
                    <a:pt x="16044" y="577516"/>
                  </a:cubicBezTo>
                  <a:cubicBezTo>
                    <a:pt x="-589" y="727210"/>
                    <a:pt x="2" y="673473"/>
                    <a:pt x="2" y="737937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2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971" y="402553"/>
              <a:ext cx="2239496" cy="3328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707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Μείζων </a:t>
              </a:r>
              <a:r>
                <a:rPr lang="el-GR" sz="1707" dirty="0" err="1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τροχαντήρας</a:t>
              </a:r>
              <a:endParaRPr lang="en-US" sz="1707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417095" y="927191"/>
              <a:ext cx="160419" cy="1126198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1763302" y="4848281"/>
            <a:ext cx="3164145" cy="2502508"/>
            <a:chOff x="941895" y="2614863"/>
            <a:chExt cx="2966386" cy="2346101"/>
          </a:xfrm>
        </p:grpSpPr>
        <p:sp>
          <p:nvSpPr>
            <p:cNvPr id="3" name="Freeform 2"/>
            <p:cNvSpPr/>
            <p:nvPr/>
          </p:nvSpPr>
          <p:spPr>
            <a:xfrm>
              <a:off x="941895" y="2614863"/>
              <a:ext cx="213137" cy="802105"/>
            </a:xfrm>
            <a:custGeom>
              <a:avLst/>
              <a:gdLst>
                <a:gd name="connsiteX0" fmla="*/ 213137 w 213137"/>
                <a:gd name="connsiteY0" fmla="*/ 0 h 802105"/>
                <a:gd name="connsiteX1" fmla="*/ 148968 w 213137"/>
                <a:gd name="connsiteY1" fmla="*/ 32084 h 802105"/>
                <a:gd name="connsiteX2" fmla="*/ 100842 w 213137"/>
                <a:gd name="connsiteY2" fmla="*/ 48126 h 802105"/>
                <a:gd name="connsiteX3" fmla="*/ 68758 w 213137"/>
                <a:gd name="connsiteY3" fmla="*/ 144379 h 802105"/>
                <a:gd name="connsiteX4" fmla="*/ 36673 w 213137"/>
                <a:gd name="connsiteY4" fmla="*/ 288758 h 802105"/>
                <a:gd name="connsiteX5" fmla="*/ 20631 w 213137"/>
                <a:gd name="connsiteY5" fmla="*/ 449179 h 802105"/>
                <a:gd name="connsiteX6" fmla="*/ 4589 w 213137"/>
                <a:gd name="connsiteY6" fmla="*/ 497305 h 802105"/>
                <a:gd name="connsiteX7" fmla="*/ 36673 w 213137"/>
                <a:gd name="connsiteY7" fmla="*/ 802105 h 802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137" h="802105">
                  <a:moveTo>
                    <a:pt x="213137" y="0"/>
                  </a:moveTo>
                  <a:cubicBezTo>
                    <a:pt x="191747" y="10695"/>
                    <a:pt x="170949" y="22664"/>
                    <a:pt x="148968" y="32084"/>
                  </a:cubicBezTo>
                  <a:cubicBezTo>
                    <a:pt x="133425" y="38745"/>
                    <a:pt x="110671" y="34366"/>
                    <a:pt x="100842" y="48126"/>
                  </a:cubicBezTo>
                  <a:cubicBezTo>
                    <a:pt x="81185" y="75646"/>
                    <a:pt x="76960" y="111569"/>
                    <a:pt x="68758" y="144379"/>
                  </a:cubicBezTo>
                  <a:cubicBezTo>
                    <a:pt x="46103" y="235000"/>
                    <a:pt x="57040" y="186928"/>
                    <a:pt x="36673" y="288758"/>
                  </a:cubicBezTo>
                  <a:cubicBezTo>
                    <a:pt x="31326" y="342232"/>
                    <a:pt x="28803" y="396064"/>
                    <a:pt x="20631" y="449179"/>
                  </a:cubicBezTo>
                  <a:cubicBezTo>
                    <a:pt x="18060" y="465892"/>
                    <a:pt x="4589" y="480395"/>
                    <a:pt x="4589" y="497305"/>
                  </a:cubicBezTo>
                  <a:cubicBezTo>
                    <a:pt x="4589" y="748469"/>
                    <a:pt x="-17895" y="692969"/>
                    <a:pt x="36673" y="802105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2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18503" y="4628120"/>
              <a:ext cx="2389778" cy="3328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707" dirty="0" err="1">
                  <a:latin typeface="Helvetica" charset="0"/>
                  <a:ea typeface="Helvetica" charset="0"/>
                  <a:cs typeface="Helvetica" charset="0"/>
                </a:rPr>
                <a:t>Ελασσον</a:t>
              </a:r>
              <a:r>
                <a:rPr lang="el-GR" sz="1707" dirty="0">
                  <a:latin typeface="Helvetica" charset="0"/>
                  <a:ea typeface="Helvetica" charset="0"/>
                  <a:cs typeface="Helvetica" charset="0"/>
                </a:rPr>
                <a:t> </a:t>
              </a:r>
              <a:r>
                <a:rPr lang="el-GR" sz="1707" dirty="0" err="1">
                  <a:latin typeface="Helvetica" charset="0"/>
                  <a:ea typeface="Helvetica" charset="0"/>
                  <a:cs typeface="Helvetica" charset="0"/>
                </a:rPr>
                <a:t>τροχαντήρας</a:t>
              </a:r>
              <a:endParaRPr lang="en-US" sz="1707" dirty="0"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H="1" flipV="1">
              <a:off x="1026695" y="3236454"/>
              <a:ext cx="573114" cy="1383281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Arrow Connector 25"/>
          <p:cNvCxnSpPr/>
          <p:nvPr/>
        </p:nvCxnSpPr>
        <p:spPr>
          <a:xfrm flipH="1" flipV="1">
            <a:off x="3186063" y="5698465"/>
            <a:ext cx="204816" cy="40711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2555530" y="6184484"/>
            <a:ext cx="353186" cy="32760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4185180" y="2408956"/>
            <a:ext cx="1651315" cy="1786212"/>
            <a:chOff x="3212405" y="327995"/>
            <a:chExt cx="1548108" cy="1674573"/>
          </a:xfrm>
        </p:grpSpPr>
        <p:sp>
          <p:nvSpPr>
            <p:cNvPr id="14" name="TextBox 13"/>
            <p:cNvSpPr txBox="1"/>
            <p:nvPr/>
          </p:nvSpPr>
          <p:spPr>
            <a:xfrm>
              <a:off x="3212405" y="327995"/>
              <a:ext cx="1548108" cy="579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707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Κορακοειδής απόφυση</a:t>
              </a:r>
              <a:endParaRPr lang="en-US" sz="1707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68842" y="981840"/>
              <a:ext cx="243364" cy="1020728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6422547" y="2424338"/>
            <a:ext cx="2539753" cy="617733"/>
            <a:chOff x="5309937" y="342416"/>
            <a:chExt cx="2381019" cy="579124"/>
          </a:xfrm>
        </p:grpSpPr>
        <p:sp>
          <p:nvSpPr>
            <p:cNvPr id="20" name="TextBox 19"/>
            <p:cNvSpPr txBox="1"/>
            <p:nvPr/>
          </p:nvSpPr>
          <p:spPr>
            <a:xfrm>
              <a:off x="5624266" y="342416"/>
              <a:ext cx="2066690" cy="579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707" dirty="0" err="1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Ανω</a:t>
              </a:r>
              <a:r>
                <a:rPr lang="el-GR" sz="1707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 γωνία ωμοπλάτης </a:t>
              </a:r>
              <a:endParaRPr lang="en-US" sz="1707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H="1">
              <a:off x="5309937" y="634804"/>
              <a:ext cx="348615" cy="277966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Arrow Connector 33"/>
          <p:cNvCxnSpPr/>
          <p:nvPr/>
        </p:nvCxnSpPr>
        <p:spPr>
          <a:xfrm flipH="1">
            <a:off x="6608473" y="6009610"/>
            <a:ext cx="592208" cy="2679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6608476" y="8531551"/>
            <a:ext cx="2546994" cy="617733"/>
            <a:chOff x="5484244" y="6067927"/>
            <a:chExt cx="2387806" cy="579125"/>
          </a:xfrm>
        </p:grpSpPr>
        <p:sp>
          <p:nvSpPr>
            <p:cNvPr id="18" name="TextBox 17"/>
            <p:cNvSpPr txBox="1"/>
            <p:nvPr/>
          </p:nvSpPr>
          <p:spPr>
            <a:xfrm>
              <a:off x="5805359" y="6067927"/>
              <a:ext cx="2066691" cy="579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707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Κάτω γωνία </a:t>
              </a:r>
              <a:r>
                <a:rPr lang="el-GR" sz="1707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ωμοπλάτης </a:t>
              </a:r>
              <a:endParaRPr lang="en-US" sz="1707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 flipH="1" flipV="1">
              <a:off x="5484244" y="6144459"/>
              <a:ext cx="355107" cy="190733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/>
          <p:cNvCxnSpPr/>
          <p:nvPr/>
        </p:nvCxnSpPr>
        <p:spPr>
          <a:xfrm flipV="1">
            <a:off x="5156561" y="8352188"/>
            <a:ext cx="355024" cy="26249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/>
          <p:cNvGrpSpPr/>
          <p:nvPr/>
        </p:nvGrpSpPr>
        <p:grpSpPr>
          <a:xfrm>
            <a:off x="2353735" y="2029082"/>
            <a:ext cx="3063026" cy="1434092"/>
            <a:chOff x="1495427" y="-28136"/>
            <a:chExt cx="2871586" cy="1344461"/>
          </a:xfrm>
        </p:grpSpPr>
        <p:sp>
          <p:nvSpPr>
            <p:cNvPr id="40" name="TextBox 39"/>
            <p:cNvSpPr txBox="1"/>
            <p:nvPr/>
          </p:nvSpPr>
          <p:spPr>
            <a:xfrm>
              <a:off x="1495427" y="-28136"/>
              <a:ext cx="2871586" cy="33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707" dirty="0" err="1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Ακρωμιοκλειδική</a:t>
              </a:r>
              <a:r>
                <a:rPr lang="el-GR" sz="1707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 άρθρωση</a:t>
              </a:r>
              <a:endParaRPr lang="en-US" sz="1707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H="1">
              <a:off x="2140779" y="295597"/>
              <a:ext cx="243364" cy="1020728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Freeform 20">
            <a:extLst>
              <a:ext uri="{FF2B5EF4-FFF2-40B4-BE49-F238E27FC236}">
                <a16:creationId xmlns:a16="http://schemas.microsoft.com/office/drawing/2014/main" id="{BAE2E64C-8DE4-854A-972D-63D1C055DEAD}"/>
              </a:ext>
            </a:extLst>
          </p:cNvPr>
          <p:cNvSpPr/>
          <p:nvPr/>
        </p:nvSpPr>
        <p:spPr>
          <a:xfrm>
            <a:off x="3485287" y="2739678"/>
            <a:ext cx="3227201" cy="6103586"/>
          </a:xfrm>
          <a:custGeom>
            <a:avLst/>
            <a:gdLst>
              <a:gd name="connsiteX0" fmla="*/ 816864 w 2269126"/>
              <a:gd name="connsiteY0" fmla="*/ 1060704 h 4291584"/>
              <a:gd name="connsiteX1" fmla="*/ 902208 w 2269126"/>
              <a:gd name="connsiteY1" fmla="*/ 975360 h 4291584"/>
              <a:gd name="connsiteX2" fmla="*/ 938784 w 2269126"/>
              <a:gd name="connsiteY2" fmla="*/ 950976 h 4291584"/>
              <a:gd name="connsiteX3" fmla="*/ 1011936 w 2269126"/>
              <a:gd name="connsiteY3" fmla="*/ 902208 h 4291584"/>
              <a:gd name="connsiteX4" fmla="*/ 1060704 w 2269126"/>
              <a:gd name="connsiteY4" fmla="*/ 841248 h 4291584"/>
              <a:gd name="connsiteX5" fmla="*/ 1085088 w 2269126"/>
              <a:gd name="connsiteY5" fmla="*/ 804672 h 4291584"/>
              <a:gd name="connsiteX6" fmla="*/ 1121664 w 2269126"/>
              <a:gd name="connsiteY6" fmla="*/ 780288 h 4291584"/>
              <a:gd name="connsiteX7" fmla="*/ 1158240 w 2269126"/>
              <a:gd name="connsiteY7" fmla="*/ 743712 h 4291584"/>
              <a:gd name="connsiteX8" fmla="*/ 1231392 w 2269126"/>
              <a:gd name="connsiteY8" fmla="*/ 694944 h 4291584"/>
              <a:gd name="connsiteX9" fmla="*/ 1292352 w 2269126"/>
              <a:gd name="connsiteY9" fmla="*/ 646176 h 4291584"/>
              <a:gd name="connsiteX10" fmla="*/ 1328928 w 2269126"/>
              <a:gd name="connsiteY10" fmla="*/ 609600 h 4291584"/>
              <a:gd name="connsiteX11" fmla="*/ 1365504 w 2269126"/>
              <a:gd name="connsiteY11" fmla="*/ 585216 h 4291584"/>
              <a:gd name="connsiteX12" fmla="*/ 1402080 w 2269126"/>
              <a:gd name="connsiteY12" fmla="*/ 548640 h 4291584"/>
              <a:gd name="connsiteX13" fmla="*/ 1475232 w 2269126"/>
              <a:gd name="connsiteY13" fmla="*/ 499872 h 4291584"/>
              <a:gd name="connsiteX14" fmla="*/ 1548384 w 2269126"/>
              <a:gd name="connsiteY14" fmla="*/ 438912 h 4291584"/>
              <a:gd name="connsiteX15" fmla="*/ 1609344 w 2269126"/>
              <a:gd name="connsiteY15" fmla="*/ 377952 h 4291584"/>
              <a:gd name="connsiteX16" fmla="*/ 1645920 w 2269126"/>
              <a:gd name="connsiteY16" fmla="*/ 341376 h 4291584"/>
              <a:gd name="connsiteX17" fmla="*/ 1755648 w 2269126"/>
              <a:gd name="connsiteY17" fmla="*/ 280416 h 4291584"/>
              <a:gd name="connsiteX18" fmla="*/ 1780032 w 2269126"/>
              <a:gd name="connsiteY18" fmla="*/ 243840 h 4291584"/>
              <a:gd name="connsiteX19" fmla="*/ 1816608 w 2269126"/>
              <a:gd name="connsiteY19" fmla="*/ 219456 h 4291584"/>
              <a:gd name="connsiteX20" fmla="*/ 1828800 w 2269126"/>
              <a:gd name="connsiteY20" fmla="*/ 182880 h 4291584"/>
              <a:gd name="connsiteX21" fmla="*/ 1853184 w 2269126"/>
              <a:gd name="connsiteY21" fmla="*/ 146304 h 4291584"/>
              <a:gd name="connsiteX22" fmla="*/ 1865376 w 2269126"/>
              <a:gd name="connsiteY22" fmla="*/ 109728 h 4291584"/>
              <a:gd name="connsiteX23" fmla="*/ 1889760 w 2269126"/>
              <a:gd name="connsiteY23" fmla="*/ 73152 h 4291584"/>
              <a:gd name="connsiteX24" fmla="*/ 1901952 w 2269126"/>
              <a:gd name="connsiteY24" fmla="*/ 36576 h 4291584"/>
              <a:gd name="connsiteX25" fmla="*/ 1975104 w 2269126"/>
              <a:gd name="connsiteY25" fmla="*/ 0 h 4291584"/>
              <a:gd name="connsiteX26" fmla="*/ 2048256 w 2269126"/>
              <a:gd name="connsiteY26" fmla="*/ 36576 h 4291584"/>
              <a:gd name="connsiteX27" fmla="*/ 2084832 w 2269126"/>
              <a:gd name="connsiteY27" fmla="*/ 158496 h 4291584"/>
              <a:gd name="connsiteX28" fmla="*/ 2109216 w 2269126"/>
              <a:gd name="connsiteY28" fmla="*/ 231648 h 4291584"/>
              <a:gd name="connsiteX29" fmla="*/ 2121408 w 2269126"/>
              <a:gd name="connsiteY29" fmla="*/ 268224 h 4291584"/>
              <a:gd name="connsiteX30" fmla="*/ 2145792 w 2269126"/>
              <a:gd name="connsiteY30" fmla="*/ 682752 h 4291584"/>
              <a:gd name="connsiteX31" fmla="*/ 2157984 w 2269126"/>
              <a:gd name="connsiteY31" fmla="*/ 963168 h 4291584"/>
              <a:gd name="connsiteX32" fmla="*/ 2170176 w 2269126"/>
              <a:gd name="connsiteY32" fmla="*/ 1036320 h 4291584"/>
              <a:gd name="connsiteX33" fmla="*/ 2194560 w 2269126"/>
              <a:gd name="connsiteY33" fmla="*/ 1109472 h 4291584"/>
              <a:gd name="connsiteX34" fmla="*/ 2206752 w 2269126"/>
              <a:gd name="connsiteY34" fmla="*/ 1194816 h 4291584"/>
              <a:gd name="connsiteX35" fmla="*/ 2218944 w 2269126"/>
              <a:gd name="connsiteY35" fmla="*/ 1243584 h 4291584"/>
              <a:gd name="connsiteX36" fmla="*/ 2206752 w 2269126"/>
              <a:gd name="connsiteY36" fmla="*/ 1438656 h 4291584"/>
              <a:gd name="connsiteX37" fmla="*/ 2182368 w 2269126"/>
              <a:gd name="connsiteY37" fmla="*/ 1584960 h 4291584"/>
              <a:gd name="connsiteX38" fmla="*/ 2170176 w 2269126"/>
              <a:gd name="connsiteY38" fmla="*/ 1962912 h 4291584"/>
              <a:gd name="connsiteX39" fmla="*/ 2157984 w 2269126"/>
              <a:gd name="connsiteY39" fmla="*/ 2060448 h 4291584"/>
              <a:gd name="connsiteX40" fmla="*/ 2170176 w 2269126"/>
              <a:gd name="connsiteY40" fmla="*/ 2804160 h 4291584"/>
              <a:gd name="connsiteX41" fmla="*/ 2182368 w 2269126"/>
              <a:gd name="connsiteY41" fmla="*/ 3011424 h 4291584"/>
              <a:gd name="connsiteX42" fmla="*/ 2194560 w 2269126"/>
              <a:gd name="connsiteY42" fmla="*/ 3182112 h 4291584"/>
              <a:gd name="connsiteX43" fmla="*/ 2218944 w 2269126"/>
              <a:gd name="connsiteY43" fmla="*/ 3328416 h 4291584"/>
              <a:gd name="connsiteX44" fmla="*/ 2231136 w 2269126"/>
              <a:gd name="connsiteY44" fmla="*/ 3474720 h 4291584"/>
              <a:gd name="connsiteX45" fmla="*/ 2243328 w 2269126"/>
              <a:gd name="connsiteY45" fmla="*/ 3523488 h 4291584"/>
              <a:gd name="connsiteX46" fmla="*/ 2255520 w 2269126"/>
              <a:gd name="connsiteY46" fmla="*/ 3608832 h 4291584"/>
              <a:gd name="connsiteX47" fmla="*/ 2255520 w 2269126"/>
              <a:gd name="connsiteY47" fmla="*/ 4108704 h 4291584"/>
              <a:gd name="connsiteX48" fmla="*/ 2194560 w 2269126"/>
              <a:gd name="connsiteY48" fmla="*/ 4218432 h 4291584"/>
              <a:gd name="connsiteX49" fmla="*/ 2121408 w 2269126"/>
              <a:gd name="connsiteY49" fmla="*/ 4255008 h 4291584"/>
              <a:gd name="connsiteX50" fmla="*/ 2036064 w 2269126"/>
              <a:gd name="connsiteY50" fmla="*/ 4291584 h 4291584"/>
              <a:gd name="connsiteX51" fmla="*/ 1853184 w 2269126"/>
              <a:gd name="connsiteY51" fmla="*/ 4279392 h 4291584"/>
              <a:gd name="connsiteX52" fmla="*/ 1682496 w 2269126"/>
              <a:gd name="connsiteY52" fmla="*/ 4230624 h 4291584"/>
              <a:gd name="connsiteX53" fmla="*/ 1645920 w 2269126"/>
              <a:gd name="connsiteY53" fmla="*/ 4218432 h 4291584"/>
              <a:gd name="connsiteX54" fmla="*/ 1609344 w 2269126"/>
              <a:gd name="connsiteY54" fmla="*/ 4206240 h 4291584"/>
              <a:gd name="connsiteX55" fmla="*/ 1572768 w 2269126"/>
              <a:gd name="connsiteY55" fmla="*/ 4181856 h 4291584"/>
              <a:gd name="connsiteX56" fmla="*/ 1536192 w 2269126"/>
              <a:gd name="connsiteY56" fmla="*/ 4145280 h 4291584"/>
              <a:gd name="connsiteX57" fmla="*/ 1487424 w 2269126"/>
              <a:gd name="connsiteY57" fmla="*/ 4072128 h 4291584"/>
              <a:gd name="connsiteX58" fmla="*/ 1450848 w 2269126"/>
              <a:gd name="connsiteY58" fmla="*/ 4047744 h 4291584"/>
              <a:gd name="connsiteX59" fmla="*/ 1389888 w 2269126"/>
              <a:gd name="connsiteY59" fmla="*/ 3974592 h 4291584"/>
              <a:gd name="connsiteX60" fmla="*/ 1316736 w 2269126"/>
              <a:gd name="connsiteY60" fmla="*/ 3864864 h 4291584"/>
              <a:gd name="connsiteX61" fmla="*/ 1292352 w 2269126"/>
              <a:gd name="connsiteY61" fmla="*/ 3828288 h 4291584"/>
              <a:gd name="connsiteX62" fmla="*/ 1267968 w 2269126"/>
              <a:gd name="connsiteY62" fmla="*/ 3791712 h 4291584"/>
              <a:gd name="connsiteX63" fmla="*/ 1243584 w 2269126"/>
              <a:gd name="connsiteY63" fmla="*/ 3718560 h 4291584"/>
              <a:gd name="connsiteX64" fmla="*/ 1158240 w 2269126"/>
              <a:gd name="connsiteY64" fmla="*/ 3608832 h 4291584"/>
              <a:gd name="connsiteX65" fmla="*/ 1133856 w 2269126"/>
              <a:gd name="connsiteY65" fmla="*/ 3572256 h 4291584"/>
              <a:gd name="connsiteX66" fmla="*/ 1121664 w 2269126"/>
              <a:gd name="connsiteY66" fmla="*/ 3535680 h 4291584"/>
              <a:gd name="connsiteX67" fmla="*/ 1085088 w 2269126"/>
              <a:gd name="connsiteY67" fmla="*/ 3511296 h 4291584"/>
              <a:gd name="connsiteX68" fmla="*/ 1072896 w 2269126"/>
              <a:gd name="connsiteY68" fmla="*/ 3474720 h 4291584"/>
              <a:gd name="connsiteX69" fmla="*/ 1011936 w 2269126"/>
              <a:gd name="connsiteY69" fmla="*/ 3413760 h 4291584"/>
              <a:gd name="connsiteX70" fmla="*/ 987552 w 2269126"/>
              <a:gd name="connsiteY70" fmla="*/ 3340608 h 4291584"/>
              <a:gd name="connsiteX71" fmla="*/ 938784 w 2269126"/>
              <a:gd name="connsiteY71" fmla="*/ 3230880 h 4291584"/>
              <a:gd name="connsiteX72" fmla="*/ 926592 w 2269126"/>
              <a:gd name="connsiteY72" fmla="*/ 3194304 h 4291584"/>
              <a:gd name="connsiteX73" fmla="*/ 902208 w 2269126"/>
              <a:gd name="connsiteY73" fmla="*/ 3157728 h 4291584"/>
              <a:gd name="connsiteX74" fmla="*/ 877824 w 2269126"/>
              <a:gd name="connsiteY74" fmla="*/ 3084576 h 4291584"/>
              <a:gd name="connsiteX75" fmla="*/ 853440 w 2269126"/>
              <a:gd name="connsiteY75" fmla="*/ 3048000 h 4291584"/>
              <a:gd name="connsiteX76" fmla="*/ 841248 w 2269126"/>
              <a:gd name="connsiteY76" fmla="*/ 3011424 h 4291584"/>
              <a:gd name="connsiteX77" fmla="*/ 755904 w 2269126"/>
              <a:gd name="connsiteY77" fmla="*/ 2913888 h 4291584"/>
              <a:gd name="connsiteX78" fmla="*/ 707136 w 2269126"/>
              <a:gd name="connsiteY78" fmla="*/ 2840736 h 4291584"/>
              <a:gd name="connsiteX79" fmla="*/ 670560 w 2269126"/>
              <a:gd name="connsiteY79" fmla="*/ 2804160 h 4291584"/>
              <a:gd name="connsiteX80" fmla="*/ 621792 w 2269126"/>
              <a:gd name="connsiteY80" fmla="*/ 2731008 h 4291584"/>
              <a:gd name="connsiteX81" fmla="*/ 524256 w 2269126"/>
              <a:gd name="connsiteY81" fmla="*/ 2584704 h 4291584"/>
              <a:gd name="connsiteX82" fmla="*/ 475488 w 2269126"/>
              <a:gd name="connsiteY82" fmla="*/ 2511552 h 4291584"/>
              <a:gd name="connsiteX83" fmla="*/ 451104 w 2269126"/>
              <a:gd name="connsiteY83" fmla="*/ 2474976 h 4291584"/>
              <a:gd name="connsiteX84" fmla="*/ 414528 w 2269126"/>
              <a:gd name="connsiteY84" fmla="*/ 2462784 h 4291584"/>
              <a:gd name="connsiteX85" fmla="*/ 390144 w 2269126"/>
              <a:gd name="connsiteY85" fmla="*/ 2426208 h 4291584"/>
              <a:gd name="connsiteX86" fmla="*/ 353568 w 2269126"/>
              <a:gd name="connsiteY86" fmla="*/ 2401824 h 4291584"/>
              <a:gd name="connsiteX87" fmla="*/ 268224 w 2269126"/>
              <a:gd name="connsiteY87" fmla="*/ 2304288 h 4291584"/>
              <a:gd name="connsiteX88" fmla="*/ 243840 w 2269126"/>
              <a:gd name="connsiteY88" fmla="*/ 2267712 h 4291584"/>
              <a:gd name="connsiteX89" fmla="*/ 134112 w 2269126"/>
              <a:gd name="connsiteY89" fmla="*/ 2206752 h 4291584"/>
              <a:gd name="connsiteX90" fmla="*/ 97536 w 2269126"/>
              <a:gd name="connsiteY90" fmla="*/ 2182368 h 4291584"/>
              <a:gd name="connsiteX91" fmla="*/ 48768 w 2269126"/>
              <a:gd name="connsiteY91" fmla="*/ 2170176 h 4291584"/>
              <a:gd name="connsiteX92" fmla="*/ 0 w 2269126"/>
              <a:gd name="connsiteY92" fmla="*/ 2157984 h 429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269126" h="4291584">
                <a:moveTo>
                  <a:pt x="816864" y="1060704"/>
                </a:moveTo>
                <a:cubicBezTo>
                  <a:pt x="845312" y="1032256"/>
                  <a:pt x="872304" y="1002273"/>
                  <a:pt x="902208" y="975360"/>
                </a:cubicBezTo>
                <a:cubicBezTo>
                  <a:pt x="913099" y="965558"/>
                  <a:pt x="927527" y="960357"/>
                  <a:pt x="938784" y="950976"/>
                </a:cubicBezTo>
                <a:cubicBezTo>
                  <a:pt x="999669" y="900239"/>
                  <a:pt x="947658" y="923634"/>
                  <a:pt x="1011936" y="902208"/>
                </a:cubicBezTo>
                <a:cubicBezTo>
                  <a:pt x="1035671" y="831002"/>
                  <a:pt x="1005557" y="896395"/>
                  <a:pt x="1060704" y="841248"/>
                </a:cubicBezTo>
                <a:cubicBezTo>
                  <a:pt x="1071065" y="830887"/>
                  <a:pt x="1074727" y="815033"/>
                  <a:pt x="1085088" y="804672"/>
                </a:cubicBezTo>
                <a:cubicBezTo>
                  <a:pt x="1095449" y="794311"/>
                  <a:pt x="1110407" y="789669"/>
                  <a:pt x="1121664" y="780288"/>
                </a:cubicBezTo>
                <a:cubicBezTo>
                  <a:pt x="1134910" y="769250"/>
                  <a:pt x="1144630" y="754298"/>
                  <a:pt x="1158240" y="743712"/>
                </a:cubicBezTo>
                <a:cubicBezTo>
                  <a:pt x="1181373" y="725720"/>
                  <a:pt x="1231392" y="694944"/>
                  <a:pt x="1231392" y="694944"/>
                </a:cubicBezTo>
                <a:cubicBezTo>
                  <a:pt x="1285926" y="613143"/>
                  <a:pt x="1221684" y="693288"/>
                  <a:pt x="1292352" y="646176"/>
                </a:cubicBezTo>
                <a:cubicBezTo>
                  <a:pt x="1306698" y="636612"/>
                  <a:pt x="1315682" y="620638"/>
                  <a:pt x="1328928" y="609600"/>
                </a:cubicBezTo>
                <a:cubicBezTo>
                  <a:pt x="1340185" y="600219"/>
                  <a:pt x="1354247" y="594597"/>
                  <a:pt x="1365504" y="585216"/>
                </a:cubicBezTo>
                <a:cubicBezTo>
                  <a:pt x="1378750" y="574178"/>
                  <a:pt x="1388470" y="559226"/>
                  <a:pt x="1402080" y="548640"/>
                </a:cubicBezTo>
                <a:cubicBezTo>
                  <a:pt x="1425213" y="530648"/>
                  <a:pt x="1454510" y="520594"/>
                  <a:pt x="1475232" y="499872"/>
                </a:cubicBezTo>
                <a:cubicBezTo>
                  <a:pt x="1522169" y="452935"/>
                  <a:pt x="1497462" y="472860"/>
                  <a:pt x="1548384" y="438912"/>
                </a:cubicBezTo>
                <a:cubicBezTo>
                  <a:pt x="1593088" y="371856"/>
                  <a:pt x="1548384" y="428752"/>
                  <a:pt x="1609344" y="377952"/>
                </a:cubicBezTo>
                <a:cubicBezTo>
                  <a:pt x="1622590" y="366914"/>
                  <a:pt x="1632310" y="351962"/>
                  <a:pt x="1645920" y="341376"/>
                </a:cubicBezTo>
                <a:cubicBezTo>
                  <a:pt x="1708804" y="292466"/>
                  <a:pt x="1700462" y="298811"/>
                  <a:pt x="1755648" y="280416"/>
                </a:cubicBezTo>
                <a:cubicBezTo>
                  <a:pt x="1763776" y="268224"/>
                  <a:pt x="1769671" y="254201"/>
                  <a:pt x="1780032" y="243840"/>
                </a:cubicBezTo>
                <a:cubicBezTo>
                  <a:pt x="1790393" y="233479"/>
                  <a:pt x="1807454" y="230898"/>
                  <a:pt x="1816608" y="219456"/>
                </a:cubicBezTo>
                <a:cubicBezTo>
                  <a:pt x="1824636" y="209421"/>
                  <a:pt x="1823053" y="194375"/>
                  <a:pt x="1828800" y="182880"/>
                </a:cubicBezTo>
                <a:cubicBezTo>
                  <a:pt x="1835353" y="169774"/>
                  <a:pt x="1846631" y="159410"/>
                  <a:pt x="1853184" y="146304"/>
                </a:cubicBezTo>
                <a:cubicBezTo>
                  <a:pt x="1858931" y="134809"/>
                  <a:pt x="1859629" y="121223"/>
                  <a:pt x="1865376" y="109728"/>
                </a:cubicBezTo>
                <a:cubicBezTo>
                  <a:pt x="1871929" y="96622"/>
                  <a:pt x="1883207" y="86258"/>
                  <a:pt x="1889760" y="73152"/>
                </a:cubicBezTo>
                <a:cubicBezTo>
                  <a:pt x="1895507" y="61657"/>
                  <a:pt x="1893924" y="46611"/>
                  <a:pt x="1901952" y="36576"/>
                </a:cubicBezTo>
                <a:cubicBezTo>
                  <a:pt x="1919141" y="15090"/>
                  <a:pt x="1951009" y="8032"/>
                  <a:pt x="1975104" y="0"/>
                </a:cubicBezTo>
                <a:cubicBezTo>
                  <a:pt x="1995033" y="6643"/>
                  <a:pt x="2035817" y="16673"/>
                  <a:pt x="2048256" y="36576"/>
                </a:cubicBezTo>
                <a:cubicBezTo>
                  <a:pt x="2064835" y="63102"/>
                  <a:pt x="2074949" y="125552"/>
                  <a:pt x="2084832" y="158496"/>
                </a:cubicBezTo>
                <a:cubicBezTo>
                  <a:pt x="2092218" y="183115"/>
                  <a:pt x="2101088" y="207264"/>
                  <a:pt x="2109216" y="231648"/>
                </a:cubicBezTo>
                <a:lnTo>
                  <a:pt x="2121408" y="268224"/>
                </a:lnTo>
                <a:cubicBezTo>
                  <a:pt x="2137290" y="490569"/>
                  <a:pt x="2133760" y="424056"/>
                  <a:pt x="2145792" y="682752"/>
                </a:cubicBezTo>
                <a:cubicBezTo>
                  <a:pt x="2150139" y="776211"/>
                  <a:pt x="2151547" y="869829"/>
                  <a:pt x="2157984" y="963168"/>
                </a:cubicBezTo>
                <a:cubicBezTo>
                  <a:pt x="2159685" y="987830"/>
                  <a:pt x="2164180" y="1012338"/>
                  <a:pt x="2170176" y="1036320"/>
                </a:cubicBezTo>
                <a:cubicBezTo>
                  <a:pt x="2176410" y="1061256"/>
                  <a:pt x="2194560" y="1109472"/>
                  <a:pt x="2194560" y="1109472"/>
                </a:cubicBezTo>
                <a:cubicBezTo>
                  <a:pt x="2198624" y="1137920"/>
                  <a:pt x="2201611" y="1166543"/>
                  <a:pt x="2206752" y="1194816"/>
                </a:cubicBezTo>
                <a:cubicBezTo>
                  <a:pt x="2209749" y="1211302"/>
                  <a:pt x="2218944" y="1226828"/>
                  <a:pt x="2218944" y="1243584"/>
                </a:cubicBezTo>
                <a:cubicBezTo>
                  <a:pt x="2218944" y="1308735"/>
                  <a:pt x="2212162" y="1373730"/>
                  <a:pt x="2206752" y="1438656"/>
                </a:cubicBezTo>
                <a:cubicBezTo>
                  <a:pt x="2199617" y="1524278"/>
                  <a:pt x="2198858" y="1519001"/>
                  <a:pt x="2182368" y="1584960"/>
                </a:cubicBezTo>
                <a:cubicBezTo>
                  <a:pt x="2178304" y="1710944"/>
                  <a:pt x="2176632" y="1837028"/>
                  <a:pt x="2170176" y="1962912"/>
                </a:cubicBezTo>
                <a:cubicBezTo>
                  <a:pt x="2168498" y="1995634"/>
                  <a:pt x="2157984" y="2027683"/>
                  <a:pt x="2157984" y="2060448"/>
                </a:cubicBezTo>
                <a:cubicBezTo>
                  <a:pt x="2157984" y="2308385"/>
                  <a:pt x="2163821" y="2556304"/>
                  <a:pt x="2170176" y="2804160"/>
                </a:cubicBezTo>
                <a:cubicBezTo>
                  <a:pt x="2171950" y="2873345"/>
                  <a:pt x="2177912" y="2942360"/>
                  <a:pt x="2182368" y="3011424"/>
                </a:cubicBezTo>
                <a:cubicBezTo>
                  <a:pt x="2186040" y="3068347"/>
                  <a:pt x="2189619" y="3125285"/>
                  <a:pt x="2194560" y="3182112"/>
                </a:cubicBezTo>
                <a:cubicBezTo>
                  <a:pt x="2204168" y="3292603"/>
                  <a:pt x="2196512" y="3261121"/>
                  <a:pt x="2218944" y="3328416"/>
                </a:cubicBezTo>
                <a:cubicBezTo>
                  <a:pt x="2223008" y="3377184"/>
                  <a:pt x="2225066" y="3426161"/>
                  <a:pt x="2231136" y="3474720"/>
                </a:cubicBezTo>
                <a:cubicBezTo>
                  <a:pt x="2233214" y="3491347"/>
                  <a:pt x="2240331" y="3507002"/>
                  <a:pt x="2243328" y="3523488"/>
                </a:cubicBezTo>
                <a:cubicBezTo>
                  <a:pt x="2248469" y="3551761"/>
                  <a:pt x="2251456" y="3580384"/>
                  <a:pt x="2255520" y="3608832"/>
                </a:cubicBezTo>
                <a:cubicBezTo>
                  <a:pt x="2271471" y="3848096"/>
                  <a:pt x="2275728" y="3815684"/>
                  <a:pt x="2255520" y="4108704"/>
                </a:cubicBezTo>
                <a:cubicBezTo>
                  <a:pt x="2253377" y="4139778"/>
                  <a:pt x="2206409" y="4210533"/>
                  <a:pt x="2194560" y="4218432"/>
                </a:cubicBezTo>
                <a:cubicBezTo>
                  <a:pt x="2089738" y="4288313"/>
                  <a:pt x="2222362" y="4204531"/>
                  <a:pt x="2121408" y="4255008"/>
                </a:cubicBezTo>
                <a:cubicBezTo>
                  <a:pt x="2037211" y="4297106"/>
                  <a:pt x="2137561" y="4266210"/>
                  <a:pt x="2036064" y="4291584"/>
                </a:cubicBezTo>
                <a:cubicBezTo>
                  <a:pt x="1975104" y="4287520"/>
                  <a:pt x="1913766" y="4287294"/>
                  <a:pt x="1853184" y="4279392"/>
                </a:cubicBezTo>
                <a:cubicBezTo>
                  <a:pt x="1802883" y="4272831"/>
                  <a:pt x="1732088" y="4247155"/>
                  <a:pt x="1682496" y="4230624"/>
                </a:cubicBezTo>
                <a:lnTo>
                  <a:pt x="1645920" y="4218432"/>
                </a:lnTo>
                <a:cubicBezTo>
                  <a:pt x="1633728" y="4214368"/>
                  <a:pt x="1620037" y="4213369"/>
                  <a:pt x="1609344" y="4206240"/>
                </a:cubicBezTo>
                <a:cubicBezTo>
                  <a:pt x="1597152" y="4198112"/>
                  <a:pt x="1584025" y="4191237"/>
                  <a:pt x="1572768" y="4181856"/>
                </a:cubicBezTo>
                <a:cubicBezTo>
                  <a:pt x="1559522" y="4170818"/>
                  <a:pt x="1546778" y="4158890"/>
                  <a:pt x="1536192" y="4145280"/>
                </a:cubicBezTo>
                <a:cubicBezTo>
                  <a:pt x="1518200" y="4122147"/>
                  <a:pt x="1511808" y="4088384"/>
                  <a:pt x="1487424" y="4072128"/>
                </a:cubicBezTo>
                <a:lnTo>
                  <a:pt x="1450848" y="4047744"/>
                </a:lnTo>
                <a:cubicBezTo>
                  <a:pt x="1363715" y="3917044"/>
                  <a:pt x="1499408" y="4115404"/>
                  <a:pt x="1389888" y="3974592"/>
                </a:cubicBezTo>
                <a:lnTo>
                  <a:pt x="1316736" y="3864864"/>
                </a:lnTo>
                <a:lnTo>
                  <a:pt x="1292352" y="3828288"/>
                </a:lnTo>
                <a:cubicBezTo>
                  <a:pt x="1284224" y="3816096"/>
                  <a:pt x="1272602" y="3805613"/>
                  <a:pt x="1267968" y="3791712"/>
                </a:cubicBezTo>
                <a:cubicBezTo>
                  <a:pt x="1259840" y="3767328"/>
                  <a:pt x="1257841" y="3739946"/>
                  <a:pt x="1243584" y="3718560"/>
                </a:cubicBezTo>
                <a:cubicBezTo>
                  <a:pt x="1120326" y="3533673"/>
                  <a:pt x="1253737" y="3723429"/>
                  <a:pt x="1158240" y="3608832"/>
                </a:cubicBezTo>
                <a:cubicBezTo>
                  <a:pt x="1148859" y="3597575"/>
                  <a:pt x="1140409" y="3585362"/>
                  <a:pt x="1133856" y="3572256"/>
                </a:cubicBezTo>
                <a:cubicBezTo>
                  <a:pt x="1128109" y="3560761"/>
                  <a:pt x="1129692" y="3545715"/>
                  <a:pt x="1121664" y="3535680"/>
                </a:cubicBezTo>
                <a:cubicBezTo>
                  <a:pt x="1112510" y="3524238"/>
                  <a:pt x="1097280" y="3519424"/>
                  <a:pt x="1085088" y="3511296"/>
                </a:cubicBezTo>
                <a:cubicBezTo>
                  <a:pt x="1081024" y="3499104"/>
                  <a:pt x="1080924" y="3484755"/>
                  <a:pt x="1072896" y="3474720"/>
                </a:cubicBezTo>
                <a:cubicBezTo>
                  <a:pt x="1020064" y="3408680"/>
                  <a:pt x="1048512" y="3496056"/>
                  <a:pt x="1011936" y="3413760"/>
                </a:cubicBezTo>
                <a:cubicBezTo>
                  <a:pt x="1001497" y="3390272"/>
                  <a:pt x="1001809" y="3361994"/>
                  <a:pt x="987552" y="3340608"/>
                </a:cubicBezTo>
                <a:cubicBezTo>
                  <a:pt x="948911" y="3282646"/>
                  <a:pt x="967802" y="3317933"/>
                  <a:pt x="938784" y="3230880"/>
                </a:cubicBezTo>
                <a:cubicBezTo>
                  <a:pt x="934720" y="3218688"/>
                  <a:pt x="933721" y="3204997"/>
                  <a:pt x="926592" y="3194304"/>
                </a:cubicBezTo>
                <a:cubicBezTo>
                  <a:pt x="918464" y="3182112"/>
                  <a:pt x="908159" y="3171118"/>
                  <a:pt x="902208" y="3157728"/>
                </a:cubicBezTo>
                <a:cubicBezTo>
                  <a:pt x="891769" y="3134240"/>
                  <a:pt x="892081" y="3105962"/>
                  <a:pt x="877824" y="3084576"/>
                </a:cubicBezTo>
                <a:cubicBezTo>
                  <a:pt x="869696" y="3072384"/>
                  <a:pt x="859993" y="3061106"/>
                  <a:pt x="853440" y="3048000"/>
                </a:cubicBezTo>
                <a:cubicBezTo>
                  <a:pt x="847693" y="3036505"/>
                  <a:pt x="847489" y="3022658"/>
                  <a:pt x="841248" y="3011424"/>
                </a:cubicBezTo>
                <a:cubicBezTo>
                  <a:pt x="799413" y="2936120"/>
                  <a:pt x="809334" y="2949508"/>
                  <a:pt x="755904" y="2913888"/>
                </a:cubicBezTo>
                <a:cubicBezTo>
                  <a:pt x="739648" y="2889504"/>
                  <a:pt x="727858" y="2861458"/>
                  <a:pt x="707136" y="2840736"/>
                </a:cubicBezTo>
                <a:cubicBezTo>
                  <a:pt x="694944" y="2828544"/>
                  <a:pt x="681146" y="2817770"/>
                  <a:pt x="670560" y="2804160"/>
                </a:cubicBezTo>
                <a:cubicBezTo>
                  <a:pt x="652568" y="2781027"/>
                  <a:pt x="638048" y="2755392"/>
                  <a:pt x="621792" y="2731008"/>
                </a:cubicBezTo>
                <a:lnTo>
                  <a:pt x="524256" y="2584704"/>
                </a:lnTo>
                <a:lnTo>
                  <a:pt x="475488" y="2511552"/>
                </a:lnTo>
                <a:cubicBezTo>
                  <a:pt x="467360" y="2499360"/>
                  <a:pt x="465005" y="2479610"/>
                  <a:pt x="451104" y="2474976"/>
                </a:cubicBezTo>
                <a:lnTo>
                  <a:pt x="414528" y="2462784"/>
                </a:lnTo>
                <a:cubicBezTo>
                  <a:pt x="406400" y="2450592"/>
                  <a:pt x="400505" y="2436569"/>
                  <a:pt x="390144" y="2426208"/>
                </a:cubicBezTo>
                <a:cubicBezTo>
                  <a:pt x="379783" y="2415847"/>
                  <a:pt x="363217" y="2412851"/>
                  <a:pt x="353568" y="2401824"/>
                </a:cubicBezTo>
                <a:cubicBezTo>
                  <a:pt x="254000" y="2288032"/>
                  <a:pt x="350520" y="2359152"/>
                  <a:pt x="268224" y="2304288"/>
                </a:cubicBezTo>
                <a:cubicBezTo>
                  <a:pt x="260096" y="2292096"/>
                  <a:pt x="254867" y="2277361"/>
                  <a:pt x="243840" y="2267712"/>
                </a:cubicBezTo>
                <a:cubicBezTo>
                  <a:pt x="141329" y="2178015"/>
                  <a:pt x="206676" y="2243034"/>
                  <a:pt x="134112" y="2206752"/>
                </a:cubicBezTo>
                <a:cubicBezTo>
                  <a:pt x="121006" y="2200199"/>
                  <a:pt x="111004" y="2188140"/>
                  <a:pt x="97536" y="2182368"/>
                </a:cubicBezTo>
                <a:cubicBezTo>
                  <a:pt x="82135" y="2175767"/>
                  <a:pt x="64880" y="2174779"/>
                  <a:pt x="48768" y="2170176"/>
                </a:cubicBezTo>
                <a:cubicBezTo>
                  <a:pt x="1598" y="2156699"/>
                  <a:pt x="27174" y="2157984"/>
                  <a:pt x="0" y="2157984"/>
                </a:cubicBezTo>
              </a:path>
            </a:pathLst>
          </a:cu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5404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D78AF4-B49C-024D-A683-EB942BFA67C4}"/>
              </a:ext>
            </a:extLst>
          </p:cNvPr>
          <p:cNvCxnSpPr/>
          <p:nvPr/>
        </p:nvCxnSpPr>
        <p:spPr>
          <a:xfrm>
            <a:off x="318139" y="994785"/>
            <a:ext cx="12208816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ΚΑΤΩ ΑΚΡΟ">
            <a:extLst>
              <a:ext uri="{FF2B5EF4-FFF2-40B4-BE49-F238E27FC236}">
                <a16:creationId xmlns:a16="http://schemas.microsoft.com/office/drawing/2014/main" id="{7C4AAA9D-62C0-C443-3F7F-14809D4EA06E}"/>
              </a:ext>
            </a:extLst>
          </p:cNvPr>
          <p:cNvSpPr txBox="1">
            <a:spLocks/>
          </p:cNvSpPr>
          <p:nvPr/>
        </p:nvSpPr>
        <p:spPr>
          <a:xfrm>
            <a:off x="3862124" y="390978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-48" baseline="0">
                <a:solidFill>
                  <a:srgbClr val="632422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 dirty="0"/>
              <a:t>ΑΝΩ ΑΚΡΟ</a:t>
            </a:r>
          </a:p>
        </p:txBody>
      </p:sp>
    </p:spTree>
    <p:extLst>
      <p:ext uri="{BB962C8B-B14F-4D97-AF65-F5344CB8AC3E}">
        <p14:creationId xmlns:p14="http://schemas.microsoft.com/office/powerpoint/2010/main" val="13415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Line"/>
          <p:cNvSpPr/>
          <p:nvPr/>
        </p:nvSpPr>
        <p:spPr>
          <a:xfrm>
            <a:off x="95679" y="6890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178" name="image.png" descr="image.png"/>
          <p:cNvPicPr>
            <a:picLocks/>
          </p:cNvPicPr>
          <p:nvPr/>
        </p:nvPicPr>
        <p:blipFill>
          <a:blip r:embed="rId2"/>
          <a:srcRect b="4852"/>
          <a:stretch>
            <a:fillRect/>
          </a:stretch>
        </p:blipFill>
        <p:spPr>
          <a:xfrm>
            <a:off x="234660" y="970642"/>
            <a:ext cx="5219962" cy="375877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79" name="image.png" descr="image.png"/>
          <p:cNvPicPr>
            <a:picLocks/>
          </p:cNvPicPr>
          <p:nvPr/>
        </p:nvPicPr>
        <p:blipFill>
          <a:blip r:embed="rId3"/>
          <a:srcRect l="10554" r="5003"/>
          <a:stretch>
            <a:fillRect/>
          </a:stretch>
        </p:blipFill>
        <p:spPr>
          <a:xfrm>
            <a:off x="5734319" y="982735"/>
            <a:ext cx="3504412" cy="2871720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80" name="Ισχιακή άκανθα"/>
          <p:cNvSpPr txBox="1"/>
          <p:nvPr/>
        </p:nvSpPr>
        <p:spPr>
          <a:xfrm>
            <a:off x="205718" y="4876866"/>
            <a:ext cx="216176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Ισχιακή άκανθα</a:t>
            </a:r>
          </a:p>
        </p:txBody>
      </p:sp>
      <p:sp>
        <p:nvSpPr>
          <p:cNvPr id="181" name="Απλή  ακτινογραφία…"/>
          <p:cNvSpPr txBox="1"/>
          <p:nvPr/>
        </p:nvSpPr>
        <p:spPr>
          <a:xfrm>
            <a:off x="9848714" y="926815"/>
            <a:ext cx="2724151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defTabSz="914400">
              <a:spcBef>
                <a:spcPts val="4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Απλή  ακτινογραφία</a:t>
            </a:r>
          </a:p>
          <a:p>
            <a:pPr marL="40639" marR="40639" defTabSz="914400">
              <a:spcBef>
                <a:spcPts val="4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Λεκάνη - Ισχία</a:t>
            </a:r>
          </a:p>
        </p:txBody>
      </p:sp>
      <p:grpSp>
        <p:nvGrpSpPr>
          <p:cNvPr id="187" name="Group"/>
          <p:cNvGrpSpPr/>
          <p:nvPr/>
        </p:nvGrpSpPr>
        <p:grpSpPr>
          <a:xfrm>
            <a:off x="295089" y="5424337"/>
            <a:ext cx="12467535" cy="4199223"/>
            <a:chOff x="0" y="0"/>
            <a:chExt cx="12467533" cy="4199221"/>
          </a:xfrm>
        </p:grpSpPr>
        <p:pic>
          <p:nvPicPr>
            <p:cNvPr id="182" name="image.png" descr="image.pn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846840" cy="3765760"/>
            </a:xfrm>
            <a:prstGeom prst="rect">
              <a:avLst/>
            </a:prstGeom>
            <a:ln w="12700" cap="flat">
              <a:solidFill>
                <a:srgbClr val="F3F7F5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83" name="image.png" descr="image.png"/>
            <p:cNvPicPr>
              <a:picLocks/>
            </p:cNvPicPr>
            <p:nvPr/>
          </p:nvPicPr>
          <p:blipFill>
            <a:blip r:embed="rId5"/>
            <a:srcRect r="3724"/>
            <a:stretch>
              <a:fillRect/>
            </a:stretch>
          </p:blipFill>
          <p:spPr>
            <a:xfrm>
              <a:off x="4085578" y="0"/>
              <a:ext cx="3783778" cy="3765760"/>
            </a:xfrm>
            <a:prstGeom prst="rect">
              <a:avLst/>
            </a:prstGeom>
            <a:ln w="12700" cap="flat">
              <a:solidFill>
                <a:srgbClr val="F3F7F5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4" name="Πρόσθια άνω λαγόνια άκανθα"/>
            <p:cNvSpPr txBox="1"/>
            <p:nvPr/>
          </p:nvSpPr>
          <p:spPr>
            <a:xfrm>
              <a:off x="1444" y="3792821"/>
              <a:ext cx="4278796" cy="406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marL="40639" marR="40639" algn="l" defTabSz="914400">
                <a:spcBef>
                  <a:spcPts val="1100"/>
                </a:spcBef>
                <a:buClr>
                  <a:srgbClr val="FFFED5"/>
                </a:buClr>
                <a:buFont typeface="Comic Sans MS"/>
                <a:defRPr sz="2000">
                  <a:uFill>
                    <a:solidFill>
                      <a:srgbClr val="FFFED5"/>
                    </a:solidFill>
                  </a:u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Πρόσθια άνω λαγόνια άκανθα</a:t>
              </a:r>
            </a:p>
          </p:txBody>
        </p:sp>
        <p:sp>
          <p:nvSpPr>
            <p:cNvPr id="185" name="Πρόσθια κάτω λαγόνια άκανθα"/>
            <p:cNvSpPr txBox="1"/>
            <p:nvPr/>
          </p:nvSpPr>
          <p:spPr>
            <a:xfrm>
              <a:off x="4067912" y="3792821"/>
              <a:ext cx="4278796" cy="406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marL="40639" marR="40639" algn="l" defTabSz="914400">
                <a:spcBef>
                  <a:spcPts val="1100"/>
                </a:spcBef>
                <a:buClr>
                  <a:srgbClr val="FFFED5"/>
                </a:buClr>
                <a:buFont typeface="Comic Sans MS"/>
                <a:defRPr sz="2000">
                  <a:uFill>
                    <a:solidFill>
                      <a:srgbClr val="FFFED5"/>
                    </a:solidFill>
                  </a:u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Πρόσθια κάτω λαγόνια άκανθα</a:t>
              </a:r>
            </a:p>
          </p:txBody>
        </p:sp>
        <p:pic>
          <p:nvPicPr>
            <p:cNvPr id="186" name="droppedImage.png" descr="droppedImage.png"/>
            <p:cNvPicPr>
              <a:picLocks noChangeAspect="1"/>
            </p:cNvPicPr>
            <p:nvPr/>
          </p:nvPicPr>
          <p:blipFill>
            <a:blip r:embed="rId6"/>
            <a:srcRect l="30289" t="40123" r="30289" b="10718"/>
            <a:stretch>
              <a:fillRect/>
            </a:stretch>
          </p:blipFill>
          <p:spPr>
            <a:xfrm>
              <a:off x="8108124" y="184056"/>
              <a:ext cx="4359410" cy="3397566"/>
            </a:xfrm>
            <a:prstGeom prst="rect">
              <a:avLst/>
            </a:prstGeom>
            <a:ln w="12700" cap="flat">
              <a:solidFill>
                <a:srgbClr val="F3F7F5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88" name="Οπίσθια άνω - κάτω λαγόνια άκανθα"/>
          <p:cNvSpPr txBox="1"/>
          <p:nvPr/>
        </p:nvSpPr>
        <p:spPr>
          <a:xfrm>
            <a:off x="9511938" y="2168923"/>
            <a:ext cx="2622701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marL="40639" marR="40639" algn="l" defTabSz="914400"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Οπίσθια άνω - κάτω λαγόνια άκανθα</a:t>
            </a:r>
          </a:p>
        </p:txBody>
      </p:sp>
      <p:sp>
        <p:nvSpPr>
          <p:cNvPr id="190" name="Ισχιακή άκανθα"/>
          <p:cNvSpPr txBox="1"/>
          <p:nvPr/>
        </p:nvSpPr>
        <p:spPr>
          <a:xfrm>
            <a:off x="5727969" y="4001667"/>
            <a:ext cx="216176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100"/>
              </a:spcBef>
              <a:buClr>
                <a:srgbClr val="FFFED5"/>
              </a:buClr>
              <a:buFont typeface="Comic Sans MS"/>
              <a:defRPr sz="2000">
                <a:uFill>
                  <a:solidFill>
                    <a:srgbClr val="FFFED5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Ισχιακή άκανθα</a:t>
            </a:r>
          </a:p>
        </p:txBody>
      </p:sp>
      <p:sp>
        <p:nvSpPr>
          <p:cNvPr id="4" name="ΚΑΤΩ ΑΚΡΟ">
            <a:extLst>
              <a:ext uri="{FF2B5EF4-FFF2-40B4-BE49-F238E27FC236}">
                <a16:creationId xmlns:a16="http://schemas.microsoft.com/office/drawing/2014/main" id="{D1DB77A3-DF07-48A0-2691-3479B91EEC5F}"/>
              </a:ext>
            </a:extLst>
          </p:cNvPr>
          <p:cNvSpPr txBox="1">
            <a:spLocks/>
          </p:cNvSpPr>
          <p:nvPr/>
        </p:nvSpPr>
        <p:spPr>
          <a:xfrm>
            <a:off x="4157844" y="136574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-48" baseline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/>
              <a:t>ΛΕΚΑΝΗ – ΙΣΧΙΑ </a:t>
            </a:r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193" name="image.jpg" descr="image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15068" y="954048"/>
            <a:ext cx="5203600" cy="399404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94" name="image.jpg" descr="image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15068" y="5289320"/>
            <a:ext cx="5203600" cy="3835077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95" name="Αξονική Τομογραφία…"/>
          <p:cNvSpPr txBox="1"/>
          <p:nvPr/>
        </p:nvSpPr>
        <p:spPr>
          <a:xfrm>
            <a:off x="10091181" y="910650"/>
            <a:ext cx="2724151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algn="l" defTabSz="914400">
              <a:spcBef>
                <a:spcPts val="11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Αξονική Τομογραφία</a:t>
            </a:r>
          </a:p>
          <a:p>
            <a:pPr marL="40639" marR="40639" defTabSz="914400">
              <a:spcBef>
                <a:spcPts val="4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Λεκάνη - Ισχία</a:t>
            </a:r>
          </a:p>
        </p:txBody>
      </p:sp>
      <p:pic>
        <p:nvPicPr>
          <p:cNvPr id="196" name="MPR Image.jpg" descr="MPR Image.jpg"/>
          <p:cNvPicPr>
            <a:picLocks noChangeAspect="1"/>
          </p:cNvPicPr>
          <p:nvPr/>
        </p:nvPicPr>
        <p:blipFill>
          <a:blip r:embed="rId4"/>
          <a:srcRect l="32006" r="32006"/>
          <a:stretch>
            <a:fillRect/>
          </a:stretch>
        </p:blipFill>
        <p:spPr>
          <a:xfrm>
            <a:off x="6231480" y="1843444"/>
            <a:ext cx="4679954" cy="6323201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4" name="ΚΑΤΩ ΑΚΡΟ">
            <a:extLst>
              <a:ext uri="{FF2B5EF4-FFF2-40B4-BE49-F238E27FC236}">
                <a16:creationId xmlns:a16="http://schemas.microsoft.com/office/drawing/2014/main" id="{7BB4C15C-B52F-DAA2-1430-44DCD574BA5D}"/>
              </a:ext>
            </a:extLst>
          </p:cNvPr>
          <p:cNvSpPr txBox="1">
            <a:spLocks/>
          </p:cNvSpPr>
          <p:nvPr/>
        </p:nvSpPr>
        <p:spPr>
          <a:xfrm>
            <a:off x="4157844" y="136574"/>
            <a:ext cx="5041901" cy="482601"/>
          </a:xfrm>
          <a:prstGeom prst="rect">
            <a:avLst/>
          </a:prstGeom>
          <a:ln w="12700">
            <a:miter lim="400000"/>
          </a:ln>
          <a:effectLst>
            <a:outerShdw blurRad="12700" dist="25400" dir="2700000" rotWithShape="0">
              <a:srgbClr val="FAF9F1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marL="0" marR="0" indent="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-48" baseline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228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2pPr>
            <a:lvl3pPr marL="0" marR="0" indent="457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3pPr>
            <a:lvl4pPr marL="0" marR="0" indent="685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4pPr>
            <a:lvl5pPr marL="0" marR="0" indent="9144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5pPr>
            <a:lvl6pPr marL="0" marR="0" indent="11430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6pPr>
            <a:lvl7pPr marL="0" marR="0" indent="13716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7pPr>
            <a:lvl8pPr marL="0" marR="0" indent="16002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8pPr>
            <a:lvl9pPr marL="0" marR="0" indent="1828800" algn="ctr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-188" baseline="0">
                <a:solidFill>
                  <a:srgbClr val="7E8A98"/>
                </a:solidFill>
                <a:uFillTx/>
                <a:latin typeface="Copperplate"/>
                <a:ea typeface="Copperplate"/>
                <a:cs typeface="Copperplate"/>
                <a:sym typeface="Copperplate"/>
              </a:defRPr>
            </a:lvl9pPr>
          </a:lstStyle>
          <a:p>
            <a:pPr hangingPunct="1"/>
            <a:r>
              <a:rPr lang="el-GR"/>
              <a:t>ΛΕΚΑΝΗ – ΙΣΧΙΑ </a:t>
            </a:r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200" name="image.png" descr="image.png"/>
          <p:cNvPicPr>
            <a:picLocks/>
          </p:cNvPicPr>
          <p:nvPr/>
        </p:nvPicPr>
        <p:blipFill>
          <a:blip r:embed="rId2"/>
          <a:srcRect t="15013" r="5661" b="18498"/>
          <a:stretch>
            <a:fillRect/>
          </a:stretch>
        </p:blipFill>
        <p:spPr>
          <a:xfrm>
            <a:off x="354985" y="1889428"/>
            <a:ext cx="5489755" cy="340364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grpSp>
        <p:nvGrpSpPr>
          <p:cNvPr id="203" name="Group"/>
          <p:cNvGrpSpPr/>
          <p:nvPr/>
        </p:nvGrpSpPr>
        <p:grpSpPr>
          <a:xfrm>
            <a:off x="4417404" y="2285147"/>
            <a:ext cx="4190513" cy="921823"/>
            <a:chOff x="0" y="0"/>
            <a:chExt cx="4190512" cy="921821"/>
          </a:xfrm>
        </p:grpSpPr>
        <p:sp>
          <p:nvSpPr>
            <p:cNvPr id="201" name="Ηβικό οστό"/>
            <p:cNvSpPr txBox="1"/>
            <p:nvPr/>
          </p:nvSpPr>
          <p:spPr>
            <a:xfrm>
              <a:off x="1976311" y="0"/>
              <a:ext cx="2214203" cy="406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marL="40639" marR="40639" algn="l" defTabSz="914400">
                <a:spcBef>
                  <a:spcPts val="1200"/>
                </a:spcBef>
                <a:buClr>
                  <a:srgbClr val="FFFED5"/>
                </a:buClr>
                <a:buFont typeface="Comic Sans MS"/>
                <a:defRPr sz="2000">
                  <a:uFill>
                    <a:solidFill>
                      <a:srgbClr val="FFFED5"/>
                    </a:solidFill>
                  </a:u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Ηβικό οστό</a:t>
              </a:r>
            </a:p>
          </p:txBody>
        </p:sp>
        <p:sp>
          <p:nvSpPr>
            <p:cNvPr id="202" name="Line"/>
            <p:cNvSpPr/>
            <p:nvPr/>
          </p:nvSpPr>
          <p:spPr>
            <a:xfrm flipH="1">
              <a:off x="0" y="263050"/>
              <a:ext cx="1976312" cy="658772"/>
            </a:xfrm>
            <a:prstGeom prst="line">
              <a:avLst/>
            </a:prstGeom>
            <a:noFill/>
            <a:ln w="25400" cap="flat">
              <a:solidFill>
                <a:srgbClr val="9411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  <p:grpSp>
        <p:nvGrpSpPr>
          <p:cNvPr id="206" name="Group"/>
          <p:cNvGrpSpPr/>
          <p:nvPr/>
        </p:nvGrpSpPr>
        <p:grpSpPr>
          <a:xfrm>
            <a:off x="4636994" y="3335063"/>
            <a:ext cx="4179077" cy="860063"/>
            <a:chOff x="0" y="0"/>
            <a:chExt cx="4179075" cy="860061"/>
          </a:xfrm>
        </p:grpSpPr>
        <p:sp>
          <p:nvSpPr>
            <p:cNvPr id="204" name="Ισχιακό οστό"/>
            <p:cNvSpPr txBox="1"/>
            <p:nvPr/>
          </p:nvSpPr>
          <p:spPr>
            <a:xfrm>
              <a:off x="1635489" y="0"/>
              <a:ext cx="2543587" cy="512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marL="40639" marR="40639" algn="l" defTabSz="914400">
                <a:spcBef>
                  <a:spcPts val="1200"/>
                </a:spcBef>
                <a:buClr>
                  <a:srgbClr val="FFFED5"/>
                </a:buClr>
                <a:buFont typeface="Comic Sans MS"/>
                <a:defRPr sz="2000">
                  <a:uFill>
                    <a:solidFill>
                      <a:srgbClr val="FFFED5"/>
                    </a:solidFill>
                  </a:u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Ισχιακό οστό</a:t>
              </a:r>
            </a:p>
          </p:txBody>
        </p:sp>
        <p:sp>
          <p:nvSpPr>
            <p:cNvPr id="205" name="Line"/>
            <p:cNvSpPr/>
            <p:nvPr/>
          </p:nvSpPr>
          <p:spPr>
            <a:xfrm flipH="1">
              <a:off x="0" y="311086"/>
              <a:ext cx="1646927" cy="548976"/>
            </a:xfrm>
            <a:prstGeom prst="line">
              <a:avLst/>
            </a:prstGeom>
            <a:noFill/>
            <a:ln w="25400" cap="flat">
              <a:solidFill>
                <a:srgbClr val="9411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  <p:grpSp>
        <p:nvGrpSpPr>
          <p:cNvPr id="210" name="Group"/>
          <p:cNvGrpSpPr/>
          <p:nvPr/>
        </p:nvGrpSpPr>
        <p:grpSpPr>
          <a:xfrm>
            <a:off x="324094" y="5540146"/>
            <a:ext cx="10704658" cy="4079774"/>
            <a:chOff x="0" y="0"/>
            <a:chExt cx="10704657" cy="4079773"/>
          </a:xfrm>
        </p:grpSpPr>
        <p:pic>
          <p:nvPicPr>
            <p:cNvPr id="207" name="image.png" descr="image.png"/>
            <p:cNvPicPr>
              <a:picLocks/>
            </p:cNvPicPr>
            <p:nvPr/>
          </p:nvPicPr>
          <p:blipFill>
            <a:blip r:embed="rId3"/>
            <a:srcRect t="15019" b="9887"/>
            <a:stretch>
              <a:fillRect/>
            </a:stretch>
          </p:blipFill>
          <p:spPr>
            <a:xfrm>
              <a:off x="6349" y="0"/>
              <a:ext cx="5538534" cy="3432651"/>
            </a:xfrm>
            <a:prstGeom prst="rect">
              <a:avLst/>
            </a:prstGeom>
            <a:ln w="12700" cap="flat">
              <a:solidFill>
                <a:srgbClr val="F3F7F5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08" name="image.png" descr="image.png"/>
            <p:cNvPicPr>
              <a:picLocks/>
            </p:cNvPicPr>
            <p:nvPr/>
          </p:nvPicPr>
          <p:blipFill>
            <a:blip r:embed="rId4"/>
            <a:srcRect t="12088" b="11721"/>
            <a:stretch>
              <a:fillRect/>
            </a:stretch>
          </p:blipFill>
          <p:spPr>
            <a:xfrm>
              <a:off x="5675369" y="30300"/>
              <a:ext cx="5029289" cy="3403459"/>
            </a:xfrm>
            <a:prstGeom prst="rect">
              <a:avLst/>
            </a:prstGeom>
            <a:ln w="12700" cap="flat">
              <a:solidFill>
                <a:srgbClr val="F3F7F5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9" name="Ισχιακό όγκωμα – ηβική σύμφυση"/>
            <p:cNvSpPr txBox="1"/>
            <p:nvPr/>
          </p:nvSpPr>
          <p:spPr>
            <a:xfrm>
              <a:off x="0" y="3673373"/>
              <a:ext cx="4356100" cy="406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marL="40639" marR="40639" algn="l" defTabSz="914400">
                <a:spcBef>
                  <a:spcPts val="1200"/>
                </a:spcBef>
                <a:buClr>
                  <a:srgbClr val="FFFED5"/>
                </a:buClr>
                <a:buFont typeface="Comic Sans MS"/>
                <a:defRPr sz="2000">
                  <a:uFill>
                    <a:solidFill>
                      <a:srgbClr val="FFFED5"/>
                    </a:solidFill>
                  </a:u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Ισχιακό όγκωμα – ηβική σύμφυση</a:t>
              </a:r>
            </a:p>
          </p:txBody>
        </p:sp>
      </p:grpSp>
      <p:sp>
        <p:nvSpPr>
          <p:cNvPr id="211" name="Αξονική Τομογραφία…"/>
          <p:cNvSpPr txBox="1"/>
          <p:nvPr/>
        </p:nvSpPr>
        <p:spPr>
          <a:xfrm>
            <a:off x="424806" y="930467"/>
            <a:ext cx="2724151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algn="l" defTabSz="914400">
              <a:spcBef>
                <a:spcPts val="11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Αξονική Τομογραφία</a:t>
            </a:r>
          </a:p>
          <a:p>
            <a:pPr marL="40639" marR="40639" defTabSz="914400">
              <a:spcBef>
                <a:spcPts val="4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Λεκάνη - Ισχία</a:t>
            </a:r>
          </a:p>
        </p:txBody>
      </p:sp>
      <p:pic>
        <p:nvPicPr>
          <p:cNvPr id="212" name="MPR Image.jpg" descr="MPR Image.jpg"/>
          <p:cNvPicPr>
            <a:picLocks noChangeAspect="1"/>
          </p:cNvPicPr>
          <p:nvPr/>
        </p:nvPicPr>
        <p:blipFill>
          <a:blip r:embed="rId5"/>
          <a:srcRect l="32006" t="28963" r="32006" b="15861"/>
          <a:stretch>
            <a:fillRect/>
          </a:stretch>
        </p:blipFill>
        <p:spPr>
          <a:xfrm>
            <a:off x="8074234" y="1134003"/>
            <a:ext cx="4679954" cy="3488793"/>
          </a:xfrm>
          <a:prstGeom prst="rect">
            <a:avLst/>
          </a:prstGeom>
          <a:ln w="12700">
            <a:miter lim="400000"/>
          </a:ln>
          <a:effectLst>
            <a:outerShdw blurRad="177800" dist="889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13" name="Line"/>
          <p:cNvSpPr/>
          <p:nvPr/>
        </p:nvSpPr>
        <p:spPr>
          <a:xfrm>
            <a:off x="8461497" y="3591228"/>
            <a:ext cx="3905424" cy="1"/>
          </a:xfrm>
          <a:prstGeom prst="line">
            <a:avLst/>
          </a:prstGeom>
          <a:ln w="38100">
            <a:solidFill>
              <a:schemeClr val="accent3">
                <a:satOff val="18648"/>
                <a:lumOff val="5971"/>
              </a:schemeClr>
            </a:solidFill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214" name="Line"/>
          <p:cNvSpPr/>
          <p:nvPr/>
        </p:nvSpPr>
        <p:spPr>
          <a:xfrm>
            <a:off x="8461497" y="3921521"/>
            <a:ext cx="3905424" cy="1"/>
          </a:xfrm>
          <a:prstGeom prst="line">
            <a:avLst/>
          </a:prstGeom>
          <a:ln w="38100">
            <a:solidFill>
              <a:schemeClr val="accent3">
                <a:satOff val="18648"/>
                <a:lumOff val="5971"/>
              </a:schemeClr>
            </a:solidFill>
            <a:miter lim="400000"/>
          </a:ln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sp>
        <p:nvSpPr>
          <p:cNvPr id="4" name="ΚΑΤΩ ΑΚΡΟ">
            <a:extLst>
              <a:ext uri="{FF2B5EF4-FFF2-40B4-BE49-F238E27FC236}">
                <a16:creationId xmlns:a16="http://schemas.microsoft.com/office/drawing/2014/main" id="{CA8D592F-75A5-B813-287E-329DDB7690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2" animBg="1" advAuto="0"/>
      <p:bldP spid="203" grpId="3" animBg="1" advAuto="0"/>
      <p:bldP spid="206" grpId="4" animBg="1" advAuto="0"/>
      <p:bldP spid="210" grpId="6" animBg="1" advAuto="0"/>
      <p:bldP spid="213" grpId="1" animBg="1" advAuto="0"/>
      <p:bldP spid="214" grpId="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Line"/>
          <p:cNvSpPr/>
          <p:nvPr/>
        </p:nvSpPr>
        <p:spPr>
          <a:xfrm>
            <a:off x="95679" y="727157"/>
            <a:ext cx="1281344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  <p:txBody>
          <a:bodyPr lIns="0" tIns="0" rIns="0" bIns="0"/>
          <a:lstStyle/>
          <a:p>
            <a:pPr>
              <a:defRPr sz="4000">
                <a:solidFill>
                  <a:srgbClr val="19242B"/>
                </a:solidFill>
                <a:effectLst>
                  <a:outerShdw blurRad="12700" dist="12700" dir="2700000" rotWithShape="0">
                    <a:srgbClr val="FFFFFF"/>
                  </a:outerShdw>
                </a:effectLst>
              </a:defRPr>
            </a:pPr>
            <a:endParaRPr/>
          </a:p>
        </p:txBody>
      </p:sp>
      <p:pic>
        <p:nvPicPr>
          <p:cNvPr id="218" name="image.png" descr="image.png"/>
          <p:cNvPicPr>
            <a:picLocks/>
          </p:cNvPicPr>
          <p:nvPr/>
        </p:nvPicPr>
        <p:blipFill>
          <a:blip r:embed="rId2"/>
          <a:srcRect t="15013" r="5661" b="18498"/>
          <a:stretch>
            <a:fillRect/>
          </a:stretch>
        </p:blipFill>
        <p:spPr>
          <a:xfrm>
            <a:off x="354985" y="1889428"/>
            <a:ext cx="5489755" cy="3403649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219" name="image.jpg" descr="image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144945" y="1869545"/>
            <a:ext cx="6327618" cy="3818671"/>
          </a:xfrm>
          <a:prstGeom prst="rect">
            <a:avLst/>
          </a:prstGeom>
          <a:ln w="127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20" name="Μαγνητική Τομογραφία"/>
          <p:cNvSpPr txBox="1"/>
          <p:nvPr/>
        </p:nvSpPr>
        <p:spPr>
          <a:xfrm>
            <a:off x="9286722" y="5819175"/>
            <a:ext cx="3120308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l" defTabSz="914400">
              <a:spcBef>
                <a:spcPts val="11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Μαγνητική Τομογραφία</a:t>
            </a:r>
          </a:p>
        </p:txBody>
      </p:sp>
      <p:sp>
        <p:nvSpPr>
          <p:cNvPr id="221" name="Αξονική Τομογραφία…"/>
          <p:cNvSpPr txBox="1"/>
          <p:nvPr/>
        </p:nvSpPr>
        <p:spPr>
          <a:xfrm>
            <a:off x="424806" y="930467"/>
            <a:ext cx="2724151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algn="l" defTabSz="914400">
              <a:spcBef>
                <a:spcPts val="11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Αξονική Τομογραφία</a:t>
            </a:r>
          </a:p>
          <a:p>
            <a:pPr marL="40639" marR="40639" defTabSz="914400">
              <a:spcBef>
                <a:spcPts val="400"/>
              </a:spcBef>
              <a:buClr>
                <a:srgbClr val="FFA900"/>
              </a:buClr>
              <a:buFont typeface="Comic Sans MS"/>
              <a:defRPr sz="2000">
                <a:solidFill>
                  <a:srgbClr val="006D8F"/>
                </a:solidFill>
                <a:uFill>
                  <a:solidFill>
                    <a:srgbClr val="FFA9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Λεκάνη - Ισχία</a:t>
            </a:r>
          </a:p>
        </p:txBody>
      </p:sp>
      <p:sp>
        <p:nvSpPr>
          <p:cNvPr id="4" name="ΚΑΤΩ ΑΚΡΟ">
            <a:extLst>
              <a:ext uri="{FF2B5EF4-FFF2-40B4-BE49-F238E27FC236}">
                <a16:creationId xmlns:a16="http://schemas.microsoft.com/office/drawing/2014/main" id="{BE298966-AA82-280D-270A-F1CC2AEE7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7844" y="136574"/>
            <a:ext cx="5041901" cy="482601"/>
          </a:xfrm>
          <a:prstGeom prst="rect">
            <a:avLst/>
          </a:prstGeom>
        </p:spPr>
        <p:txBody>
          <a:bodyPr/>
          <a:lstStyle>
            <a:lvl1pPr>
              <a:defRPr sz="2000" b="1" spc="-48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l-GR" dirty="0"/>
              <a:t>ΛΕΚΑΝΗ – ΙΣΧΙΑ 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ochin"/>
        <a:ea typeface="Cochin"/>
        <a:cs typeface="Cochin"/>
      </a:majorFont>
      <a:minorFont>
        <a:latin typeface="Cochin"/>
        <a:ea typeface="Cochin"/>
        <a:cs typeface="Cochi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2700" dist="12700" dir="2700000" rotWithShape="0">
              <a:srgbClr val="FFFFFF"/>
            </a:outerShdw>
          </a:effectLst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B4A6D">
            <a:alpha val="35000"/>
          </a:srgbClr>
        </a:solidFill>
        <a:ln w="25400" cap="flat">
          <a:solidFill>
            <a:srgbClr val="818E9C"/>
          </a:solidFill>
          <a:prstDash val="solid"/>
          <a:miter lim="400000"/>
        </a:ln>
        <a:effectLst>
          <a:outerShdw blurRad="12700" dist="12700" dir="2700000" rotWithShape="0">
            <a:srgbClr val="FFFFFF"/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19242B"/>
            </a:solidFill>
            <a:effectLst>
              <a:outerShdw blurRad="12700" dist="12700" dir="2700000" rotWithShape="0">
                <a:srgbClr val="FFFFFF"/>
              </a:outerShdw>
            </a:effectLst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818E9C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ochin"/>
        <a:ea typeface="Cochin"/>
        <a:cs typeface="Cochin"/>
      </a:majorFont>
      <a:minorFont>
        <a:latin typeface="Cochin"/>
        <a:ea typeface="Cochin"/>
        <a:cs typeface="Cochi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2700" dist="12700" dir="2700000" rotWithShape="0">
              <a:srgbClr val="FFFFFF"/>
            </a:outerShdw>
          </a:effectLst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B4A6D">
            <a:alpha val="35000"/>
          </a:srgbClr>
        </a:solidFill>
        <a:ln w="25400" cap="flat">
          <a:solidFill>
            <a:srgbClr val="818E9C"/>
          </a:solidFill>
          <a:prstDash val="solid"/>
          <a:miter lim="400000"/>
        </a:ln>
        <a:effectLst>
          <a:outerShdw blurRad="12700" dist="12700" dir="2700000" rotWithShape="0">
            <a:srgbClr val="FFFFFF"/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19242B"/>
            </a:solidFill>
            <a:effectLst>
              <a:outerShdw blurRad="12700" dist="12700" dir="2700000" rotWithShape="0">
                <a:srgbClr val="FFFFFF"/>
              </a:outerShdw>
            </a:effectLst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818E9C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919</Words>
  <Application>Microsoft Macintosh PowerPoint</Application>
  <PresentationFormat>Custom</PresentationFormat>
  <Paragraphs>423</Paragraphs>
  <Slides>50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3" baseType="lpstr">
      <vt:lpstr>Arial</vt:lpstr>
      <vt:lpstr>Baskerville</vt:lpstr>
      <vt:lpstr>Calibri</vt:lpstr>
      <vt:lpstr>Cochin</vt:lpstr>
      <vt:lpstr>Comic Sans MS</vt:lpstr>
      <vt:lpstr>Copperplate</vt:lpstr>
      <vt:lpstr>Gill Sans</vt:lpstr>
      <vt:lpstr>Helvetica</vt:lpstr>
      <vt:lpstr>Lucida Grande</vt:lpstr>
      <vt:lpstr>Perpetua</vt:lpstr>
      <vt:lpstr>Times New Roman</vt:lpstr>
      <vt:lpstr>Wingdings</vt:lpstr>
      <vt:lpstr>White</vt:lpstr>
      <vt:lpstr>ΑΠΕΙΚΟΝΙΣΤΙΚΗ ΑΝΑΤΟΜΙΚΗ ΚΑΤΩ ΑΚΡΟ</vt:lpstr>
      <vt:lpstr>ΚΑΤΩ ΑΚΡΟ</vt:lpstr>
      <vt:lpstr>ΛΕΚΑΝΗ – ΙΣΧΙΑ </vt:lpstr>
      <vt:lpstr>Απλή ακτινογραφία Λεκάνης – Ισχίων</vt:lpstr>
      <vt:lpstr>Απλή ακτινογραφία Λ-Ι</vt:lpstr>
      <vt:lpstr>PowerPoint Presentation</vt:lpstr>
      <vt:lpstr>PowerPoint Presentation</vt:lpstr>
      <vt:lpstr>ΛΕΚΑΝΗ – ΙΣΧΙΑ </vt:lpstr>
      <vt:lpstr>ΛΕΚΑΝΗ – ΙΣΧΙΑ </vt:lpstr>
      <vt:lpstr>ΛΕΚΑΝΗ – ΙΣΧΙΑ </vt:lpstr>
      <vt:lpstr>ΛΕΚΑΝΗ – ΙΣΧΙΑ </vt:lpstr>
      <vt:lpstr>ΛΕΚΑΝΗ – ΙΣΧΙΑ </vt:lpstr>
      <vt:lpstr>ΛΕΚΑΝΗ – ΙΣΧΙΑ </vt:lpstr>
      <vt:lpstr>ΛΕΚΑΝΗ – ΙΣΧΙΑ </vt:lpstr>
      <vt:lpstr>ΛΕΚΑΝΗ – ΙΣΧΙΑ </vt:lpstr>
      <vt:lpstr>ΛΕΚΑΝΗ – ΙΣΧΙΑ </vt:lpstr>
      <vt:lpstr>ΛΕΚΑΝΗ – ΙΣΧΙΑ </vt:lpstr>
      <vt:lpstr>ΛΕΚΑΝΗ – ΙΣΧΙΑ </vt:lpstr>
      <vt:lpstr>ΛΕΚΑΝΗ – ΙΣΧΙΑ </vt:lpstr>
      <vt:lpstr>ΚΑΤΩ ΑΚΡΟ</vt:lpstr>
      <vt:lpstr>Απλή ακτινογραφία Γόνατος</vt:lpstr>
      <vt:lpstr>ΚΑΤΩ ΑΚΡΟ</vt:lpstr>
      <vt:lpstr>ΚΑΤΩ ΑΚΡΟ</vt:lpstr>
      <vt:lpstr>ΚΑΤΩ ΑΚΡΟ</vt:lpstr>
      <vt:lpstr>Απλή ακτινογραφία Γόνατος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ΚΑΤΩ ΑΚΡΟ</vt:lpstr>
      <vt:lpstr>PowerPoint Presentation</vt:lpstr>
      <vt:lpstr>PowerPoint Presentation</vt:lpstr>
      <vt:lpstr>PowerPoint Presentation</vt:lpstr>
      <vt:lpstr>PowerPoint Presentation</vt:lpstr>
      <vt:lpstr>Απλή ακτινογραφία Ακρας Χειρός</vt:lpstr>
      <vt:lpstr>PowerPoint Presentation</vt:lpstr>
      <vt:lpstr>Απλή ακτινογραφία Πηχεοκαρπικής</vt:lpstr>
      <vt:lpstr>Απλή ακτινογραφία Αγκώνα</vt:lpstr>
      <vt:lpstr>Απλή ακτινογραφία Ωμου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ΑΠΕΙΚΟΝΙΣΤΙΚΗ ΑΝΑΤΟΜΙΚΗ ΚΑΤΩ ΑΚΡΟ</dc:title>
  <cp:lastModifiedBy>VASSIOU AIKATERINI</cp:lastModifiedBy>
  <cp:revision>30</cp:revision>
  <dcterms:modified xsi:type="dcterms:W3CDTF">2024-01-07T19:42:00Z</dcterms:modified>
</cp:coreProperties>
</file>