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>
        <p:scale>
          <a:sx n="118" d="100"/>
          <a:sy n="118" d="100"/>
        </p:scale>
        <p:origin x="-1434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10/3/2021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 smtClean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1987671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1389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τρίγωνο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Τίτλο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Υπότιτλο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grpSp>
        <p:nvGrpSpPr>
          <p:cNvPr id="2" name="Ομάδα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Ελεύθερη σχεδίαση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Ελεύθερη σχεδίαση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Ελεύθερη σχεδίαση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Ευθεία γραμμή σύνδεσης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Θέση ημερομηνίας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Διάσημα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Διάσημα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Τίτλο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Τίτλο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Ελεύθερη σχεδίαση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Ελεύθερη σχεδίαση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Ορθογώνιο τρίγωνο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Ευθεία γραμμή σύνδεσης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Διάσημα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Διάσημα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Ελεύθερη σχεδίαση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Ελεύθερη σχεδίαση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Ορθογώνιο τρίγωνο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Ευθεία γραμμή σύνδεσης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Θέση τίτλου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Θέση κειμένου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3/10/2021</a:t>
            </a:fld>
            <a:endParaRPr lang="en-US" dirty="0"/>
          </a:p>
        </p:txBody>
      </p:sp>
      <p:sp>
        <p:nvSpPr>
          <p:cNvPr id="22" name="Θέση υποσέλιδου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676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dirty="0" smtClean="0">
                <a:latin typeface="Arial" pitchFamily="34" charset="0"/>
                <a:cs typeface="Arial" pitchFamily="34" charset="0"/>
              </a:rPr>
              <a:t>ΔΙΚΑΙΟ ΤΗΣ ΧΩΡΟΤΑΞΙΑΣ -  </a:t>
            </a:r>
            <a:br>
              <a:rPr lang="el-GR" sz="4000" dirty="0" smtClean="0">
                <a:latin typeface="Arial" pitchFamily="34" charset="0"/>
                <a:cs typeface="Arial" pitchFamily="34" charset="0"/>
              </a:rPr>
            </a:br>
            <a:r>
              <a:rPr lang="el-GR" sz="4000" dirty="0" smtClean="0">
                <a:latin typeface="Arial" pitchFamily="34" charset="0"/>
                <a:cs typeface="Arial" pitchFamily="34" charset="0"/>
              </a:rPr>
              <a:t>ΓΕΝΙΚΟ / ΕΘΝΙΚΟ ΧΩΡΟΤΑΞΙΚΟ ΠΛΑΙΣΙΟ 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Επίκουρος Καθηγητής Πανεπιστημίου Θεσσαλίας</a:t>
            </a:r>
            <a:endParaRPr lang="en-US" alt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229600" cy="3962400"/>
          </a:xfrm>
        </p:spPr>
        <p:txBody>
          <a:bodyPr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Ορισμός του Δικαίου της Χωροταξίας 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Δύο προσεγγίσεις: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α) Ιστορική / Παραδοσιακή εκδοχή : (</a:t>
            </a: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Το σύνολο των θεσμών και κανόνων που σχετίζονται με την ορθολογική κατανομή των δραστηριοτήτων στο χώρο) </a:t>
            </a:r>
            <a:b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β)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Σύγχρονη εκδοχή : </a:t>
            </a:r>
            <a:b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Το σύνολο των θεσμών και κανόνων που σχετίζονται με την οργάνωση και αειφόρο ανάπτυξη του χώρου)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sz="2000" dirty="0" smtClean="0">
                <a:cs typeface="Arial" panose="020B0604020202020204" pitchFamily="34" charset="0"/>
              </a:rPr>
              <a:t>Οι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λόγοι αλλαγής «παραδείγματος» </a:t>
            </a:r>
            <a:b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(ευρωπαϊκή ενοποίηση, παγκοσμιοποίηση της οικονομίας, πρόταγμα αειφόρου ανάπτυξης, αποκέντρωση αρμοδιοτήτων χωρικού και αναπτυξιακού χαρακτήρα)</a:t>
            </a: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Α. ΔΙΚΑΙΟ ΤΗΣ ΧΩΡΟΤΑΞΙΑΣ – </a:t>
            </a:r>
            <a:b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ΓΕΝΙΚΑ </a:t>
            </a:r>
            <a:endParaRPr lang="en-US" altLang="el-G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724400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Από την πλευρά της εθνικής έννομης τάξης /εθνικού νομοθέτη</a:t>
            </a:r>
            <a:b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(Σύνταγμα / Τυπικοί Νόμοι – Κανονιστικές Πράξεις [προεδρικά διατάγματα, υπουργικές αποφάσεις])     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Από την πλευρά της ενωσιακής έννομης τάξης / ενωσιακού νομοθέτη </a:t>
            </a:r>
            <a:b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(Σ</a:t>
            </a: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υγκεκαλυμμένη «αρμοδιότητα» της Ευρωπαϊκής Ένωσης , βλ. σχετικά άρθρα 174 – 178 Συνθήκης για τη Λειτουργία της Ευρωπαϊκής Ένωσης)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l-GR" altLang="el-GR" dirty="0">
                <a:cs typeface="Arial" panose="020B0604020202020204" pitchFamily="34" charset="0"/>
              </a:rPr>
              <a:t>Κρίσιμη έννοια: Εδαφική  / Χωρική Συνοχή </a:t>
            </a:r>
            <a:br>
              <a:rPr lang="el-GR" altLang="el-GR" dirty="0">
                <a:cs typeface="Arial" panose="020B0604020202020204" pitchFamily="34" charset="0"/>
              </a:rPr>
            </a:br>
            <a:r>
              <a:rPr lang="el-GR" altLang="el-GR" dirty="0">
                <a:cs typeface="Arial" panose="020B0604020202020204" pitchFamily="34" charset="0"/>
              </a:rPr>
              <a:t>(</a:t>
            </a:r>
            <a:r>
              <a:rPr lang="en-US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Territorial Cohesion / </a:t>
            </a:r>
            <a:r>
              <a:rPr lang="en-US" altLang="el-G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Cohésion</a:t>
            </a:r>
            <a:r>
              <a:rPr lang="en-US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Territori</a:t>
            </a:r>
            <a:r>
              <a:rPr lang="el-GR" altLang="el-GR" dirty="0" smtClean="0">
                <a:cs typeface="Arial" panose="020B0604020202020204" pitchFamily="34" charset="0"/>
              </a:rPr>
              <a:t>α</a:t>
            </a:r>
            <a:r>
              <a:rPr lang="fr-FR" altLang="el-GR" dirty="0" smtClean="0">
                <a:cs typeface="Arial" panose="020B0604020202020204" pitchFamily="34" charset="0"/>
              </a:rPr>
              <a:t>le</a:t>
            </a:r>
            <a:r>
              <a:rPr lang="en-US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l-GR" dirty="0" smtClean="0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4000" dirty="0" smtClean="0"/>
              <a:t>Β. ΠΗΓΕΣ ΤΟΥ ΔΙΚΑΙΟΥ</a:t>
            </a:r>
            <a:br>
              <a:rPr lang="el-GR" altLang="el-GR" sz="4000" dirty="0" smtClean="0"/>
            </a:br>
            <a:r>
              <a:rPr lang="el-GR" altLang="el-GR" sz="4000" dirty="0" smtClean="0"/>
              <a:t> ΤΗΣ ΧΩΡΟΤΑΞΙΑΣ</a:t>
            </a:r>
            <a:endParaRPr lang="en-US" altLang="el-GR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8001000" cy="4876800"/>
          </a:xfrm>
        </p:spPr>
        <p:txBody>
          <a:bodyPr>
            <a:normAutofit lnSpcReduction="10000"/>
          </a:bodyPr>
          <a:lstStyle/>
          <a:p>
            <a:pPr marL="360000" indent="-360000" algn="just" eaLnBrk="1" hangingPunct="1">
              <a:spcBef>
                <a:spcPts val="0"/>
              </a:spcBef>
              <a:buFont typeface="Calibri" pitchFamily="34" charset="0"/>
              <a:buAutoNum type="arabicPeriod"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Ανάλυση του άρθρου 24 παρ. 2 : </a:t>
            </a:r>
            <a:r>
              <a:rPr lang="el-GR" alt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Η χωροταξική αναδιάρθρωση της Χώρας, η διαμόρφωση, η ανάπτυξη, η πολεοδόμηση και η επέκταση των πόλεων και των οικιστικών γενικά περιοχών υπάγεται στη ρυθμιστική αρμοδιότητα και τον έλεγχο του Κράτους, με σκοπό να εξυπηρετείται η λειτουργικότητα και η ανάπτυξη των οικισμών και να εξασφαλίζονται οι καλύτεροι δυνατοί όροι διαβίωσης. Οι σχετικές τεχνικές επιλογές και σταθμίσεις γίνονται κατά τους κανόνες της επιστήμης. Η σύνταξη εθνικού κτηματολογίου συνιστά υποχρέωση του Κράτους»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Ανάλυση του άρθρου 174 της ΣΛΕΕ : </a:t>
            </a:r>
          </a:p>
          <a:p>
            <a:pPr marL="514350" indent="-514350" algn="just" eaLnBrk="1" hangingPunct="1">
              <a:buNone/>
            </a:pPr>
            <a:r>
              <a:rPr lang="el-GR" alt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l-GR" alt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«Η Ένωση, προκειμένου να προαχθεί η αρμονική ανάπτυξη του συνόλου της, αναπτύσσει και εξακολουθεί τη δράση της με σκοπό την ενίσχυση της οικονομικής, κοινωνικής και εδαφικής συνοχής.»</a:t>
            </a:r>
          </a:p>
          <a:p>
            <a:pPr marL="514350" indent="-514350" algn="just" eaLnBrk="1" hangingPunct="1">
              <a:buNone/>
            </a:pPr>
            <a:r>
              <a:rPr lang="el-GR" alt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«Η Ένωση αποσκοπεί, ιδιαίτερα, στη μείωση των διαφορών μεταξύ των επιπέδων ανάπτυξης των διαφόρων περιοχών και στη μείωση της καθυστέρησης των πλέον μειονεκτικών περιοχών.»</a:t>
            </a:r>
          </a:p>
          <a:p>
            <a:pPr marL="514350" indent="-514350" algn="just" eaLnBrk="1" hangingPunct="1">
              <a:buNone/>
            </a:pPr>
            <a:r>
              <a:rPr lang="el-GR" alt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«Μεταξύ των εν λόγω περιοχών, δίδεται ιδιαίτερη προσοχή στις αγροτικές περιοχές, τις περιοχές που συντελείται βιομηχανική μετάβαση και τις περιοχές που πλήττονται από σοβαρά και μόνιμα φυσικά ή δημογραφικά προβλήματα, όπως οι υπερβόρειες περιοχές που είναι ιδιαίτερα αραιοκατοικημένες και οι νησιωτικές, διασυνοριακές και ορεινές περιοχές» </a:t>
            </a:r>
          </a:p>
          <a:p>
            <a:pPr marL="514350" indent="-514350" algn="just" eaLnBrk="1" hangingPunct="1">
              <a:buNone/>
            </a:pP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228600"/>
            <a:ext cx="8305800" cy="1447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Γ. ΤΟ ΣΥΝΤΑΓΜΑΤΙΚΟ ΠΛΑΙΣΙΟ – ΤΟ ΠΡΩΤΟΓΕΝΕΣ ΕΝΩΣΙΑΚΟ ΔΙΚΑΙΟ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0"/>
            <a:ext cx="8001000" cy="3733800"/>
          </a:xfrm>
        </p:spPr>
        <p:txBody>
          <a:bodyPr>
            <a:normAutofit fontScale="3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dirty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1.    Ο ν. 360/1976 «Περί χωροταξίας και Περιβάλλοντος</a:t>
            </a:r>
            <a:br>
              <a:rPr lang="el-GR" sz="4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Ένας καθολικά μη εφαρμοσθείς νόμος / Οι λόγοι της μη εφαρμογής του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4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 2. Ο ν. 2742/1999 «Χωροταξικός σχεδιασμός και αειφόρος ανάπτυξη και άλλες διατάξεις» - Η καθολική αναγνώριση της «</a:t>
            </a:r>
            <a:r>
              <a:rPr lang="el-GR" sz="4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Στρατηγικής Χωροταξίας»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4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 Ο ν. 4269/2014 «Χωροταξική και πολεοδομική μεταρρύθμιση – Βιώσιμη ανάπτυξη»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4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(Η φυσική συνέχεια του ν. 2742/1999 με τις αναγκαίες προσαρμογές λόγω των συνθηκών της οικονομικής κρίσης</a:t>
            </a:r>
            <a:r>
              <a:rPr lang="en-US" sz="4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sz="4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43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3α. Ο ν. 4447/2016 «Χωρικός σχεδιασμός – Βιώσιμη ανάπτυξη και άλλες διατάξεις»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43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43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(ΦΕΚ Α’ 241/2016)  Ο ΙΣΧΥΟΝ ΣΗΜΕΡΑ ΝΟΜΟΣ</a:t>
            </a:r>
            <a:endParaRPr lang="en-US" sz="4300" u="sng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4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3β. Ο ν. 4759/2020 «Εκσυγχρονισμός της Χωροταξικής και Πολεοδομικής Νομοθεσίας και άλλες διατάξεις» (ΦΕΚ Α’ 245/2020)   [τροποποιητικός νόμος]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l-GR" sz="4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endParaRPr lang="en-US" sz="4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12192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l-GR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l-G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ΑΠΟ ΤΟΝ ν. 360/1976  ΣΤΟΥΣ ν. 2742/1999, 4269/2014, 4447/2016 και 4759/2020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Στρατηγικός προσανατολισμός των ρυθμίσεων / προβλέψεων</a:t>
            </a:r>
          </a:p>
          <a:p>
            <a:r>
              <a:rPr lang="el-GR" dirty="0" smtClean="0"/>
              <a:t>Κυμαινόμενη κανονιστική αξία των ρυθμίσεων / προβλέψεων</a:t>
            </a:r>
          </a:p>
          <a:p>
            <a:pPr>
              <a:buNone/>
            </a:pPr>
            <a:r>
              <a:rPr lang="el-GR" dirty="0" smtClean="0"/>
              <a:t>    ΑΡΧΕΣ: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    Αρχή της αειφόρου / βιώσιμης ανάπτυξης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    Αρχή της αναλογικής χωρικής ισότητας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    Αρχή της αποτελεσματικότητας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    Αρχή </a:t>
            </a:r>
            <a:r>
              <a:rPr lang="el-GR" smtClean="0"/>
              <a:t>της συνεργασίας   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228600"/>
            <a:ext cx="7848600" cy="1143000"/>
          </a:xfrm>
        </p:spPr>
        <p:txBody>
          <a:bodyPr/>
          <a:lstStyle/>
          <a:p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ΧΑΡΑΚΤΗΡΙΣΤΙΚΑ ΚΑΙ ΑΡΧΕΣ ΤΟΥ ΔΙΚΑΙΟΥ ΤΗΣ ΧΩΡΟΤΑΞΙΑΣ - </a:t>
            </a:r>
            <a:endParaRPr lang="el-G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 fontScale="92500"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Το υφιστάμενο Γενικό / Εθνικό Πλαίσιο (η υπ’ αριθ. 6876/4871 Έγκριση της Βουλής των Ελλήνων, ΦΕΚ Α’ 128/03.07.2008) 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Η ιδιαίτερη σημασία του γεγονότος ότι Γενικό / Εθνικό Πλαίσιο εγκρίθηκε με απόφαση της Βουλής </a:t>
            </a:r>
          </a:p>
          <a:p>
            <a:pPr marL="514350" indent="-514350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Το υφιστάμενο Γενικό / Εθνικό Πλαίσιο μετά την ψήφιση του ν. 4447/2016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(βλ. το άρθρο 12 του ν. 4447/2016, όπως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ισχύει μετά την τροποποίησή του από το άρθρο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του ν. </a:t>
            </a:r>
            <a:r>
              <a:rPr lang="el-GR" sz="2000">
                <a:latin typeface="Arial" panose="020B0604020202020204" pitchFamily="34" charset="0"/>
                <a:cs typeface="Arial" panose="020B0604020202020204" pitchFamily="34" charset="0"/>
              </a:rPr>
              <a:t>4759/2020</a:t>
            </a:r>
            <a:r>
              <a:rPr lang="el-GR" sz="200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marL="514350" indent="-514350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sz="2000" smtClean="0">
                <a:latin typeface="Arial" panose="020B0604020202020204" pitchFamily="34" charset="0"/>
                <a:cs typeface="Arial" panose="020B0604020202020204" pitchFamily="34" charset="0"/>
              </a:rPr>
              <a:t>Η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«υποκατάστασή» του από την Εθνική Χωρική Στρατηγική του άρθρου 3 του ν. 4447/2016 (όπως ισχύει μετά την τροποποίησή του από το άρθρο 3 του ν. 4759/2020).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Γενικό / Εθνικό Πλαίσιο – Εθνική Χωρική Στρατηγική και Στρατηγική Περιβαλλοντική Εκτίμηση [ΣΜΠΕ] (μη υποχρέωση εκπόνησης ΣΜΠΕ). 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Συγγένεια Γενικού / Εθνικού Χωροταξικού με Σχέδιο Ανάπτυξης του Κοινοτικού Χώρου (ΣΑΚΧ).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el-GR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en-US" dirty="0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924800" cy="1371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4500" dirty="0" smtClean="0"/>
              <a:t> </a:t>
            </a:r>
            <a:r>
              <a:rPr lang="el-GR" altLang="el-G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ΣΤ.</a:t>
            </a:r>
            <a:r>
              <a:rPr lang="en-US" altLang="el-G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ΤΟ ΕΘΝΙΚΟ / ΓΕΝΙΚΟ ΧΩΡΟΤΑΞΙΚΟ ΠΛΑΙΣΙΟ </a:t>
            </a:r>
            <a:endParaRPr lang="en-US" altLang="el-GR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92283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smtClean="0"/>
              <a:t>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Α. ΠΟΛΙΤΙΚΕΣ / ΣΤΡΑΤΗΓΙΚΕΣ ΕΠΙΛΟΓΕΣ :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Ολοκληρωμένη χωρική ανάπτυξη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Αειφόρος οργάνωση του εθνικού χώρου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Εθνικοί Πόλοι – Άξονες Ανάπτυξης</a:t>
            </a:r>
          </a:p>
          <a:p>
            <a:pPr>
              <a:buNone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Β. ΕΠΙΜΕΡΟΥΣ ΣΤΡΑΤΗΓΙΚΕΣ ΚΑΤΕΥΘΥΝΣΕΙΣ :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Χωρική διάρθρωση πόλων και αξόνων ανάπτυξης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Χωρική διάρθρωση βασικών δικτύων υποδομής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Χωρική διάρθρωση παραγωγικών τομέων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Χωρική διάρθρωση αστικού δικτύου -Προσδιορισμός ρόλου μητροπολιτικών περιοχών 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Χωρική οργάνωση ειδικών περιοχών (ορεινές, παράκτιες, νησιωτικές, αγροτικές, παραμεθόριες)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Συνετή διαχείριση φυσικής κληρονομιάς 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Προστασία του περιβάλλοντος (διαχείριση απορριμμάτων, διαχείριση υδάτων, ρύπανση, εκτός σχεδίου δόμηση κ.λπ.). </a:t>
            </a:r>
            <a:endParaRPr lang="el-G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1619250"/>
          </a:xfrm>
        </p:spPr>
        <p:txBody>
          <a:bodyPr/>
          <a:lstStyle/>
          <a:p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Ζ. ΒΑΣΙΚΑ ΧΑΡΑΚΤΗΡΙΣΤΙΚΑ ΤΟΥ ΥΦΙΣΤΑΜΕΝΟΥ ΕΘΝΙΚΟΥ / ΓΕΝΙΚΟΥ ΠΛΑΙΣΙΟΥ</a:t>
            </a:r>
            <a:endParaRPr lang="el-G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1031</TotalTime>
  <Words>596</Words>
  <Application>Microsoft Office PowerPoint</Application>
  <PresentationFormat>Προβολή στην οθόνη (4:3)</PresentationFormat>
  <Paragraphs>63</Paragraphs>
  <Slides>8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Συγκέντρωση</vt:lpstr>
      <vt:lpstr>ΔΙΚΑΙΟ ΤΗΣ ΧΩΡΟΤΑΞΙΑΣ -   ΓΕΝΙΚΟ / ΕΘΝΙΚΟ ΧΩΡΟΤΑΞΙΚΟ ΠΛΑΙΣΙΟ </vt:lpstr>
      <vt:lpstr>Α. ΔΙΚΑΙΟ ΤΗΣ ΧΩΡΟΤΑΞΙΑΣ –  ΓΕΝΙΚΑ </vt:lpstr>
      <vt:lpstr>Β. ΠΗΓΕΣ ΤΟΥ ΔΙΚΑΙΟΥ  ΤΗΣ ΧΩΡΟΤΑΞΙΑΣ</vt:lpstr>
      <vt:lpstr>Γ. ΤΟ ΣΥΝΤΑΓΜΑΤΙΚΟ ΠΛΑΙΣΙΟ – ΤΟ ΠΡΩΤΟΓΕΝΕΣ ΕΝΩΣΙΑΚΟ ΔΙΚΑΙΟ</vt:lpstr>
      <vt:lpstr>Δ. ΑΠΟ ΤΟΝ ν. 360/1976  ΣΤΟΥΣ ν. 2742/1999, 4269/2014, 4447/2016 και 4759/2020</vt:lpstr>
      <vt:lpstr>Ε. ΧΑΡΑΚΤΗΡΙΣΤΙΚΑ ΚΑΙ ΑΡΧΕΣ ΤΟΥ ΔΙΚΑΙΟΥ ΤΗΣ ΧΩΡΟΤΑΞΙΑΣ - </vt:lpstr>
      <vt:lpstr> ΣΤ. ΤΟ ΕΘΝΙΚΟ / ΓΕΝΙΚΟ ΧΩΡΟΤΑΞΙΚΟ ΠΛΑΙΣΙΟ </vt:lpstr>
      <vt:lpstr>Ζ. ΒΑΣΙΚΑ ΧΑΡΑΚΤΗΡΙΣΤΙΚΑ ΤΟΥ ΥΦΙΣΤΑΜΕΝΟΥ ΕΘΝΙΚΟΥ / ΓΕΝΙΚΟΥ ΠΛΑΙΣΙΟΥ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Haidarlis</cp:lastModifiedBy>
  <cp:revision>83</cp:revision>
  <cp:lastPrinted>2020-02-19T15:43:18Z</cp:lastPrinted>
  <dcterms:created xsi:type="dcterms:W3CDTF">2006-08-16T00:00:00Z</dcterms:created>
  <dcterms:modified xsi:type="dcterms:W3CDTF">2021-03-10T18:25:56Z</dcterms:modified>
</cp:coreProperties>
</file>