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86" r:id="rId2"/>
    <p:sldId id="256" r:id="rId3"/>
    <p:sldId id="262" r:id="rId4"/>
    <p:sldId id="266" r:id="rId5"/>
    <p:sldId id="267" r:id="rId6"/>
    <p:sldId id="263" r:id="rId7"/>
    <p:sldId id="268" r:id="rId8"/>
    <p:sldId id="269" r:id="rId9"/>
    <p:sldId id="264" r:id="rId10"/>
    <p:sldId id="270" r:id="rId11"/>
    <p:sldId id="271" r:id="rId12"/>
    <p:sldId id="272" r:id="rId13"/>
    <p:sldId id="265" r:id="rId14"/>
    <p:sldId id="258" r:id="rId15"/>
    <p:sldId id="273" r:id="rId16"/>
    <p:sldId id="274" r:id="rId17"/>
    <p:sldId id="275" r:id="rId18"/>
    <p:sldId id="276" r:id="rId19"/>
    <p:sldId id="277" r:id="rId20"/>
    <p:sldId id="278" r:id="rId21"/>
    <p:sldId id="257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60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1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924D1-9F17-B54C-9921-EC4F89D8C3A6}" type="datetimeFigureOut">
              <a:rPr lang="en-US" smtClean="0"/>
              <a:t>27/11/2014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4E0D97-9504-D945-A1DB-AEF971FF6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257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4E0D97-9504-D945-A1DB-AEF971FF6F4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244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F1F87-5935-ED47-97E1-8F2B90690F4B}" type="datetimeFigureOut">
              <a:rPr lang="en-US" smtClean="0"/>
              <a:t>27/11/2014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4FA27-9502-AB47-996C-93304B709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F1F87-5935-ED47-97E1-8F2B90690F4B}" type="datetimeFigureOut">
              <a:rPr lang="en-US" smtClean="0"/>
              <a:t>27/11/2014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4FA27-9502-AB47-996C-93304B709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910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F1F87-5935-ED47-97E1-8F2B90690F4B}" type="datetimeFigureOut">
              <a:rPr lang="en-US" smtClean="0"/>
              <a:t>27/11/2014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4FA27-9502-AB47-996C-93304B709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377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F1F87-5935-ED47-97E1-8F2B90690F4B}" type="datetimeFigureOut">
              <a:rPr lang="en-US" smtClean="0"/>
              <a:t>27/11/2014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4FA27-9502-AB47-996C-93304B709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926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F1F87-5935-ED47-97E1-8F2B90690F4B}" type="datetimeFigureOut">
              <a:rPr lang="en-US" smtClean="0"/>
              <a:t>27/11/2014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4FA27-9502-AB47-996C-93304B709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81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F1F87-5935-ED47-97E1-8F2B90690F4B}" type="datetimeFigureOut">
              <a:rPr lang="en-US" smtClean="0"/>
              <a:t>27/11/2014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4FA27-9502-AB47-996C-93304B709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95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F1F87-5935-ED47-97E1-8F2B90690F4B}" type="datetimeFigureOut">
              <a:rPr lang="en-US" smtClean="0"/>
              <a:t>27/11/2014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4FA27-9502-AB47-996C-93304B709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84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F1F87-5935-ED47-97E1-8F2B90690F4B}" type="datetimeFigureOut">
              <a:rPr lang="en-US" smtClean="0"/>
              <a:t>27/11/2014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4FA27-9502-AB47-996C-93304B709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367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F1F87-5935-ED47-97E1-8F2B90690F4B}" type="datetimeFigureOut">
              <a:rPr lang="en-US" smtClean="0"/>
              <a:t>27/11/2014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4FA27-9502-AB47-996C-93304B709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353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F1F87-5935-ED47-97E1-8F2B90690F4B}" type="datetimeFigureOut">
              <a:rPr lang="en-US" smtClean="0"/>
              <a:t>27/11/2014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4FA27-9502-AB47-996C-93304B709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113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F1F87-5935-ED47-97E1-8F2B90690F4B}" type="datetimeFigureOut">
              <a:rPr lang="en-US" smtClean="0"/>
              <a:t>27/11/2014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4FA27-9502-AB47-996C-93304B709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033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F1F87-5935-ED47-97E1-8F2B90690F4B}" type="datetimeFigureOut">
              <a:rPr lang="en-US" smtClean="0"/>
              <a:t>27/11/2014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4FA27-9502-AB47-996C-93304B709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036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631164" y="903228"/>
            <a:ext cx="8142026" cy="5315534"/>
          </a:xfrm>
          <a:prstGeom prst="rect">
            <a:avLst/>
          </a:prstGeom>
        </p:spPr>
        <p:txBody>
          <a:bodyPr lIns="91430" tIns="45715" rIns="91430" bIns="45715">
            <a:noAutofit/>
          </a:bodyPr>
          <a:lstStyle/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Εισαγωγή στην Πληροφορική</a:t>
            </a:r>
            <a:r>
              <a:rPr lang="en-GB" sz="4000" b="1" dirty="0">
                <a:latin typeface="Arial"/>
                <a:cs typeface="Arial"/>
              </a:rPr>
              <a:t> </a:t>
            </a:r>
          </a:p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και στην διαχείριση </a:t>
            </a:r>
            <a:endParaRPr lang="en-GB" sz="4000" b="1" dirty="0"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μεγάλου όγκου δεδομένων</a:t>
            </a:r>
          </a:p>
          <a:p>
            <a:pPr marL="0" indent="0" algn="ctr">
              <a:buNone/>
            </a:pPr>
            <a:endParaRPr lang="el-GR" sz="4000" dirty="0"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Γρηγόριος Αμούτζιας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Επικ. Καθηγητής Βιοπληροφορικής στη Γενωμική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Τμήμα Βιοχημείας &amp; Βιοτεχνολογίας,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Πανεπιστήμιο Θεσσαλίας</a:t>
            </a:r>
            <a:endParaRPr lang="en-US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3708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Arial"/>
                <a:cs typeface="Arial"/>
              </a:rPr>
              <a:t>Βασική σύνταξη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045" y="1600200"/>
            <a:ext cx="8429755" cy="50518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Στην </a:t>
            </a:r>
            <a:r>
              <a:rPr lang="el-GR" sz="2000" dirty="0">
                <a:latin typeface="Arial"/>
                <a:cs typeface="Arial"/>
              </a:rPr>
              <a:t>παρακάτω γραμμή</a:t>
            </a:r>
            <a:r>
              <a:rPr lang="en-GB" sz="2000" dirty="0" smtClean="0">
                <a:latin typeface="Arial"/>
                <a:cs typeface="Arial"/>
              </a:rPr>
              <a:t>, </a:t>
            </a:r>
            <a:r>
              <a:rPr lang="el-GR" sz="2000" dirty="0">
                <a:latin typeface="Arial"/>
                <a:cs typeface="Arial"/>
              </a:rPr>
              <a:t>τι περιμένετε ότι θα εκτυπωθεί στο </a:t>
            </a:r>
            <a:r>
              <a:rPr lang="en-GB" sz="2000" dirty="0">
                <a:latin typeface="Arial"/>
                <a:cs typeface="Arial"/>
              </a:rPr>
              <a:t>terminal, </a:t>
            </a:r>
            <a:r>
              <a:rPr lang="el-GR" sz="2000" dirty="0">
                <a:latin typeface="Arial"/>
                <a:cs typeface="Arial"/>
              </a:rPr>
              <a:t>αν το </a:t>
            </a:r>
            <a:r>
              <a:rPr lang="en-GB" sz="2000" dirty="0" err="1">
                <a:latin typeface="Arial"/>
                <a:cs typeface="Arial"/>
              </a:rPr>
              <a:t>input_test</a:t>
            </a:r>
            <a:r>
              <a:rPr lang="en-GB" sz="2000" dirty="0">
                <a:latin typeface="Arial"/>
                <a:cs typeface="Arial"/>
              </a:rPr>
              <a:t> </a:t>
            </a:r>
            <a:r>
              <a:rPr lang="el-GR" sz="2000" dirty="0">
                <a:latin typeface="Arial"/>
                <a:cs typeface="Arial"/>
              </a:rPr>
              <a:t>έχει 4 γραμμές</a:t>
            </a:r>
            <a:r>
              <a:rPr lang="en-GB" sz="2000" dirty="0">
                <a:latin typeface="Arial"/>
                <a:cs typeface="Arial"/>
              </a:rPr>
              <a:t>, </a:t>
            </a:r>
            <a:r>
              <a:rPr lang="el-GR" sz="2000" dirty="0">
                <a:latin typeface="Arial"/>
                <a:cs typeface="Arial"/>
              </a:rPr>
              <a:t>με τα νούμερα 1-4</a:t>
            </a:r>
            <a:r>
              <a:rPr lang="en-GB" sz="2000" dirty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{print "this is the beginning"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{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print "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END 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{print 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is this 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the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end?"; print 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no, this is the end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' 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endParaRPr lang="en-GB" sz="20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20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Arial"/>
                <a:cs typeface="Arial"/>
              </a:rPr>
              <a:t>this is the beginning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US" sz="20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US" sz="20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US" sz="2000" dirty="0">
              <a:solidFill>
                <a:srgbClr val="008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US" sz="20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US" sz="20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US" sz="2000" dirty="0">
              <a:solidFill>
                <a:srgbClr val="008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US" sz="20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US" sz="20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US" sz="2000" dirty="0">
              <a:solidFill>
                <a:srgbClr val="008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US" sz="20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US" sz="20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US" sz="2000" dirty="0">
              <a:solidFill>
                <a:srgbClr val="008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Arial"/>
                <a:cs typeface="Arial"/>
              </a:rPr>
              <a:t>is this the end?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Arial"/>
                <a:cs typeface="Arial"/>
              </a:rPr>
              <a:t>no, this is the end</a:t>
            </a:r>
            <a:endParaRPr lang="en-GB" sz="2000" dirty="0">
              <a:solidFill>
                <a:srgbClr val="008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0619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8046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Arial"/>
                <a:cs typeface="Arial"/>
              </a:rPr>
              <a:t>Βασική σύνταξη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045" y="982685"/>
            <a:ext cx="8429755" cy="566933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Στην </a:t>
            </a:r>
            <a:r>
              <a:rPr lang="el-GR" sz="2000" dirty="0">
                <a:latin typeface="Arial"/>
                <a:cs typeface="Arial"/>
              </a:rPr>
              <a:t>παρακάτω γραμμή</a:t>
            </a:r>
            <a:r>
              <a:rPr lang="en-GB" sz="2000" dirty="0" smtClean="0">
                <a:latin typeface="Arial"/>
                <a:cs typeface="Arial"/>
              </a:rPr>
              <a:t>, </a:t>
            </a:r>
            <a:r>
              <a:rPr lang="el-GR" sz="2000" dirty="0">
                <a:latin typeface="Arial"/>
                <a:cs typeface="Arial"/>
              </a:rPr>
              <a:t>τι περιμένετε ότι θα εκτυπωθεί στο </a:t>
            </a:r>
            <a:r>
              <a:rPr lang="en-GB" sz="2000" dirty="0">
                <a:latin typeface="Arial"/>
                <a:cs typeface="Arial"/>
              </a:rPr>
              <a:t>terminal, </a:t>
            </a:r>
            <a:r>
              <a:rPr lang="el-GR" sz="2000" dirty="0">
                <a:latin typeface="Arial"/>
                <a:cs typeface="Arial"/>
              </a:rPr>
              <a:t>αν το </a:t>
            </a:r>
            <a:r>
              <a:rPr lang="en-GB" sz="2000" dirty="0" err="1">
                <a:latin typeface="Arial"/>
                <a:cs typeface="Arial"/>
              </a:rPr>
              <a:t>input_test</a:t>
            </a:r>
            <a:r>
              <a:rPr lang="en-GB" sz="2000" dirty="0">
                <a:latin typeface="Arial"/>
                <a:cs typeface="Arial"/>
              </a:rPr>
              <a:t> </a:t>
            </a:r>
            <a:r>
              <a:rPr lang="el-GR" sz="2000" dirty="0">
                <a:latin typeface="Arial"/>
                <a:cs typeface="Arial"/>
              </a:rPr>
              <a:t>έχει 4 γραμμές</a:t>
            </a:r>
            <a:r>
              <a:rPr lang="en-GB" sz="2000" dirty="0">
                <a:latin typeface="Arial"/>
                <a:cs typeface="Arial"/>
              </a:rPr>
              <a:t>, </a:t>
            </a:r>
            <a:r>
              <a:rPr lang="el-GR" sz="2000" dirty="0">
                <a:latin typeface="Arial"/>
                <a:cs typeface="Arial"/>
              </a:rPr>
              <a:t>με τα νούμερα 1-4</a:t>
            </a:r>
            <a:r>
              <a:rPr lang="en-GB" sz="2000" dirty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{print "this is the beginning"}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{print "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; print 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content of this line is $1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</a:t>
            </a:r>
            <a:endParaRPr lang="en-GB" sz="20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END {print "is this the end?"; print "no, this is the end"}' 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endParaRPr lang="en-GB" sz="20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008000"/>
                </a:solidFill>
                <a:latin typeface="Arial"/>
                <a:cs typeface="Arial"/>
              </a:rPr>
              <a:t>this is the beginning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20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GB" sz="2000" dirty="0">
              <a:solidFill>
                <a:srgbClr val="008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008000"/>
                </a:solidFill>
                <a:latin typeface="Arial"/>
                <a:cs typeface="Arial"/>
              </a:rPr>
              <a:t>content of this line is $1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20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GB" sz="2000" dirty="0">
              <a:solidFill>
                <a:srgbClr val="008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008000"/>
                </a:solidFill>
                <a:latin typeface="Arial"/>
                <a:cs typeface="Arial"/>
              </a:rPr>
              <a:t>content of this line is $1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20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GB" sz="2000" dirty="0">
              <a:solidFill>
                <a:srgbClr val="008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008000"/>
                </a:solidFill>
                <a:latin typeface="Arial"/>
                <a:cs typeface="Arial"/>
              </a:rPr>
              <a:t>content of this line is $1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20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GB" sz="2000" dirty="0">
              <a:solidFill>
                <a:srgbClr val="008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008000"/>
                </a:solidFill>
                <a:latin typeface="Arial"/>
                <a:cs typeface="Arial"/>
              </a:rPr>
              <a:t>content of this line is $1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008000"/>
                </a:solidFill>
                <a:latin typeface="Arial"/>
                <a:cs typeface="Arial"/>
              </a:rPr>
              <a:t>is this the end?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008000"/>
                </a:solidFill>
                <a:latin typeface="Arial"/>
                <a:cs typeface="Arial"/>
              </a:rPr>
              <a:t>no, this is the </a:t>
            </a:r>
            <a:r>
              <a:rPr lang="en-GB" sz="2000" dirty="0" smtClean="0">
                <a:solidFill>
                  <a:srgbClr val="008000"/>
                </a:solidFill>
                <a:latin typeface="Arial"/>
                <a:cs typeface="Arial"/>
              </a:rPr>
              <a:t>end</a:t>
            </a:r>
            <a:endParaRPr lang="en-GB" sz="2000" dirty="0">
              <a:solidFill>
                <a:srgbClr val="008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0619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337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Arial"/>
                <a:cs typeface="Arial"/>
              </a:rPr>
              <a:t>Βασική σύνταξη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045" y="1028039"/>
            <a:ext cx="8429755" cy="56239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sz="20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>
                <a:latin typeface="Arial"/>
                <a:cs typeface="Arial"/>
              </a:rPr>
              <a:t>Στην παρακάτω γραμμή</a:t>
            </a:r>
            <a:r>
              <a:rPr lang="en-GB" sz="2000" dirty="0" smtClean="0">
                <a:latin typeface="Arial"/>
                <a:cs typeface="Arial"/>
              </a:rPr>
              <a:t>, </a:t>
            </a:r>
            <a:r>
              <a:rPr lang="el-GR" sz="2000" dirty="0">
                <a:latin typeface="Arial"/>
                <a:cs typeface="Arial"/>
              </a:rPr>
              <a:t>τι περιμένετε ότι θα εκτυπωθεί στο </a:t>
            </a:r>
            <a:r>
              <a:rPr lang="en-GB" sz="2000" dirty="0">
                <a:latin typeface="Arial"/>
                <a:cs typeface="Arial"/>
              </a:rPr>
              <a:t>terminal, </a:t>
            </a:r>
            <a:r>
              <a:rPr lang="el-GR" sz="2000" dirty="0">
                <a:latin typeface="Arial"/>
                <a:cs typeface="Arial"/>
              </a:rPr>
              <a:t>αν το </a:t>
            </a:r>
            <a:r>
              <a:rPr lang="en-GB" sz="2000" dirty="0" err="1">
                <a:latin typeface="Arial"/>
                <a:cs typeface="Arial"/>
              </a:rPr>
              <a:t>input_test</a:t>
            </a:r>
            <a:r>
              <a:rPr lang="en-GB" sz="2000" dirty="0">
                <a:latin typeface="Arial"/>
                <a:cs typeface="Arial"/>
              </a:rPr>
              <a:t> </a:t>
            </a:r>
            <a:r>
              <a:rPr lang="el-GR" sz="2000" dirty="0">
                <a:latin typeface="Arial"/>
                <a:cs typeface="Arial"/>
              </a:rPr>
              <a:t>έχει 4 γραμμές</a:t>
            </a:r>
            <a:r>
              <a:rPr lang="en-GB" sz="2000" dirty="0">
                <a:latin typeface="Arial"/>
                <a:cs typeface="Arial"/>
              </a:rPr>
              <a:t>, </a:t>
            </a:r>
            <a:r>
              <a:rPr lang="el-GR" sz="2000" dirty="0">
                <a:latin typeface="Arial"/>
                <a:cs typeface="Arial"/>
              </a:rPr>
              <a:t>με τα νούμερα 1-4</a:t>
            </a:r>
            <a:r>
              <a:rPr lang="en-GB" sz="2000" dirty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{print "this is the beginning"}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{print "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"; print "content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of 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this line is 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$1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</a:t>
            </a:r>
            <a:endParaRPr lang="en-GB" sz="20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END {print "is this the end?"; print "no, this is the end"}' 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endParaRPr lang="en-GB" sz="20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008000"/>
                </a:solidFill>
                <a:latin typeface="Arial"/>
                <a:cs typeface="Arial"/>
              </a:rPr>
              <a:t>this is the beginning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20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GB" sz="2000" dirty="0">
              <a:solidFill>
                <a:srgbClr val="008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008000"/>
                </a:solidFill>
                <a:latin typeface="Arial"/>
                <a:cs typeface="Arial"/>
              </a:rPr>
              <a:t>content of this line is 1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20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GB" sz="2000" dirty="0">
              <a:solidFill>
                <a:srgbClr val="008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008000"/>
                </a:solidFill>
                <a:latin typeface="Arial"/>
                <a:cs typeface="Arial"/>
              </a:rPr>
              <a:t>content of this line is 2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20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GB" sz="2000" dirty="0">
              <a:solidFill>
                <a:srgbClr val="008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008000"/>
                </a:solidFill>
                <a:latin typeface="Arial"/>
                <a:cs typeface="Arial"/>
              </a:rPr>
              <a:t>content of this line is 3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20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GB" sz="2000" dirty="0">
              <a:solidFill>
                <a:srgbClr val="008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008000"/>
                </a:solidFill>
                <a:latin typeface="Arial"/>
                <a:cs typeface="Arial"/>
              </a:rPr>
              <a:t>content of this line is 4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008000"/>
                </a:solidFill>
                <a:latin typeface="Arial"/>
                <a:cs typeface="Arial"/>
              </a:rPr>
              <a:t>is this the end?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008000"/>
                </a:solidFill>
                <a:latin typeface="Arial"/>
                <a:cs typeface="Arial"/>
              </a:rPr>
              <a:t>no, this is the end</a:t>
            </a:r>
          </a:p>
        </p:txBody>
      </p:sp>
    </p:spTree>
    <p:extLst>
      <p:ext uri="{BB962C8B-B14F-4D97-AF65-F5344CB8AC3E}">
        <p14:creationId xmlns:p14="http://schemas.microsoft.com/office/powerpoint/2010/main" val="350619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Arial"/>
                <a:cs typeface="Arial"/>
              </a:rPr>
              <a:t>Βασική σύνταξη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Πού υπάρχει λάθος στην παρακάτω εντολή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{print "this is the beginning"}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{print "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"}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END {print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is 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this the end?"; print "no, this is the end"}' 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endParaRPr lang="en-GB" sz="20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72777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Arial"/>
                <a:cs typeface="Arial"/>
              </a:rPr>
              <a:t>Μεταβλητές (</a:t>
            </a:r>
            <a:r>
              <a:rPr lang="en-GB" dirty="0" smtClean="0">
                <a:latin typeface="Arial"/>
                <a:cs typeface="Arial"/>
              </a:rPr>
              <a:t>variables</a:t>
            </a:r>
            <a:r>
              <a:rPr lang="el-GR" dirty="0" smtClean="0">
                <a:latin typeface="Arial"/>
                <a:cs typeface="Arial"/>
              </a:rPr>
              <a:t>)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>
                <a:latin typeface="Arial"/>
                <a:cs typeface="Arial"/>
              </a:rPr>
              <a:t>Οι μεταβλητές έχουν κάποιο όνομα που τους δίνουμε εμείς και κάποιο περιεχόμενο. </a:t>
            </a:r>
          </a:p>
          <a:p>
            <a:r>
              <a:rPr lang="el-GR" sz="2000" dirty="0" smtClean="0">
                <a:latin typeface="Arial"/>
                <a:cs typeface="Arial"/>
              </a:rPr>
              <a:t>Το περιεχόμενο μπορούμε να το ορίσουμε με το </a:t>
            </a:r>
            <a:r>
              <a:rPr lang="el-GR" sz="2000" dirty="0" smtClean="0">
                <a:solidFill>
                  <a:srgbClr val="FF0000"/>
                </a:solidFill>
                <a:latin typeface="Arial"/>
                <a:cs typeface="Arial"/>
              </a:rPr>
              <a:t>=</a:t>
            </a:r>
            <a:endParaRPr lang="en-GB" sz="20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2000" dirty="0" smtClean="0">
                <a:latin typeface="Arial"/>
                <a:cs typeface="Arial"/>
              </a:rPr>
              <a:t>Επίσης, το </a:t>
            </a:r>
            <a:r>
              <a:rPr lang="el-GR" sz="2000" dirty="0">
                <a:latin typeface="Arial"/>
                <a:cs typeface="Arial"/>
              </a:rPr>
              <a:t>περιεχόμενο</a:t>
            </a:r>
            <a:r>
              <a:rPr lang="el-GR" sz="2000" dirty="0" smtClean="0">
                <a:latin typeface="Arial"/>
                <a:cs typeface="Arial"/>
              </a:rPr>
              <a:t> μπορεί να μεταβάλλεται, καθώς εκτελείται το πρόγραμμα.</a:t>
            </a:r>
          </a:p>
          <a:p>
            <a:r>
              <a:rPr lang="el-GR" sz="2000" dirty="0" smtClean="0">
                <a:latin typeface="Arial"/>
                <a:cs typeface="Arial"/>
              </a:rPr>
              <a:t>Το περιεχόμενο μιας μεταβλητής μπορεί να περιέχει είτε νούμερα είτε συμβολοσειρές.</a:t>
            </a:r>
            <a:r>
              <a:rPr lang="en-GB" sz="2000" dirty="0" smtClean="0">
                <a:latin typeface="Arial"/>
                <a:cs typeface="Arial"/>
              </a:rPr>
              <a:t> </a:t>
            </a:r>
            <a:r>
              <a:rPr lang="el-GR" sz="2000" dirty="0" smtClean="0">
                <a:latin typeface="Arial"/>
                <a:cs typeface="Arial"/>
              </a:rPr>
              <a:t>Στις συμβολοσειρές τα περιεχόμενα περικλείονται σε </a:t>
            </a:r>
            <a:r>
              <a:rPr lang="el-GR" sz="2000" dirty="0" smtClean="0">
                <a:latin typeface="Arial"/>
                <a:cs typeface="Arial"/>
              </a:rPr>
              <a:t>διπλ</a:t>
            </a:r>
            <a:r>
              <a:rPr lang="el-GR" sz="2000" dirty="0" smtClean="0">
                <a:latin typeface="Arial"/>
                <a:cs typeface="Arial"/>
              </a:rPr>
              <a:t>ά </a:t>
            </a:r>
            <a:r>
              <a:rPr lang="el-GR" sz="2000" dirty="0" smtClean="0">
                <a:latin typeface="Arial"/>
                <a:cs typeface="Arial"/>
              </a:rPr>
              <a:t>εισαγωγικά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l-GR" sz="2000" dirty="0" smtClean="0">
                <a:latin typeface="Arial"/>
                <a:cs typeface="Arial"/>
              </a:rPr>
              <a:t> 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Π.χ.</a:t>
            </a:r>
          </a:p>
          <a:p>
            <a:r>
              <a:rPr lang="en-US" sz="2000" dirty="0" smtClean="0">
                <a:latin typeface="Arial"/>
                <a:cs typeface="Arial"/>
              </a:rPr>
              <a:t>X</a:t>
            </a:r>
            <a:r>
              <a:rPr lang="en-GB" sz="2000" dirty="0" smtClean="0">
                <a:latin typeface="Arial"/>
                <a:cs typeface="Arial"/>
              </a:rPr>
              <a:t>=10;</a:t>
            </a:r>
          </a:p>
          <a:p>
            <a:r>
              <a:rPr lang="en-GB" sz="2000" dirty="0" smtClean="0">
                <a:latin typeface="Arial"/>
                <a:cs typeface="Arial"/>
              </a:rPr>
              <a:t>X=</a:t>
            </a:r>
            <a:r>
              <a:rPr lang="en-GB" sz="2000" dirty="0">
                <a:latin typeface="Arial"/>
                <a:cs typeface="Arial"/>
              </a:rPr>
              <a:t>"</a:t>
            </a:r>
            <a:r>
              <a:rPr lang="en-GB" sz="2000" dirty="0" smtClean="0">
                <a:latin typeface="Arial"/>
                <a:cs typeface="Arial"/>
              </a:rPr>
              <a:t>this is a test”;</a:t>
            </a:r>
            <a:endParaRPr lang="el-GR" sz="20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56197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317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Arial"/>
                <a:cs typeface="Arial"/>
              </a:rPr>
              <a:t>Πράξεις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75955"/>
            <a:ext cx="8229600" cy="5693710"/>
          </a:xfrm>
        </p:spPr>
        <p:txBody>
          <a:bodyPr>
            <a:normAutofit fontScale="92500" lnSpcReduction="20000"/>
          </a:bodyPr>
          <a:lstStyle/>
          <a:p>
            <a:r>
              <a:rPr lang="el-GR" sz="2000" dirty="0" smtClean="0">
                <a:latin typeface="Arial"/>
                <a:cs typeface="Arial"/>
              </a:rPr>
              <a:t>Πρόσθεση</a:t>
            </a:r>
            <a:r>
              <a:rPr lang="en-GB" sz="2000" dirty="0" smtClean="0">
                <a:latin typeface="Arial"/>
                <a:cs typeface="Arial"/>
              </a:rPr>
              <a:t>: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+</a:t>
            </a:r>
            <a:endParaRPr lang="el-GR" sz="20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2000" dirty="0" smtClean="0">
                <a:latin typeface="Arial"/>
                <a:cs typeface="Arial"/>
              </a:rPr>
              <a:t>Αφαίρεση</a:t>
            </a:r>
            <a:r>
              <a:rPr lang="en-GB" sz="2000" dirty="0" smtClean="0">
                <a:latin typeface="Arial"/>
                <a:cs typeface="Arial"/>
              </a:rPr>
              <a:t>: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-</a:t>
            </a:r>
            <a:endParaRPr lang="el-GR" sz="20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2000" dirty="0" smtClean="0">
                <a:latin typeface="Arial"/>
                <a:cs typeface="Arial"/>
              </a:rPr>
              <a:t>Πολλαπλασιασμός</a:t>
            </a:r>
            <a:r>
              <a:rPr lang="en-GB" sz="2000" dirty="0" smtClean="0">
                <a:latin typeface="Arial"/>
                <a:cs typeface="Arial"/>
              </a:rPr>
              <a:t>: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*</a:t>
            </a:r>
            <a:endParaRPr lang="el-GR" sz="20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2000" dirty="0" smtClean="0">
                <a:latin typeface="Arial"/>
                <a:cs typeface="Arial"/>
              </a:rPr>
              <a:t>Διαίρεση</a:t>
            </a:r>
            <a:r>
              <a:rPr lang="en-GB" sz="2000" dirty="0" smtClean="0">
                <a:latin typeface="Arial"/>
                <a:cs typeface="Arial"/>
              </a:rPr>
              <a:t>: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/</a:t>
            </a:r>
            <a:endParaRPr lang="el-GR" sz="20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2000" dirty="0" smtClean="0">
                <a:latin typeface="Arial"/>
                <a:cs typeface="Arial"/>
              </a:rPr>
              <a:t>Υπόλοιπο διαίρεσης</a:t>
            </a:r>
            <a:r>
              <a:rPr lang="en-GB" sz="2000" dirty="0" smtClean="0">
                <a:latin typeface="Arial"/>
                <a:cs typeface="Arial"/>
              </a:rPr>
              <a:t>:</a:t>
            </a:r>
            <a:r>
              <a:rPr lang="el-GR" sz="2000" dirty="0" smtClean="0">
                <a:latin typeface="Arial"/>
                <a:cs typeface="Arial"/>
              </a:rPr>
              <a:t>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% </a:t>
            </a:r>
            <a:r>
              <a:rPr lang="el-GR" sz="2000" dirty="0" smtClean="0">
                <a:latin typeface="Arial"/>
                <a:cs typeface="Arial"/>
              </a:rPr>
              <a:t>(π.χ. Χ=7%3  το </a:t>
            </a:r>
            <a:r>
              <a:rPr lang="el-GR" sz="2000" dirty="0" smtClean="0">
                <a:latin typeface="Arial"/>
                <a:cs typeface="Arial"/>
              </a:rPr>
              <a:t>υπ</a:t>
            </a:r>
            <a:r>
              <a:rPr lang="el-GR" sz="2000" dirty="0" smtClean="0">
                <a:latin typeface="Arial"/>
                <a:cs typeface="Arial"/>
              </a:rPr>
              <a:t>όλοιπο </a:t>
            </a:r>
            <a:r>
              <a:rPr lang="el-GR" sz="2000" dirty="0" smtClean="0">
                <a:latin typeface="Arial"/>
                <a:cs typeface="Arial"/>
              </a:rPr>
              <a:t>είναι </a:t>
            </a:r>
            <a:r>
              <a:rPr lang="el-GR" sz="2000" dirty="0" smtClean="0">
                <a:latin typeface="Arial"/>
                <a:cs typeface="Arial"/>
              </a:rPr>
              <a:t>ίσο με 1)</a:t>
            </a:r>
          </a:p>
          <a:p>
            <a:endParaRPr lang="el-GR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Έστω </a:t>
            </a:r>
            <a:r>
              <a:rPr lang="en-GB" sz="2000" dirty="0" smtClean="0">
                <a:latin typeface="Arial"/>
                <a:cs typeface="Arial"/>
              </a:rPr>
              <a:t>X</a:t>
            </a:r>
            <a:r>
              <a:rPr lang="el-GR" sz="2000" dirty="0" smtClean="0">
                <a:latin typeface="Arial"/>
                <a:cs typeface="Arial"/>
              </a:rPr>
              <a:t> έχει μια τιμή</a:t>
            </a:r>
            <a:r>
              <a:rPr lang="en-GB" sz="2000" dirty="0" smtClean="0">
                <a:latin typeface="Arial"/>
                <a:cs typeface="Arial"/>
              </a:rPr>
              <a:t>; </a:t>
            </a:r>
            <a:r>
              <a:rPr lang="el-GR" sz="2000" dirty="0" smtClean="0">
                <a:latin typeface="Arial"/>
                <a:cs typeface="Arial"/>
              </a:rPr>
              <a:t>Αν θέλω να αυξήσω την τιμή του Χ κατά 1, τότε</a:t>
            </a:r>
            <a:r>
              <a:rPr lang="en-GB" sz="20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X=X+1;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Ή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Χ++</a:t>
            </a:r>
            <a:r>
              <a:rPr lang="en-GB" sz="2000" dirty="0" smtClean="0">
                <a:latin typeface="Arial"/>
                <a:cs typeface="Arial"/>
              </a:rPr>
              <a:t>;</a:t>
            </a:r>
            <a:endParaRPr lang="el-GR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Ή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Χ+=1</a:t>
            </a:r>
            <a:r>
              <a:rPr lang="en-GB" sz="2000" dirty="0" smtClean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Αντίστοιχα, αν θέλω να μειώσω την τιμή του Χ κατά 1, τότε</a:t>
            </a:r>
            <a:r>
              <a:rPr lang="en-GB" sz="20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X=X-1;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Ή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Χ</a:t>
            </a:r>
            <a:r>
              <a:rPr lang="en-GB" sz="2000" dirty="0" smtClean="0">
                <a:latin typeface="Arial"/>
                <a:cs typeface="Arial"/>
              </a:rPr>
              <a:t>--;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Ή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Χ-=1</a:t>
            </a:r>
            <a:r>
              <a:rPr lang="en-GB" sz="2000" dirty="0" smtClean="0">
                <a:latin typeface="Arial"/>
                <a:cs typeface="Arial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799705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317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Arial"/>
                <a:cs typeface="Arial"/>
              </a:rPr>
              <a:t>Πράξεις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1947"/>
            <a:ext cx="8229600" cy="55477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Αν θέλω να αυξήσω την τιμή του </a:t>
            </a:r>
            <a:r>
              <a:rPr lang="en-GB" sz="2000" dirty="0" smtClean="0">
                <a:latin typeface="Arial"/>
                <a:cs typeface="Arial"/>
              </a:rPr>
              <a:t>X </a:t>
            </a:r>
            <a:r>
              <a:rPr lang="el-GR" sz="2000" dirty="0" smtClean="0">
                <a:latin typeface="Arial"/>
                <a:cs typeface="Arial"/>
              </a:rPr>
              <a:t>κατά 5</a:t>
            </a:r>
            <a:r>
              <a:rPr lang="en-GB" sz="2000" dirty="0" smtClean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X=X+5;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Ή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Χ+=5</a:t>
            </a:r>
            <a:r>
              <a:rPr lang="en-GB" sz="2000" dirty="0" smtClean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l-GR" sz="2000" dirty="0">
                <a:latin typeface="Arial"/>
                <a:cs typeface="Arial"/>
              </a:rPr>
              <a:t>Π.χ. Στην παρακάτω εντολή, τι περιμένετε ότι θα εκτυπωθεί</a:t>
            </a:r>
            <a:r>
              <a:rPr lang="en-GB" sz="2000" dirty="0" smtClean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US" sz="2000" dirty="0">
                <a:solidFill>
                  <a:srgbClr val="FF0000"/>
                </a:solidFill>
                <a:latin typeface="Arial"/>
                <a:cs typeface="Arial"/>
              </a:rPr>
              <a:t> 'BEGIN {x</a:t>
            </a:r>
            <a:r>
              <a:rPr lang="en-US" sz="2000" dirty="0" smtClean="0">
                <a:solidFill>
                  <a:srgbClr val="FF0000"/>
                </a:solidFill>
                <a:latin typeface="Arial"/>
                <a:cs typeface="Arial"/>
              </a:rPr>
              <a:t>=5; x+=</a:t>
            </a:r>
            <a:r>
              <a:rPr lang="en-US" sz="2000" dirty="0">
                <a:solidFill>
                  <a:srgbClr val="FF0000"/>
                </a:solidFill>
                <a:latin typeface="Arial"/>
                <a:cs typeface="Arial"/>
              </a:rPr>
              <a:t>2; print x</a:t>
            </a:r>
            <a:r>
              <a:rPr lang="en-US" sz="2000" dirty="0" smtClean="0">
                <a:solidFill>
                  <a:srgbClr val="FF0000"/>
                </a:solidFill>
                <a:latin typeface="Arial"/>
                <a:cs typeface="Arial"/>
              </a:rPr>
              <a:t>}'</a:t>
            </a:r>
          </a:p>
          <a:p>
            <a:pPr marL="0" indent="0">
              <a:buNone/>
            </a:pP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Αν θέλω να πολλαπλασιάσω την τιμή του Χ επί 2</a:t>
            </a:r>
            <a:r>
              <a:rPr lang="en-GB" sz="2000" dirty="0" smtClean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X=X*2;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ή</a:t>
            </a: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X*=2;</a:t>
            </a:r>
            <a:endParaRPr lang="el-GR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>
                <a:latin typeface="Arial"/>
                <a:cs typeface="Arial"/>
              </a:rPr>
              <a:t>Π.χ. Στην παρακάτω εντολή, τι περιμένετε ότι θα εκτυπωθεί</a:t>
            </a:r>
            <a:r>
              <a:rPr lang="en-GB" sz="2000" dirty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US" sz="2000" dirty="0">
                <a:solidFill>
                  <a:srgbClr val="FF0000"/>
                </a:solidFill>
                <a:latin typeface="Arial"/>
                <a:cs typeface="Arial"/>
              </a:rPr>
              <a:t> 'BEGIN {x=2; x*=3; print x</a:t>
            </a:r>
            <a:r>
              <a:rPr lang="en-US" sz="2000" dirty="0" smtClean="0">
                <a:solidFill>
                  <a:srgbClr val="FF0000"/>
                </a:solidFill>
                <a:latin typeface="Arial"/>
                <a:cs typeface="Arial"/>
              </a:rPr>
              <a:t>}'</a:t>
            </a:r>
          </a:p>
          <a:p>
            <a:pPr marL="0" indent="0">
              <a:buNone/>
            </a:pPr>
            <a:endParaRPr lang="el-GR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Αν σε μια γραμμή εντολής έχουμε ένα μείγμα από πράξεις πρόσθεσης/αφαίρεσης και πολλαπλασιασμού/διαίρεσης, τότε ή σειρά με την οποία γίνονται οι πράξεις ακολουθούν το αλγεβραϊκό πρότυπο.</a:t>
            </a: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Π.χ. Στην παρακάτω </a:t>
            </a:r>
            <a:r>
              <a:rPr lang="el-GR" sz="2000" dirty="0">
                <a:latin typeface="Arial"/>
                <a:cs typeface="Arial"/>
              </a:rPr>
              <a:t>γραμμή</a:t>
            </a:r>
            <a:r>
              <a:rPr lang="el-GR" sz="2000" dirty="0" smtClean="0">
                <a:latin typeface="Arial"/>
                <a:cs typeface="Arial"/>
              </a:rPr>
              <a:t>, τι περιμένετε ότι θα εκτυπωθεί</a:t>
            </a:r>
            <a:r>
              <a:rPr lang="en-GB" sz="2000" dirty="0" smtClean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US" sz="2000" dirty="0">
                <a:solidFill>
                  <a:srgbClr val="FF0000"/>
                </a:solidFill>
                <a:latin typeface="Arial"/>
                <a:cs typeface="Arial"/>
              </a:rPr>
              <a:t> 'BEGIN {x=1; y=x+2*3; print y}'</a:t>
            </a:r>
            <a:endParaRPr lang="en-GB" sz="20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00777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317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Arial"/>
                <a:cs typeface="Arial"/>
              </a:rPr>
              <a:t>Πράξεις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1947"/>
            <a:ext cx="8229600" cy="55477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err="1">
                <a:latin typeface="Arial"/>
                <a:cs typeface="Arial"/>
              </a:rPr>
              <a:t>i</a:t>
            </a:r>
            <a:r>
              <a:rPr lang="en-GB" sz="2000" dirty="0" err="1" smtClean="0">
                <a:latin typeface="Arial"/>
                <a:cs typeface="Arial"/>
              </a:rPr>
              <a:t>nt</a:t>
            </a:r>
            <a:r>
              <a:rPr lang="el-GR" sz="2000" dirty="0" smtClean="0">
                <a:latin typeface="Arial"/>
                <a:cs typeface="Arial"/>
              </a:rPr>
              <a:t>(</a:t>
            </a:r>
            <a:r>
              <a:rPr lang="en-GB" sz="2000" dirty="0" smtClean="0">
                <a:latin typeface="Arial"/>
                <a:cs typeface="Arial"/>
              </a:rPr>
              <a:t>x</a:t>
            </a:r>
            <a:r>
              <a:rPr lang="el-GR" sz="2000" dirty="0" smtClean="0">
                <a:latin typeface="Arial"/>
                <a:cs typeface="Arial"/>
              </a:rPr>
              <a:t>)</a:t>
            </a:r>
            <a:r>
              <a:rPr lang="en-GB" sz="2000" dirty="0" smtClean="0">
                <a:latin typeface="Arial"/>
                <a:cs typeface="Arial"/>
              </a:rPr>
              <a:t>: </a:t>
            </a:r>
            <a:r>
              <a:rPr lang="el-GR" sz="2000" dirty="0" smtClean="0">
                <a:latin typeface="Arial"/>
                <a:cs typeface="Arial"/>
              </a:rPr>
              <a:t>μετατρέπει τον αριθμό </a:t>
            </a:r>
            <a:r>
              <a:rPr lang="en-GB" sz="2000" dirty="0" smtClean="0">
                <a:latin typeface="Arial"/>
                <a:cs typeface="Arial"/>
              </a:rPr>
              <a:t>x</a:t>
            </a:r>
            <a:r>
              <a:rPr lang="el-GR" sz="2000" dirty="0" smtClean="0">
                <a:latin typeface="Arial"/>
                <a:cs typeface="Arial"/>
              </a:rPr>
              <a:t> σε ακέραιο, χωρίς στρογγυλοποίηση</a:t>
            </a:r>
            <a:r>
              <a:rPr lang="en-GB" sz="2000" dirty="0" smtClean="0">
                <a:latin typeface="Arial"/>
                <a:cs typeface="Arial"/>
              </a:rPr>
              <a:t>.</a:t>
            </a:r>
            <a:endParaRPr lang="el-GR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Τι θα εκτυπωθεί από την παρακάτω εντολή</a:t>
            </a:r>
            <a:r>
              <a:rPr lang="en-GB" sz="2000" dirty="0" smtClean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{x=1.8; print 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int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(x)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}'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Η τιμ</a:t>
            </a:r>
            <a:r>
              <a:rPr lang="el-GR" sz="2000" dirty="0" smtClean="0">
                <a:latin typeface="Arial"/>
                <a:cs typeface="Arial"/>
              </a:rPr>
              <a:t>ή 1.</a:t>
            </a:r>
          </a:p>
          <a:p>
            <a:pPr marL="0" indent="0">
              <a:buNone/>
            </a:pPr>
            <a:endParaRPr lang="el-GR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Αν θέλουμε να κάνουμε στρογγυλοποίηση, προσθέτουμε 0.5 στην τιμή</a:t>
            </a:r>
          </a:p>
          <a:p>
            <a:pPr marL="0" indent="0">
              <a:buNone/>
            </a:pPr>
            <a:r>
              <a:rPr lang="el-GR" sz="2000" dirty="0">
                <a:latin typeface="Arial"/>
                <a:cs typeface="Arial"/>
              </a:rPr>
              <a:t>Τι θα εκτυπωθεί από την παρακάτω εντολή</a:t>
            </a:r>
            <a:r>
              <a:rPr lang="en-GB" sz="2000" dirty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{x=1.8; print 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int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(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x</a:t>
            </a:r>
            <a:r>
              <a:rPr lang="el-GR" sz="2000" dirty="0" smtClean="0">
                <a:solidFill>
                  <a:srgbClr val="FF0000"/>
                </a:solidFill>
                <a:latin typeface="Arial"/>
                <a:cs typeface="Arial"/>
              </a:rPr>
              <a:t>+0.5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)}'</a:t>
            </a:r>
            <a:endParaRPr lang="en-GB" sz="20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l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og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(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x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δίνει τον φυσικό λογάριθμο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του 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x</a:t>
            </a:r>
          </a:p>
          <a:p>
            <a:pPr marL="0" indent="0">
              <a:buNone/>
            </a:pPr>
            <a:endParaRPr lang="en-GB" sz="20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err="1" smtClean="0">
                <a:solidFill>
                  <a:srgbClr val="000000"/>
                </a:solidFill>
                <a:latin typeface="Arial"/>
                <a:cs typeface="Arial"/>
              </a:rPr>
              <a:t>exp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: e </a:t>
            </a:r>
            <a:r>
              <a:rPr lang="en-GB" sz="2000" baseline="30000" dirty="0" smtClean="0">
                <a:solidFill>
                  <a:srgbClr val="000000"/>
                </a:solidFill>
                <a:latin typeface="Arial"/>
                <a:cs typeface="Arial"/>
              </a:rPr>
              <a:t>x 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-&gt; </a:t>
            </a:r>
            <a:r>
              <a:rPr lang="en-GB" sz="2000" dirty="0" err="1" smtClean="0">
                <a:solidFill>
                  <a:srgbClr val="000000"/>
                </a:solidFill>
                <a:latin typeface="Arial"/>
                <a:cs typeface="Arial"/>
              </a:rPr>
              <a:t>exp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(x)</a:t>
            </a:r>
            <a:endParaRPr lang="en-GB" sz="2000" baseline="300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err="1" smtClean="0">
                <a:solidFill>
                  <a:srgbClr val="000000"/>
                </a:solidFill>
                <a:latin typeface="Arial"/>
                <a:cs typeface="Arial"/>
              </a:rPr>
              <a:t>sqrt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(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x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:  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ρίζα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του 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4821053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317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Arial"/>
                <a:cs typeface="Arial"/>
              </a:rPr>
              <a:t>Χειρισμός συμβολοσειρών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1947"/>
            <a:ext cx="8229600" cy="55477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Αποθήκευση συμβολοσειράς σε μεταβλητή</a:t>
            </a:r>
            <a:r>
              <a:rPr lang="en-GB" sz="20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x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=“This is a string of characters”;</a:t>
            </a:r>
          </a:p>
          <a:p>
            <a:pPr marL="0" indent="0">
              <a:buNone/>
            </a:pP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Μήκος συμβολοσειράς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: length(X);</a:t>
            </a:r>
          </a:p>
          <a:p>
            <a:pPr marL="0" indent="0">
              <a:buNone/>
            </a:pP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Τι θα εκτυπωθεί στην παρακάτω </a:t>
            </a:r>
            <a:r>
              <a:rPr lang="el-GR" sz="2000" dirty="0">
                <a:latin typeface="Arial"/>
                <a:cs typeface="Arial"/>
              </a:rPr>
              <a:t>γραμμή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{x="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abc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"; y=length(x); print y}'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H 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παρακ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άτω εντολή δίνει το ίδιο αποτέλεσμα με την παρακάτω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  <a:endParaRPr lang="en-GB" sz="20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{x="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abc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; print length(x)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}'</a:t>
            </a:r>
          </a:p>
          <a:p>
            <a:pPr marL="0" indent="0">
              <a:buNone/>
            </a:pPr>
            <a:endParaRPr lang="en-GB" sz="20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Θέση μιας σειράς χαρακτήρων σε μια συμβολοσειρά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: index(string, search);</a:t>
            </a:r>
          </a:p>
          <a:p>
            <a:pPr marL="0" indent="0">
              <a:buNone/>
            </a:pPr>
            <a:r>
              <a:rPr lang="el-GR" sz="2000" dirty="0">
                <a:solidFill>
                  <a:srgbClr val="000000"/>
                </a:solidFill>
                <a:latin typeface="Arial"/>
                <a:cs typeface="Arial"/>
              </a:rPr>
              <a:t>Τι θα εκτυπωθεί στην παρακάτω </a:t>
            </a:r>
            <a:r>
              <a:rPr lang="el-GR" sz="2000" dirty="0">
                <a:latin typeface="Arial"/>
                <a:cs typeface="Arial"/>
              </a:rPr>
              <a:t>γραμμή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{x="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abc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; print index(x, "b")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}'</a:t>
            </a:r>
          </a:p>
          <a:p>
            <a:pPr marL="0" indent="0">
              <a:buNone/>
            </a:pPr>
            <a:endParaRPr lang="en-GB" sz="20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>
                <a:solidFill>
                  <a:srgbClr val="000000"/>
                </a:solidFill>
                <a:latin typeface="Arial"/>
                <a:cs typeface="Arial"/>
              </a:rPr>
              <a:t>Τι θα εκτυπωθεί στην παρακάτω </a:t>
            </a:r>
            <a:r>
              <a:rPr lang="el-GR" sz="2000" dirty="0">
                <a:latin typeface="Arial"/>
                <a:cs typeface="Arial"/>
              </a:rPr>
              <a:t>γραμμή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{x="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abcbba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; print index(x, "b")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}’</a:t>
            </a:r>
            <a:endParaRPr lang="en-GB" sz="20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Μόνο η θέση που εμφανίζεται το μοτίβο αναζήτησης για πρώτη φορά.</a:t>
            </a:r>
          </a:p>
        </p:txBody>
      </p:sp>
    </p:spTree>
    <p:extLst>
      <p:ext uri="{BB962C8B-B14F-4D97-AF65-F5344CB8AC3E}">
        <p14:creationId xmlns:p14="http://schemas.microsoft.com/office/powerpoint/2010/main" val="32004070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317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Arial"/>
                <a:cs typeface="Arial"/>
              </a:rPr>
              <a:t>Χειρισμός συμβολοσειρών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7373"/>
            <a:ext cx="8229600" cy="48775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Αποκοπή περιοχής </a:t>
            </a:r>
            <a:r>
              <a:rPr lang="el-GR" sz="2000" dirty="0" smtClean="0">
                <a:latin typeface="Arial"/>
                <a:cs typeface="Arial"/>
              </a:rPr>
              <a:t>μιας </a:t>
            </a:r>
            <a:r>
              <a:rPr lang="el-GR" sz="2000" dirty="0" smtClean="0">
                <a:latin typeface="Arial"/>
                <a:cs typeface="Arial"/>
              </a:rPr>
              <a:t>συμβολοσειράς</a:t>
            </a:r>
            <a:r>
              <a:rPr lang="en-GB" sz="2000" dirty="0" smtClean="0">
                <a:latin typeface="Arial"/>
                <a:cs typeface="Arial"/>
              </a:rPr>
              <a:t> (substring</a:t>
            </a:r>
            <a:r>
              <a:rPr lang="en-GB" sz="2000" dirty="0" smtClean="0">
                <a:latin typeface="Arial"/>
                <a:cs typeface="Arial"/>
              </a:rPr>
              <a:t>)</a:t>
            </a:r>
            <a:r>
              <a:rPr lang="el-GR" sz="2000" dirty="0" smtClean="0">
                <a:latin typeface="Arial"/>
                <a:cs typeface="Arial"/>
              </a:rPr>
              <a:t> με την παρακ</a:t>
            </a:r>
            <a:r>
              <a:rPr lang="el-GR" sz="2000" dirty="0" smtClean="0">
                <a:latin typeface="Arial"/>
                <a:cs typeface="Arial"/>
              </a:rPr>
              <a:t>άτω εντολή</a:t>
            </a:r>
            <a:r>
              <a:rPr lang="en-GB" sz="2000" dirty="0" smtClean="0">
                <a:latin typeface="Arial"/>
                <a:cs typeface="Arial"/>
              </a:rPr>
              <a:t>:</a:t>
            </a: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err="1" smtClean="0">
                <a:latin typeface="Arial"/>
                <a:cs typeface="Arial"/>
              </a:rPr>
              <a:t>substr</a:t>
            </a:r>
            <a:r>
              <a:rPr lang="en-GB" sz="2000" dirty="0" smtClean="0">
                <a:latin typeface="Arial"/>
                <a:cs typeface="Arial"/>
              </a:rPr>
              <a:t>(string, position, </a:t>
            </a:r>
            <a:r>
              <a:rPr lang="en-GB" sz="2000" dirty="0" err="1" smtClean="0">
                <a:latin typeface="Arial"/>
                <a:cs typeface="Arial"/>
              </a:rPr>
              <a:t>fragment_length</a:t>
            </a:r>
            <a:r>
              <a:rPr lang="en-GB" sz="2000" dirty="0" smtClean="0">
                <a:latin typeface="Arial"/>
                <a:cs typeface="Arial"/>
              </a:rPr>
              <a:t>)</a:t>
            </a: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Αν στην παραπάνω </a:t>
            </a:r>
            <a:r>
              <a:rPr lang="el-GR" sz="2000" dirty="0" smtClean="0">
                <a:latin typeface="Arial"/>
                <a:cs typeface="Arial"/>
              </a:rPr>
              <a:t>εντολ</a:t>
            </a:r>
            <a:r>
              <a:rPr lang="el-GR" sz="2000" dirty="0" smtClean="0">
                <a:latin typeface="Arial"/>
                <a:cs typeface="Arial"/>
              </a:rPr>
              <a:t>ή</a:t>
            </a:r>
            <a:r>
              <a:rPr lang="el-GR" sz="2000" dirty="0" smtClean="0">
                <a:latin typeface="Arial"/>
                <a:cs typeface="Arial"/>
              </a:rPr>
              <a:t> </a:t>
            </a:r>
            <a:r>
              <a:rPr lang="el-GR" sz="2000" dirty="0" smtClean="0">
                <a:latin typeface="Arial"/>
                <a:cs typeface="Arial"/>
              </a:rPr>
              <a:t>δεν δώσουμε το </a:t>
            </a:r>
            <a:r>
              <a:rPr lang="en-GB" sz="2000" dirty="0" err="1" smtClean="0">
                <a:latin typeface="Arial"/>
                <a:cs typeface="Arial"/>
              </a:rPr>
              <a:t>fragment_length</a:t>
            </a:r>
            <a:r>
              <a:rPr lang="el-GR" sz="2000" dirty="0" smtClean="0">
                <a:latin typeface="Arial"/>
                <a:cs typeface="Arial"/>
              </a:rPr>
              <a:t>, τότε θα αποκοπεί</a:t>
            </a:r>
            <a:r>
              <a:rPr lang="en-GB" sz="2000" dirty="0" smtClean="0">
                <a:latin typeface="Arial"/>
                <a:cs typeface="Arial"/>
              </a:rPr>
              <a:t> </a:t>
            </a:r>
            <a:r>
              <a:rPr lang="el-GR" sz="2000" dirty="0" smtClean="0">
                <a:latin typeface="Arial"/>
                <a:cs typeface="Arial"/>
              </a:rPr>
              <a:t>το κομμάτι από την θέση </a:t>
            </a:r>
            <a:r>
              <a:rPr lang="en-GB" sz="2000" dirty="0" smtClean="0">
                <a:latin typeface="Arial"/>
                <a:cs typeface="Arial"/>
              </a:rPr>
              <a:t>position </a:t>
            </a:r>
            <a:r>
              <a:rPr lang="el-GR" sz="2000" dirty="0" smtClean="0">
                <a:latin typeface="Arial"/>
                <a:cs typeface="Arial"/>
              </a:rPr>
              <a:t>μέχρι το τέλος της συμβολοσειράς </a:t>
            </a:r>
            <a:r>
              <a:rPr lang="en-GB" sz="2000" dirty="0" smtClean="0">
                <a:latin typeface="Arial"/>
                <a:cs typeface="Arial"/>
              </a:rPr>
              <a:t>string.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Τι </a:t>
            </a:r>
            <a:r>
              <a:rPr lang="el-GR" sz="2000" dirty="0" smtClean="0">
                <a:latin typeface="Arial"/>
                <a:cs typeface="Arial"/>
              </a:rPr>
              <a:t>θα εκτυπωθεί στην παρακάτω </a:t>
            </a:r>
            <a:r>
              <a:rPr lang="el-GR" sz="2000" dirty="0">
                <a:latin typeface="Arial"/>
                <a:cs typeface="Arial"/>
              </a:rPr>
              <a:t>γραμμή</a:t>
            </a:r>
            <a:r>
              <a:rPr lang="en-GB" sz="2000" dirty="0" smtClean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{x="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abcab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";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y=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substr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(x, 2, 1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); print y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}’</a:t>
            </a:r>
            <a:endParaRPr lang="en-GB" sz="20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Τι </a:t>
            </a:r>
            <a:r>
              <a:rPr lang="el-GR" sz="2000" dirty="0">
                <a:latin typeface="Arial"/>
                <a:cs typeface="Arial"/>
              </a:rPr>
              <a:t>θα εκτυπωθεί στην παρακάτω γραμμή</a:t>
            </a:r>
            <a:r>
              <a:rPr lang="en-GB" sz="2000" dirty="0" smtClean="0">
                <a:latin typeface="Arial"/>
                <a:cs typeface="Arial"/>
              </a:rPr>
              <a:t>;</a:t>
            </a: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{x="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abcab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"; y=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substr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(x,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2)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; print y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}’</a:t>
            </a:r>
            <a:endParaRPr lang="el-GR" sz="20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20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Με ποι</a:t>
            </a:r>
            <a:r>
              <a:rPr lang="el-GR" sz="2000" dirty="0" smtClean="0">
                <a:latin typeface="Arial"/>
                <a:cs typeface="Arial"/>
              </a:rPr>
              <a:t>ά άλλη εντολή του </a:t>
            </a:r>
            <a:r>
              <a:rPr lang="en-GB" sz="2000" dirty="0" smtClean="0">
                <a:latin typeface="Arial"/>
                <a:cs typeface="Arial"/>
              </a:rPr>
              <a:t>Linux </a:t>
            </a:r>
            <a:r>
              <a:rPr lang="el-GR" sz="2000" dirty="0" smtClean="0">
                <a:latin typeface="Arial"/>
                <a:cs typeface="Arial"/>
              </a:rPr>
              <a:t>μπορούμε να κάνουμε τ</a:t>
            </a:r>
            <a:r>
              <a:rPr lang="el-GR" sz="2000" dirty="0" smtClean="0">
                <a:latin typeface="Arial"/>
                <a:cs typeface="Arial"/>
              </a:rPr>
              <a:t>ο </a:t>
            </a:r>
            <a:r>
              <a:rPr lang="el-GR" sz="2000" dirty="0" smtClean="0">
                <a:latin typeface="Arial"/>
                <a:cs typeface="Arial"/>
              </a:rPr>
              <a:t>ίδιο</a:t>
            </a:r>
            <a:r>
              <a:rPr lang="en-GB" sz="2000" dirty="0" smtClean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Π.χ.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ut –c2-3 file1</a:t>
            </a:r>
            <a:endParaRPr lang="en-GB" sz="2000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43968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Awk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4276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317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Arial"/>
                <a:cs typeface="Arial"/>
              </a:rPr>
              <a:t>Χειρισμός συμβολοσειρών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7373"/>
            <a:ext cx="8229600" cy="48775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Επικόλληση 2 ή περισσότερων συμβολοσειρών</a:t>
            </a:r>
            <a:r>
              <a:rPr lang="en-GB" sz="2000" dirty="0" smtClean="0">
                <a:latin typeface="Arial"/>
                <a:cs typeface="Arial"/>
              </a:rPr>
              <a:t>:</a:t>
            </a: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endParaRPr lang="el-GR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x</a:t>
            </a:r>
            <a:r>
              <a:rPr lang="en-GB" sz="2000" dirty="0" smtClean="0">
                <a:latin typeface="Arial"/>
                <a:cs typeface="Arial"/>
              </a:rPr>
              <a:t>=“first string”;</a:t>
            </a:r>
          </a:p>
          <a:p>
            <a:pPr marL="0" indent="0">
              <a:buNone/>
            </a:pPr>
            <a:r>
              <a:rPr lang="en-GB" sz="2000" dirty="0">
                <a:latin typeface="Arial"/>
                <a:cs typeface="Arial"/>
              </a:rPr>
              <a:t>y</a:t>
            </a:r>
            <a:r>
              <a:rPr lang="en-GB" sz="2000" dirty="0" smtClean="0">
                <a:latin typeface="Arial"/>
                <a:cs typeface="Arial"/>
              </a:rPr>
              <a:t>=“second string”;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z=x y;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To z </a:t>
            </a:r>
            <a:r>
              <a:rPr lang="el-GR" sz="2000" dirty="0" smtClean="0">
                <a:latin typeface="Arial"/>
                <a:cs typeface="Arial"/>
              </a:rPr>
              <a:t>τώρα περιέχει την συμβολοσειρά</a:t>
            </a:r>
            <a:r>
              <a:rPr lang="en-GB" sz="2000" dirty="0" smtClean="0">
                <a:latin typeface="Arial"/>
                <a:cs typeface="Arial"/>
              </a:rPr>
              <a:t>: “</a:t>
            </a:r>
            <a:r>
              <a:rPr lang="en-GB" sz="2000" dirty="0">
                <a:latin typeface="Arial"/>
                <a:cs typeface="Arial"/>
              </a:rPr>
              <a:t>first </a:t>
            </a:r>
            <a:r>
              <a:rPr lang="en-GB" sz="2000" dirty="0" err="1" smtClean="0">
                <a:latin typeface="Arial"/>
                <a:cs typeface="Arial"/>
              </a:rPr>
              <a:t>string</a:t>
            </a:r>
            <a:r>
              <a:rPr lang="en-GB" sz="2000" dirty="0" err="1">
                <a:latin typeface="Arial"/>
                <a:cs typeface="Arial"/>
              </a:rPr>
              <a:t>second</a:t>
            </a:r>
            <a:r>
              <a:rPr lang="en-GB" sz="2000" dirty="0">
                <a:latin typeface="Arial"/>
                <a:cs typeface="Arial"/>
              </a:rPr>
              <a:t> string</a:t>
            </a:r>
            <a:r>
              <a:rPr lang="en-GB" sz="2000" dirty="0" smtClean="0">
                <a:latin typeface="Arial"/>
                <a:cs typeface="Arial"/>
              </a:rPr>
              <a:t>”</a:t>
            </a: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Τι θα εκτυπωθεί από την παρακάτω </a:t>
            </a:r>
            <a:r>
              <a:rPr lang="el-GR" sz="2000" dirty="0">
                <a:latin typeface="Arial"/>
                <a:cs typeface="Arial"/>
              </a:rPr>
              <a:t>γραμμή</a:t>
            </a:r>
            <a:r>
              <a:rPr lang="en-GB" sz="2000" dirty="0" smtClean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{x="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abc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";y="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def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"; z="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ghi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"; a=x y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z; 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print a}'</a:t>
            </a:r>
          </a:p>
          <a:p>
            <a:pPr marL="0" indent="0">
              <a:buNone/>
            </a:pP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>
                <a:latin typeface="Arial"/>
                <a:cs typeface="Arial"/>
              </a:rPr>
              <a:t>Τι θα εκτυπωθεί από την παρακάτω γραμμή</a:t>
            </a:r>
            <a:r>
              <a:rPr lang="en-GB" sz="2000" dirty="0" smtClean="0">
                <a:latin typeface="Arial"/>
                <a:cs typeface="Arial"/>
              </a:rPr>
              <a:t>;</a:t>
            </a: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{x="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abc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; y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="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def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; 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a=x 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: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 y; 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print a}'</a:t>
            </a:r>
          </a:p>
          <a:p>
            <a:pPr marL="0" indent="0">
              <a:buNone/>
            </a:pP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666076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Arial"/>
                <a:cs typeface="Arial"/>
              </a:rPr>
              <a:t>Συστοιχίες – Πίνακες (</a:t>
            </a:r>
            <a:r>
              <a:rPr lang="en-GB" dirty="0" smtClean="0">
                <a:latin typeface="Arial"/>
                <a:cs typeface="Arial"/>
              </a:rPr>
              <a:t>arrays</a:t>
            </a:r>
            <a:r>
              <a:rPr lang="el-GR" dirty="0" smtClean="0">
                <a:latin typeface="Arial"/>
                <a:cs typeface="Arial"/>
              </a:rPr>
              <a:t>)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75952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Arial"/>
                <a:cs typeface="Arial"/>
              </a:rPr>
              <a:t>Μεταβλητές και πίνακες στο ίδιο πρόγραμμα δεν μπορούν να έχουν το ίδιο όνομα.</a:t>
            </a:r>
          </a:p>
          <a:p>
            <a:r>
              <a:rPr lang="el-GR" sz="2000" dirty="0" smtClean="0">
                <a:latin typeface="Arial"/>
                <a:cs typeface="Arial"/>
              </a:rPr>
              <a:t>Το </a:t>
            </a:r>
            <a:r>
              <a:rPr lang="en-GB" sz="2000" dirty="0" err="1" smtClean="0">
                <a:latin typeface="Arial"/>
                <a:cs typeface="Arial"/>
              </a:rPr>
              <a:t>awk</a:t>
            </a:r>
            <a:r>
              <a:rPr lang="en-GB" sz="2000" dirty="0" smtClean="0">
                <a:latin typeface="Arial"/>
                <a:cs typeface="Arial"/>
              </a:rPr>
              <a:t> </a:t>
            </a:r>
            <a:r>
              <a:rPr lang="el-GR" sz="2000" dirty="0" smtClean="0">
                <a:latin typeface="Arial"/>
                <a:cs typeface="Arial"/>
              </a:rPr>
              <a:t>προσφέρει τη δυνατότητα να αποθηκεύσουμε δεδομένα σε συστοιχίες-πίνακες</a:t>
            </a:r>
            <a:r>
              <a:rPr lang="en-GB" sz="2000" dirty="0" smtClean="0">
                <a:latin typeface="Arial"/>
                <a:cs typeface="Arial"/>
              </a:rPr>
              <a:t>.</a:t>
            </a:r>
            <a:endParaRPr lang="el-GR" sz="2000" dirty="0" smtClean="0">
              <a:latin typeface="Arial"/>
              <a:cs typeface="Arial"/>
            </a:endParaRPr>
          </a:p>
          <a:p>
            <a:r>
              <a:rPr lang="el-GR" sz="2000" dirty="0" smtClean="0">
                <a:latin typeface="Arial"/>
                <a:cs typeface="Arial"/>
              </a:rPr>
              <a:t>Δεν χρειάζεται να ορίσουμε στην αρχή το μέγεθος του πίνακα, όπως σε άλλες γλώσσες προγραμματισμού.</a:t>
            </a:r>
            <a:endParaRPr lang="en-GB" sz="2000" dirty="0" smtClean="0">
              <a:latin typeface="Arial"/>
              <a:cs typeface="Arial"/>
            </a:endParaRPr>
          </a:p>
          <a:p>
            <a:r>
              <a:rPr lang="el-GR" sz="2000" dirty="0" smtClean="0">
                <a:latin typeface="Arial"/>
                <a:cs typeface="Arial"/>
              </a:rPr>
              <a:t>Κάθε στοιχείο του πίνακα μπορούμε να το ανακτήσουμε χρησιμοποιώντας έναν μοναδικό δείκτη που του αντιστοιχεί.</a:t>
            </a:r>
          </a:p>
          <a:p>
            <a:r>
              <a:rPr lang="el-GR" sz="2000" dirty="0" smtClean="0">
                <a:latin typeface="Arial"/>
                <a:cs typeface="Arial"/>
              </a:rPr>
              <a:t>Ως δείκτης μπορεί να λειτουργήσει είτε ένας ακέραιος αριθμός είτε μια σειρά χαρακτήρων (π.χ. </a:t>
            </a:r>
            <a:r>
              <a:rPr lang="el-GR" sz="2000" dirty="0">
                <a:latin typeface="Arial"/>
                <a:cs typeface="Arial"/>
              </a:rPr>
              <a:t>μ</a:t>
            </a:r>
            <a:r>
              <a:rPr lang="el-GR" sz="2000" dirty="0" smtClean="0">
                <a:latin typeface="Arial"/>
                <a:cs typeface="Arial"/>
              </a:rPr>
              <a:t>ια λέξη).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22002" y="6124971"/>
            <a:ext cx="450166" cy="4661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212030" y="6124971"/>
            <a:ext cx="450166" cy="4661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9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710429" y="6124971"/>
            <a:ext cx="450166" cy="4661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@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208160" y="6124971"/>
            <a:ext cx="450166" cy="4661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D5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786310" y="5739171"/>
            <a:ext cx="313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276341" y="5747290"/>
            <a:ext cx="313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2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782313" y="5739171"/>
            <a:ext cx="313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3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286692" y="5747290"/>
            <a:ext cx="313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4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03732" y="5723652"/>
            <a:ext cx="926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Δείκτες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379267" y="6221814"/>
            <a:ext cx="9926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Στοιχεία</a:t>
            </a:r>
            <a:endParaRPr lang="en-US" dirty="0"/>
          </a:p>
        </p:txBody>
      </p:sp>
      <p:sp>
        <p:nvSpPr>
          <p:cNvPr id="14" name="Left Arrow 13"/>
          <p:cNvSpPr/>
          <p:nvPr/>
        </p:nvSpPr>
        <p:spPr>
          <a:xfrm>
            <a:off x="4744561" y="5867771"/>
            <a:ext cx="659171" cy="144675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Arrow 14"/>
          <p:cNvSpPr/>
          <p:nvPr/>
        </p:nvSpPr>
        <p:spPr>
          <a:xfrm>
            <a:off x="4744561" y="6358139"/>
            <a:ext cx="659171" cy="144675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2204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Arial"/>
                <a:cs typeface="Arial"/>
              </a:rPr>
              <a:t>Συστοιχίες – Πίνακες (</a:t>
            </a:r>
            <a:r>
              <a:rPr lang="en-GB" dirty="0" smtClean="0">
                <a:latin typeface="Arial"/>
                <a:cs typeface="Arial"/>
              </a:rPr>
              <a:t>arrays</a:t>
            </a:r>
            <a:r>
              <a:rPr lang="el-GR" dirty="0" smtClean="0">
                <a:latin typeface="Arial"/>
                <a:cs typeface="Arial"/>
              </a:rPr>
              <a:t>)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75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Ο πίνακας </a:t>
            </a:r>
            <a:r>
              <a:rPr lang="en-GB" sz="2000" dirty="0" err="1" smtClean="0">
                <a:latin typeface="Arial"/>
                <a:cs typeface="Arial"/>
              </a:rPr>
              <a:t>test_array</a:t>
            </a:r>
            <a:r>
              <a:rPr lang="en-GB" sz="2000" dirty="0" smtClean="0">
                <a:latin typeface="Arial"/>
                <a:cs typeface="Arial"/>
              </a:rPr>
              <a:t> </a:t>
            </a:r>
            <a:r>
              <a:rPr lang="el-GR" sz="2000" dirty="0" smtClean="0">
                <a:latin typeface="Arial"/>
                <a:cs typeface="Arial"/>
              </a:rPr>
              <a:t>έχει 4 στοιχεία, όπως φαίνεται παρακάτω.</a:t>
            </a: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Πρόσβαση στα στοιχεία του πίνακα </a:t>
            </a:r>
            <a:r>
              <a:rPr lang="en-GB" sz="2000" dirty="0" err="1" smtClean="0">
                <a:latin typeface="Arial"/>
                <a:cs typeface="Arial"/>
              </a:rPr>
              <a:t>test_array</a:t>
            </a:r>
            <a:r>
              <a:rPr lang="en-GB" sz="2000" dirty="0" smtClean="0">
                <a:latin typeface="Arial"/>
                <a:cs typeface="Arial"/>
              </a:rPr>
              <a:t>:</a:t>
            </a:r>
          </a:p>
          <a:p>
            <a:r>
              <a:rPr lang="el-GR" sz="2000" dirty="0" smtClean="0">
                <a:latin typeface="Arial"/>
                <a:cs typeface="Arial"/>
              </a:rPr>
              <a:t>1ο στοιχείο</a:t>
            </a:r>
            <a:r>
              <a:rPr lang="en-GB" sz="2000" dirty="0" smtClean="0">
                <a:latin typeface="Arial"/>
                <a:cs typeface="Arial"/>
              </a:rPr>
              <a:t>: </a:t>
            </a:r>
            <a:r>
              <a:rPr lang="en-GB" sz="2000" dirty="0" err="1" smtClean="0">
                <a:latin typeface="Arial"/>
                <a:cs typeface="Arial"/>
              </a:rPr>
              <a:t>test_array</a:t>
            </a:r>
            <a:r>
              <a:rPr lang="en-GB" sz="2000" dirty="0" smtClean="0">
                <a:latin typeface="Arial"/>
                <a:cs typeface="Arial"/>
              </a:rPr>
              <a:t>[1]</a:t>
            </a:r>
            <a:endParaRPr lang="el-GR" sz="2000" dirty="0" smtClean="0">
              <a:latin typeface="Arial"/>
              <a:cs typeface="Arial"/>
            </a:endParaRPr>
          </a:p>
          <a:p>
            <a:r>
              <a:rPr lang="el-GR" sz="2000" dirty="0" smtClean="0">
                <a:latin typeface="Arial"/>
                <a:cs typeface="Arial"/>
              </a:rPr>
              <a:t>2ο στοιχείο</a:t>
            </a:r>
            <a:r>
              <a:rPr lang="en-GB" sz="2000" dirty="0" smtClean="0">
                <a:latin typeface="Arial"/>
                <a:cs typeface="Arial"/>
              </a:rPr>
              <a:t>: </a:t>
            </a:r>
            <a:r>
              <a:rPr lang="en-GB" sz="2000" dirty="0" err="1">
                <a:latin typeface="Arial"/>
                <a:cs typeface="Arial"/>
              </a:rPr>
              <a:t>test_array</a:t>
            </a:r>
            <a:r>
              <a:rPr lang="en-GB" sz="2000" dirty="0" smtClean="0">
                <a:latin typeface="Arial"/>
                <a:cs typeface="Arial"/>
              </a:rPr>
              <a:t>[2]</a:t>
            </a:r>
            <a:endParaRPr lang="el-GR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Κτλ...</a:t>
            </a:r>
            <a:endParaRPr lang="el-GR" sz="2000" dirty="0">
              <a:latin typeface="Arial"/>
              <a:cs typeface="Arial"/>
            </a:endParaRPr>
          </a:p>
          <a:p>
            <a:pPr marL="0" indent="0">
              <a:buNone/>
            </a:pPr>
            <a:endParaRPr lang="el-GR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Τι θα εκ</a:t>
            </a:r>
            <a:r>
              <a:rPr lang="el-GR" sz="2000" dirty="0">
                <a:latin typeface="Arial"/>
                <a:cs typeface="Arial"/>
              </a:rPr>
              <a:t>τ</a:t>
            </a:r>
            <a:r>
              <a:rPr lang="el-GR" sz="2000" dirty="0" smtClean="0">
                <a:latin typeface="Arial"/>
                <a:cs typeface="Arial"/>
              </a:rPr>
              <a:t>υπωθεί με την παρακάτω γραμμή</a:t>
            </a:r>
            <a:r>
              <a:rPr lang="en-GB" sz="2000" dirty="0" smtClean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{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test_array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[1]=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; 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test_array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[2]=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9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; 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test_array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[3]=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@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; 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test_array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[4]=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D5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;print 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test_array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[3]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'</a:t>
            </a:r>
          </a:p>
          <a:p>
            <a:pPr marL="0" indent="0">
              <a:buNone/>
            </a:pPr>
            <a:endParaRPr lang="el-GR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2000" dirty="0" smtClean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22002" y="6124971"/>
            <a:ext cx="450166" cy="4661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212030" y="6124971"/>
            <a:ext cx="450166" cy="4661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9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710429" y="6124971"/>
            <a:ext cx="450166" cy="4661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@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208160" y="6124971"/>
            <a:ext cx="450166" cy="4661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D5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786310" y="5739171"/>
            <a:ext cx="313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276341" y="5747290"/>
            <a:ext cx="313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2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782313" y="5739171"/>
            <a:ext cx="313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3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286692" y="5747290"/>
            <a:ext cx="313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4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03732" y="5723652"/>
            <a:ext cx="926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Δείκτες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379267" y="6221814"/>
            <a:ext cx="9926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Στοιχεία</a:t>
            </a:r>
            <a:endParaRPr lang="en-US" dirty="0"/>
          </a:p>
        </p:txBody>
      </p:sp>
      <p:sp>
        <p:nvSpPr>
          <p:cNvPr id="14" name="Left Arrow 13"/>
          <p:cNvSpPr/>
          <p:nvPr/>
        </p:nvSpPr>
        <p:spPr>
          <a:xfrm>
            <a:off x="4744561" y="5867771"/>
            <a:ext cx="659171" cy="144675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Arrow 14"/>
          <p:cNvSpPr/>
          <p:nvPr/>
        </p:nvSpPr>
        <p:spPr>
          <a:xfrm>
            <a:off x="4744561" y="6358139"/>
            <a:ext cx="659171" cy="144675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9196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317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Arial"/>
                <a:cs typeface="Arial"/>
              </a:rPr>
              <a:t>Χειρισμός συμβολοσειρών</a:t>
            </a:r>
            <a:r>
              <a:rPr lang="en-GB" dirty="0" smtClean="0">
                <a:latin typeface="Arial"/>
                <a:cs typeface="Arial"/>
              </a:rPr>
              <a:t> - split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7373"/>
            <a:ext cx="8229600" cy="487758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To split </a:t>
            </a:r>
            <a:r>
              <a:rPr lang="el-GR" sz="2000" dirty="0" smtClean="0">
                <a:latin typeface="Arial"/>
                <a:cs typeface="Arial"/>
              </a:rPr>
              <a:t>χρησιμοποιείται για τεμαχισμό συμβολοσειράς</a:t>
            </a:r>
            <a:r>
              <a:rPr lang="en-GB" sz="2000" dirty="0" smtClean="0">
                <a:latin typeface="Arial"/>
                <a:cs typeface="Arial"/>
              </a:rPr>
              <a:t> (string)</a:t>
            </a:r>
            <a:r>
              <a:rPr lang="el-GR" sz="2000" dirty="0" smtClean="0">
                <a:latin typeface="Arial"/>
                <a:cs typeface="Arial"/>
              </a:rPr>
              <a:t> με βάση κάποιο πρότυπο</a:t>
            </a:r>
            <a:r>
              <a:rPr lang="en-GB" sz="2000" dirty="0" smtClean="0">
                <a:latin typeface="Arial"/>
                <a:cs typeface="Arial"/>
              </a:rPr>
              <a:t> (separator) </a:t>
            </a:r>
            <a:r>
              <a:rPr lang="el-GR" sz="2000" dirty="0" smtClean="0">
                <a:latin typeface="Arial"/>
                <a:cs typeface="Arial"/>
              </a:rPr>
              <a:t>και αποθήκευση των τεμαχίων σε συστοιχία (</a:t>
            </a:r>
            <a:r>
              <a:rPr lang="en-GB" sz="2000" dirty="0" smtClean="0">
                <a:latin typeface="Arial"/>
                <a:cs typeface="Arial"/>
              </a:rPr>
              <a:t>array</a:t>
            </a:r>
            <a:r>
              <a:rPr lang="el-GR" sz="2000" dirty="0" smtClean="0">
                <a:latin typeface="Arial"/>
                <a:cs typeface="Arial"/>
              </a:rPr>
              <a:t>). Επίσης, το </a:t>
            </a:r>
            <a:r>
              <a:rPr lang="en-GB" sz="2000" dirty="0" smtClean="0">
                <a:latin typeface="Arial"/>
                <a:cs typeface="Arial"/>
              </a:rPr>
              <a:t>split </a:t>
            </a:r>
            <a:r>
              <a:rPr lang="el-GR" sz="2000" dirty="0" smtClean="0">
                <a:latin typeface="Arial"/>
                <a:cs typeface="Arial"/>
              </a:rPr>
              <a:t>επιστρέφει σε πόσα κομμάτια τεμαχίστηκε η συμβολοσειρά</a:t>
            </a:r>
            <a:r>
              <a:rPr lang="en-GB" sz="20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n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=split(string, array, separator)</a:t>
            </a:r>
          </a:p>
          <a:p>
            <a:pPr marL="0" indent="0">
              <a:buNone/>
            </a:pPr>
            <a:endParaRPr lang="en-GB" sz="20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Τι θα εκτυπωθεί στο παρακάτω παράδειγμα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{</a:t>
            </a:r>
          </a:p>
          <a:p>
            <a:pPr marL="0" indent="0">
              <a:buNone/>
            </a:pP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test_string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=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A:B:C:D1";</a:t>
            </a:r>
          </a:p>
          <a:p>
            <a:pPr marL="0" indent="0">
              <a:buNone/>
            </a:pP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test_separator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=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: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umber_items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=split(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test_string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, 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test_array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, 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test_separator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);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rint 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number_items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print 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test_array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[1];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print 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test_array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[2]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print 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test_array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[3];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print 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test_array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[4]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}'</a:t>
            </a: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40402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317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Arial"/>
                <a:cs typeface="Arial"/>
              </a:rPr>
              <a:t>Χειρισμός συμβολοσειρών</a:t>
            </a:r>
            <a:r>
              <a:rPr lang="en-GB" dirty="0" smtClean="0">
                <a:latin typeface="Arial"/>
                <a:cs typeface="Arial"/>
              </a:rPr>
              <a:t> - split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7374"/>
            <a:ext cx="8229600" cy="32507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n=split(string, array, separator)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</a:p>
          <a:p>
            <a:pPr marL="0" indent="0">
              <a:buNone/>
            </a:pP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Τι θα αποθηκευθεί στο </a:t>
            </a:r>
            <a:r>
              <a:rPr lang="en-GB" sz="2000" dirty="0" err="1" smtClean="0">
                <a:solidFill>
                  <a:srgbClr val="000000"/>
                </a:solidFill>
                <a:latin typeface="Arial"/>
                <a:cs typeface="Arial"/>
              </a:rPr>
              <a:t>test_array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του παρακάτω παραδείγματος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Πόσα νουκλεοτίδια έχει η παρακάτω ακολουθία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{</a:t>
            </a:r>
          </a:p>
          <a:p>
            <a:pPr marL="0" indent="0">
              <a:buNone/>
            </a:pP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test_string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=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AGCATGCTGC";</a:t>
            </a:r>
          </a:p>
          <a:p>
            <a:pPr marL="0" indent="0">
              <a:buNone/>
            </a:pP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test_separator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="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umber_items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=split(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test_string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, 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test_array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, 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test_separator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);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print 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number_items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}'</a:t>
            </a: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806462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317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Arial"/>
                <a:cs typeface="Arial"/>
              </a:rPr>
              <a:t>Άσκηση 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7374"/>
            <a:ext cx="8229600" cy="32507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Το 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έχει 5 αριθμούς, τον καθένα σε μία γραμμή.</a:t>
            </a:r>
          </a:p>
          <a:p>
            <a:pPr marL="0" indent="0">
              <a:buNone/>
            </a:pP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Από </a:t>
            </a:r>
            <a:r>
              <a:rPr lang="el-GR" sz="2000" dirty="0">
                <a:solidFill>
                  <a:srgbClr val="000000"/>
                </a:solidFill>
                <a:latin typeface="Arial"/>
                <a:cs typeface="Arial"/>
              </a:rPr>
              <a:t>τ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o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, υπολογίστε το άθροισμα και τον μέσο όρο των αριθμών της στήλης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1.</a:t>
            </a:r>
          </a:p>
          <a:p>
            <a:pPr marL="0" indent="0">
              <a:buNone/>
            </a:pP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Tips:</a:t>
            </a:r>
          </a:p>
          <a:p>
            <a:pPr marL="0" indent="0">
              <a:buNone/>
            </a:pP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Αρχικά ορίστε μια 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μεταβλήτη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 (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ονομ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άστε την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sum</a:t>
            </a:r>
            <a:r>
              <a:rPr lang="el-GR" sz="2000" dirty="0" smtClean="0">
                <a:latin typeface="Arial"/>
                <a:cs typeface="Arial"/>
              </a:rPr>
              <a:t>)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που να ξεκινάει με την τιμή μηδέν. Σε αυτή την μεταβλητή θα προσθέτετε τον αριθμό που παίρνετε από την κάθε γραμμή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Χρησιμοποιε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ίστε το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$1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l-GR" sz="20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Επίσης, ορίστε μια μεταβλητή </a:t>
            </a: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(</a:t>
            </a:r>
            <a:r>
              <a:rPr lang="el-GR" sz="2000" dirty="0">
                <a:solidFill>
                  <a:srgbClr val="000000"/>
                </a:solidFill>
                <a:latin typeface="Arial"/>
                <a:cs typeface="Arial"/>
              </a:rPr>
              <a:t>ονομάστε την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counter</a:t>
            </a:r>
            <a:r>
              <a:rPr lang="el-GR" sz="2000" dirty="0" smtClean="0">
                <a:latin typeface="Arial"/>
                <a:cs typeface="Arial"/>
              </a:rPr>
              <a:t>)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2000" dirty="0">
                <a:solidFill>
                  <a:srgbClr val="000000"/>
                </a:solidFill>
                <a:latin typeface="Arial"/>
                <a:cs typeface="Arial"/>
              </a:rPr>
              <a:t>που 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να μετράει πόσες γραμμές διαβάστηκαν από το 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. 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Χρησιμοποιε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ίστε το ++ για προσαύξηση κατά 1.</a:t>
            </a: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82468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317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Arial"/>
                <a:cs typeface="Arial"/>
              </a:rPr>
              <a:t>Άσκηση 1 </a:t>
            </a:r>
            <a:r>
              <a:rPr lang="en-GB" dirty="0" smtClean="0">
                <a:latin typeface="Arial"/>
                <a:cs typeface="Arial"/>
              </a:rPr>
              <a:t>-</a:t>
            </a:r>
            <a:r>
              <a:rPr lang="el-GR" dirty="0" smtClean="0">
                <a:latin typeface="Arial"/>
                <a:cs typeface="Arial"/>
              </a:rPr>
              <a:t> Λύση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7374"/>
            <a:ext cx="8229600" cy="32507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{counter=0;sum=0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{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sum=sum+$1;counter++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END 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{print sum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, sum/counter}' file1</a:t>
            </a:r>
          </a:p>
          <a:p>
            <a:pPr marL="0" indent="0">
              <a:buNone/>
            </a:pP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718176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317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Arial"/>
                <a:cs typeface="Arial"/>
              </a:rPr>
              <a:t>Άσκηση 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7374"/>
            <a:ext cx="8229600" cy="32507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Το 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έχει 10 αριθμούς σε 5 γραμμές (2 αριθμοί/γραμμή).</a:t>
            </a:r>
          </a:p>
          <a:p>
            <a:pPr marL="0" indent="0">
              <a:buNone/>
            </a:pP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Από </a:t>
            </a:r>
            <a:r>
              <a:rPr lang="el-GR" sz="2000" dirty="0">
                <a:solidFill>
                  <a:srgbClr val="000000"/>
                </a:solidFill>
                <a:latin typeface="Arial"/>
                <a:cs typeface="Arial"/>
              </a:rPr>
              <a:t>τ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o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, υπολογίστε το άθροισμα και τον μέσο όρο των αριθμών της στήλης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1 και στήλης 2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Tips: 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Με το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$1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πα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ίρνουμε την 1η στήλη και με το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$2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την 2η. Επίσης, ορίστε τις κατάλληλες μεταβλητές για τους αριθμούς της πρώτης στήλης και τις </a:t>
            </a:r>
            <a:r>
              <a:rPr lang="el-GR" sz="2000" dirty="0">
                <a:solidFill>
                  <a:srgbClr val="000000"/>
                </a:solidFill>
                <a:latin typeface="Arial"/>
                <a:cs typeface="Arial"/>
              </a:rPr>
              <a:t>κατάλληλες μεταβλητές για τους αριθμούς της 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δε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ύτερης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 στήλης.</a:t>
            </a:r>
          </a:p>
          <a:p>
            <a:pPr marL="0" indent="0">
              <a:buNone/>
            </a:pPr>
            <a:endParaRPr lang="el-GR" sz="20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Συνολικ</a:t>
            </a:r>
            <a:r>
              <a:rPr lang="el-GR" sz="2000" dirty="0" smtClean="0">
                <a:solidFill>
                  <a:srgbClr val="000000"/>
                </a:solidFill>
                <a:latin typeface="Arial"/>
                <a:cs typeface="Arial"/>
              </a:rPr>
              <a:t>ά, πόσες μεταβλητές θα χρειαστείτε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endParaRPr lang="el-GR" sz="20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62048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317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Arial"/>
                <a:cs typeface="Arial"/>
              </a:rPr>
              <a:t>Άσκηση </a:t>
            </a:r>
            <a:r>
              <a:rPr lang="en-GB" dirty="0" smtClean="0">
                <a:latin typeface="Arial"/>
                <a:cs typeface="Arial"/>
              </a:rPr>
              <a:t>2</a:t>
            </a:r>
            <a:r>
              <a:rPr lang="el-GR" dirty="0" smtClean="0">
                <a:latin typeface="Arial"/>
                <a:cs typeface="Arial"/>
              </a:rPr>
              <a:t> </a:t>
            </a:r>
            <a:r>
              <a:rPr lang="en-GB" dirty="0" smtClean="0">
                <a:latin typeface="Arial"/>
                <a:cs typeface="Arial"/>
              </a:rPr>
              <a:t>-</a:t>
            </a:r>
            <a:r>
              <a:rPr lang="el-GR" dirty="0" smtClean="0">
                <a:latin typeface="Arial"/>
                <a:cs typeface="Arial"/>
              </a:rPr>
              <a:t> Λύση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7374"/>
            <a:ext cx="8229600" cy="32507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{counter=0;sum1=0; sum2=0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{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sum1=sum1+$1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; sum2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=sum2+$2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; counter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++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END 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{print sum1, sum2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, sum1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/counter, sum2/counter, counter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}’ file1</a:t>
            </a: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96908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NR </a:t>
            </a:r>
            <a:r>
              <a:rPr lang="en-GB" dirty="0" smtClean="0"/>
              <a:t>number of records </a:t>
            </a:r>
            <a:r>
              <a:rPr lang="el-GR" dirty="0" smtClean="0"/>
              <a:t>(αριθμός γραμμών</a:t>
            </a:r>
            <a:r>
              <a:rPr lang="en-GB" dirty="0" smtClean="0"/>
              <a:t>)</a:t>
            </a:r>
            <a:endParaRPr lang="el-GR" dirty="0" smtClean="0"/>
          </a:p>
          <a:p>
            <a:r>
              <a:rPr lang="en-GB" dirty="0" smtClean="0"/>
              <a:t>NF number of fields </a:t>
            </a:r>
            <a:r>
              <a:rPr lang="el-GR" dirty="0" smtClean="0"/>
              <a:t>(αριθμός πεδίων σε μια γραμμή)</a:t>
            </a:r>
            <a:endParaRPr lang="en-GB" dirty="0" smtClean="0"/>
          </a:p>
          <a:p>
            <a:r>
              <a:rPr lang="en-GB" dirty="0" smtClean="0"/>
              <a:t>FS field separator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807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8111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Arial"/>
                <a:cs typeface="Arial"/>
              </a:rPr>
              <a:t>Βασική σύνταξη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του </a:t>
            </a:r>
            <a:r>
              <a:rPr lang="en-GB" dirty="0" err="1" smtClean="0">
                <a:latin typeface="Arial"/>
                <a:cs typeface="Arial"/>
              </a:rPr>
              <a:t>awk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0936"/>
            <a:ext cx="8374762" cy="53287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 err="1">
                <a:latin typeface="Arial"/>
                <a:cs typeface="Arial"/>
              </a:rPr>
              <a:t>awk</a:t>
            </a:r>
            <a:r>
              <a:rPr lang="en-GB" sz="1800" dirty="0">
                <a:latin typeface="Arial"/>
                <a:cs typeface="Arial"/>
              </a:rPr>
              <a:t> ‘{</a:t>
            </a:r>
            <a:r>
              <a:rPr lang="el-GR" sz="1800" dirty="0">
                <a:latin typeface="Arial"/>
                <a:cs typeface="Arial"/>
              </a:rPr>
              <a:t>ΕΝΤΟΛ</a:t>
            </a:r>
            <a:r>
              <a:rPr lang="en-GB" sz="1800" dirty="0">
                <a:latin typeface="Arial"/>
                <a:cs typeface="Arial"/>
              </a:rPr>
              <a:t>H1;</a:t>
            </a:r>
            <a:r>
              <a:rPr lang="el-GR" sz="1800" dirty="0">
                <a:latin typeface="Arial"/>
                <a:cs typeface="Arial"/>
              </a:rPr>
              <a:t>ΕΝΤΟΛΗ2</a:t>
            </a:r>
            <a:r>
              <a:rPr lang="en-GB" sz="1800" dirty="0">
                <a:latin typeface="Arial"/>
                <a:cs typeface="Arial"/>
              </a:rPr>
              <a:t>}’</a:t>
            </a:r>
            <a:r>
              <a:rPr lang="el-GR" sz="1800" dirty="0">
                <a:latin typeface="Arial"/>
                <a:cs typeface="Arial"/>
              </a:rPr>
              <a:t> </a:t>
            </a:r>
            <a:r>
              <a:rPr lang="en-GB" sz="1800" dirty="0">
                <a:latin typeface="Arial"/>
                <a:cs typeface="Arial"/>
              </a:rPr>
              <a:t>INPUT_FILE &gt; OUTPUT_FILE</a:t>
            </a: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Οι εντολές χωρίζονται η μία από την άλλη με το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;</a:t>
            </a:r>
          </a:p>
          <a:p>
            <a:r>
              <a:rPr lang="el-GR" sz="1800" dirty="0" smtClean="0">
                <a:latin typeface="Arial"/>
                <a:cs typeface="Arial"/>
              </a:rPr>
              <a:t>Μέσα στις αγκύλες περιέχονται οι εντολές που πρέπει να εκτελεστούν για κάθε φορά που το </a:t>
            </a:r>
            <a:r>
              <a:rPr lang="en-GB" sz="1800" dirty="0" err="1" smtClean="0">
                <a:latin typeface="Arial"/>
                <a:cs typeface="Arial"/>
              </a:rPr>
              <a:t>awk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παίρνει μια γραμμή από ένα </a:t>
            </a:r>
            <a:r>
              <a:rPr lang="en-GB" sz="1800" dirty="0" smtClean="0">
                <a:latin typeface="Arial"/>
                <a:cs typeface="Arial"/>
              </a:rPr>
              <a:t>file </a:t>
            </a:r>
            <a:r>
              <a:rPr lang="el-GR" sz="1800" dirty="0" smtClean="0">
                <a:latin typeface="Arial"/>
                <a:cs typeface="Arial"/>
              </a:rPr>
              <a:t>που ορίζουμε εμείς.</a:t>
            </a:r>
          </a:p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Στην παρακάτω γραμμή</a:t>
            </a:r>
            <a:r>
              <a:rPr lang="en-GB" sz="1800" dirty="0" smtClean="0">
                <a:latin typeface="Arial"/>
                <a:cs typeface="Arial"/>
              </a:rPr>
              <a:t>, </a:t>
            </a:r>
            <a:r>
              <a:rPr lang="el-GR" sz="1800" dirty="0" smtClean="0">
                <a:latin typeface="Arial"/>
                <a:cs typeface="Arial"/>
              </a:rPr>
              <a:t>τι περιμένετε ότι θα εκτυπωθεί στο </a:t>
            </a:r>
            <a:r>
              <a:rPr lang="en-GB" sz="1800" dirty="0" smtClean="0">
                <a:latin typeface="Arial"/>
                <a:cs typeface="Arial"/>
              </a:rPr>
              <a:t>terminal, </a:t>
            </a:r>
            <a:r>
              <a:rPr lang="el-GR" sz="1800" dirty="0" smtClean="0">
                <a:latin typeface="Arial"/>
                <a:cs typeface="Arial"/>
              </a:rPr>
              <a:t>αν το </a:t>
            </a:r>
            <a:r>
              <a:rPr lang="en-GB" sz="1800" dirty="0" err="1" smtClean="0">
                <a:latin typeface="Arial"/>
                <a:cs typeface="Arial"/>
              </a:rPr>
              <a:t>input_test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έχει 4 γραμμές</a:t>
            </a:r>
            <a:r>
              <a:rPr lang="en-GB" sz="1800" dirty="0" smtClean="0">
                <a:latin typeface="Arial"/>
                <a:cs typeface="Arial"/>
              </a:rPr>
              <a:t>, </a:t>
            </a:r>
            <a:r>
              <a:rPr lang="el-GR" sz="1800" dirty="0" smtClean="0">
                <a:latin typeface="Arial"/>
                <a:cs typeface="Arial"/>
              </a:rPr>
              <a:t>με τα νούμερα 1-4</a:t>
            </a:r>
            <a:r>
              <a:rPr lang="en-GB" sz="1800" dirty="0" smtClean="0">
                <a:latin typeface="Arial"/>
                <a:cs typeface="Arial"/>
              </a:rPr>
              <a:t>;</a:t>
            </a: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'{print "</a:t>
            </a: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just took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a line from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input file called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}'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sz="1800" dirty="0">
              <a:latin typeface="Arial"/>
              <a:cs typeface="Arial"/>
            </a:endParaRPr>
          </a:p>
          <a:p>
            <a:r>
              <a:rPr lang="el-GR" sz="1800" dirty="0">
                <a:latin typeface="Arial"/>
                <a:cs typeface="Arial"/>
              </a:rPr>
              <a:t>Στην παρακάτω γραμμή</a:t>
            </a:r>
            <a:r>
              <a:rPr lang="en-GB" sz="1800" dirty="0" smtClean="0">
                <a:latin typeface="Arial"/>
                <a:cs typeface="Arial"/>
              </a:rPr>
              <a:t>, </a:t>
            </a:r>
            <a:r>
              <a:rPr lang="el-GR" sz="1800" dirty="0">
                <a:latin typeface="Arial"/>
                <a:cs typeface="Arial"/>
              </a:rPr>
              <a:t>τι περιμένετε ότι θα εκτυπωθεί στο </a:t>
            </a:r>
            <a:r>
              <a:rPr lang="en-GB" sz="1800" dirty="0" smtClean="0">
                <a:latin typeface="Arial"/>
                <a:cs typeface="Arial"/>
              </a:rPr>
              <a:t>terminal;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'{print "</a:t>
            </a: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;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print "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this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is the second print command for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the same input line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}'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3645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Arial"/>
                <a:cs typeface="Arial"/>
              </a:rPr>
              <a:t>Βασική σύνταξη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του </a:t>
            </a:r>
            <a:r>
              <a:rPr lang="en-GB" dirty="0" err="1" smtClean="0">
                <a:latin typeface="Arial"/>
                <a:cs typeface="Arial"/>
              </a:rPr>
              <a:t>awk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1800" dirty="0" smtClean="0">
                <a:latin typeface="Arial"/>
                <a:cs typeface="Arial"/>
              </a:rPr>
              <a:t>Στην παρακάτω </a:t>
            </a:r>
            <a:r>
              <a:rPr lang="el-GR" sz="1800" dirty="0">
                <a:latin typeface="Arial"/>
                <a:cs typeface="Arial"/>
              </a:rPr>
              <a:t>γραμμή</a:t>
            </a:r>
            <a:r>
              <a:rPr lang="en-GB" sz="1800" dirty="0" smtClean="0">
                <a:latin typeface="Arial"/>
                <a:cs typeface="Arial"/>
              </a:rPr>
              <a:t>, </a:t>
            </a:r>
            <a:r>
              <a:rPr lang="el-GR" sz="1800" dirty="0" smtClean="0">
                <a:latin typeface="Arial"/>
                <a:cs typeface="Arial"/>
              </a:rPr>
              <a:t>τι περιμένετε ότι θα εκτυπωθεί στο </a:t>
            </a:r>
            <a:r>
              <a:rPr lang="en-GB" sz="1800" dirty="0" smtClean="0">
                <a:latin typeface="Arial"/>
                <a:cs typeface="Arial"/>
              </a:rPr>
              <a:t>terminal, </a:t>
            </a:r>
            <a:r>
              <a:rPr lang="el-GR" sz="1800" dirty="0" smtClean="0">
                <a:latin typeface="Arial"/>
                <a:cs typeface="Arial"/>
              </a:rPr>
              <a:t>αν το </a:t>
            </a:r>
            <a:r>
              <a:rPr lang="en-GB" sz="1800" dirty="0" err="1" smtClean="0">
                <a:latin typeface="Arial"/>
                <a:cs typeface="Arial"/>
              </a:rPr>
              <a:t>input_test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έχει 4 γραμμές</a:t>
            </a:r>
            <a:r>
              <a:rPr lang="en-GB" sz="1800" dirty="0" smtClean="0">
                <a:latin typeface="Arial"/>
                <a:cs typeface="Arial"/>
              </a:rPr>
              <a:t>, </a:t>
            </a:r>
            <a:r>
              <a:rPr lang="el-GR" sz="1800" dirty="0" smtClean="0">
                <a:latin typeface="Arial"/>
                <a:cs typeface="Arial"/>
              </a:rPr>
              <a:t>με τα νούμερα 1-4</a:t>
            </a:r>
            <a:r>
              <a:rPr lang="en-GB" sz="1800" dirty="0" smtClean="0">
                <a:latin typeface="Arial"/>
                <a:cs typeface="Arial"/>
              </a:rPr>
              <a:t>;</a:t>
            </a: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'{print "</a:t>
            </a: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just took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a line from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input file called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}'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sz="1800" dirty="0" smtClean="0">
              <a:latin typeface="Arial"/>
              <a:cs typeface="Arial"/>
            </a:endParaRPr>
          </a:p>
          <a:p>
            <a:r>
              <a:rPr lang="en-GB" sz="18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GB" sz="18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18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GB" sz="1800" dirty="0">
              <a:solidFill>
                <a:srgbClr val="008000"/>
              </a:solidFill>
              <a:latin typeface="Arial"/>
              <a:cs typeface="Arial"/>
            </a:endParaRPr>
          </a:p>
          <a:p>
            <a:r>
              <a:rPr lang="en-GB" sz="18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GB" sz="18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18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GB" sz="1800" dirty="0">
              <a:solidFill>
                <a:srgbClr val="008000"/>
              </a:solidFill>
              <a:latin typeface="Arial"/>
              <a:cs typeface="Arial"/>
            </a:endParaRPr>
          </a:p>
          <a:p>
            <a:r>
              <a:rPr lang="en-GB" sz="18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GB" sz="18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18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GB" sz="1800" dirty="0">
              <a:solidFill>
                <a:srgbClr val="008000"/>
              </a:solidFill>
              <a:latin typeface="Arial"/>
              <a:cs typeface="Arial"/>
            </a:endParaRPr>
          </a:p>
          <a:p>
            <a:r>
              <a:rPr lang="en-GB" sz="18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GB" sz="18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1800" dirty="0" err="1" smtClean="0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GB" sz="1800" dirty="0" smtClean="0">
              <a:solidFill>
                <a:srgbClr val="008000"/>
              </a:solidFill>
              <a:latin typeface="Arial"/>
              <a:cs typeface="Arial"/>
            </a:endParaRPr>
          </a:p>
          <a:p>
            <a:endParaRPr lang="en-GB" sz="1800" dirty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Δεν του λέμε πουθενά να εκτυπώσει περιεχόμενα από τις 4 γραμμές που πήρε από το </a:t>
            </a:r>
            <a:r>
              <a:rPr lang="en-GB" sz="1800" dirty="0" err="1" smtClean="0">
                <a:latin typeface="Arial"/>
                <a:cs typeface="Arial"/>
              </a:rPr>
              <a:t>input_test</a:t>
            </a:r>
            <a:r>
              <a:rPr lang="el-GR" sz="1800" dirty="0" smtClean="0">
                <a:latin typeface="Arial"/>
                <a:cs typeface="Arial"/>
              </a:rPr>
              <a:t>!</a:t>
            </a: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94867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Arial"/>
                <a:cs typeface="Arial"/>
              </a:rPr>
              <a:t>Βασική σύνταξη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του </a:t>
            </a:r>
            <a:r>
              <a:rPr lang="en-GB" dirty="0" err="1" smtClean="0">
                <a:latin typeface="Arial"/>
                <a:cs typeface="Arial"/>
              </a:rPr>
              <a:t>awk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sz="2000" dirty="0">
              <a:latin typeface="Arial"/>
              <a:cs typeface="Arial"/>
            </a:endParaRPr>
          </a:p>
          <a:p>
            <a:r>
              <a:rPr lang="el-GR" sz="1900" dirty="0">
                <a:latin typeface="Arial"/>
                <a:cs typeface="Arial"/>
              </a:rPr>
              <a:t>Στην παρακάτω γραμμή</a:t>
            </a:r>
            <a:r>
              <a:rPr lang="en-GB" sz="1900" dirty="0" smtClean="0">
                <a:latin typeface="Arial"/>
                <a:cs typeface="Arial"/>
              </a:rPr>
              <a:t>, </a:t>
            </a:r>
            <a:r>
              <a:rPr lang="el-GR" sz="1900" dirty="0">
                <a:latin typeface="Arial"/>
                <a:cs typeface="Arial"/>
              </a:rPr>
              <a:t>τι περιμένετε ότι θα εκτυπωθεί στο </a:t>
            </a:r>
            <a:r>
              <a:rPr lang="en-GB" sz="1900" dirty="0" smtClean="0">
                <a:latin typeface="Arial"/>
                <a:cs typeface="Arial"/>
              </a:rPr>
              <a:t>terminal;</a:t>
            </a:r>
          </a:p>
          <a:p>
            <a:pPr marL="0" indent="0">
              <a:buNone/>
            </a:pPr>
            <a:r>
              <a:rPr lang="en-GB" sz="19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900" dirty="0">
                <a:solidFill>
                  <a:srgbClr val="FF0000"/>
                </a:solidFill>
                <a:latin typeface="Arial"/>
                <a:cs typeface="Arial"/>
              </a:rPr>
              <a:t> '{print "</a:t>
            </a:r>
            <a:r>
              <a:rPr lang="en-GB" sz="19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900" dirty="0">
                <a:solidFill>
                  <a:srgbClr val="FF0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1900" dirty="0" err="1" smtClean="0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r>
              <a:rPr lang="en-GB" sz="19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1900" dirty="0" smtClean="0">
                <a:solidFill>
                  <a:srgbClr val="FF0000"/>
                </a:solidFill>
                <a:latin typeface="Arial"/>
                <a:cs typeface="Arial"/>
              </a:rPr>
              <a:t>; </a:t>
            </a:r>
            <a:r>
              <a:rPr lang="en-GB" sz="1900" dirty="0">
                <a:solidFill>
                  <a:srgbClr val="FF0000"/>
                </a:solidFill>
                <a:latin typeface="Arial"/>
                <a:cs typeface="Arial"/>
              </a:rPr>
              <a:t>print "</a:t>
            </a:r>
            <a:r>
              <a:rPr lang="en-GB" sz="1900" dirty="0" smtClean="0">
                <a:solidFill>
                  <a:srgbClr val="FF0000"/>
                </a:solidFill>
                <a:latin typeface="Arial"/>
                <a:cs typeface="Arial"/>
              </a:rPr>
              <a:t>this </a:t>
            </a:r>
            <a:r>
              <a:rPr lang="en-GB" sz="1900" dirty="0">
                <a:solidFill>
                  <a:srgbClr val="FF0000"/>
                </a:solidFill>
                <a:latin typeface="Arial"/>
                <a:cs typeface="Arial"/>
              </a:rPr>
              <a:t>is the second print command for </a:t>
            </a:r>
            <a:r>
              <a:rPr lang="en-GB" sz="1900" dirty="0" smtClean="0">
                <a:solidFill>
                  <a:srgbClr val="FF0000"/>
                </a:solidFill>
                <a:latin typeface="Arial"/>
                <a:cs typeface="Arial"/>
              </a:rPr>
              <a:t>the same input line</a:t>
            </a:r>
            <a:r>
              <a:rPr lang="en-GB" sz="19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1900" dirty="0" smtClean="0">
                <a:solidFill>
                  <a:srgbClr val="FF0000"/>
                </a:solidFill>
                <a:latin typeface="Arial"/>
                <a:cs typeface="Arial"/>
              </a:rPr>
              <a:t>}' </a:t>
            </a:r>
            <a:r>
              <a:rPr lang="en-GB" sz="1900" dirty="0" err="1" smtClean="0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endParaRPr lang="el-GR" sz="19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19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9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US" sz="19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US" sz="19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US" sz="1900" dirty="0">
              <a:solidFill>
                <a:srgbClr val="008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008000"/>
                </a:solidFill>
                <a:latin typeface="Arial"/>
                <a:cs typeface="Arial"/>
              </a:rPr>
              <a:t>this is the second print command for the same input line</a:t>
            </a:r>
          </a:p>
          <a:p>
            <a:pPr marL="0" indent="0">
              <a:buNone/>
            </a:pPr>
            <a:r>
              <a:rPr lang="en-US" sz="19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US" sz="19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US" sz="19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US" sz="1900" dirty="0">
              <a:solidFill>
                <a:srgbClr val="008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008000"/>
                </a:solidFill>
                <a:latin typeface="Arial"/>
                <a:cs typeface="Arial"/>
              </a:rPr>
              <a:t>this is the second print command for the same input line</a:t>
            </a:r>
          </a:p>
          <a:p>
            <a:pPr marL="0" indent="0">
              <a:buNone/>
            </a:pPr>
            <a:r>
              <a:rPr lang="en-US" sz="19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US" sz="19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US" sz="19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US" sz="1900" dirty="0">
              <a:solidFill>
                <a:srgbClr val="008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008000"/>
                </a:solidFill>
                <a:latin typeface="Arial"/>
                <a:cs typeface="Arial"/>
              </a:rPr>
              <a:t>this is the second print command for the same input line</a:t>
            </a:r>
          </a:p>
          <a:p>
            <a:pPr marL="0" indent="0">
              <a:buNone/>
            </a:pPr>
            <a:r>
              <a:rPr lang="en-US" sz="19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US" sz="19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US" sz="19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US" sz="1900" dirty="0">
              <a:solidFill>
                <a:srgbClr val="008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008000"/>
                </a:solidFill>
                <a:latin typeface="Arial"/>
                <a:cs typeface="Arial"/>
              </a:rPr>
              <a:t>this is the second print command for the same input line</a:t>
            </a:r>
            <a:endParaRPr lang="en-GB" sz="1900" dirty="0">
              <a:solidFill>
                <a:srgbClr val="008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2226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Arial"/>
                <a:cs typeface="Arial"/>
              </a:rPr>
              <a:t>Βασική σύνταξη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l-GR" sz="2000" dirty="0" smtClean="0">
                <a:latin typeface="Arial"/>
                <a:cs typeface="Arial"/>
              </a:rPr>
              <a:t>Αν θέλουμε το </a:t>
            </a:r>
            <a:r>
              <a:rPr lang="en-GB" sz="2000" dirty="0" err="1" smtClean="0">
                <a:latin typeface="Arial"/>
                <a:cs typeface="Arial"/>
              </a:rPr>
              <a:t>awk</a:t>
            </a:r>
            <a:r>
              <a:rPr lang="en-GB" sz="2000" dirty="0" smtClean="0">
                <a:latin typeface="Arial"/>
                <a:cs typeface="Arial"/>
              </a:rPr>
              <a:t> </a:t>
            </a:r>
            <a:r>
              <a:rPr lang="el-GR" sz="2000" dirty="0" smtClean="0">
                <a:latin typeface="Arial"/>
                <a:cs typeface="Arial"/>
              </a:rPr>
              <a:t>να εκτελέσει κάποιες εντολές πριν αρχίσει να παίρνει γραμμές από κάποιο </a:t>
            </a:r>
            <a:r>
              <a:rPr lang="en-GB" sz="2000" dirty="0" smtClean="0">
                <a:latin typeface="Arial"/>
                <a:cs typeface="Arial"/>
              </a:rPr>
              <a:t>file, </a:t>
            </a:r>
            <a:r>
              <a:rPr lang="el-GR" sz="2000" dirty="0" smtClean="0">
                <a:latin typeface="Arial"/>
                <a:cs typeface="Arial"/>
              </a:rPr>
              <a:t>τότε χρησιμοποιούμε το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BEGIN</a:t>
            </a:r>
            <a:r>
              <a:rPr lang="en-GB" sz="2000" dirty="0" smtClean="0">
                <a:latin typeface="Arial"/>
                <a:cs typeface="Arial"/>
              </a:rPr>
              <a:t> </a:t>
            </a:r>
            <a:r>
              <a:rPr lang="el-GR" sz="2000" dirty="0" smtClean="0">
                <a:latin typeface="Arial"/>
                <a:cs typeface="Arial"/>
              </a:rPr>
              <a:t>και μέσα στις αγκύλες που ακολουθούν βάζουμε τις εντολές αυτές</a:t>
            </a:r>
            <a:r>
              <a:rPr lang="en-GB" sz="2000" dirty="0" smtClean="0">
                <a:latin typeface="Arial"/>
                <a:cs typeface="Arial"/>
              </a:rPr>
              <a:t>.</a:t>
            </a:r>
          </a:p>
          <a:p>
            <a:r>
              <a:rPr lang="el-GR" sz="2000" dirty="0" smtClean="0">
                <a:latin typeface="Arial"/>
                <a:cs typeface="Arial"/>
              </a:rPr>
              <a:t>Αντίστοιχα, αν </a:t>
            </a:r>
            <a:r>
              <a:rPr lang="el-GR" sz="2000" dirty="0">
                <a:latin typeface="Arial"/>
                <a:cs typeface="Arial"/>
              </a:rPr>
              <a:t>θέλουμε το </a:t>
            </a:r>
            <a:r>
              <a:rPr lang="en-GB" sz="2000" dirty="0" err="1">
                <a:latin typeface="Arial"/>
                <a:cs typeface="Arial"/>
              </a:rPr>
              <a:t>awk</a:t>
            </a:r>
            <a:r>
              <a:rPr lang="en-GB" sz="2000" dirty="0">
                <a:latin typeface="Arial"/>
                <a:cs typeface="Arial"/>
              </a:rPr>
              <a:t> </a:t>
            </a:r>
            <a:r>
              <a:rPr lang="el-GR" sz="2000" dirty="0">
                <a:latin typeface="Arial"/>
                <a:cs typeface="Arial"/>
              </a:rPr>
              <a:t>να κάνει κάτι </a:t>
            </a:r>
            <a:r>
              <a:rPr lang="el-GR" sz="2000" dirty="0" smtClean="0">
                <a:latin typeface="Arial"/>
                <a:cs typeface="Arial"/>
              </a:rPr>
              <a:t>μετά την τελευταία γραμμή </a:t>
            </a:r>
            <a:r>
              <a:rPr lang="el-GR" sz="2000" dirty="0">
                <a:latin typeface="Arial"/>
                <a:cs typeface="Arial"/>
              </a:rPr>
              <a:t>από κάποιο </a:t>
            </a:r>
            <a:r>
              <a:rPr lang="en-GB" sz="2000" dirty="0">
                <a:latin typeface="Arial"/>
                <a:cs typeface="Arial"/>
              </a:rPr>
              <a:t>file, </a:t>
            </a:r>
            <a:r>
              <a:rPr lang="el-GR" sz="2000" dirty="0">
                <a:latin typeface="Arial"/>
                <a:cs typeface="Arial"/>
              </a:rPr>
              <a:t>τότε χρησιμοποιούμε το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END</a:t>
            </a:r>
            <a:r>
              <a:rPr lang="en-GB" sz="2000" dirty="0" smtClean="0">
                <a:latin typeface="Arial"/>
                <a:cs typeface="Arial"/>
              </a:rPr>
              <a:t>.</a:t>
            </a:r>
          </a:p>
          <a:p>
            <a:endParaRPr lang="en-GB" sz="2000" dirty="0">
              <a:latin typeface="Arial"/>
              <a:cs typeface="Arial"/>
            </a:endParaRPr>
          </a:p>
          <a:p>
            <a:r>
              <a:rPr lang="el-GR" sz="2000" dirty="0">
                <a:latin typeface="Arial"/>
                <a:cs typeface="Arial"/>
              </a:rPr>
              <a:t>Στην παρακάτω γραμμή</a:t>
            </a:r>
            <a:r>
              <a:rPr lang="en-GB" sz="2000" dirty="0" smtClean="0">
                <a:latin typeface="Arial"/>
                <a:cs typeface="Arial"/>
              </a:rPr>
              <a:t>, </a:t>
            </a:r>
            <a:r>
              <a:rPr lang="el-GR" sz="2000" dirty="0">
                <a:latin typeface="Arial"/>
                <a:cs typeface="Arial"/>
              </a:rPr>
              <a:t>τι περιμένετε ότι θα εκτυπωθεί στο </a:t>
            </a:r>
            <a:r>
              <a:rPr lang="en-GB" sz="2000" dirty="0">
                <a:latin typeface="Arial"/>
                <a:cs typeface="Arial"/>
              </a:rPr>
              <a:t>terminal, </a:t>
            </a:r>
            <a:r>
              <a:rPr lang="el-GR" sz="2000" dirty="0">
                <a:latin typeface="Arial"/>
                <a:cs typeface="Arial"/>
              </a:rPr>
              <a:t>αν το </a:t>
            </a:r>
            <a:r>
              <a:rPr lang="en-GB" sz="2000" dirty="0" err="1">
                <a:latin typeface="Arial"/>
                <a:cs typeface="Arial"/>
              </a:rPr>
              <a:t>input_test</a:t>
            </a:r>
            <a:r>
              <a:rPr lang="en-GB" sz="2000" dirty="0">
                <a:latin typeface="Arial"/>
                <a:cs typeface="Arial"/>
              </a:rPr>
              <a:t> </a:t>
            </a:r>
            <a:r>
              <a:rPr lang="el-GR" sz="2000" dirty="0">
                <a:latin typeface="Arial"/>
                <a:cs typeface="Arial"/>
              </a:rPr>
              <a:t>έχει 4 γραμμές</a:t>
            </a:r>
            <a:r>
              <a:rPr lang="en-GB" sz="2000" dirty="0">
                <a:latin typeface="Arial"/>
                <a:cs typeface="Arial"/>
              </a:rPr>
              <a:t>, </a:t>
            </a:r>
            <a:r>
              <a:rPr lang="el-GR" sz="2000" dirty="0">
                <a:latin typeface="Arial"/>
                <a:cs typeface="Arial"/>
              </a:rPr>
              <a:t>με τα νούμερα 1-4</a:t>
            </a:r>
            <a:r>
              <a:rPr lang="en-GB" sz="2000" dirty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{print "this is the beginning"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{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print "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END 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{print "this is the end"}' 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endParaRPr lang="en-GB" sz="20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2000" dirty="0">
                <a:latin typeface="Arial"/>
                <a:cs typeface="Arial"/>
              </a:rPr>
              <a:t>Στην παρακάτω γραμμή</a:t>
            </a:r>
            <a:r>
              <a:rPr lang="en-GB" sz="2000" dirty="0" smtClean="0">
                <a:latin typeface="Arial"/>
                <a:cs typeface="Arial"/>
              </a:rPr>
              <a:t>, </a:t>
            </a:r>
            <a:r>
              <a:rPr lang="el-GR" sz="2000" dirty="0">
                <a:latin typeface="Arial"/>
                <a:cs typeface="Arial"/>
              </a:rPr>
              <a:t>τι περιμένετε ότι θα εκτυπωθεί στο </a:t>
            </a:r>
            <a:r>
              <a:rPr lang="en-GB" sz="2000" dirty="0">
                <a:latin typeface="Arial"/>
                <a:cs typeface="Arial"/>
              </a:rPr>
              <a:t>terminal, </a:t>
            </a:r>
            <a:r>
              <a:rPr lang="el-GR" sz="2000" dirty="0">
                <a:latin typeface="Arial"/>
                <a:cs typeface="Arial"/>
              </a:rPr>
              <a:t>αν το </a:t>
            </a:r>
            <a:r>
              <a:rPr lang="en-GB" sz="2000" dirty="0" err="1">
                <a:latin typeface="Arial"/>
                <a:cs typeface="Arial"/>
              </a:rPr>
              <a:t>input_test</a:t>
            </a:r>
            <a:r>
              <a:rPr lang="en-GB" sz="2000" dirty="0">
                <a:latin typeface="Arial"/>
                <a:cs typeface="Arial"/>
              </a:rPr>
              <a:t> </a:t>
            </a:r>
            <a:r>
              <a:rPr lang="el-GR" sz="2000" dirty="0">
                <a:latin typeface="Arial"/>
                <a:cs typeface="Arial"/>
              </a:rPr>
              <a:t>έχει 4 γραμμές</a:t>
            </a:r>
            <a:r>
              <a:rPr lang="en-GB" sz="2000" dirty="0">
                <a:latin typeface="Arial"/>
                <a:cs typeface="Arial"/>
              </a:rPr>
              <a:t>, </a:t>
            </a:r>
            <a:r>
              <a:rPr lang="el-GR" sz="2000" dirty="0">
                <a:latin typeface="Arial"/>
                <a:cs typeface="Arial"/>
              </a:rPr>
              <a:t>με τα νούμερα 1-4</a:t>
            </a:r>
            <a:r>
              <a:rPr lang="en-GB" sz="2000" dirty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{print "this is the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beginning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}' 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endParaRPr lang="en-GB" sz="2000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4628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Arial"/>
                <a:cs typeface="Arial"/>
              </a:rPr>
              <a:t>Βασική σύνταξη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Arial"/>
                <a:cs typeface="Arial"/>
              </a:rPr>
              <a:t>Στην </a:t>
            </a:r>
            <a:r>
              <a:rPr lang="el-GR" sz="2000" dirty="0">
                <a:latin typeface="Arial"/>
                <a:cs typeface="Arial"/>
              </a:rPr>
              <a:t>παρακάτω γραμμή</a:t>
            </a:r>
            <a:r>
              <a:rPr lang="en-GB" sz="2000" dirty="0" smtClean="0">
                <a:latin typeface="Arial"/>
                <a:cs typeface="Arial"/>
              </a:rPr>
              <a:t>, </a:t>
            </a:r>
            <a:r>
              <a:rPr lang="el-GR" sz="2000" dirty="0">
                <a:latin typeface="Arial"/>
                <a:cs typeface="Arial"/>
              </a:rPr>
              <a:t>τι περιμένετε ότι θα εκτυπωθεί στο </a:t>
            </a:r>
            <a:r>
              <a:rPr lang="en-GB" sz="2000" dirty="0">
                <a:latin typeface="Arial"/>
                <a:cs typeface="Arial"/>
              </a:rPr>
              <a:t>terminal, </a:t>
            </a:r>
            <a:r>
              <a:rPr lang="el-GR" sz="2000" dirty="0">
                <a:latin typeface="Arial"/>
                <a:cs typeface="Arial"/>
              </a:rPr>
              <a:t>αν το </a:t>
            </a:r>
            <a:r>
              <a:rPr lang="en-GB" sz="2000" dirty="0" err="1">
                <a:latin typeface="Arial"/>
                <a:cs typeface="Arial"/>
              </a:rPr>
              <a:t>input_test</a:t>
            </a:r>
            <a:r>
              <a:rPr lang="en-GB" sz="2000" dirty="0">
                <a:latin typeface="Arial"/>
                <a:cs typeface="Arial"/>
              </a:rPr>
              <a:t> </a:t>
            </a:r>
            <a:r>
              <a:rPr lang="el-GR" sz="2000" dirty="0">
                <a:latin typeface="Arial"/>
                <a:cs typeface="Arial"/>
              </a:rPr>
              <a:t>έχει 4 γραμμές</a:t>
            </a:r>
            <a:r>
              <a:rPr lang="en-GB" sz="2000" dirty="0">
                <a:latin typeface="Arial"/>
                <a:cs typeface="Arial"/>
              </a:rPr>
              <a:t>, </a:t>
            </a:r>
            <a:r>
              <a:rPr lang="el-GR" sz="2000" dirty="0">
                <a:latin typeface="Arial"/>
                <a:cs typeface="Arial"/>
              </a:rPr>
              <a:t>με τα νούμερα 1-4</a:t>
            </a:r>
            <a:r>
              <a:rPr lang="en-GB" sz="2000" dirty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{print "this is the beginning"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{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print "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END 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{print "this is the end"}' 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endParaRPr lang="en-GB" sz="20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20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Arial"/>
                <a:cs typeface="Arial"/>
              </a:rPr>
              <a:t>this is the beginning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US" sz="20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US" sz="20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US" sz="2000" dirty="0">
              <a:solidFill>
                <a:srgbClr val="008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US" sz="20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US" sz="20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US" sz="2000" dirty="0">
              <a:solidFill>
                <a:srgbClr val="008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US" sz="20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US" sz="20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US" sz="2000" dirty="0">
              <a:solidFill>
                <a:srgbClr val="008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8000"/>
                </a:solidFill>
                <a:latin typeface="Arial"/>
                <a:cs typeface="Arial"/>
              </a:rPr>
              <a:t>awk</a:t>
            </a:r>
            <a:r>
              <a:rPr lang="en-US" sz="2000" dirty="0">
                <a:solidFill>
                  <a:srgbClr val="008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US" sz="2000" dirty="0" err="1">
                <a:solidFill>
                  <a:srgbClr val="008000"/>
                </a:solidFill>
                <a:latin typeface="Arial"/>
                <a:cs typeface="Arial"/>
              </a:rPr>
              <a:t>input_test</a:t>
            </a:r>
            <a:endParaRPr lang="en-US" sz="2000" dirty="0">
              <a:solidFill>
                <a:srgbClr val="008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Arial"/>
                <a:cs typeface="Arial"/>
              </a:rPr>
              <a:t>this is the end</a:t>
            </a:r>
            <a:endParaRPr lang="en-GB" sz="2000" dirty="0">
              <a:solidFill>
                <a:srgbClr val="008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1664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Arial"/>
                <a:cs typeface="Arial"/>
              </a:rPr>
              <a:t>Βασική σύνταξη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000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2000" dirty="0">
                <a:latin typeface="Arial"/>
                <a:cs typeface="Arial"/>
              </a:rPr>
              <a:t>Στην παρακάτω γραμμή</a:t>
            </a:r>
            <a:r>
              <a:rPr lang="en-GB" sz="2000" dirty="0" smtClean="0">
                <a:latin typeface="Arial"/>
                <a:cs typeface="Arial"/>
              </a:rPr>
              <a:t>, </a:t>
            </a:r>
            <a:r>
              <a:rPr lang="el-GR" sz="2000" dirty="0">
                <a:latin typeface="Arial"/>
                <a:cs typeface="Arial"/>
              </a:rPr>
              <a:t>τι περιμένετε ότι θα εκτυπωθεί στο </a:t>
            </a:r>
            <a:r>
              <a:rPr lang="en-GB" sz="2000" dirty="0">
                <a:latin typeface="Arial"/>
                <a:cs typeface="Arial"/>
              </a:rPr>
              <a:t>terminal, </a:t>
            </a:r>
            <a:r>
              <a:rPr lang="el-GR" sz="2000" dirty="0">
                <a:latin typeface="Arial"/>
                <a:cs typeface="Arial"/>
              </a:rPr>
              <a:t>αν το </a:t>
            </a:r>
            <a:r>
              <a:rPr lang="en-GB" sz="2000" dirty="0" err="1">
                <a:latin typeface="Arial"/>
                <a:cs typeface="Arial"/>
              </a:rPr>
              <a:t>input_test</a:t>
            </a:r>
            <a:r>
              <a:rPr lang="en-GB" sz="2000" dirty="0">
                <a:latin typeface="Arial"/>
                <a:cs typeface="Arial"/>
              </a:rPr>
              <a:t> </a:t>
            </a:r>
            <a:r>
              <a:rPr lang="el-GR" sz="2000" dirty="0">
                <a:latin typeface="Arial"/>
                <a:cs typeface="Arial"/>
              </a:rPr>
              <a:t>έχει 4 γραμμές</a:t>
            </a:r>
            <a:r>
              <a:rPr lang="en-GB" sz="2000" dirty="0">
                <a:latin typeface="Arial"/>
                <a:cs typeface="Arial"/>
              </a:rPr>
              <a:t>, </a:t>
            </a:r>
            <a:r>
              <a:rPr lang="el-GR" sz="2000" dirty="0">
                <a:latin typeface="Arial"/>
                <a:cs typeface="Arial"/>
              </a:rPr>
              <a:t>με τα νούμερα 1-4</a:t>
            </a:r>
            <a:r>
              <a:rPr lang="en-GB" sz="2000" dirty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{print "this is the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beginning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}' 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endParaRPr lang="el-GR" sz="20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20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Arial"/>
                <a:cs typeface="Arial"/>
              </a:rPr>
              <a:t>this is the beginning</a:t>
            </a:r>
            <a:endParaRPr lang="en-GB" sz="2000" dirty="0">
              <a:solidFill>
                <a:srgbClr val="008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1664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Arial"/>
                <a:cs typeface="Arial"/>
              </a:rPr>
              <a:t>Βασική σύνταξη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045" y="1600200"/>
            <a:ext cx="8429755" cy="505181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Στην </a:t>
            </a:r>
            <a:r>
              <a:rPr lang="el-GR" sz="2000" dirty="0">
                <a:latin typeface="Arial"/>
                <a:cs typeface="Arial"/>
              </a:rPr>
              <a:t>παρακάτω γραμμή</a:t>
            </a:r>
            <a:r>
              <a:rPr lang="en-GB" sz="2000" dirty="0" smtClean="0">
                <a:latin typeface="Arial"/>
                <a:cs typeface="Arial"/>
              </a:rPr>
              <a:t>, </a:t>
            </a:r>
            <a:r>
              <a:rPr lang="el-GR" sz="2000" dirty="0">
                <a:latin typeface="Arial"/>
                <a:cs typeface="Arial"/>
              </a:rPr>
              <a:t>τι περιμένετε ότι θα εκτυπωθεί στο </a:t>
            </a:r>
            <a:r>
              <a:rPr lang="en-GB" sz="2000" dirty="0">
                <a:latin typeface="Arial"/>
                <a:cs typeface="Arial"/>
              </a:rPr>
              <a:t>terminal, </a:t>
            </a:r>
            <a:r>
              <a:rPr lang="el-GR" sz="2000" dirty="0">
                <a:latin typeface="Arial"/>
                <a:cs typeface="Arial"/>
              </a:rPr>
              <a:t>αν το </a:t>
            </a:r>
            <a:r>
              <a:rPr lang="en-GB" sz="2000" dirty="0" err="1">
                <a:latin typeface="Arial"/>
                <a:cs typeface="Arial"/>
              </a:rPr>
              <a:t>input_test</a:t>
            </a:r>
            <a:r>
              <a:rPr lang="en-GB" sz="2000" dirty="0">
                <a:latin typeface="Arial"/>
                <a:cs typeface="Arial"/>
              </a:rPr>
              <a:t> </a:t>
            </a:r>
            <a:r>
              <a:rPr lang="el-GR" sz="2000" dirty="0">
                <a:latin typeface="Arial"/>
                <a:cs typeface="Arial"/>
              </a:rPr>
              <a:t>έχει 4 γραμμές</a:t>
            </a:r>
            <a:r>
              <a:rPr lang="en-GB" sz="2000" dirty="0">
                <a:latin typeface="Arial"/>
                <a:cs typeface="Arial"/>
              </a:rPr>
              <a:t>, </a:t>
            </a:r>
            <a:r>
              <a:rPr lang="el-GR" sz="2000" dirty="0">
                <a:latin typeface="Arial"/>
                <a:cs typeface="Arial"/>
              </a:rPr>
              <a:t>με τα νούμερα 1-4</a:t>
            </a:r>
            <a:r>
              <a:rPr lang="en-GB" sz="2000" dirty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{print "this is the beginning"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{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print "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END 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{print 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is this 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the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end?"; print 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no, this is the end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' 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endParaRPr lang="en-GB" sz="20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20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>
                <a:latin typeface="Arial"/>
                <a:cs typeface="Arial"/>
              </a:rPr>
              <a:t>Στην παρακάτω γραμμή</a:t>
            </a:r>
            <a:r>
              <a:rPr lang="en-GB" sz="2000" dirty="0" smtClean="0">
                <a:latin typeface="Arial"/>
                <a:cs typeface="Arial"/>
              </a:rPr>
              <a:t>, </a:t>
            </a:r>
            <a:r>
              <a:rPr lang="el-GR" sz="2000" dirty="0">
                <a:latin typeface="Arial"/>
                <a:cs typeface="Arial"/>
              </a:rPr>
              <a:t>τι περιμένετε ότι θα εκτυπωθεί στο </a:t>
            </a:r>
            <a:r>
              <a:rPr lang="en-GB" sz="2000" dirty="0">
                <a:latin typeface="Arial"/>
                <a:cs typeface="Arial"/>
              </a:rPr>
              <a:t>terminal, </a:t>
            </a:r>
            <a:r>
              <a:rPr lang="el-GR" sz="2000" dirty="0">
                <a:latin typeface="Arial"/>
                <a:cs typeface="Arial"/>
              </a:rPr>
              <a:t>αν το </a:t>
            </a:r>
            <a:r>
              <a:rPr lang="en-GB" sz="2000" dirty="0" err="1">
                <a:latin typeface="Arial"/>
                <a:cs typeface="Arial"/>
              </a:rPr>
              <a:t>input_test</a:t>
            </a:r>
            <a:r>
              <a:rPr lang="en-GB" sz="2000" dirty="0">
                <a:latin typeface="Arial"/>
                <a:cs typeface="Arial"/>
              </a:rPr>
              <a:t> </a:t>
            </a:r>
            <a:r>
              <a:rPr lang="el-GR" sz="2000" dirty="0">
                <a:latin typeface="Arial"/>
                <a:cs typeface="Arial"/>
              </a:rPr>
              <a:t>έχει 4 γραμμές</a:t>
            </a:r>
            <a:r>
              <a:rPr lang="en-GB" sz="2000" dirty="0">
                <a:latin typeface="Arial"/>
                <a:cs typeface="Arial"/>
              </a:rPr>
              <a:t>, </a:t>
            </a:r>
            <a:r>
              <a:rPr lang="el-GR" sz="2000" dirty="0">
                <a:latin typeface="Arial"/>
                <a:cs typeface="Arial"/>
              </a:rPr>
              <a:t>με τα νούμερα 1-4</a:t>
            </a:r>
            <a:r>
              <a:rPr lang="en-GB" sz="2000" dirty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{print "this is the beginning"}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{print "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2000" dirty="0" err="1" smtClean="0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; print 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content of this line is </a:t>
            </a:r>
            <a:r>
              <a:rPr lang="en-GB" sz="2000" b="1" u="sng" dirty="0" smtClean="0">
                <a:solidFill>
                  <a:srgbClr val="008000"/>
                </a:solidFill>
                <a:latin typeface="Arial"/>
                <a:cs typeface="Arial"/>
              </a:rPr>
              <a:t>$1</a:t>
            </a:r>
            <a:r>
              <a:rPr lang="en-GB" sz="2000" b="1" u="sng" dirty="0">
                <a:solidFill>
                  <a:srgbClr val="008000"/>
                </a:solidFill>
                <a:latin typeface="Arial"/>
                <a:cs typeface="Arial"/>
              </a:rPr>
              <a:t>"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</a:t>
            </a:r>
            <a:endParaRPr lang="en-GB" sz="20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END {print "is this the end?"; print "no, this is the end"}' 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endParaRPr lang="en-GB" sz="20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>
                <a:latin typeface="Arial"/>
                <a:cs typeface="Arial"/>
              </a:rPr>
              <a:t>Στην παρακάτω γραμμή</a:t>
            </a:r>
            <a:r>
              <a:rPr lang="en-GB" sz="2000" dirty="0" smtClean="0">
                <a:latin typeface="Arial"/>
                <a:cs typeface="Arial"/>
              </a:rPr>
              <a:t>, </a:t>
            </a:r>
            <a:r>
              <a:rPr lang="el-GR" sz="2000" dirty="0">
                <a:latin typeface="Arial"/>
                <a:cs typeface="Arial"/>
              </a:rPr>
              <a:t>τι περιμένετε ότι θα εκτυπωθεί στο </a:t>
            </a:r>
            <a:r>
              <a:rPr lang="en-GB" sz="2000" dirty="0">
                <a:latin typeface="Arial"/>
                <a:cs typeface="Arial"/>
              </a:rPr>
              <a:t>terminal, </a:t>
            </a:r>
            <a:r>
              <a:rPr lang="el-GR" sz="2000" dirty="0">
                <a:latin typeface="Arial"/>
                <a:cs typeface="Arial"/>
              </a:rPr>
              <a:t>αν το </a:t>
            </a:r>
            <a:r>
              <a:rPr lang="en-GB" sz="2000" dirty="0" err="1">
                <a:latin typeface="Arial"/>
                <a:cs typeface="Arial"/>
              </a:rPr>
              <a:t>input_test</a:t>
            </a:r>
            <a:r>
              <a:rPr lang="en-GB" sz="2000" dirty="0">
                <a:latin typeface="Arial"/>
                <a:cs typeface="Arial"/>
              </a:rPr>
              <a:t> </a:t>
            </a:r>
            <a:r>
              <a:rPr lang="el-GR" sz="2000" dirty="0">
                <a:latin typeface="Arial"/>
                <a:cs typeface="Arial"/>
              </a:rPr>
              <a:t>έχει 4 γραμμές</a:t>
            </a:r>
            <a:r>
              <a:rPr lang="en-GB" sz="2000" dirty="0">
                <a:latin typeface="Arial"/>
                <a:cs typeface="Arial"/>
              </a:rPr>
              <a:t>, </a:t>
            </a:r>
            <a:r>
              <a:rPr lang="el-GR" sz="2000" dirty="0">
                <a:latin typeface="Arial"/>
                <a:cs typeface="Arial"/>
              </a:rPr>
              <a:t>με τα νούμερα 1-4</a:t>
            </a:r>
            <a:r>
              <a:rPr lang="en-GB" sz="2000" dirty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'BEGIN {print "this is the beginning"}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{print "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 just took a line from input file called 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"; print "content 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of </a:t>
            </a: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this line is </a:t>
            </a:r>
            <a:r>
              <a:rPr lang="en-GB" sz="2000" b="1" u="sng" dirty="0">
                <a:solidFill>
                  <a:srgbClr val="008000"/>
                </a:solidFill>
                <a:latin typeface="Arial"/>
                <a:cs typeface="Arial"/>
              </a:rPr>
              <a:t>"</a:t>
            </a:r>
            <a:r>
              <a:rPr lang="en-GB" sz="2000" b="1" u="sng" dirty="0" smtClean="0">
                <a:solidFill>
                  <a:srgbClr val="008000"/>
                </a:solidFill>
                <a:latin typeface="Arial"/>
                <a:cs typeface="Arial"/>
              </a:rPr>
              <a:t> </a:t>
            </a:r>
            <a:r>
              <a:rPr lang="en-GB" sz="2000" b="1" u="sng" dirty="0">
                <a:solidFill>
                  <a:srgbClr val="008000"/>
                </a:solidFill>
                <a:latin typeface="Arial"/>
                <a:cs typeface="Arial"/>
              </a:rPr>
              <a:t>$1</a:t>
            </a:r>
            <a:r>
              <a:rPr lang="en-GB" sz="2000" dirty="0" smtClean="0">
                <a:solidFill>
                  <a:srgbClr val="FF0000"/>
                </a:solidFill>
                <a:latin typeface="Arial"/>
                <a:cs typeface="Arial"/>
              </a:rPr>
              <a:t>}</a:t>
            </a:r>
            <a:endParaRPr lang="en-GB" sz="20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Arial"/>
                <a:cs typeface="Arial"/>
              </a:rPr>
              <a:t>END {print "is this the end?"; print "no, this is the end"}' </a:t>
            </a:r>
            <a:r>
              <a:rPr lang="en-GB" sz="2000" dirty="0" err="1">
                <a:solidFill>
                  <a:srgbClr val="FF0000"/>
                </a:solidFill>
                <a:latin typeface="Arial"/>
                <a:cs typeface="Arial"/>
              </a:rPr>
              <a:t>input_test</a:t>
            </a:r>
            <a:endParaRPr lang="en-GB" sz="20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076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1562</TotalTime>
  <Words>3057</Words>
  <Application>Microsoft Macintosh PowerPoint</Application>
  <PresentationFormat>On-screen Show (4:3)</PresentationFormat>
  <Paragraphs>328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Awk</vt:lpstr>
      <vt:lpstr>Βασική σύνταξη του awk</vt:lpstr>
      <vt:lpstr>Βασική σύνταξη του awk</vt:lpstr>
      <vt:lpstr>Βασική σύνταξη του awk</vt:lpstr>
      <vt:lpstr>Βασική σύνταξη</vt:lpstr>
      <vt:lpstr>Βασική σύνταξη</vt:lpstr>
      <vt:lpstr>Βασική σύνταξη</vt:lpstr>
      <vt:lpstr>Βασική σύνταξη</vt:lpstr>
      <vt:lpstr>Βασική σύνταξη</vt:lpstr>
      <vt:lpstr>Βασική σύνταξη</vt:lpstr>
      <vt:lpstr>Βασική σύνταξη</vt:lpstr>
      <vt:lpstr>Βασική σύνταξη</vt:lpstr>
      <vt:lpstr>Μεταβλητές (variables)</vt:lpstr>
      <vt:lpstr>Πράξεις</vt:lpstr>
      <vt:lpstr>Πράξεις</vt:lpstr>
      <vt:lpstr>Πράξεις</vt:lpstr>
      <vt:lpstr>Χειρισμός συμβολοσειρών</vt:lpstr>
      <vt:lpstr>Χειρισμός συμβολοσειρών</vt:lpstr>
      <vt:lpstr>Χειρισμός συμβολοσειρών</vt:lpstr>
      <vt:lpstr>Συστοιχίες – Πίνακες (arrays)</vt:lpstr>
      <vt:lpstr>Συστοιχίες – Πίνακες (arrays)</vt:lpstr>
      <vt:lpstr>Χειρισμός συμβολοσειρών - split</vt:lpstr>
      <vt:lpstr>Χειρισμός συμβολοσειρών - split</vt:lpstr>
      <vt:lpstr>Άσκηση 1</vt:lpstr>
      <vt:lpstr>Άσκηση 1 - Λύση</vt:lpstr>
      <vt:lpstr>Άσκηση 2</vt:lpstr>
      <vt:lpstr>Άσκηση 2 - Λύση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Grigoris Amoutzias</dc:creator>
  <cp:lastModifiedBy>Grigoris Amoutzias</cp:lastModifiedBy>
  <cp:revision>47</cp:revision>
  <dcterms:created xsi:type="dcterms:W3CDTF">2014-04-04T06:29:19Z</dcterms:created>
  <dcterms:modified xsi:type="dcterms:W3CDTF">2014-11-27T08:51:16Z</dcterms:modified>
</cp:coreProperties>
</file>