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0"/>
  </p:notesMasterIdLst>
  <p:handoutMasterIdLst>
    <p:handoutMasterId r:id="rId21"/>
  </p:handoutMasterIdLst>
  <p:sldIdLst>
    <p:sldId id="301" r:id="rId3"/>
    <p:sldId id="257" r:id="rId4"/>
    <p:sldId id="258" r:id="rId5"/>
    <p:sldId id="259" r:id="rId6"/>
    <p:sldId id="260" r:id="rId7"/>
    <p:sldId id="261" r:id="rId8"/>
    <p:sldId id="262" r:id="rId9"/>
    <p:sldId id="264" r:id="rId10"/>
    <p:sldId id="265" r:id="rId11"/>
    <p:sldId id="263" r:id="rId12"/>
    <p:sldId id="307" r:id="rId13"/>
    <p:sldId id="267" r:id="rId14"/>
    <p:sldId id="268" r:id="rId15"/>
    <p:sldId id="269" r:id="rId16"/>
    <p:sldId id="270" r:id="rId17"/>
    <p:sldId id="271" r:id="rId18"/>
    <p:sldId id="306"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04" autoAdjust="0"/>
    <p:restoredTop sz="95574" autoAdjust="0"/>
  </p:normalViewPr>
  <p:slideViewPr>
    <p:cSldViewPr snapToGrid="0" snapToObjects="1">
      <p:cViewPr varScale="1">
        <p:scale>
          <a:sx n="101" d="100"/>
          <a:sy n="101" d="100"/>
        </p:scale>
        <p:origin x="1112"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9/12/23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37142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Click to edit Master text styles</a:t>
            </a:r>
          </a:p>
          <a:p>
            <a:pPr lvl="1"/>
            <a:r>
              <a:rPr lang="el-GR" dirty="0"/>
              <a:t>Second level</a:t>
            </a:r>
          </a:p>
          <a:p>
            <a:pPr lvl="2"/>
            <a:r>
              <a:rPr lang="el-GR" dirty="0"/>
              <a:t>Third level</a:t>
            </a:r>
          </a:p>
          <a:p>
            <a:pPr lvl="3"/>
            <a:r>
              <a:rPr lang="el-GR" dirty="0"/>
              <a:t>Fourth level</a:t>
            </a:r>
          </a:p>
          <a:p>
            <a:pPr lvl="4"/>
            <a:r>
              <a:rPr lang="el-GR"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6" name="Slide Number Placeholder 5"/>
          <p:cNvSpPr>
            <a:spLocks noGrp="1"/>
          </p:cNvSpPr>
          <p:nvPr>
            <p:ph type="sldNum" sz="quarter" idx="11"/>
          </p:nvPr>
        </p:nvSpPr>
        <p:spPr/>
        <p:txBody>
          <a:bodyPr/>
          <a:lstStyle>
            <a:lvl1pPr>
              <a:defRPr/>
            </a:lvl1pPr>
          </a:lstStyle>
          <a:p>
            <a:pPr>
              <a:defRPr/>
            </a:pPr>
            <a:r>
              <a:rPr lang="el-GR"/>
              <a:t>Διαφάνεια </a:t>
            </a:r>
            <a:fld id="{624B0523-D47E-2247-B983-B9E272A2D9C0}" type="slidenum">
              <a:rPr lang="en-US"/>
              <a:pPr>
                <a:defRPr/>
              </a:pPr>
              <a:t>‹#›</a:t>
            </a:fld>
            <a:endParaRPr lang="en-US"/>
          </a:p>
        </p:txBody>
      </p:sp>
    </p:spTree>
    <p:extLst>
      <p:ext uri="{BB962C8B-B14F-4D97-AF65-F5344CB8AC3E}">
        <p14:creationId xmlns:p14="http://schemas.microsoft.com/office/powerpoint/2010/main" val="3606446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11</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Σχεδιασμός Μελετών Περίπτωσης</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Κύρια Είδη Σχεδιασμών Μελετών Περίπτωσης</a:t>
            </a:r>
            <a:endParaRPr lang="en-US" dirty="0"/>
          </a:p>
        </p:txBody>
      </p:sp>
      <p:pic>
        <p:nvPicPr>
          <p:cNvPr id="8" name="Picture 7" descr="A grid of text and words&#10;&#10;Description automatically generated">
            <a:extLst>
              <a:ext uri="{FF2B5EF4-FFF2-40B4-BE49-F238E27FC236}">
                <a16:creationId xmlns:a16="http://schemas.microsoft.com/office/drawing/2014/main" id="{A575DAE5-6466-92EB-C335-49ACA4F56E33}"/>
              </a:ext>
            </a:extLst>
          </p:cNvPr>
          <p:cNvPicPr>
            <a:picLocks noChangeAspect="1"/>
          </p:cNvPicPr>
          <p:nvPr/>
        </p:nvPicPr>
        <p:blipFill>
          <a:blip r:embed="rId2"/>
          <a:stretch>
            <a:fillRect/>
          </a:stretch>
        </p:blipFill>
        <p:spPr>
          <a:xfrm>
            <a:off x="1616075" y="1295399"/>
            <a:ext cx="5911850" cy="5169877"/>
          </a:xfrm>
          <a:prstGeom prst="rect">
            <a:avLst/>
          </a:prstGeom>
        </p:spPr>
      </p:pic>
    </p:spTree>
    <p:extLst>
      <p:ext uri="{BB962C8B-B14F-4D97-AF65-F5344CB8AC3E}">
        <p14:creationId xmlns:p14="http://schemas.microsoft.com/office/powerpoint/2010/main" val="3634383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08699-A72A-CF12-D138-1638478E020E}"/>
              </a:ext>
            </a:extLst>
          </p:cNvPr>
          <p:cNvSpPr>
            <a:spLocks noGrp="1"/>
          </p:cNvSpPr>
          <p:nvPr>
            <p:ph type="title"/>
          </p:nvPr>
        </p:nvSpPr>
        <p:spPr>
          <a:xfrm>
            <a:off x="457200" y="0"/>
            <a:ext cx="8229600" cy="1097279"/>
          </a:xfrm>
        </p:spPr>
        <p:txBody>
          <a:bodyPr/>
          <a:lstStyle/>
          <a:p>
            <a:r>
              <a:rPr lang="el-GR" dirty="0"/>
              <a:t>Πηγές Ενδείξεων και τα Δυνατά-Αδύνατα σημεία τους</a:t>
            </a:r>
            <a:endParaRPr lang="en-US" dirty="0"/>
          </a:p>
        </p:txBody>
      </p:sp>
      <p:graphicFrame>
        <p:nvGraphicFramePr>
          <p:cNvPr id="3" name="Table 2">
            <a:extLst>
              <a:ext uri="{FF2B5EF4-FFF2-40B4-BE49-F238E27FC236}">
                <a16:creationId xmlns:a16="http://schemas.microsoft.com/office/drawing/2014/main" id="{91656486-664E-0FE3-DAD8-53632337026C}"/>
              </a:ext>
            </a:extLst>
          </p:cNvPr>
          <p:cNvGraphicFramePr>
            <a:graphicFrameLocks noGrp="1"/>
          </p:cNvGraphicFramePr>
          <p:nvPr>
            <p:extLst>
              <p:ext uri="{D42A27DB-BD31-4B8C-83A1-F6EECF244321}">
                <p14:modId xmlns:p14="http://schemas.microsoft.com/office/powerpoint/2010/main" val="688091235"/>
              </p:ext>
            </p:extLst>
          </p:nvPr>
        </p:nvGraphicFramePr>
        <p:xfrm>
          <a:off x="176463" y="1258629"/>
          <a:ext cx="8758991" cy="4987581"/>
        </p:xfrm>
        <a:graphic>
          <a:graphicData uri="http://schemas.openxmlformats.org/drawingml/2006/table">
            <a:tbl>
              <a:tblPr firstRow="1" bandRow="1">
                <a:tableStyleId>{FABFCF23-3B69-468F-B69F-88F6DE6A72F2}</a:tableStyleId>
              </a:tblPr>
              <a:tblGrid>
                <a:gridCol w="1844842">
                  <a:extLst>
                    <a:ext uri="{9D8B030D-6E8A-4147-A177-3AD203B41FA5}">
                      <a16:colId xmlns:a16="http://schemas.microsoft.com/office/drawing/2014/main" val="3467465374"/>
                    </a:ext>
                  </a:extLst>
                </a:gridCol>
                <a:gridCol w="3335226">
                  <a:extLst>
                    <a:ext uri="{9D8B030D-6E8A-4147-A177-3AD203B41FA5}">
                      <a16:colId xmlns:a16="http://schemas.microsoft.com/office/drawing/2014/main" val="2247870342"/>
                    </a:ext>
                  </a:extLst>
                </a:gridCol>
                <a:gridCol w="3578923">
                  <a:extLst>
                    <a:ext uri="{9D8B030D-6E8A-4147-A177-3AD203B41FA5}">
                      <a16:colId xmlns:a16="http://schemas.microsoft.com/office/drawing/2014/main" val="551623240"/>
                    </a:ext>
                  </a:extLst>
                </a:gridCol>
              </a:tblGrid>
              <a:tr h="197742">
                <a:tc>
                  <a:txBody>
                    <a:bodyPr/>
                    <a:lstStyle/>
                    <a:p>
                      <a:pPr indent="0" algn="l">
                        <a:lnSpc>
                          <a:spcPct val="100000"/>
                        </a:lnSpc>
                        <a:spcAft>
                          <a:spcPts val="0"/>
                        </a:spcAft>
                      </a:pPr>
                      <a:r>
                        <a:rPr lang="el-GR" sz="1400">
                          <a:effectLst/>
                        </a:rPr>
                        <a:t>Πηγή ενδείξεων</a:t>
                      </a:r>
                      <a:endParaRPr lang="en-US" sz="140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a:effectLst/>
                        </a:rPr>
                        <a:t>Δυνατά σημεία</a:t>
                      </a:r>
                      <a:endParaRPr lang="en-US" sz="140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a:effectLst/>
                        </a:rPr>
                        <a:t>Αδύνατα σημεία</a:t>
                      </a:r>
                      <a:endParaRPr lang="en-US" sz="1400">
                        <a:effectLst/>
                        <a:latin typeface="Times New Roman"/>
                        <a:ea typeface="Yu Mincho"/>
                      </a:endParaRPr>
                    </a:p>
                  </a:txBody>
                  <a:tcPr marL="68580" marR="68580" marT="0" marB="0" anchor="ctr"/>
                </a:tc>
                <a:extLst>
                  <a:ext uri="{0D108BD9-81ED-4DB2-BD59-A6C34878D82A}">
                    <a16:rowId xmlns:a16="http://schemas.microsoft.com/office/drawing/2014/main" val="850211033"/>
                  </a:ext>
                </a:extLst>
              </a:tr>
              <a:tr h="898211">
                <a:tc>
                  <a:txBody>
                    <a:bodyPr/>
                    <a:lstStyle/>
                    <a:p>
                      <a:pPr indent="0" algn="l">
                        <a:lnSpc>
                          <a:spcPct val="100000"/>
                        </a:lnSpc>
                        <a:spcAft>
                          <a:spcPts val="0"/>
                        </a:spcAft>
                      </a:pPr>
                      <a:r>
                        <a:rPr lang="el-GR" sz="1400" b="1" dirty="0">
                          <a:effectLst/>
                        </a:rPr>
                        <a:t>Έγγραφα</a:t>
                      </a:r>
                      <a:endParaRPr lang="en-US" sz="1400" b="1"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Σταθερά </a:t>
                      </a:r>
                      <a:endParaRPr lang="en-US" sz="1400" dirty="0">
                        <a:effectLst/>
                      </a:endParaRPr>
                    </a:p>
                    <a:p>
                      <a:pPr indent="0" algn="l">
                        <a:lnSpc>
                          <a:spcPct val="100000"/>
                        </a:lnSpc>
                        <a:spcAft>
                          <a:spcPts val="0"/>
                        </a:spcAft>
                      </a:pPr>
                      <a:r>
                        <a:rPr lang="el-GR" sz="1400" dirty="0">
                          <a:effectLst/>
                        </a:rPr>
                        <a:t>Μη παρεμβατικά </a:t>
                      </a:r>
                      <a:endParaRPr lang="en-US" sz="1400" dirty="0">
                        <a:effectLst/>
                      </a:endParaRPr>
                    </a:p>
                    <a:p>
                      <a:pPr indent="0" algn="l">
                        <a:lnSpc>
                          <a:spcPct val="100000"/>
                        </a:lnSpc>
                        <a:spcAft>
                          <a:spcPts val="0"/>
                        </a:spcAft>
                      </a:pPr>
                      <a:r>
                        <a:rPr lang="el-GR" sz="1400" dirty="0">
                          <a:effectLst/>
                        </a:rPr>
                        <a:t>Ακριβή </a:t>
                      </a:r>
                    </a:p>
                    <a:p>
                      <a:pPr indent="0" algn="l">
                        <a:lnSpc>
                          <a:spcPct val="100000"/>
                        </a:lnSpc>
                        <a:spcAft>
                          <a:spcPts val="0"/>
                        </a:spcAft>
                      </a:pPr>
                      <a:r>
                        <a:rPr lang="el-GR" sz="1400" dirty="0">
                          <a:effectLst/>
                        </a:rPr>
                        <a:t>Ευρεία κάλυψη</a:t>
                      </a:r>
                      <a:endParaRPr lang="en-US" sz="1400"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Πρόσβαση </a:t>
                      </a:r>
                    </a:p>
                    <a:p>
                      <a:pPr indent="0" algn="l">
                        <a:lnSpc>
                          <a:spcPct val="100000"/>
                        </a:lnSpc>
                        <a:spcAft>
                          <a:spcPts val="0"/>
                        </a:spcAft>
                      </a:pPr>
                      <a:r>
                        <a:rPr lang="el-GR" sz="1400" dirty="0">
                          <a:effectLst/>
                        </a:rPr>
                        <a:t>Μεροληψία</a:t>
                      </a:r>
                      <a:endParaRPr lang="en-US" sz="1400" dirty="0">
                        <a:effectLst/>
                        <a:latin typeface="Times New Roman"/>
                        <a:ea typeface="Yu Mincho"/>
                      </a:endParaRPr>
                    </a:p>
                  </a:txBody>
                  <a:tcPr marL="68580" marR="68580" marT="0" marB="0" anchor="ctr"/>
                </a:tc>
                <a:extLst>
                  <a:ext uri="{0D108BD9-81ED-4DB2-BD59-A6C34878D82A}">
                    <a16:rowId xmlns:a16="http://schemas.microsoft.com/office/drawing/2014/main" val="1430453438"/>
                  </a:ext>
                </a:extLst>
              </a:tr>
              <a:tr h="657845">
                <a:tc>
                  <a:txBody>
                    <a:bodyPr/>
                    <a:lstStyle/>
                    <a:p>
                      <a:pPr indent="0" algn="l">
                        <a:lnSpc>
                          <a:spcPct val="100000"/>
                        </a:lnSpc>
                        <a:spcAft>
                          <a:spcPts val="0"/>
                        </a:spcAft>
                      </a:pPr>
                      <a:r>
                        <a:rPr lang="el-GR" sz="1400" b="1" dirty="0">
                          <a:effectLst/>
                        </a:rPr>
                        <a:t>Καταγραφές αρχείων</a:t>
                      </a:r>
                      <a:endParaRPr lang="en-US" sz="1400" b="1"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(Ομοίως με παραπάνω για τα έγγραφα)</a:t>
                      </a:r>
                      <a:endParaRPr lang="en-US" sz="1400" dirty="0">
                        <a:effectLst/>
                      </a:endParaRPr>
                    </a:p>
                    <a:p>
                      <a:pPr indent="0" algn="l">
                        <a:lnSpc>
                          <a:spcPct val="100000"/>
                        </a:lnSpc>
                        <a:spcAft>
                          <a:spcPts val="0"/>
                        </a:spcAft>
                      </a:pPr>
                      <a:r>
                        <a:rPr lang="el-GR" sz="1400" dirty="0">
                          <a:effectLst/>
                        </a:rPr>
                        <a:t>Ακριβείς και ποσοτικές</a:t>
                      </a:r>
                      <a:endParaRPr lang="en-US" sz="1400" dirty="0">
                        <a:effectLst/>
                      </a:endParaRPr>
                    </a:p>
                    <a:p>
                      <a:pPr indent="0" algn="l">
                        <a:lnSpc>
                          <a:spcPct val="100000"/>
                        </a:lnSpc>
                        <a:spcAft>
                          <a:spcPts val="0"/>
                        </a:spcAft>
                      </a:pPr>
                      <a:r>
                        <a:rPr lang="el-GR" sz="1400" dirty="0">
                          <a:effectLst/>
                        </a:rPr>
                        <a:t> </a:t>
                      </a:r>
                      <a:endParaRPr lang="en-US" sz="1400"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(Ομοίως με παραπάνω για τα έγγραφα)</a:t>
                      </a:r>
                      <a:endParaRPr lang="en-US" sz="1400" dirty="0">
                        <a:effectLst/>
                      </a:endParaRPr>
                    </a:p>
                    <a:p>
                      <a:pPr indent="0" algn="l">
                        <a:lnSpc>
                          <a:spcPct val="100000"/>
                        </a:lnSpc>
                        <a:spcAft>
                          <a:spcPts val="0"/>
                        </a:spcAft>
                      </a:pPr>
                      <a:r>
                        <a:rPr lang="el-GR" sz="1400" dirty="0">
                          <a:effectLst/>
                        </a:rPr>
                        <a:t> </a:t>
                      </a:r>
                      <a:endParaRPr lang="en-US" sz="1400" dirty="0">
                        <a:effectLst/>
                        <a:latin typeface="Times New Roman"/>
                        <a:ea typeface="Yu Mincho"/>
                      </a:endParaRPr>
                    </a:p>
                  </a:txBody>
                  <a:tcPr marL="68580" marR="68580" marT="0" marB="0" anchor="ctr"/>
                </a:tc>
                <a:extLst>
                  <a:ext uri="{0D108BD9-81ED-4DB2-BD59-A6C34878D82A}">
                    <a16:rowId xmlns:a16="http://schemas.microsoft.com/office/drawing/2014/main" val="3788512001"/>
                  </a:ext>
                </a:extLst>
              </a:tr>
              <a:tr h="1252435">
                <a:tc>
                  <a:txBody>
                    <a:bodyPr/>
                    <a:lstStyle/>
                    <a:p>
                      <a:pPr indent="0" algn="l">
                        <a:lnSpc>
                          <a:spcPct val="100000"/>
                        </a:lnSpc>
                        <a:spcAft>
                          <a:spcPts val="0"/>
                        </a:spcAft>
                      </a:pPr>
                      <a:r>
                        <a:rPr lang="el-GR" sz="1400" b="1" dirty="0">
                          <a:effectLst/>
                        </a:rPr>
                        <a:t>Συνεντεύξεις</a:t>
                      </a:r>
                      <a:endParaRPr lang="en-US" sz="1400" b="1"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Στοχευμένες </a:t>
                      </a:r>
                    </a:p>
                    <a:p>
                      <a:pPr indent="0" algn="l">
                        <a:lnSpc>
                          <a:spcPct val="100000"/>
                        </a:lnSpc>
                        <a:spcAft>
                          <a:spcPts val="0"/>
                        </a:spcAft>
                      </a:pPr>
                      <a:r>
                        <a:rPr lang="el-GR" sz="1400" dirty="0">
                          <a:effectLst/>
                        </a:rPr>
                        <a:t>Καίριες</a:t>
                      </a:r>
                      <a:endParaRPr lang="en-US" sz="1400"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Κίνδυνος μεροληψίας εξαιτίας των ανεπαρκώς κατασκευασμένων ερωτημάτων</a:t>
                      </a:r>
                      <a:endParaRPr lang="en-US" sz="1400" dirty="0">
                        <a:effectLst/>
                      </a:endParaRPr>
                    </a:p>
                    <a:p>
                      <a:pPr indent="0" algn="l">
                        <a:lnSpc>
                          <a:spcPct val="100000"/>
                        </a:lnSpc>
                        <a:spcAft>
                          <a:spcPts val="0"/>
                        </a:spcAft>
                      </a:pPr>
                      <a:r>
                        <a:rPr lang="el-GR" sz="1400" dirty="0">
                          <a:effectLst/>
                        </a:rPr>
                        <a:t>Μεροληψία απόκρισης</a:t>
                      </a:r>
                      <a:endParaRPr lang="en-US" sz="1400" dirty="0">
                        <a:effectLst/>
                      </a:endParaRPr>
                    </a:p>
                    <a:p>
                      <a:pPr indent="0" algn="l">
                        <a:lnSpc>
                          <a:spcPct val="100000"/>
                        </a:lnSpc>
                        <a:spcAft>
                          <a:spcPts val="0"/>
                        </a:spcAft>
                      </a:pPr>
                      <a:r>
                        <a:rPr lang="el-GR" sz="1400" dirty="0">
                          <a:effectLst/>
                        </a:rPr>
                        <a:t>Ανακρίβειες </a:t>
                      </a:r>
                    </a:p>
                    <a:p>
                      <a:pPr indent="0" algn="l">
                        <a:lnSpc>
                          <a:spcPct val="100000"/>
                        </a:lnSpc>
                        <a:spcAft>
                          <a:spcPts val="0"/>
                        </a:spcAft>
                      </a:pPr>
                      <a:r>
                        <a:rPr lang="el-GR" sz="1400" dirty="0">
                          <a:effectLst/>
                        </a:rPr>
                        <a:t>Αντανακλαστικότητα </a:t>
                      </a:r>
                      <a:endParaRPr lang="en-US" sz="1400" dirty="0">
                        <a:effectLst/>
                        <a:latin typeface="Times New Roman"/>
                        <a:ea typeface="Yu Mincho"/>
                      </a:endParaRPr>
                    </a:p>
                  </a:txBody>
                  <a:tcPr marL="68580" marR="68580" marT="0" marB="0" anchor="ctr"/>
                </a:tc>
                <a:extLst>
                  <a:ext uri="{0D108BD9-81ED-4DB2-BD59-A6C34878D82A}">
                    <a16:rowId xmlns:a16="http://schemas.microsoft.com/office/drawing/2014/main" val="1693175401"/>
                  </a:ext>
                </a:extLst>
              </a:tr>
              <a:tr h="657845">
                <a:tc>
                  <a:txBody>
                    <a:bodyPr/>
                    <a:lstStyle/>
                    <a:p>
                      <a:pPr indent="0" algn="l">
                        <a:lnSpc>
                          <a:spcPct val="100000"/>
                        </a:lnSpc>
                        <a:spcAft>
                          <a:spcPts val="0"/>
                        </a:spcAft>
                      </a:pPr>
                      <a:r>
                        <a:rPr lang="el-GR" sz="1400" b="1" dirty="0">
                          <a:effectLst/>
                        </a:rPr>
                        <a:t>Άμεση παρατήρηση</a:t>
                      </a:r>
                      <a:endParaRPr lang="en-US" sz="1400" b="1"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Αμεσότητα</a:t>
                      </a:r>
                    </a:p>
                    <a:p>
                      <a:pPr indent="0" algn="l">
                        <a:lnSpc>
                          <a:spcPct val="100000"/>
                        </a:lnSpc>
                        <a:spcAft>
                          <a:spcPts val="0"/>
                        </a:spcAft>
                      </a:pPr>
                      <a:r>
                        <a:rPr lang="el-GR" sz="1400" dirty="0">
                          <a:effectLst/>
                        </a:rPr>
                        <a:t>Σκιαγραφεί το πλαίσιο</a:t>
                      </a:r>
                      <a:endParaRPr lang="en-US" sz="1400"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Χρονοβόρα και δαπανηρή</a:t>
                      </a:r>
                      <a:endParaRPr lang="en-US" sz="1400" dirty="0">
                        <a:effectLst/>
                      </a:endParaRPr>
                    </a:p>
                    <a:p>
                      <a:pPr indent="0" algn="l">
                        <a:lnSpc>
                          <a:spcPct val="100000"/>
                        </a:lnSpc>
                        <a:spcAft>
                          <a:spcPts val="0"/>
                        </a:spcAft>
                      </a:pPr>
                      <a:r>
                        <a:rPr lang="el-GR" sz="1400" dirty="0">
                          <a:effectLst/>
                        </a:rPr>
                        <a:t>Περιορισμένη </a:t>
                      </a:r>
                    </a:p>
                    <a:p>
                      <a:pPr indent="0" algn="l">
                        <a:lnSpc>
                          <a:spcPct val="100000"/>
                        </a:lnSpc>
                        <a:spcAft>
                          <a:spcPts val="0"/>
                        </a:spcAft>
                      </a:pPr>
                      <a:r>
                        <a:rPr lang="el-GR" sz="1400" dirty="0">
                          <a:effectLst/>
                        </a:rPr>
                        <a:t>Αντανακλαστικότητα</a:t>
                      </a:r>
                      <a:endParaRPr lang="en-US" sz="1400" dirty="0">
                        <a:effectLst/>
                        <a:latin typeface="Times New Roman"/>
                        <a:ea typeface="Yu Mincho"/>
                      </a:endParaRPr>
                    </a:p>
                  </a:txBody>
                  <a:tcPr marL="68580" marR="68580" marT="0" marB="0" anchor="ctr"/>
                </a:tc>
                <a:extLst>
                  <a:ext uri="{0D108BD9-81ED-4DB2-BD59-A6C34878D82A}">
                    <a16:rowId xmlns:a16="http://schemas.microsoft.com/office/drawing/2014/main" val="2044765004"/>
                  </a:ext>
                </a:extLst>
              </a:tr>
              <a:tr h="594591">
                <a:tc>
                  <a:txBody>
                    <a:bodyPr/>
                    <a:lstStyle/>
                    <a:p>
                      <a:pPr indent="0" algn="l">
                        <a:lnSpc>
                          <a:spcPct val="100000"/>
                        </a:lnSpc>
                        <a:spcAft>
                          <a:spcPts val="0"/>
                        </a:spcAft>
                      </a:pPr>
                      <a:r>
                        <a:rPr lang="el-GR" sz="1400" b="1" dirty="0">
                          <a:effectLst/>
                        </a:rPr>
                        <a:t>Συμμετοχική παρατήρηση</a:t>
                      </a:r>
                      <a:endParaRPr lang="en-US" sz="1400" b="1"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(Ομοίως με άμεση παρατήρηση)</a:t>
                      </a:r>
                      <a:endParaRPr lang="en-US" sz="1400" dirty="0">
                        <a:effectLst/>
                      </a:endParaRPr>
                    </a:p>
                    <a:p>
                      <a:pPr indent="0" algn="l">
                        <a:lnSpc>
                          <a:spcPct val="100000"/>
                        </a:lnSpc>
                        <a:spcAft>
                          <a:spcPts val="0"/>
                        </a:spcAft>
                      </a:pPr>
                      <a:r>
                        <a:rPr lang="el-GR" sz="1400" dirty="0">
                          <a:effectLst/>
                        </a:rPr>
                        <a:t>Καίρια για τις διαπροσωπικές συμπεριφορές και τα κίνητρα</a:t>
                      </a:r>
                      <a:endParaRPr lang="en-US" sz="1400"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dirty="0">
                          <a:effectLst/>
                        </a:rPr>
                        <a:t>(Ομοίως με άμεση παρατήρηση)</a:t>
                      </a:r>
                      <a:endParaRPr lang="en-US" sz="1400" dirty="0">
                        <a:effectLst/>
                      </a:endParaRPr>
                    </a:p>
                    <a:p>
                      <a:pPr indent="0" algn="l">
                        <a:lnSpc>
                          <a:spcPct val="100000"/>
                        </a:lnSpc>
                        <a:spcAft>
                          <a:spcPts val="0"/>
                        </a:spcAft>
                      </a:pPr>
                      <a:r>
                        <a:rPr lang="el-GR" sz="1400" dirty="0">
                          <a:effectLst/>
                        </a:rPr>
                        <a:t>Μεροληπτική επειδή ο ερευνητής ακούσια χειραγωγεί τα γεγονότα</a:t>
                      </a:r>
                      <a:endParaRPr lang="en-US" sz="1400" dirty="0">
                        <a:effectLst/>
                        <a:latin typeface="Times New Roman"/>
                        <a:ea typeface="Yu Mincho"/>
                      </a:endParaRPr>
                    </a:p>
                  </a:txBody>
                  <a:tcPr marL="68580" marR="68580" marT="0" marB="0" anchor="ctr"/>
                </a:tc>
                <a:extLst>
                  <a:ext uri="{0D108BD9-81ED-4DB2-BD59-A6C34878D82A}">
                    <a16:rowId xmlns:a16="http://schemas.microsoft.com/office/drawing/2014/main" val="1242263235"/>
                  </a:ext>
                </a:extLst>
              </a:tr>
              <a:tr h="594591">
                <a:tc>
                  <a:txBody>
                    <a:bodyPr/>
                    <a:lstStyle/>
                    <a:p>
                      <a:pPr indent="0" algn="l">
                        <a:lnSpc>
                          <a:spcPct val="100000"/>
                        </a:lnSpc>
                        <a:spcAft>
                          <a:spcPts val="0"/>
                        </a:spcAft>
                      </a:pPr>
                      <a:r>
                        <a:rPr lang="el-GR" sz="1400" b="1" dirty="0">
                          <a:effectLst/>
                        </a:rPr>
                        <a:t>Φυσικά τεχνουργήματα</a:t>
                      </a:r>
                      <a:endParaRPr lang="en-US" sz="1400" b="1" dirty="0">
                        <a:effectLst/>
                        <a:latin typeface="Times New Roman"/>
                        <a:ea typeface="Yu Mincho"/>
                      </a:endParaRPr>
                    </a:p>
                  </a:txBody>
                  <a:tcPr marL="68580" marR="68580" marT="0" marB="0" anchor="ctr"/>
                </a:tc>
                <a:tc>
                  <a:txBody>
                    <a:bodyPr/>
                    <a:lstStyle/>
                    <a:p>
                      <a:pPr indent="0" algn="l">
                        <a:lnSpc>
                          <a:spcPct val="100000"/>
                        </a:lnSpc>
                        <a:spcAft>
                          <a:spcPts val="0"/>
                        </a:spcAft>
                      </a:pPr>
                      <a:r>
                        <a:rPr lang="el-GR" sz="1400">
                          <a:effectLst/>
                        </a:rPr>
                        <a:t>Καίριο για τα χαρακτηριστικά της κουλτούρας</a:t>
                      </a:r>
                      <a:endParaRPr lang="en-US" sz="1400">
                        <a:effectLst/>
                      </a:endParaRPr>
                    </a:p>
                    <a:p>
                      <a:pPr indent="0" algn="l">
                        <a:lnSpc>
                          <a:spcPct val="100000"/>
                        </a:lnSpc>
                        <a:spcAft>
                          <a:spcPts val="0"/>
                        </a:spcAft>
                      </a:pPr>
                      <a:r>
                        <a:rPr lang="el-GR" sz="1400">
                          <a:effectLst/>
                        </a:rPr>
                        <a:t>Καίριο για τις τεχνικές λειτουργίες</a:t>
                      </a:r>
                      <a:endParaRPr lang="en-US" sz="1400">
                        <a:effectLst/>
                        <a:latin typeface="Times New Roman"/>
                        <a:ea typeface="Yu Mincho"/>
                      </a:endParaRPr>
                    </a:p>
                  </a:txBody>
                  <a:tcPr marL="68580" marR="68580"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400" b="0" i="0" u="none" strike="noStrike" cap="none" dirty="0">
                          <a:solidFill>
                            <a:schemeClr val="dk1"/>
                          </a:solidFill>
                          <a:effectLst/>
                          <a:latin typeface="+mn-lt"/>
                          <a:ea typeface="+mn-ea"/>
                          <a:cs typeface="+mn-cs"/>
                          <a:sym typeface="Arial"/>
                        </a:rPr>
                        <a:t>Επιλεκτικότητα – μπορεί να βασίζεται σε ιδιόμορφες επιλογές. </a:t>
                      </a:r>
                      <a:endParaRPr lang="el-GR" dirty="0">
                        <a:effectLst/>
                      </a:endParaRPr>
                    </a:p>
                  </a:txBody>
                  <a:tcPr marL="68580" marR="68580" marT="0" marB="0" anchor="ctr"/>
                </a:tc>
                <a:extLst>
                  <a:ext uri="{0D108BD9-81ED-4DB2-BD59-A6C34878D82A}">
                    <a16:rowId xmlns:a16="http://schemas.microsoft.com/office/drawing/2014/main" val="3908380125"/>
                  </a:ext>
                </a:extLst>
              </a:tr>
            </a:tbl>
          </a:graphicData>
        </a:graphic>
      </p:graphicFrame>
    </p:spTree>
    <p:extLst>
      <p:ext uri="{BB962C8B-B14F-4D97-AF65-F5344CB8AC3E}">
        <p14:creationId xmlns:p14="http://schemas.microsoft.com/office/powerpoint/2010/main" val="4166343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Εγκυρότητα Εννοιολογικής Κατασκευής</a:t>
            </a:r>
            <a:endParaRPr lang="en-US" sz="3600" dirty="0"/>
          </a:p>
        </p:txBody>
      </p:sp>
      <p:sp>
        <p:nvSpPr>
          <p:cNvPr id="3" name="Content Placeholder 2"/>
          <p:cNvSpPr>
            <a:spLocks noGrp="1"/>
          </p:cNvSpPr>
          <p:nvPr>
            <p:ph type="body" idx="1"/>
          </p:nvPr>
        </p:nvSpPr>
        <p:spPr/>
        <p:txBody>
          <a:bodyPr>
            <a:normAutofit lnSpcReduction="10000"/>
          </a:bodyPr>
          <a:lstStyle/>
          <a:p>
            <a:r>
              <a:rPr lang="el-GR" sz="2400" dirty="0"/>
              <a:t>Επιλέξτε τα κατάλληλα εργαλεία μετρήσεων και/ή πηγές δεδομένων για την υπό προσδιορισμό έννοια </a:t>
            </a:r>
            <a:endParaRPr lang="en-US" sz="2400" dirty="0"/>
          </a:p>
          <a:p>
            <a:r>
              <a:rPr lang="el-GR" sz="2400" dirty="0"/>
              <a:t>Χρησιμοποιήστε πολλαπλές πηγές δεδομένων με τρόπο που να ενθαρρύνει αποκλίνουσες γραμμές έρευνας </a:t>
            </a:r>
          </a:p>
          <a:p>
            <a:pPr lvl="0"/>
            <a:r>
              <a:rPr lang="el-GR" sz="2400" dirty="0"/>
              <a:t>Επιβάλλετε μία αλυσίδα στοιχείων κατά τη διάρκεια της διαδικασίας συλλογής δεδομένων (συνδέοντας ευρήματα και συστάσεις με τα δεδομένα, παρέχοντας αποδείξεις πως αυτά τα δύο συνδέονται)</a:t>
            </a:r>
            <a:endParaRPr lang="en-US" sz="2400" dirty="0"/>
          </a:p>
          <a:p>
            <a:r>
              <a:rPr lang="el-GR" sz="2400" dirty="0"/>
              <a:t>Αξιολογήστε  την πρόχειρη αναφορά της μελέτης περίπτωσης μέσα από ανατροφοδοτήσεις από κύριους </a:t>
            </a:r>
            <a:r>
              <a:rPr lang="el-GR" sz="2400" dirty="0" err="1"/>
              <a:t>παρόχους</a:t>
            </a:r>
            <a:r>
              <a:rPr lang="el-GR" sz="2400" dirty="0"/>
              <a:t> πληροφοριών </a:t>
            </a:r>
            <a:endParaRPr lang="en-US" sz="2400" dirty="0"/>
          </a:p>
        </p:txBody>
      </p:sp>
    </p:spTree>
    <p:extLst>
      <p:ext uri="{BB962C8B-B14F-4D97-AF65-F5344CB8AC3E}">
        <p14:creationId xmlns:p14="http://schemas.microsoft.com/office/powerpoint/2010/main" val="3190165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Βελτίωση </a:t>
            </a:r>
            <a:r>
              <a:rPr lang="el-GR" dirty="0" err="1"/>
              <a:t>γενικευσιμότητας</a:t>
            </a:r>
            <a:endParaRPr lang="en-US" dirty="0"/>
          </a:p>
        </p:txBody>
      </p:sp>
      <p:sp>
        <p:nvSpPr>
          <p:cNvPr id="3" name="Content Placeholder 2"/>
          <p:cNvSpPr>
            <a:spLocks noGrp="1"/>
          </p:cNvSpPr>
          <p:nvPr>
            <p:ph type="body" idx="1"/>
          </p:nvPr>
        </p:nvSpPr>
        <p:spPr/>
        <p:txBody>
          <a:bodyPr>
            <a:normAutofit lnSpcReduction="10000"/>
          </a:bodyPr>
          <a:lstStyle/>
          <a:p>
            <a:pPr lvl="0"/>
            <a:r>
              <a:rPr lang="el-GR" sz="2400" dirty="0"/>
              <a:t>Την παροχή αποδείξεων για την «αντιστοιχία» των κρίσιμων χαρακτηριστικών ανάμεσα στο δείγμα και στον πληθυσμό</a:t>
            </a:r>
          </a:p>
          <a:p>
            <a:pPr lvl="0"/>
            <a:r>
              <a:rPr lang="el-GR" sz="2400" dirty="0"/>
              <a:t>Αν δεν υπάρχει διαθέσιμη πληροφορία για τον πληθυσμό, θα πρέπει να προειδοποιήσουμε για τους κινδύνους γενίκευσης της παρούσας μελέτης περίπτωσης.</a:t>
            </a:r>
            <a:endParaRPr lang="en-US" sz="2400" dirty="0"/>
          </a:p>
          <a:p>
            <a:pPr lvl="0"/>
            <a:r>
              <a:rPr lang="el-GR" sz="2400" dirty="0"/>
              <a:t>Τη χρήση συστηματικής επιλογής των περιπτώσεων για μελέτη, δηλαδή τις προσπάθειες για να διασφαλιστεί, όσο είναι δυνατόν, πως οι περιπτώσεις είναι συνηθισμένες για τον πληθυσμό</a:t>
            </a:r>
            <a:endParaRPr lang="en-GB" sz="2400" dirty="0"/>
          </a:p>
          <a:p>
            <a:endParaRPr lang="en-US" sz="2400" dirty="0"/>
          </a:p>
        </p:txBody>
      </p:sp>
    </p:spTree>
    <p:extLst>
      <p:ext uri="{BB962C8B-B14F-4D97-AF65-F5344CB8AC3E}">
        <p14:creationId xmlns:p14="http://schemas.microsoft.com/office/powerpoint/2010/main" val="1906240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Αξιοπιστία</a:t>
            </a:r>
            <a:r>
              <a:rPr lang="en-GB" sz="3600" dirty="0"/>
              <a:t>: </a:t>
            </a:r>
            <a:br>
              <a:rPr lang="en-GB" sz="3600" dirty="0"/>
            </a:br>
            <a:r>
              <a:rPr lang="el-GR" sz="3600" dirty="0"/>
              <a:t>Περιεχόμενα Πρωτοκόλλου Αναφοράς</a:t>
            </a:r>
            <a:endParaRPr lang="en-US" sz="3600" dirty="0"/>
          </a:p>
        </p:txBody>
      </p:sp>
      <p:sp>
        <p:nvSpPr>
          <p:cNvPr id="3" name="Content Placeholder 2"/>
          <p:cNvSpPr>
            <a:spLocks noGrp="1"/>
          </p:cNvSpPr>
          <p:nvPr>
            <p:ph type="body" idx="1"/>
          </p:nvPr>
        </p:nvSpPr>
        <p:spPr/>
        <p:txBody>
          <a:bodyPr>
            <a:normAutofit fontScale="92500"/>
          </a:bodyPr>
          <a:lstStyle/>
          <a:p>
            <a:pPr lvl="0"/>
            <a:r>
              <a:rPr lang="el-GR" sz="2400" dirty="0"/>
              <a:t>Μία επισκόπηση του έργου της μελέτης περίπτωσης που θα περιλαμβάνει τους στόχους και τα θεωρητικά ζητήματα.</a:t>
            </a:r>
            <a:endParaRPr lang="en-US" sz="2400" dirty="0"/>
          </a:p>
          <a:p>
            <a:pPr lvl="0"/>
            <a:r>
              <a:rPr lang="el-GR" sz="2400" dirty="0"/>
              <a:t>Τις διαδικασίες πεδίου, όπως η πρόσβαση στις τοποθεσίες και τους ανθρώπους της μελέτης περίπτωσης, οι γενικές πηγές πληροφοριών, οι διαδικασίες ασφάλειας, όπως η αναζήτηση βοήθειας από συναδέλφους, αν αυτό χρειαστεί, τα χρονικά περιθώρια, και τα εναλλακτικά σχέδια </a:t>
            </a:r>
          </a:p>
          <a:p>
            <a:pPr lvl="0"/>
            <a:r>
              <a:rPr lang="el-GR" sz="2400" dirty="0"/>
              <a:t>Τα ερωτήματα της μελέτης περίπτωσης, τα πρότυπα πινάκων για τη συλλογή των δεδομένων και τις πιθανές πηγές πληροφορίας για την απάντηση κάθε ερώτησης.</a:t>
            </a:r>
            <a:endParaRPr lang="en-US" sz="2400" dirty="0"/>
          </a:p>
          <a:p>
            <a:pPr lvl="0"/>
            <a:r>
              <a:rPr lang="el-GR" sz="2400" dirty="0"/>
              <a:t>Μία δομή και ένας οδηγός για την τελική αναφορά.</a:t>
            </a:r>
            <a:endParaRPr lang="en-US" sz="2400" dirty="0"/>
          </a:p>
        </p:txBody>
      </p:sp>
    </p:spTree>
    <p:extLst>
      <p:ext uri="{BB962C8B-B14F-4D97-AF65-F5344CB8AC3E}">
        <p14:creationId xmlns:p14="http://schemas.microsoft.com/office/powerpoint/2010/main" val="2702714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l-GR" sz="4000" dirty="0"/>
              <a:t>Ανάλυση των Στοιχείων και των Δεδομένων</a:t>
            </a:r>
            <a:endParaRPr lang="en-US" sz="4000" dirty="0"/>
          </a:p>
        </p:txBody>
      </p:sp>
      <p:sp>
        <p:nvSpPr>
          <p:cNvPr id="7" name="Content Placeholder 6"/>
          <p:cNvSpPr>
            <a:spLocks noGrp="1"/>
          </p:cNvSpPr>
          <p:nvPr>
            <p:ph type="body" idx="1"/>
          </p:nvPr>
        </p:nvSpPr>
        <p:spPr/>
        <p:txBody>
          <a:bodyPr/>
          <a:lstStyle/>
          <a:p>
            <a:pPr marL="342900" indent="0">
              <a:buNone/>
            </a:pPr>
            <a:r>
              <a:rPr lang="el-GR" sz="2400" dirty="0"/>
              <a:t>Δύο κύριες στρατηγικές</a:t>
            </a:r>
            <a:r>
              <a:rPr lang="en-GB" sz="2400" dirty="0"/>
              <a:t>:	</a:t>
            </a:r>
          </a:p>
          <a:p>
            <a:pPr marL="457200" indent="-457200">
              <a:buAutoNum type="arabicPeriod"/>
            </a:pPr>
            <a:r>
              <a:rPr lang="el-GR" sz="2400" dirty="0"/>
              <a:t>Αναλύστε τα δεδομένα με βάση τις αρχικές θεωρητικές προτάσεις και τους ερευνητικούς στόχους που προκύπτουν από αυτές.</a:t>
            </a:r>
          </a:p>
          <a:p>
            <a:pPr marL="457200" indent="-457200">
              <a:buFont typeface="+mj-lt"/>
              <a:buAutoNum type="arabicPeriod" startAt="2"/>
            </a:pPr>
            <a:r>
              <a:rPr lang="el-GR" sz="2400" dirty="0"/>
              <a:t>Αναπτύξτε ένα περιγραφικό πλαίσιο αφού ολοκληρωθεί η μελέτη περίπτωσης </a:t>
            </a:r>
            <a:endParaRPr lang="en-US" sz="2400" dirty="0"/>
          </a:p>
        </p:txBody>
      </p:sp>
    </p:spTree>
    <p:extLst>
      <p:ext uri="{BB962C8B-B14F-4D97-AF65-F5344CB8AC3E}">
        <p14:creationId xmlns:p14="http://schemas.microsoft.com/office/powerpoint/2010/main" val="200123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4000" dirty="0"/>
              <a:t>Συγγραφή Αναφορών Μελέτης Περίπτωσης</a:t>
            </a:r>
            <a:endParaRPr lang="en-US" sz="4000" dirty="0"/>
          </a:p>
        </p:txBody>
      </p:sp>
      <p:sp>
        <p:nvSpPr>
          <p:cNvPr id="7" name="Content Placeholder 6"/>
          <p:cNvSpPr>
            <a:spLocks noGrp="1"/>
          </p:cNvSpPr>
          <p:nvPr>
            <p:ph type="body" idx="1"/>
          </p:nvPr>
        </p:nvSpPr>
        <p:spPr/>
        <p:txBody>
          <a:bodyPr/>
          <a:lstStyle/>
          <a:p>
            <a:r>
              <a:rPr lang="el-GR" sz="2400" dirty="0"/>
              <a:t>Γνώση του κοινού</a:t>
            </a:r>
            <a:endParaRPr lang="en-GB" sz="2400" dirty="0"/>
          </a:p>
          <a:p>
            <a:endParaRPr lang="en-GB" sz="2400" dirty="0"/>
          </a:p>
          <a:p>
            <a:r>
              <a:rPr lang="el-GR" sz="2400" dirty="0"/>
              <a:t>Επιλέξτε είδος αναφορών</a:t>
            </a:r>
            <a:r>
              <a:rPr lang="en-GB" sz="2400" dirty="0"/>
              <a:t>: </a:t>
            </a:r>
            <a:r>
              <a:rPr lang="el-GR" sz="2400" dirty="0"/>
              <a:t>αντανακλαστική, αναλυτική;</a:t>
            </a:r>
            <a:endParaRPr lang="en-GB" sz="2400" dirty="0"/>
          </a:p>
          <a:p>
            <a:endParaRPr lang="en-GB" sz="2400" dirty="0"/>
          </a:p>
          <a:p>
            <a:r>
              <a:rPr lang="el-GR" sz="2400" dirty="0"/>
              <a:t>Επιλέξτε δομή: χρονολογική, δημιουργία θεωρίας,</a:t>
            </a:r>
            <a:r>
              <a:rPr lang="en-US" sz="2400" dirty="0"/>
              <a:t> </a:t>
            </a:r>
            <a:r>
              <a:rPr lang="el-GR" sz="2400" dirty="0"/>
              <a:t>αντίστροφη, </a:t>
            </a:r>
            <a:r>
              <a:rPr lang="el-GR" sz="2400"/>
              <a:t>ασυνάρτητη;</a:t>
            </a:r>
            <a:endParaRPr lang="en-US" sz="2400" dirty="0"/>
          </a:p>
        </p:txBody>
      </p:sp>
    </p:spTree>
    <p:extLst>
      <p:ext uri="{BB962C8B-B14F-4D97-AF65-F5344CB8AC3E}">
        <p14:creationId xmlns:p14="http://schemas.microsoft.com/office/powerpoint/2010/main" val="6416813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a:bodyPr>
          <a:lstStyle/>
          <a:p>
            <a:pPr marL="0" indent="0">
              <a:buNone/>
            </a:pPr>
            <a:r>
              <a:rPr lang="el-GR" sz="2400" dirty="0"/>
              <a:t>Έχοντας μελετήσει αυτό το κεφάλαιο θα είστε σε θέση να:</a:t>
            </a:r>
          </a:p>
          <a:p>
            <a:pPr lvl="0"/>
            <a:r>
              <a:rPr lang="el-GR" sz="2400" dirty="0"/>
              <a:t>Περιγράφετε τον σκοπό των μελετών περίπτωσης.</a:t>
            </a:r>
            <a:endParaRPr lang="en-US" sz="2400" dirty="0"/>
          </a:p>
          <a:p>
            <a:pPr lvl="0"/>
            <a:r>
              <a:rPr lang="el-GR" sz="2400" dirty="0"/>
              <a:t>Προγραμματίζετε μία συστηματική προσέγγιση για το σχεδιασμό μιας μελέτης περίπτωσης.</a:t>
            </a:r>
            <a:endParaRPr lang="en-US" sz="2400" dirty="0"/>
          </a:p>
          <a:p>
            <a:pPr lvl="0"/>
            <a:r>
              <a:rPr lang="el-GR" sz="2400" dirty="0"/>
              <a:t>Αναγνωρίζετε τα δυνατά σημεία και τους περιορισμούς των μελετών περίπτωσης ως ερευνητικής μεθόδου.</a:t>
            </a:r>
            <a:endParaRPr lang="en-US" sz="2400" dirty="0"/>
          </a:p>
          <a:p>
            <a:pPr lvl="0"/>
            <a:r>
              <a:rPr lang="el-GR" sz="2400" dirty="0" err="1"/>
              <a:t>Συγγράφετε</a:t>
            </a:r>
            <a:r>
              <a:rPr lang="el-GR" sz="2400" dirty="0"/>
              <a:t> μία αναφορά μελέτης περίπτωσης η οποία να είναι κατάλληλα δομημένη και παρουσιασμένη.</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Τι είναι μία Μελέτη Περίπτωσης;</a:t>
            </a:r>
            <a:endParaRPr lang="en-US" dirty="0"/>
          </a:p>
        </p:txBody>
      </p:sp>
      <p:sp>
        <p:nvSpPr>
          <p:cNvPr id="3" name="Content Placeholder 2"/>
          <p:cNvSpPr>
            <a:spLocks noGrp="1"/>
          </p:cNvSpPr>
          <p:nvPr>
            <p:ph type="body" idx="1"/>
          </p:nvPr>
        </p:nvSpPr>
        <p:spPr/>
        <p:txBody>
          <a:bodyPr>
            <a:normAutofit fontScale="92500" lnSpcReduction="10000"/>
          </a:bodyPr>
          <a:lstStyle/>
          <a:p>
            <a:r>
              <a:rPr lang="el-GR" sz="2400" dirty="0"/>
              <a:t>Διερευνά ένα σύγχρονο φαινόμενο μέσα στο πραγματικό του πλαίσιο, ειδικά όταν τα όρια μεταξύ του φαινομένου και του πλαισίου δεν είναι απόλυτα εμφανή </a:t>
            </a:r>
          </a:p>
          <a:p>
            <a:r>
              <a:rPr lang="el-GR" sz="2400" dirty="0"/>
              <a:t>Οι μελέτες περίπτωσης συνήθως συνδυάζουν μεθόδους συλλογής δεδομένων από ποικίλες πηγές δεδομένων</a:t>
            </a:r>
            <a:r>
              <a:rPr lang="en-US" sz="2400" dirty="0"/>
              <a:t> </a:t>
            </a:r>
            <a:endParaRPr lang="el-GR" sz="2400" dirty="0"/>
          </a:p>
          <a:p>
            <a:r>
              <a:rPr lang="el-GR" sz="2400" dirty="0"/>
              <a:t>Μπορεί να χρησιμοποιηθεί για μία ευρεία γκάμα ζητημάτων, όπως η αξιολόγηση προγραμμάτων κατάρτισης, η απόδοση ενός οργανισμού, η σχεδίαση και υλοποίηση ενός έργου, η ανάλυση πολιτικών, και οι σχέσεις μεταξύ διαφορετικών τομέων ενός οργανισμού ή μεταξύ οργανισμών</a:t>
            </a:r>
          </a:p>
          <a:p>
            <a:r>
              <a:rPr lang="el-GR" sz="2400" dirty="0"/>
              <a:t>Οι μελέτες περίπτωσης προσπαθούν επίσης να αποδώσουν </a:t>
            </a:r>
            <a:r>
              <a:rPr lang="el-GR" sz="2400" i="1" dirty="0"/>
              <a:t>αιτιώδεις</a:t>
            </a:r>
            <a:r>
              <a:rPr lang="el-GR" sz="2400" dirty="0"/>
              <a:t> σχέσεις και δεν περιγράφουν απλά μία κατάσταση</a:t>
            </a:r>
            <a:endParaRPr lang="en-GB" sz="2400" dirty="0"/>
          </a:p>
        </p:txBody>
      </p:sp>
    </p:spTree>
    <p:extLst>
      <p:ext uri="{BB962C8B-B14F-4D97-AF65-F5344CB8AC3E}">
        <p14:creationId xmlns:p14="http://schemas.microsoft.com/office/powerpoint/2010/main" val="38391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Πότε χρησιμοποιούμε τις Μελέτες Περίπτωσης</a:t>
            </a:r>
            <a:r>
              <a:rPr lang="en-GB" sz="3600" dirty="0"/>
              <a:t>? </a:t>
            </a:r>
            <a:endParaRPr lang="en-US" sz="3600" dirty="0"/>
          </a:p>
        </p:txBody>
      </p:sp>
      <p:sp>
        <p:nvSpPr>
          <p:cNvPr id="3" name="Content Placeholder 2"/>
          <p:cNvSpPr>
            <a:spLocks noGrp="1"/>
          </p:cNvSpPr>
          <p:nvPr>
            <p:ph type="body" idx="1"/>
          </p:nvPr>
        </p:nvSpPr>
        <p:spPr/>
        <p:txBody>
          <a:bodyPr>
            <a:normAutofit/>
          </a:bodyPr>
          <a:lstStyle/>
          <a:p>
            <a:r>
              <a:rPr lang="el-GR" sz="2400" dirty="0"/>
              <a:t>Όταν έχουμε απορίες για το «πως» ή το «γιατί» για ένα σύγχρονο σύνολο γεγονότων </a:t>
            </a:r>
          </a:p>
          <a:p>
            <a:r>
              <a:rPr lang="el-GR" sz="2400" dirty="0"/>
              <a:t>Όταν ο ερευνητής δεν έχει καθόλου έλεγχο στα γεγονότα</a:t>
            </a:r>
            <a:endParaRPr lang="en-US" sz="2400" dirty="0"/>
          </a:p>
          <a:p>
            <a:r>
              <a:rPr lang="el-GR" sz="2400" dirty="0"/>
              <a:t>Επικεντρώνουν στη συλλογή επίκαιρης πληροφορίας</a:t>
            </a:r>
            <a:r>
              <a:rPr lang="en-US" sz="2400" dirty="0"/>
              <a:t> </a:t>
            </a:r>
          </a:p>
          <a:p>
            <a:r>
              <a:rPr lang="el-GR" sz="2400" dirty="0"/>
              <a:t>Υπάρχει ο κίνδυνος της γενίκευσης, όπως επίσης είναι και αρκετά χρονοβόρες</a:t>
            </a:r>
            <a:endParaRPr lang="en-GB" sz="2400" dirty="0"/>
          </a:p>
          <a:p>
            <a:endParaRPr lang="en-US" sz="2400" dirty="0"/>
          </a:p>
        </p:txBody>
      </p:sp>
    </p:spTree>
    <p:extLst>
      <p:ext uri="{BB962C8B-B14F-4D97-AF65-F5344CB8AC3E}">
        <p14:creationId xmlns:p14="http://schemas.microsoft.com/office/powerpoint/2010/main" val="1114547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Θέσεις των Μελετών Περίπτωσης</a:t>
            </a:r>
            <a:endParaRPr lang="en-US" dirty="0"/>
          </a:p>
        </p:txBody>
      </p:sp>
      <p:sp>
        <p:nvSpPr>
          <p:cNvPr id="3" name="Text Placeholder 2">
            <a:extLst>
              <a:ext uri="{FF2B5EF4-FFF2-40B4-BE49-F238E27FC236}">
                <a16:creationId xmlns:a16="http://schemas.microsoft.com/office/drawing/2014/main" id="{D52E7EF3-B557-7B63-055B-84E56DF4DC63}"/>
              </a:ext>
            </a:extLst>
          </p:cNvPr>
          <p:cNvSpPr>
            <a:spLocks noGrp="1"/>
          </p:cNvSpPr>
          <p:nvPr>
            <p:ph type="body" idx="1"/>
          </p:nvPr>
        </p:nvSpPr>
        <p:spPr>
          <a:xfrm>
            <a:off x="457200" y="5702300"/>
            <a:ext cx="8229600" cy="582716"/>
          </a:xfrm>
        </p:spPr>
        <p:txBody>
          <a:bodyPr/>
          <a:lstStyle/>
          <a:p>
            <a:r>
              <a:rPr lang="el-GR" sz="1000" dirty="0"/>
              <a:t>Μία σύγκριση των δύο θέσεων μελετών περίπτωσης: επαγωγική και παραγωγική. Προσαρμογή από </a:t>
            </a:r>
            <a:r>
              <a:rPr lang="en-US" sz="1000" dirty="0"/>
              <a:t>Perry, 1998</a:t>
            </a:r>
          </a:p>
        </p:txBody>
      </p:sp>
      <p:pic>
        <p:nvPicPr>
          <p:cNvPr id="8" name="Picture 7" descr="A diagram of a graph&#10;&#10;Description automatically generated">
            <a:extLst>
              <a:ext uri="{FF2B5EF4-FFF2-40B4-BE49-F238E27FC236}">
                <a16:creationId xmlns:a16="http://schemas.microsoft.com/office/drawing/2014/main" id="{BD4A2B94-537D-073E-0FF6-718AA1583A29}"/>
              </a:ext>
            </a:extLst>
          </p:cNvPr>
          <p:cNvPicPr>
            <a:picLocks noChangeAspect="1"/>
          </p:cNvPicPr>
          <p:nvPr/>
        </p:nvPicPr>
        <p:blipFill>
          <a:blip r:embed="rId2"/>
          <a:stretch>
            <a:fillRect/>
          </a:stretch>
        </p:blipFill>
        <p:spPr>
          <a:xfrm>
            <a:off x="952500" y="1168400"/>
            <a:ext cx="6997700" cy="4478528"/>
          </a:xfrm>
          <a:prstGeom prst="rect">
            <a:avLst/>
          </a:prstGeom>
        </p:spPr>
      </p:pic>
    </p:spTree>
    <p:extLst>
      <p:ext uri="{BB962C8B-B14F-4D97-AF65-F5344CB8AC3E}">
        <p14:creationId xmlns:p14="http://schemas.microsoft.com/office/powerpoint/2010/main" val="2401465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Διαδικασία Μελέτης Περίπτωσης</a:t>
            </a:r>
            <a:r>
              <a:rPr lang="en-GB" dirty="0"/>
              <a:t>: </a:t>
            </a:r>
            <a:r>
              <a:rPr lang="el-GR" dirty="0"/>
              <a:t>Ανάπτυξη μιας Θεωρητικής Στάσης</a:t>
            </a:r>
            <a:endParaRPr lang="en-US" dirty="0"/>
          </a:p>
        </p:txBody>
      </p:sp>
      <p:sp>
        <p:nvSpPr>
          <p:cNvPr id="3" name="Content Placeholder 2"/>
          <p:cNvSpPr>
            <a:spLocks noGrp="1"/>
          </p:cNvSpPr>
          <p:nvPr>
            <p:ph type="body" idx="1"/>
          </p:nvPr>
        </p:nvSpPr>
        <p:spPr/>
        <p:txBody>
          <a:bodyPr>
            <a:normAutofit/>
          </a:bodyPr>
          <a:lstStyle/>
          <a:p>
            <a:pPr marL="457200" indent="-457200">
              <a:buFont typeface="Arial"/>
              <a:buAutoNum type="arabicPeriod"/>
            </a:pPr>
            <a:r>
              <a:rPr lang="el-GR" sz="2400" dirty="0"/>
              <a:t>Εμπειρικά θεμελιωμένη θεωρία</a:t>
            </a:r>
            <a:r>
              <a:rPr lang="en-US" sz="2400" dirty="0"/>
              <a:t> </a:t>
            </a:r>
            <a:r>
              <a:rPr lang="en-GB" sz="2400" dirty="0"/>
              <a:t>, </a:t>
            </a:r>
            <a:r>
              <a:rPr lang="el-GR" sz="2400" dirty="0"/>
              <a:t>χτίσιμο θεωρίας ή</a:t>
            </a:r>
            <a:r>
              <a:rPr lang="en-GB" sz="2400" dirty="0"/>
              <a:t> </a:t>
            </a:r>
            <a:r>
              <a:rPr lang="el-GR" sz="2400" dirty="0"/>
              <a:t>ανάπτυξη  θεωρίας από τις μελέτες περίπτωσης</a:t>
            </a:r>
            <a:r>
              <a:rPr lang="en-GB" sz="2400" dirty="0"/>
              <a:t>?</a:t>
            </a:r>
            <a:endParaRPr lang="en-US" sz="2400" dirty="0"/>
          </a:p>
          <a:p>
            <a:pPr marL="457200" indent="-457200">
              <a:buFont typeface="Arial"/>
              <a:buAutoNum type="arabicPeriod"/>
            </a:pPr>
            <a:r>
              <a:rPr lang="el-GR" sz="2400" dirty="0"/>
              <a:t>Ενδογενείς ή  </a:t>
            </a:r>
            <a:r>
              <a:rPr lang="el-GR" sz="2400" dirty="0" err="1"/>
              <a:t>εργαλειακές</a:t>
            </a:r>
            <a:r>
              <a:rPr lang="el-GR" sz="2400" dirty="0"/>
              <a:t> μελέτες;</a:t>
            </a:r>
            <a:endParaRPr lang="en-US" sz="2400" dirty="0"/>
          </a:p>
          <a:p>
            <a:pPr marL="457200" indent="-457200">
              <a:buAutoNum type="arabicPeriod"/>
            </a:pPr>
            <a:r>
              <a:rPr lang="el-GR" sz="2400" dirty="0"/>
              <a:t>Αναπτύξτε μία προσωρινή υπόθεση ή ομάδα ερωτήσεων </a:t>
            </a:r>
            <a:endParaRPr lang="en-US" sz="2400" dirty="0"/>
          </a:p>
          <a:p>
            <a:pPr marL="457200" indent="-457200">
              <a:buAutoNum type="arabicPeriod"/>
            </a:pPr>
            <a:r>
              <a:rPr lang="el-GR" sz="2400" dirty="0"/>
              <a:t>Διεξάγετε μία εμπεριστατωμένη βιβλιογραφική ανασκόπηση </a:t>
            </a:r>
            <a:endParaRPr lang="en-GB" sz="2400" dirty="0"/>
          </a:p>
          <a:p>
            <a:endParaRPr lang="en-US" sz="2400" dirty="0"/>
          </a:p>
        </p:txBody>
      </p:sp>
    </p:spTree>
    <p:extLst>
      <p:ext uri="{BB962C8B-B14F-4D97-AF65-F5344CB8AC3E}">
        <p14:creationId xmlns:p14="http://schemas.microsoft.com/office/powerpoint/2010/main" val="753506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Διαδικασία Μελέτης Περίπτωσης</a:t>
            </a:r>
            <a:r>
              <a:rPr lang="en-GB" sz="4000" dirty="0"/>
              <a:t>: </a:t>
            </a:r>
            <a:r>
              <a:rPr lang="el-GR" sz="4000" dirty="0"/>
              <a:t>Επιλογή Περιπτώσεων</a:t>
            </a:r>
            <a:endParaRPr lang="en-US" sz="4000" dirty="0"/>
          </a:p>
        </p:txBody>
      </p:sp>
      <p:sp>
        <p:nvSpPr>
          <p:cNvPr id="3" name="Content Placeholder 2"/>
          <p:cNvSpPr>
            <a:spLocks noGrp="1"/>
          </p:cNvSpPr>
          <p:nvPr>
            <p:ph type="body" idx="1"/>
          </p:nvPr>
        </p:nvSpPr>
        <p:spPr/>
        <p:txBody>
          <a:bodyPr/>
          <a:lstStyle/>
          <a:p>
            <a:pPr marL="457200" indent="-457200">
              <a:buAutoNum type="arabicPeriod"/>
            </a:pPr>
            <a:r>
              <a:rPr lang="el-GR" sz="2400" dirty="0"/>
              <a:t>Επιλέξτε περιπτώσεις στρατηγικά και όχι τυχαία</a:t>
            </a:r>
            <a:endParaRPr lang="en-US" sz="2400" dirty="0"/>
          </a:p>
          <a:p>
            <a:pPr marL="457200" indent="-457200">
              <a:buAutoNum type="arabicPeriod"/>
            </a:pPr>
            <a:r>
              <a:rPr lang="el-GR" sz="2400" dirty="0"/>
              <a:t>Ορίστε προσωρινά τις κύριες και τις δευτερεύουσες μονάδες ανάλυσης.</a:t>
            </a:r>
            <a:r>
              <a:rPr lang="en-US" sz="2400" dirty="0"/>
              <a:t> </a:t>
            </a:r>
            <a:endParaRPr lang="el-GR" sz="2400" dirty="0"/>
          </a:p>
          <a:p>
            <a:pPr marL="457200" indent="-457200">
              <a:buAutoNum type="arabicPeriod"/>
            </a:pPr>
            <a:r>
              <a:rPr lang="el-GR" sz="2400" dirty="0"/>
              <a:t>Αναπτύξτε ερευνητικά εργαλεία που υποστηρίζουν τις μονάδες σας. </a:t>
            </a:r>
            <a:endParaRPr lang="en-US" sz="2400" dirty="0"/>
          </a:p>
          <a:p>
            <a:endParaRPr lang="en-US" sz="2400" dirty="0"/>
          </a:p>
        </p:txBody>
      </p:sp>
    </p:spTree>
    <p:extLst>
      <p:ext uri="{BB962C8B-B14F-4D97-AF65-F5344CB8AC3E}">
        <p14:creationId xmlns:p14="http://schemas.microsoft.com/office/powerpoint/2010/main" val="1154826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4000" dirty="0"/>
              <a:t>Διαδικασία Μελέτης Περίπτωσης</a:t>
            </a:r>
            <a:r>
              <a:rPr lang="en-GB" sz="4000" dirty="0"/>
              <a:t>: </a:t>
            </a:r>
            <a:r>
              <a:rPr lang="el-GR" sz="4000" dirty="0"/>
              <a:t>Σχεδίαση και Πιλοτική Εφαρμογή</a:t>
            </a:r>
          </a:p>
        </p:txBody>
      </p:sp>
      <p:sp>
        <p:nvSpPr>
          <p:cNvPr id="3" name="Content Placeholder 2"/>
          <p:cNvSpPr>
            <a:spLocks noGrp="1"/>
          </p:cNvSpPr>
          <p:nvPr>
            <p:ph type="body" idx="1"/>
          </p:nvPr>
        </p:nvSpPr>
        <p:spPr/>
        <p:txBody>
          <a:bodyPr/>
          <a:lstStyle/>
          <a:p>
            <a:pPr marL="457200" indent="-457200">
              <a:buAutoNum type="arabicPeriod"/>
            </a:pPr>
            <a:r>
              <a:rPr lang="el-GR" sz="2400" dirty="0"/>
              <a:t>Αντιστοιχίστε τα εργαλεία με την αρχική υπόθεση και τους ερευνητικούς στόχους. </a:t>
            </a:r>
            <a:endParaRPr lang="en-US" sz="2400" dirty="0"/>
          </a:p>
          <a:p>
            <a:pPr marL="457200" indent="-457200">
              <a:buAutoNum type="arabicPeriod"/>
            </a:pPr>
            <a:r>
              <a:rPr lang="el-GR" sz="2400" dirty="0"/>
              <a:t>Αναπτύξτε πρωτόκολλα για τη χρήση των εργαλείων</a:t>
            </a:r>
            <a:endParaRPr lang="en-US" sz="2400" dirty="0"/>
          </a:p>
          <a:p>
            <a:pPr marL="457200" indent="-457200">
              <a:buAutoNum type="arabicPeriod"/>
            </a:pPr>
            <a:r>
              <a:rPr lang="el-GR" sz="2400" dirty="0"/>
              <a:t>Προσδιορίστε τη μονάδα ανάλυσης</a:t>
            </a:r>
            <a:endParaRPr lang="en-US" sz="2400" dirty="0"/>
          </a:p>
          <a:p>
            <a:pPr marL="342900" indent="0">
              <a:buNone/>
            </a:pPr>
            <a:endParaRPr lang="en-GB" sz="2400" dirty="0"/>
          </a:p>
        </p:txBody>
      </p:sp>
    </p:spTree>
    <p:extLst>
      <p:ext uri="{BB962C8B-B14F-4D97-AF65-F5344CB8AC3E}">
        <p14:creationId xmlns:p14="http://schemas.microsoft.com/office/powerpoint/2010/main" val="3981692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371"/>
            <a:ext cx="8229600" cy="1524529"/>
          </a:xfrm>
        </p:spPr>
        <p:txBody>
          <a:bodyPr>
            <a:normAutofit fontScale="90000"/>
          </a:bodyPr>
          <a:lstStyle/>
          <a:p>
            <a:r>
              <a:rPr lang="el-GR" sz="4000" dirty="0"/>
              <a:t>Διαδικασία Μελέτης Περίπτωσης: Διερεύνηση μίας ή πολλαπλών Μελετών Περίπτωσης</a:t>
            </a:r>
          </a:p>
        </p:txBody>
      </p:sp>
      <p:sp>
        <p:nvSpPr>
          <p:cNvPr id="3" name="Content Placeholder 2"/>
          <p:cNvSpPr>
            <a:spLocks noGrp="1"/>
          </p:cNvSpPr>
          <p:nvPr>
            <p:ph type="body" idx="1"/>
          </p:nvPr>
        </p:nvSpPr>
        <p:spPr>
          <a:xfrm>
            <a:off x="457200" y="1943100"/>
            <a:ext cx="8229600" cy="4183063"/>
          </a:xfrm>
        </p:spPr>
        <p:txBody>
          <a:bodyPr>
            <a:normAutofit/>
          </a:bodyPr>
          <a:lstStyle/>
          <a:p>
            <a:pPr marL="457200" indent="-457200">
              <a:buAutoNum type="arabicPeriod"/>
            </a:pPr>
            <a:r>
              <a:rPr lang="el-GR" sz="1800" dirty="0"/>
              <a:t>Τα δεδομένα συλλέγονται, αναλύονται, και συνθέτονται σε αναφορές ατομικών μελετών περίπτωσης. </a:t>
            </a:r>
          </a:p>
          <a:p>
            <a:pPr marL="457200" indent="-457200">
              <a:buAutoNum type="arabicPeriod"/>
            </a:pPr>
            <a:r>
              <a:rPr lang="el-GR" sz="1800" dirty="0"/>
              <a:t>Χρησιμοποιήστε πολλαπλές πηγές ενδείξεων για να δημιουργήσετε μία αναφορά</a:t>
            </a:r>
            <a:endParaRPr lang="en-US" sz="1800" dirty="0"/>
          </a:p>
          <a:p>
            <a:pPr marL="457200" indent="-457200">
              <a:buAutoNum type="arabicPeriod"/>
            </a:pPr>
            <a:r>
              <a:rPr lang="el-GR" sz="1800" dirty="0"/>
              <a:t>Αναγνωρίστε αρνητικά ή αντικρουόμενα δεδομένα</a:t>
            </a:r>
            <a:r>
              <a:rPr lang="en-US" sz="1800" dirty="0"/>
              <a:t> </a:t>
            </a:r>
            <a:r>
              <a:rPr lang="el-GR" sz="1800" dirty="0"/>
              <a:t>ή επαναξιολογήστε τη σχέση συγκεκριμένων μελετών περίπτωσης. </a:t>
            </a:r>
          </a:p>
          <a:p>
            <a:pPr marL="457200" indent="-457200">
              <a:buAutoNum type="arabicPeriod"/>
            </a:pPr>
            <a:r>
              <a:rPr lang="el-GR" sz="1800" dirty="0"/>
              <a:t>Δημιουργήστε μία βάση δεδομένων</a:t>
            </a:r>
            <a:endParaRPr lang="en-US" sz="1800" dirty="0"/>
          </a:p>
          <a:p>
            <a:pPr marL="457200" indent="-457200">
              <a:buAutoNum type="arabicPeriod"/>
            </a:pPr>
            <a:r>
              <a:rPr lang="el-GR" sz="1800" dirty="0"/>
              <a:t>Εξαγωγή διά-περιπτωσιακών συμπερασμάτων και συγγραφή αναφοράς</a:t>
            </a:r>
          </a:p>
        </p:txBody>
      </p:sp>
    </p:spTree>
    <p:extLst>
      <p:ext uri="{BB962C8B-B14F-4D97-AF65-F5344CB8AC3E}">
        <p14:creationId xmlns:p14="http://schemas.microsoft.com/office/powerpoint/2010/main" val="888892758"/>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18</TotalTime>
  <Words>1157</Words>
  <Application>Microsoft Macintosh PowerPoint</Application>
  <PresentationFormat>On-screen Show (4:3)</PresentationFormat>
  <Paragraphs>113</Paragraphs>
  <Slides>17</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Apparat</vt:lpstr>
      <vt:lpstr>Arial</vt:lpstr>
      <vt:lpstr>Calibri</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Τι είναι μία Μελέτη Περίπτωσης;</vt:lpstr>
      <vt:lpstr>Πότε χρησιμοποιούμε τις Μελέτες Περίπτωσης? </vt:lpstr>
      <vt:lpstr>Θέσεις των Μελετών Περίπτωσης</vt:lpstr>
      <vt:lpstr>Διαδικασία Μελέτης Περίπτωσης: Ανάπτυξη μιας Θεωρητικής Στάσης</vt:lpstr>
      <vt:lpstr>Διαδικασία Μελέτης Περίπτωσης: Επιλογή Περιπτώσεων</vt:lpstr>
      <vt:lpstr>Διαδικασία Μελέτης Περίπτωσης: Σχεδίαση και Πιλοτική Εφαρμογή</vt:lpstr>
      <vt:lpstr>Διαδικασία Μελέτης Περίπτωσης: Διερεύνηση μίας ή πολλαπλών Μελετών Περίπτωσης</vt:lpstr>
      <vt:lpstr>Κύρια Είδη Σχεδιασμών Μελετών Περίπτωσης</vt:lpstr>
      <vt:lpstr>Πηγές Ενδείξεων και τα Δυνατά-Αδύνατα σημεία τους</vt:lpstr>
      <vt:lpstr>Εγκυρότητα Εννοιολογικής Κατασκευής</vt:lpstr>
      <vt:lpstr>Βελτίωση γενικευσιμότητας</vt:lpstr>
      <vt:lpstr>Αξιοπιστία:  Περιεχόμενα Πρωτοκόλλου Αναφοράς</vt:lpstr>
      <vt:lpstr>Ανάλυση των Στοιχείων και των Δεδομένων</vt:lpstr>
      <vt:lpstr>Συγγραφή Αναφορών Μελέτης Περίπτωσης</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4</cp:revision>
  <dcterms:created xsi:type="dcterms:W3CDTF">2023-09-12T13:30:38Z</dcterms:created>
  <dcterms:modified xsi:type="dcterms:W3CDTF">2023-09-12T13:49:19Z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