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1" r:id="rId4"/>
    <p:sldId id="332" r:id="rId5"/>
    <p:sldId id="259" r:id="rId6"/>
    <p:sldId id="260" r:id="rId7"/>
    <p:sldId id="261" r:id="rId8"/>
    <p:sldId id="262" r:id="rId9"/>
    <p:sldId id="263" r:id="rId10"/>
    <p:sldId id="264" r:id="rId11"/>
    <p:sldId id="265" r:id="rId12"/>
    <p:sldId id="266" r:id="rId13"/>
    <p:sldId id="267" r:id="rId14"/>
    <p:sldId id="268" r:id="rId15"/>
    <p:sldId id="269" r:id="rId16"/>
    <p:sldId id="270" r:id="rId17"/>
    <p:sldId id="334" r:id="rId18"/>
    <p:sldId id="271" r:id="rId19"/>
    <p:sldId id="333"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35" r:id="rId48"/>
    <p:sldId id="303" r:id="rId49"/>
    <p:sldId id="304" r:id="rId50"/>
    <p:sldId id="305" r:id="rId51"/>
    <p:sldId id="306" r:id="rId52"/>
    <p:sldId id="308" r:id="rId53"/>
    <p:sldId id="309" r:id="rId54"/>
    <p:sldId id="311" r:id="rId55"/>
    <p:sldId id="312" r:id="rId56"/>
    <p:sldId id="313" r:id="rId57"/>
    <p:sldId id="314" r:id="rId58"/>
    <p:sldId id="317" r:id="rId59"/>
    <p:sldId id="319" r:id="rId60"/>
    <p:sldId id="321" r:id="rId61"/>
    <p:sldId id="324" r:id="rId62"/>
    <p:sldId id="325" r:id="rId63"/>
    <p:sldId id="326" r:id="rId64"/>
    <p:sldId id="327" r:id="rId65"/>
    <p:sldId id="329" r:id="rId6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E061F63-2CF8-58F3-2A0D-4408CADB464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3AC33443-6E8F-73C8-5AFA-A3CF4EEC8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26625E56-42D2-D86E-BCF3-016D90003C2F}"/>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5" name="Θέση υποσέλιδου 4">
            <a:extLst>
              <a:ext uri="{FF2B5EF4-FFF2-40B4-BE49-F238E27FC236}">
                <a16:creationId xmlns="" xmlns:a16="http://schemas.microsoft.com/office/drawing/2014/main" id="{879117E8-634A-6714-851C-B19FBC12DE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BC4B864B-96C0-162C-4AA4-8F8396F694C9}"/>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398348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119F40-2E09-73D1-9516-A1EC3DB7324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8EFEC2AD-E028-2403-53E7-F313997A77B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9CCCE664-B1B5-0866-16BE-0B05AAC1FF57}"/>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5" name="Θέση υποσέλιδου 4">
            <a:extLst>
              <a:ext uri="{FF2B5EF4-FFF2-40B4-BE49-F238E27FC236}">
                <a16:creationId xmlns="" xmlns:a16="http://schemas.microsoft.com/office/drawing/2014/main" id="{4F848FCC-655A-A25D-03DE-87BFE790726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2C394326-BD60-2128-BA1A-74D0CA4D9A80}"/>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317444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040003DD-C98E-E2B6-896D-87183AD566A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F0B4097B-30CA-C56A-C8BD-71A8A4434E6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2003A849-ED1C-1F8C-A064-FC33C8FEF292}"/>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5" name="Θέση υποσέλιδου 4">
            <a:extLst>
              <a:ext uri="{FF2B5EF4-FFF2-40B4-BE49-F238E27FC236}">
                <a16:creationId xmlns="" xmlns:a16="http://schemas.microsoft.com/office/drawing/2014/main" id="{4AD6FCD8-B6FF-FC47-03CF-815B6A29265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AD386F71-BC1B-6074-6E61-F9B6D6A8AE50}"/>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281741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D835473-3F97-82D6-E146-30D5F93BE1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27F91DA0-2F89-5C1B-08F5-01B580C4D5C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05B93D64-EC79-84D4-EC21-43C8387C79CD}"/>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5" name="Θέση υποσέλιδου 4">
            <a:extLst>
              <a:ext uri="{FF2B5EF4-FFF2-40B4-BE49-F238E27FC236}">
                <a16:creationId xmlns="" xmlns:a16="http://schemas.microsoft.com/office/drawing/2014/main" id="{A3602889-427B-4A1A-07DB-E290371CE3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3366F3EF-943E-F5FF-D6AF-8C8FF55C157F}"/>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362929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E401A56-49A5-117D-D7C4-65BBE7E07A8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C3265797-C309-CCC9-6FA4-B110EBF983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0C2AD55D-7065-01E4-1180-714EBC090144}"/>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5" name="Θέση υποσέλιδου 4">
            <a:extLst>
              <a:ext uri="{FF2B5EF4-FFF2-40B4-BE49-F238E27FC236}">
                <a16:creationId xmlns="" xmlns:a16="http://schemas.microsoft.com/office/drawing/2014/main" id="{702C0B13-34F0-91C2-70EE-E81768BC5BE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CB9E66B2-D506-FC32-DCFD-58C14EB41333}"/>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219083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762CA44-AFFF-6A5A-378A-C7181F694CB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E1F906B6-BA5A-124A-8059-1CB425D43C6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E1623F96-B054-0402-3C12-637D4A4E9CC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3023AC50-22AD-77EF-D331-4C4A6C0FBD52}"/>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6" name="Θέση υποσέλιδου 5">
            <a:extLst>
              <a:ext uri="{FF2B5EF4-FFF2-40B4-BE49-F238E27FC236}">
                <a16:creationId xmlns="" xmlns:a16="http://schemas.microsoft.com/office/drawing/2014/main" id="{20F6FA43-DFF0-EC51-02E3-EB9C86FC378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F44E9BA1-036D-4FA0-ECDB-71AE9E0B4FB6}"/>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1159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8A626B-FF61-3128-9286-E58D1243B0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2DDA5101-BA22-FE11-F515-1EE42819D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7F363952-C3A6-3CEC-122D-726C9AAACA6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CA07E7DC-5AE4-B6AA-43DA-C9791259A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57080F56-1B79-7773-D2F5-8BB96F635B5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50C70CFF-4299-243A-EDBE-D62EFBB0FD60}"/>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8" name="Θέση υποσέλιδου 7">
            <a:extLst>
              <a:ext uri="{FF2B5EF4-FFF2-40B4-BE49-F238E27FC236}">
                <a16:creationId xmlns="" xmlns:a16="http://schemas.microsoft.com/office/drawing/2014/main" id="{79210E37-94DD-2478-237B-5474859F4F0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FA7A2042-925E-64AD-FA68-D8DDA6F3A0A0}"/>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34730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9BC52E5-6F15-35D7-26B1-65CD7DAE783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876794EC-AAAB-60F9-2402-650F2504B308}"/>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4" name="Θέση υποσέλιδου 3">
            <a:extLst>
              <a:ext uri="{FF2B5EF4-FFF2-40B4-BE49-F238E27FC236}">
                <a16:creationId xmlns="" xmlns:a16="http://schemas.microsoft.com/office/drawing/2014/main" id="{45A16881-A77C-4766-6A58-4BAED6FC1D5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A86C2BB0-93E9-B129-2827-7878606DDDDC}"/>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93585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10174413-AB2B-9370-AD30-2ACE4251D7E8}"/>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3" name="Θέση υποσέλιδου 2">
            <a:extLst>
              <a:ext uri="{FF2B5EF4-FFF2-40B4-BE49-F238E27FC236}">
                <a16:creationId xmlns="" xmlns:a16="http://schemas.microsoft.com/office/drawing/2014/main" id="{20A5953A-F560-5670-1D03-322581560E3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2DC7E943-CD76-3868-7E6D-4E8ABCEA3986}"/>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241672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079B576-08F2-AE9F-3819-15EC0700CF5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AF6AF8A4-0372-4059-B3F2-1BA430AC5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15A25E57-6FD2-75AF-F14C-E299058B9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EB5E13C0-FFA2-7A2E-0213-F5D7277BC601}"/>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6" name="Θέση υποσέλιδου 5">
            <a:extLst>
              <a:ext uri="{FF2B5EF4-FFF2-40B4-BE49-F238E27FC236}">
                <a16:creationId xmlns="" xmlns:a16="http://schemas.microsoft.com/office/drawing/2014/main" id="{A2B11763-CEBC-E6B0-F925-E0B85345A0E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BEAABB3B-9B07-732A-3F49-79F907EE49D6}"/>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110634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FBA9E21-8D3F-6A6B-AC46-F61F123FC38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054CAE25-162F-AE42-748E-926653730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22785928-57D8-E0F7-725F-9662CD1B1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29CC6EE6-B57F-F7A7-92DB-2E6526253F69}"/>
              </a:ext>
            </a:extLst>
          </p:cNvPr>
          <p:cNvSpPr>
            <a:spLocks noGrp="1"/>
          </p:cNvSpPr>
          <p:nvPr>
            <p:ph type="dt" sz="half" idx="10"/>
          </p:nvPr>
        </p:nvSpPr>
        <p:spPr/>
        <p:txBody>
          <a:bodyPr/>
          <a:lstStyle/>
          <a:p>
            <a:fld id="{62A97FD1-B82E-4A26-B191-E3FD0383286D}" type="datetimeFigureOut">
              <a:rPr lang="el-GR" smtClean="0"/>
              <a:t>28/12/2024</a:t>
            </a:fld>
            <a:endParaRPr lang="el-GR"/>
          </a:p>
        </p:txBody>
      </p:sp>
      <p:sp>
        <p:nvSpPr>
          <p:cNvPr id="6" name="Θέση υποσέλιδου 5">
            <a:extLst>
              <a:ext uri="{FF2B5EF4-FFF2-40B4-BE49-F238E27FC236}">
                <a16:creationId xmlns="" xmlns:a16="http://schemas.microsoft.com/office/drawing/2014/main" id="{08C0198E-8C69-96B0-262F-AA692B90361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93B967CC-5E83-EA71-5EB3-351FB136BC82}"/>
              </a:ext>
            </a:extLst>
          </p:cNvPr>
          <p:cNvSpPr>
            <a:spLocks noGrp="1"/>
          </p:cNvSpPr>
          <p:nvPr>
            <p:ph type="sldNum" sz="quarter" idx="12"/>
          </p:nvPr>
        </p:nvSpPr>
        <p:spPr/>
        <p:txBody>
          <a:bodyPr/>
          <a:lstStyle/>
          <a:p>
            <a:fld id="{8687030C-F477-4FE9-8C5B-CAEDBA801657}" type="slidenum">
              <a:rPr lang="el-GR" smtClean="0"/>
              <a:t>‹#›</a:t>
            </a:fld>
            <a:endParaRPr lang="el-GR"/>
          </a:p>
        </p:txBody>
      </p:sp>
    </p:spTree>
    <p:extLst>
      <p:ext uri="{BB962C8B-B14F-4D97-AF65-F5344CB8AC3E}">
        <p14:creationId xmlns:p14="http://schemas.microsoft.com/office/powerpoint/2010/main" val="169217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A9B61C0F-5670-AF12-F87D-5A360AC2E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547BB3E6-FB70-8195-5EEE-D202766A9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517FB0E2-6DA0-0B4A-60E2-97200506D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A97FD1-B82E-4A26-B191-E3FD0383286D}" type="datetimeFigureOut">
              <a:rPr lang="el-GR" smtClean="0"/>
              <a:t>28/12/2024</a:t>
            </a:fld>
            <a:endParaRPr lang="el-GR"/>
          </a:p>
        </p:txBody>
      </p:sp>
      <p:sp>
        <p:nvSpPr>
          <p:cNvPr id="5" name="Θέση υποσέλιδου 4">
            <a:extLst>
              <a:ext uri="{FF2B5EF4-FFF2-40B4-BE49-F238E27FC236}">
                <a16:creationId xmlns="" xmlns:a16="http://schemas.microsoft.com/office/drawing/2014/main" id="{3A0CCA10-DD92-1B40-A25F-FD43F4A34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1B858EF8-FF42-BC88-D314-54944E1FD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87030C-F477-4FE9-8C5B-CAEDBA801657}" type="slidenum">
              <a:rPr lang="el-GR" smtClean="0"/>
              <a:t>‹#›</a:t>
            </a:fld>
            <a:endParaRPr lang="el-GR"/>
          </a:p>
        </p:txBody>
      </p:sp>
    </p:spTree>
    <p:extLst>
      <p:ext uri="{BB962C8B-B14F-4D97-AF65-F5344CB8AC3E}">
        <p14:creationId xmlns:p14="http://schemas.microsoft.com/office/powerpoint/2010/main" val="282471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7837303-0B36-A700-DDCC-6F583FA97259}"/>
              </a:ext>
            </a:extLst>
          </p:cNvPr>
          <p:cNvSpPr>
            <a:spLocks noGrp="1"/>
          </p:cNvSpPr>
          <p:nvPr>
            <p:ph type="ctrTitle"/>
          </p:nvPr>
        </p:nvSpPr>
        <p:spPr>
          <a:xfrm>
            <a:off x="1524000" y="1122363"/>
            <a:ext cx="9144000" cy="1824037"/>
          </a:xfrm>
        </p:spPr>
        <p:txBody>
          <a:bodyPr/>
          <a:lstStyle/>
          <a:p>
            <a:r>
              <a:rPr lang="el-GR" dirty="0"/>
              <a:t>ΠΕΠΤΙΚΟ ΣΥΣΤΗΜΑ</a:t>
            </a:r>
          </a:p>
        </p:txBody>
      </p:sp>
    </p:spTree>
    <p:extLst>
      <p:ext uri="{BB962C8B-B14F-4D97-AF65-F5344CB8AC3E}">
        <p14:creationId xmlns:p14="http://schemas.microsoft.com/office/powerpoint/2010/main" val="128208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9197C6-3C01-BA07-0670-CF37F5CDB40A}"/>
              </a:ext>
            </a:extLst>
          </p:cNvPr>
          <p:cNvSpPr>
            <a:spLocks noGrp="1"/>
          </p:cNvSpPr>
          <p:nvPr>
            <p:ph type="title"/>
          </p:nvPr>
        </p:nvSpPr>
        <p:spPr>
          <a:xfrm>
            <a:off x="838200" y="203201"/>
            <a:ext cx="10515600" cy="74167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Γλώσσα</a:t>
            </a:r>
            <a:endParaRPr lang="el-GR" sz="3600" dirty="0"/>
          </a:p>
        </p:txBody>
      </p:sp>
      <p:sp>
        <p:nvSpPr>
          <p:cNvPr id="3" name="Θέση περιεχομένου 2">
            <a:extLst>
              <a:ext uri="{FF2B5EF4-FFF2-40B4-BE49-F238E27FC236}">
                <a16:creationId xmlns="" xmlns:a16="http://schemas.microsoft.com/office/drawing/2014/main" id="{F078D329-808A-D1FC-3DBC-46F56546A30A}"/>
              </a:ext>
            </a:extLst>
          </p:cNvPr>
          <p:cNvSpPr>
            <a:spLocks noGrp="1"/>
          </p:cNvSpPr>
          <p:nvPr>
            <p:ph idx="1"/>
          </p:nvPr>
        </p:nvSpPr>
        <p:spPr>
          <a:xfrm>
            <a:off x="838200" y="944880"/>
            <a:ext cx="10744200" cy="5709919"/>
          </a:xfrm>
        </p:spPr>
        <p:txBody>
          <a:bodyPr>
            <a:noAutofit/>
          </a:bodyPr>
          <a:lstStyle/>
          <a:p>
            <a:pPr>
              <a:lnSpc>
                <a:spcPct val="150000"/>
              </a:lnSpc>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Λειτουργίες της γλώσσας: 1) </a:t>
            </a:r>
            <a:r>
              <a:rPr lang="el-GR" sz="2400" dirty="0">
                <a:latin typeface="Calibri" panose="020F0502020204030204" pitchFamily="34" charset="0"/>
                <a:ea typeface="Calibri" panose="020F0502020204030204" pitchFamily="34" charset="0"/>
                <a:cs typeface="Calibri" panose="020F0502020204030204" pitchFamily="34" charset="0"/>
              </a:rPr>
              <a:t>Μ</a:t>
            </a:r>
            <a:r>
              <a:rPr lang="el-GR" sz="2400" dirty="0">
                <a:effectLst/>
                <a:latin typeface="Calibri" panose="020F0502020204030204" pitchFamily="34" charset="0"/>
                <a:ea typeface="Calibri" panose="020F0502020204030204" pitchFamily="34" charset="0"/>
                <a:cs typeface="Calibri" panose="020F0502020204030204" pitchFamily="34" charset="0"/>
              </a:rPr>
              <a:t>ηχανική επεξεργασία της τροφής μέσω της συμπίεσης, λείανσης και παραμόρφωσης της τροφής, 2) </a:t>
            </a:r>
            <a:r>
              <a:rPr lang="el-GR" sz="2400" dirty="0">
                <a:latin typeface="Calibri" panose="020F0502020204030204" pitchFamily="34" charset="0"/>
                <a:ea typeface="Calibri" panose="020F0502020204030204" pitchFamily="34" charset="0"/>
                <a:cs typeface="Calibri" panose="020F0502020204030204" pitchFamily="34" charset="0"/>
              </a:rPr>
              <a:t>Χ</a:t>
            </a:r>
            <a:r>
              <a:rPr lang="el-GR" sz="2400" dirty="0">
                <a:effectLst/>
                <a:latin typeface="Calibri" panose="020F0502020204030204" pitchFamily="34" charset="0"/>
                <a:ea typeface="Calibri" panose="020F0502020204030204" pitchFamily="34" charset="0"/>
                <a:cs typeface="Calibri" panose="020F0502020204030204" pitchFamily="34" charset="0"/>
              </a:rPr>
              <a:t>ειρισμός για την υποβοήθηση της μάσησης και την προετοιμασία της τροφής για κατάποση, 3) </a:t>
            </a:r>
            <a:r>
              <a:rPr lang="el-GR" sz="2400" dirty="0">
                <a:latin typeface="Calibri" panose="020F0502020204030204" pitchFamily="34" charset="0"/>
                <a:ea typeface="Calibri" panose="020F0502020204030204" pitchFamily="34" charset="0"/>
                <a:cs typeface="Calibri" panose="020F0502020204030204" pitchFamily="34" charset="0"/>
              </a:rPr>
              <a:t>Π</a:t>
            </a:r>
            <a:r>
              <a:rPr lang="el-GR" sz="2400" dirty="0">
                <a:effectLst/>
                <a:latin typeface="Calibri" panose="020F0502020204030204" pitchFamily="34" charset="0"/>
                <a:ea typeface="Calibri" panose="020F0502020204030204" pitchFamily="34" charset="0"/>
                <a:cs typeface="Calibri" panose="020F0502020204030204" pitchFamily="34" charset="0"/>
              </a:rPr>
              <a:t>αροχή αισθητικών πληροφοριών για την ανάλυση της τροφής με την επαφή, την θερμοκρασία και τους </a:t>
            </a:r>
            <a:r>
              <a:rPr lang="el-GR" sz="2400" b="1" dirty="0">
                <a:effectLst/>
                <a:latin typeface="Calibri" panose="020F0502020204030204" pitchFamily="34" charset="0"/>
                <a:ea typeface="Calibri" panose="020F0502020204030204" pitchFamily="34" charset="0"/>
                <a:cs typeface="Calibri" panose="020F0502020204030204" pitchFamily="34" charset="0"/>
              </a:rPr>
              <a:t>γευστικούς κάλυκες</a:t>
            </a:r>
            <a:r>
              <a:rPr lang="el-GR" sz="2400" dirty="0">
                <a:effectLst/>
                <a:latin typeface="Calibri" panose="020F0502020204030204" pitchFamily="34" charset="0"/>
                <a:ea typeface="Calibri" panose="020F0502020204030204" pitchFamily="34" charset="0"/>
                <a:cs typeface="Calibri" panose="020F0502020204030204" pitchFamily="34" charset="0"/>
              </a:rPr>
              <a:t>, 4) </a:t>
            </a:r>
            <a:r>
              <a:rPr lang="el-GR" sz="2400" dirty="0">
                <a:latin typeface="Calibri" panose="020F0502020204030204" pitchFamily="34" charset="0"/>
                <a:ea typeface="Calibri" panose="020F0502020204030204" pitchFamily="34" charset="0"/>
                <a:cs typeface="Calibri" panose="020F0502020204030204" pitchFamily="34" charset="0"/>
              </a:rPr>
              <a:t>Έ</a:t>
            </a:r>
            <a:r>
              <a:rPr lang="el-GR" sz="2400" dirty="0">
                <a:effectLst/>
                <a:latin typeface="Calibri" panose="020F0502020204030204" pitchFamily="34" charset="0"/>
                <a:ea typeface="Calibri" panose="020F0502020204030204" pitchFamily="34" charset="0"/>
                <a:cs typeface="Calibri" panose="020F0502020204030204" pitchFamily="34" charset="0"/>
              </a:rPr>
              <a:t>κκριση βλέννας για την λίπανση της τροφής, 5) </a:t>
            </a:r>
            <a:r>
              <a:rPr lang="el-GR" sz="2400" dirty="0">
                <a:latin typeface="Calibri" panose="020F0502020204030204" pitchFamily="34" charset="0"/>
                <a:ea typeface="Calibri" panose="020F0502020204030204" pitchFamily="34" charset="0"/>
                <a:cs typeface="Calibri" panose="020F0502020204030204" pitchFamily="34" charset="0"/>
              </a:rPr>
              <a:t>Έ</a:t>
            </a:r>
            <a:r>
              <a:rPr lang="el-GR" sz="2400" dirty="0">
                <a:effectLst/>
                <a:latin typeface="Calibri" panose="020F0502020204030204" pitchFamily="34" charset="0"/>
                <a:ea typeface="Calibri" panose="020F0502020204030204" pitchFamily="34" charset="0"/>
                <a:cs typeface="Calibri" panose="020F0502020204030204" pitchFamily="34" charset="0"/>
              </a:rPr>
              <a:t>κκριση του ενζύμου </a:t>
            </a:r>
            <a:r>
              <a:rPr lang="el-GR" sz="2400" b="1" dirty="0">
                <a:effectLst/>
                <a:latin typeface="Calibri" panose="020F0502020204030204" pitchFamily="34" charset="0"/>
                <a:ea typeface="Calibri" panose="020F0502020204030204" pitchFamily="34" charset="0"/>
                <a:cs typeface="Calibri" panose="020F0502020204030204" pitchFamily="34" charset="0"/>
              </a:rPr>
              <a:t>γλωσσική </a:t>
            </a:r>
            <a:r>
              <a:rPr lang="el-GR" sz="2400" b="1"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2400" dirty="0">
                <a:effectLst/>
                <a:latin typeface="Calibri" panose="020F0502020204030204" pitchFamily="34" charset="0"/>
                <a:ea typeface="Calibri" panose="020F0502020204030204" pitchFamily="34" charset="0"/>
                <a:cs typeface="Calibri" panose="020F0502020204030204" pitchFamily="34"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Η γλωσσική </a:t>
            </a:r>
            <a:r>
              <a:rPr lang="el-GR" sz="24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2400" dirty="0">
                <a:effectLst/>
                <a:latin typeface="Calibri" panose="020F0502020204030204" pitchFamily="34" charset="0"/>
                <a:ea typeface="Calibri" panose="020F0502020204030204" pitchFamily="34" charset="0"/>
                <a:cs typeface="Calibri" panose="020F0502020204030204" pitchFamily="34" charset="0"/>
              </a:rPr>
              <a:t> παραμένει δραστική σε τιμές </a:t>
            </a:r>
            <a:r>
              <a:rPr lang="en-US" sz="2400" dirty="0">
                <a:effectLst/>
                <a:latin typeface="Calibri" panose="020F0502020204030204" pitchFamily="34" charset="0"/>
                <a:ea typeface="Calibri" panose="020F0502020204030204" pitchFamily="34" charset="0"/>
                <a:cs typeface="Calibri" panose="020F0502020204030204" pitchFamily="34" charset="0"/>
              </a:rPr>
              <a:t>pH</a:t>
            </a:r>
            <a:r>
              <a:rPr lang="el-GR" sz="2400" dirty="0">
                <a:effectLst/>
                <a:latin typeface="Calibri" panose="020F0502020204030204" pitchFamily="34" charset="0"/>
                <a:ea typeface="Calibri" panose="020F0502020204030204" pitchFamily="34" charset="0"/>
                <a:cs typeface="Calibri" panose="020F0502020204030204" pitchFamily="34" charset="0"/>
              </a:rPr>
              <a:t> μεταξύ 3,0-6,0. Επειδή η γλωσσική </a:t>
            </a:r>
            <a:r>
              <a:rPr lang="el-GR" sz="24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2400" dirty="0">
                <a:effectLst/>
                <a:latin typeface="Calibri" panose="020F0502020204030204" pitchFamily="34" charset="0"/>
                <a:ea typeface="Calibri" panose="020F0502020204030204" pitchFamily="34" charset="0"/>
                <a:cs typeface="Calibri" panose="020F0502020204030204" pitchFamily="34" charset="0"/>
              </a:rPr>
              <a:t> ανέχεται το όξινο περιβάλλον, μπορεί να συνεχίσει να διασπά τα λιπίδια, και ειδικότερα τα </a:t>
            </a:r>
            <a:r>
              <a:rPr lang="el-GR" sz="2400"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2400" dirty="0">
                <a:effectLst/>
                <a:latin typeface="Calibri" panose="020F0502020204030204" pitchFamily="34" charset="0"/>
                <a:ea typeface="Calibri" panose="020F0502020204030204" pitchFamily="34" charset="0"/>
                <a:cs typeface="Calibri" panose="020F0502020204030204" pitchFamily="34" charset="0"/>
              </a:rPr>
              <a:t>, για αρκετό χρονικό διάστημα ακόμα και όταν η τροφή φθάσει στο στόμαχο.</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36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DD8A14-72E5-5D12-666C-A77538900696}"/>
              </a:ext>
            </a:extLst>
          </p:cNvPr>
          <p:cNvSpPr>
            <a:spLocks noGrp="1"/>
          </p:cNvSpPr>
          <p:nvPr>
            <p:ph type="title"/>
          </p:nvPr>
        </p:nvSpPr>
        <p:spPr>
          <a:xfrm>
            <a:off x="838200" y="203201"/>
            <a:ext cx="10515600" cy="965199"/>
          </a:xfrm>
        </p:spPr>
        <p:txBody>
          <a:bodyPr>
            <a:normAutofit/>
          </a:bodyPr>
          <a:lstStyle/>
          <a:p>
            <a:r>
              <a:rPr lang="el-GR" sz="3200" b="1" dirty="0">
                <a:effectLst/>
                <a:latin typeface="Calibri" panose="020F0502020204030204" pitchFamily="34" charset="0"/>
                <a:ea typeface="Calibri" panose="020F0502020204030204" pitchFamily="34" charset="0"/>
                <a:cs typeface="Calibri" panose="020F0502020204030204" pitchFamily="34" charset="0"/>
              </a:rPr>
              <a:t>ΣΙΕΛΟΓΟΝΟΙ ΑΔΕΝΕΣ</a:t>
            </a:r>
            <a:endParaRPr lang="el-GR" sz="3200" dirty="0"/>
          </a:p>
        </p:txBody>
      </p:sp>
      <p:sp>
        <p:nvSpPr>
          <p:cNvPr id="3" name="Θέση περιεχομένου 2">
            <a:extLst>
              <a:ext uri="{FF2B5EF4-FFF2-40B4-BE49-F238E27FC236}">
                <a16:creationId xmlns="" xmlns:a16="http://schemas.microsoft.com/office/drawing/2014/main" id="{AEA940DC-CBB8-0148-7497-45AC177775AF}"/>
              </a:ext>
            </a:extLst>
          </p:cNvPr>
          <p:cNvSpPr>
            <a:spLocks noGrp="1"/>
          </p:cNvSpPr>
          <p:nvPr>
            <p:ph idx="1"/>
          </p:nvPr>
        </p:nvSpPr>
        <p:spPr>
          <a:xfrm>
            <a:off x="838200" y="1168400"/>
            <a:ext cx="10795000" cy="5486399"/>
          </a:xfrm>
        </p:spPr>
        <p:txBody>
          <a:bodyPr>
            <a:noAutofit/>
          </a:bodyPr>
          <a:lstStyle/>
          <a:p>
            <a:pPr>
              <a:lnSpc>
                <a:spcPct val="150000"/>
              </a:lnSpc>
              <a:spcBef>
                <a:spcPts val="0"/>
              </a:spcBef>
            </a:pPr>
            <a:r>
              <a:rPr lang="el-GR" sz="2000" b="1" dirty="0">
                <a:latin typeface="Calibri" panose="020F0502020204030204" pitchFamily="34" charset="0"/>
                <a:ea typeface="Calibri" panose="020F0502020204030204" pitchFamily="34" charset="0"/>
                <a:cs typeface="Calibri" panose="020F0502020204030204" pitchFamily="34" charset="0"/>
              </a:rPr>
              <a:t>Σ</a:t>
            </a:r>
            <a:r>
              <a:rPr lang="el-GR" sz="2000" b="1" dirty="0">
                <a:effectLst/>
                <a:latin typeface="Calibri" panose="020F0502020204030204" pitchFamily="34" charset="0"/>
                <a:ea typeface="Calibri" panose="020F0502020204030204" pitchFamily="34" charset="0"/>
                <a:cs typeface="Calibri" panose="020F0502020204030204" pitchFamily="34" charset="0"/>
              </a:rPr>
              <a:t>ιελογόνοι αδένες:</a:t>
            </a:r>
            <a:r>
              <a:rPr lang="el-GR" sz="2000" dirty="0">
                <a:effectLst/>
                <a:latin typeface="Calibri" panose="020F0502020204030204" pitchFamily="34" charset="0"/>
                <a:ea typeface="Calibri" panose="020F0502020204030204" pitchFamily="34" charset="0"/>
                <a:cs typeface="Calibri" panose="020F0502020204030204" pitchFamily="34" charset="0"/>
              </a:rPr>
              <a:t> Εξωκρινείς αδένες της στοματικής κοιλότητας που παράγουν τον σίελο. Η σύσταση του σιέλου ποικίλλει ανάλογα με τον σιελογόνο αδένα. Οι σιελογόνοι αδένες διακρίνονται σε κύριους, μεγάλους σιελογόνους αδένες και σε δευτερεύοντες, μικρότερους σιελογόνους αδένες.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latin typeface="Calibri" panose="020F0502020204030204" pitchFamily="34" charset="0"/>
                <a:ea typeface="Calibri" panose="020F0502020204030204" pitchFamily="34" charset="0"/>
                <a:cs typeface="Calibri" panose="020F0502020204030204" pitchFamily="34" charset="0"/>
              </a:rPr>
              <a:t>Δ</a:t>
            </a:r>
            <a:r>
              <a:rPr lang="el-GR" sz="2000" dirty="0">
                <a:effectLst/>
                <a:latin typeface="Calibri" panose="020F0502020204030204" pitchFamily="34" charset="0"/>
                <a:ea typeface="Calibri" panose="020F0502020204030204" pitchFamily="34" charset="0"/>
                <a:cs typeface="Calibri" panose="020F0502020204030204" pitchFamily="34" charset="0"/>
              </a:rPr>
              <a:t>ευτερεύοντες σιελογόνοι αδένες είναι διεσπαρμένοι στην στοματική κοιλότητα, στο βλεννογόνο της γλώσσας και στο </a:t>
            </a:r>
            <a:r>
              <a:rPr lang="el-GR" sz="2000" dirty="0" err="1">
                <a:effectLst/>
                <a:latin typeface="Calibri" panose="020F0502020204030204" pitchFamily="34" charset="0"/>
                <a:ea typeface="Calibri" panose="020F0502020204030204" pitchFamily="34" charset="0"/>
                <a:cs typeface="Calibri" panose="020F0502020204030204" pitchFamily="34" charset="0"/>
              </a:rPr>
              <a:t>στοματοφάρυγγα</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Ε</a:t>
            </a:r>
            <a:r>
              <a:rPr lang="el-GR" sz="2000" dirty="0">
                <a:effectLst/>
                <a:latin typeface="Calibri" panose="020F0502020204030204" pitchFamily="34" charset="0"/>
                <a:ea typeface="Calibri" panose="020F0502020204030204" pitchFamily="34" charset="0"/>
                <a:cs typeface="Calibri" panose="020F0502020204030204" pitchFamily="34" charset="0"/>
              </a:rPr>
              <a:t>κκρίνουν συνεχώς μικρή ποσότητα σιέλου (περίπου 0,1 </a:t>
            </a:r>
            <a:r>
              <a:rPr lang="en-US" sz="2000" dirty="0">
                <a:effectLst/>
                <a:latin typeface="Calibri" panose="020F0502020204030204" pitchFamily="34" charset="0"/>
                <a:ea typeface="Calibri" panose="020F0502020204030204" pitchFamily="34" charset="0"/>
                <a:cs typeface="Calibri" panose="020F0502020204030204" pitchFamily="34" charset="0"/>
              </a:rPr>
              <a:t>ml</a:t>
            </a: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n-US" sz="2000" dirty="0">
                <a:effectLst/>
                <a:latin typeface="Calibri" panose="020F0502020204030204" pitchFamily="34" charset="0"/>
                <a:ea typeface="Calibri" panose="020F0502020204030204" pitchFamily="34" charset="0"/>
                <a:cs typeface="Calibri" panose="020F0502020204030204" pitchFamily="34" charset="0"/>
              </a:rPr>
              <a:t>min</a:t>
            </a:r>
            <a:r>
              <a:rPr lang="el-GR" sz="2000" dirty="0">
                <a:effectLst/>
                <a:latin typeface="Calibri" panose="020F0502020204030204" pitchFamily="34" charset="0"/>
                <a:ea typeface="Calibri" panose="020F0502020204030204" pitchFamily="34" charset="0"/>
                <a:cs typeface="Calibri" panose="020F0502020204030204" pitchFamily="34" charset="0"/>
              </a:rPr>
              <a:t> σε ηρεμία) για να διατηρείται η στοματική κοιλότητα υγρή.</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latin typeface="Calibri" panose="020F0502020204030204" pitchFamily="34" charset="0"/>
                <a:ea typeface="Calibri" panose="020F0502020204030204" pitchFamily="34" charset="0"/>
                <a:cs typeface="Calibri" panose="020F0502020204030204" pitchFamily="34" charset="0"/>
              </a:rPr>
              <a:t>Ό</a:t>
            </a:r>
            <a:r>
              <a:rPr lang="el-GR" sz="2000" dirty="0">
                <a:effectLst/>
                <a:latin typeface="Calibri" panose="020F0502020204030204" pitchFamily="34" charset="0"/>
                <a:ea typeface="Calibri" panose="020F0502020204030204" pitchFamily="34" charset="0"/>
                <a:cs typeface="Calibri" panose="020F0502020204030204" pitchFamily="34" charset="0"/>
              </a:rPr>
              <a:t>ταν η τροφή εισέλθει στο στόμα, η έκκριση του σιέλου αυξάνεται μέσω των κύριων σιελογόνων αδένων για να αρχίσει η λίπανση και η διάσπαση της τροφής. </a:t>
            </a: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Οι κύριοι σιελογόνοι αδένες διακρίνονται σε τρία ζεύγη αδένων, τους παρωτιδικούς, τους υπογλώσσιους και τους υπογνάθιους σιελογόνους αδένες. </a:t>
            </a:r>
            <a:r>
              <a:rPr lang="el-GR" sz="2000" dirty="0">
                <a:latin typeface="Calibri" panose="020F0502020204030204" pitchFamily="34" charset="0"/>
                <a:ea typeface="Calibri" panose="020F0502020204030204" pitchFamily="34" charset="0"/>
                <a:cs typeface="Calibri" panose="020F0502020204030204" pitchFamily="34" charset="0"/>
              </a:rPr>
              <a:t>Ε</a:t>
            </a:r>
            <a:r>
              <a:rPr lang="el-GR" sz="2000" dirty="0">
                <a:effectLst/>
                <a:latin typeface="Calibri" panose="020F0502020204030204" pitchFamily="34" charset="0"/>
                <a:ea typeface="Calibri" panose="020F0502020204030204" pitchFamily="34" charset="0"/>
                <a:cs typeface="Calibri" panose="020F0502020204030204" pitchFamily="34" charset="0"/>
              </a:rPr>
              <a:t>κκρίνουν υγρά στη στοματική κοιλότητα με διαφορετική σύσταση το καθένα.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48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E474DD9-5D69-F14E-350C-F8D42E1ED162}"/>
              </a:ext>
            </a:extLst>
          </p:cNvPr>
          <p:cNvSpPr>
            <a:spLocks noGrp="1"/>
          </p:cNvSpPr>
          <p:nvPr>
            <p:ph idx="1"/>
          </p:nvPr>
        </p:nvSpPr>
        <p:spPr>
          <a:xfrm>
            <a:off x="838200" y="223520"/>
            <a:ext cx="10515600" cy="6502400"/>
          </a:xfrm>
        </p:spPr>
        <p:txBody>
          <a:bodyPr>
            <a:normAutofit/>
          </a:bodyPr>
          <a:lstStyle/>
          <a:p>
            <a:pPr marL="342900" lvl="0" indent="-342900">
              <a:lnSpc>
                <a:spcPct val="150000"/>
              </a:lnSpc>
              <a:buFont typeface="+mj-lt"/>
              <a:buAutoNum type="arabicParenR"/>
            </a:pPr>
            <a:r>
              <a:rPr lang="el-GR" sz="2400" b="1" dirty="0">
                <a:latin typeface="Calibri" panose="020F0502020204030204" pitchFamily="34" charset="0"/>
                <a:ea typeface="Calibri" panose="020F0502020204030204" pitchFamily="34" charset="0"/>
                <a:cs typeface="Calibri" panose="020F0502020204030204" pitchFamily="34" charset="0"/>
              </a:rPr>
              <a:t>Π</a:t>
            </a:r>
            <a:r>
              <a:rPr lang="el-GR" sz="2400" b="1" dirty="0">
                <a:effectLst/>
                <a:latin typeface="Calibri" panose="020F0502020204030204" pitchFamily="34" charset="0"/>
                <a:ea typeface="Calibri" panose="020F0502020204030204" pitchFamily="34" charset="0"/>
                <a:cs typeface="Calibri" panose="020F0502020204030204" pitchFamily="34" charset="0"/>
              </a:rPr>
              <a:t>αρωτιδικοί σιελογόνοι αδένες</a:t>
            </a:r>
            <a:r>
              <a:rPr lang="el-GR" sz="2400" b="1" dirty="0">
                <a:latin typeface="Calibri" panose="020F0502020204030204" pitchFamily="34" charset="0"/>
                <a:ea typeface="Calibri" panose="020F0502020204030204" pitchFamily="34" charset="0"/>
                <a:cs typeface="Calibri" panose="020F0502020204030204" pitchFamily="34" charset="0"/>
              </a:rPr>
              <a:t>:</a:t>
            </a:r>
            <a:r>
              <a:rPr lang="el-GR" sz="2400" dirty="0">
                <a:effectLst/>
                <a:latin typeface="Calibri" panose="020F0502020204030204" pitchFamily="34" charset="0"/>
                <a:ea typeface="Calibri" panose="020F0502020204030204" pitchFamily="34" charset="0"/>
                <a:cs typeface="Calibri" panose="020F0502020204030204" pitchFamily="34" charset="0"/>
              </a:rPr>
              <a:t> Βρίσκονται κάτω και μπροστά από τα </a:t>
            </a:r>
            <a:r>
              <a:rPr lang="el-GR" sz="2400" dirty="0" err="1">
                <a:effectLst/>
                <a:latin typeface="Calibri" panose="020F0502020204030204" pitchFamily="34" charset="0"/>
                <a:ea typeface="Calibri" panose="020F0502020204030204" pitchFamily="34" charset="0"/>
                <a:cs typeface="Calibri" panose="020F0502020204030204" pitchFamily="34" charset="0"/>
              </a:rPr>
              <a:t>ώτα</a:t>
            </a:r>
            <a:r>
              <a:rPr lang="el-GR" sz="2400" dirty="0">
                <a:effectLst/>
                <a:latin typeface="Calibri" panose="020F0502020204030204" pitchFamily="34" charset="0"/>
                <a:ea typeface="Calibri" panose="020F0502020204030204" pitchFamily="34" charset="0"/>
                <a:cs typeface="Calibri" panose="020F0502020204030204" pitchFamily="34" charset="0"/>
              </a:rPr>
              <a:t>, μεταξύ του δέρματος και του μασητήρα μυός. </a:t>
            </a:r>
            <a:r>
              <a:rPr lang="el-GR" sz="2400" dirty="0">
                <a:latin typeface="Calibri" panose="020F0502020204030204" pitchFamily="34" charset="0"/>
                <a:ea typeface="Calibri" panose="020F0502020204030204" pitchFamily="34" charset="0"/>
                <a:cs typeface="Calibri" panose="020F0502020204030204" pitchFamily="34" charset="0"/>
              </a:rPr>
              <a:t>Ε</a:t>
            </a:r>
            <a:r>
              <a:rPr lang="el-GR" sz="2400" dirty="0">
                <a:effectLst/>
                <a:latin typeface="Calibri" panose="020F0502020204030204" pitchFamily="34" charset="0"/>
                <a:ea typeface="Calibri" panose="020F0502020204030204" pitchFamily="34" charset="0"/>
                <a:cs typeface="Calibri" panose="020F0502020204030204" pitchFamily="34" charset="0"/>
              </a:rPr>
              <a:t>κκρίνουν ένα υδαρές, ορώδες υγρό που περιέχει μεγάλες ποσότητες </a:t>
            </a:r>
            <a:r>
              <a:rPr lang="el-GR" sz="2400" dirty="0" err="1">
                <a:effectLst/>
                <a:latin typeface="Calibri" panose="020F0502020204030204" pitchFamily="34" charset="0"/>
                <a:ea typeface="Calibri" panose="020F0502020204030204" pitchFamily="34" charset="0"/>
                <a:cs typeface="Calibri" panose="020F0502020204030204" pitchFamily="34" charset="0"/>
              </a:rPr>
              <a:t>σιελικής</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err="1">
                <a:effectLst/>
                <a:latin typeface="Calibri" panose="020F0502020204030204" pitchFamily="34" charset="0"/>
                <a:ea typeface="Calibri" panose="020F0502020204030204" pitchFamily="34" charset="0"/>
                <a:cs typeface="Calibri" panose="020F0502020204030204" pitchFamily="34" charset="0"/>
              </a:rPr>
              <a:t>αμυλάσης</a:t>
            </a:r>
            <a:r>
              <a:rPr lang="el-GR" sz="2400" dirty="0">
                <a:effectLst/>
                <a:latin typeface="Calibri" panose="020F0502020204030204" pitchFamily="34" charset="0"/>
                <a:ea typeface="Calibri" panose="020F0502020204030204" pitchFamily="34" charset="0"/>
                <a:cs typeface="Calibri" panose="020F0502020204030204" pitchFamily="34" charset="0"/>
              </a:rPr>
              <a:t>, ένα ένζυμο που διασπά το άμυλο.</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400" b="1" dirty="0">
                <a:latin typeface="Calibri" panose="020F0502020204030204" pitchFamily="34" charset="0"/>
                <a:ea typeface="Calibri" panose="020F0502020204030204" pitchFamily="34" charset="0"/>
                <a:cs typeface="Calibri" panose="020F0502020204030204" pitchFamily="34" charset="0"/>
              </a:rPr>
              <a:t>Υ</a:t>
            </a:r>
            <a:r>
              <a:rPr lang="el-GR" sz="2400" b="1" dirty="0">
                <a:effectLst/>
                <a:latin typeface="Calibri" panose="020F0502020204030204" pitchFamily="34" charset="0"/>
                <a:ea typeface="Calibri" panose="020F0502020204030204" pitchFamily="34" charset="0"/>
                <a:cs typeface="Calibri" panose="020F0502020204030204" pitchFamily="34" charset="0"/>
              </a:rPr>
              <a:t>πογλώσσιοι σιελογόνοι αδένες:</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Β</a:t>
            </a:r>
            <a:r>
              <a:rPr lang="el-GR" sz="2400" dirty="0">
                <a:effectLst/>
                <a:latin typeface="Calibri" panose="020F0502020204030204" pitchFamily="34" charset="0"/>
                <a:ea typeface="Calibri" panose="020F0502020204030204" pitchFamily="34" charset="0"/>
                <a:cs typeface="Calibri" panose="020F0502020204030204" pitchFamily="34" charset="0"/>
              </a:rPr>
              <a:t>ρίσκονται κάτω από το βλεννογόνο στο δάπεδο του στόματος. </a:t>
            </a:r>
            <a:r>
              <a:rPr lang="el-GR" sz="2400" dirty="0">
                <a:latin typeface="Calibri" panose="020F0502020204030204" pitchFamily="34" charset="0"/>
                <a:ea typeface="Calibri" panose="020F0502020204030204" pitchFamily="34" charset="0"/>
                <a:cs typeface="Calibri" panose="020F0502020204030204" pitchFamily="34" charset="0"/>
              </a:rPr>
              <a:t>Ε</a:t>
            </a:r>
            <a:r>
              <a:rPr lang="el-GR" sz="2400" dirty="0">
                <a:effectLst/>
                <a:latin typeface="Calibri" panose="020F0502020204030204" pitchFamily="34" charset="0"/>
                <a:ea typeface="Calibri" panose="020F0502020204030204" pitchFamily="34" charset="0"/>
                <a:cs typeface="Calibri" panose="020F0502020204030204" pitchFamily="34" charset="0"/>
              </a:rPr>
              <a:t>κκρίνουν μια παχύρευστη βλεννώδη έκκριση που λειτουργεί ως λιπαντικό, και ελάχιστη </a:t>
            </a:r>
            <a:r>
              <a:rPr lang="el-GR" sz="24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2400" dirty="0">
                <a:effectLst/>
                <a:latin typeface="Calibri" panose="020F0502020204030204" pitchFamily="34" charset="0"/>
                <a:ea typeface="Calibri" panose="020F0502020204030204" pitchFamily="34" charset="0"/>
                <a:cs typeface="Calibri" panose="020F0502020204030204" pitchFamily="34"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R"/>
            </a:pPr>
            <a:r>
              <a:rPr lang="el-GR" sz="2400" b="1" dirty="0">
                <a:effectLst/>
                <a:latin typeface="Calibri" panose="020F0502020204030204" pitchFamily="34" charset="0"/>
                <a:ea typeface="Calibri" panose="020F0502020204030204" pitchFamily="34" charset="0"/>
                <a:cs typeface="Calibri" panose="020F0502020204030204" pitchFamily="34" charset="0"/>
              </a:rPr>
              <a:t>Υπογνάθιοι σιελογόνοι αδένες:</a:t>
            </a:r>
            <a:r>
              <a:rPr lang="el-GR" sz="2400" dirty="0">
                <a:effectLst/>
                <a:latin typeface="Calibri" panose="020F0502020204030204" pitchFamily="34" charset="0"/>
                <a:ea typeface="Calibri" panose="020F0502020204030204" pitchFamily="34" charset="0"/>
                <a:cs typeface="Calibri" panose="020F0502020204030204" pitchFamily="34" charset="0"/>
              </a:rPr>
              <a:t> Βρίσκονται κάτω από τη βάση της γλώσσας στο οπίσθιο τμήμα του στόματος και κατά μήκος των εσωτερικών επιφανειών της κάτω γνάθου. </a:t>
            </a:r>
            <a:r>
              <a:rPr lang="el-GR" sz="2400" dirty="0">
                <a:latin typeface="Calibri" panose="020F0502020204030204" pitchFamily="34" charset="0"/>
                <a:ea typeface="Calibri" panose="020F0502020204030204" pitchFamily="34" charset="0"/>
                <a:cs typeface="Calibri" panose="020F0502020204030204" pitchFamily="34" charset="0"/>
              </a:rPr>
              <a:t>Ε</a:t>
            </a:r>
            <a:r>
              <a:rPr lang="el-GR" sz="2400" dirty="0">
                <a:effectLst/>
                <a:latin typeface="Calibri" panose="020F0502020204030204" pitchFamily="34" charset="0"/>
                <a:ea typeface="Calibri" panose="020F0502020204030204" pitchFamily="34" charset="0"/>
                <a:cs typeface="Calibri" panose="020F0502020204030204" pitchFamily="34" charset="0"/>
              </a:rPr>
              <a:t>κκρίνουν ένα παχύρευστο μείγμα αποτελούμενο από βλέννα και </a:t>
            </a:r>
            <a:r>
              <a:rPr lang="el-GR" sz="24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2400" dirty="0">
                <a:effectLst/>
                <a:latin typeface="Calibri" panose="020F0502020204030204" pitchFamily="34" charset="0"/>
                <a:ea typeface="Calibri" panose="020F0502020204030204" pitchFamily="34" charset="0"/>
                <a:cs typeface="Calibri" panose="020F0502020204030204" pitchFamily="34"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0448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E97FD9F6-0147-B348-F1D3-35693BFF05A3}"/>
              </a:ext>
            </a:extLst>
          </p:cNvPr>
          <p:cNvSpPr>
            <a:spLocks noGrp="1"/>
          </p:cNvSpPr>
          <p:nvPr>
            <p:ph type="title"/>
          </p:nvPr>
        </p:nvSpPr>
        <p:spPr>
          <a:xfrm>
            <a:off x="366606" y="643467"/>
            <a:ext cx="3855064" cy="3004085"/>
          </a:xfrm>
        </p:spPr>
        <p:txBody>
          <a:bodyPr vert="horz" lIns="91440" tIns="45720" rIns="91440" bIns="45720" rtlCol="0" anchor="b">
            <a:normAutofit/>
          </a:bodyPr>
          <a:lstStyle/>
          <a:p>
            <a:r>
              <a:rPr lang="en-US" sz="3200" b="1" kern="1200" dirty="0">
                <a:solidFill>
                  <a:schemeClr val="tx1"/>
                </a:solidFill>
                <a:effectLst/>
                <a:latin typeface="+mj-lt"/>
                <a:ea typeface="+mj-ea"/>
                <a:cs typeface="+mj-cs"/>
              </a:rPr>
              <a:t>Τα </a:t>
            </a:r>
            <a:r>
              <a:rPr lang="en-US" sz="3200" b="1" kern="1200" dirty="0" err="1">
                <a:solidFill>
                  <a:schemeClr val="tx1"/>
                </a:solidFill>
                <a:effectLst/>
                <a:latin typeface="+mj-lt"/>
                <a:ea typeface="+mj-ea"/>
                <a:cs typeface="+mj-cs"/>
              </a:rPr>
              <a:t>τρί</a:t>
            </a:r>
            <a:r>
              <a:rPr lang="en-US" sz="3200" b="1" kern="1200" dirty="0">
                <a:solidFill>
                  <a:schemeClr val="tx1"/>
                </a:solidFill>
                <a:effectLst/>
                <a:latin typeface="+mj-lt"/>
                <a:ea typeface="+mj-ea"/>
                <a:cs typeface="+mj-cs"/>
              </a:rPr>
              <a:t>α ζεύγη των κύριων σιελογόνων αδένων</a:t>
            </a:r>
            <a:endParaRPr lang="en-US" sz="3200" kern="1200" dirty="0">
              <a:solidFill>
                <a:schemeClr val="tx1"/>
              </a:solidFill>
              <a:latin typeface="+mj-lt"/>
              <a:ea typeface="+mj-ea"/>
              <a:cs typeface="+mj-cs"/>
            </a:endParaRPr>
          </a:p>
        </p:txBody>
      </p:sp>
      <p:pic>
        <p:nvPicPr>
          <p:cNvPr id="4" name="Εικόνα 3" descr="Εικόνα που περιέχει σκίτσο/σχέδιο, ζωγραφιά, παιδική τέχνη, κείμενο&#10;&#10;Περιγραφή που δημιουργήθηκε αυτόματα">
            <a:extLst>
              <a:ext uri="{FF2B5EF4-FFF2-40B4-BE49-F238E27FC236}">
                <a16:creationId xmlns="" xmlns:a16="http://schemas.microsoft.com/office/drawing/2014/main" id="{E603F11F-6168-8F81-03B6-7C77B0086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670" y="1034980"/>
            <a:ext cx="7510718" cy="4431323"/>
          </a:xfrm>
          <a:prstGeom prst="rect">
            <a:avLst/>
          </a:prstGeom>
        </p:spPr>
      </p:pic>
    </p:spTree>
    <p:extLst>
      <p:ext uri="{BB962C8B-B14F-4D97-AF65-F5344CB8AC3E}">
        <p14:creationId xmlns:p14="http://schemas.microsoft.com/office/powerpoint/2010/main" val="228844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8C94881-8B86-9D98-6F9B-16EB3565DAAA}"/>
              </a:ext>
            </a:extLst>
          </p:cNvPr>
          <p:cNvSpPr>
            <a:spLocks noGrp="1"/>
          </p:cNvSpPr>
          <p:nvPr>
            <p:ph type="title"/>
          </p:nvPr>
        </p:nvSpPr>
        <p:spPr>
          <a:xfrm>
            <a:off x="838200" y="152401"/>
            <a:ext cx="10515600" cy="78231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Σίελος</a:t>
            </a:r>
            <a:endParaRPr lang="el-GR" sz="3600" dirty="0"/>
          </a:p>
        </p:txBody>
      </p:sp>
      <p:sp>
        <p:nvSpPr>
          <p:cNvPr id="3" name="Θέση περιεχομένου 2">
            <a:extLst>
              <a:ext uri="{FF2B5EF4-FFF2-40B4-BE49-F238E27FC236}">
                <a16:creationId xmlns="" xmlns:a16="http://schemas.microsoft.com/office/drawing/2014/main" id="{FFEDF8CE-2101-F914-949D-C3497E5EAB53}"/>
              </a:ext>
            </a:extLst>
          </p:cNvPr>
          <p:cNvSpPr>
            <a:spLocks noGrp="1"/>
          </p:cNvSpPr>
          <p:nvPr>
            <p:ph idx="1"/>
          </p:nvPr>
        </p:nvSpPr>
        <p:spPr>
          <a:xfrm>
            <a:off x="721360" y="934720"/>
            <a:ext cx="11054080" cy="5669280"/>
          </a:xfrm>
        </p:spPr>
        <p:txBody>
          <a:bodyPr>
            <a:noAutofit/>
          </a:bodyPr>
          <a:lstStyle/>
          <a:p>
            <a:pPr>
              <a:lnSpc>
                <a:spcPct val="150000"/>
              </a:lnSpc>
              <a:spcBef>
                <a:spcPts val="0"/>
              </a:spcBef>
            </a:pPr>
            <a:r>
              <a:rPr lang="el-GR" sz="2000" dirty="0">
                <a:latin typeface="Calibri" panose="020F0502020204030204" pitchFamily="34" charset="0"/>
                <a:ea typeface="Calibri" panose="020F0502020204030204" pitchFamily="34" charset="0"/>
                <a:cs typeface="Calibri" panose="020F0502020204030204" pitchFamily="34" charset="0"/>
              </a:rPr>
              <a:t>Σ</a:t>
            </a:r>
            <a:r>
              <a:rPr lang="el-GR" sz="2000" dirty="0">
                <a:effectLst/>
                <a:latin typeface="Calibri" panose="020F0502020204030204" pitchFamily="34" charset="0"/>
                <a:ea typeface="Calibri" panose="020F0502020204030204" pitchFamily="34" charset="0"/>
                <a:cs typeface="Calibri" panose="020F0502020204030204" pitchFamily="34" charset="0"/>
              </a:rPr>
              <a:t>ιελογόνοι αδένες παράγουν 1,0-1,5 λίτρα </a:t>
            </a:r>
            <a:r>
              <a:rPr lang="el-GR" sz="2000" b="1" dirty="0">
                <a:effectLst/>
                <a:latin typeface="Calibri" panose="020F0502020204030204" pitchFamily="34" charset="0"/>
                <a:ea typeface="Calibri" panose="020F0502020204030204" pitchFamily="34" charset="0"/>
                <a:cs typeface="Calibri" panose="020F0502020204030204" pitchFamily="34" charset="0"/>
              </a:rPr>
              <a:t>σιέλου</a:t>
            </a:r>
            <a:r>
              <a:rPr lang="el-GR" sz="2000" dirty="0">
                <a:effectLst/>
                <a:latin typeface="Calibri" panose="020F0502020204030204" pitchFamily="34" charset="0"/>
                <a:ea typeface="Calibri" panose="020F0502020204030204" pitchFamily="34" charset="0"/>
                <a:cs typeface="Calibri" panose="020F0502020204030204" pitchFamily="34" charset="0"/>
              </a:rPr>
              <a:t> καθημερινά. Ο σίελος περιέχει 99,5% νερό, ενώ το υπόλοιπο 0,5% περιλαμβάνει διαφόρους ηλεκτρολύτες (</a:t>
            </a:r>
            <a:r>
              <a:rPr lang="en-US" sz="2000" dirty="0">
                <a:effectLst/>
                <a:latin typeface="Calibri" panose="020F0502020204030204" pitchFamily="34" charset="0"/>
                <a:ea typeface="Calibri" panose="020F0502020204030204" pitchFamily="34" charset="0"/>
                <a:cs typeface="Calibri" panose="020F0502020204030204" pitchFamily="34" charset="0"/>
              </a:rPr>
              <a:t>Na</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Cl</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και </a:t>
            </a:r>
            <a:r>
              <a:rPr lang="en-US" sz="2000" dirty="0">
                <a:effectLst/>
                <a:latin typeface="Calibri" panose="020F0502020204030204" pitchFamily="34" charset="0"/>
                <a:ea typeface="Calibri" panose="020F0502020204030204" pitchFamily="34" charset="0"/>
                <a:cs typeface="Calibri" panose="020F0502020204030204" pitchFamily="34" charset="0"/>
              </a:rPr>
              <a:t>HCO</a:t>
            </a:r>
            <a:r>
              <a:rPr lang="el-GR" sz="2000" baseline="-25000" dirty="0">
                <a:effectLst/>
                <a:latin typeface="Calibri" panose="020F0502020204030204" pitchFamily="34" charset="0"/>
                <a:ea typeface="Calibri" panose="020F0502020204030204" pitchFamily="34" charset="0"/>
                <a:cs typeface="Calibri" panose="020F0502020204030204" pitchFamily="34" charset="0"/>
              </a:rPr>
              <a:t>3</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ρυθμιστικά διαλύματα, </a:t>
            </a:r>
            <a:r>
              <a:rPr lang="el-GR" sz="2000" dirty="0" err="1">
                <a:effectLst/>
                <a:latin typeface="Calibri" panose="020F0502020204030204" pitchFamily="34" charset="0"/>
                <a:ea typeface="Calibri" panose="020F0502020204030204" pitchFamily="34" charset="0"/>
                <a:cs typeface="Calibri" panose="020F0502020204030204" pitchFamily="34" charset="0"/>
              </a:rPr>
              <a:t>γλυκοπρωτεΐνες</a:t>
            </a:r>
            <a:r>
              <a:rPr lang="el-GR" sz="2000" dirty="0">
                <a:effectLst/>
                <a:latin typeface="Calibri" panose="020F0502020204030204" pitchFamily="34" charset="0"/>
                <a:ea typeface="Calibri" panose="020F0502020204030204" pitchFamily="34" charset="0"/>
                <a:cs typeface="Calibri" panose="020F0502020204030204" pitchFamily="34" charset="0"/>
              </a:rPr>
              <a:t>, αντισώματα, πεπτικά ένζυμα, </a:t>
            </a:r>
            <a:r>
              <a:rPr lang="el-GR" sz="2000" dirty="0" err="1">
                <a:effectLst/>
                <a:latin typeface="Calibri" panose="020F0502020204030204" pitchFamily="34" charset="0"/>
                <a:ea typeface="Calibri" panose="020F0502020204030204" pitchFamily="34" charset="0"/>
                <a:cs typeface="Calibri" panose="020F0502020204030204" pitchFamily="34" charset="0"/>
              </a:rPr>
              <a:t>λυσοζύμη</a:t>
            </a:r>
            <a:r>
              <a:rPr lang="el-GR" sz="2000" dirty="0">
                <a:effectLst/>
                <a:latin typeface="Calibri" panose="020F0502020204030204" pitchFamily="34" charset="0"/>
                <a:ea typeface="Calibri" panose="020F0502020204030204" pitchFamily="34" charset="0"/>
                <a:cs typeface="Calibri" panose="020F0502020204030204" pitchFamily="34" charset="0"/>
              </a:rPr>
              <a:t>, διαλυμένα αέρια, και άχρηστα μεταβολικά προϊόντα πχ ουρία και ουρικό οξύ. Το 70% του σιέλου προέρχεται από τους υπογνάθιους σιελογόνους αδένες, το 25% από τους παρωτιδικούς και το 5% από τους υπογλώσσιους σιελογόνους αδένες.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Οι </a:t>
            </a:r>
            <a:r>
              <a:rPr lang="el-GR" sz="2000" b="1" dirty="0" err="1">
                <a:effectLst/>
                <a:latin typeface="Calibri" panose="020F0502020204030204" pitchFamily="34" charset="0"/>
                <a:ea typeface="Calibri" panose="020F0502020204030204" pitchFamily="34" charset="0"/>
                <a:cs typeface="Calibri" panose="020F0502020204030204" pitchFamily="34" charset="0"/>
              </a:rPr>
              <a:t>βλεννίνες</a:t>
            </a:r>
            <a:r>
              <a:rPr lang="el-GR" sz="2000" dirty="0">
                <a:effectLst/>
                <a:latin typeface="Calibri" panose="020F0502020204030204" pitchFamily="34" charset="0"/>
                <a:ea typeface="Calibri" panose="020F0502020204030204" pitchFamily="34" charset="0"/>
                <a:cs typeface="Calibri" panose="020F0502020204030204" pitchFamily="34" charset="0"/>
              </a:rPr>
              <a:t> του σιέλου χρησιμεύουν για λίπανση της τροφής. Το </a:t>
            </a:r>
            <a:r>
              <a:rPr lang="en-US" sz="2000" dirty="0">
                <a:effectLst/>
                <a:latin typeface="Calibri" panose="020F0502020204030204" pitchFamily="34" charset="0"/>
                <a:ea typeface="Calibri" panose="020F0502020204030204" pitchFamily="34" charset="0"/>
                <a:cs typeface="Calibri" panose="020F0502020204030204" pitchFamily="34" charset="0"/>
              </a:rPr>
              <a:t>pH</a:t>
            </a:r>
            <a:r>
              <a:rPr lang="el-GR" sz="2000" dirty="0">
                <a:effectLst/>
                <a:latin typeface="Calibri" panose="020F0502020204030204" pitchFamily="34" charset="0"/>
                <a:ea typeface="Calibri" panose="020F0502020204030204" pitchFamily="34" charset="0"/>
                <a:cs typeface="Calibri" panose="020F0502020204030204" pitchFamily="34" charset="0"/>
              </a:rPr>
              <a:t> του σιέλου είναι 6,35-6,85. Τα </a:t>
            </a:r>
            <a:r>
              <a:rPr lang="el-GR" sz="2000" dirty="0" err="1">
                <a:effectLst/>
                <a:latin typeface="Calibri" panose="020F0502020204030204" pitchFamily="34" charset="0"/>
                <a:ea typeface="Calibri" panose="020F0502020204030204" pitchFamily="34" charset="0"/>
                <a:cs typeface="Calibri" panose="020F0502020204030204" pitchFamily="34" charset="0"/>
              </a:rPr>
              <a:t>διττανθρακικά</a:t>
            </a:r>
            <a:r>
              <a:rPr lang="el-GR" sz="2000" dirty="0">
                <a:effectLst/>
                <a:latin typeface="Calibri" panose="020F0502020204030204" pitchFamily="34" charset="0"/>
                <a:ea typeface="Calibri" panose="020F0502020204030204" pitchFamily="34" charset="0"/>
                <a:cs typeface="Calibri" panose="020F0502020204030204" pitchFamily="34" charset="0"/>
              </a:rPr>
              <a:t> ιόντα του σιέλου εξουδετερώνουν τις όξινες τροφές. Τα ιόντα χλωρίου χρησιμεύουν για την ενεργοποίηση της </a:t>
            </a:r>
            <a:r>
              <a:rPr lang="el-GR" sz="2000" dirty="0" err="1">
                <a:effectLst/>
                <a:latin typeface="Calibri" panose="020F0502020204030204" pitchFamily="34" charset="0"/>
                <a:ea typeface="Calibri" panose="020F0502020204030204" pitchFamily="34" charset="0"/>
                <a:cs typeface="Calibri" panose="020F0502020204030204" pitchFamily="34" charset="0"/>
              </a:rPr>
              <a:t>σιελικής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αμυλάσης</a:t>
            </a:r>
            <a:r>
              <a:rPr lang="el-GR" sz="2000" dirty="0">
                <a:effectLst/>
                <a:latin typeface="Calibri" panose="020F0502020204030204" pitchFamily="34" charset="0"/>
                <a:ea typeface="Calibri" panose="020F0502020204030204" pitchFamily="34" charset="0"/>
                <a:cs typeface="Calibri" panose="020F0502020204030204" pitchFamily="34" charset="0"/>
              </a:rPr>
              <a:t>. Ο σίελος περιέχει μικρές ποσότητες </a:t>
            </a:r>
            <a:r>
              <a:rPr lang="el-GR" sz="2000" dirty="0" err="1">
                <a:effectLst/>
                <a:latin typeface="Calibri" panose="020F0502020204030204" pitchFamily="34" charset="0"/>
                <a:ea typeface="Calibri" panose="020F0502020204030204" pitchFamily="34" charset="0"/>
                <a:cs typeface="Calibri" panose="020F0502020204030204" pitchFamily="34" charset="0"/>
              </a:rPr>
              <a:t>λυσοζύμης</a:t>
            </a:r>
            <a:r>
              <a:rPr lang="el-GR" sz="2000" dirty="0">
                <a:effectLst/>
                <a:latin typeface="Calibri" panose="020F0502020204030204" pitchFamily="34" charset="0"/>
                <a:ea typeface="Calibri" panose="020F0502020204030204" pitchFamily="34" charset="0"/>
                <a:cs typeface="Calibri" panose="020F0502020204030204" pitchFamily="34" charset="0"/>
              </a:rPr>
              <a:t> που χρησιμεύει στην καταστροφή των μικροβίων. </a:t>
            </a:r>
            <a:r>
              <a:rPr lang="el-GR" sz="2000" dirty="0">
                <a:latin typeface="Calibri" panose="020F0502020204030204" pitchFamily="34" charset="0"/>
                <a:ea typeface="Calibri" panose="020F0502020204030204" pitchFamily="34" charset="0"/>
                <a:cs typeface="Calibri" panose="020F0502020204030204" pitchFamily="34" charset="0"/>
              </a:rPr>
              <a:t>Ο</a:t>
            </a:r>
            <a:r>
              <a:rPr lang="el-GR" sz="2000" dirty="0">
                <a:effectLst/>
                <a:latin typeface="Calibri" panose="020F0502020204030204" pitchFamily="34" charset="0"/>
                <a:ea typeface="Calibri" panose="020F0502020204030204" pitchFamily="34" charset="0"/>
                <a:cs typeface="Calibri" panose="020F0502020204030204" pitchFamily="34" charset="0"/>
              </a:rPr>
              <a:t> σίελος περιέχει αντισώματα και </a:t>
            </a:r>
            <a:r>
              <a:rPr lang="el-GR" sz="2000" dirty="0" err="1">
                <a:effectLst/>
                <a:latin typeface="Calibri" panose="020F0502020204030204" pitchFamily="34" charset="0"/>
                <a:ea typeface="Calibri" panose="020F0502020204030204" pitchFamily="34" charset="0"/>
                <a:cs typeface="Calibri" panose="020F0502020204030204" pitchFamily="34" charset="0"/>
              </a:rPr>
              <a:t>λυσοσώματα</a:t>
            </a:r>
            <a:r>
              <a:rPr lang="el-GR" sz="2000" dirty="0">
                <a:effectLst/>
                <a:latin typeface="Calibri" panose="020F0502020204030204" pitchFamily="34" charset="0"/>
                <a:ea typeface="Calibri" panose="020F0502020204030204" pitchFamily="34" charset="0"/>
                <a:cs typeface="Calibri" panose="020F0502020204030204" pitchFamily="34" charset="0"/>
              </a:rPr>
              <a:t> που βοηθούν στον έλεγχο των βακτηρίων του στόματος. </a:t>
            </a:r>
            <a:r>
              <a:rPr lang="el-GR" sz="2000" dirty="0">
                <a:latin typeface="Calibri" panose="020F0502020204030204" pitchFamily="34" charset="0"/>
                <a:ea typeface="Calibri" panose="020F0502020204030204" pitchFamily="34" charset="0"/>
                <a:cs typeface="Calibri" panose="020F0502020204030204" pitchFamily="34" charset="0"/>
              </a:rPr>
              <a:t>Η</a:t>
            </a:r>
            <a:r>
              <a:rPr lang="el-GR" sz="2000" dirty="0">
                <a:effectLst/>
                <a:latin typeface="Calibri" panose="020F0502020204030204" pitchFamily="34" charset="0"/>
                <a:ea typeface="Calibri" panose="020F0502020204030204" pitchFamily="34" charset="0"/>
                <a:cs typeface="Calibri" panose="020F0502020204030204" pitchFamily="34" charset="0"/>
              </a:rPr>
              <a:t> ελάττωση ή εξάλειψη του σιέλου προκαλεί αύξηση των βακτηριδίων στη στοματική κοιλότητα οδηγώντας σε λοιμώξεις και διάβρωση των δοντιών και των ούλων.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98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9FCE980-CF85-D9BD-E1DA-A9131626C45D}"/>
              </a:ext>
            </a:extLst>
          </p:cNvPr>
          <p:cNvSpPr>
            <a:spLocks noGrp="1"/>
          </p:cNvSpPr>
          <p:nvPr>
            <p:ph idx="1"/>
          </p:nvPr>
        </p:nvSpPr>
        <p:spPr>
          <a:xfrm>
            <a:off x="838200" y="172720"/>
            <a:ext cx="10825480" cy="6461759"/>
          </a:xfrm>
        </p:spPr>
        <p:txBody>
          <a:bodyPr>
            <a:normAutofit lnSpcReduction="10000"/>
          </a:bodyPr>
          <a:lstStyle/>
          <a:p>
            <a:pPr>
              <a:lnSpc>
                <a:spcPct val="150000"/>
              </a:lnSpc>
              <a:spcAft>
                <a:spcPts val="800"/>
              </a:spcAft>
            </a:pPr>
            <a:r>
              <a:rPr lang="el-GR" sz="2200" b="1" dirty="0">
                <a:latin typeface="Calibri" panose="020F0502020204030204" pitchFamily="34" charset="0"/>
                <a:ea typeface="Calibri" panose="020F0502020204030204" pitchFamily="34" charset="0"/>
                <a:cs typeface="Calibri" panose="020F0502020204030204" pitchFamily="34" charset="0"/>
              </a:rPr>
              <a:t>Ο</a:t>
            </a:r>
            <a:r>
              <a:rPr lang="el-GR" sz="2200" b="1" dirty="0">
                <a:effectLst/>
                <a:latin typeface="Calibri" panose="020F0502020204030204" pitchFamily="34" charset="0"/>
                <a:ea typeface="Calibri" panose="020F0502020204030204" pitchFamily="34" charset="0"/>
                <a:cs typeface="Calibri" panose="020F0502020204030204" pitchFamily="34" charset="0"/>
              </a:rPr>
              <a:t> σίελος έχει πολλαπλές λειτουργίες</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Λίπανση της στοματικής κοιλότητας.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Ύγρανση και λίπανση των τροφών της στοματικής κοιλότητας.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Διάλυση των χημικών ουσιών της τροφής για να διεγείρουν τους γευστικούς κάλυκες της γλώσσας και παρέχουν αισθητικές πληροφορίες σχετικά με την τροφή.</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Έναρξη της πέψης από </a:t>
            </a:r>
            <a:r>
              <a:rPr lang="el-GR" sz="2200" b="1" dirty="0" err="1">
                <a:effectLst/>
                <a:latin typeface="Calibri" panose="020F0502020204030204" pitchFamily="34" charset="0"/>
                <a:ea typeface="Calibri" panose="020F0502020204030204" pitchFamily="34" charset="0"/>
                <a:cs typeface="Calibri" panose="020F0502020204030204" pitchFamily="34" charset="0"/>
              </a:rPr>
              <a:t>σιελική</a:t>
            </a:r>
            <a:r>
              <a:rPr lang="el-GR" sz="2200" b="1" dirty="0">
                <a:effectLst/>
                <a:latin typeface="Calibri" panose="020F0502020204030204" pitchFamily="34" charset="0"/>
                <a:ea typeface="Calibri" panose="020F0502020204030204" pitchFamily="34" charset="0"/>
                <a:cs typeface="Calibri" panose="020F0502020204030204" pitchFamily="34" charset="0"/>
              </a:rPr>
              <a:t> </a:t>
            </a:r>
            <a:r>
              <a:rPr lang="el-GR" sz="2200" b="1"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b="1" dirty="0" err="1">
                <a:effectLst/>
                <a:latin typeface="Calibri" panose="020F0502020204030204" pitchFamily="34" charset="0"/>
                <a:ea typeface="Calibri" panose="020F0502020204030204" pitchFamily="34" charset="0"/>
                <a:cs typeface="Calibri" panose="020F0502020204030204" pitchFamily="34" charset="0"/>
              </a:rPr>
              <a:t>πτυαλίνη</a:t>
            </a:r>
            <a:r>
              <a:rPr lang="el-GR" sz="2200"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a:effectLst/>
                <a:latin typeface="Calibri" panose="020F0502020204030204" pitchFamily="34" charset="0"/>
                <a:ea typeface="Calibri" panose="020F0502020204030204" pitchFamily="34" charset="0"/>
                <a:cs typeface="Calibri" panose="020F0502020204030204" pitchFamily="34" charset="0"/>
              </a:rPr>
              <a:t>α-</a:t>
            </a:r>
            <a:r>
              <a:rPr lang="el-GR" sz="2200" b="1"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Όμως, </a:t>
            </a:r>
            <a:r>
              <a:rPr lang="el-GR" sz="2200" dirty="0">
                <a:effectLst/>
                <a:latin typeface="Calibri" panose="020F0502020204030204" pitchFamily="34" charset="0"/>
                <a:ea typeface="Calibri" panose="020F0502020204030204" pitchFamily="34" charset="0"/>
                <a:cs typeface="Calibri" panose="020F0502020204030204" pitchFamily="34" charset="0"/>
              </a:rPr>
              <a:t>δεν γίνεται κάποια απορρόφηση θρεπτικών συστατικών. Το σάλιο περιέχει επίσης μικρές ποσότητες γλωσσικής </a:t>
            </a:r>
            <a:r>
              <a:rPr lang="el-GR" sz="2200" dirty="0" err="1">
                <a:effectLst/>
                <a:latin typeface="Calibri" panose="020F0502020204030204" pitchFamily="34" charset="0"/>
                <a:ea typeface="Calibri" panose="020F0502020204030204" pitchFamily="34" charset="0"/>
                <a:cs typeface="Calibri" panose="020F0502020204030204" pitchFamily="34" charset="0"/>
              </a:rPr>
              <a:t>λιπάσης</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Συμμετοχή στην ομιλία διευκολύνοντας τις κινήσεις της γλώσσας και των χειλιών.</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Συμμετοχή στη στοματική υγιεινή απομακρύνοντας υπολείμματα τροφής και αποπίπτοντα επιθηλιακά κύτταρα του στοματικού βλεννογόνου.</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51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2D64AD0-FD90-EA4D-EFC4-4D26D86686A7}"/>
              </a:ext>
            </a:extLst>
          </p:cNvPr>
          <p:cNvSpPr>
            <a:spLocks noGrp="1"/>
          </p:cNvSpPr>
          <p:nvPr>
            <p:ph type="title"/>
          </p:nvPr>
        </p:nvSpPr>
        <p:spPr>
          <a:xfrm>
            <a:off x="838200" y="203201"/>
            <a:ext cx="10515600" cy="73151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Δόντια</a:t>
            </a:r>
            <a:endParaRPr lang="el-GR" sz="3600" dirty="0"/>
          </a:p>
        </p:txBody>
      </p:sp>
      <p:sp>
        <p:nvSpPr>
          <p:cNvPr id="3" name="Θέση περιεχομένου 2">
            <a:extLst>
              <a:ext uri="{FF2B5EF4-FFF2-40B4-BE49-F238E27FC236}">
                <a16:creationId xmlns="" xmlns:a16="http://schemas.microsoft.com/office/drawing/2014/main" id="{80E49693-F91F-2409-12E1-E1613E055FDE}"/>
              </a:ext>
            </a:extLst>
          </p:cNvPr>
          <p:cNvSpPr>
            <a:spLocks noGrp="1"/>
          </p:cNvSpPr>
          <p:nvPr>
            <p:ph idx="1"/>
          </p:nvPr>
        </p:nvSpPr>
        <p:spPr>
          <a:xfrm>
            <a:off x="838200" y="1026160"/>
            <a:ext cx="10988040" cy="5628639"/>
          </a:xfrm>
        </p:spPr>
        <p:txBody>
          <a:bodyPr>
            <a:normAutofit/>
          </a:bodyPr>
          <a:lstStyle/>
          <a:p>
            <a:pPr>
              <a:lnSpc>
                <a:spcPct val="15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Στον ενήλικα 32 δόντια στην άνω και κάτω γνάθο με 4 διαφορετικούς τύπους δοντιών. </a:t>
            </a:r>
          </a:p>
          <a:p>
            <a:pPr>
              <a:lnSpc>
                <a:spcPct val="150000"/>
              </a:lnSpc>
              <a:spcBef>
                <a:spcPts val="0"/>
              </a:spcBef>
            </a:pPr>
            <a:r>
              <a:rPr lang="el-GR" sz="2200" b="1" dirty="0">
                <a:latin typeface="Calibri" panose="020F0502020204030204" pitchFamily="34" charset="0"/>
                <a:ea typeface="Calibri" panose="020F0502020204030204" pitchFamily="34" charset="0"/>
                <a:cs typeface="Calibri" panose="020F0502020204030204" pitchFamily="34" charset="0"/>
              </a:rPr>
              <a:t>Τ</a:t>
            </a:r>
            <a:r>
              <a:rPr lang="el-GR" sz="2200" b="1" dirty="0">
                <a:effectLst/>
                <a:latin typeface="Calibri" panose="020F0502020204030204" pitchFamily="34" charset="0"/>
                <a:ea typeface="Calibri" panose="020F0502020204030204" pitchFamily="34" charset="0"/>
                <a:cs typeface="Calibri" panose="020F0502020204030204" pitchFamily="34" charset="0"/>
              </a:rPr>
              <a:t>ομείς</a:t>
            </a:r>
            <a:r>
              <a:rPr lang="el-GR" sz="2200"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a:effectLst/>
                <a:latin typeface="Calibri" panose="020F0502020204030204" pitchFamily="34" charset="0"/>
                <a:ea typeface="Calibri" panose="020F0502020204030204" pitchFamily="34" charset="0"/>
                <a:cs typeface="Calibri" panose="020F0502020204030204" pitchFamily="34" charset="0"/>
              </a:rPr>
              <a:t>κοπτήρες:</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Σ</a:t>
            </a:r>
            <a:r>
              <a:rPr lang="el-GR" sz="2200" dirty="0">
                <a:effectLst/>
                <a:latin typeface="Calibri" panose="020F0502020204030204" pitchFamily="34" charset="0"/>
                <a:ea typeface="Calibri" panose="020F0502020204030204" pitchFamily="34" charset="0"/>
                <a:cs typeface="Calibri" panose="020F0502020204030204" pitchFamily="34" charset="0"/>
              </a:rPr>
              <a:t>το μπροστινό μέρος του στόματος, 4 σε κάθε γνάθο. </a:t>
            </a:r>
            <a:r>
              <a:rPr lang="el-GR" sz="2200" dirty="0">
                <a:latin typeface="Calibri" panose="020F0502020204030204" pitchFamily="34" charset="0"/>
                <a:ea typeface="Calibri" panose="020F0502020204030204" pitchFamily="34" charset="0"/>
                <a:cs typeface="Calibri" panose="020F0502020204030204" pitchFamily="34" charset="0"/>
              </a:rPr>
              <a:t>Χ</a:t>
            </a:r>
            <a:r>
              <a:rPr lang="el-GR" sz="2200" dirty="0">
                <a:effectLst/>
                <a:latin typeface="Calibri" panose="020F0502020204030204" pitchFamily="34" charset="0"/>
                <a:ea typeface="Calibri" panose="020F0502020204030204" pitchFamily="34" charset="0"/>
                <a:cs typeface="Calibri" panose="020F0502020204030204" pitchFamily="34" charset="0"/>
              </a:rPr>
              <a:t>ρήσιμοι για την κοπή και τεμαχισμό της τροφής. </a:t>
            </a:r>
            <a:r>
              <a:rPr lang="el-GR" sz="2200" dirty="0">
                <a:latin typeface="Calibri" panose="020F0502020204030204" pitchFamily="34" charset="0"/>
                <a:ea typeface="Calibri" panose="020F0502020204030204" pitchFamily="34" charset="0"/>
                <a:cs typeface="Calibri" panose="020F0502020204030204" pitchFamily="34" charset="0"/>
              </a:rPr>
              <a:t>Έ</a:t>
            </a:r>
            <a:r>
              <a:rPr lang="el-GR" sz="2200" dirty="0">
                <a:effectLst/>
                <a:latin typeface="Calibri" panose="020F0502020204030204" pitchFamily="34" charset="0"/>
                <a:ea typeface="Calibri" panose="020F0502020204030204" pitchFamily="34" charset="0"/>
                <a:cs typeface="Calibri" panose="020F0502020204030204" pitchFamily="34" charset="0"/>
              </a:rPr>
              <a:t>χουν μόνο μια ρίζα. </a:t>
            </a:r>
          </a:p>
          <a:p>
            <a:pPr>
              <a:lnSpc>
                <a:spcPct val="150000"/>
              </a:lnSpc>
              <a:spcBef>
                <a:spcPts val="0"/>
              </a:spcBef>
            </a:pPr>
            <a:r>
              <a:rPr lang="el-GR" sz="2200" b="1" dirty="0">
                <a:latin typeface="Calibri" panose="020F0502020204030204" pitchFamily="34" charset="0"/>
                <a:ea typeface="Calibri" panose="020F0502020204030204" pitchFamily="34" charset="0"/>
                <a:cs typeface="Calibri" panose="020F0502020204030204" pitchFamily="34" charset="0"/>
              </a:rPr>
              <a:t>Κ</a:t>
            </a:r>
            <a:r>
              <a:rPr lang="el-GR" sz="2200" b="1" dirty="0">
                <a:effectLst/>
                <a:latin typeface="Calibri" panose="020F0502020204030204" pitchFamily="34" charset="0"/>
                <a:ea typeface="Calibri" panose="020F0502020204030204" pitchFamily="34" charset="0"/>
                <a:cs typeface="Calibri" panose="020F0502020204030204" pitchFamily="34" charset="0"/>
              </a:rPr>
              <a:t>υνόδοντες:</a:t>
            </a:r>
            <a:r>
              <a:rPr lang="el-GR" sz="2200" dirty="0">
                <a:effectLst/>
                <a:latin typeface="Calibri" panose="020F0502020204030204" pitchFamily="34" charset="0"/>
                <a:ea typeface="Calibri" panose="020F0502020204030204" pitchFamily="34" charset="0"/>
                <a:cs typeface="Calibri" panose="020F0502020204030204" pitchFamily="34" charset="0"/>
              </a:rPr>
              <a:t> Υπάρχουν 2 σε κάθε γνάθο, ένας δεξιά και ένας αριστερά. </a:t>
            </a:r>
            <a:r>
              <a:rPr lang="el-GR" sz="2200" dirty="0">
                <a:latin typeface="Calibri" panose="020F0502020204030204" pitchFamily="34" charset="0"/>
                <a:ea typeface="Calibri" panose="020F0502020204030204" pitchFamily="34" charset="0"/>
                <a:cs typeface="Calibri" panose="020F0502020204030204" pitchFamily="34" charset="0"/>
              </a:rPr>
              <a:t>Χ</a:t>
            </a:r>
            <a:r>
              <a:rPr lang="el-GR" sz="2200" dirty="0">
                <a:effectLst/>
                <a:latin typeface="Calibri" panose="020F0502020204030204" pitchFamily="34" charset="0"/>
                <a:ea typeface="Calibri" panose="020F0502020204030204" pitchFamily="34" charset="0"/>
                <a:cs typeface="Calibri" panose="020F0502020204030204" pitchFamily="34" charset="0"/>
              </a:rPr>
              <a:t>ρήσιμοι για τη διάσχιση και την κοπή της τροφής. </a:t>
            </a:r>
            <a:r>
              <a:rPr lang="el-GR" sz="2200" dirty="0">
                <a:latin typeface="Calibri" panose="020F0502020204030204" pitchFamily="34" charset="0"/>
                <a:ea typeface="Calibri" panose="020F0502020204030204" pitchFamily="34" charset="0"/>
                <a:cs typeface="Calibri" panose="020F0502020204030204" pitchFamily="34" charset="0"/>
              </a:rPr>
              <a:t>Έ</a:t>
            </a:r>
            <a:r>
              <a:rPr lang="el-GR" sz="2200" dirty="0">
                <a:effectLst/>
                <a:latin typeface="Calibri" panose="020F0502020204030204" pitchFamily="34" charset="0"/>
                <a:ea typeface="Calibri" panose="020F0502020204030204" pitchFamily="34" charset="0"/>
                <a:cs typeface="Calibri" panose="020F0502020204030204" pitchFamily="34" charset="0"/>
              </a:rPr>
              <a:t>χουν μια μόνο ρίζα. </a:t>
            </a:r>
          </a:p>
          <a:p>
            <a:pPr>
              <a:lnSpc>
                <a:spcPct val="150000"/>
              </a:lnSpc>
              <a:spcBef>
                <a:spcPts val="0"/>
              </a:spcBef>
            </a:pPr>
            <a:r>
              <a:rPr lang="el-GR" sz="2200" b="1" dirty="0">
                <a:latin typeface="Calibri" panose="020F0502020204030204" pitchFamily="34" charset="0"/>
                <a:ea typeface="Calibri" panose="020F0502020204030204" pitchFamily="34" charset="0"/>
                <a:cs typeface="Calibri" panose="020F0502020204030204" pitchFamily="34" charset="0"/>
              </a:rPr>
              <a:t>Π</a:t>
            </a:r>
            <a:r>
              <a:rPr lang="el-GR" sz="2200" b="1" dirty="0">
                <a:effectLst/>
                <a:latin typeface="Calibri" panose="020F0502020204030204" pitchFamily="34" charset="0"/>
                <a:ea typeface="Calibri" panose="020F0502020204030204" pitchFamily="34" charset="0"/>
                <a:cs typeface="Calibri" panose="020F0502020204030204" pitchFamily="34" charset="0"/>
              </a:rPr>
              <a:t>ρογόμφιοι:</a:t>
            </a:r>
            <a:r>
              <a:rPr lang="el-GR" sz="2200" dirty="0">
                <a:effectLst/>
                <a:latin typeface="Calibri" panose="020F0502020204030204" pitchFamily="34" charset="0"/>
                <a:ea typeface="Calibri" panose="020F0502020204030204" pitchFamily="34" charset="0"/>
                <a:cs typeface="Calibri" panose="020F0502020204030204" pitchFamily="34" charset="0"/>
              </a:rPr>
              <a:t> Υπάρχουν 4 σε κάθε γνάθο, δύο δεξιά και δύο αριστερά. Χρησιμεύουν για τη σύνθλιψη, πολτοποίηση και άλεσμα της τροφής. </a:t>
            </a:r>
            <a:r>
              <a:rPr lang="el-GR" sz="2200" dirty="0">
                <a:latin typeface="Calibri" panose="020F0502020204030204" pitchFamily="34" charset="0"/>
                <a:ea typeface="Calibri" panose="020F0502020204030204" pitchFamily="34" charset="0"/>
                <a:cs typeface="Calibri" panose="020F0502020204030204" pitchFamily="34" charset="0"/>
              </a:rPr>
              <a:t>Έ</a:t>
            </a:r>
            <a:r>
              <a:rPr lang="el-GR" sz="2200" dirty="0">
                <a:effectLst/>
                <a:latin typeface="Calibri" panose="020F0502020204030204" pitchFamily="34" charset="0"/>
                <a:ea typeface="Calibri" panose="020F0502020204030204" pitchFamily="34" charset="0"/>
                <a:cs typeface="Calibri" panose="020F0502020204030204" pitchFamily="34" charset="0"/>
              </a:rPr>
              <a:t>χουν μια ή δύο ρίζες. </a:t>
            </a:r>
          </a:p>
          <a:p>
            <a:pPr>
              <a:lnSpc>
                <a:spcPct val="150000"/>
              </a:lnSpc>
              <a:spcBef>
                <a:spcPts val="0"/>
              </a:spcBef>
            </a:pPr>
            <a:r>
              <a:rPr lang="el-GR" sz="2200" b="1" dirty="0">
                <a:latin typeface="Calibri" panose="020F0502020204030204" pitchFamily="34" charset="0"/>
                <a:ea typeface="Calibri" panose="020F0502020204030204" pitchFamily="34" charset="0"/>
                <a:cs typeface="Calibri" panose="020F0502020204030204" pitchFamily="34" charset="0"/>
              </a:rPr>
              <a:t>Γ</a:t>
            </a:r>
            <a:r>
              <a:rPr lang="el-GR" sz="2200" b="1" dirty="0">
                <a:effectLst/>
                <a:latin typeface="Calibri" panose="020F0502020204030204" pitchFamily="34" charset="0"/>
                <a:ea typeface="Calibri" panose="020F0502020204030204" pitchFamily="34" charset="0"/>
                <a:cs typeface="Calibri" panose="020F0502020204030204" pitchFamily="34" charset="0"/>
              </a:rPr>
              <a:t>ομφίοι</a:t>
            </a:r>
            <a:r>
              <a:rPr lang="el-GR" sz="2200"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a:effectLst/>
                <a:latin typeface="Calibri" panose="020F0502020204030204" pitchFamily="34" charset="0"/>
                <a:ea typeface="Calibri" panose="020F0502020204030204" pitchFamily="34" charset="0"/>
                <a:cs typeface="Calibri" panose="020F0502020204030204" pitchFamily="34" charset="0"/>
              </a:rPr>
              <a:t>τραπεζίτες</a:t>
            </a:r>
            <a:r>
              <a:rPr lang="el-GR" sz="2200" b="1" dirty="0">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Υπάρχουν 6 σε κάθε γνάθο, τρεις δεξιά και τρεις αριστερά</a:t>
            </a:r>
            <a:r>
              <a:rPr lang="en-US" sz="22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X</a:t>
            </a:r>
            <a:r>
              <a:rPr lang="el-GR" sz="2200" dirty="0" err="1">
                <a:effectLst/>
                <a:latin typeface="Calibri" panose="020F0502020204030204" pitchFamily="34" charset="0"/>
                <a:ea typeface="Calibri" panose="020F0502020204030204" pitchFamily="34" charset="0"/>
                <a:cs typeface="Calibri" panose="020F0502020204030204" pitchFamily="34" charset="0"/>
              </a:rPr>
              <a:t>ρησιμεύουν</a:t>
            </a:r>
            <a:r>
              <a:rPr lang="el-GR" sz="2200" dirty="0">
                <a:effectLst/>
                <a:latin typeface="Calibri" panose="020F0502020204030204" pitchFamily="34" charset="0"/>
                <a:ea typeface="Calibri" panose="020F0502020204030204" pitchFamily="34" charset="0"/>
                <a:cs typeface="Calibri" panose="020F0502020204030204" pitchFamily="34" charset="0"/>
              </a:rPr>
              <a:t> για την σύνθλιψη και λείανση της τροφής. Ο τρίτος γομφίος καλείται επίσης και </a:t>
            </a:r>
            <a:r>
              <a:rPr lang="el-GR" sz="2200" b="1" dirty="0">
                <a:effectLst/>
                <a:latin typeface="Calibri" panose="020F0502020204030204" pitchFamily="34" charset="0"/>
                <a:ea typeface="Calibri" panose="020F0502020204030204" pitchFamily="34" charset="0"/>
                <a:cs typeface="Calibri" panose="020F0502020204030204" pitchFamily="34" charset="0"/>
              </a:rPr>
              <a:t>φρονιμίτης</a:t>
            </a:r>
            <a:r>
              <a:rPr lang="el-GR" sz="2200"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err="1">
                <a:effectLst/>
                <a:latin typeface="Calibri" panose="020F0502020204030204" pitchFamily="34" charset="0"/>
                <a:ea typeface="Calibri" panose="020F0502020204030204" pitchFamily="34" charset="0"/>
                <a:cs typeface="Calibri" panose="020F0502020204030204" pitchFamily="34" charset="0"/>
              </a:rPr>
              <a:t>σωφρονιστήρας</a:t>
            </a:r>
            <a:r>
              <a:rPr lang="el-GR" sz="2200" dirty="0">
                <a:effectLst/>
                <a:latin typeface="Calibri" panose="020F0502020204030204" pitchFamily="34" charset="0"/>
                <a:ea typeface="Calibri" panose="020F0502020204030204" pitchFamily="34" charset="0"/>
                <a:cs typeface="Calibri" panose="020F0502020204030204" pitchFamily="34" charset="0"/>
              </a:rPr>
              <a:t>. Οι γομφίοι έχουν συνήθως τρεις ή περισσότερες ρίζες.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396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5C7F58A0-0915-D73F-EE07-1AB50EB10C7D}"/>
              </a:ext>
            </a:extLst>
          </p:cNvPr>
          <p:cNvSpPr>
            <a:spLocks noGrp="1"/>
          </p:cNvSpPr>
          <p:nvPr>
            <p:ph idx="1"/>
          </p:nvPr>
        </p:nvSpPr>
        <p:spPr>
          <a:xfrm>
            <a:off x="838200" y="294640"/>
            <a:ext cx="10896600" cy="6400799"/>
          </a:xfrm>
        </p:spPr>
        <p:txBody>
          <a:bodyPr>
            <a:normAutofit fontScale="85000" lnSpcReduction="20000"/>
          </a:bodyPr>
          <a:lstStyle/>
          <a:p>
            <a:pPr>
              <a:lnSpc>
                <a:spcPct val="150000"/>
              </a:lnSpc>
              <a:spcAft>
                <a:spcPts val="800"/>
              </a:spcAft>
            </a:pPr>
            <a:r>
              <a:rPr lang="el-GR" sz="2800" dirty="0">
                <a:effectLst/>
                <a:latin typeface="Calibri" panose="020F0502020204030204" pitchFamily="34" charset="0"/>
                <a:ea typeface="Calibri" panose="020F0502020204030204" pitchFamily="34" charset="0"/>
                <a:cs typeface="Calibri" panose="020F0502020204030204" pitchFamily="34" charset="0"/>
              </a:rPr>
              <a:t>Τα δόντια παίζουν σημαντικό ρόλο στ</a:t>
            </a:r>
            <a:r>
              <a:rPr lang="el-GR" dirty="0">
                <a:latin typeface="Calibri" panose="020F0502020204030204" pitchFamily="34" charset="0"/>
                <a:ea typeface="Calibri" panose="020F0502020204030204" pitchFamily="34" charset="0"/>
                <a:cs typeface="Calibri" panose="020F0502020204030204" pitchFamily="34" charset="0"/>
              </a:rPr>
              <a:t>η</a:t>
            </a:r>
            <a:r>
              <a:rPr lang="el-GR" sz="2800" dirty="0">
                <a:effectLst/>
                <a:latin typeface="Calibri" panose="020F0502020204030204" pitchFamily="34" charset="0"/>
                <a:ea typeface="Calibri" panose="020F0502020204030204" pitchFamily="34" charset="0"/>
                <a:cs typeface="Calibri" panose="020F0502020204030204" pitchFamily="34" charset="0"/>
              </a:rPr>
              <a:t> μάσηση, γιατί επιτυγχάνεται ο τεμαχισμός, η διάτμηση, η άλεση, η σύνθλιψη, και η ανάμειξη της προσλαμβανόμενης τροφής.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800" dirty="0">
                <a:effectLst/>
                <a:latin typeface="Calibri" panose="020F0502020204030204" pitchFamily="34" charset="0"/>
                <a:ea typeface="Calibri" panose="020F0502020204030204" pitchFamily="34" charset="0"/>
                <a:cs typeface="Calibri" panose="020F0502020204030204" pitchFamily="34" charset="0"/>
              </a:rPr>
              <a:t>Τα δόντια βρίσκονται εντός των θηκών των κυψελιδικών αποφύσεων της άνω και κάτω γνάθου και προβάλλουν στη στοματική κοιλότητα. Το τμήμα των δοντιών που προεξέχει περιβάλλεται από </a:t>
            </a:r>
            <a:r>
              <a:rPr lang="el-GR" sz="2800" b="1" dirty="0">
                <a:effectLst/>
                <a:latin typeface="Calibri" panose="020F0502020204030204" pitchFamily="34" charset="0"/>
                <a:ea typeface="Calibri" panose="020F0502020204030204" pitchFamily="34" charset="0"/>
                <a:cs typeface="Calibri" panose="020F0502020204030204" pitchFamily="34" charset="0"/>
              </a:rPr>
              <a:t>αδαμαντίνη</a:t>
            </a:r>
            <a:r>
              <a:rPr lang="el-GR" sz="2800" dirty="0">
                <a:effectLst/>
                <a:latin typeface="Calibri" panose="020F0502020204030204" pitchFamily="34" charset="0"/>
                <a:ea typeface="Calibri" panose="020F0502020204030204" pitchFamily="34" charset="0"/>
                <a:cs typeface="Calibri" panose="020F0502020204030204" pitchFamily="34" charset="0"/>
              </a:rPr>
              <a:t> που περιέχει φωσφορικό ασβέστιο σε κρυσταλλική μορφή και είναι η πιο σκληρή βιολογικά κατασκευασμένη ουσία του σώματος.</a:t>
            </a:r>
          </a:p>
          <a:p>
            <a:pPr>
              <a:lnSpc>
                <a:spcPct val="150000"/>
              </a:lnSpc>
              <a:spcAft>
                <a:spcPts val="800"/>
              </a:spcAft>
            </a:pPr>
            <a:r>
              <a:rPr lang="el-GR" sz="2800" dirty="0">
                <a:effectLst/>
                <a:latin typeface="Calibri" panose="020F0502020204030204" pitchFamily="34" charset="0"/>
                <a:ea typeface="Calibri" panose="020F0502020204030204" pitchFamily="34" charset="0"/>
              </a:rPr>
              <a:t>Η </a:t>
            </a:r>
            <a:r>
              <a:rPr lang="el-GR" sz="2800" b="1" dirty="0" err="1">
                <a:effectLst/>
                <a:latin typeface="Calibri" panose="020F0502020204030204" pitchFamily="34" charset="0"/>
                <a:ea typeface="Calibri" panose="020F0502020204030204" pitchFamily="34" charset="0"/>
              </a:rPr>
              <a:t>τεριδόνα</a:t>
            </a:r>
            <a:r>
              <a:rPr lang="el-GR" sz="2800" dirty="0">
                <a:effectLst/>
                <a:latin typeface="Calibri" panose="020F0502020204030204" pitchFamily="34" charset="0"/>
                <a:ea typeface="Calibri" panose="020F0502020204030204" pitchFamily="34" charset="0"/>
              </a:rPr>
              <a:t> δημιουργείται από τη δράση των βακτηρίων που βρίσκονται για μεγάλα χρονικά διαστήματα στο στόμα. Τα βακτήρια προσκολλώνται στις επιφάνειες των δοντιών και παράγουν μια κολλώδη ουσία που παγιδεύει τα υπολείμματα των τροφών με τα οποία τρ</a:t>
            </a:r>
            <a:r>
              <a:rPr lang="el-GR" dirty="0">
                <a:latin typeface="Calibri" panose="020F0502020204030204" pitchFamily="34" charset="0"/>
                <a:ea typeface="Calibri" panose="020F0502020204030204" pitchFamily="34" charset="0"/>
              </a:rPr>
              <a:t>έφονται</a:t>
            </a:r>
            <a:r>
              <a:rPr lang="el-GR" sz="2800" dirty="0">
                <a:effectLst/>
                <a:latin typeface="Calibri" panose="020F0502020204030204" pitchFamily="34" charset="0"/>
                <a:ea typeface="Calibri" panose="020F0502020204030204" pitchFamily="34" charset="0"/>
              </a:rPr>
              <a:t>, δημιουργώντας την </a:t>
            </a:r>
            <a:r>
              <a:rPr lang="el-GR" sz="2800" b="1" dirty="0">
                <a:effectLst/>
                <a:latin typeface="Calibri" panose="020F0502020204030204" pitchFamily="34" charset="0"/>
                <a:ea typeface="Calibri" panose="020F0502020204030204" pitchFamily="34" charset="0"/>
              </a:rPr>
              <a:t>οδοντική πλάκα</a:t>
            </a:r>
            <a:r>
              <a:rPr lang="el-GR" sz="2800" dirty="0">
                <a:effectLst/>
                <a:latin typeface="Calibri" panose="020F0502020204030204" pitchFamily="34" charset="0"/>
                <a:ea typeface="Calibri" panose="020F0502020204030204" pitchFamily="34" charset="0"/>
              </a:rPr>
              <a:t>. </a:t>
            </a:r>
            <a:r>
              <a:rPr lang="el-GR" dirty="0">
                <a:latin typeface="Calibri" panose="020F0502020204030204" pitchFamily="34" charset="0"/>
                <a:ea typeface="Calibri" panose="020F0502020204030204" pitchFamily="34" charset="0"/>
              </a:rPr>
              <a:t>Η</a:t>
            </a:r>
            <a:r>
              <a:rPr lang="el-GR" sz="2800" dirty="0">
                <a:effectLst/>
                <a:latin typeface="Calibri" panose="020F0502020204030204" pitchFamily="34" charset="0"/>
                <a:ea typeface="Calibri" panose="020F0502020204030204" pitchFamily="34" charset="0"/>
              </a:rPr>
              <a:t> οδοντική πλάκα σταδιακά </a:t>
            </a:r>
            <a:r>
              <a:rPr lang="el-GR" sz="2800" dirty="0" err="1">
                <a:effectLst/>
                <a:latin typeface="Calibri" panose="020F0502020204030204" pitchFamily="34" charset="0"/>
                <a:ea typeface="Calibri" panose="020F0502020204030204" pitchFamily="34" charset="0"/>
              </a:rPr>
              <a:t>ασβεστοποιείται</a:t>
            </a:r>
            <a:r>
              <a:rPr lang="el-GR" sz="2800" dirty="0">
                <a:effectLst/>
                <a:latin typeface="Calibri" panose="020F0502020204030204" pitchFamily="34" charset="0"/>
                <a:ea typeface="Calibri" panose="020F0502020204030204" pitchFamily="34" charset="0"/>
              </a:rPr>
              <a:t> σε </a:t>
            </a:r>
            <a:r>
              <a:rPr lang="el-GR" sz="2800" b="1" dirty="0">
                <a:effectLst/>
                <a:latin typeface="Calibri" panose="020F0502020204030204" pitchFamily="34" charset="0"/>
                <a:ea typeface="Calibri" panose="020F0502020204030204" pitchFamily="34" charset="0"/>
              </a:rPr>
              <a:t>τρυγία</a:t>
            </a:r>
            <a:r>
              <a:rPr lang="el-GR" sz="2800" dirty="0">
                <a:effectLst/>
                <a:latin typeface="Calibri" panose="020F0502020204030204" pitchFamily="34" charset="0"/>
                <a:ea typeface="Calibri" panose="020F0502020204030204" pitchFamily="34" charset="0"/>
              </a:rPr>
              <a:t> (πέτρα των δοντιών).</a:t>
            </a:r>
            <a:endParaRPr lang="el-GR" dirty="0"/>
          </a:p>
          <a:p>
            <a:endParaRPr lang="el-GR" dirty="0"/>
          </a:p>
        </p:txBody>
      </p:sp>
    </p:spTree>
    <p:extLst>
      <p:ext uri="{BB962C8B-B14F-4D97-AF65-F5344CB8AC3E}">
        <p14:creationId xmlns:p14="http://schemas.microsoft.com/office/powerpoint/2010/main" val="15663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618675C4-43D8-0FFF-71E4-5A669FA4C2A4}"/>
              </a:ext>
            </a:extLst>
          </p:cNvPr>
          <p:cNvSpPr>
            <a:spLocks noGrp="1"/>
          </p:cNvSpPr>
          <p:nvPr>
            <p:ph type="title"/>
          </p:nvPr>
        </p:nvSpPr>
        <p:spPr>
          <a:xfrm>
            <a:off x="643468" y="643467"/>
            <a:ext cx="4209886" cy="3406019"/>
          </a:xfrm>
        </p:spPr>
        <p:txBody>
          <a:bodyPr vert="horz" lIns="91440" tIns="45720" rIns="91440" bIns="45720" rtlCol="0" anchor="b">
            <a:normAutofit/>
          </a:bodyPr>
          <a:lstStyle/>
          <a:p>
            <a:r>
              <a:rPr lang="en-US" sz="3200" b="1" kern="1200" dirty="0">
                <a:solidFill>
                  <a:schemeClr val="tx1"/>
                </a:solidFill>
                <a:effectLst/>
                <a:latin typeface="+mj-lt"/>
                <a:ea typeface="+mj-ea"/>
                <a:cs typeface="+mj-cs"/>
              </a:rPr>
              <a:t>Η </a:t>
            </a:r>
            <a:r>
              <a:rPr lang="en-US" sz="3200" b="1" kern="1200" dirty="0" err="1">
                <a:solidFill>
                  <a:schemeClr val="tx1"/>
                </a:solidFill>
                <a:effectLst/>
                <a:latin typeface="+mj-lt"/>
                <a:ea typeface="+mj-ea"/>
                <a:cs typeface="+mj-cs"/>
              </a:rPr>
              <a:t>στομ</a:t>
            </a:r>
            <a:r>
              <a:rPr lang="en-US" sz="3200" b="1" kern="1200" dirty="0">
                <a:solidFill>
                  <a:schemeClr val="tx1"/>
                </a:solidFill>
                <a:effectLst/>
                <a:latin typeface="+mj-lt"/>
                <a:ea typeface="+mj-ea"/>
                <a:cs typeface="+mj-cs"/>
              </a:rPr>
              <a:t>ατική κοιλότητα και τα μόνιμα δόντια ενός ενήλικα άνδρα</a:t>
            </a:r>
            <a:endParaRPr lang="en-US" sz="3200" kern="1200" dirty="0">
              <a:solidFill>
                <a:schemeClr val="tx1"/>
              </a:solidFill>
              <a:latin typeface="+mj-lt"/>
              <a:ea typeface="+mj-ea"/>
              <a:cs typeface="+mj-cs"/>
            </a:endParaRPr>
          </a:p>
        </p:txBody>
      </p:sp>
      <p:pic>
        <p:nvPicPr>
          <p:cNvPr id="5" name="Εικόνα 4" descr="Εικόνα που περιέχει κείμενο, ζωγραφιά&#10;&#10;Περιγραφή που δημιουργήθηκε αυτόματα">
            <a:extLst>
              <a:ext uri="{FF2B5EF4-FFF2-40B4-BE49-F238E27FC236}">
                <a16:creationId xmlns="" xmlns:a16="http://schemas.microsoft.com/office/drawing/2014/main" id="{A8D1DB8D-F9D1-50F3-D2E1-1D84B2ECB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354" y="603872"/>
            <a:ext cx="6695180" cy="5724379"/>
          </a:xfrm>
          <a:prstGeom prst="rect">
            <a:avLst/>
          </a:prstGeom>
        </p:spPr>
      </p:pic>
    </p:spTree>
    <p:extLst>
      <p:ext uri="{BB962C8B-B14F-4D97-AF65-F5344CB8AC3E}">
        <p14:creationId xmlns:p14="http://schemas.microsoft.com/office/powerpoint/2010/main" val="331669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5C9439E-0CE0-492B-1464-E0EE7D76EA15}"/>
              </a:ext>
            </a:extLst>
          </p:cNvPr>
          <p:cNvSpPr>
            <a:spLocks noGrp="1"/>
          </p:cNvSpPr>
          <p:nvPr>
            <p:ph type="title"/>
          </p:nvPr>
        </p:nvSpPr>
        <p:spPr>
          <a:xfrm>
            <a:off x="838200" y="172722"/>
            <a:ext cx="10515600" cy="761134"/>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Μάσηση</a:t>
            </a:r>
            <a:endParaRPr lang="el-GR" sz="3600" dirty="0"/>
          </a:p>
        </p:txBody>
      </p:sp>
      <p:sp>
        <p:nvSpPr>
          <p:cNvPr id="3" name="Θέση περιεχομένου 2">
            <a:extLst>
              <a:ext uri="{FF2B5EF4-FFF2-40B4-BE49-F238E27FC236}">
                <a16:creationId xmlns="" xmlns:a16="http://schemas.microsoft.com/office/drawing/2014/main" id="{9805C013-8714-87A0-A0FB-9710B5D384EB}"/>
              </a:ext>
            </a:extLst>
          </p:cNvPr>
          <p:cNvSpPr>
            <a:spLocks noGrp="1"/>
          </p:cNvSpPr>
          <p:nvPr>
            <p:ph idx="1"/>
          </p:nvPr>
        </p:nvSpPr>
        <p:spPr>
          <a:xfrm>
            <a:off x="838200" y="1005840"/>
            <a:ext cx="11018520" cy="5679439"/>
          </a:xfrm>
        </p:spPr>
        <p:txBody>
          <a:bodyPr>
            <a:normAutofit fontScale="47500" lnSpcReduction="20000"/>
          </a:bodyPr>
          <a:lstStyle/>
          <a:p>
            <a:pPr>
              <a:lnSpc>
                <a:spcPct val="170000"/>
              </a:lnSpc>
              <a:spcBef>
                <a:spcPts val="0"/>
              </a:spcBef>
            </a:pPr>
            <a:r>
              <a:rPr lang="el-GR" sz="4600" b="1" dirty="0">
                <a:latin typeface="Calibri" panose="020F0502020204030204" pitchFamily="34" charset="0"/>
                <a:ea typeface="Calibri" panose="020F0502020204030204" pitchFamily="34" charset="0"/>
                <a:cs typeface="Calibri" panose="020F0502020204030204" pitchFamily="34" charset="0"/>
              </a:rPr>
              <a:t>Λ</a:t>
            </a:r>
            <a:r>
              <a:rPr lang="el-GR" sz="4600" b="1" dirty="0">
                <a:effectLst/>
                <a:latin typeface="Calibri" panose="020F0502020204030204" pitchFamily="34" charset="0"/>
                <a:ea typeface="Calibri" panose="020F0502020204030204" pitchFamily="34" charset="0"/>
                <a:cs typeface="Calibri" panose="020F0502020204030204" pitchFamily="34" charset="0"/>
              </a:rPr>
              <a:t>ειτουργίες της μάσηση</a:t>
            </a:r>
            <a:r>
              <a:rPr lang="el-GR" sz="4600" b="1" dirty="0">
                <a:latin typeface="Calibri" panose="020F0502020204030204" pitchFamily="34" charset="0"/>
                <a:ea typeface="Calibri" panose="020F0502020204030204" pitchFamily="34" charset="0"/>
                <a:cs typeface="Calibri" panose="020F0502020204030204" pitchFamily="34" charset="0"/>
              </a:rPr>
              <a:t>ς</a:t>
            </a:r>
            <a:r>
              <a:rPr lang="el-GR" sz="4600" dirty="0">
                <a:effectLst/>
                <a:latin typeface="Calibri" panose="020F0502020204030204" pitchFamily="34" charset="0"/>
                <a:ea typeface="Calibri" panose="020F0502020204030204" pitchFamily="34" charset="0"/>
                <a:cs typeface="Calibri" panose="020F0502020204030204" pitchFamily="34" charset="0"/>
              </a:rPr>
              <a:t>:</a:t>
            </a:r>
            <a:endParaRPr lang="el-GR" sz="4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70000"/>
              </a:lnSpc>
              <a:spcBef>
                <a:spcPts val="0"/>
              </a:spcBef>
              <a:buFont typeface="+mj-lt"/>
              <a:buAutoNum type="arabicParenR"/>
            </a:pPr>
            <a:r>
              <a:rPr lang="el-GR" sz="4600" dirty="0">
                <a:effectLst/>
                <a:latin typeface="Calibri" panose="020F0502020204030204" pitchFamily="34" charset="0"/>
                <a:ea typeface="Calibri" panose="020F0502020204030204" pitchFamily="34" charset="0"/>
                <a:cs typeface="Calibri" panose="020F0502020204030204" pitchFamily="34" charset="0"/>
              </a:rPr>
              <a:t>Μείωση του μεγέθους της τροφής μέσω τεμαχισμού και άλεσης από τα δόντια αυξάνοντας την επιφάνεια της τροφής για καλύτερη δράση των </a:t>
            </a:r>
            <a:r>
              <a:rPr lang="el-GR" sz="4600" dirty="0" err="1">
                <a:effectLst/>
                <a:latin typeface="Calibri" panose="020F0502020204030204" pitchFamily="34" charset="0"/>
                <a:ea typeface="Calibri" panose="020F0502020204030204" pitchFamily="34" charset="0"/>
                <a:cs typeface="Calibri" panose="020F0502020204030204" pitchFamily="34" charset="0"/>
              </a:rPr>
              <a:t>σιελικών</a:t>
            </a:r>
            <a:r>
              <a:rPr lang="el-GR" sz="4600" dirty="0">
                <a:effectLst/>
                <a:latin typeface="Calibri" panose="020F0502020204030204" pitchFamily="34" charset="0"/>
                <a:ea typeface="Calibri" panose="020F0502020204030204" pitchFamily="34" charset="0"/>
                <a:cs typeface="Calibri" panose="020F0502020204030204" pitchFamily="34" charset="0"/>
              </a:rPr>
              <a:t> ενζύμων.</a:t>
            </a:r>
            <a:endParaRPr lang="el-GR" sz="4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70000"/>
              </a:lnSpc>
              <a:spcBef>
                <a:spcPts val="0"/>
              </a:spcBef>
              <a:buFont typeface="+mj-lt"/>
              <a:buAutoNum type="arabicParenR"/>
            </a:pPr>
            <a:r>
              <a:rPr lang="el-GR" sz="4600" dirty="0">
                <a:effectLst/>
                <a:latin typeface="Calibri" panose="020F0502020204030204" pitchFamily="34" charset="0"/>
                <a:ea typeface="Calibri" panose="020F0502020204030204" pitchFamily="34" charset="0"/>
                <a:cs typeface="Calibri" panose="020F0502020204030204" pitchFamily="34" charset="0"/>
              </a:rPr>
              <a:t>Ανάμειξη τροφής με σίελο όπου η τροφή μαλακώνει για να σχηματιστεί ο </a:t>
            </a:r>
            <a:r>
              <a:rPr lang="el-GR" sz="4600" b="1" dirty="0">
                <a:effectLst/>
                <a:latin typeface="Calibri" panose="020F0502020204030204" pitchFamily="34" charset="0"/>
                <a:ea typeface="Calibri" panose="020F0502020204030204" pitchFamily="34" charset="0"/>
                <a:cs typeface="Calibri" panose="020F0502020204030204" pitchFamily="34" charset="0"/>
              </a:rPr>
              <a:t>βλωμός</a:t>
            </a:r>
            <a:r>
              <a:rPr lang="el-GR" sz="4600" dirty="0">
                <a:effectLst/>
                <a:latin typeface="Calibri" panose="020F0502020204030204" pitchFamily="34" charset="0"/>
                <a:ea typeface="Calibri" panose="020F0502020204030204" pitchFamily="34" charset="0"/>
                <a:cs typeface="Calibri" panose="020F0502020204030204" pitchFamily="34" charset="0"/>
              </a:rPr>
              <a:t>.</a:t>
            </a:r>
            <a:endParaRPr lang="el-GR" sz="4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70000"/>
              </a:lnSpc>
              <a:spcBef>
                <a:spcPts val="0"/>
              </a:spcBef>
              <a:buFont typeface="+mj-lt"/>
              <a:buAutoNum type="arabicParenR"/>
            </a:pPr>
            <a:r>
              <a:rPr lang="el-GR" sz="4600" dirty="0">
                <a:effectLst/>
                <a:latin typeface="Calibri" panose="020F0502020204030204" pitchFamily="34" charset="0"/>
                <a:ea typeface="Calibri" panose="020F0502020204030204" pitchFamily="34" charset="0"/>
                <a:cs typeface="Calibri" panose="020F0502020204030204" pitchFamily="34" charset="0"/>
              </a:rPr>
              <a:t>Ανάδειξη των υδατανθράκων</a:t>
            </a:r>
            <a:r>
              <a:rPr lang="el-GR" sz="4600" dirty="0">
                <a:latin typeface="Calibri" panose="020F0502020204030204" pitchFamily="34" charset="0"/>
                <a:ea typeface="Calibri" panose="020F0502020204030204" pitchFamily="34" charset="0"/>
                <a:cs typeface="Calibri" panose="020F0502020204030204" pitchFamily="34" charset="0"/>
              </a:rPr>
              <a:t> (κυρίως </a:t>
            </a:r>
            <a:r>
              <a:rPr lang="el-GR" sz="4600" dirty="0">
                <a:effectLst/>
                <a:latin typeface="Calibri" panose="020F0502020204030204" pitchFamily="34" charset="0"/>
                <a:ea typeface="Calibri" panose="020F0502020204030204" pitchFamily="34" charset="0"/>
                <a:cs typeface="Calibri" panose="020F0502020204030204" pitchFamily="34" charset="0"/>
              </a:rPr>
              <a:t>αμύλων) της τροφής για να δράσει η </a:t>
            </a:r>
            <a:r>
              <a:rPr lang="el-GR" sz="4600" dirty="0" err="1">
                <a:effectLst/>
                <a:latin typeface="Calibri" panose="020F0502020204030204" pitchFamily="34" charset="0"/>
                <a:ea typeface="Calibri" panose="020F0502020204030204" pitchFamily="34" charset="0"/>
                <a:cs typeface="Calibri" panose="020F0502020204030204" pitchFamily="34" charset="0"/>
              </a:rPr>
              <a:t>σιελική</a:t>
            </a:r>
            <a:r>
              <a:rPr lang="el-GR" sz="4600" dirty="0">
                <a:effectLst/>
                <a:latin typeface="Calibri" panose="020F0502020204030204" pitchFamily="34" charset="0"/>
                <a:ea typeface="Calibri" panose="020F0502020204030204" pitchFamily="34" charset="0"/>
                <a:cs typeface="Calibri" panose="020F0502020204030204" pitchFamily="34" charset="0"/>
              </a:rPr>
              <a:t> </a:t>
            </a:r>
            <a:r>
              <a:rPr lang="el-GR" sz="46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4600" dirty="0">
                <a:effectLst/>
                <a:latin typeface="Calibri" panose="020F0502020204030204" pitchFamily="34" charset="0"/>
                <a:ea typeface="Calibri" panose="020F0502020204030204" pitchFamily="34" charset="0"/>
                <a:cs typeface="Calibri" panose="020F0502020204030204" pitchFamily="34" charset="0"/>
              </a:rPr>
              <a:t> και να αρχίσει η πέψη των υδατανθράκων.</a:t>
            </a:r>
            <a:endParaRPr lang="el-GR" sz="4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70000"/>
              </a:lnSpc>
              <a:spcBef>
                <a:spcPts val="0"/>
              </a:spcBef>
              <a:buFont typeface="+mj-lt"/>
              <a:buAutoNum type="arabicParenR"/>
            </a:pPr>
            <a:r>
              <a:rPr lang="el-GR" sz="4600" dirty="0">
                <a:effectLst/>
                <a:latin typeface="Calibri" panose="020F0502020204030204" pitchFamily="34" charset="0"/>
                <a:ea typeface="Calibri" panose="020F0502020204030204" pitchFamily="34" charset="0"/>
                <a:cs typeface="Calibri" panose="020F0502020204030204" pitchFamily="34" charset="0"/>
              </a:rPr>
              <a:t>Διάσπαση </a:t>
            </a:r>
            <a:r>
              <a:rPr lang="el-GR" sz="4600" dirty="0" err="1">
                <a:effectLst/>
                <a:latin typeface="Calibri" panose="020F0502020204030204" pitchFamily="34" charset="0"/>
                <a:ea typeface="Calibri" panose="020F0502020204030204" pitchFamily="34" charset="0"/>
                <a:cs typeface="Calibri" panose="020F0502020204030204" pitchFamily="34" charset="0"/>
              </a:rPr>
              <a:t>τριγλυκεριδίων</a:t>
            </a:r>
            <a:r>
              <a:rPr lang="el-GR" sz="4600" dirty="0">
                <a:effectLst/>
                <a:latin typeface="Calibri" panose="020F0502020204030204" pitchFamily="34" charset="0"/>
                <a:ea typeface="Calibri" panose="020F0502020204030204" pitchFamily="34" charset="0"/>
                <a:cs typeface="Calibri" panose="020F0502020204030204" pitchFamily="34" charset="0"/>
              </a:rPr>
              <a:t> της τροφής σε λιπαρά οξέα και </a:t>
            </a:r>
            <a:r>
              <a:rPr lang="el-GR" sz="4600" dirty="0" err="1">
                <a:effectLst/>
                <a:latin typeface="Calibri" panose="020F0502020204030204" pitchFamily="34" charset="0"/>
                <a:ea typeface="Calibri" panose="020F0502020204030204" pitchFamily="34" charset="0"/>
                <a:cs typeface="Calibri" panose="020F0502020204030204" pitchFamily="34" charset="0"/>
              </a:rPr>
              <a:t>μονογλυκερίδια</a:t>
            </a:r>
            <a:r>
              <a:rPr lang="el-GR" sz="4600" dirty="0">
                <a:effectLst/>
                <a:latin typeface="Calibri" panose="020F0502020204030204" pitchFamily="34" charset="0"/>
                <a:ea typeface="Calibri" panose="020F0502020204030204" pitchFamily="34" charset="0"/>
                <a:cs typeface="Calibri" panose="020F0502020204030204" pitchFamily="34" charset="0"/>
              </a:rPr>
              <a:t> από τη γλωσσική </a:t>
            </a:r>
            <a:r>
              <a:rPr lang="el-GR" sz="46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4600" dirty="0">
                <a:effectLst/>
                <a:latin typeface="Calibri" panose="020F0502020204030204" pitchFamily="34" charset="0"/>
                <a:ea typeface="Calibri" panose="020F0502020204030204" pitchFamily="34" charset="0"/>
                <a:cs typeface="Calibri" panose="020F0502020204030204" pitchFamily="34" charset="0"/>
              </a:rPr>
              <a:t>.</a:t>
            </a:r>
            <a:endParaRPr lang="el-GR" sz="4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4600" dirty="0">
                <a:effectLst/>
                <a:latin typeface="Calibri" panose="020F0502020204030204" pitchFamily="34" charset="0"/>
                <a:ea typeface="Calibri" panose="020F0502020204030204" pitchFamily="34" charset="0"/>
              </a:rPr>
              <a:t>Τα ένζυμα αυτά έχουν περιορισμένη δράση στη στοματική κοιλότητα. Όμως, η </a:t>
            </a:r>
            <a:r>
              <a:rPr lang="el-GR" sz="4600" dirty="0" err="1">
                <a:effectLst/>
                <a:latin typeface="Calibri" panose="020F0502020204030204" pitchFamily="34" charset="0"/>
                <a:ea typeface="Calibri" panose="020F0502020204030204" pitchFamily="34" charset="0"/>
              </a:rPr>
              <a:t>σιελική</a:t>
            </a:r>
            <a:r>
              <a:rPr lang="el-GR" sz="4600" dirty="0">
                <a:effectLst/>
                <a:latin typeface="Calibri" panose="020F0502020204030204" pitchFamily="34" charset="0"/>
                <a:ea typeface="Calibri" panose="020F0502020204030204" pitchFamily="34" charset="0"/>
              </a:rPr>
              <a:t> </a:t>
            </a:r>
            <a:r>
              <a:rPr lang="el-GR" sz="4600" dirty="0" err="1">
                <a:effectLst/>
                <a:latin typeface="Calibri" panose="020F0502020204030204" pitchFamily="34" charset="0"/>
                <a:ea typeface="Calibri" panose="020F0502020204030204" pitchFamily="34" charset="0"/>
              </a:rPr>
              <a:t>αμυλάση</a:t>
            </a:r>
            <a:r>
              <a:rPr lang="el-GR" sz="4600" dirty="0">
                <a:effectLst/>
                <a:latin typeface="Calibri" panose="020F0502020204030204" pitchFamily="34" charset="0"/>
                <a:ea typeface="Calibri" panose="020F0502020204030204" pitchFamily="34" charset="0"/>
              </a:rPr>
              <a:t> συνεχίζει τη διάσπαση των αμύλων επί περίπου μια ώρα στο στόμαχο, πριν αδρανοποιηθεί από τα όξινα υγρά του στομάχου.</a:t>
            </a:r>
            <a:endParaRPr lang="el-GR" sz="4600" dirty="0"/>
          </a:p>
          <a:p>
            <a:endParaRPr lang="el-GR" dirty="0"/>
          </a:p>
        </p:txBody>
      </p:sp>
    </p:spTree>
    <p:extLst>
      <p:ext uri="{BB962C8B-B14F-4D97-AF65-F5344CB8AC3E}">
        <p14:creationId xmlns:p14="http://schemas.microsoft.com/office/powerpoint/2010/main" val="220983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1737419-C421-0C3B-E724-188971D6AE54}"/>
              </a:ext>
            </a:extLst>
          </p:cNvPr>
          <p:cNvSpPr>
            <a:spLocks noGrp="1"/>
          </p:cNvSpPr>
          <p:nvPr>
            <p:ph type="title"/>
          </p:nvPr>
        </p:nvSpPr>
        <p:spPr>
          <a:xfrm>
            <a:off x="838200" y="162561"/>
            <a:ext cx="10515600" cy="894079"/>
          </a:xfrm>
        </p:spPr>
        <p:txBody>
          <a:bodyPr/>
          <a:lstStyle/>
          <a:p>
            <a:r>
              <a:rPr lang="el-GR" b="1" dirty="0"/>
              <a:t>Πεπτικό Σύστημα</a:t>
            </a:r>
          </a:p>
        </p:txBody>
      </p:sp>
      <p:sp>
        <p:nvSpPr>
          <p:cNvPr id="3" name="Θέση περιεχομένου 2">
            <a:extLst>
              <a:ext uri="{FF2B5EF4-FFF2-40B4-BE49-F238E27FC236}">
                <a16:creationId xmlns="" xmlns:a16="http://schemas.microsoft.com/office/drawing/2014/main" id="{A9F15690-186F-DE85-C38A-EB7878D02D41}"/>
              </a:ext>
            </a:extLst>
          </p:cNvPr>
          <p:cNvSpPr>
            <a:spLocks noGrp="1"/>
          </p:cNvSpPr>
          <p:nvPr>
            <p:ph idx="1"/>
          </p:nvPr>
        </p:nvSpPr>
        <p:spPr>
          <a:xfrm>
            <a:off x="838200" y="1290320"/>
            <a:ext cx="10515600" cy="4886643"/>
          </a:xfrm>
        </p:spPr>
        <p:txBody>
          <a:bodyPr/>
          <a:lstStyle/>
          <a:p>
            <a:r>
              <a:rPr lang="el-GR" dirty="0">
                <a:latin typeface="Calibri" panose="020F0502020204030204" pitchFamily="34" charset="0"/>
                <a:ea typeface="Calibri" panose="020F0502020204030204" pitchFamily="34" charset="0"/>
                <a:cs typeface="Calibri" panose="020F0502020204030204" pitchFamily="34" charset="0"/>
              </a:rPr>
              <a:t>Α</a:t>
            </a:r>
            <a:r>
              <a:rPr lang="el-GR" dirty="0">
                <a:effectLst/>
                <a:latin typeface="Calibri" panose="020F0502020204030204" pitchFamily="34" charset="0"/>
                <a:ea typeface="Calibri" panose="020F0502020204030204" pitchFamily="34" charset="0"/>
                <a:cs typeface="Calibri" panose="020F0502020204030204" pitchFamily="34" charset="0"/>
              </a:rPr>
              <a:t>ποτελείται από:</a:t>
            </a:r>
          </a:p>
          <a:p>
            <a:r>
              <a:rPr lang="el-GR" dirty="0">
                <a:latin typeface="Calibri" panose="020F0502020204030204" pitchFamily="34" charset="0"/>
                <a:ea typeface="Calibri" panose="020F0502020204030204" pitchFamily="34" charset="0"/>
                <a:cs typeface="Calibri" panose="020F0502020204030204" pitchFamily="34" charset="0"/>
              </a:rPr>
              <a:t>1)</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πεπτικό σωλήνα</a:t>
            </a:r>
            <a:r>
              <a:rPr lang="el-GR" dirty="0">
                <a:effectLst/>
                <a:latin typeface="Calibri" panose="020F0502020204030204" pitchFamily="34" charset="0"/>
                <a:ea typeface="Calibri" panose="020F0502020204030204" pitchFamily="34" charset="0"/>
                <a:cs typeface="Calibri" panose="020F0502020204030204" pitchFamily="34" charset="0"/>
              </a:rPr>
              <a:t> ή </a:t>
            </a:r>
            <a:r>
              <a:rPr lang="el-GR" b="1" dirty="0">
                <a:effectLst/>
                <a:latin typeface="Calibri" panose="020F0502020204030204" pitchFamily="34" charset="0"/>
                <a:ea typeface="Calibri" panose="020F0502020204030204" pitchFamily="34" charset="0"/>
                <a:cs typeface="Calibri" panose="020F0502020204030204" pitchFamily="34" charset="0"/>
              </a:rPr>
              <a:t>γαστρεντερικό σωλήνα</a:t>
            </a:r>
            <a:r>
              <a:rPr lang="el-GR" dirty="0">
                <a:effectLst/>
                <a:latin typeface="Calibri" panose="020F0502020204030204" pitchFamily="34" charset="0"/>
                <a:ea typeface="Calibri" panose="020F0502020204030204" pitchFamily="34" charset="0"/>
                <a:cs typeface="Calibri" panose="020F0502020204030204" pitchFamily="34" charset="0"/>
              </a:rPr>
              <a:t> ή </a:t>
            </a:r>
            <a:r>
              <a:rPr lang="el-GR" b="1" dirty="0">
                <a:effectLst/>
                <a:latin typeface="Calibri" panose="020F0502020204030204" pitchFamily="34" charset="0"/>
                <a:ea typeface="Calibri" panose="020F0502020204030204" pitchFamily="34" charset="0"/>
                <a:cs typeface="Calibri" panose="020F0502020204030204" pitchFamily="34" charset="0"/>
              </a:rPr>
              <a:t>διατροφικό σωλήνα</a:t>
            </a:r>
            <a:r>
              <a:rPr lang="el-GR" dirty="0">
                <a:effectLst/>
                <a:latin typeface="Calibri" panose="020F0502020204030204" pitchFamily="34" charset="0"/>
                <a:ea typeface="Calibri" panose="020F0502020204030204" pitchFamily="34" charset="0"/>
                <a:cs typeface="Calibri" panose="020F0502020204030204" pitchFamily="34" charset="0"/>
              </a:rPr>
              <a:t> </a:t>
            </a:r>
          </a:p>
          <a:p>
            <a:r>
              <a:rPr lang="el-GR" dirty="0">
                <a:latin typeface="Calibri" panose="020F0502020204030204" pitchFamily="34" charset="0"/>
                <a:ea typeface="Calibri" panose="020F0502020204030204" pitchFamily="34" charset="0"/>
                <a:cs typeface="Calibri" panose="020F0502020204030204" pitchFamily="34" charset="0"/>
              </a:rPr>
              <a:t>2)</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επικουρικά πεπτικά όργανα</a:t>
            </a:r>
            <a:r>
              <a:rPr lang="el-GR"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l-GR" dirty="0">
              <a:effectLst/>
              <a:latin typeface="Calibri" panose="020F0502020204030204" pitchFamily="34" charset="0"/>
              <a:ea typeface="Calibri" panose="020F0502020204030204" pitchFamily="34" charset="0"/>
              <a:cs typeface="Calibri" panose="020F0502020204030204" pitchFamily="34" charset="0"/>
            </a:endParaRPr>
          </a:p>
          <a:p>
            <a:r>
              <a:rPr lang="el-GR" b="1" dirty="0">
                <a:latin typeface="Calibri" panose="020F0502020204030204" pitchFamily="34" charset="0"/>
                <a:ea typeface="Calibri" panose="020F0502020204030204" pitchFamily="34" charset="0"/>
                <a:cs typeface="Calibri" panose="020F0502020204030204" pitchFamily="34" charset="0"/>
              </a:rPr>
              <a:t>Π</a:t>
            </a:r>
            <a:r>
              <a:rPr lang="el-GR" b="1" dirty="0">
                <a:effectLst/>
                <a:latin typeface="Calibri" panose="020F0502020204030204" pitchFamily="34" charset="0"/>
                <a:ea typeface="Calibri" panose="020F0502020204030204" pitchFamily="34" charset="0"/>
                <a:cs typeface="Calibri" panose="020F0502020204030204" pitchFamily="34" charset="0"/>
              </a:rPr>
              <a:t>επτικός σωλήνας</a:t>
            </a:r>
            <a:r>
              <a:rPr lang="el-GR" dirty="0">
                <a:effectLst/>
                <a:latin typeface="Calibri" panose="020F0502020204030204" pitchFamily="34" charset="0"/>
                <a:ea typeface="Calibri" panose="020F0502020204030204" pitchFamily="34" charset="0"/>
                <a:cs typeface="Calibri" panose="020F0502020204030204" pitchFamily="34" charset="0"/>
              </a:rPr>
              <a:t>: στοματική κοιλότητα, φάρυγγα, οισοφάγο, στόμαχο, λεπτό έντερο, και παχύ έντερο. </a:t>
            </a:r>
          </a:p>
          <a:p>
            <a:r>
              <a:rPr lang="el-GR" b="1" dirty="0">
                <a:latin typeface="Calibri" panose="020F0502020204030204" pitchFamily="34" charset="0"/>
                <a:ea typeface="Calibri" panose="020F0502020204030204" pitchFamily="34" charset="0"/>
                <a:cs typeface="Calibri" panose="020F0502020204030204" pitchFamily="34" charset="0"/>
              </a:rPr>
              <a:t>Ε</a:t>
            </a:r>
            <a:r>
              <a:rPr lang="el-GR" b="1" dirty="0">
                <a:effectLst/>
                <a:latin typeface="Calibri" panose="020F0502020204030204" pitchFamily="34" charset="0"/>
                <a:ea typeface="Calibri" panose="020F0502020204030204" pitchFamily="34" charset="0"/>
                <a:cs typeface="Calibri" panose="020F0502020204030204" pitchFamily="34" charset="0"/>
              </a:rPr>
              <a:t>πικουρικά πεπτικά όργανα</a:t>
            </a:r>
            <a:r>
              <a:rPr lang="el-GR" dirty="0">
                <a:effectLst/>
                <a:latin typeface="Calibri" panose="020F0502020204030204" pitchFamily="34" charset="0"/>
                <a:ea typeface="Calibri" panose="020F0502020204030204" pitchFamily="34" charset="0"/>
                <a:cs typeface="Calibri" panose="020F0502020204030204" pitchFamily="34" charset="0"/>
              </a:rPr>
              <a:t>: δόντια, γλώσσα και εξωκρινή αδενικά όργανα (σιελογόνοι αδένες, ήπαρ, πάγκρεας και χοληδόχος κύστη).</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099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56DD452-DC01-2842-5DCD-5FA8D4C466BA}"/>
              </a:ext>
            </a:extLst>
          </p:cNvPr>
          <p:cNvSpPr>
            <a:spLocks noGrp="1"/>
          </p:cNvSpPr>
          <p:nvPr>
            <p:ph type="title"/>
          </p:nvPr>
        </p:nvSpPr>
        <p:spPr>
          <a:xfrm>
            <a:off x="838200" y="213362"/>
            <a:ext cx="10515600" cy="739950"/>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Φάρυγγας</a:t>
            </a:r>
            <a:endParaRPr lang="el-GR" sz="3600" dirty="0"/>
          </a:p>
        </p:txBody>
      </p:sp>
      <p:sp>
        <p:nvSpPr>
          <p:cNvPr id="3" name="Θέση περιεχομένου 2">
            <a:extLst>
              <a:ext uri="{FF2B5EF4-FFF2-40B4-BE49-F238E27FC236}">
                <a16:creationId xmlns="" xmlns:a16="http://schemas.microsoft.com/office/drawing/2014/main" id="{D6D4D0FB-84C4-C53C-4207-EC62C50F511D}"/>
              </a:ext>
            </a:extLst>
          </p:cNvPr>
          <p:cNvSpPr>
            <a:spLocks noGrp="1"/>
          </p:cNvSpPr>
          <p:nvPr>
            <p:ph idx="1"/>
          </p:nvPr>
        </p:nvSpPr>
        <p:spPr>
          <a:xfrm>
            <a:off x="838200" y="1351280"/>
            <a:ext cx="10515600" cy="5140960"/>
          </a:xfrm>
        </p:spPr>
        <p:txBody>
          <a:bodyPr>
            <a:normAutofit/>
          </a:bodyPr>
          <a:lstStyle/>
          <a:p>
            <a:pPr marL="0">
              <a:lnSpc>
                <a:spcPct val="150000"/>
              </a:lnSpc>
              <a:spcBef>
                <a:spcPts val="0"/>
              </a:spcBef>
            </a:pPr>
            <a:r>
              <a:rPr lang="el-GR" sz="2400" dirty="0">
                <a:latin typeface="Calibri" panose="020F0502020204030204" pitchFamily="34" charset="0"/>
                <a:ea typeface="Calibri" panose="020F0502020204030204" pitchFamily="34" charset="0"/>
                <a:cs typeface="Calibri" panose="020F0502020204030204" pitchFamily="34" charset="0"/>
              </a:rPr>
              <a:t>Χ</a:t>
            </a:r>
            <a:r>
              <a:rPr lang="el-GR" sz="2400" dirty="0">
                <a:effectLst/>
                <a:latin typeface="Calibri" panose="020F0502020204030204" pitchFamily="34" charset="0"/>
                <a:ea typeface="Calibri" panose="020F0502020204030204" pitchFamily="34" charset="0"/>
                <a:cs typeface="Calibri" panose="020F0502020204030204" pitchFamily="34" charset="0"/>
              </a:rPr>
              <a:t>ρησιμεύει ως κοινή οδός 1) του πεπτικού συστήματος για τη διέλευση των τροφών από το στόμα στον οισοφάγο, και 2) του αναπνευστικού συστήματος για τη μεταφορά του αέρα από τις ρινικές οδούς στην τραχεία. </a:t>
            </a:r>
          </a:p>
          <a:p>
            <a:pPr marL="0">
              <a:lnSpc>
                <a:spcPct val="150000"/>
              </a:lnSpc>
              <a:spcBef>
                <a:spcPts val="0"/>
              </a:spcBef>
            </a:pPr>
            <a:r>
              <a:rPr lang="el-GR" sz="2400" dirty="0">
                <a:latin typeface="Calibri" panose="020F0502020204030204" pitchFamily="34" charset="0"/>
                <a:ea typeface="Calibri" panose="020F0502020204030204" pitchFamily="34" charset="0"/>
                <a:cs typeface="Calibri" panose="020F0502020204030204" pitchFamily="34" charset="0"/>
              </a:rPr>
              <a:t>Χ</a:t>
            </a:r>
            <a:r>
              <a:rPr lang="el-GR" sz="2400" dirty="0">
                <a:effectLst/>
                <a:latin typeface="Calibri" panose="020F0502020204030204" pitchFamily="34" charset="0"/>
                <a:ea typeface="Calibri" panose="020F0502020204030204" pitchFamily="34" charset="0"/>
                <a:cs typeface="Calibri" panose="020F0502020204030204" pitchFamily="34" charset="0"/>
              </a:rPr>
              <a:t>ωρίζεται σε ρινοφάρυγγα, </a:t>
            </a:r>
            <a:r>
              <a:rPr lang="el-GR" sz="2400" dirty="0" err="1">
                <a:effectLst/>
                <a:latin typeface="Calibri" panose="020F0502020204030204" pitchFamily="34" charset="0"/>
                <a:ea typeface="Calibri" panose="020F0502020204030204" pitchFamily="34" charset="0"/>
                <a:cs typeface="Calibri" panose="020F0502020204030204" pitchFamily="34" charset="0"/>
              </a:rPr>
              <a:t>στοματοφάρυγγα</a:t>
            </a:r>
            <a:r>
              <a:rPr lang="el-GR" sz="2400" dirty="0">
                <a:effectLst/>
                <a:latin typeface="Calibri" panose="020F0502020204030204" pitchFamily="34" charset="0"/>
                <a:ea typeface="Calibri" panose="020F0502020204030204" pitchFamily="34" charset="0"/>
                <a:cs typeface="Calibri" panose="020F0502020204030204" pitchFamily="34" charset="0"/>
              </a:rPr>
              <a:t> και </a:t>
            </a:r>
            <a:r>
              <a:rPr lang="el-GR" sz="2400" dirty="0" err="1">
                <a:effectLst/>
                <a:latin typeface="Calibri" panose="020F0502020204030204" pitchFamily="34" charset="0"/>
                <a:ea typeface="Calibri" panose="020F0502020204030204" pitchFamily="34" charset="0"/>
                <a:cs typeface="Calibri" panose="020F0502020204030204" pitchFamily="34" charset="0"/>
              </a:rPr>
              <a:t>λαρυγγοφάρυγγα</a:t>
            </a:r>
            <a:r>
              <a:rPr lang="el-GR" sz="2400" dirty="0">
                <a:effectLst/>
                <a:latin typeface="Calibri" panose="020F0502020204030204" pitchFamily="34" charset="0"/>
                <a:ea typeface="Calibri" panose="020F0502020204030204" pitchFamily="34" charset="0"/>
                <a:cs typeface="Calibri" panose="020F0502020204030204" pitchFamily="34" charset="0"/>
              </a:rPr>
              <a:t>. </a:t>
            </a:r>
            <a:endParaRPr lang="el-GR" sz="2400" dirty="0"/>
          </a:p>
        </p:txBody>
      </p:sp>
    </p:spTree>
    <p:extLst>
      <p:ext uri="{BB962C8B-B14F-4D97-AF65-F5344CB8AC3E}">
        <p14:creationId xmlns:p14="http://schemas.microsoft.com/office/powerpoint/2010/main" val="301985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91205EC-F0A6-EABF-07D2-3BE597F3F199}"/>
              </a:ext>
            </a:extLst>
          </p:cNvPr>
          <p:cNvSpPr>
            <a:spLocks noGrp="1"/>
          </p:cNvSpPr>
          <p:nvPr>
            <p:ph type="title"/>
          </p:nvPr>
        </p:nvSpPr>
        <p:spPr>
          <a:xfrm>
            <a:off x="838200" y="223521"/>
            <a:ext cx="10515600" cy="894079"/>
          </a:xfrm>
        </p:spPr>
        <p:txBody>
          <a:bodyPr>
            <a:normAutofit/>
          </a:bodyPr>
          <a:lstStyle/>
          <a:p>
            <a:r>
              <a:rPr lang="el-GR" b="1" dirty="0">
                <a:effectLst/>
                <a:latin typeface="Calibri" panose="020F0502020204030204" pitchFamily="34" charset="0"/>
                <a:ea typeface="Calibri" panose="020F0502020204030204" pitchFamily="34" charset="0"/>
                <a:cs typeface="Calibri" panose="020F0502020204030204" pitchFamily="34" charset="0"/>
              </a:rPr>
              <a:t>ΟΙΣΟΦΑΓΟΣ</a:t>
            </a:r>
            <a:endParaRPr lang="el-GR" dirty="0"/>
          </a:p>
        </p:txBody>
      </p:sp>
      <p:sp>
        <p:nvSpPr>
          <p:cNvPr id="3" name="Θέση περιεχομένου 2">
            <a:extLst>
              <a:ext uri="{FF2B5EF4-FFF2-40B4-BE49-F238E27FC236}">
                <a16:creationId xmlns="" xmlns:a16="http://schemas.microsoft.com/office/drawing/2014/main" id="{38D2BDF8-028F-E05E-8CB3-71A68703B255}"/>
              </a:ext>
            </a:extLst>
          </p:cNvPr>
          <p:cNvSpPr>
            <a:spLocks noGrp="1"/>
          </p:cNvSpPr>
          <p:nvPr>
            <p:ph idx="1"/>
          </p:nvPr>
        </p:nvSpPr>
        <p:spPr>
          <a:xfrm>
            <a:off x="838200" y="1117600"/>
            <a:ext cx="10855960" cy="5516879"/>
          </a:xfrm>
        </p:spPr>
        <p:txBody>
          <a:bodyPr>
            <a:noAutofit/>
          </a:bodyPr>
          <a:lstStyle/>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Κ</a:t>
            </a:r>
            <a:r>
              <a:rPr lang="el-GR" sz="2200" dirty="0">
                <a:effectLst/>
                <a:latin typeface="Calibri" panose="020F0502020204030204" pitchFamily="34" charset="0"/>
                <a:ea typeface="Calibri" panose="020F0502020204030204" pitchFamily="34" charset="0"/>
                <a:cs typeface="Calibri" panose="020F0502020204030204" pitchFamily="34" charset="0"/>
              </a:rPr>
              <a:t>οίλος μυϊκός σωλήνας πίσω από την τραχεία μήκους 25 </a:t>
            </a:r>
            <a:r>
              <a:rPr lang="en-US" sz="2200" dirty="0">
                <a:effectLst/>
                <a:latin typeface="Calibri" panose="020F0502020204030204" pitchFamily="34" charset="0"/>
                <a:ea typeface="Calibri" panose="020F0502020204030204" pitchFamily="34" charset="0"/>
                <a:cs typeface="Calibri" panose="020F0502020204030204" pitchFamily="34" charset="0"/>
              </a:rPr>
              <a:t>cm</a:t>
            </a:r>
            <a:r>
              <a:rPr lang="el-GR" sz="2200" dirty="0">
                <a:effectLst/>
                <a:latin typeface="Calibri" panose="020F0502020204030204" pitchFamily="34" charset="0"/>
                <a:ea typeface="Calibri" panose="020F0502020204030204" pitchFamily="34" charset="0"/>
                <a:cs typeface="Calibri" panose="020F0502020204030204" pitchFamily="34" charset="0"/>
              </a:rPr>
              <a:t> και διαμέτρου 2 </a:t>
            </a:r>
            <a:r>
              <a:rPr lang="en-US" sz="2200" dirty="0">
                <a:effectLst/>
                <a:latin typeface="Calibri" panose="020F0502020204030204" pitchFamily="34" charset="0"/>
                <a:ea typeface="Calibri" panose="020F0502020204030204" pitchFamily="34" charset="0"/>
                <a:cs typeface="Calibri" panose="020F0502020204030204" pitchFamily="34" charset="0"/>
              </a:rPr>
              <a:t>cm</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Ξ</a:t>
            </a:r>
            <a:r>
              <a:rPr lang="el-GR" sz="2200" dirty="0">
                <a:effectLst/>
                <a:latin typeface="Calibri" panose="020F0502020204030204" pitchFamily="34" charset="0"/>
                <a:ea typeface="Calibri" panose="020F0502020204030204" pitchFamily="34" charset="0"/>
                <a:cs typeface="Calibri" panose="020F0502020204030204" pitchFamily="34" charset="0"/>
              </a:rPr>
              <a:t>εκινά από το τέλος του </a:t>
            </a:r>
            <a:r>
              <a:rPr lang="el-GR" sz="2200" dirty="0" err="1">
                <a:effectLst/>
                <a:latin typeface="Calibri" panose="020F0502020204030204" pitchFamily="34" charset="0"/>
                <a:ea typeface="Calibri" panose="020F0502020204030204" pitchFamily="34" charset="0"/>
                <a:cs typeface="Calibri" panose="020F0502020204030204" pitchFamily="34" charset="0"/>
              </a:rPr>
              <a:t>λαρυγγοφάρυγγα</a:t>
            </a:r>
            <a:r>
              <a:rPr lang="el-GR" sz="2200" dirty="0">
                <a:effectLst/>
                <a:latin typeface="Calibri" panose="020F0502020204030204" pitchFamily="34" charset="0"/>
                <a:ea typeface="Calibri" panose="020F0502020204030204" pitchFamily="34" charset="0"/>
                <a:cs typeface="Calibri" panose="020F0502020204030204" pitchFamily="34" charset="0"/>
              </a:rPr>
              <a:t>, εκτείνεται εντός της θωρακικής κοιλότητας, διαπερνά το διάφραγμα και καταλήγει στον στόμαχο εντός της κοιλιακής κοιλότητας.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Δ</a:t>
            </a:r>
            <a:r>
              <a:rPr lang="el-GR" sz="2200" dirty="0">
                <a:effectLst/>
                <a:latin typeface="Calibri" panose="020F0502020204030204" pitchFamily="34" charset="0"/>
                <a:ea typeface="Calibri" panose="020F0502020204030204" pitchFamily="34" charset="0"/>
                <a:cs typeface="Calibri" panose="020F0502020204030204" pitchFamily="34" charset="0"/>
              </a:rPr>
              <a:t>εν παράγει ένζυμα, ούτε απορροφά ουσίες. Όμως, περιέχει βλεννώδεις αδένες που εκκρίνουν βλέννα ως λιπαντικό </a:t>
            </a:r>
            <a:r>
              <a:rPr lang="el-GR" sz="2200" dirty="0">
                <a:latin typeface="Calibri" panose="020F0502020204030204" pitchFamily="34" charset="0"/>
                <a:ea typeface="Calibri" panose="020F0502020204030204" pitchFamily="34" charset="0"/>
                <a:cs typeface="Calibri" panose="020F0502020204030204" pitchFamily="34" charset="0"/>
              </a:rPr>
              <a:t>για</a:t>
            </a:r>
            <a:r>
              <a:rPr lang="el-GR" sz="2200" dirty="0">
                <a:effectLst/>
                <a:latin typeface="Calibri" panose="020F0502020204030204" pitchFamily="34" charset="0"/>
                <a:ea typeface="Calibri" panose="020F0502020204030204" pitchFamily="34" charset="0"/>
                <a:cs typeface="Calibri" panose="020F0502020204030204" pitchFamily="34" charset="0"/>
              </a:rPr>
              <a:t> διευκόλυνση του βλωμού προς τον στόμαχο. Η βλέννα προστατεύει τα τοιχώματα του οισοφάγου από πιθανούς τραυματισμούς λόγω των σκληρών και αιχμηρών τμημάτων των τροφών. </a:t>
            </a:r>
            <a:r>
              <a:rPr lang="el-GR" sz="2200" dirty="0">
                <a:latin typeface="Calibri" panose="020F0502020204030204" pitchFamily="34" charset="0"/>
                <a:ea typeface="Calibri" panose="020F0502020204030204" pitchFamily="34" charset="0"/>
                <a:cs typeface="Calibri" panose="020F0502020204030204" pitchFamily="34" charset="0"/>
              </a:rPr>
              <a:t>Η</a:t>
            </a:r>
            <a:r>
              <a:rPr lang="el-GR" sz="2200" dirty="0">
                <a:effectLst/>
                <a:latin typeface="Calibri" panose="020F0502020204030204" pitchFamily="34" charset="0"/>
                <a:ea typeface="Calibri" panose="020F0502020204030204" pitchFamily="34" charset="0"/>
                <a:cs typeface="Calibri" panose="020F0502020204030204" pitchFamily="34" charset="0"/>
              </a:rPr>
              <a:t> βλέννα συμβάλλει στην προστασία του οισοφάγου από το </a:t>
            </a:r>
            <a:r>
              <a:rPr lang="en-US" sz="2200" dirty="0">
                <a:effectLst/>
                <a:latin typeface="Calibri" panose="020F0502020204030204" pitchFamily="34" charset="0"/>
                <a:ea typeface="Calibri" panose="020F0502020204030204" pitchFamily="34" charset="0"/>
                <a:cs typeface="Calibri" panose="020F0502020204030204" pitchFamily="34" charset="0"/>
              </a:rPr>
              <a:t>HCl</a:t>
            </a:r>
            <a:r>
              <a:rPr lang="el-GR" sz="2200" dirty="0">
                <a:effectLst/>
                <a:latin typeface="Calibri" panose="020F0502020204030204" pitchFamily="34" charset="0"/>
                <a:ea typeface="Calibri" panose="020F0502020204030204" pitchFamily="34" charset="0"/>
                <a:cs typeface="Calibri" panose="020F0502020204030204" pitchFamily="34" charset="0"/>
              </a:rPr>
              <a:t> και τ</a:t>
            </a:r>
            <a:r>
              <a:rPr lang="el-GR" sz="2200" dirty="0">
                <a:latin typeface="Calibri" panose="020F0502020204030204" pitchFamily="34" charset="0"/>
                <a:ea typeface="Calibri" panose="020F0502020204030204" pitchFamily="34" charset="0"/>
                <a:cs typeface="Calibri" panose="020F0502020204030204" pitchFamily="34" charset="0"/>
              </a:rPr>
              <a:t>α</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έ</a:t>
            </a:r>
            <a:r>
              <a:rPr lang="el-GR" sz="2200" dirty="0">
                <a:effectLst/>
                <a:latin typeface="Calibri" panose="020F0502020204030204" pitchFamily="34" charset="0"/>
                <a:ea typeface="Calibri" panose="020F0502020204030204" pitchFamily="34" charset="0"/>
                <a:cs typeface="Calibri" panose="020F0502020204030204" pitchFamily="34" charset="0"/>
              </a:rPr>
              <a:t>νζυμα σε περίπτωση παλινδρόμησης από τον στόμαχο.</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effectLst/>
                <a:latin typeface="Calibri" panose="020F0502020204030204" pitchFamily="34" charset="0"/>
                <a:ea typeface="Calibri" panose="020F0502020204030204" pitchFamily="34" charset="0"/>
              </a:rPr>
              <a:t>Το πέρασμα του βλωμού από τον </a:t>
            </a:r>
            <a:r>
              <a:rPr lang="el-GR" sz="2200" dirty="0" err="1">
                <a:effectLst/>
                <a:latin typeface="Calibri" panose="020F0502020204030204" pitchFamily="34" charset="0"/>
                <a:ea typeface="Calibri" panose="020F0502020204030204" pitchFamily="34" charset="0"/>
              </a:rPr>
              <a:t>λαρυγγοφάρυγγα</a:t>
            </a:r>
            <a:r>
              <a:rPr lang="el-GR" sz="2200" dirty="0">
                <a:effectLst/>
                <a:latin typeface="Calibri" panose="020F0502020204030204" pitchFamily="34" charset="0"/>
                <a:ea typeface="Calibri" panose="020F0502020204030204" pitchFamily="34" charset="0"/>
              </a:rPr>
              <a:t> στον οισοφάγο ρυθμίζεται από τον </a:t>
            </a:r>
            <a:r>
              <a:rPr lang="el-GR" sz="2200" b="1" dirty="0">
                <a:effectLst/>
                <a:latin typeface="Calibri" panose="020F0502020204030204" pitchFamily="34" charset="0"/>
                <a:ea typeface="Calibri" panose="020F0502020204030204" pitchFamily="34" charset="0"/>
              </a:rPr>
              <a:t>άνω οισοφαγικό σφικτήρα</a:t>
            </a:r>
            <a:r>
              <a:rPr lang="el-GR" sz="2200" dirty="0">
                <a:effectLst/>
                <a:latin typeface="Calibri" panose="020F0502020204030204" pitchFamily="34" charset="0"/>
                <a:ea typeface="Calibri" panose="020F0502020204030204" pitchFamily="34" charset="0"/>
              </a:rPr>
              <a:t>, ενώ το πέρασμά του από τον οισοφάγο στον στόμαχο ρυθμίζεται από τον </a:t>
            </a:r>
            <a:r>
              <a:rPr lang="el-GR" sz="2200" b="1" dirty="0">
                <a:effectLst/>
                <a:latin typeface="Calibri" panose="020F0502020204030204" pitchFamily="34" charset="0"/>
                <a:ea typeface="Calibri" panose="020F0502020204030204" pitchFamily="34" charset="0"/>
              </a:rPr>
              <a:t>κάτω οισοφαγικό σφικτήρα</a:t>
            </a:r>
            <a:r>
              <a:rPr lang="el-GR" sz="2200" dirty="0">
                <a:effectLst/>
                <a:latin typeface="Calibri" panose="020F0502020204030204" pitchFamily="34" charset="0"/>
                <a:ea typeface="Calibri" panose="020F0502020204030204" pitchFamily="34" charset="0"/>
              </a:rPr>
              <a:t>. </a:t>
            </a:r>
            <a:endParaRPr lang="el-GR" sz="2200" dirty="0"/>
          </a:p>
        </p:txBody>
      </p:sp>
    </p:spTree>
    <p:extLst>
      <p:ext uri="{BB962C8B-B14F-4D97-AF65-F5344CB8AC3E}">
        <p14:creationId xmlns:p14="http://schemas.microsoft.com/office/powerpoint/2010/main" val="3007976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0F212CA-98BB-D020-EE04-BA590979611B}"/>
              </a:ext>
            </a:extLst>
          </p:cNvPr>
          <p:cNvSpPr>
            <a:spLocks noGrp="1"/>
          </p:cNvSpPr>
          <p:nvPr>
            <p:ph type="title"/>
          </p:nvPr>
        </p:nvSpPr>
        <p:spPr>
          <a:xfrm>
            <a:off x="838200" y="121921"/>
            <a:ext cx="10515600" cy="68071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Κατάποση της Τροφής</a:t>
            </a:r>
            <a:endParaRPr lang="el-GR" sz="3600" dirty="0"/>
          </a:p>
        </p:txBody>
      </p:sp>
      <p:sp>
        <p:nvSpPr>
          <p:cNvPr id="3" name="Θέση περιεχομένου 2">
            <a:extLst>
              <a:ext uri="{FF2B5EF4-FFF2-40B4-BE49-F238E27FC236}">
                <a16:creationId xmlns="" xmlns:a16="http://schemas.microsoft.com/office/drawing/2014/main" id="{1E49CB05-0AB1-92D0-37F1-A86AA10889EF}"/>
              </a:ext>
            </a:extLst>
          </p:cNvPr>
          <p:cNvSpPr>
            <a:spLocks noGrp="1"/>
          </p:cNvSpPr>
          <p:nvPr>
            <p:ph idx="1"/>
          </p:nvPr>
        </p:nvSpPr>
        <p:spPr>
          <a:xfrm>
            <a:off x="690880" y="650240"/>
            <a:ext cx="11257280" cy="6085839"/>
          </a:xfrm>
        </p:spPr>
        <p:txBody>
          <a:bodyPr>
            <a:noAutofit/>
          </a:bodyPr>
          <a:lstStyle/>
          <a:p>
            <a:pPr>
              <a:lnSpc>
                <a:spcPct val="17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3 φάσεις: 1) την στοματική φάση, 2) τη φαρυγγική φάση, και 3) την οισοφαγική φάση.</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2200" b="1" u="sng" dirty="0">
                <a:effectLst/>
                <a:latin typeface="Calibri" panose="020F0502020204030204" pitchFamily="34" charset="0"/>
                <a:ea typeface="Calibri" panose="020F0502020204030204" pitchFamily="34" charset="0"/>
                <a:cs typeface="Calibri" panose="020F0502020204030204" pitchFamily="34" charset="0"/>
              </a:rPr>
              <a:t>Στοματική Φάση:</a:t>
            </a:r>
            <a:r>
              <a:rPr lang="el-GR" sz="2200" b="1" dirty="0">
                <a:effectLst/>
                <a:latin typeface="Calibri" panose="020F0502020204030204" pitchFamily="34" charset="0"/>
                <a:ea typeface="Calibri" panose="020F0502020204030204" pitchFamily="34" charset="0"/>
                <a:cs typeface="Calibri" panose="020F0502020204030204" pitchFamily="34" charset="0"/>
              </a:rPr>
              <a:t> </a:t>
            </a:r>
            <a:r>
              <a:rPr lang="el-GR" sz="2200" dirty="0">
                <a:effectLst/>
                <a:latin typeface="Calibri" panose="020F0502020204030204" pitchFamily="34" charset="0"/>
                <a:ea typeface="Calibri" panose="020F0502020204030204" pitchFamily="34" charset="0"/>
                <a:cs typeface="Calibri" panose="020F0502020204030204" pitchFamily="34" charset="0"/>
              </a:rPr>
              <a:t>Συμπίεση του βλωμού από τη γλώσσα πάνω στην </a:t>
            </a:r>
            <a:r>
              <a:rPr lang="el-GR" sz="2200" b="1" dirty="0">
                <a:effectLst/>
                <a:latin typeface="Calibri" panose="020F0502020204030204" pitchFamily="34" charset="0"/>
                <a:ea typeface="Calibri" panose="020F0502020204030204" pitchFamily="34" charset="0"/>
                <a:cs typeface="Calibri" panose="020F0502020204030204" pitchFamily="34" charset="0"/>
              </a:rPr>
              <a:t>σκληρή υπερώα</a:t>
            </a:r>
            <a:r>
              <a:rPr lang="el-GR" sz="2200" dirty="0">
                <a:effectLst/>
                <a:latin typeface="Calibri" panose="020F0502020204030204" pitchFamily="34" charset="0"/>
                <a:ea typeface="Calibri" panose="020F0502020204030204" pitchFamily="34" charset="0"/>
                <a:cs typeface="Calibri" panose="020F0502020204030204" pitchFamily="34" charset="0"/>
              </a:rPr>
              <a:t>. Η απομάκρυνση της γλώσσας ωθεί τον βλωμό στον </a:t>
            </a:r>
            <a:r>
              <a:rPr lang="el-GR" sz="2200" dirty="0" err="1">
                <a:effectLst/>
                <a:latin typeface="Calibri" panose="020F0502020204030204" pitchFamily="34" charset="0"/>
                <a:ea typeface="Calibri" panose="020F0502020204030204" pitchFamily="34" charset="0"/>
                <a:cs typeface="Calibri" panose="020F0502020204030204" pitchFamily="34" charset="0"/>
              </a:rPr>
              <a:t>στοματοφάρυγγα</a:t>
            </a:r>
            <a:r>
              <a:rPr lang="el-GR" sz="2200" dirty="0">
                <a:effectLst/>
                <a:latin typeface="Calibri" panose="020F0502020204030204" pitchFamily="34" charset="0"/>
                <a:ea typeface="Calibri" panose="020F0502020204030204" pitchFamily="34" charset="0"/>
                <a:cs typeface="Calibri" panose="020F0502020204030204" pitchFamily="34" charset="0"/>
              </a:rPr>
              <a:t> και η </a:t>
            </a:r>
            <a:r>
              <a:rPr lang="el-GR" sz="2200" b="1" dirty="0">
                <a:effectLst/>
                <a:latin typeface="Calibri" panose="020F0502020204030204" pitchFamily="34" charset="0"/>
                <a:ea typeface="Calibri" panose="020F0502020204030204" pitchFamily="34" charset="0"/>
                <a:cs typeface="Calibri" panose="020F0502020204030204" pitchFamily="34" charset="0"/>
              </a:rPr>
              <a:t>μαλακή υπερώα</a:t>
            </a:r>
            <a:r>
              <a:rPr lang="el-GR" sz="2200" dirty="0">
                <a:effectLst/>
                <a:latin typeface="Calibri" panose="020F0502020204030204" pitchFamily="34" charset="0"/>
                <a:ea typeface="Calibri" panose="020F0502020204030204" pitchFamily="34" charset="0"/>
                <a:cs typeface="Calibri" panose="020F0502020204030204" pitchFamily="34" charset="0"/>
              </a:rPr>
              <a:t> ανυψώνεται σφραγίζοντας έτσι το ρινοφάρυγγα. Η στοματική φάση είναι αυστηρώς εκούσια.</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2200" b="1" u="sng" dirty="0">
                <a:effectLst/>
                <a:latin typeface="Calibri" panose="020F0502020204030204" pitchFamily="34" charset="0"/>
                <a:ea typeface="Calibri" panose="020F0502020204030204" pitchFamily="34" charset="0"/>
                <a:cs typeface="Calibri" panose="020F0502020204030204" pitchFamily="34" charset="0"/>
              </a:rPr>
              <a:t>Φαρυγγική Φάση:</a:t>
            </a:r>
            <a:r>
              <a:rPr lang="el-GR" sz="2200" b="1"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Α</a:t>
            </a:r>
            <a:r>
              <a:rPr lang="el-GR" sz="2200" dirty="0">
                <a:effectLst/>
                <a:latin typeface="Calibri" panose="020F0502020204030204" pitchFamily="34" charset="0"/>
                <a:ea typeface="Calibri" panose="020F0502020204030204" pitchFamily="34" charset="0"/>
                <a:cs typeface="Calibri" panose="020F0502020204030204" pitchFamily="34" charset="0"/>
              </a:rPr>
              <a:t>νόρθωση λάρυγγα και αναδίπλωση </a:t>
            </a:r>
            <a:r>
              <a:rPr lang="el-GR" sz="2200" b="1" dirty="0">
                <a:effectLst/>
                <a:latin typeface="Calibri" panose="020F0502020204030204" pitchFamily="34" charset="0"/>
                <a:ea typeface="Calibri" panose="020F0502020204030204" pitchFamily="34" charset="0"/>
                <a:cs typeface="Calibri" panose="020F0502020204030204" pitchFamily="34" charset="0"/>
              </a:rPr>
              <a:t>επιγλωττίδας</a:t>
            </a:r>
            <a:r>
              <a:rPr lang="el-GR" sz="2200" dirty="0">
                <a:effectLst/>
                <a:latin typeface="Calibri" panose="020F0502020204030204" pitchFamily="34" charset="0"/>
                <a:ea typeface="Calibri" panose="020F0502020204030204" pitchFamily="34" charset="0"/>
                <a:cs typeface="Calibri" panose="020F0502020204030204" pitchFamily="34" charset="0"/>
              </a:rPr>
              <a:t> που μαζί με συσπάσεις των φαρυγγικών μυών κατευθύνουν τον βλωμό προς τον οισοφάγο. </a:t>
            </a:r>
            <a:r>
              <a:rPr lang="el-GR" sz="2200" dirty="0">
                <a:latin typeface="Calibri" panose="020F0502020204030204" pitchFamily="34" charset="0"/>
                <a:ea typeface="Calibri" panose="020F0502020204030204" pitchFamily="34" charset="0"/>
                <a:cs typeface="Calibri" panose="020F0502020204030204" pitchFamily="34" charset="0"/>
              </a:rPr>
              <a:t>Η</a:t>
            </a:r>
            <a:r>
              <a:rPr lang="el-GR" sz="2200" dirty="0">
                <a:effectLst/>
                <a:latin typeface="Calibri" panose="020F0502020204030204" pitchFamily="34" charset="0"/>
                <a:ea typeface="Calibri" panose="020F0502020204030204" pitchFamily="34" charset="0"/>
                <a:cs typeface="Calibri" panose="020F0502020204030204" pitchFamily="34" charset="0"/>
              </a:rPr>
              <a:t> μαλακή υπερώα και η σταφυλή ανέρχονται και αποφράσσουν την δίοδο προς τα πίσω στον ρινοφάρυγγα. </a:t>
            </a:r>
            <a:r>
              <a:rPr lang="el-GR" sz="2200" dirty="0">
                <a:latin typeface="Calibri" panose="020F0502020204030204" pitchFamily="34" charset="0"/>
                <a:ea typeface="Calibri" panose="020F0502020204030204" pitchFamily="34" charset="0"/>
                <a:cs typeface="Calibri" panose="020F0502020204030204" pitchFamily="34" charset="0"/>
              </a:rPr>
              <a:t>Σ</a:t>
            </a:r>
            <a:r>
              <a:rPr lang="el-GR" sz="2200" dirty="0">
                <a:effectLst/>
                <a:latin typeface="Calibri" panose="020F0502020204030204" pitchFamily="34" charset="0"/>
                <a:ea typeface="Calibri" panose="020F0502020204030204" pitchFamily="34" charset="0"/>
                <a:cs typeface="Calibri" panose="020F0502020204030204" pitchFamily="34" charset="0"/>
              </a:rPr>
              <a:t>τη φάση αυτή, τα αναπνευστικά κέντρα αναστέλλονται και έτσι σταματά προσωρινά η αναπνοή.</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2200" b="1" u="sng" dirty="0">
                <a:effectLst/>
                <a:latin typeface="Calibri" panose="020F0502020204030204" pitchFamily="34" charset="0"/>
                <a:ea typeface="Calibri" panose="020F0502020204030204" pitchFamily="34" charset="0"/>
                <a:cs typeface="Calibri" panose="020F0502020204030204" pitchFamily="34" charset="0"/>
              </a:rPr>
              <a:t>Οισοφαγική Φάση:</a:t>
            </a:r>
            <a:r>
              <a:rPr lang="el-GR" sz="2200" b="1"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Η</a:t>
            </a:r>
            <a:r>
              <a:rPr lang="el-GR" sz="2200" dirty="0">
                <a:effectLst/>
                <a:latin typeface="Calibri" panose="020F0502020204030204" pitchFamily="34" charset="0"/>
                <a:ea typeface="Calibri" panose="020F0502020204030204" pitchFamily="34" charset="0"/>
                <a:cs typeface="Calibri" panose="020F0502020204030204" pitchFamily="34" charset="0"/>
              </a:rPr>
              <a:t> συστολή των φαρυγγικών μυών ωθεί το βλωμό στον οισοφάγο</a:t>
            </a:r>
            <a:r>
              <a:rPr lang="el-GR" sz="2200" dirty="0">
                <a:latin typeface="Calibri" panose="020F0502020204030204" pitchFamily="34" charset="0"/>
                <a:ea typeface="Calibri" panose="020F0502020204030204" pitchFamily="34" charset="0"/>
                <a:cs typeface="Calibri" panose="020F0502020204030204" pitchFamily="34" charset="0"/>
              </a:rPr>
              <a:t> και</a:t>
            </a:r>
            <a:r>
              <a:rPr lang="el-GR" sz="2200" dirty="0">
                <a:effectLst/>
                <a:latin typeface="Calibri" panose="020F0502020204030204" pitchFamily="34" charset="0"/>
                <a:ea typeface="Calibri" panose="020F0502020204030204" pitchFamily="34" charset="0"/>
                <a:cs typeface="Calibri" panose="020F0502020204030204" pitchFamily="34" charset="0"/>
              </a:rPr>
              <a:t> μετά προς τον στόμαχο με ένα περισταλτικό κύμα </a:t>
            </a:r>
            <a:r>
              <a:rPr lang="el-GR" sz="2200" dirty="0">
                <a:latin typeface="Calibri" panose="020F0502020204030204" pitchFamily="34" charset="0"/>
                <a:ea typeface="Calibri" panose="020F0502020204030204" pitchFamily="34" charset="0"/>
                <a:cs typeface="Calibri" panose="020F0502020204030204" pitchFamily="34" charset="0"/>
              </a:rPr>
              <a:t>που</a:t>
            </a:r>
            <a:r>
              <a:rPr lang="el-GR" sz="2200" dirty="0">
                <a:effectLst/>
                <a:latin typeface="Calibri" panose="020F0502020204030204" pitchFamily="34" charset="0"/>
                <a:ea typeface="Calibri" panose="020F0502020204030204" pitchFamily="34" charset="0"/>
                <a:cs typeface="Calibri" panose="020F0502020204030204" pitchFamily="34" charset="0"/>
              </a:rPr>
              <a:t> προκαλεί το άνοιγμα του κάτω οισοφαγικού σφικτήρα.</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2000" dirty="0"/>
          </a:p>
        </p:txBody>
      </p:sp>
    </p:spTree>
    <p:extLst>
      <p:ext uri="{BB962C8B-B14F-4D97-AF65-F5344CB8AC3E}">
        <p14:creationId xmlns:p14="http://schemas.microsoft.com/office/powerpoint/2010/main" val="207117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0706A9-91D0-4D53-CC62-F6D2B25A2F7F}"/>
              </a:ext>
            </a:extLst>
          </p:cNvPr>
          <p:cNvSpPr>
            <a:spLocks noGrp="1"/>
          </p:cNvSpPr>
          <p:nvPr>
            <p:ph type="title"/>
          </p:nvPr>
        </p:nvSpPr>
        <p:spPr>
          <a:xfrm>
            <a:off x="838200" y="213361"/>
            <a:ext cx="10515600" cy="711199"/>
          </a:xfrm>
        </p:spPr>
        <p:txBody>
          <a:bodyPr>
            <a:normAutofit/>
          </a:bodyPr>
          <a:lstStyle/>
          <a:p>
            <a:r>
              <a:rPr lang="el-GR" b="1" dirty="0">
                <a:effectLst/>
                <a:latin typeface="Calibri" panose="020F0502020204030204" pitchFamily="34" charset="0"/>
                <a:ea typeface="Calibri" panose="020F0502020204030204" pitchFamily="34" charset="0"/>
                <a:cs typeface="Calibri" panose="020F0502020204030204" pitchFamily="34" charset="0"/>
              </a:rPr>
              <a:t>ΣΤΟΜΑΧΟΣ</a:t>
            </a:r>
            <a:endParaRPr lang="el-GR" dirty="0"/>
          </a:p>
        </p:txBody>
      </p:sp>
      <p:sp>
        <p:nvSpPr>
          <p:cNvPr id="3" name="Θέση περιεχομένου 2">
            <a:extLst>
              <a:ext uri="{FF2B5EF4-FFF2-40B4-BE49-F238E27FC236}">
                <a16:creationId xmlns="" xmlns:a16="http://schemas.microsoft.com/office/drawing/2014/main" id="{7136ECA9-0489-DE09-A6D8-15653DCC3A96}"/>
              </a:ext>
            </a:extLst>
          </p:cNvPr>
          <p:cNvSpPr>
            <a:spLocks noGrp="1"/>
          </p:cNvSpPr>
          <p:nvPr>
            <p:ph idx="1"/>
          </p:nvPr>
        </p:nvSpPr>
        <p:spPr>
          <a:xfrm>
            <a:off x="838200" y="924560"/>
            <a:ext cx="10947400" cy="5811520"/>
          </a:xfrm>
        </p:spPr>
        <p:txBody>
          <a:bodyPr>
            <a:normAutofit fontScale="70000" lnSpcReduction="20000"/>
          </a:bodyPr>
          <a:lstStyle/>
          <a:p>
            <a:pPr>
              <a:lnSpc>
                <a:spcPct val="160000"/>
              </a:lnSpc>
              <a:spcBef>
                <a:spcPts val="0"/>
              </a:spcBef>
            </a:pPr>
            <a:r>
              <a:rPr lang="el-GR" sz="2900" dirty="0">
                <a:effectLst/>
                <a:latin typeface="Calibri" panose="020F0502020204030204" pitchFamily="34" charset="0"/>
                <a:ea typeface="Calibri" panose="020F0502020204030204" pitchFamily="34" charset="0"/>
                <a:cs typeface="Calibri" panose="020F0502020204030204" pitchFamily="34" charset="0"/>
              </a:rPr>
              <a:t>Ο στόμαχος διαιρείται σε 4 περιοχές:</a:t>
            </a:r>
            <a:endParaRPr lang="el-GR"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el-GR" sz="2900" dirty="0">
                <a:effectLst/>
                <a:latin typeface="Calibri" panose="020F0502020204030204" pitchFamily="34" charset="0"/>
                <a:ea typeface="Calibri" panose="020F0502020204030204" pitchFamily="34" charset="0"/>
                <a:cs typeface="Calibri" panose="020F0502020204030204" pitchFamily="34" charset="0"/>
              </a:rPr>
              <a:t>1) </a:t>
            </a:r>
            <a:r>
              <a:rPr lang="el-GR" sz="2900" b="1" dirty="0">
                <a:latin typeface="Calibri" panose="020F0502020204030204" pitchFamily="34" charset="0"/>
                <a:ea typeface="Calibri" panose="020F0502020204030204" pitchFamily="34" charset="0"/>
                <a:cs typeface="Calibri" panose="020F0502020204030204" pitchFamily="34" charset="0"/>
              </a:rPr>
              <a:t>Κ</a:t>
            </a:r>
            <a:r>
              <a:rPr lang="el-GR" sz="2900" b="1" dirty="0">
                <a:effectLst/>
                <a:latin typeface="Calibri" panose="020F0502020204030204" pitchFamily="34" charset="0"/>
                <a:ea typeface="Calibri" panose="020F0502020204030204" pitchFamily="34" charset="0"/>
                <a:cs typeface="Calibri" panose="020F0502020204030204" pitchFamily="34" charset="0"/>
              </a:rPr>
              <a:t>αρδιά:</a:t>
            </a:r>
            <a:r>
              <a:rPr lang="el-GR" sz="2900" dirty="0">
                <a:effectLst/>
                <a:latin typeface="Calibri" panose="020F0502020204030204" pitchFamily="34" charset="0"/>
                <a:ea typeface="Calibri" panose="020F0502020204030204" pitchFamily="34" charset="0"/>
                <a:cs typeface="Calibri" panose="020F0502020204030204" pitchFamily="34" charset="0"/>
              </a:rPr>
              <a:t> Η περιοχή γύρω από τη συμβολή μεταξύ του στομάχου και του οισοφάγου.</a:t>
            </a:r>
            <a:endParaRPr lang="el-GR"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el-GR" sz="2900" dirty="0">
                <a:effectLst/>
                <a:latin typeface="Calibri" panose="020F0502020204030204" pitchFamily="34" charset="0"/>
                <a:ea typeface="Calibri" panose="020F0502020204030204" pitchFamily="34" charset="0"/>
                <a:cs typeface="Calibri" panose="020F0502020204030204" pitchFamily="34" charset="0"/>
              </a:rPr>
              <a:t>2) </a:t>
            </a:r>
            <a:r>
              <a:rPr lang="el-GR" sz="2900" b="1" dirty="0">
                <a:effectLst/>
                <a:latin typeface="Calibri" panose="020F0502020204030204" pitchFamily="34" charset="0"/>
                <a:ea typeface="Calibri" panose="020F0502020204030204" pitchFamily="34" charset="0"/>
                <a:cs typeface="Calibri" panose="020F0502020204030204" pitchFamily="34" charset="0"/>
              </a:rPr>
              <a:t>Θόλος:</a:t>
            </a:r>
            <a:r>
              <a:rPr lang="el-GR" sz="2900" dirty="0">
                <a:effectLst/>
                <a:latin typeface="Calibri" panose="020F0502020204030204" pitchFamily="34" charset="0"/>
                <a:ea typeface="Calibri" panose="020F0502020204030204" pitchFamily="34" charset="0"/>
                <a:cs typeface="Calibri" panose="020F0502020204030204" pitchFamily="34" charset="0"/>
              </a:rPr>
              <a:t> Το τμήμα του στομάχου πάνω από τη διασταύρωση μεταξύ στομάχου και οισοφάγου. </a:t>
            </a:r>
          </a:p>
          <a:p>
            <a:pPr>
              <a:lnSpc>
                <a:spcPct val="160000"/>
              </a:lnSpc>
              <a:spcBef>
                <a:spcPts val="0"/>
              </a:spcBef>
            </a:pPr>
            <a:r>
              <a:rPr lang="el-GR" sz="2900" dirty="0">
                <a:effectLst/>
                <a:latin typeface="Calibri" panose="020F0502020204030204" pitchFamily="34" charset="0"/>
                <a:ea typeface="Calibri" panose="020F0502020204030204" pitchFamily="34" charset="0"/>
                <a:cs typeface="Calibri" panose="020F0502020204030204" pitchFamily="34" charset="0"/>
              </a:rPr>
              <a:t>3) </a:t>
            </a:r>
            <a:r>
              <a:rPr lang="el-GR" sz="2900" b="1" dirty="0">
                <a:effectLst/>
                <a:latin typeface="Calibri" panose="020F0502020204030204" pitchFamily="34" charset="0"/>
                <a:ea typeface="Calibri" panose="020F0502020204030204" pitchFamily="34" charset="0"/>
                <a:cs typeface="Calibri" panose="020F0502020204030204" pitchFamily="34" charset="0"/>
              </a:rPr>
              <a:t>Σώμα:</a:t>
            </a:r>
            <a:r>
              <a:rPr lang="el-GR" sz="2900" dirty="0">
                <a:effectLst/>
                <a:latin typeface="Calibri" panose="020F0502020204030204" pitchFamily="34" charset="0"/>
                <a:ea typeface="Calibri" panose="020F0502020204030204" pitchFamily="34" charset="0"/>
                <a:cs typeface="Calibri" panose="020F0502020204030204" pitchFamily="34" charset="0"/>
              </a:rPr>
              <a:t> Μεταξύ θόλου και καμπύλης </a:t>
            </a:r>
            <a:r>
              <a:rPr lang="en-US" sz="2900" b="1" dirty="0">
                <a:effectLst/>
                <a:latin typeface="Calibri" panose="020F0502020204030204" pitchFamily="34" charset="0"/>
                <a:ea typeface="Calibri" panose="020F0502020204030204" pitchFamily="34" charset="0"/>
                <a:cs typeface="Calibri" panose="020F0502020204030204" pitchFamily="34" charset="0"/>
              </a:rPr>
              <a:t>J</a:t>
            </a:r>
            <a:r>
              <a:rPr lang="el-GR" sz="2900" dirty="0">
                <a:effectLst/>
                <a:latin typeface="Calibri" panose="020F0502020204030204" pitchFamily="34" charset="0"/>
                <a:ea typeface="Calibri" panose="020F0502020204030204" pitchFamily="34" charset="0"/>
                <a:cs typeface="Calibri" panose="020F0502020204030204" pitchFamily="34" charset="0"/>
              </a:rPr>
              <a:t> του πυλωρού. </a:t>
            </a:r>
            <a:r>
              <a:rPr lang="el-GR" sz="2900" dirty="0">
                <a:latin typeface="Calibri" panose="020F0502020204030204" pitchFamily="34" charset="0"/>
                <a:ea typeface="Calibri" panose="020F0502020204030204" pitchFamily="34" charset="0"/>
                <a:cs typeface="Calibri" panose="020F0502020204030204" pitchFamily="34" charset="0"/>
              </a:rPr>
              <a:t>Λ</a:t>
            </a:r>
            <a:r>
              <a:rPr lang="el-GR" sz="2900" dirty="0">
                <a:effectLst/>
                <a:latin typeface="Calibri" panose="020F0502020204030204" pitchFamily="34" charset="0"/>
                <a:ea typeface="Calibri" panose="020F0502020204030204" pitchFamily="34" charset="0"/>
                <a:cs typeface="Calibri" panose="020F0502020204030204" pitchFamily="34" charset="0"/>
              </a:rPr>
              <a:t>ειτουργεί σαν δεξαμενή ανάμειξης των τροφών με τις εκκρίσεις το</a:t>
            </a:r>
            <a:r>
              <a:rPr lang="el-GR" sz="2900" dirty="0">
                <a:latin typeface="Calibri" panose="020F0502020204030204" pitchFamily="34" charset="0"/>
                <a:ea typeface="Calibri" panose="020F0502020204030204" pitchFamily="34" charset="0"/>
                <a:cs typeface="Calibri" panose="020F0502020204030204" pitchFamily="34" charset="0"/>
              </a:rPr>
              <a:t>υ</a:t>
            </a:r>
            <a:r>
              <a:rPr lang="el-GR" sz="2900" dirty="0">
                <a:effectLst/>
                <a:latin typeface="Calibri" panose="020F0502020204030204" pitchFamily="34" charset="0"/>
                <a:ea typeface="Calibri" panose="020F0502020204030204" pitchFamily="34" charset="0"/>
                <a:cs typeface="Calibri" panose="020F0502020204030204" pitchFamily="34" charset="0"/>
              </a:rPr>
              <a:t> στομάχου. Οι γαστρικοί αδένες στο σώμα εκκρίνουν οξέα και ένζυμα </a:t>
            </a:r>
            <a:r>
              <a:rPr lang="el-GR" sz="2900" dirty="0">
                <a:latin typeface="Calibri" panose="020F0502020204030204" pitchFamily="34" charset="0"/>
                <a:ea typeface="Calibri" panose="020F0502020204030204" pitchFamily="34" charset="0"/>
                <a:cs typeface="Calibri" panose="020F0502020204030204" pitchFamily="34" charset="0"/>
              </a:rPr>
              <a:t>για </a:t>
            </a:r>
            <a:r>
              <a:rPr lang="el-GR" sz="2900" dirty="0">
                <a:effectLst/>
                <a:latin typeface="Calibri" panose="020F0502020204030204" pitchFamily="34" charset="0"/>
                <a:ea typeface="Calibri" panose="020F0502020204030204" pitchFamily="34" charset="0"/>
                <a:cs typeface="Calibri" panose="020F0502020204030204" pitchFamily="34" charset="0"/>
              </a:rPr>
              <a:t>τη γαστρική πέψη.</a:t>
            </a:r>
            <a:endParaRPr lang="el-GR"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el-GR" sz="2900" dirty="0">
                <a:effectLst/>
                <a:latin typeface="Calibri" panose="020F0502020204030204" pitchFamily="34" charset="0"/>
                <a:ea typeface="Calibri" panose="020F0502020204030204" pitchFamily="34" charset="0"/>
                <a:cs typeface="Calibri" panose="020F0502020204030204" pitchFamily="34" charset="0"/>
              </a:rPr>
              <a:t>4) </a:t>
            </a:r>
            <a:r>
              <a:rPr lang="el-GR" sz="2900" b="1" dirty="0">
                <a:effectLst/>
                <a:latin typeface="Calibri" panose="020F0502020204030204" pitchFamily="34" charset="0"/>
                <a:ea typeface="Calibri" panose="020F0502020204030204" pitchFamily="34" charset="0"/>
                <a:cs typeface="Calibri" panose="020F0502020204030204" pitchFamily="34" charset="0"/>
              </a:rPr>
              <a:t>Πυλωρός:</a:t>
            </a:r>
            <a:r>
              <a:rPr lang="el-GR" sz="2900" dirty="0">
                <a:effectLst/>
                <a:latin typeface="Calibri" panose="020F0502020204030204" pitchFamily="34" charset="0"/>
                <a:ea typeface="Calibri" panose="020F0502020204030204" pitchFamily="34" charset="0"/>
                <a:cs typeface="Calibri" panose="020F0502020204030204" pitchFamily="34" charset="0"/>
              </a:rPr>
              <a:t> </a:t>
            </a:r>
            <a:r>
              <a:rPr lang="el-GR" sz="2900" dirty="0">
                <a:latin typeface="Calibri" panose="020F0502020204030204" pitchFamily="34" charset="0"/>
                <a:ea typeface="Calibri" panose="020F0502020204030204" pitchFamily="34" charset="0"/>
                <a:cs typeface="Calibri" panose="020F0502020204030204" pitchFamily="34" charset="0"/>
              </a:rPr>
              <a:t>Σ</a:t>
            </a:r>
            <a:r>
              <a:rPr lang="el-GR" sz="2900" dirty="0">
                <a:effectLst/>
                <a:latin typeface="Calibri" panose="020F0502020204030204" pitchFamily="34" charset="0"/>
                <a:ea typeface="Calibri" panose="020F0502020204030204" pitchFamily="34" charset="0"/>
                <a:cs typeface="Calibri" panose="020F0502020204030204" pitchFamily="34" charset="0"/>
              </a:rPr>
              <a:t>χηματίζει την απότομη καμπύλη του </a:t>
            </a:r>
            <a:r>
              <a:rPr lang="en-US" sz="2900" b="1" dirty="0">
                <a:effectLst/>
                <a:latin typeface="Calibri" panose="020F0502020204030204" pitchFamily="34" charset="0"/>
                <a:ea typeface="Calibri" panose="020F0502020204030204" pitchFamily="34" charset="0"/>
                <a:cs typeface="Calibri" panose="020F0502020204030204" pitchFamily="34" charset="0"/>
              </a:rPr>
              <a:t>J</a:t>
            </a:r>
            <a:r>
              <a:rPr lang="el-GR" sz="2900" dirty="0">
                <a:effectLst/>
                <a:latin typeface="Calibri" panose="020F0502020204030204" pitchFamily="34" charset="0"/>
                <a:ea typeface="Calibri" panose="020F0502020204030204" pitchFamily="34" charset="0"/>
                <a:cs typeface="Calibri" panose="020F0502020204030204" pitchFamily="34" charset="0"/>
              </a:rPr>
              <a:t>. </a:t>
            </a:r>
            <a:r>
              <a:rPr lang="el-GR" sz="2900" dirty="0">
                <a:latin typeface="Calibri" panose="020F0502020204030204" pitchFamily="34" charset="0"/>
                <a:ea typeface="Calibri" panose="020F0502020204030204" pitchFamily="34" charset="0"/>
                <a:cs typeface="Calibri" panose="020F0502020204030204" pitchFamily="34" charset="0"/>
              </a:rPr>
              <a:t>Ο</a:t>
            </a:r>
            <a:r>
              <a:rPr lang="el-GR" sz="2900" dirty="0">
                <a:effectLst/>
                <a:latin typeface="Calibri" panose="020F0502020204030204" pitchFamily="34" charset="0"/>
                <a:ea typeface="Calibri" panose="020F0502020204030204" pitchFamily="34" charset="0"/>
                <a:cs typeface="Calibri" panose="020F0502020204030204" pitchFamily="34" charset="0"/>
              </a:rPr>
              <a:t> </a:t>
            </a:r>
            <a:r>
              <a:rPr lang="el-GR" sz="2900" b="1" dirty="0">
                <a:effectLst/>
                <a:latin typeface="Calibri" panose="020F0502020204030204" pitchFamily="34" charset="0"/>
                <a:ea typeface="Calibri" panose="020F0502020204030204" pitchFamily="34" charset="0"/>
                <a:cs typeface="Calibri" panose="020F0502020204030204" pitchFamily="34" charset="0"/>
              </a:rPr>
              <a:t>πυλωρικός σφικτήρας</a:t>
            </a:r>
            <a:r>
              <a:rPr lang="el-GR" sz="2900" dirty="0">
                <a:effectLst/>
                <a:latin typeface="Calibri" panose="020F0502020204030204" pitchFamily="34" charset="0"/>
                <a:ea typeface="Calibri" panose="020F0502020204030204" pitchFamily="34" charset="0"/>
                <a:cs typeface="Calibri" panose="020F0502020204030204" pitchFamily="34" charset="0"/>
              </a:rPr>
              <a:t> ρυθμίζει την απελευθέρωση του χυμού μέσα στο δωδεκαδάκτυλο. Οι αδένες στον πυλωρό εκκρίνουν βλέννα και ορμόνες όπως η </a:t>
            </a:r>
            <a:r>
              <a:rPr lang="el-GR" sz="2900" b="1" dirty="0" err="1">
                <a:effectLst/>
                <a:latin typeface="Calibri" panose="020F0502020204030204" pitchFamily="34" charset="0"/>
                <a:ea typeface="Calibri" panose="020F0502020204030204" pitchFamily="34" charset="0"/>
                <a:cs typeface="Calibri" panose="020F0502020204030204" pitchFamily="34" charset="0"/>
              </a:rPr>
              <a:t>γαστρίνη</a:t>
            </a:r>
            <a:r>
              <a:rPr lang="el-GR" sz="2900" dirty="0">
                <a:effectLst/>
                <a:latin typeface="Calibri" panose="020F0502020204030204" pitchFamily="34" charset="0"/>
                <a:ea typeface="Calibri" panose="020F0502020204030204" pitchFamily="34" charset="0"/>
                <a:cs typeface="Calibri" panose="020F0502020204030204" pitchFamily="34" charset="0"/>
              </a:rPr>
              <a:t> για τη διέγερση των γαστρικών αδένων. </a:t>
            </a:r>
            <a:endParaRPr lang="el-GR"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el-GR" sz="2900" dirty="0">
                <a:latin typeface="Calibri" panose="020F0502020204030204" pitchFamily="34" charset="0"/>
                <a:ea typeface="Calibri" panose="020F0502020204030204" pitchFamily="34" charset="0"/>
                <a:cs typeface="Calibri" panose="020F0502020204030204" pitchFamily="34" charset="0"/>
              </a:rPr>
              <a:t>Ο άδειος</a:t>
            </a:r>
            <a:r>
              <a:rPr lang="el-GR" sz="2900" dirty="0">
                <a:effectLst/>
                <a:latin typeface="Calibri" panose="020F0502020204030204" pitchFamily="34" charset="0"/>
                <a:ea typeface="Calibri" panose="020F0502020204030204" pitchFamily="34" charset="0"/>
                <a:cs typeface="Calibri" panose="020F0502020204030204" pitchFamily="34" charset="0"/>
              </a:rPr>
              <a:t> στόμαχος έχει όγκο 50 </a:t>
            </a:r>
            <a:r>
              <a:rPr lang="en-US" sz="2900" dirty="0">
                <a:effectLst/>
                <a:latin typeface="Calibri" panose="020F0502020204030204" pitchFamily="34" charset="0"/>
                <a:ea typeface="Calibri" panose="020F0502020204030204" pitchFamily="34" charset="0"/>
                <a:cs typeface="Calibri" panose="020F0502020204030204" pitchFamily="34" charset="0"/>
              </a:rPr>
              <a:t>ml</a:t>
            </a:r>
            <a:r>
              <a:rPr lang="el-GR" sz="2900" dirty="0">
                <a:effectLst/>
                <a:latin typeface="Calibri" panose="020F0502020204030204" pitchFamily="34" charset="0"/>
                <a:ea typeface="Calibri" panose="020F0502020204030204" pitchFamily="34" charset="0"/>
                <a:cs typeface="Calibri" panose="020F0502020204030204" pitchFamily="34" charset="0"/>
              </a:rPr>
              <a:t>. </a:t>
            </a:r>
            <a:r>
              <a:rPr lang="el-GR" sz="2900" dirty="0">
                <a:latin typeface="Calibri" panose="020F0502020204030204" pitchFamily="34" charset="0"/>
                <a:ea typeface="Calibri" panose="020F0502020204030204" pitchFamily="34" charset="0"/>
                <a:cs typeface="Calibri" panose="020F0502020204030204" pitchFamily="34" charset="0"/>
              </a:rPr>
              <a:t>Κ</a:t>
            </a:r>
            <a:r>
              <a:rPr lang="el-GR" sz="2900" dirty="0">
                <a:effectLst/>
                <a:latin typeface="Calibri" panose="020F0502020204030204" pitchFamily="34" charset="0"/>
                <a:ea typeface="Calibri" panose="020F0502020204030204" pitchFamily="34" charset="0"/>
                <a:cs typeface="Calibri" panose="020F0502020204030204" pitchFamily="34" charset="0"/>
              </a:rPr>
              <a:t>ατά τη διάρκεια των γευμάτων, ο στόμαχος διατείνεται και μπορεί να φθάσει 1,2 με 1,5 λίτρα. Συνεπώς, όταν ο στόμαχος χαλαρώνει, ο </a:t>
            </a:r>
            <a:r>
              <a:rPr lang="el-GR" sz="2900" b="1" dirty="0">
                <a:effectLst/>
                <a:latin typeface="Calibri" panose="020F0502020204030204" pitchFamily="34" charset="0"/>
                <a:ea typeface="Calibri" panose="020F0502020204030204" pitchFamily="34" charset="0"/>
                <a:cs typeface="Calibri" panose="020F0502020204030204" pitchFamily="34" charset="0"/>
              </a:rPr>
              <a:t>βλεννογόνος</a:t>
            </a:r>
            <a:r>
              <a:rPr lang="el-GR" sz="2900" dirty="0">
                <a:effectLst/>
                <a:latin typeface="Calibri" panose="020F0502020204030204" pitchFamily="34" charset="0"/>
                <a:ea typeface="Calibri" panose="020F0502020204030204" pitchFamily="34" charset="0"/>
                <a:cs typeface="Calibri" panose="020F0502020204030204" pitchFamily="34" charset="0"/>
              </a:rPr>
              <a:t> εμφανίζει έντονες πτυχώσεις. Κατά τη διάρκεια των γευμάτων, οι πτυχώσεις μειώνονται σταδιακά και εξαφανίζονται στη μέγιστη διάταση που δημιουργείται από την πλήρωση του στομάχου με τροφή.</a:t>
            </a:r>
            <a:endParaRPr lang="el-GR"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952945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E59595CD-9E2D-F39C-4EF6-7B4112FB1E0B}"/>
              </a:ext>
            </a:extLst>
          </p:cNvPr>
          <p:cNvSpPr>
            <a:spLocks noGrp="1"/>
          </p:cNvSpPr>
          <p:nvPr>
            <p:ph idx="1"/>
          </p:nvPr>
        </p:nvSpPr>
        <p:spPr>
          <a:xfrm>
            <a:off x="838200" y="152400"/>
            <a:ext cx="10774680" cy="6482079"/>
          </a:xfrm>
        </p:spPr>
        <p:txBody>
          <a:bodyPr>
            <a:normAutofit/>
          </a:bodyPr>
          <a:lstStyle/>
          <a:p>
            <a:pPr>
              <a:lnSpc>
                <a:spcPct val="150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Λ</a:t>
            </a:r>
            <a:r>
              <a:rPr lang="el-GR" b="1" dirty="0">
                <a:effectLst/>
                <a:latin typeface="Calibri" panose="020F0502020204030204" pitchFamily="34" charset="0"/>
                <a:ea typeface="Calibri" panose="020F0502020204030204" pitchFamily="34" charset="0"/>
                <a:cs typeface="Calibri" panose="020F0502020204030204" pitchFamily="34" charset="0"/>
              </a:rPr>
              <a:t>ειτουργίες στομάχου:</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Αποθήκευση της τροφής και σταδιακή μεταφορά της στο λεπτό έντερο</a:t>
            </a:r>
            <a:r>
              <a:rPr lang="el-GR" sz="2200" dirty="0">
                <a:latin typeface="Calibri" panose="020F0502020204030204" pitchFamily="34" charset="0"/>
                <a:ea typeface="Calibri" panose="020F0502020204030204" pitchFamily="34" charset="0"/>
                <a:cs typeface="Calibri" panose="020F0502020204030204" pitchFamily="34" charset="0"/>
              </a:rPr>
              <a:t> </a:t>
            </a:r>
            <a:r>
              <a:rPr lang="el-GR" sz="2200" dirty="0">
                <a:effectLst/>
                <a:latin typeface="Calibri" panose="020F0502020204030204" pitchFamily="34" charset="0"/>
                <a:ea typeface="Calibri" panose="020F0502020204030204" pitchFamily="34" charset="0"/>
                <a:cs typeface="Calibri" panose="020F0502020204030204" pitchFamily="34" charset="0"/>
              </a:rPr>
              <a:t>για σταδιακή επεξεργασία και απορρόφηση των θρεπτικών συστατικών.</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Μηχανική επεξεργασία της τροφής μέσω των κινήσεων ανάμειξης του στομάχου. </a:t>
            </a:r>
            <a:r>
              <a:rPr lang="el-GR" sz="2200" dirty="0">
                <a:latin typeface="Calibri" panose="020F0502020204030204" pitchFamily="34" charset="0"/>
                <a:ea typeface="Calibri" panose="020F0502020204030204" pitchFamily="34" charset="0"/>
                <a:cs typeface="Calibri" panose="020F0502020204030204" pitchFamily="34" charset="0"/>
              </a:rPr>
              <a:t>Η</a:t>
            </a:r>
            <a:r>
              <a:rPr lang="el-GR" sz="2200" dirty="0">
                <a:effectLst/>
                <a:latin typeface="Calibri" panose="020F0502020204030204" pitchFamily="34" charset="0"/>
                <a:ea typeface="Calibri" panose="020F0502020204030204" pitchFamily="34" charset="0"/>
                <a:cs typeface="Calibri" panose="020F0502020204030204" pitchFamily="34" charset="0"/>
              </a:rPr>
              <a:t> τροφή αναμειγνύεται και πολτοποιείται με τις εκκρίσεις των αδένων του στομάχου, παράγοντας ένα παχύρευστο πολύ όξινο μείγμα που ονομάζεται </a:t>
            </a:r>
            <a:r>
              <a:rPr lang="el-GR" sz="2200" b="1" dirty="0">
                <a:effectLst/>
                <a:latin typeface="Calibri" panose="020F0502020204030204" pitchFamily="34" charset="0"/>
                <a:ea typeface="Calibri" panose="020F0502020204030204" pitchFamily="34" charset="0"/>
                <a:cs typeface="Calibri" panose="020F0502020204030204" pitchFamily="34" charset="0"/>
              </a:rPr>
              <a:t>χυμός</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200" dirty="0">
                <a:effectLst/>
                <a:latin typeface="Calibri" panose="020F0502020204030204" pitchFamily="34" charset="0"/>
                <a:ea typeface="Calibri" panose="020F0502020204030204" pitchFamily="34" charset="0"/>
                <a:cs typeface="Calibri" panose="020F0502020204030204" pitchFamily="34" charset="0"/>
              </a:rPr>
              <a:t>Διάσπαση των χημικών δεσμών στις τροφές μέσω της δράσης του υδροχλωρικού οξέος και των πεπτικών ενζύμων.</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R"/>
            </a:pPr>
            <a:r>
              <a:rPr lang="el-GR" sz="2200" dirty="0">
                <a:latin typeface="Calibri" panose="020F0502020204030204" pitchFamily="34" charset="0"/>
                <a:ea typeface="Calibri" panose="020F0502020204030204" pitchFamily="34" charset="0"/>
                <a:cs typeface="Calibri" panose="020F0502020204030204" pitchFamily="34" charset="0"/>
              </a:rPr>
              <a:t>Π</a:t>
            </a:r>
            <a:r>
              <a:rPr lang="el-GR" sz="2200" dirty="0">
                <a:effectLst/>
                <a:latin typeface="Calibri" panose="020F0502020204030204" pitchFamily="34" charset="0"/>
                <a:ea typeface="Calibri" panose="020F0502020204030204" pitchFamily="34" charset="0"/>
                <a:cs typeface="Calibri" panose="020F0502020204030204" pitchFamily="34" charset="0"/>
              </a:rPr>
              <a:t>αραγωγή του </a:t>
            </a:r>
            <a:r>
              <a:rPr lang="el-GR" sz="2200" b="1" dirty="0">
                <a:effectLst/>
                <a:latin typeface="Calibri" panose="020F0502020204030204" pitchFamily="34" charset="0"/>
                <a:ea typeface="Calibri" panose="020F0502020204030204" pitchFamily="34" charset="0"/>
                <a:cs typeface="Calibri" panose="020F0502020204030204" pitchFamily="34" charset="0"/>
              </a:rPr>
              <a:t>ενδογενούς παράγοντα</a:t>
            </a:r>
            <a:r>
              <a:rPr lang="el-GR" sz="2200" dirty="0">
                <a:effectLst/>
                <a:latin typeface="Calibri" panose="020F0502020204030204" pitchFamily="34" charset="0"/>
                <a:ea typeface="Calibri" panose="020F0502020204030204" pitchFamily="34" charset="0"/>
                <a:cs typeface="Calibri" panose="020F0502020204030204" pitchFamily="34" charset="0"/>
              </a:rPr>
              <a:t>, που είναι απαραίτητος για την απορρόφηση της βιταμίνης Β</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12</a:t>
            </a:r>
            <a:r>
              <a:rPr lang="el-GR" sz="2200" dirty="0">
                <a:effectLst/>
                <a:latin typeface="Calibri" panose="020F0502020204030204" pitchFamily="34" charset="0"/>
                <a:ea typeface="Calibri" panose="020F0502020204030204" pitchFamily="34" charset="0"/>
                <a:cs typeface="Calibri" panose="020F0502020204030204" pitchFamily="34" charset="0"/>
              </a:rPr>
              <a:t> στο λεπτό έντερο.</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5994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E35BE67A-03E5-A256-0D68-A0929705730E}"/>
              </a:ext>
            </a:extLst>
          </p:cNvPr>
          <p:cNvSpPr>
            <a:spLocks noGrp="1"/>
          </p:cNvSpPr>
          <p:nvPr>
            <p:ph type="title"/>
          </p:nvPr>
        </p:nvSpPr>
        <p:spPr>
          <a:xfrm>
            <a:off x="320486" y="613323"/>
            <a:ext cx="4169692" cy="3335680"/>
          </a:xfrm>
        </p:spPr>
        <p:txBody>
          <a:bodyPr vert="horz" lIns="91440" tIns="45720" rIns="91440" bIns="45720" rtlCol="0" anchor="b">
            <a:normAutofit/>
          </a:bodyPr>
          <a:lstStyle/>
          <a:p>
            <a:r>
              <a:rPr lang="en-US" sz="3200" b="1" kern="1200" dirty="0">
                <a:solidFill>
                  <a:schemeClr val="tx1"/>
                </a:solidFill>
                <a:effectLst/>
                <a:latin typeface="+mj-lt"/>
                <a:ea typeface="+mj-ea"/>
                <a:cs typeface="+mj-cs"/>
              </a:rPr>
              <a:t>Η </a:t>
            </a:r>
            <a:r>
              <a:rPr lang="en-US" sz="3200" b="1" kern="1200" dirty="0" err="1">
                <a:solidFill>
                  <a:schemeClr val="tx1"/>
                </a:solidFill>
                <a:effectLst/>
                <a:latin typeface="+mj-lt"/>
                <a:ea typeface="+mj-ea"/>
                <a:cs typeface="+mj-cs"/>
              </a:rPr>
              <a:t>δομή</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του</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στομάχου</a:t>
            </a:r>
            <a:endParaRPr lang="en-US" sz="3200" kern="1200" dirty="0">
              <a:solidFill>
                <a:schemeClr val="tx1"/>
              </a:solidFill>
              <a:latin typeface="+mj-lt"/>
              <a:ea typeface="+mj-ea"/>
              <a:cs typeface="+mj-cs"/>
            </a:endParaRPr>
          </a:p>
        </p:txBody>
      </p:sp>
      <p:pic>
        <p:nvPicPr>
          <p:cNvPr id="4" name="Εικόνα 3" descr="Εικόνα που περιέχει κείμενο, σκίτσο/σχέδιο, ζωγραφιά&#10;&#10;Περιγραφή που δημιουργήθηκε αυτόματα">
            <a:extLst>
              <a:ext uri="{FF2B5EF4-FFF2-40B4-BE49-F238E27FC236}">
                <a16:creationId xmlns="" xmlns:a16="http://schemas.microsoft.com/office/drawing/2014/main" id="{7E53DD0E-BDF9-D69A-88F4-49DFC802C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178" y="1075174"/>
            <a:ext cx="7254420" cy="4461468"/>
          </a:xfrm>
          <a:prstGeom prst="rect">
            <a:avLst/>
          </a:prstGeom>
        </p:spPr>
      </p:pic>
    </p:spTree>
    <p:extLst>
      <p:ext uri="{BB962C8B-B14F-4D97-AF65-F5344CB8AC3E}">
        <p14:creationId xmlns:p14="http://schemas.microsoft.com/office/powerpoint/2010/main" val="3523908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DD45688-8109-F655-884E-EE0854601C60}"/>
              </a:ext>
            </a:extLst>
          </p:cNvPr>
          <p:cNvSpPr>
            <a:spLocks noGrp="1"/>
          </p:cNvSpPr>
          <p:nvPr>
            <p:ph type="title"/>
          </p:nvPr>
        </p:nvSpPr>
        <p:spPr>
          <a:xfrm>
            <a:off x="838200" y="162561"/>
            <a:ext cx="10515600" cy="89407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Εκκρίσεις Στομάχου</a:t>
            </a:r>
            <a:endParaRPr lang="el-GR" sz="3600" b="1" dirty="0"/>
          </a:p>
        </p:txBody>
      </p:sp>
      <p:sp>
        <p:nvSpPr>
          <p:cNvPr id="3" name="Θέση περιεχομένου 2">
            <a:extLst>
              <a:ext uri="{FF2B5EF4-FFF2-40B4-BE49-F238E27FC236}">
                <a16:creationId xmlns="" xmlns:a16="http://schemas.microsoft.com/office/drawing/2014/main" id="{A55CD0EE-88E0-6015-A355-106D3641CC9A}"/>
              </a:ext>
            </a:extLst>
          </p:cNvPr>
          <p:cNvSpPr>
            <a:spLocks noGrp="1"/>
          </p:cNvSpPr>
          <p:nvPr>
            <p:ph idx="1"/>
          </p:nvPr>
        </p:nvSpPr>
        <p:spPr>
          <a:xfrm>
            <a:off x="711200" y="914400"/>
            <a:ext cx="11084560" cy="5781039"/>
          </a:xfrm>
        </p:spPr>
        <p:txBody>
          <a:bodyPr>
            <a:noAutofit/>
          </a:bodyPr>
          <a:lstStyle/>
          <a:p>
            <a:pPr>
              <a:lnSpc>
                <a:spcPct val="150000"/>
              </a:lnSpc>
              <a:spcBef>
                <a:spcPts val="0"/>
              </a:spcBef>
            </a:pPr>
            <a:r>
              <a:rPr lang="el-GR" sz="2000" dirty="0">
                <a:latin typeface="Calibri" panose="020F0502020204030204" pitchFamily="34" charset="0"/>
                <a:ea typeface="Calibri" panose="020F0502020204030204" pitchFamily="34" charset="0"/>
                <a:cs typeface="Calibri" panose="020F0502020204030204" pitchFamily="34" charset="0"/>
              </a:rPr>
              <a:t>Γ</a:t>
            </a:r>
            <a:r>
              <a:rPr lang="el-GR" sz="2000" dirty="0">
                <a:effectLst/>
                <a:latin typeface="Calibri" panose="020F0502020204030204" pitchFamily="34" charset="0"/>
                <a:ea typeface="Calibri" panose="020F0502020204030204" pitchFamily="34" charset="0"/>
                <a:cs typeface="Calibri" panose="020F0502020204030204" pitchFamily="34" charset="0"/>
              </a:rPr>
              <a:t>αστρικός βλεννογόνος έχει επιθηλιακά κύτταρα τα οποία εκκρίνουν μια παχύρευστη αλκαλική βλέννα που καλύπτει την εσωτερική επιφάνεια του στομάχου. Αυτή η αλκαλική στιβάδα βλέννας πάχους 3 </a:t>
            </a:r>
            <a:r>
              <a:rPr lang="en-US" sz="2000" dirty="0">
                <a:effectLst/>
                <a:latin typeface="Calibri" panose="020F0502020204030204" pitchFamily="34" charset="0"/>
                <a:ea typeface="Calibri" panose="020F0502020204030204" pitchFamily="34" charset="0"/>
                <a:cs typeface="Calibri" panose="020F0502020204030204" pitchFamily="34" charset="0"/>
              </a:rPr>
              <a:t>mm</a:t>
            </a:r>
            <a:r>
              <a:rPr lang="el-GR" sz="2000" dirty="0">
                <a:effectLst/>
                <a:latin typeface="Calibri" panose="020F0502020204030204" pitchFamily="34" charset="0"/>
                <a:ea typeface="Calibri" panose="020F0502020204030204" pitchFamily="34" charset="0"/>
                <a:cs typeface="Calibri" panose="020F0502020204030204" pitchFamily="34" charset="0"/>
              </a:rPr>
              <a:t> προστατεύει τα επιθηλιακά κύτταρα από τα οξέα και τα ένζυμα του γαστρικού αυλού. </a:t>
            </a:r>
            <a:r>
              <a:rPr lang="el-GR" sz="2000" dirty="0">
                <a:latin typeface="Calibri" panose="020F0502020204030204" pitchFamily="34" charset="0"/>
                <a:ea typeface="Calibri" panose="020F0502020204030204" pitchFamily="34" charset="0"/>
                <a:cs typeface="Calibri" panose="020F0502020204030204" pitchFamily="34" charset="0"/>
              </a:rPr>
              <a:t>Τ</a:t>
            </a:r>
            <a:r>
              <a:rPr lang="el-GR" sz="2000" dirty="0">
                <a:effectLst/>
                <a:latin typeface="Calibri" panose="020F0502020204030204" pitchFamily="34" charset="0"/>
                <a:ea typeface="Calibri" panose="020F0502020204030204" pitchFamily="34" charset="0"/>
                <a:cs typeface="Calibri" panose="020F0502020204030204" pitchFamily="34" charset="0"/>
              </a:rPr>
              <a:t>ο </a:t>
            </a:r>
            <a:r>
              <a:rPr lang="en-US" sz="2000" dirty="0">
                <a:effectLst/>
                <a:latin typeface="Calibri" panose="020F0502020204030204" pitchFamily="34" charset="0"/>
                <a:ea typeface="Calibri" panose="020F0502020204030204" pitchFamily="34" charset="0"/>
                <a:cs typeface="Calibri" panose="020F0502020204030204" pitchFamily="34" charset="0"/>
              </a:rPr>
              <a:t>pH</a:t>
            </a:r>
            <a:r>
              <a:rPr lang="el-GR" sz="2000" dirty="0">
                <a:effectLst/>
                <a:latin typeface="Calibri" panose="020F0502020204030204" pitchFamily="34" charset="0"/>
                <a:ea typeface="Calibri" panose="020F0502020204030204" pitchFamily="34" charset="0"/>
                <a:cs typeface="Calibri" panose="020F0502020204030204" pitchFamily="34" charset="0"/>
              </a:rPr>
              <a:t> στην στιβάδα της βλέννας είναι κοντά στο 7,0, ενώ το </a:t>
            </a:r>
            <a:r>
              <a:rPr lang="en-US" sz="2000" dirty="0">
                <a:effectLst/>
                <a:latin typeface="Calibri" panose="020F0502020204030204" pitchFamily="34" charset="0"/>
                <a:ea typeface="Calibri" panose="020F0502020204030204" pitchFamily="34" charset="0"/>
                <a:cs typeface="Calibri" panose="020F0502020204030204" pitchFamily="34" charset="0"/>
              </a:rPr>
              <a:t>pH</a:t>
            </a:r>
            <a:r>
              <a:rPr lang="el-GR" sz="2000" dirty="0">
                <a:effectLst/>
                <a:latin typeface="Calibri" panose="020F0502020204030204" pitchFamily="34" charset="0"/>
                <a:ea typeface="Calibri" panose="020F0502020204030204" pitchFamily="34" charset="0"/>
                <a:cs typeface="Calibri" panose="020F0502020204030204" pitchFamily="34" charset="0"/>
              </a:rPr>
              <a:t> στον αυλό παραμένει όξινο με </a:t>
            </a:r>
            <a:r>
              <a:rPr lang="en-US" sz="2000" dirty="0">
                <a:effectLst/>
                <a:latin typeface="Calibri" panose="020F0502020204030204" pitchFamily="34" charset="0"/>
                <a:ea typeface="Calibri" panose="020F0502020204030204" pitchFamily="34" charset="0"/>
                <a:cs typeface="Calibri" panose="020F0502020204030204" pitchFamily="34" charset="0"/>
              </a:rPr>
              <a:t>pH</a:t>
            </a:r>
            <a:r>
              <a:rPr lang="el-GR" sz="2000" dirty="0">
                <a:effectLst/>
                <a:latin typeface="Calibri" panose="020F0502020204030204" pitchFamily="34" charset="0"/>
                <a:ea typeface="Calibri" panose="020F0502020204030204" pitchFamily="34" charset="0"/>
                <a:cs typeface="Calibri" panose="020F0502020204030204" pitchFamily="34" charset="0"/>
              </a:rPr>
              <a:t> κάτω από 2,0.</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Η γαστρική επιφάνεια του στομάχου φέρει εγκολπώσεις που βρίσκονται κάτω από τη βασική μεμβράνη και ονομάζονται γαστρικά </a:t>
            </a:r>
            <a:r>
              <a:rPr lang="el-GR" sz="2000" dirty="0" err="1">
                <a:effectLst/>
                <a:latin typeface="Calibri" panose="020F0502020204030204" pitchFamily="34" charset="0"/>
                <a:ea typeface="Calibri" panose="020F0502020204030204" pitchFamily="34" charset="0"/>
                <a:cs typeface="Calibri" panose="020F0502020204030204" pitchFamily="34" charset="0"/>
              </a:rPr>
              <a:t>βοθρία</a:t>
            </a:r>
            <a:r>
              <a:rPr lang="el-GR" sz="2000" dirty="0">
                <a:effectLst/>
                <a:latin typeface="Calibri" panose="020F0502020204030204" pitchFamily="34" charset="0"/>
                <a:ea typeface="Calibri" panose="020F0502020204030204" pitchFamily="34" charset="0"/>
                <a:cs typeface="Calibri" panose="020F0502020204030204" pitchFamily="34" charset="0"/>
              </a:rPr>
              <a:t>. Στη βάση των γαστρικών </a:t>
            </a:r>
            <a:r>
              <a:rPr lang="el-GR" sz="2000" dirty="0" err="1">
                <a:effectLst/>
                <a:latin typeface="Calibri" panose="020F0502020204030204" pitchFamily="34" charset="0"/>
                <a:ea typeface="Calibri" panose="020F0502020204030204" pitchFamily="34" charset="0"/>
                <a:cs typeface="Calibri" panose="020F0502020204030204" pitchFamily="34" charset="0"/>
              </a:rPr>
              <a:t>βοθρίων</a:t>
            </a:r>
            <a:r>
              <a:rPr lang="el-GR" sz="2000" dirty="0">
                <a:effectLst/>
                <a:latin typeface="Calibri" panose="020F0502020204030204" pitchFamily="34" charset="0"/>
                <a:ea typeface="Calibri" panose="020F0502020204030204" pitchFamily="34" charset="0"/>
                <a:cs typeface="Calibri" panose="020F0502020204030204" pitchFamily="34" charset="0"/>
              </a:rPr>
              <a:t> εντοπίζονται οι γαστρικοί αδένες.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effectLst/>
                <a:latin typeface="Calibri" panose="020F0502020204030204" pitchFamily="34" charset="0"/>
                <a:ea typeface="Calibri" panose="020F0502020204030204" pitchFamily="34" charset="0"/>
              </a:rPr>
              <a:t>Ο βλεννογόνος του γαστρικού </a:t>
            </a:r>
            <a:r>
              <a:rPr lang="el-GR" sz="2000" dirty="0" err="1">
                <a:effectLst/>
                <a:latin typeface="Calibri" panose="020F0502020204030204" pitchFamily="34" charset="0"/>
                <a:ea typeface="Calibri" panose="020F0502020204030204" pitchFamily="34" charset="0"/>
              </a:rPr>
              <a:t>βοθρίου</a:t>
            </a:r>
            <a:r>
              <a:rPr lang="el-GR" sz="2000" dirty="0">
                <a:effectLst/>
                <a:latin typeface="Calibri" panose="020F0502020204030204" pitchFamily="34" charset="0"/>
                <a:ea typeface="Calibri" panose="020F0502020204030204" pitchFamily="34" charset="0"/>
              </a:rPr>
              <a:t> καλύπτεται από βλεννώδη κύτταρα και μικρό αριθμό </a:t>
            </a:r>
            <a:r>
              <a:rPr lang="el-GR" sz="2000" dirty="0" err="1">
                <a:effectLst/>
                <a:latin typeface="Calibri" panose="020F0502020204030204" pitchFamily="34" charset="0"/>
                <a:ea typeface="Calibri" panose="020F0502020204030204" pitchFamily="34" charset="0"/>
              </a:rPr>
              <a:t>βλαστοκυττάρων</a:t>
            </a:r>
            <a:r>
              <a:rPr lang="el-GR" sz="2000" dirty="0">
                <a:effectLst/>
                <a:latin typeface="Calibri" panose="020F0502020204030204" pitchFamily="34" charset="0"/>
                <a:ea typeface="Calibri" panose="020F0502020204030204" pitchFamily="34" charset="0"/>
              </a:rPr>
              <a:t>. Τα βλεννώδη κύτταρα εκκρίνουν βλέννα. Τα </a:t>
            </a:r>
            <a:r>
              <a:rPr lang="el-GR" sz="2000" dirty="0" err="1">
                <a:effectLst/>
                <a:latin typeface="Calibri" panose="020F0502020204030204" pitchFamily="34" charset="0"/>
                <a:ea typeface="Calibri" panose="020F0502020204030204" pitchFamily="34" charset="0"/>
              </a:rPr>
              <a:t>βλαστοκύτταρα</a:t>
            </a:r>
            <a:r>
              <a:rPr lang="el-GR" sz="2000" dirty="0">
                <a:effectLst/>
                <a:latin typeface="Calibri" panose="020F0502020204030204" pitchFamily="34" charset="0"/>
                <a:ea typeface="Calibri" panose="020F0502020204030204" pitchFamily="34" charset="0"/>
              </a:rPr>
              <a:t> διαιρούνται γρήγορα για να αντικαταστήσουν </a:t>
            </a:r>
            <a:r>
              <a:rPr lang="el-GR" sz="2000" dirty="0">
                <a:latin typeface="Calibri" panose="020F0502020204030204" pitchFamily="34" charset="0"/>
                <a:ea typeface="Calibri" panose="020F0502020204030204" pitchFamily="34" charset="0"/>
              </a:rPr>
              <a:t>τα</a:t>
            </a:r>
            <a:r>
              <a:rPr lang="el-GR" sz="2000" dirty="0">
                <a:effectLst/>
                <a:latin typeface="Calibri" panose="020F0502020204030204" pitchFamily="34" charset="0"/>
                <a:ea typeface="Calibri" panose="020F0502020204030204" pitchFamily="34" charset="0"/>
              </a:rPr>
              <a:t> κύτταρα του γαστρικού βλεννογόνου που αποπίπτουν μέσα στο χυμό μιας και έχουν διάρκεια ζωής τριών έως πέντε ημερών, οπότε το σύνολο του γαστρικού βλεννογόνου αντικαθίσταται κάθε τρεις με τέσσερις ημέρες. </a:t>
            </a:r>
            <a:endParaRPr lang="el-GR" sz="2000" dirty="0"/>
          </a:p>
        </p:txBody>
      </p:sp>
    </p:spTree>
    <p:extLst>
      <p:ext uri="{BB962C8B-B14F-4D97-AF65-F5344CB8AC3E}">
        <p14:creationId xmlns:p14="http://schemas.microsoft.com/office/powerpoint/2010/main" val="4190069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BE71BA7-F241-8B34-13C7-9739FE73663B}"/>
              </a:ext>
            </a:extLst>
          </p:cNvPr>
          <p:cNvSpPr>
            <a:spLocks noGrp="1"/>
          </p:cNvSpPr>
          <p:nvPr>
            <p:ph type="title"/>
          </p:nvPr>
        </p:nvSpPr>
        <p:spPr>
          <a:xfrm>
            <a:off x="964660" y="182881"/>
            <a:ext cx="10515600" cy="833119"/>
          </a:xfrm>
        </p:spPr>
        <p:txBody>
          <a:bodyPr>
            <a:normAutofit fontScale="90000"/>
          </a:bodyPr>
          <a:lstStyle/>
          <a:p>
            <a:r>
              <a:rPr lang="el-GR" sz="3600" b="1" dirty="0"/>
              <a:t>Είδη κυττάρων στο βλεννογόνο του στομάχου</a:t>
            </a:r>
          </a:p>
        </p:txBody>
      </p:sp>
      <p:sp>
        <p:nvSpPr>
          <p:cNvPr id="3" name="Θέση περιεχομένου 2">
            <a:extLst>
              <a:ext uri="{FF2B5EF4-FFF2-40B4-BE49-F238E27FC236}">
                <a16:creationId xmlns="" xmlns:a16="http://schemas.microsoft.com/office/drawing/2014/main" id="{C44381B2-0B66-489D-74A5-43AA7A86D0E4}"/>
              </a:ext>
            </a:extLst>
          </p:cNvPr>
          <p:cNvSpPr>
            <a:spLocks noGrp="1"/>
          </p:cNvSpPr>
          <p:nvPr>
            <p:ph idx="1"/>
          </p:nvPr>
        </p:nvSpPr>
        <p:spPr>
          <a:xfrm>
            <a:off x="838200" y="1198880"/>
            <a:ext cx="10515600" cy="5476239"/>
          </a:xfrm>
        </p:spPr>
        <p:txBody>
          <a:bodyPr>
            <a:normAutofit fontScale="77500" lnSpcReduction="20000"/>
          </a:bodyPr>
          <a:lstStyle/>
          <a:p>
            <a:pPr>
              <a:lnSpc>
                <a:spcPct val="170000"/>
              </a:lnSpc>
              <a:spcBef>
                <a:spcPts val="0"/>
              </a:spcBef>
            </a:pPr>
            <a:r>
              <a:rPr lang="el-GR" sz="2100" dirty="0">
                <a:effectLst/>
                <a:latin typeface="Calibri" panose="020F0502020204030204" pitchFamily="34" charset="0"/>
                <a:ea typeface="Calibri" panose="020F0502020204030204" pitchFamily="34" charset="0"/>
                <a:cs typeface="Calibri" panose="020F0502020204030204" pitchFamily="34" charset="0"/>
              </a:rPr>
              <a:t>4 είδη κυττάρων: 1) βλεννώδη, 2) κύρια ή θεμέλια, 3) </a:t>
            </a:r>
            <a:r>
              <a:rPr lang="el-GR" sz="2100" dirty="0" err="1">
                <a:effectLst/>
                <a:latin typeface="Calibri" panose="020F0502020204030204" pitchFamily="34" charset="0"/>
                <a:ea typeface="Calibri" panose="020F0502020204030204" pitchFamily="34" charset="0"/>
                <a:cs typeface="Calibri" panose="020F0502020204030204" pitchFamily="34" charset="0"/>
              </a:rPr>
              <a:t>τοιχωματικά</a:t>
            </a:r>
            <a:r>
              <a:rPr lang="el-GR" sz="2100" dirty="0">
                <a:effectLst/>
                <a:latin typeface="Calibri" panose="020F0502020204030204" pitchFamily="34" charset="0"/>
                <a:ea typeface="Calibri" panose="020F0502020204030204" pitchFamily="34" charset="0"/>
                <a:cs typeface="Calibri" panose="020F0502020204030204" pitchFamily="34" charset="0"/>
              </a:rPr>
              <a:t> ή καλυπτήρια, και 4) </a:t>
            </a:r>
            <a:r>
              <a:rPr lang="el-GR" sz="2100" dirty="0" err="1">
                <a:effectLst/>
                <a:latin typeface="Calibri" panose="020F0502020204030204" pitchFamily="34" charset="0"/>
                <a:ea typeface="Calibri" panose="020F0502020204030204" pitchFamily="34" charset="0"/>
                <a:cs typeface="Calibri" panose="020F0502020204030204" pitchFamily="34" charset="0"/>
              </a:rPr>
              <a:t>εντεροενδοκρινή</a:t>
            </a:r>
            <a:r>
              <a:rPr lang="el-GR" sz="2100" dirty="0">
                <a:effectLst/>
                <a:latin typeface="Calibri" panose="020F0502020204030204" pitchFamily="34" charset="0"/>
                <a:ea typeface="Calibri" panose="020F0502020204030204" pitchFamily="34" charset="0"/>
                <a:cs typeface="Calibri" panose="020F0502020204030204" pitchFamily="34" charset="0"/>
              </a:rPr>
              <a:t> κύτταρα. </a:t>
            </a:r>
          </a:p>
          <a:p>
            <a:pPr>
              <a:lnSpc>
                <a:spcPct val="170000"/>
              </a:lnSpc>
              <a:spcBef>
                <a:spcPts val="0"/>
              </a:spcBef>
            </a:pPr>
            <a:r>
              <a:rPr lang="el-GR" sz="2100" b="1" dirty="0">
                <a:latin typeface="Calibri" panose="020F0502020204030204" pitchFamily="34" charset="0"/>
                <a:ea typeface="Calibri" panose="020F0502020204030204" pitchFamily="34" charset="0"/>
                <a:cs typeface="Calibri" panose="020F0502020204030204" pitchFamily="34" charset="0"/>
              </a:rPr>
              <a:t>Β</a:t>
            </a:r>
            <a:r>
              <a:rPr lang="el-GR" sz="2100" b="1" dirty="0">
                <a:effectLst/>
                <a:latin typeface="Calibri" panose="020F0502020204030204" pitchFamily="34" charset="0"/>
                <a:ea typeface="Calibri" panose="020F0502020204030204" pitchFamily="34" charset="0"/>
                <a:cs typeface="Calibri" panose="020F0502020204030204" pitchFamily="34" charset="0"/>
              </a:rPr>
              <a:t>λεννώδη κύτταρα </a:t>
            </a:r>
            <a:r>
              <a:rPr lang="el-GR" sz="2100" dirty="0">
                <a:effectLst/>
                <a:latin typeface="Calibri" panose="020F0502020204030204" pitchFamily="34" charset="0"/>
                <a:ea typeface="Calibri" panose="020F0502020204030204" pitchFamily="34" charset="0"/>
                <a:cs typeface="Calibri" panose="020F0502020204030204" pitchFamily="34" charset="0"/>
              </a:rPr>
              <a:t>εκκρίνουν μια λεπτόρρευστη βλέννα. </a:t>
            </a:r>
            <a:endParaRPr lang="el-GR"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2100" b="1" dirty="0" err="1">
                <a:effectLst/>
                <a:latin typeface="Calibri" panose="020F0502020204030204" pitchFamily="34" charset="0"/>
                <a:ea typeface="Calibri" panose="020F0502020204030204" pitchFamily="34" charset="0"/>
                <a:cs typeface="Calibri" panose="020F0502020204030204" pitchFamily="34" charset="0"/>
              </a:rPr>
              <a:t>Τοιχωματικά</a:t>
            </a:r>
            <a:r>
              <a:rPr lang="el-GR" sz="2100" b="1" dirty="0">
                <a:effectLst/>
                <a:latin typeface="Calibri" panose="020F0502020204030204" pitchFamily="34" charset="0"/>
                <a:ea typeface="Calibri" panose="020F0502020204030204" pitchFamily="34" charset="0"/>
                <a:cs typeface="Calibri" panose="020F0502020204030204" pitchFamily="34" charset="0"/>
              </a:rPr>
              <a:t> κύτταρα </a:t>
            </a:r>
            <a:r>
              <a:rPr lang="el-GR" sz="2100" dirty="0">
                <a:effectLst/>
                <a:latin typeface="Calibri" panose="020F0502020204030204" pitchFamily="34" charset="0"/>
                <a:ea typeface="Calibri" panose="020F0502020204030204" pitchFamily="34" charset="0"/>
                <a:cs typeface="Calibri" panose="020F0502020204030204" pitchFamily="34" charset="0"/>
              </a:rPr>
              <a:t>εκκρίνουν υδροχλωρικό οξύ (</a:t>
            </a:r>
            <a:r>
              <a:rPr lang="en-US" sz="2100" dirty="0">
                <a:effectLst/>
                <a:latin typeface="Calibri" panose="020F0502020204030204" pitchFamily="34" charset="0"/>
                <a:ea typeface="Calibri" panose="020F0502020204030204" pitchFamily="34" charset="0"/>
                <a:cs typeface="Calibri" panose="020F0502020204030204" pitchFamily="34" charset="0"/>
              </a:rPr>
              <a:t>HCl</a:t>
            </a:r>
            <a:r>
              <a:rPr lang="el-GR" sz="2100" dirty="0">
                <a:effectLst/>
                <a:latin typeface="Calibri" panose="020F0502020204030204" pitchFamily="34" charset="0"/>
                <a:ea typeface="Calibri" panose="020F0502020204030204" pitchFamily="34" charset="0"/>
                <a:cs typeface="Calibri" panose="020F0502020204030204" pitchFamily="34" charset="0"/>
              </a:rPr>
              <a:t>) και ενδογενή παράγοντα. Ο ενδογενής παράγοντας απαιτείται για την απορρόφηση της βιταμίνης Β</a:t>
            </a:r>
            <a:r>
              <a:rPr lang="el-GR" sz="2100" baseline="-25000" dirty="0">
                <a:effectLst/>
                <a:latin typeface="Calibri" panose="020F0502020204030204" pitchFamily="34" charset="0"/>
                <a:ea typeface="Calibri" panose="020F0502020204030204" pitchFamily="34" charset="0"/>
                <a:cs typeface="Calibri" panose="020F0502020204030204" pitchFamily="34" charset="0"/>
              </a:rPr>
              <a:t>12</a:t>
            </a:r>
            <a:r>
              <a:rPr lang="el-GR" sz="2100" dirty="0">
                <a:effectLst/>
                <a:latin typeface="Calibri" panose="020F0502020204030204" pitchFamily="34" charset="0"/>
                <a:ea typeface="Calibri" panose="020F0502020204030204" pitchFamily="34" charset="0"/>
                <a:cs typeface="Calibri" panose="020F0502020204030204" pitchFamily="34" charset="0"/>
              </a:rPr>
              <a:t> στον ειλεό, η οποία με τη σειρά της είναι απαραίτητη για τη φυσιολογική </a:t>
            </a:r>
            <a:r>
              <a:rPr lang="el-GR" sz="2100" dirty="0" err="1">
                <a:effectLst/>
                <a:latin typeface="Calibri" panose="020F0502020204030204" pitchFamily="34" charset="0"/>
                <a:ea typeface="Calibri" panose="020F0502020204030204" pitchFamily="34" charset="0"/>
                <a:cs typeface="Calibri" panose="020F0502020204030204" pitchFamily="34" charset="0"/>
              </a:rPr>
              <a:t>ερυθροποίηση</a:t>
            </a:r>
            <a:r>
              <a:rPr lang="el-GR" sz="2100" dirty="0">
                <a:effectLst/>
                <a:latin typeface="Calibri" panose="020F0502020204030204" pitchFamily="34" charset="0"/>
                <a:ea typeface="Calibri" panose="020F0502020204030204" pitchFamily="34" charset="0"/>
                <a:cs typeface="Calibri" panose="020F0502020204030204" pitchFamily="34" charset="0"/>
              </a:rPr>
              <a:t>. Το υδροχλωρικό οξύ δεν παράγεται απευθείας στο </a:t>
            </a:r>
            <a:r>
              <a:rPr lang="el-GR" sz="2100" dirty="0" err="1">
                <a:effectLst/>
                <a:latin typeface="Calibri" panose="020F0502020204030204" pitchFamily="34" charset="0"/>
                <a:ea typeface="Calibri" panose="020F0502020204030204" pitchFamily="34" charset="0"/>
                <a:cs typeface="Calibri" panose="020F0502020204030204" pitchFamily="34" charset="0"/>
              </a:rPr>
              <a:t>κυτταρρόπλασμα</a:t>
            </a:r>
            <a:r>
              <a:rPr lang="el-GR" sz="2100" dirty="0">
                <a:effectLst/>
                <a:latin typeface="Calibri" panose="020F0502020204030204" pitchFamily="34" charset="0"/>
                <a:ea typeface="Calibri" panose="020F0502020204030204" pitchFamily="34" charset="0"/>
                <a:cs typeface="Calibri" panose="020F0502020204030204" pitchFamily="34" charset="0"/>
              </a:rPr>
              <a:t> των </a:t>
            </a:r>
            <a:r>
              <a:rPr lang="el-GR" sz="2100" dirty="0" err="1">
                <a:effectLst/>
                <a:latin typeface="Calibri" panose="020F0502020204030204" pitchFamily="34" charset="0"/>
                <a:ea typeface="Calibri" panose="020F0502020204030204" pitchFamily="34" charset="0"/>
                <a:cs typeface="Calibri" panose="020F0502020204030204" pitchFamily="34" charset="0"/>
              </a:rPr>
              <a:t>τοιχωματικών</a:t>
            </a:r>
            <a:r>
              <a:rPr lang="el-GR" sz="2100" dirty="0">
                <a:effectLst/>
                <a:latin typeface="Calibri" panose="020F0502020204030204" pitchFamily="34" charset="0"/>
                <a:ea typeface="Calibri" panose="020F0502020204030204" pitchFamily="34" charset="0"/>
                <a:cs typeface="Calibri" panose="020F0502020204030204" pitchFamily="34" charset="0"/>
              </a:rPr>
              <a:t> κυττάρων γιατί είναι τόσο ισχυρό οξύ που θα μπορούσε να διαβρώσει και να καταστρέψει το κύτταρο. Αντ’ αυτού σχηματίζονται ιόντα </a:t>
            </a:r>
            <a:r>
              <a:rPr lang="en-US" sz="2100" dirty="0">
                <a:effectLst/>
                <a:latin typeface="Calibri" panose="020F0502020204030204" pitchFamily="34" charset="0"/>
                <a:ea typeface="Calibri" panose="020F0502020204030204" pitchFamily="34" charset="0"/>
                <a:cs typeface="Calibri" panose="020F0502020204030204" pitchFamily="34" charset="0"/>
              </a:rPr>
              <a:t>H</a:t>
            </a:r>
            <a:r>
              <a:rPr lang="el-GR" sz="21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100" dirty="0">
                <a:effectLst/>
                <a:latin typeface="Calibri" panose="020F0502020204030204" pitchFamily="34" charset="0"/>
                <a:ea typeface="Calibri" panose="020F0502020204030204" pitchFamily="34" charset="0"/>
                <a:cs typeface="Calibri" panose="020F0502020204030204" pitchFamily="34" charset="0"/>
              </a:rPr>
              <a:t> και </a:t>
            </a:r>
            <a:r>
              <a:rPr lang="en-US" sz="2100" dirty="0">
                <a:effectLst/>
                <a:latin typeface="Calibri" panose="020F0502020204030204" pitchFamily="34" charset="0"/>
                <a:ea typeface="Calibri" panose="020F0502020204030204" pitchFamily="34" charset="0"/>
                <a:cs typeface="Calibri" panose="020F0502020204030204" pitchFamily="34" charset="0"/>
              </a:rPr>
              <a:t>Cl</a:t>
            </a:r>
            <a:r>
              <a:rPr lang="el-GR" sz="21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100" dirty="0">
                <a:effectLst/>
                <a:latin typeface="Calibri" panose="020F0502020204030204" pitchFamily="34" charset="0"/>
                <a:ea typeface="Calibri" panose="020F0502020204030204" pitchFamily="34" charset="0"/>
                <a:cs typeface="Calibri" panose="020F0502020204030204" pitchFamily="34" charset="0"/>
              </a:rPr>
              <a:t> τα οποία μεταφέρονται ανεξάρτητα με διαφορετικούς μηχανισμούς. Τα ιόντα υδρογόνου παράγονται μέσα στα </a:t>
            </a:r>
            <a:r>
              <a:rPr lang="el-GR" sz="2100" dirty="0" err="1">
                <a:effectLst/>
                <a:latin typeface="Calibri" panose="020F0502020204030204" pitchFamily="34" charset="0"/>
                <a:ea typeface="Calibri" panose="020F0502020204030204" pitchFamily="34" charset="0"/>
                <a:cs typeface="Calibri" panose="020F0502020204030204" pitchFamily="34" charset="0"/>
              </a:rPr>
              <a:t>τοιχωματικά</a:t>
            </a:r>
            <a:r>
              <a:rPr lang="el-GR" sz="2100" dirty="0">
                <a:effectLst/>
                <a:latin typeface="Calibri" panose="020F0502020204030204" pitchFamily="34" charset="0"/>
                <a:ea typeface="Calibri" panose="020F0502020204030204" pitchFamily="34" charset="0"/>
                <a:cs typeface="Calibri" panose="020F0502020204030204" pitchFamily="34" charset="0"/>
              </a:rPr>
              <a:t> κύτταρα καθώς το ένζυμο </a:t>
            </a:r>
            <a:r>
              <a:rPr lang="el-GR" sz="2100" dirty="0" err="1">
                <a:effectLst/>
                <a:latin typeface="Calibri" panose="020F0502020204030204" pitchFamily="34" charset="0"/>
                <a:ea typeface="Calibri" panose="020F0502020204030204" pitchFamily="34" charset="0"/>
                <a:cs typeface="Calibri" panose="020F0502020204030204" pitchFamily="34" charset="0"/>
              </a:rPr>
              <a:t>καρβονική</a:t>
            </a:r>
            <a:r>
              <a:rPr lang="el-GR" sz="2100" dirty="0">
                <a:effectLst/>
                <a:latin typeface="Calibri" panose="020F0502020204030204" pitchFamily="34" charset="0"/>
                <a:ea typeface="Calibri" panose="020F0502020204030204" pitchFamily="34" charset="0"/>
                <a:cs typeface="Calibri" panose="020F0502020204030204" pitchFamily="34" charset="0"/>
              </a:rPr>
              <a:t> </a:t>
            </a:r>
            <a:r>
              <a:rPr lang="el-GR" sz="2100" dirty="0" err="1">
                <a:effectLst/>
                <a:latin typeface="Calibri" panose="020F0502020204030204" pitchFamily="34" charset="0"/>
                <a:ea typeface="Calibri" panose="020F0502020204030204" pitchFamily="34" charset="0"/>
                <a:cs typeface="Calibri" panose="020F0502020204030204" pitchFamily="34" charset="0"/>
              </a:rPr>
              <a:t>ανυδράση</a:t>
            </a:r>
            <a:r>
              <a:rPr lang="el-GR" sz="2100" dirty="0">
                <a:effectLst/>
                <a:latin typeface="Calibri" panose="020F0502020204030204" pitchFamily="34" charset="0"/>
                <a:ea typeface="Calibri" panose="020F0502020204030204" pitchFamily="34" charset="0"/>
                <a:cs typeface="Calibri" panose="020F0502020204030204" pitchFamily="34" charset="0"/>
              </a:rPr>
              <a:t> μετατρέπει το διοξείδιο του άνθρακα και το νερό σε ανθρακικό οξύ (</a:t>
            </a:r>
            <a:r>
              <a:rPr lang="en-US" sz="2100" dirty="0">
                <a:effectLst/>
                <a:latin typeface="Calibri" panose="020F0502020204030204" pitchFamily="34" charset="0"/>
                <a:ea typeface="Calibri" panose="020F0502020204030204" pitchFamily="34" charset="0"/>
                <a:cs typeface="Calibri" panose="020F0502020204030204" pitchFamily="34" charset="0"/>
              </a:rPr>
              <a:t>H</a:t>
            </a:r>
            <a:r>
              <a:rPr lang="el-GR" sz="2100" baseline="-25000" dirty="0">
                <a:effectLst/>
                <a:latin typeface="Calibri" panose="020F0502020204030204" pitchFamily="34" charset="0"/>
                <a:ea typeface="Calibri" panose="020F0502020204030204" pitchFamily="34" charset="0"/>
                <a:cs typeface="Calibri" panose="020F0502020204030204" pitchFamily="34" charset="0"/>
              </a:rPr>
              <a:t>2</a:t>
            </a:r>
            <a:r>
              <a:rPr lang="en-US" sz="2100" dirty="0">
                <a:effectLst/>
                <a:latin typeface="Calibri" panose="020F0502020204030204" pitchFamily="34" charset="0"/>
                <a:ea typeface="Calibri" panose="020F0502020204030204" pitchFamily="34" charset="0"/>
                <a:cs typeface="Calibri" panose="020F0502020204030204" pitchFamily="34" charset="0"/>
              </a:rPr>
              <a:t>CO</a:t>
            </a:r>
            <a:r>
              <a:rPr lang="el-GR" sz="2100" baseline="-25000" dirty="0">
                <a:effectLst/>
                <a:latin typeface="Calibri" panose="020F0502020204030204" pitchFamily="34" charset="0"/>
                <a:ea typeface="Calibri" panose="020F0502020204030204" pitchFamily="34" charset="0"/>
                <a:cs typeface="Calibri" panose="020F0502020204030204" pitchFamily="34" charset="0"/>
              </a:rPr>
              <a:t>3</a:t>
            </a:r>
            <a:r>
              <a:rPr lang="el-GR" sz="2100" dirty="0">
                <a:effectLst/>
                <a:latin typeface="Calibri" panose="020F0502020204030204" pitchFamily="34" charset="0"/>
                <a:ea typeface="Calibri" panose="020F0502020204030204" pitchFamily="34" charset="0"/>
                <a:cs typeface="Calibri" panose="020F0502020204030204" pitchFamily="34" charset="0"/>
              </a:rPr>
              <a:t>). Το ανθρακικό οξύ στη συνέχεια διαχωρίζεται άμεσα σε ιόντα υδρογόνου (</a:t>
            </a:r>
            <a:r>
              <a:rPr lang="en-US" sz="2100" dirty="0">
                <a:effectLst/>
                <a:latin typeface="Calibri" panose="020F0502020204030204" pitchFamily="34" charset="0"/>
                <a:ea typeface="Calibri" panose="020F0502020204030204" pitchFamily="34" charset="0"/>
                <a:cs typeface="Calibri" panose="020F0502020204030204" pitchFamily="34" charset="0"/>
              </a:rPr>
              <a:t>H</a:t>
            </a:r>
            <a:r>
              <a:rPr lang="el-GR" sz="21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100" dirty="0">
                <a:effectLst/>
                <a:latin typeface="Calibri" panose="020F0502020204030204" pitchFamily="34" charset="0"/>
                <a:ea typeface="Calibri" panose="020F0502020204030204" pitchFamily="34" charset="0"/>
                <a:cs typeface="Calibri" panose="020F0502020204030204" pitchFamily="34" charset="0"/>
              </a:rPr>
              <a:t>) και </a:t>
            </a:r>
            <a:r>
              <a:rPr lang="el-GR" sz="2100" dirty="0" err="1">
                <a:effectLst/>
                <a:latin typeface="Calibri" panose="020F0502020204030204" pitchFamily="34" charset="0"/>
                <a:ea typeface="Calibri" panose="020F0502020204030204" pitchFamily="34" charset="0"/>
                <a:cs typeface="Calibri" panose="020F0502020204030204" pitchFamily="34" charset="0"/>
              </a:rPr>
              <a:t>διττανθρακικά</a:t>
            </a:r>
            <a:r>
              <a:rPr lang="el-GR" sz="2100" dirty="0">
                <a:effectLst/>
                <a:latin typeface="Calibri" panose="020F0502020204030204" pitchFamily="34" charset="0"/>
                <a:ea typeface="Calibri" panose="020F0502020204030204" pitchFamily="34" charset="0"/>
                <a:cs typeface="Calibri" panose="020F0502020204030204" pitchFamily="34" charset="0"/>
              </a:rPr>
              <a:t> ιόντα (</a:t>
            </a:r>
            <a:r>
              <a:rPr lang="en-US" sz="2100" dirty="0">
                <a:effectLst/>
                <a:latin typeface="Calibri" panose="020F0502020204030204" pitchFamily="34" charset="0"/>
                <a:ea typeface="Calibri" panose="020F0502020204030204" pitchFamily="34" charset="0"/>
                <a:cs typeface="Calibri" panose="020F0502020204030204" pitchFamily="34" charset="0"/>
              </a:rPr>
              <a:t>HCO</a:t>
            </a:r>
            <a:r>
              <a:rPr lang="el-GR" sz="2100" baseline="-25000" dirty="0">
                <a:effectLst/>
                <a:latin typeface="Calibri" panose="020F0502020204030204" pitchFamily="34" charset="0"/>
                <a:ea typeface="Calibri" panose="020F0502020204030204" pitchFamily="34" charset="0"/>
                <a:cs typeface="Calibri" panose="020F0502020204030204" pitchFamily="34" charset="0"/>
              </a:rPr>
              <a:t>3</a:t>
            </a:r>
            <a:r>
              <a:rPr lang="el-GR" sz="21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100" dirty="0">
                <a:effectLst/>
                <a:latin typeface="Calibri" panose="020F0502020204030204" pitchFamily="34" charset="0"/>
                <a:ea typeface="Calibri" panose="020F0502020204030204" pitchFamily="34" charset="0"/>
                <a:cs typeface="Calibri" panose="020F0502020204030204" pitchFamily="34" charset="0"/>
              </a:rPr>
              <a:t>). Τα ιόντα υδρογόνου μεταφέρονται ενεργά στον αυλό του γαστρικού αδένα. Τα </a:t>
            </a:r>
            <a:r>
              <a:rPr lang="el-GR" sz="2100" dirty="0" err="1">
                <a:effectLst/>
                <a:latin typeface="Calibri" panose="020F0502020204030204" pitchFamily="34" charset="0"/>
                <a:ea typeface="Calibri" panose="020F0502020204030204" pitchFamily="34" charset="0"/>
                <a:cs typeface="Calibri" panose="020F0502020204030204" pitchFamily="34" charset="0"/>
              </a:rPr>
              <a:t>διττανθρακικά</a:t>
            </a:r>
            <a:r>
              <a:rPr lang="el-GR" sz="2100" dirty="0">
                <a:effectLst/>
                <a:latin typeface="Calibri" panose="020F0502020204030204" pitchFamily="34" charset="0"/>
                <a:ea typeface="Calibri" panose="020F0502020204030204" pitchFamily="34" charset="0"/>
                <a:cs typeface="Calibri" panose="020F0502020204030204" pitchFamily="34" charset="0"/>
              </a:rPr>
              <a:t> ιόντα εξέρχονται στο διάμεσο υγρό με μηχανισμό </a:t>
            </a:r>
            <a:r>
              <a:rPr lang="el-GR" sz="2100" dirty="0" err="1">
                <a:effectLst/>
                <a:latin typeface="Calibri" panose="020F0502020204030204" pitchFamily="34" charset="0"/>
                <a:ea typeface="Calibri" panose="020F0502020204030204" pitchFamily="34" charset="0"/>
                <a:cs typeface="Calibri" panose="020F0502020204030204" pitchFamily="34" charset="0"/>
              </a:rPr>
              <a:t>αντιμεταφοράς</a:t>
            </a:r>
            <a:r>
              <a:rPr lang="el-GR" sz="2100" dirty="0">
                <a:effectLst/>
                <a:latin typeface="Calibri" panose="020F0502020204030204" pitchFamily="34" charset="0"/>
                <a:ea typeface="Calibri" panose="020F0502020204030204" pitchFamily="34" charset="0"/>
                <a:cs typeface="Calibri" panose="020F0502020204030204" pitchFamily="34" charset="0"/>
              </a:rPr>
              <a:t> όπου ανταλλάσσει τα ενδοκυττάρια </a:t>
            </a:r>
            <a:r>
              <a:rPr lang="el-GR" sz="2100" dirty="0" err="1">
                <a:effectLst/>
                <a:latin typeface="Calibri" panose="020F0502020204030204" pitchFamily="34" charset="0"/>
                <a:ea typeface="Calibri" panose="020F0502020204030204" pitchFamily="34" charset="0"/>
                <a:cs typeface="Calibri" panose="020F0502020204030204" pitchFamily="34" charset="0"/>
              </a:rPr>
              <a:t>διττανθρακικά</a:t>
            </a:r>
            <a:r>
              <a:rPr lang="el-GR" sz="2100" dirty="0">
                <a:effectLst/>
                <a:latin typeface="Calibri" panose="020F0502020204030204" pitchFamily="34" charset="0"/>
                <a:ea typeface="Calibri" panose="020F0502020204030204" pitchFamily="34" charset="0"/>
                <a:cs typeface="Calibri" panose="020F0502020204030204" pitchFamily="34" charset="0"/>
              </a:rPr>
              <a:t> ιόντα με </a:t>
            </a:r>
            <a:r>
              <a:rPr lang="el-GR" sz="2100" dirty="0" err="1">
                <a:effectLst/>
                <a:latin typeface="Calibri" panose="020F0502020204030204" pitchFamily="34" charset="0"/>
                <a:ea typeface="Calibri" panose="020F0502020204030204" pitchFamily="34" charset="0"/>
                <a:cs typeface="Calibri" panose="020F0502020204030204" pitchFamily="34" charset="0"/>
              </a:rPr>
              <a:t>εξωκυττάρια</a:t>
            </a:r>
            <a:r>
              <a:rPr lang="el-GR" sz="2100" dirty="0">
                <a:effectLst/>
                <a:latin typeface="Calibri" panose="020F0502020204030204" pitchFamily="34" charset="0"/>
                <a:ea typeface="Calibri" panose="020F0502020204030204" pitchFamily="34" charset="0"/>
                <a:cs typeface="Calibri" panose="020F0502020204030204" pitchFamily="34" charset="0"/>
              </a:rPr>
              <a:t> ιόντα χλωρίου. Τα ιόντα χλωρίου διαχέονται ακολούθως μέσω της κυτταρικής μεμβράνης στον αυλό του γαστρικού αδένα με διαύλους χλωρίου. Τα </a:t>
            </a:r>
            <a:r>
              <a:rPr lang="el-GR" sz="2100" dirty="0" err="1">
                <a:effectLst/>
                <a:latin typeface="Calibri" panose="020F0502020204030204" pitchFamily="34" charset="0"/>
                <a:ea typeface="Calibri" panose="020F0502020204030204" pitchFamily="34" charset="0"/>
                <a:cs typeface="Calibri" panose="020F0502020204030204" pitchFamily="34" charset="0"/>
              </a:rPr>
              <a:t>διττανθρακικά</a:t>
            </a:r>
            <a:r>
              <a:rPr lang="el-GR" sz="2100" dirty="0">
                <a:effectLst/>
                <a:latin typeface="Calibri" panose="020F0502020204030204" pitchFamily="34" charset="0"/>
                <a:ea typeface="Calibri" panose="020F0502020204030204" pitchFamily="34" charset="0"/>
                <a:cs typeface="Calibri" panose="020F0502020204030204" pitchFamily="34" charset="0"/>
              </a:rPr>
              <a:t> ιόντα που απελευθερώνονται από τα </a:t>
            </a:r>
            <a:r>
              <a:rPr lang="el-GR" sz="2100" dirty="0" err="1">
                <a:effectLst/>
                <a:latin typeface="Calibri" panose="020F0502020204030204" pitchFamily="34" charset="0"/>
                <a:ea typeface="Calibri" panose="020F0502020204030204" pitchFamily="34" charset="0"/>
                <a:cs typeface="Calibri" panose="020F0502020204030204" pitchFamily="34" charset="0"/>
              </a:rPr>
              <a:t>τοιχωματικά</a:t>
            </a:r>
            <a:r>
              <a:rPr lang="el-GR" sz="2100" dirty="0">
                <a:effectLst/>
                <a:latin typeface="Calibri" panose="020F0502020204030204" pitchFamily="34" charset="0"/>
                <a:ea typeface="Calibri" panose="020F0502020204030204" pitchFamily="34" charset="0"/>
                <a:cs typeface="Calibri" panose="020F0502020204030204" pitchFamily="34" charset="0"/>
              </a:rPr>
              <a:t> κύτταρα διαχέονται από το διάμεσο υγρό μέσα στην κυκλοφορία του αίματος. </a:t>
            </a:r>
            <a:endParaRPr lang="el-GR"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931617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D0CFED42-2912-4048-6139-93EF90EA280F}"/>
              </a:ext>
            </a:extLst>
          </p:cNvPr>
          <p:cNvSpPr>
            <a:spLocks noGrp="1"/>
          </p:cNvSpPr>
          <p:nvPr>
            <p:ph idx="1"/>
          </p:nvPr>
        </p:nvSpPr>
        <p:spPr>
          <a:xfrm>
            <a:off x="838200" y="111760"/>
            <a:ext cx="10927080" cy="6583680"/>
          </a:xfrm>
        </p:spPr>
        <p:txBody>
          <a:bodyPr>
            <a:normAutofit/>
          </a:bodyPr>
          <a:lstStyle/>
          <a:p>
            <a:pPr>
              <a:lnSpc>
                <a:spcPct val="150000"/>
              </a:lnSpc>
              <a:spcAft>
                <a:spcPts val="800"/>
              </a:spcAft>
            </a:pPr>
            <a:r>
              <a:rPr lang="el-GR" sz="2400" dirty="0">
                <a:latin typeface="Calibri" panose="020F0502020204030204" pitchFamily="34" charset="0"/>
                <a:ea typeface="Calibri" panose="020F0502020204030204" pitchFamily="34" charset="0"/>
                <a:cs typeface="Calibri" panose="020F0502020204030204" pitchFamily="34" charset="0"/>
              </a:rPr>
              <a:t>Το </a:t>
            </a:r>
            <a:r>
              <a:rPr lang="en-US" sz="2400" dirty="0">
                <a:latin typeface="Calibri" panose="020F0502020204030204" pitchFamily="34" charset="0"/>
                <a:ea typeface="Calibri" panose="020F0502020204030204" pitchFamily="34" charset="0"/>
                <a:cs typeface="Calibri" panose="020F0502020204030204" pitchFamily="34" charset="0"/>
              </a:rPr>
              <a:t>HCl</a:t>
            </a:r>
            <a:r>
              <a:rPr lang="el-GR" sz="2400" dirty="0">
                <a:effectLst/>
                <a:latin typeface="Calibri" panose="020F0502020204030204" pitchFamily="34" charset="0"/>
                <a:ea typeface="Calibri" panose="020F0502020204030204" pitchFamily="34" charset="0"/>
                <a:cs typeface="Calibri" panose="020F0502020204030204" pitchFamily="34" charset="0"/>
              </a:rPr>
              <a:t> διατηρεί το </a:t>
            </a:r>
            <a:r>
              <a:rPr lang="en-US" sz="2400" dirty="0">
                <a:effectLst/>
                <a:latin typeface="Calibri" panose="020F0502020204030204" pitchFamily="34" charset="0"/>
                <a:ea typeface="Calibri" panose="020F0502020204030204" pitchFamily="34" charset="0"/>
                <a:cs typeface="Calibri" panose="020F0502020204030204" pitchFamily="34" charset="0"/>
              </a:rPr>
              <a:t>pH</a:t>
            </a:r>
            <a:r>
              <a:rPr lang="el-GR" sz="2400" dirty="0">
                <a:effectLst/>
                <a:latin typeface="Calibri" panose="020F0502020204030204" pitchFamily="34" charset="0"/>
                <a:ea typeface="Calibri" panose="020F0502020204030204" pitchFamily="34" charset="0"/>
                <a:cs typeface="Calibri" panose="020F0502020204030204" pitchFamily="34" charset="0"/>
              </a:rPr>
              <a:t> του στομάχου χαμηλό, περίπου 1,5-2,0.</a:t>
            </a:r>
          </a:p>
          <a:p>
            <a:pPr>
              <a:lnSpc>
                <a:spcPct val="150000"/>
              </a:lnSpc>
              <a:spcAft>
                <a:spcPts val="800"/>
              </a:spcAft>
            </a:pPr>
            <a:r>
              <a:rPr lang="el-GR" sz="2400" dirty="0">
                <a:latin typeface="Calibri" panose="020F0502020204030204" pitchFamily="34" charset="0"/>
                <a:ea typeface="Calibri" panose="020F0502020204030204" pitchFamily="34" charset="0"/>
                <a:cs typeface="Calibri" panose="020F0502020204030204" pitchFamily="34" charset="0"/>
              </a:rPr>
              <a:t>Το </a:t>
            </a:r>
            <a:r>
              <a:rPr lang="en-US" sz="2400" dirty="0">
                <a:latin typeface="Calibri" panose="020F0502020204030204" pitchFamily="34" charset="0"/>
                <a:ea typeface="Calibri" panose="020F0502020204030204" pitchFamily="34" charset="0"/>
                <a:cs typeface="Calibri" panose="020F0502020204030204" pitchFamily="34" charset="0"/>
              </a:rPr>
              <a:t>HCl</a:t>
            </a:r>
            <a:r>
              <a:rPr lang="el-GR" sz="2400" dirty="0">
                <a:effectLst/>
                <a:latin typeface="Calibri" panose="020F0502020204030204" pitchFamily="34" charset="0"/>
                <a:ea typeface="Calibri" panose="020F0502020204030204" pitchFamily="34" charset="0"/>
                <a:cs typeface="Calibri" panose="020F0502020204030204" pitchFamily="34" charset="0"/>
              </a:rPr>
              <a:t> δεν μπορεί να κάνει πέψη, έχει όμως </a:t>
            </a:r>
            <a:r>
              <a:rPr lang="el-GR" sz="2400" b="1" dirty="0">
                <a:effectLst/>
                <a:latin typeface="Calibri" panose="020F0502020204030204" pitchFamily="34" charset="0"/>
                <a:ea typeface="Calibri" panose="020F0502020204030204" pitchFamily="34" charset="0"/>
                <a:cs typeface="Calibri" panose="020F0502020204030204" pitchFamily="34" charset="0"/>
              </a:rPr>
              <a:t>4 σημαντικές λειτουργίες</a:t>
            </a:r>
            <a:r>
              <a:rPr lang="el-GR" sz="2400" dirty="0">
                <a:effectLst/>
                <a:latin typeface="Calibri" panose="020F0502020204030204" pitchFamily="34" charset="0"/>
                <a:ea typeface="Calibri" panose="020F0502020204030204" pitchFamily="34" charset="0"/>
                <a:cs typeface="Calibri" panose="020F0502020204030204" pitchFamily="34"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400" dirty="0">
                <a:latin typeface="Calibri" panose="020F0502020204030204" pitchFamily="34" charset="0"/>
                <a:ea typeface="Calibri" panose="020F0502020204030204" pitchFamily="34" charset="0"/>
                <a:cs typeface="Calibri" panose="020F0502020204030204" pitchFamily="34" charset="0"/>
              </a:rPr>
              <a:t>Μ</a:t>
            </a:r>
            <a:r>
              <a:rPr lang="el-GR" sz="2400" dirty="0">
                <a:effectLst/>
                <a:latin typeface="Calibri" panose="020F0502020204030204" pitchFamily="34" charset="0"/>
                <a:ea typeface="Calibri" panose="020F0502020204030204" pitchFamily="34" charset="0"/>
                <a:cs typeface="Calibri" panose="020F0502020204030204" pitchFamily="34" charset="0"/>
              </a:rPr>
              <a:t>ετουσιώνει τις πρωτεΐνες και απενεργοποιεί την πλειονότητα των ενζύμων που εμπεριέχονται στις τροφές.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400" dirty="0">
                <a:latin typeface="Calibri" panose="020F0502020204030204" pitchFamily="34" charset="0"/>
                <a:ea typeface="Calibri" panose="020F0502020204030204" pitchFamily="34" charset="0"/>
                <a:cs typeface="Calibri" panose="020F0502020204030204" pitchFamily="34" charset="0"/>
              </a:rPr>
              <a:t>Β</a:t>
            </a:r>
            <a:r>
              <a:rPr lang="el-GR" sz="2400" dirty="0">
                <a:effectLst/>
                <a:latin typeface="Calibri" panose="020F0502020204030204" pitchFamily="34" charset="0"/>
                <a:ea typeface="Calibri" panose="020F0502020204030204" pitchFamily="34" charset="0"/>
                <a:cs typeface="Calibri" panose="020F0502020204030204" pitchFamily="34" charset="0"/>
              </a:rPr>
              <a:t>οηθά στη διάσπαση των κυτταρικών τοιχωμάτων στα φυτά και των συνδετικών ιστών στο κρέας.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l-GR" sz="2400" dirty="0">
                <a:latin typeface="Calibri" panose="020F0502020204030204" pitchFamily="34" charset="0"/>
                <a:ea typeface="Calibri" panose="020F0502020204030204" pitchFamily="34" charset="0"/>
                <a:cs typeface="Calibri" panose="020F0502020204030204" pitchFamily="34" charset="0"/>
              </a:rPr>
              <a:t>Κ</a:t>
            </a:r>
            <a:r>
              <a:rPr lang="el-GR" sz="2400" dirty="0">
                <a:effectLst/>
                <a:latin typeface="Calibri" panose="020F0502020204030204" pitchFamily="34" charset="0"/>
                <a:ea typeface="Calibri" panose="020F0502020204030204" pitchFamily="34" charset="0"/>
                <a:cs typeface="Calibri" panose="020F0502020204030204" pitchFamily="34" charset="0"/>
              </a:rPr>
              <a:t>αταστρέφει την πλειονότητα των μικροοργανισμών που καταναλώνονται μαζί με τα τρόφιμα.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R"/>
            </a:pPr>
            <a:r>
              <a:rPr lang="el-GR" sz="2400" dirty="0">
                <a:latin typeface="Calibri" panose="020F0502020204030204" pitchFamily="34" charset="0"/>
                <a:ea typeface="Calibri" panose="020F0502020204030204" pitchFamily="34" charset="0"/>
                <a:cs typeface="Calibri" panose="020F0502020204030204" pitchFamily="34" charset="0"/>
              </a:rPr>
              <a:t>Ε</a:t>
            </a:r>
            <a:r>
              <a:rPr lang="el-GR" sz="2400" dirty="0">
                <a:effectLst/>
                <a:latin typeface="Calibri" panose="020F0502020204030204" pitchFamily="34" charset="0"/>
                <a:ea typeface="Calibri" panose="020F0502020204030204" pitchFamily="34" charset="0"/>
                <a:cs typeface="Calibri" panose="020F0502020204030204" pitchFamily="34" charset="0"/>
              </a:rPr>
              <a:t>νεργοποιεί την πεψίνη που εκκρίνεται από τα κύρια κύτταρα και χρησιμοποιείται για τη διάσπαση των πρωτεϊνών.</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3640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0EA218F0-5412-AC60-2127-373848ECEAD4}"/>
              </a:ext>
            </a:extLst>
          </p:cNvPr>
          <p:cNvSpPr>
            <a:spLocks noGrp="1"/>
          </p:cNvSpPr>
          <p:nvPr>
            <p:ph idx="1"/>
          </p:nvPr>
        </p:nvSpPr>
        <p:spPr>
          <a:xfrm>
            <a:off x="838200" y="243840"/>
            <a:ext cx="10515600" cy="6390639"/>
          </a:xfrm>
        </p:spPr>
        <p:txBody>
          <a:bodyPr>
            <a:normAutofit fontScale="92500"/>
          </a:bodyPr>
          <a:lstStyle/>
          <a:p>
            <a:pPr>
              <a:lnSpc>
                <a:spcPct val="150000"/>
              </a:lnSpc>
              <a:spcBef>
                <a:spcPts val="0"/>
              </a:spcBef>
            </a:pPr>
            <a:r>
              <a:rPr lang="el-GR" sz="2400" b="1" dirty="0">
                <a:effectLst/>
                <a:latin typeface="Calibri" panose="020F0502020204030204" pitchFamily="34" charset="0"/>
                <a:ea typeface="Calibri" panose="020F0502020204030204" pitchFamily="34" charset="0"/>
              </a:rPr>
              <a:t>Κύρια κύτταρα</a:t>
            </a:r>
            <a:r>
              <a:rPr lang="el-GR" sz="2400" dirty="0">
                <a:effectLst/>
                <a:latin typeface="Calibri" panose="020F0502020204030204" pitchFamily="34" charset="0"/>
                <a:ea typeface="Calibri" panose="020F0502020204030204" pitchFamily="34" charset="0"/>
              </a:rPr>
              <a:t> εκκρίνουν </a:t>
            </a:r>
            <a:r>
              <a:rPr lang="el-GR" sz="2400" b="1" dirty="0" err="1">
                <a:effectLst/>
                <a:latin typeface="Calibri" panose="020F0502020204030204" pitchFamily="34" charset="0"/>
                <a:ea typeface="Calibri" panose="020F0502020204030204" pitchFamily="34" charset="0"/>
              </a:rPr>
              <a:t>πεψινογόνο</a:t>
            </a:r>
            <a:r>
              <a:rPr lang="el-GR" sz="2400" dirty="0">
                <a:effectLst/>
                <a:latin typeface="Calibri" panose="020F0502020204030204" pitchFamily="34" charset="0"/>
                <a:ea typeface="Calibri" panose="020F0502020204030204" pitchFamily="34" charset="0"/>
              </a:rPr>
              <a:t>, ένα ανενεργό ένζυμο. Το </a:t>
            </a:r>
            <a:r>
              <a:rPr lang="el-GR" sz="2400" dirty="0" err="1">
                <a:effectLst/>
                <a:latin typeface="Calibri" panose="020F0502020204030204" pitchFamily="34" charset="0"/>
                <a:ea typeface="Calibri" panose="020F0502020204030204" pitchFamily="34" charset="0"/>
              </a:rPr>
              <a:t>πεψινογόνο</a:t>
            </a:r>
            <a:r>
              <a:rPr lang="el-GR" sz="2400" dirty="0">
                <a:effectLst/>
                <a:latin typeface="Calibri" panose="020F0502020204030204" pitchFamily="34" charset="0"/>
                <a:ea typeface="Calibri" panose="020F0502020204030204" pitchFamily="34" charset="0"/>
              </a:rPr>
              <a:t> μετατρέπεται από το υδροχλωρικό οξύ σε </a:t>
            </a:r>
            <a:r>
              <a:rPr lang="el-GR" sz="2400" b="1" dirty="0">
                <a:effectLst/>
                <a:latin typeface="Calibri" panose="020F0502020204030204" pitchFamily="34" charset="0"/>
                <a:ea typeface="Calibri" panose="020F0502020204030204" pitchFamily="34" charset="0"/>
              </a:rPr>
              <a:t>πεψίνη</a:t>
            </a:r>
            <a:r>
              <a:rPr lang="el-GR" sz="2400" dirty="0">
                <a:effectLst/>
                <a:latin typeface="Calibri" panose="020F0502020204030204" pitchFamily="34" charset="0"/>
                <a:ea typeface="Calibri" panose="020F0502020204030204" pitchFamily="34" charset="0"/>
              </a:rPr>
              <a:t>, ένα ενεργό πρωτεολυτικό ένζυμο που δρα στο έντονο όξινο </a:t>
            </a:r>
            <a:r>
              <a:rPr lang="en-US" sz="2400" dirty="0">
                <a:effectLst/>
                <a:latin typeface="Calibri" panose="020F0502020204030204" pitchFamily="34" charset="0"/>
                <a:ea typeface="Calibri" panose="020F0502020204030204" pitchFamily="34" charset="0"/>
              </a:rPr>
              <a:t>pH </a:t>
            </a:r>
            <a:r>
              <a:rPr lang="el-GR" sz="2400" dirty="0">
                <a:effectLst/>
                <a:latin typeface="Calibri" panose="020F0502020204030204" pitchFamily="34" charset="0"/>
                <a:ea typeface="Calibri" panose="020F0502020204030204" pitchFamily="34" charset="0"/>
              </a:rPr>
              <a:t>(1,5-2,0) του στομάχου. Στη συνέχεια, η πεψίνη επιδρά σε άλλα μόρια </a:t>
            </a:r>
            <a:r>
              <a:rPr lang="el-GR" sz="2400" dirty="0" err="1">
                <a:effectLst/>
                <a:latin typeface="Calibri" panose="020F0502020204030204" pitchFamily="34" charset="0"/>
                <a:ea typeface="Calibri" panose="020F0502020204030204" pitchFamily="34" charset="0"/>
              </a:rPr>
              <a:t>πεψινογόνου</a:t>
            </a:r>
            <a:r>
              <a:rPr lang="el-GR" sz="2400" dirty="0">
                <a:effectLst/>
                <a:latin typeface="Calibri" panose="020F0502020204030204" pitchFamily="34" charset="0"/>
                <a:ea typeface="Calibri" panose="020F0502020204030204" pitchFamily="34" charset="0"/>
              </a:rPr>
              <a:t> και τα ενεργοποιεί σχηματίζοντας περισσότερη πεψίνη.</a:t>
            </a:r>
          </a:p>
          <a:p>
            <a:pPr>
              <a:lnSpc>
                <a:spcPct val="150000"/>
              </a:lnSpc>
              <a:spcBef>
                <a:spcPts val="0"/>
              </a:spcBef>
            </a:pPr>
            <a:r>
              <a:rPr lang="el-GR" sz="2400" dirty="0">
                <a:effectLst/>
                <a:latin typeface="Calibri" panose="020F0502020204030204" pitchFamily="34" charset="0"/>
                <a:ea typeface="Calibri" panose="020F0502020204030204" pitchFamily="34" charset="0"/>
              </a:rPr>
              <a:t>Η πεψίνη αρχίζει την πέψη των πρωτεϊνών διασπώντας τους </a:t>
            </a:r>
            <a:r>
              <a:rPr lang="el-GR" sz="2400" dirty="0" err="1">
                <a:effectLst/>
                <a:latin typeface="Calibri" panose="020F0502020204030204" pitchFamily="34" charset="0"/>
                <a:ea typeface="Calibri" panose="020F0502020204030204" pitchFamily="34" charset="0"/>
              </a:rPr>
              <a:t>πεπτιδικούς</a:t>
            </a:r>
            <a:r>
              <a:rPr lang="el-GR" sz="2400" dirty="0">
                <a:effectLst/>
                <a:latin typeface="Calibri" panose="020F0502020204030204" pitchFamily="34" charset="0"/>
                <a:ea typeface="Calibri" panose="020F0502020204030204" pitchFamily="34" charset="0"/>
              </a:rPr>
              <a:t> δεσμούς και σχηματίζει μικρότερα μόρια, τις </a:t>
            </a:r>
            <a:r>
              <a:rPr lang="el-GR" sz="2400" b="1" dirty="0">
                <a:effectLst/>
                <a:latin typeface="Calibri" panose="020F0502020204030204" pitchFamily="34" charset="0"/>
                <a:ea typeface="Calibri" panose="020F0502020204030204" pitchFamily="34" charset="0"/>
              </a:rPr>
              <a:t>πεπτόνες</a:t>
            </a:r>
            <a:r>
              <a:rPr lang="el-GR" sz="2400" dirty="0">
                <a:effectLst/>
                <a:latin typeface="Calibri" panose="020F0502020204030204" pitchFamily="34" charset="0"/>
                <a:ea typeface="Calibri" panose="020F0502020204030204" pitchFamily="34" charset="0"/>
              </a:rPr>
              <a:t>. Οι πεπτόνες είναι μείγμα προϊόντων διάσπασης που περιέχει αμινοξέα και πολυπεπτίδια από τη διάσπαση των πρωτεϊνών.</a:t>
            </a:r>
          </a:p>
          <a:p>
            <a:pPr>
              <a:lnSpc>
                <a:spcPct val="150000"/>
              </a:lnSpc>
              <a:spcBef>
                <a:spcPts val="0"/>
              </a:spcBef>
            </a:pPr>
            <a:r>
              <a:rPr lang="el-GR" sz="2400" b="1" dirty="0" err="1">
                <a:effectLst/>
                <a:latin typeface="Calibri" panose="020F0502020204030204" pitchFamily="34" charset="0"/>
                <a:ea typeface="Calibri" panose="020F0502020204030204" pitchFamily="34" charset="0"/>
                <a:cs typeface="Calibri" panose="020F0502020204030204" pitchFamily="34" charset="0"/>
              </a:rPr>
              <a:t>Εντεροενδοκρινή</a:t>
            </a:r>
            <a:r>
              <a:rPr lang="el-GR" sz="2400" b="1" dirty="0">
                <a:effectLst/>
                <a:latin typeface="Calibri" panose="020F0502020204030204" pitchFamily="34" charset="0"/>
                <a:ea typeface="Calibri" panose="020F0502020204030204" pitchFamily="34" charset="0"/>
                <a:cs typeface="Calibri" panose="020F0502020204030204" pitchFamily="34" charset="0"/>
              </a:rPr>
              <a:t> κύτταρα</a:t>
            </a:r>
            <a:r>
              <a:rPr lang="el-GR" sz="2400" dirty="0">
                <a:effectLst/>
                <a:latin typeface="Calibri" panose="020F0502020204030204" pitchFamily="34" charset="0"/>
                <a:ea typeface="Calibri" panose="020F0502020204030204" pitchFamily="34" charset="0"/>
                <a:cs typeface="Calibri" panose="020F0502020204030204" pitchFamily="34" charset="0"/>
              </a:rPr>
              <a:t> είναι διασκορπισμένα ανάμεσα στα κύτταρα που εκκρίνουν βλέννα. </a:t>
            </a:r>
            <a:r>
              <a:rPr lang="el-GR" sz="2400" dirty="0">
                <a:latin typeface="Calibri" panose="020F0502020204030204" pitchFamily="34" charset="0"/>
                <a:ea typeface="Calibri" panose="020F0502020204030204" pitchFamily="34" charset="0"/>
                <a:cs typeface="Calibri" panose="020F0502020204030204" pitchFamily="34" charset="0"/>
              </a:rPr>
              <a:t>Ε</a:t>
            </a:r>
            <a:r>
              <a:rPr lang="el-GR" sz="2400" dirty="0">
                <a:effectLst/>
                <a:latin typeface="Calibri" panose="020F0502020204030204" pitchFamily="34" charset="0"/>
                <a:ea typeface="Calibri" panose="020F0502020204030204" pitchFamily="34" charset="0"/>
                <a:cs typeface="Calibri" panose="020F0502020204030204" pitchFamily="34" charset="0"/>
              </a:rPr>
              <a:t>κκρίνουν την ορμόνη </a:t>
            </a:r>
            <a:r>
              <a:rPr lang="el-GR" sz="2400" dirty="0" err="1">
                <a:effectLst/>
                <a:latin typeface="Calibri" panose="020F0502020204030204" pitchFamily="34" charset="0"/>
                <a:ea typeface="Calibri" panose="020F0502020204030204" pitchFamily="34" charset="0"/>
                <a:cs typeface="Calibri" panose="020F0502020204030204" pitchFamily="34" charset="0"/>
              </a:rPr>
              <a:t>γαστρίνη</a:t>
            </a:r>
            <a:r>
              <a:rPr lang="el-GR" sz="2400" dirty="0">
                <a:effectLst/>
                <a:latin typeface="Calibri" panose="020F0502020204030204" pitchFamily="34" charset="0"/>
                <a:ea typeface="Calibri" panose="020F0502020204030204" pitchFamily="34" charset="0"/>
                <a:cs typeface="Calibri" panose="020F0502020204030204" pitchFamily="34" charset="0"/>
              </a:rPr>
              <a:t>, η οποία διεγείρει την έκκριση του υδροχλωρικού οξέος και του </a:t>
            </a:r>
            <a:r>
              <a:rPr lang="el-GR" sz="2400" dirty="0" err="1">
                <a:effectLst/>
                <a:latin typeface="Calibri" panose="020F0502020204030204" pitchFamily="34" charset="0"/>
                <a:ea typeface="Calibri" panose="020F0502020204030204" pitchFamily="34" charset="0"/>
                <a:cs typeface="Calibri" panose="020F0502020204030204" pitchFamily="34" charset="0"/>
              </a:rPr>
              <a:t>πεψινογόνου</a:t>
            </a:r>
            <a:r>
              <a:rPr lang="el-GR" sz="2400" dirty="0">
                <a:effectLst/>
                <a:latin typeface="Calibri" panose="020F0502020204030204" pitchFamily="34" charset="0"/>
                <a:ea typeface="Calibri" panose="020F0502020204030204" pitchFamily="34" charset="0"/>
                <a:cs typeface="Calibri" panose="020F0502020204030204" pitchFamily="34" charset="0"/>
              </a:rPr>
              <a:t> από τα </a:t>
            </a:r>
            <a:r>
              <a:rPr lang="el-GR" sz="2400" dirty="0" err="1">
                <a:effectLst/>
                <a:latin typeface="Calibri" panose="020F0502020204030204" pitchFamily="34" charset="0"/>
                <a:ea typeface="Calibri" panose="020F0502020204030204" pitchFamily="34" charset="0"/>
                <a:cs typeface="Calibri" panose="020F0502020204030204" pitchFamily="34" charset="0"/>
              </a:rPr>
              <a:t>τοιχωματικά</a:t>
            </a:r>
            <a:r>
              <a:rPr lang="el-GR" sz="2400" dirty="0">
                <a:effectLst/>
                <a:latin typeface="Calibri" panose="020F0502020204030204" pitchFamily="34" charset="0"/>
                <a:ea typeface="Calibri" panose="020F0502020204030204" pitchFamily="34" charset="0"/>
                <a:cs typeface="Calibri" panose="020F0502020204030204" pitchFamily="34" charset="0"/>
              </a:rPr>
              <a:t> και κύρια κύτταρα αντίστοιχα, καθώς και τις συσπάσεις του γαστρικού τοιχώματος με σκοπό την ανάμειξη του γαστρικού περιεχομένου.</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83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5360105-E9C7-00D0-D881-733D1258157F}"/>
              </a:ext>
            </a:extLst>
          </p:cNvPr>
          <p:cNvSpPr>
            <a:spLocks noGrp="1"/>
          </p:cNvSpPr>
          <p:nvPr>
            <p:ph type="title"/>
          </p:nvPr>
        </p:nvSpPr>
        <p:spPr>
          <a:xfrm>
            <a:off x="838200" y="254001"/>
            <a:ext cx="10515600" cy="1015999"/>
          </a:xfrm>
        </p:spPr>
        <p:txBody>
          <a:bodyPr/>
          <a:lstStyle/>
          <a:p>
            <a:r>
              <a:rPr lang="el-GR" dirty="0"/>
              <a:t>Διεργασίες πεπτικού συστήματος</a:t>
            </a:r>
          </a:p>
        </p:txBody>
      </p:sp>
      <p:sp>
        <p:nvSpPr>
          <p:cNvPr id="3" name="Θέση περιεχομένου 2">
            <a:extLst>
              <a:ext uri="{FF2B5EF4-FFF2-40B4-BE49-F238E27FC236}">
                <a16:creationId xmlns="" xmlns:a16="http://schemas.microsoft.com/office/drawing/2014/main" id="{658FC1AD-B3B3-DFA1-9845-BD6FF4F66BD3}"/>
              </a:ext>
            </a:extLst>
          </p:cNvPr>
          <p:cNvSpPr>
            <a:spLocks noGrp="1"/>
          </p:cNvSpPr>
          <p:nvPr>
            <p:ph idx="1"/>
          </p:nvPr>
        </p:nvSpPr>
        <p:spPr>
          <a:xfrm>
            <a:off x="838200" y="1402080"/>
            <a:ext cx="10515600" cy="5201919"/>
          </a:xfrm>
        </p:spPr>
        <p:txBody>
          <a:bodyPr>
            <a:normAutofit fontScale="92500" lnSpcReduction="10000"/>
          </a:bodyPr>
          <a:lstStyle/>
          <a:p>
            <a:pPr marL="0" indent="0">
              <a:lnSpc>
                <a:spcPct val="150000"/>
              </a:lnSpc>
              <a:spcBef>
                <a:spcPts val="0"/>
              </a:spcBef>
            </a:pPr>
            <a:r>
              <a:rPr lang="el-GR" sz="2800" dirty="0">
                <a:effectLst/>
                <a:latin typeface="Calibri" panose="020F0502020204030204" pitchFamily="34" charset="0"/>
                <a:ea typeface="Calibri" panose="020F0502020204030204" pitchFamily="34" charset="0"/>
                <a:cs typeface="Calibri" panose="020F0502020204030204" pitchFamily="34" charset="0"/>
              </a:rPr>
              <a:t>1) </a:t>
            </a:r>
            <a:r>
              <a:rPr lang="el-GR" sz="2800" b="1" dirty="0">
                <a:effectLst/>
                <a:latin typeface="Calibri" panose="020F0502020204030204" pitchFamily="34" charset="0"/>
                <a:ea typeface="Calibri" panose="020F0502020204030204" pitchFamily="34" charset="0"/>
                <a:cs typeface="Calibri" panose="020F0502020204030204" pitchFamily="34" charset="0"/>
              </a:rPr>
              <a:t>Λήψη Τροφής: </a:t>
            </a:r>
            <a:r>
              <a:rPr lang="el-GR" sz="2800" dirty="0">
                <a:effectLst/>
                <a:latin typeface="Calibri" panose="020F0502020204030204" pitchFamily="34" charset="0"/>
                <a:ea typeface="Calibri" panose="020F0502020204030204" pitchFamily="34" charset="0"/>
                <a:cs typeface="Calibri" panose="020F0502020204030204" pitchFamily="34" charset="0"/>
              </a:rPr>
              <a:t>Από την στοματική κοιλότητα.</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pPr>
            <a:r>
              <a:rPr lang="el-GR" sz="2800" dirty="0">
                <a:effectLst/>
                <a:latin typeface="Calibri" panose="020F0502020204030204" pitchFamily="34" charset="0"/>
                <a:ea typeface="Calibri" panose="020F0502020204030204" pitchFamily="34" charset="0"/>
                <a:cs typeface="Calibri" panose="020F0502020204030204" pitchFamily="34" charset="0"/>
              </a:rPr>
              <a:t>2) </a:t>
            </a:r>
            <a:r>
              <a:rPr lang="el-GR" sz="2800" b="1" dirty="0">
                <a:effectLst/>
                <a:latin typeface="Calibri" panose="020F0502020204030204" pitchFamily="34" charset="0"/>
                <a:ea typeface="Calibri" panose="020F0502020204030204" pitchFamily="34" charset="0"/>
                <a:cs typeface="Calibri" panose="020F0502020204030204" pitchFamily="34" charset="0"/>
              </a:rPr>
              <a:t>Έκκριση Υγρού και Ουσιών:</a:t>
            </a:r>
            <a:r>
              <a:rPr lang="el-GR" sz="2800" dirty="0">
                <a:effectLst/>
                <a:latin typeface="Calibri" panose="020F0502020204030204" pitchFamily="34" charset="0"/>
                <a:ea typeface="Calibri" panose="020F0502020204030204" pitchFamily="34" charset="0"/>
                <a:cs typeface="Calibri" panose="020F0502020204030204" pitchFamily="34" charset="0"/>
              </a:rPr>
              <a:t>  Από το επιθήλιο του πεπτικού σωλήνα και τα επικουρικά αδενικά όργανα.</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pPr>
            <a:r>
              <a:rPr lang="el-GR" sz="2800" dirty="0">
                <a:effectLst/>
                <a:latin typeface="Calibri" panose="020F0502020204030204" pitchFamily="34" charset="0"/>
                <a:ea typeface="Calibri" panose="020F0502020204030204" pitchFamily="34" charset="0"/>
                <a:cs typeface="Calibri" panose="020F0502020204030204" pitchFamily="34" charset="0"/>
              </a:rPr>
              <a:t>3) </a:t>
            </a:r>
            <a:r>
              <a:rPr lang="el-GR" sz="2800" b="1" dirty="0">
                <a:effectLst/>
                <a:latin typeface="Calibri" panose="020F0502020204030204" pitchFamily="34" charset="0"/>
                <a:ea typeface="Calibri" panose="020F0502020204030204" pitchFamily="34" charset="0"/>
                <a:cs typeface="Calibri" panose="020F0502020204030204" pitchFamily="34" charset="0"/>
              </a:rPr>
              <a:t>Μηχανική Επεξεργασία:</a:t>
            </a:r>
            <a:r>
              <a:rPr lang="el-GR" sz="2800" dirty="0">
                <a:effectLst/>
                <a:latin typeface="Calibri" panose="020F0502020204030204" pitchFamily="34" charset="0"/>
                <a:ea typeface="Calibri" panose="020F0502020204030204" pitchFamily="34" charset="0"/>
                <a:cs typeface="Calibri" panose="020F0502020204030204" pitchFamily="34" charset="0"/>
              </a:rPr>
              <a:t>  </a:t>
            </a:r>
            <a:r>
              <a:rPr lang="el-GR" sz="2800" dirty="0">
                <a:latin typeface="Calibri" panose="020F0502020204030204" pitchFamily="34" charset="0"/>
                <a:ea typeface="Calibri" panose="020F0502020204030204" pitchFamily="34" charset="0"/>
                <a:cs typeface="Calibri" panose="020F0502020204030204" pitchFamily="34" charset="0"/>
              </a:rPr>
              <a:t>Μ</a:t>
            </a:r>
            <a:r>
              <a:rPr lang="el-GR" sz="2800" dirty="0">
                <a:effectLst/>
                <a:latin typeface="Calibri" panose="020F0502020204030204" pitchFamily="34" charset="0"/>
                <a:ea typeface="Calibri" panose="020F0502020204030204" pitchFamily="34" charset="0"/>
                <a:cs typeface="Calibri" panose="020F0502020204030204" pitchFamily="34" charset="0"/>
              </a:rPr>
              <a:t>ε κινήσεις ανάμειξης και προώθησης. Η μηχανική επεξεργασία ξεκινά με σύνθλιψη, διάτμηση και πολτοποίηση της τροφής από τα δόντια και τη γλώσσα. Ακολούθως, οι συσπάσεις και χαλάσεις των λείων μυών του τοιχώματος στο πεπτικό σωλήνα αναμειγνύουν την τροφή και την προωθούν σταδιακά κατά μήκος του πεπτικού σωλήνα μέχρι τον πρωκτό.</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64970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F94746E8-8BD7-1402-F74B-7AC5125C0487}"/>
              </a:ext>
            </a:extLst>
          </p:cNvPr>
          <p:cNvSpPr>
            <a:spLocks noGrp="1"/>
          </p:cNvSpPr>
          <p:nvPr>
            <p:ph type="title"/>
          </p:nvPr>
        </p:nvSpPr>
        <p:spPr>
          <a:xfrm>
            <a:off x="342018" y="713807"/>
            <a:ext cx="3586887" cy="3225148"/>
          </a:xfrm>
        </p:spPr>
        <p:txBody>
          <a:bodyPr vert="horz" lIns="91440" tIns="45720" rIns="91440" bIns="45720" rtlCol="0" anchor="b">
            <a:normAutofit/>
          </a:bodyPr>
          <a:lstStyle/>
          <a:p>
            <a:r>
              <a:rPr lang="en-US" sz="3200" b="1" kern="1200" dirty="0">
                <a:solidFill>
                  <a:schemeClr val="tx1"/>
                </a:solidFill>
                <a:effectLst/>
                <a:latin typeface="+mj-lt"/>
                <a:ea typeface="+mj-ea"/>
                <a:cs typeface="+mj-cs"/>
              </a:rPr>
              <a:t>Ο γα</a:t>
            </a:r>
            <a:r>
              <a:rPr lang="en-US" sz="3200" b="1" kern="1200" dirty="0" err="1">
                <a:solidFill>
                  <a:schemeClr val="tx1"/>
                </a:solidFill>
                <a:effectLst/>
                <a:latin typeface="+mj-lt"/>
                <a:ea typeface="+mj-ea"/>
                <a:cs typeface="+mj-cs"/>
              </a:rPr>
              <a:t>στρικός</a:t>
            </a:r>
            <a:r>
              <a:rPr lang="en-US" sz="3200" b="1" kern="1200" dirty="0">
                <a:solidFill>
                  <a:schemeClr val="tx1"/>
                </a:solidFill>
                <a:effectLst/>
                <a:latin typeface="+mj-lt"/>
                <a:ea typeface="+mj-ea"/>
                <a:cs typeface="+mj-cs"/>
              </a:rPr>
              <a:t> β</a:t>
            </a:r>
            <a:r>
              <a:rPr lang="en-US" sz="3200" b="1" kern="1200" dirty="0" err="1">
                <a:solidFill>
                  <a:schemeClr val="tx1"/>
                </a:solidFill>
                <a:effectLst/>
                <a:latin typeface="+mj-lt"/>
                <a:ea typeface="+mj-ea"/>
                <a:cs typeface="+mj-cs"/>
              </a:rPr>
              <a:t>λεννογόνος</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του</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στομάχου</a:t>
            </a:r>
            <a:r>
              <a:rPr lang="en-US" sz="3200" b="1" kern="1200" dirty="0">
                <a:solidFill>
                  <a:schemeClr val="tx1"/>
                </a:solidFill>
                <a:effectLst/>
                <a:latin typeface="+mj-lt"/>
                <a:ea typeface="+mj-ea"/>
                <a:cs typeface="+mj-cs"/>
              </a:rPr>
              <a:t> </a:t>
            </a:r>
            <a:endParaRPr lang="en-US" sz="3200" kern="1200" dirty="0">
              <a:solidFill>
                <a:schemeClr val="tx1"/>
              </a:solidFill>
              <a:latin typeface="+mj-lt"/>
              <a:ea typeface="+mj-ea"/>
              <a:cs typeface="+mj-cs"/>
            </a:endParaRPr>
          </a:p>
        </p:txBody>
      </p:sp>
      <p:pic>
        <p:nvPicPr>
          <p:cNvPr id="4" name="Εικόνα 3" descr="Εικόνα που περιέχει κείμενο, στιγμιότυπο οθόνης&#10;&#10;Περιγραφή που δημιουργήθηκε αυτόματα">
            <a:extLst>
              <a:ext uri="{FF2B5EF4-FFF2-40B4-BE49-F238E27FC236}">
                <a16:creationId xmlns="" xmlns:a16="http://schemas.microsoft.com/office/drawing/2014/main" id="{3FDE741F-CC53-D173-16E6-B099E6D2E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547" y="592853"/>
            <a:ext cx="7789987" cy="5530889"/>
          </a:xfrm>
          <a:prstGeom prst="rect">
            <a:avLst/>
          </a:prstGeom>
        </p:spPr>
      </p:pic>
    </p:spTree>
    <p:extLst>
      <p:ext uri="{BB962C8B-B14F-4D97-AF65-F5344CB8AC3E}">
        <p14:creationId xmlns:p14="http://schemas.microsoft.com/office/powerpoint/2010/main" val="34830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ACA7A13-E903-A8E9-2938-8FF0DF598BC1}"/>
              </a:ext>
            </a:extLst>
          </p:cNvPr>
          <p:cNvSpPr>
            <a:spLocks noGrp="1"/>
          </p:cNvSpPr>
          <p:nvPr>
            <p:ph type="title"/>
          </p:nvPr>
        </p:nvSpPr>
        <p:spPr>
          <a:xfrm>
            <a:off x="838200" y="136188"/>
            <a:ext cx="10515600" cy="642026"/>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Πέψη και Απορρόφηση στο Στόμαχο</a:t>
            </a:r>
            <a:endParaRPr lang="el-GR" sz="3600" dirty="0"/>
          </a:p>
        </p:txBody>
      </p:sp>
      <p:sp>
        <p:nvSpPr>
          <p:cNvPr id="3" name="Θέση περιεχομένου 2">
            <a:extLst>
              <a:ext uri="{FF2B5EF4-FFF2-40B4-BE49-F238E27FC236}">
                <a16:creationId xmlns="" xmlns:a16="http://schemas.microsoft.com/office/drawing/2014/main" id="{1739DE86-5406-3EDF-2A82-B96EDB2210BF}"/>
              </a:ext>
            </a:extLst>
          </p:cNvPr>
          <p:cNvSpPr>
            <a:spLocks noGrp="1"/>
          </p:cNvSpPr>
          <p:nvPr>
            <p:ph idx="1"/>
          </p:nvPr>
        </p:nvSpPr>
        <p:spPr>
          <a:xfrm>
            <a:off x="838200" y="642026"/>
            <a:ext cx="11049000" cy="6079786"/>
          </a:xfrm>
        </p:spPr>
        <p:txBody>
          <a:bodyPr>
            <a:noAutofit/>
          </a:bodyPr>
          <a:lstStyle/>
          <a:p>
            <a:pPr>
              <a:lnSpc>
                <a:spcPct val="170000"/>
              </a:lnSpc>
              <a:spcBef>
                <a:spcPts val="0"/>
              </a:spcBef>
            </a:pPr>
            <a:r>
              <a:rPr lang="el-GR" sz="1900" dirty="0">
                <a:effectLst/>
                <a:latin typeface="Calibri" panose="020F0502020204030204" pitchFamily="34" charset="0"/>
                <a:ea typeface="Calibri" panose="020F0502020204030204" pitchFamily="34" charset="0"/>
                <a:cs typeface="Calibri" panose="020F0502020204030204" pitchFamily="34" charset="0"/>
              </a:rPr>
              <a:t>Μερική πέψη πρωτεϊνών μέσω της πεψίνης και μερική πέψη υδατανθράκων και λιπιδίων από τη δράση της </a:t>
            </a:r>
            <a:r>
              <a:rPr lang="el-GR" sz="1900" dirty="0" err="1">
                <a:effectLst/>
                <a:latin typeface="Calibri" panose="020F0502020204030204" pitchFamily="34" charset="0"/>
                <a:ea typeface="Calibri" panose="020F0502020204030204" pitchFamily="34" charset="0"/>
                <a:cs typeface="Calibri" panose="020F0502020204030204" pitchFamily="34" charset="0"/>
              </a:rPr>
              <a:t>σιελικής</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dirty="0" err="1">
                <a:effectLst/>
                <a:latin typeface="Calibri" panose="020F0502020204030204" pitchFamily="34" charset="0"/>
                <a:ea typeface="Calibri" panose="020F0502020204030204" pitchFamily="34" charset="0"/>
                <a:cs typeface="Calibri" panose="020F0502020204030204" pitchFamily="34" charset="0"/>
              </a:rPr>
              <a:t>αμυλάσης</a:t>
            </a:r>
            <a:r>
              <a:rPr lang="el-GR" sz="1900" dirty="0">
                <a:effectLst/>
                <a:latin typeface="Calibri" panose="020F0502020204030204" pitchFamily="34" charset="0"/>
                <a:ea typeface="Calibri" panose="020F0502020204030204" pitchFamily="34" charset="0"/>
                <a:cs typeface="Calibri" panose="020F0502020204030204" pitchFamily="34" charset="0"/>
              </a:rPr>
              <a:t> και γλωσσικής </a:t>
            </a:r>
            <a:r>
              <a:rPr lang="el-GR" sz="1900" dirty="0" err="1">
                <a:effectLst/>
                <a:latin typeface="Calibri" panose="020F0502020204030204" pitchFamily="34" charset="0"/>
                <a:ea typeface="Calibri" panose="020F0502020204030204" pitchFamily="34" charset="0"/>
                <a:cs typeface="Calibri" panose="020F0502020204030204" pitchFamily="34" charset="0"/>
              </a:rPr>
              <a:t>λιπάσης</a:t>
            </a:r>
            <a:r>
              <a:rPr lang="el-GR" sz="1900" dirty="0">
                <a:effectLst/>
                <a:latin typeface="Calibri" panose="020F0502020204030204" pitchFamily="34" charset="0"/>
                <a:ea typeface="Calibri" panose="020F0502020204030204" pitchFamily="34" charset="0"/>
                <a:cs typeface="Calibri" panose="020F0502020204030204" pitchFamily="34" charset="0"/>
              </a:rPr>
              <a:t>. Η </a:t>
            </a:r>
            <a:r>
              <a:rPr lang="el-GR" sz="19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1900" dirty="0">
                <a:effectLst/>
                <a:latin typeface="Calibri" panose="020F0502020204030204" pitchFamily="34" charset="0"/>
                <a:ea typeface="Calibri" panose="020F0502020204030204" pitchFamily="34" charset="0"/>
                <a:cs typeface="Calibri" panose="020F0502020204030204" pitchFamily="34" charset="0"/>
              </a:rPr>
              <a:t> και η </a:t>
            </a:r>
            <a:r>
              <a:rPr lang="el-GR" sz="19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1900" dirty="0">
                <a:effectLst/>
                <a:latin typeface="Calibri" panose="020F0502020204030204" pitchFamily="34" charset="0"/>
                <a:ea typeface="Calibri" panose="020F0502020204030204" pitchFamily="34" charset="0"/>
                <a:cs typeface="Calibri" panose="020F0502020204030204" pitchFamily="34" charset="0"/>
              </a:rPr>
              <a:t> κατά την παραμονή τους στο θόλο του στομάχου συνεχίζουν να </a:t>
            </a:r>
            <a:r>
              <a:rPr lang="el-GR" sz="1900" dirty="0" err="1">
                <a:effectLst/>
                <a:latin typeface="Calibri" panose="020F0502020204030204" pitchFamily="34" charset="0"/>
                <a:ea typeface="Calibri" panose="020F0502020204030204" pitchFamily="34" charset="0"/>
                <a:cs typeface="Calibri" panose="020F0502020204030204" pitchFamily="34" charset="0"/>
              </a:rPr>
              <a:t>πέπτουν</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dirty="0" err="1">
                <a:effectLst/>
                <a:latin typeface="Calibri" panose="020F0502020204030204" pitchFamily="34" charset="0"/>
                <a:ea typeface="Calibri" panose="020F0502020204030204" pitchFamily="34" charset="0"/>
                <a:cs typeface="Calibri" panose="020F0502020204030204" pitchFamily="34" charset="0"/>
              </a:rPr>
              <a:t>υδατάνθακες</a:t>
            </a:r>
            <a:r>
              <a:rPr lang="el-GR" sz="1900" dirty="0">
                <a:effectLst/>
                <a:latin typeface="Calibri" panose="020F0502020204030204" pitchFamily="34" charset="0"/>
                <a:ea typeface="Calibri" panose="020F0502020204030204" pitchFamily="34" charset="0"/>
                <a:cs typeface="Calibri" panose="020F0502020204030204" pitchFamily="34" charset="0"/>
              </a:rPr>
              <a:t> και λιπίδια της τροφής μέχρις ότου το </a:t>
            </a:r>
            <a:r>
              <a:rPr lang="en-US" sz="1900" dirty="0">
                <a:effectLst/>
                <a:latin typeface="Calibri" panose="020F0502020204030204" pitchFamily="34" charset="0"/>
                <a:ea typeface="Calibri" panose="020F0502020204030204" pitchFamily="34" charset="0"/>
                <a:cs typeface="Calibri" panose="020F0502020204030204" pitchFamily="34" charset="0"/>
              </a:rPr>
              <a:t>pH</a:t>
            </a:r>
            <a:r>
              <a:rPr lang="el-GR" sz="1900" dirty="0">
                <a:effectLst/>
                <a:latin typeface="Calibri" panose="020F0502020204030204" pitchFamily="34" charset="0"/>
                <a:ea typeface="Calibri" panose="020F0502020204030204" pitchFamily="34" charset="0"/>
                <a:cs typeface="Calibri" panose="020F0502020204030204" pitchFamily="34" charset="0"/>
              </a:rPr>
              <a:t> ελαττωθεί στο 4,5. Αυτά τα ένζυμα παραμένουν ενεργά για μια ή δύο ώρες μετά την πρόσληψη τροφής.</a:t>
            </a:r>
            <a:endParaRPr lang="el-GR"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1900" dirty="0">
                <a:effectLst/>
                <a:latin typeface="Calibri" panose="020F0502020204030204" pitchFamily="34" charset="0"/>
                <a:ea typeface="Calibri" panose="020F0502020204030204" pitchFamily="34" charset="0"/>
                <a:cs typeface="Calibri" panose="020F0502020204030204" pitchFamily="34" charset="0"/>
              </a:rPr>
              <a:t>Όταν το </a:t>
            </a:r>
            <a:r>
              <a:rPr lang="en-US" sz="1900" dirty="0">
                <a:effectLst/>
                <a:latin typeface="Calibri" panose="020F0502020204030204" pitchFamily="34" charset="0"/>
                <a:ea typeface="Calibri" panose="020F0502020204030204" pitchFamily="34" charset="0"/>
                <a:cs typeface="Calibri" panose="020F0502020204030204" pitchFamily="34" charset="0"/>
              </a:rPr>
              <a:t>pH</a:t>
            </a:r>
            <a:r>
              <a:rPr lang="el-GR" sz="1900" dirty="0">
                <a:effectLst/>
                <a:latin typeface="Calibri" panose="020F0502020204030204" pitchFamily="34" charset="0"/>
                <a:ea typeface="Calibri" panose="020F0502020204030204" pitchFamily="34" charset="0"/>
                <a:cs typeface="Calibri" panose="020F0502020204030204" pitchFamily="34" charset="0"/>
              </a:rPr>
              <a:t> φθάσει στο 2,0, αυξάνεται η δραστικότητα της πεψίνης και αρχίζει η αποσυναρμολόγηση της πρωτεΐνης. Όμως, η πέψη των πρωτεϊνών δεν ολοκληρώνεται στο στόμαχο, επειδή ο χρόνος παραμονής τους είναι περιορισμένος και η πεψίνη επιτίθεται μόνο σε συγκεκριμένους τύπους </a:t>
            </a:r>
            <a:r>
              <a:rPr lang="el-GR" sz="1900" dirty="0" err="1">
                <a:effectLst/>
                <a:latin typeface="Calibri" panose="020F0502020204030204" pitchFamily="34" charset="0"/>
                <a:ea typeface="Calibri" panose="020F0502020204030204" pitchFamily="34" charset="0"/>
                <a:cs typeface="Calibri" panose="020F0502020204030204" pitchFamily="34" charset="0"/>
              </a:rPr>
              <a:t>πεπτιδικών</a:t>
            </a:r>
            <a:r>
              <a:rPr lang="el-GR" sz="1900" dirty="0">
                <a:effectLst/>
                <a:latin typeface="Calibri" panose="020F0502020204030204" pitchFamily="34" charset="0"/>
                <a:ea typeface="Calibri" panose="020F0502020204030204" pitchFamily="34" charset="0"/>
                <a:cs typeface="Calibri" panose="020F0502020204030204" pitchFamily="34" charset="0"/>
              </a:rPr>
              <a:t> δεσμών. </a:t>
            </a:r>
            <a:endParaRPr lang="el-GR"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1900" dirty="0">
                <a:latin typeface="Calibri" panose="020F0502020204030204" pitchFamily="34" charset="0"/>
                <a:ea typeface="Calibri" panose="020F0502020204030204" pitchFamily="34" charset="0"/>
                <a:cs typeface="Calibri" panose="020F0502020204030204" pitchFamily="34" charset="0"/>
              </a:rPr>
              <a:t>Θ</a:t>
            </a:r>
            <a:r>
              <a:rPr lang="el-GR" sz="1900" dirty="0">
                <a:effectLst/>
                <a:latin typeface="Calibri" panose="020F0502020204030204" pitchFamily="34" charset="0"/>
                <a:ea typeface="Calibri" panose="020F0502020204030204" pitchFamily="34" charset="0"/>
                <a:cs typeface="Calibri" panose="020F0502020204030204" pitchFamily="34" charset="0"/>
              </a:rPr>
              <a:t>ρεπτικά συστατικά δεν </a:t>
            </a:r>
            <a:r>
              <a:rPr lang="el-GR" sz="1900" dirty="0" err="1">
                <a:effectLst/>
                <a:latin typeface="Calibri" panose="020F0502020204030204" pitchFamily="34" charset="0"/>
                <a:ea typeface="Calibri" panose="020F0502020204030204" pitchFamily="34" charset="0"/>
                <a:cs typeface="Calibri" panose="020F0502020204030204" pitchFamily="34" charset="0"/>
              </a:rPr>
              <a:t>απορροφώνται</a:t>
            </a:r>
            <a:r>
              <a:rPr lang="el-GR" sz="1900" dirty="0">
                <a:effectLst/>
                <a:latin typeface="Calibri" panose="020F0502020204030204" pitchFamily="34" charset="0"/>
                <a:ea typeface="Calibri" panose="020F0502020204030204" pitchFamily="34" charset="0"/>
                <a:cs typeface="Calibri" panose="020F0502020204030204" pitchFamily="34" charset="0"/>
              </a:rPr>
              <a:t> επειδή: 1) τα επιθηλιακά κύτταρα δεν εκτίθενται άμεσα στο χυμό επειδή καλύπτονται από την παχιά στρώση της αλκαλικής βλέννας, 2) τα επιθηλιακά κύτταρα στερούνται από τους μηχανισμούς μεταφοράς ουσιών, οπότε δεν μπορούν να απορροφήσουν θρεπτικά συστατικά, και 3) ο χυμός σταδιακά αφήνει τον στόμαχο και εισέρχεται στο δωδεκαδάκτυλο πριν ολοκληρωθεί η πέψη, οπότε η πλειονότητα των υδατανθράκων, λιπιδίων, και πρωτεϊνών έχει μόνο μερικώς διασπαστεί.</a:t>
            </a:r>
            <a:endParaRPr lang="el-GR"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43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99976C8-B49E-BE27-A798-602FE2F7D9B8}"/>
              </a:ext>
            </a:extLst>
          </p:cNvPr>
          <p:cNvSpPr>
            <a:spLocks noGrp="1"/>
          </p:cNvSpPr>
          <p:nvPr>
            <p:ph type="title"/>
          </p:nvPr>
        </p:nvSpPr>
        <p:spPr>
          <a:xfrm>
            <a:off x="838200" y="203201"/>
            <a:ext cx="10515600" cy="896025"/>
          </a:xfrm>
        </p:spPr>
        <p:txBody>
          <a:bodyPr>
            <a:normAutofit/>
          </a:bodyPr>
          <a:lstStyle/>
          <a:p>
            <a:r>
              <a:rPr lang="el-GR" b="1" dirty="0">
                <a:effectLst/>
                <a:latin typeface="Calibri" panose="020F0502020204030204" pitchFamily="34" charset="0"/>
                <a:ea typeface="Calibri" panose="020F0502020204030204" pitchFamily="34" charset="0"/>
                <a:cs typeface="Calibri" panose="020F0502020204030204" pitchFamily="34" charset="0"/>
              </a:rPr>
              <a:t>ΛΕΠΤΟ ΕΝΤΕΡΟ</a:t>
            </a:r>
            <a:endParaRPr lang="el-GR" dirty="0"/>
          </a:p>
        </p:txBody>
      </p:sp>
      <p:sp>
        <p:nvSpPr>
          <p:cNvPr id="3" name="Θέση περιεχομένου 2">
            <a:extLst>
              <a:ext uri="{FF2B5EF4-FFF2-40B4-BE49-F238E27FC236}">
                <a16:creationId xmlns="" xmlns:a16="http://schemas.microsoft.com/office/drawing/2014/main" id="{9ED62ABD-6175-E5EC-A887-DF5F3D653431}"/>
              </a:ext>
            </a:extLst>
          </p:cNvPr>
          <p:cNvSpPr>
            <a:spLocks noGrp="1"/>
          </p:cNvSpPr>
          <p:nvPr>
            <p:ph idx="1"/>
          </p:nvPr>
        </p:nvSpPr>
        <p:spPr>
          <a:xfrm>
            <a:off x="838200" y="1001950"/>
            <a:ext cx="10825264" cy="5652850"/>
          </a:xfrm>
        </p:spPr>
        <p:txBody>
          <a:bodyPr>
            <a:noAutofit/>
          </a:bodyPr>
          <a:lstStyle/>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Κ</a:t>
            </a:r>
            <a:r>
              <a:rPr lang="el-GR" sz="2200" dirty="0">
                <a:effectLst/>
                <a:latin typeface="Calibri" panose="020F0502020204030204" pitchFamily="34" charset="0"/>
                <a:ea typeface="Calibri" panose="020F0502020204030204" pitchFamily="34" charset="0"/>
                <a:cs typeface="Calibri" panose="020F0502020204030204" pitchFamily="34" charset="0"/>
              </a:rPr>
              <a:t>υρίαρχο ρόλο στην πέψη και απορρόφηση των θρεπτικών συστατικών. Το 90% της απορρόφησης πραγματοποιείται στο λεπτό έντερο και το υπόλοιπο στο παχύ έντερο και τον στόμαχο.</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Μ</a:t>
            </a:r>
            <a:r>
              <a:rPr lang="el-GR" sz="2200" dirty="0">
                <a:effectLst/>
                <a:latin typeface="Calibri" panose="020F0502020204030204" pitchFamily="34" charset="0"/>
                <a:ea typeface="Calibri" panose="020F0502020204030204" pitchFamily="34" charset="0"/>
                <a:cs typeface="Calibri" panose="020F0502020204030204" pitchFamily="34" charset="0"/>
              </a:rPr>
              <a:t>ήκος του λεπτού εντέρου είναι 6 </a:t>
            </a:r>
            <a:r>
              <a:rPr lang="en-US" sz="2200" dirty="0">
                <a:effectLst/>
                <a:latin typeface="Calibri" panose="020F0502020204030204" pitchFamily="34" charset="0"/>
                <a:ea typeface="Calibri" panose="020F0502020204030204" pitchFamily="34" charset="0"/>
                <a:cs typeface="Calibri" panose="020F0502020204030204" pitchFamily="34" charset="0"/>
              </a:rPr>
              <a:t>m</a:t>
            </a:r>
            <a:r>
              <a:rPr lang="el-GR" sz="2200" dirty="0">
                <a:effectLst/>
                <a:latin typeface="Calibri" panose="020F0502020204030204" pitchFamily="34" charset="0"/>
                <a:ea typeface="Calibri" panose="020F0502020204030204" pitchFamily="34" charset="0"/>
                <a:cs typeface="Calibri" panose="020F0502020204030204" pitchFamily="34" charset="0"/>
              </a:rPr>
              <a:t> και διάμετρο</a:t>
            </a:r>
            <a:r>
              <a:rPr lang="el-GR" sz="2200" dirty="0">
                <a:latin typeface="Calibri" panose="020F0502020204030204" pitchFamily="34" charset="0"/>
                <a:ea typeface="Calibri" panose="020F0502020204030204" pitchFamily="34" charset="0"/>
                <a:cs typeface="Calibri" panose="020F0502020204030204" pitchFamily="34" charset="0"/>
              </a:rPr>
              <a:t> μεταξύ </a:t>
            </a:r>
            <a:r>
              <a:rPr lang="el-GR" sz="2200" dirty="0">
                <a:effectLst/>
                <a:latin typeface="Calibri" panose="020F0502020204030204" pitchFamily="34" charset="0"/>
                <a:ea typeface="Calibri" panose="020F0502020204030204" pitchFamily="34" charset="0"/>
                <a:cs typeface="Calibri" panose="020F0502020204030204" pitchFamily="34" charset="0"/>
              </a:rPr>
              <a:t>2,5 </a:t>
            </a:r>
            <a:r>
              <a:rPr lang="en-US" sz="2200" dirty="0">
                <a:effectLst/>
                <a:latin typeface="Calibri" panose="020F0502020204030204" pitchFamily="34" charset="0"/>
                <a:ea typeface="Calibri" panose="020F0502020204030204" pitchFamily="34" charset="0"/>
                <a:cs typeface="Calibri" panose="020F0502020204030204" pitchFamily="34" charset="0"/>
              </a:rPr>
              <a:t>cm</a:t>
            </a:r>
            <a:r>
              <a:rPr lang="el-GR" sz="2200" dirty="0">
                <a:effectLst/>
                <a:latin typeface="Calibri" panose="020F0502020204030204" pitchFamily="34" charset="0"/>
                <a:ea typeface="Calibri" panose="020F0502020204030204" pitchFamily="34" charset="0"/>
                <a:cs typeface="Calibri" panose="020F0502020204030204" pitchFamily="34" charset="0"/>
              </a:rPr>
              <a:t> και 4 </a:t>
            </a:r>
            <a:r>
              <a:rPr lang="en-US" sz="2200" dirty="0">
                <a:effectLst/>
                <a:latin typeface="Calibri" panose="020F0502020204030204" pitchFamily="34" charset="0"/>
                <a:ea typeface="Calibri" panose="020F0502020204030204" pitchFamily="34" charset="0"/>
                <a:cs typeface="Calibri" panose="020F0502020204030204" pitchFamily="34" charset="0"/>
              </a:rPr>
              <a:t>cm</a:t>
            </a:r>
            <a:r>
              <a:rPr lang="el-GR" sz="2200" dirty="0">
                <a:effectLst/>
                <a:latin typeface="Calibri" panose="020F0502020204030204" pitchFamily="34" charset="0"/>
                <a:ea typeface="Calibri" panose="020F0502020204030204" pitchFamily="34" charset="0"/>
                <a:cs typeface="Calibri" panose="020F0502020204030204" pitchFamily="34" charset="0"/>
              </a:rPr>
              <a:t>. Το λεπτό έντερο διακρίνεται σε τρία τμήματα: το δωδεκαδάκτυλο, τη </a:t>
            </a:r>
            <a:r>
              <a:rPr lang="el-GR" sz="2200" dirty="0" err="1">
                <a:effectLst/>
                <a:latin typeface="Calibri" panose="020F0502020204030204" pitchFamily="34" charset="0"/>
                <a:ea typeface="Calibri" panose="020F0502020204030204" pitchFamily="34" charset="0"/>
                <a:cs typeface="Calibri" panose="020F0502020204030204" pitchFamily="34" charset="0"/>
              </a:rPr>
              <a:t>νήστιδα</a:t>
            </a:r>
            <a:r>
              <a:rPr lang="el-GR" sz="2200" dirty="0">
                <a:effectLst/>
                <a:latin typeface="Calibri" panose="020F0502020204030204" pitchFamily="34" charset="0"/>
                <a:ea typeface="Calibri" panose="020F0502020204030204" pitchFamily="34" charset="0"/>
                <a:cs typeface="Calibri" panose="020F0502020204030204" pitchFamily="34" charset="0"/>
              </a:rPr>
              <a:t> και τον ειλεό.</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b="1" dirty="0" err="1">
                <a:effectLst/>
                <a:latin typeface="Calibri" panose="020F0502020204030204" pitchFamily="34" charset="0"/>
                <a:ea typeface="Calibri" panose="020F0502020204030204" pitchFamily="34" charset="0"/>
                <a:cs typeface="Calibri" panose="020F0502020204030204" pitchFamily="34" charset="0"/>
              </a:rPr>
              <a:t>Δωδεκαδάκτυλος</a:t>
            </a:r>
            <a:r>
              <a:rPr lang="el-GR" sz="2200" b="1" dirty="0">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Αρχικό τμήμα μήκους 25 </a:t>
            </a:r>
            <a:r>
              <a:rPr lang="en-US" sz="2200" dirty="0">
                <a:effectLst/>
                <a:latin typeface="Calibri" panose="020F0502020204030204" pitchFamily="34" charset="0"/>
                <a:ea typeface="Calibri" panose="020F0502020204030204" pitchFamily="34" charset="0"/>
                <a:cs typeface="Calibri" panose="020F0502020204030204" pitchFamily="34" charset="0"/>
              </a:rPr>
              <a:t>cm</a:t>
            </a:r>
            <a:r>
              <a:rPr lang="el-GR" sz="2200" dirty="0">
                <a:effectLst/>
                <a:latin typeface="Calibri" panose="020F0502020204030204" pitchFamily="34" charset="0"/>
                <a:ea typeface="Calibri" panose="020F0502020204030204" pitchFamily="34" charset="0"/>
                <a:cs typeface="Calibri" panose="020F0502020204030204" pitchFamily="34" charset="0"/>
              </a:rPr>
              <a:t>. Λαμβάνει τον χυμό από το στόμαχο και τις πεπτικές εκκρίσεις από το πάγκρεας και το ήπαρ.</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b="1" dirty="0" err="1">
                <a:effectLst/>
                <a:latin typeface="Calibri" panose="020F0502020204030204" pitchFamily="34" charset="0"/>
                <a:ea typeface="Calibri" panose="020F0502020204030204" pitchFamily="34" charset="0"/>
                <a:cs typeface="Calibri" panose="020F0502020204030204" pitchFamily="34" charset="0"/>
              </a:rPr>
              <a:t>Νήστιδα</a:t>
            </a:r>
            <a:r>
              <a:rPr lang="el-GR" sz="2200" b="1" dirty="0">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Μεσαίο τμήμα μήκους 2,5 </a:t>
            </a:r>
            <a:r>
              <a:rPr lang="en-US" sz="2200" dirty="0">
                <a:effectLst/>
                <a:latin typeface="Calibri" panose="020F0502020204030204" pitchFamily="34" charset="0"/>
                <a:ea typeface="Calibri" panose="020F0502020204030204" pitchFamily="34" charset="0"/>
                <a:cs typeface="Calibri" panose="020F0502020204030204" pitchFamily="34" charset="0"/>
              </a:rPr>
              <a:t>m</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Χ</a:t>
            </a:r>
            <a:r>
              <a:rPr lang="el-GR" sz="2200" dirty="0">
                <a:effectLst/>
                <a:latin typeface="Calibri" panose="020F0502020204030204" pitchFamily="34" charset="0"/>
                <a:ea typeface="Calibri" panose="020F0502020204030204" pitchFamily="34" charset="0"/>
                <a:cs typeface="Calibri" panose="020F0502020204030204" pitchFamily="34" charset="0"/>
              </a:rPr>
              <a:t>ημική πέψη και απορρόφηση των θρεπτικών συστατικών εμφανίζεται κυρίως στη </a:t>
            </a:r>
            <a:r>
              <a:rPr lang="el-GR" sz="2200" dirty="0" err="1">
                <a:effectLst/>
                <a:latin typeface="Calibri" panose="020F0502020204030204" pitchFamily="34" charset="0"/>
                <a:ea typeface="Calibri" panose="020F0502020204030204" pitchFamily="34" charset="0"/>
                <a:cs typeface="Calibri" panose="020F0502020204030204" pitchFamily="34" charset="0"/>
              </a:rPr>
              <a:t>νήστιδα</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b="1" dirty="0">
                <a:effectLst/>
                <a:latin typeface="Calibri" panose="020F0502020204030204" pitchFamily="34" charset="0"/>
                <a:ea typeface="Calibri" panose="020F0502020204030204" pitchFamily="34" charset="0"/>
                <a:cs typeface="Calibri" panose="020F0502020204030204" pitchFamily="34" charset="0"/>
              </a:rPr>
              <a:t>Ειλεός</a:t>
            </a:r>
            <a:r>
              <a:rPr lang="el-GR" sz="2200" b="1" dirty="0">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Τελικό τμήμα </a:t>
            </a:r>
            <a:r>
              <a:rPr lang="el-GR" sz="2200" dirty="0">
                <a:latin typeface="Calibri" panose="020F0502020204030204" pitchFamily="34" charset="0"/>
                <a:ea typeface="Calibri" panose="020F0502020204030204" pitchFamily="34" charset="0"/>
                <a:cs typeface="Calibri" panose="020F0502020204030204" pitchFamily="34" charset="0"/>
              </a:rPr>
              <a:t>μήκους</a:t>
            </a:r>
            <a:r>
              <a:rPr lang="el-GR" sz="2200" dirty="0">
                <a:effectLst/>
                <a:latin typeface="Calibri" panose="020F0502020204030204" pitchFamily="34" charset="0"/>
                <a:ea typeface="Calibri" panose="020F0502020204030204" pitchFamily="34" charset="0"/>
                <a:cs typeface="Calibri" panose="020F0502020204030204" pitchFamily="34" charset="0"/>
              </a:rPr>
              <a:t> 3,5 </a:t>
            </a:r>
            <a:r>
              <a:rPr lang="en-US" sz="2200" dirty="0">
                <a:effectLst/>
                <a:latin typeface="Calibri" panose="020F0502020204030204" pitchFamily="34" charset="0"/>
                <a:ea typeface="Calibri" panose="020F0502020204030204" pitchFamily="34" charset="0"/>
                <a:cs typeface="Calibri" panose="020F0502020204030204" pitchFamily="34" charset="0"/>
              </a:rPr>
              <a:t>m</a:t>
            </a:r>
            <a:r>
              <a:rPr lang="el-GR" sz="2200" dirty="0">
                <a:effectLst/>
                <a:latin typeface="Calibri" panose="020F0502020204030204" pitchFamily="34" charset="0"/>
                <a:ea typeface="Calibri" panose="020F0502020204030204" pitchFamily="34" charset="0"/>
                <a:cs typeface="Calibri" panose="020F0502020204030204" pitchFamily="34" charset="0"/>
              </a:rPr>
              <a:t>. Ο ειλεός καταλήγει στην </a:t>
            </a:r>
            <a:r>
              <a:rPr lang="el-GR" sz="2200" b="1" dirty="0" err="1">
                <a:effectLst/>
                <a:latin typeface="Calibri" panose="020F0502020204030204" pitchFamily="34" charset="0"/>
                <a:ea typeface="Calibri" panose="020F0502020204030204" pitchFamily="34" charset="0"/>
                <a:cs typeface="Calibri" panose="020F0502020204030204" pitchFamily="34" charset="0"/>
              </a:rPr>
              <a:t>ειλεοτυφλική</a:t>
            </a:r>
            <a:r>
              <a:rPr lang="el-GR" sz="2200" b="1" dirty="0">
                <a:effectLst/>
                <a:latin typeface="Calibri" panose="020F0502020204030204" pitchFamily="34" charset="0"/>
                <a:ea typeface="Calibri" panose="020F0502020204030204" pitchFamily="34" charset="0"/>
                <a:cs typeface="Calibri" panose="020F0502020204030204" pitchFamily="34" charset="0"/>
              </a:rPr>
              <a:t> βαλβίδα</a:t>
            </a:r>
            <a:r>
              <a:rPr lang="el-GR" sz="2200" dirty="0">
                <a:effectLst/>
                <a:latin typeface="Calibri" panose="020F0502020204030204" pitchFamily="34" charset="0"/>
                <a:ea typeface="Calibri" panose="020F0502020204030204" pitchFamily="34" charset="0"/>
                <a:cs typeface="Calibri" panose="020F0502020204030204" pitchFamily="34" charset="0"/>
              </a:rPr>
              <a:t>, ένα σφικτήρα που ελέγχει τη ροή του χυμού από τον ειλεό προς το τυφλό του παχέος εντέρου.</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22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FFEA85-333D-3531-4882-A32EE410F40E}"/>
              </a:ext>
            </a:extLst>
          </p:cNvPr>
          <p:cNvSpPr>
            <a:spLocks noGrp="1"/>
          </p:cNvSpPr>
          <p:nvPr>
            <p:ph type="title"/>
          </p:nvPr>
        </p:nvSpPr>
        <p:spPr>
          <a:xfrm>
            <a:off x="838200" y="194553"/>
            <a:ext cx="10515600" cy="67120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Ιστολογία Λεπτού Εντέρου</a:t>
            </a:r>
            <a:endParaRPr lang="el-GR" sz="3600" dirty="0"/>
          </a:p>
        </p:txBody>
      </p:sp>
      <p:sp>
        <p:nvSpPr>
          <p:cNvPr id="3" name="Θέση περιεχομένου 2">
            <a:extLst>
              <a:ext uri="{FF2B5EF4-FFF2-40B4-BE49-F238E27FC236}">
                <a16:creationId xmlns="" xmlns:a16="http://schemas.microsoft.com/office/drawing/2014/main" id="{D81A6DD4-6BD8-1D00-F5FB-70A03720B585}"/>
              </a:ext>
            </a:extLst>
          </p:cNvPr>
          <p:cNvSpPr>
            <a:spLocks noGrp="1"/>
          </p:cNvSpPr>
          <p:nvPr>
            <p:ph idx="1"/>
          </p:nvPr>
        </p:nvSpPr>
        <p:spPr>
          <a:xfrm>
            <a:off x="838200" y="1031132"/>
            <a:ext cx="10980906" cy="5632315"/>
          </a:xfrm>
        </p:spPr>
        <p:txBody>
          <a:bodyPr>
            <a:noAutofit/>
          </a:bodyPr>
          <a:lstStyle/>
          <a:p>
            <a:pPr>
              <a:lnSpc>
                <a:spcPct val="150000"/>
              </a:lnSpc>
              <a:spcAft>
                <a:spcPts val="800"/>
              </a:spcAft>
            </a:pPr>
            <a:r>
              <a:rPr lang="el-GR" sz="2200" b="1" dirty="0">
                <a:effectLst/>
                <a:latin typeface="Calibri" panose="020F0502020204030204" pitchFamily="34" charset="0"/>
                <a:ea typeface="Calibri" panose="020F0502020204030204" pitchFamily="34" charset="0"/>
                <a:cs typeface="Calibri" panose="020F0502020204030204" pitchFamily="34" charset="0"/>
              </a:rPr>
              <a:t>Εντερικές </a:t>
            </a:r>
            <a:r>
              <a:rPr lang="el-GR" sz="2200" b="1" dirty="0" err="1">
                <a:effectLst/>
                <a:latin typeface="Calibri" panose="020F0502020204030204" pitchFamily="34" charset="0"/>
                <a:ea typeface="Calibri" panose="020F0502020204030204" pitchFamily="34" charset="0"/>
                <a:cs typeface="Calibri" panose="020F0502020204030204" pitchFamily="34" charset="0"/>
              </a:rPr>
              <a:t>λάχνες</a:t>
            </a:r>
            <a:r>
              <a:rPr lang="el-GR" sz="2200" b="1"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Ο βλεννογόνος του λεπτού εντέρου έχει προεκβολές που ονομάζονται </a:t>
            </a:r>
            <a:r>
              <a:rPr lang="el-GR" sz="2200" b="1" dirty="0">
                <a:effectLst/>
                <a:latin typeface="Calibri" panose="020F0502020204030204" pitchFamily="34" charset="0"/>
                <a:ea typeface="Calibri" panose="020F0502020204030204" pitchFamily="34" charset="0"/>
                <a:cs typeface="Calibri" panose="020F0502020204030204" pitchFamily="34" charset="0"/>
              </a:rPr>
              <a:t>εντερικές </a:t>
            </a:r>
            <a:r>
              <a:rPr lang="el-GR" sz="2200" b="1" dirty="0" err="1">
                <a:effectLst/>
                <a:latin typeface="Calibri" panose="020F0502020204030204" pitchFamily="34" charset="0"/>
                <a:ea typeface="Calibri" panose="020F0502020204030204" pitchFamily="34" charset="0"/>
                <a:cs typeface="Calibri" panose="020F0502020204030204" pitchFamily="34" charset="0"/>
              </a:rPr>
              <a:t>λάχνες</a:t>
            </a:r>
            <a:r>
              <a:rPr lang="el-GR" sz="2200" dirty="0">
                <a:effectLst/>
                <a:latin typeface="Calibri" panose="020F0502020204030204" pitchFamily="34" charset="0"/>
                <a:ea typeface="Calibri" panose="020F0502020204030204" pitchFamily="34" charset="0"/>
                <a:cs typeface="Calibri" panose="020F0502020204030204" pitchFamily="34" charset="0"/>
              </a:rPr>
              <a:t>. Οι </a:t>
            </a:r>
            <a:r>
              <a:rPr lang="el-GR" sz="2200" dirty="0" err="1">
                <a:effectLst/>
                <a:latin typeface="Calibri" panose="020F0502020204030204" pitchFamily="34" charset="0"/>
                <a:ea typeface="Calibri" panose="020F0502020204030204" pitchFamily="34" charset="0"/>
                <a:cs typeface="Calibri" panose="020F0502020204030204" pitchFamily="34" charset="0"/>
              </a:rPr>
              <a:t>λάχνες</a:t>
            </a:r>
            <a:r>
              <a:rPr lang="el-GR" sz="2200" dirty="0">
                <a:effectLst/>
                <a:latin typeface="Calibri" panose="020F0502020204030204" pitchFamily="34" charset="0"/>
                <a:ea typeface="Calibri" panose="020F0502020204030204" pitchFamily="34" charset="0"/>
                <a:cs typeface="Calibri" panose="020F0502020204030204" pitchFamily="34" charset="0"/>
              </a:rPr>
              <a:t> αυξάνουν την εσωτερική επιφάνεια του εντέρου για απορρόφηση κατά 10 φορές. Αυτές οι </a:t>
            </a:r>
            <a:r>
              <a:rPr lang="el-GR" sz="2200" dirty="0" err="1">
                <a:effectLst/>
                <a:latin typeface="Calibri" panose="020F0502020204030204" pitchFamily="34" charset="0"/>
                <a:ea typeface="Calibri" panose="020F0502020204030204" pitchFamily="34" charset="0"/>
                <a:cs typeface="Calibri" panose="020F0502020204030204" pitchFamily="34" charset="0"/>
              </a:rPr>
              <a:t>λάχνες</a:t>
            </a:r>
            <a:r>
              <a:rPr lang="el-GR" sz="2200" dirty="0">
                <a:effectLst/>
                <a:latin typeface="Calibri" panose="020F0502020204030204" pitchFamily="34" charset="0"/>
                <a:ea typeface="Calibri" panose="020F0502020204030204" pitchFamily="34" charset="0"/>
                <a:cs typeface="Calibri" panose="020F0502020204030204" pitchFamily="34" charset="0"/>
              </a:rPr>
              <a:t> καλύπτονται από επιθηλιακά κύτταρα που εξωτερικά φέρουν </a:t>
            </a:r>
            <a:r>
              <a:rPr lang="el-GR" sz="2200" b="1" dirty="0" err="1">
                <a:effectLst/>
                <a:latin typeface="Calibri" panose="020F0502020204030204" pitchFamily="34" charset="0"/>
                <a:ea typeface="Calibri" panose="020F0502020204030204" pitchFamily="34" charset="0"/>
                <a:cs typeface="Calibri" panose="020F0502020204030204" pitchFamily="34" charset="0"/>
              </a:rPr>
              <a:t>μικρολάχνες</a:t>
            </a:r>
            <a:r>
              <a:rPr lang="el-GR" sz="2200" dirty="0">
                <a:effectLst/>
                <a:latin typeface="Calibri" panose="020F0502020204030204" pitchFamily="34" charset="0"/>
                <a:ea typeface="Calibri" panose="020F0502020204030204" pitchFamily="34" charset="0"/>
                <a:cs typeface="Calibri" panose="020F0502020204030204" pitchFamily="34" charset="0"/>
              </a:rPr>
              <a:t>. Οι </a:t>
            </a:r>
            <a:r>
              <a:rPr lang="el-GR" sz="2200" dirty="0" err="1">
                <a:effectLst/>
                <a:latin typeface="Calibri" panose="020F0502020204030204" pitchFamily="34" charset="0"/>
                <a:ea typeface="Calibri" panose="020F0502020204030204" pitchFamily="34" charset="0"/>
                <a:cs typeface="Calibri" panose="020F0502020204030204" pitchFamily="34" charset="0"/>
              </a:rPr>
              <a:t>μικρολάχνες</a:t>
            </a:r>
            <a:r>
              <a:rPr lang="el-GR" sz="2200" dirty="0">
                <a:effectLst/>
                <a:latin typeface="Calibri" panose="020F0502020204030204" pitchFamily="34" charset="0"/>
                <a:ea typeface="Calibri" panose="020F0502020204030204" pitchFamily="34" charset="0"/>
                <a:cs typeface="Calibri" panose="020F0502020204030204" pitchFamily="34" charset="0"/>
              </a:rPr>
              <a:t> αυξάνουν επιπλέον την επιφάνεια κατά 20 φορές. </a:t>
            </a:r>
          </a:p>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Κάθε </a:t>
            </a:r>
            <a:r>
              <a:rPr lang="el-GR" sz="2200" dirty="0" err="1">
                <a:effectLst/>
                <a:latin typeface="Calibri" panose="020F0502020204030204" pitchFamily="34" charset="0"/>
                <a:ea typeface="Calibri" panose="020F0502020204030204" pitchFamily="34" charset="0"/>
                <a:cs typeface="Calibri" panose="020F0502020204030204" pitchFamily="34" charset="0"/>
              </a:rPr>
              <a:t>λάχνη</a:t>
            </a:r>
            <a:r>
              <a:rPr lang="el-GR" sz="2200" dirty="0">
                <a:effectLst/>
                <a:latin typeface="Calibri" panose="020F0502020204030204" pitchFamily="34" charset="0"/>
                <a:ea typeface="Calibri" panose="020F0502020204030204" pitchFamily="34" charset="0"/>
                <a:cs typeface="Calibri" panose="020F0502020204030204" pitchFamily="34" charset="0"/>
              </a:rPr>
              <a:t> περιέχει δίκτυο τριχοειδών αγγείων τα οποία μεταφέρουν τα </a:t>
            </a:r>
            <a:r>
              <a:rPr lang="el-GR" sz="2200" dirty="0" err="1">
                <a:effectLst/>
                <a:latin typeface="Calibri" panose="020F0502020204030204" pitchFamily="34" charset="0"/>
                <a:ea typeface="Calibri" panose="020F0502020204030204" pitchFamily="34" charset="0"/>
                <a:cs typeface="Calibri" panose="020F0502020204030204" pitchFamily="34" charset="0"/>
              </a:rPr>
              <a:t>απορροφηθέντα</a:t>
            </a:r>
            <a:r>
              <a:rPr lang="el-GR" sz="2200" dirty="0">
                <a:effectLst/>
                <a:latin typeface="Calibri" panose="020F0502020204030204" pitchFamily="34" charset="0"/>
                <a:ea typeface="Calibri" panose="020F0502020204030204" pitchFamily="34" charset="0"/>
                <a:cs typeface="Calibri" panose="020F0502020204030204" pitchFamily="34" charset="0"/>
              </a:rPr>
              <a:t> θρεπτικά συστατικά στην ηπατική πυλαία κυκλοφορία για να διανεμηθούν στο ήπαρ, και από εκεί στη γενική συστηματική κυκλοφορία. Επίσης, περιέχει νευρικές απολήξεις και λεμφικά τριχοειδή για μεταφορά μεγαλύτερων ουσιών πχ </a:t>
            </a:r>
            <a:r>
              <a:rPr lang="el-GR" sz="2200" b="1" dirty="0" err="1">
                <a:effectLst/>
                <a:latin typeface="Calibri" panose="020F0502020204030204" pitchFamily="34" charset="0"/>
                <a:ea typeface="Calibri" panose="020F0502020204030204" pitchFamily="34" charset="0"/>
                <a:cs typeface="Calibri" panose="020F0502020204030204" pitchFamily="34" charset="0"/>
              </a:rPr>
              <a:t>χυλομικρά</a:t>
            </a:r>
            <a:r>
              <a:rPr lang="el-GR" sz="2200" dirty="0">
                <a:effectLst/>
                <a:latin typeface="Calibri" panose="020F0502020204030204" pitchFamily="34" charset="0"/>
                <a:ea typeface="Calibri" panose="020F0502020204030204" pitchFamily="34" charset="0"/>
                <a:cs typeface="Calibri" panose="020F0502020204030204" pitchFamily="34" charset="0"/>
              </a:rPr>
              <a:t> που δεν μπορούν να εισέλθουν στα τριχοειδή του αίματος και να μεταφερθούν στην συστηματική κυκλοφορία.</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938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D1AB3C1-3989-4AE4-622E-09AF34092B96}"/>
              </a:ext>
            </a:extLst>
          </p:cNvPr>
          <p:cNvSpPr>
            <a:spLocks noGrp="1"/>
          </p:cNvSpPr>
          <p:nvPr>
            <p:ph idx="1"/>
          </p:nvPr>
        </p:nvSpPr>
        <p:spPr>
          <a:xfrm>
            <a:off x="838199" y="116732"/>
            <a:ext cx="11019817" cy="6585625"/>
          </a:xfrm>
        </p:spPr>
        <p:txBody>
          <a:bodyPr>
            <a:noAutofit/>
          </a:bodyPr>
          <a:lstStyle/>
          <a:p>
            <a:pPr>
              <a:lnSpc>
                <a:spcPct val="150000"/>
              </a:lnSpc>
              <a:spcBef>
                <a:spcPts val="0"/>
              </a:spcBef>
            </a:pPr>
            <a:r>
              <a:rPr lang="el-GR" sz="2200" b="1" dirty="0">
                <a:effectLst/>
                <a:latin typeface="Calibri" panose="020F0502020204030204" pitchFamily="34" charset="0"/>
                <a:ea typeface="Calibri" panose="020F0502020204030204" pitchFamily="34" charset="0"/>
                <a:cs typeface="Calibri" panose="020F0502020204030204" pitchFamily="34" charset="0"/>
              </a:rPr>
              <a:t>Εντερικοί Αδένες:</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Κ</a:t>
            </a:r>
            <a:r>
              <a:rPr lang="el-GR" sz="2200" dirty="0">
                <a:effectLst/>
                <a:latin typeface="Calibri" panose="020F0502020204030204" pitchFamily="34" charset="0"/>
                <a:ea typeface="Calibri" panose="020F0502020204030204" pitchFamily="34" charset="0"/>
                <a:cs typeface="Calibri" panose="020F0502020204030204" pitchFamily="34" charset="0"/>
              </a:rPr>
              <a:t>ύτταρα </a:t>
            </a:r>
            <a:r>
              <a:rPr lang="en-US" sz="2200" dirty="0">
                <a:effectLst/>
                <a:latin typeface="Calibri" panose="020F0502020204030204" pitchFamily="34" charset="0"/>
                <a:ea typeface="Calibri" panose="020F0502020204030204" pitchFamily="34" charset="0"/>
                <a:cs typeface="Calibri" panose="020F0502020204030204" pitchFamily="34" charset="0"/>
              </a:rPr>
              <a:t>Goblet</a:t>
            </a:r>
            <a:r>
              <a:rPr lang="el-GR" sz="2200" dirty="0">
                <a:effectLst/>
                <a:latin typeface="Calibri" panose="020F0502020204030204" pitchFamily="34" charset="0"/>
                <a:ea typeface="Calibri" panose="020F0502020204030204" pitchFamily="34" charset="0"/>
                <a:cs typeface="Calibri" panose="020F0502020204030204" pitchFamily="34" charset="0"/>
              </a:rPr>
              <a:t> εκκρίνουν </a:t>
            </a:r>
            <a:r>
              <a:rPr lang="el-GR" sz="2200" dirty="0" err="1">
                <a:effectLst/>
                <a:latin typeface="Calibri" panose="020F0502020204030204" pitchFamily="34" charset="0"/>
                <a:ea typeface="Calibri" panose="020F0502020204030204" pitchFamily="34" charset="0"/>
                <a:cs typeface="Calibri" panose="020F0502020204030204" pitchFamily="34" charset="0"/>
              </a:rPr>
              <a:t>βλέννη</a:t>
            </a:r>
            <a:r>
              <a:rPr lang="el-GR" sz="2200" dirty="0">
                <a:effectLst/>
                <a:latin typeface="Calibri" panose="020F0502020204030204" pitchFamily="34" charset="0"/>
                <a:ea typeface="Calibri" panose="020F0502020204030204" pitchFamily="34" charset="0"/>
                <a:cs typeface="Calibri" panose="020F0502020204030204" pitchFamily="34" charset="0"/>
              </a:rPr>
              <a:t> πάνω στις εντερικές επιφάνειες. Στις βάσεις των λαχνών υπάρχουν εγκολπώσεις που ονομάζονται </a:t>
            </a:r>
            <a:r>
              <a:rPr lang="el-GR" sz="2200" b="1" dirty="0">
                <a:effectLst/>
                <a:latin typeface="Calibri" panose="020F0502020204030204" pitchFamily="34" charset="0"/>
                <a:ea typeface="Calibri" panose="020F0502020204030204" pitchFamily="34" charset="0"/>
                <a:cs typeface="Calibri" panose="020F0502020204030204" pitchFamily="34" charset="0"/>
              </a:rPr>
              <a:t>κρύπτες του </a:t>
            </a:r>
            <a:r>
              <a:rPr lang="en-US" sz="2200" b="1" dirty="0" err="1">
                <a:effectLst/>
                <a:latin typeface="Calibri" panose="020F0502020204030204" pitchFamily="34" charset="0"/>
                <a:ea typeface="Calibri" panose="020F0502020204030204" pitchFamily="34" charset="0"/>
                <a:cs typeface="Calibri" panose="020F0502020204030204" pitchFamily="34" charset="0"/>
              </a:rPr>
              <a:t>Lieberkuhn</a:t>
            </a:r>
            <a:r>
              <a:rPr lang="el-GR" sz="2200" dirty="0">
                <a:effectLst/>
                <a:latin typeface="Calibri" panose="020F0502020204030204" pitchFamily="34" charset="0"/>
                <a:ea typeface="Calibri" panose="020F0502020204030204" pitchFamily="34" charset="0"/>
                <a:cs typeface="Calibri" panose="020F0502020204030204" pitchFamily="34" charset="0"/>
              </a:rPr>
              <a:t> που δεν εκκρίνουν πεπτικά ένζυμα αλλά χλωριούχο νάτριο (</a:t>
            </a:r>
            <a:r>
              <a:rPr lang="en-US" sz="2200" dirty="0">
                <a:effectLst/>
                <a:latin typeface="Calibri" panose="020F0502020204030204" pitchFamily="34" charset="0"/>
                <a:ea typeface="Calibri" panose="020F0502020204030204" pitchFamily="34" charset="0"/>
                <a:cs typeface="Calibri" panose="020F0502020204030204" pitchFamily="34" charset="0"/>
              </a:rPr>
              <a:t>NaCl</a:t>
            </a:r>
            <a:r>
              <a:rPr lang="el-GR" sz="2200" dirty="0">
                <a:effectLst/>
                <a:latin typeface="Calibri" panose="020F0502020204030204" pitchFamily="34" charset="0"/>
                <a:ea typeface="Calibri" panose="020F0502020204030204" pitchFamily="34" charset="0"/>
                <a:cs typeface="Calibri" panose="020F0502020204030204" pitchFamily="34" charset="0"/>
              </a:rPr>
              <a:t>) και νερό. Αυτά μαζί με τη </a:t>
            </a:r>
            <a:r>
              <a:rPr lang="el-GR" sz="2200" dirty="0" err="1">
                <a:effectLst/>
                <a:latin typeface="Calibri" panose="020F0502020204030204" pitchFamily="34" charset="0"/>
                <a:ea typeface="Calibri" panose="020F0502020204030204" pitchFamily="34" charset="0"/>
                <a:cs typeface="Calibri" panose="020F0502020204030204" pitchFamily="34" charset="0"/>
              </a:rPr>
              <a:t>βλέννη</a:t>
            </a:r>
            <a:r>
              <a:rPr lang="el-GR" sz="2200" dirty="0">
                <a:effectLst/>
                <a:latin typeface="Calibri" panose="020F0502020204030204" pitchFamily="34" charset="0"/>
                <a:ea typeface="Calibri" panose="020F0502020204030204" pitchFamily="34" charset="0"/>
                <a:cs typeface="Calibri" panose="020F0502020204030204" pitchFamily="34" charset="0"/>
              </a:rPr>
              <a:t> αποτελούν τον εντερικό χυμό. Τα </a:t>
            </a:r>
            <a:r>
              <a:rPr lang="el-GR" sz="2200" dirty="0" err="1">
                <a:effectLst/>
                <a:latin typeface="Calibri" panose="020F0502020204030204" pitchFamily="34" charset="0"/>
                <a:ea typeface="Calibri" panose="020F0502020204030204" pitchFamily="34" charset="0"/>
                <a:cs typeface="Calibri" panose="020F0502020204030204" pitchFamily="34" charset="0"/>
              </a:rPr>
              <a:t>βλαστοκύτταρα</a:t>
            </a:r>
            <a:r>
              <a:rPr lang="el-GR" sz="2200" dirty="0">
                <a:effectLst/>
                <a:latin typeface="Calibri" panose="020F0502020204030204" pitchFamily="34" charset="0"/>
                <a:ea typeface="Calibri" panose="020F0502020204030204" pitchFamily="34" charset="0"/>
                <a:cs typeface="Calibri" panose="020F0502020204030204" pitchFamily="34" charset="0"/>
              </a:rPr>
              <a:t> των κρυπτών διαιρούνται </a:t>
            </a:r>
            <a:r>
              <a:rPr lang="el-GR" sz="2200" dirty="0" err="1">
                <a:effectLst/>
                <a:latin typeface="Calibri" panose="020F0502020204030204" pitchFamily="34" charset="0"/>
                <a:ea typeface="Calibri" panose="020F0502020204030204" pitchFamily="34" charset="0"/>
                <a:cs typeface="Calibri" panose="020F0502020204030204" pitchFamily="34" charset="0"/>
              </a:rPr>
              <a:t>μιτωτικά</a:t>
            </a:r>
            <a:r>
              <a:rPr lang="el-GR" sz="2200" dirty="0">
                <a:effectLst/>
                <a:latin typeface="Calibri" panose="020F0502020204030204" pitchFamily="34" charset="0"/>
                <a:ea typeface="Calibri" panose="020F0502020204030204" pitchFamily="34" charset="0"/>
                <a:cs typeface="Calibri" panose="020F0502020204030204" pitchFamily="34" charset="0"/>
              </a:rPr>
              <a:t> παράγοντας νέα επιθηλιακά κύτταρα</a:t>
            </a:r>
            <a:r>
              <a:rPr lang="el-GR" sz="2200" dirty="0">
                <a:latin typeface="Calibri" panose="020F0502020204030204" pitchFamily="34" charset="0"/>
                <a:ea typeface="Calibri" panose="020F0502020204030204" pitchFamily="34" charset="0"/>
                <a:cs typeface="Calibri" panose="020F0502020204030204" pitchFamily="34" charset="0"/>
              </a:rPr>
              <a:t> που μέσα</a:t>
            </a:r>
            <a:r>
              <a:rPr lang="el-GR" sz="2200" dirty="0">
                <a:effectLst/>
                <a:latin typeface="Calibri" panose="020F0502020204030204" pitchFamily="34" charset="0"/>
                <a:ea typeface="Calibri" panose="020F0502020204030204" pitchFamily="34" charset="0"/>
                <a:cs typeface="Calibri" panose="020F0502020204030204" pitchFamily="34" charset="0"/>
              </a:rPr>
              <a:t> σε λίγες ημέρες αντικαθιστούν τα γερασμένα κύτταρα που έχουν αποπέσει στον εντερικό αυλό ανανεώνοντας την επιθηλιακή επιφάνεια κάθε 3 με 4 ημέρες. Τα αποπίπτοντα επιθηλιακά κύτταρα περιέχουν επιπλέον ένζυμα για την πέψη των τροφών.</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Το κυριότερο</a:t>
            </a:r>
            <a:r>
              <a:rPr lang="el-GR" sz="2200" dirty="0">
                <a:effectLst/>
                <a:latin typeface="Calibri" panose="020F0502020204030204" pitchFamily="34" charset="0"/>
                <a:ea typeface="Calibri" panose="020F0502020204030204" pitchFamily="34" charset="0"/>
                <a:cs typeface="Calibri" panose="020F0502020204030204" pitchFamily="34" charset="0"/>
              </a:rPr>
              <a:t> ένζυμο από αυτά είναι η </a:t>
            </a:r>
            <a:r>
              <a:rPr lang="el-GR" sz="2200" b="1" dirty="0">
                <a:effectLst/>
                <a:latin typeface="Calibri" panose="020F0502020204030204" pitchFamily="34" charset="0"/>
                <a:ea typeface="Calibri" panose="020F0502020204030204" pitchFamily="34" charset="0"/>
                <a:cs typeface="Calibri" panose="020F0502020204030204" pitchFamily="34" charset="0"/>
              </a:rPr>
              <a:t>εντεροκινάση</a:t>
            </a:r>
            <a:r>
              <a:rPr lang="el-GR" sz="2200" dirty="0">
                <a:effectLst/>
                <a:latin typeface="Calibri" panose="020F0502020204030204" pitchFamily="34" charset="0"/>
                <a:ea typeface="Calibri" panose="020F0502020204030204" pitchFamily="34" charset="0"/>
                <a:cs typeface="Calibri" panose="020F0502020204030204" pitchFamily="34" charset="0"/>
              </a:rPr>
              <a:t> που ενεργοποιεί το </a:t>
            </a:r>
            <a:r>
              <a:rPr lang="el-GR" sz="2200" dirty="0" err="1">
                <a:effectLst/>
                <a:latin typeface="Calibri" panose="020F0502020204030204" pitchFamily="34" charset="0"/>
                <a:ea typeface="Calibri" panose="020F0502020204030204" pitchFamily="34" charset="0"/>
                <a:cs typeface="Calibri" panose="020F0502020204030204" pitchFamily="34" charset="0"/>
              </a:rPr>
              <a:t>θρυψινογόνο</a:t>
            </a:r>
            <a:r>
              <a:rPr lang="el-GR" sz="2200" dirty="0">
                <a:effectLst/>
                <a:latin typeface="Calibri" panose="020F0502020204030204" pitchFamily="34" charset="0"/>
                <a:ea typeface="Calibri" panose="020F0502020204030204" pitchFamily="34" charset="0"/>
                <a:cs typeface="Calibri" panose="020F0502020204030204" pitchFamily="34" charset="0"/>
              </a:rPr>
              <a:t> σε θρυψίνη για τη διάσπαση των πρωτεϊνών. </a:t>
            </a:r>
            <a:r>
              <a:rPr lang="el-GR" sz="2200" dirty="0">
                <a:latin typeface="Calibri" panose="020F0502020204030204" pitchFamily="34" charset="0"/>
                <a:ea typeface="Calibri" panose="020F0502020204030204" pitchFamily="34" charset="0"/>
                <a:cs typeface="Calibri" panose="020F0502020204030204" pitchFamily="34" charset="0"/>
              </a:rPr>
              <a:t>Ο</a:t>
            </a:r>
            <a:r>
              <a:rPr lang="el-GR" sz="2200" dirty="0">
                <a:effectLst/>
                <a:latin typeface="Calibri" panose="020F0502020204030204" pitchFamily="34" charset="0"/>
                <a:ea typeface="Calibri" panose="020F0502020204030204" pitchFamily="34" charset="0"/>
                <a:cs typeface="Calibri" panose="020F0502020204030204" pitchFamily="34" charset="0"/>
              </a:rPr>
              <a:t>ι κρύπτες του </a:t>
            </a:r>
            <a:r>
              <a:rPr lang="en-US" sz="2200" dirty="0" err="1">
                <a:effectLst/>
                <a:latin typeface="Calibri" panose="020F0502020204030204" pitchFamily="34" charset="0"/>
                <a:ea typeface="Calibri" panose="020F0502020204030204" pitchFamily="34" charset="0"/>
                <a:cs typeface="Calibri" panose="020F0502020204030204" pitchFamily="34" charset="0"/>
              </a:rPr>
              <a:t>Lieberkuhn</a:t>
            </a:r>
            <a:r>
              <a:rPr lang="el-GR" sz="2200" dirty="0">
                <a:effectLst/>
                <a:latin typeface="Calibri" panose="020F0502020204030204" pitchFamily="34" charset="0"/>
                <a:ea typeface="Calibri" panose="020F0502020204030204" pitchFamily="34" charset="0"/>
                <a:cs typeface="Calibri" panose="020F0502020204030204" pitchFamily="34" charset="0"/>
              </a:rPr>
              <a:t> περιέχουν και τα </a:t>
            </a:r>
            <a:r>
              <a:rPr lang="el-GR" sz="2200" b="1" dirty="0">
                <a:effectLst/>
                <a:latin typeface="Calibri" panose="020F0502020204030204" pitchFamily="34" charset="0"/>
                <a:ea typeface="Calibri" panose="020F0502020204030204" pitchFamily="34" charset="0"/>
                <a:cs typeface="Calibri" panose="020F0502020204030204" pitchFamily="34" charset="0"/>
              </a:rPr>
              <a:t>κύτταρα </a:t>
            </a:r>
            <a:r>
              <a:rPr lang="en-US" sz="2200" b="1" dirty="0">
                <a:effectLst/>
                <a:latin typeface="Calibri" panose="020F0502020204030204" pitchFamily="34" charset="0"/>
                <a:ea typeface="Calibri" panose="020F0502020204030204" pitchFamily="34" charset="0"/>
                <a:cs typeface="Calibri" panose="020F0502020204030204" pitchFamily="34" charset="0"/>
              </a:rPr>
              <a:t>Paneth</a:t>
            </a:r>
            <a:r>
              <a:rPr lang="el-GR" sz="2200" dirty="0">
                <a:effectLst/>
                <a:latin typeface="Calibri" panose="020F0502020204030204" pitchFamily="34" charset="0"/>
                <a:ea typeface="Calibri" panose="020F0502020204030204" pitchFamily="34" charset="0"/>
                <a:cs typeface="Calibri" panose="020F0502020204030204" pitchFamily="34" charset="0"/>
              </a:rPr>
              <a:t>, τα οποία προάγουν δύο χημικές ουσίες με </a:t>
            </a:r>
            <a:r>
              <a:rPr lang="el-GR" sz="2200" dirty="0" err="1">
                <a:effectLst/>
                <a:latin typeface="Calibri" panose="020F0502020204030204" pitchFamily="34" charset="0"/>
                <a:ea typeface="Calibri" panose="020F0502020204030204" pitchFamily="34" charset="0"/>
                <a:cs typeface="Calibri" panose="020F0502020204030204" pitchFamily="34" charset="0"/>
              </a:rPr>
              <a:t>αντιμικροβιακές</a:t>
            </a:r>
            <a:r>
              <a:rPr lang="el-GR" sz="2200" dirty="0">
                <a:effectLst/>
                <a:latin typeface="Calibri" panose="020F0502020204030204" pitchFamily="34" charset="0"/>
                <a:ea typeface="Calibri" panose="020F0502020204030204" pitchFamily="34" charset="0"/>
                <a:cs typeface="Calibri" panose="020F0502020204030204" pitchFamily="34" charset="0"/>
              </a:rPr>
              <a:t> δράσεις: 1) τη </a:t>
            </a:r>
            <a:r>
              <a:rPr lang="el-GR" sz="2200" dirty="0" err="1">
                <a:effectLst/>
                <a:latin typeface="Calibri" panose="020F0502020204030204" pitchFamily="34" charset="0"/>
                <a:ea typeface="Calibri" panose="020F0502020204030204" pitchFamily="34" charset="0"/>
                <a:cs typeface="Calibri" panose="020F0502020204030204" pitchFamily="34" charset="0"/>
              </a:rPr>
              <a:t>λυσοζύμη</a:t>
            </a:r>
            <a:r>
              <a:rPr lang="el-GR" sz="2200" dirty="0">
                <a:effectLst/>
                <a:latin typeface="Calibri" panose="020F0502020204030204" pitchFamily="34" charset="0"/>
                <a:ea typeface="Calibri" panose="020F0502020204030204" pitchFamily="34" charset="0"/>
                <a:cs typeface="Calibri" panose="020F0502020204030204" pitchFamily="34" charset="0"/>
              </a:rPr>
              <a:t> που </a:t>
            </a:r>
            <a:r>
              <a:rPr lang="el-GR" sz="2200" dirty="0" err="1">
                <a:effectLst/>
                <a:latin typeface="Calibri" panose="020F0502020204030204" pitchFamily="34" charset="0"/>
                <a:ea typeface="Calibri" panose="020F0502020204030204" pitchFamily="34" charset="0"/>
                <a:cs typeface="Calibri" panose="020F0502020204030204" pitchFamily="34" charset="0"/>
              </a:rPr>
              <a:t>λύει</a:t>
            </a:r>
            <a:r>
              <a:rPr lang="el-GR" sz="2200" dirty="0">
                <a:effectLst/>
                <a:latin typeface="Calibri" panose="020F0502020204030204" pitchFamily="34" charset="0"/>
                <a:ea typeface="Calibri" panose="020F0502020204030204" pitchFamily="34" charset="0"/>
                <a:cs typeface="Calibri" panose="020F0502020204030204" pitchFamily="34" charset="0"/>
              </a:rPr>
              <a:t> τα βακτήρια και περιέχεται και στο σίελο, και 2) τις </a:t>
            </a:r>
            <a:r>
              <a:rPr lang="el-GR" sz="2200" b="1" dirty="0" err="1">
                <a:effectLst/>
                <a:latin typeface="Calibri" panose="020F0502020204030204" pitchFamily="34" charset="0"/>
                <a:ea typeface="Calibri" panose="020F0502020204030204" pitchFamily="34" charset="0"/>
                <a:cs typeface="Calibri" panose="020F0502020204030204" pitchFamily="34" charset="0"/>
              </a:rPr>
              <a:t>ντιφενσίνες</a:t>
            </a:r>
            <a:r>
              <a:rPr lang="el-GR" sz="2200" dirty="0">
                <a:effectLst/>
                <a:latin typeface="Calibri" panose="020F0502020204030204" pitchFamily="34" charset="0"/>
                <a:ea typeface="Calibri" panose="020F0502020204030204" pitchFamily="34" charset="0"/>
                <a:cs typeface="Calibri" panose="020F0502020204030204" pitchFamily="34" charset="0"/>
              </a:rPr>
              <a:t>, μικρές πρωτεΐνες με </a:t>
            </a:r>
            <a:r>
              <a:rPr lang="el-GR" sz="2200" dirty="0" err="1">
                <a:effectLst/>
                <a:latin typeface="Calibri" panose="020F0502020204030204" pitchFamily="34" charset="0"/>
                <a:ea typeface="Calibri" panose="020F0502020204030204" pitchFamily="34" charset="0"/>
                <a:cs typeface="Calibri" panose="020F0502020204030204" pitchFamily="34" charset="0"/>
              </a:rPr>
              <a:t>αντιμικροβιακή</a:t>
            </a:r>
            <a:r>
              <a:rPr lang="el-GR" sz="2200" dirty="0">
                <a:effectLst/>
                <a:latin typeface="Calibri" panose="020F0502020204030204" pitchFamily="34" charset="0"/>
                <a:ea typeface="Calibri" panose="020F0502020204030204" pitchFamily="34" charset="0"/>
                <a:cs typeface="Calibri" panose="020F0502020204030204" pitchFamily="34" charset="0"/>
              </a:rPr>
              <a:t> δράση.</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6391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A6C7F50D-6462-5770-C7A7-78C053ADDBEC}"/>
              </a:ext>
            </a:extLst>
          </p:cNvPr>
          <p:cNvSpPr>
            <a:spLocks noGrp="1"/>
          </p:cNvSpPr>
          <p:nvPr>
            <p:ph idx="1"/>
          </p:nvPr>
        </p:nvSpPr>
        <p:spPr>
          <a:xfrm>
            <a:off x="838200" y="184826"/>
            <a:ext cx="10883630" cy="6420255"/>
          </a:xfrm>
        </p:spPr>
        <p:txBody>
          <a:bodyPr>
            <a:noAutofit/>
          </a:bodyPr>
          <a:lstStyle/>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Οι εντερικοί αδένες περιέχουν </a:t>
            </a:r>
            <a:r>
              <a:rPr lang="el-GR" sz="2200" dirty="0" err="1">
                <a:effectLst/>
                <a:latin typeface="Calibri" panose="020F0502020204030204" pitchFamily="34" charset="0"/>
                <a:ea typeface="Calibri" panose="020F0502020204030204" pitchFamily="34" charset="0"/>
                <a:cs typeface="Calibri" panose="020F0502020204030204" pitchFamily="34" charset="0"/>
              </a:rPr>
              <a:t>εντεροενδοκρινικά</a:t>
            </a:r>
            <a:r>
              <a:rPr lang="el-GR" sz="2200" dirty="0">
                <a:effectLst/>
                <a:latin typeface="Calibri" panose="020F0502020204030204" pitchFamily="34" charset="0"/>
                <a:ea typeface="Calibri" panose="020F0502020204030204" pitchFamily="34" charset="0"/>
                <a:cs typeface="Calibri" panose="020F0502020204030204" pitchFamily="34" charset="0"/>
              </a:rPr>
              <a:t> κύτταρα για την παραγωγή εντερικών ορμονών, </a:t>
            </a:r>
            <a:r>
              <a:rPr lang="el-GR" sz="2200" dirty="0">
                <a:latin typeface="Calibri" panose="020F0502020204030204" pitchFamily="34" charset="0"/>
                <a:ea typeface="Calibri" panose="020F0502020204030204" pitchFamily="34" charset="0"/>
                <a:cs typeface="Calibri" panose="020F0502020204030204" pitchFamily="34" charset="0"/>
              </a:rPr>
              <a:t>όπως</a:t>
            </a:r>
            <a:r>
              <a:rPr lang="el-GR" sz="2200" dirty="0">
                <a:effectLst/>
                <a:latin typeface="Calibri" panose="020F0502020204030204" pitchFamily="34" charset="0"/>
                <a:ea typeface="Calibri" panose="020F0502020204030204" pitchFamily="34" charset="0"/>
                <a:cs typeface="Calibri" panose="020F0502020204030204" pitchFamily="34" charset="0"/>
              </a:rPr>
              <a:t> η </a:t>
            </a:r>
            <a:r>
              <a:rPr lang="el-GR" sz="2200" dirty="0" err="1">
                <a:effectLst/>
                <a:latin typeface="Calibri" panose="020F0502020204030204" pitchFamily="34" charset="0"/>
                <a:ea typeface="Calibri" panose="020F0502020204030204" pitchFamily="34" charset="0"/>
                <a:cs typeface="Calibri" panose="020F0502020204030204" pitchFamily="34" charset="0"/>
              </a:rPr>
              <a:t>γαστρίνη</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err="1">
                <a:effectLst/>
                <a:latin typeface="Calibri" panose="020F0502020204030204" pitchFamily="34" charset="0"/>
                <a:ea typeface="Calibri" panose="020F0502020204030204" pitchFamily="34" charset="0"/>
                <a:cs typeface="Calibri" panose="020F0502020204030204" pitchFamily="34" charset="0"/>
              </a:rPr>
              <a:t>χολοκυστοκινίνη</a:t>
            </a:r>
            <a:r>
              <a:rPr lang="el-GR" sz="2200" dirty="0">
                <a:effectLst/>
                <a:latin typeface="Calibri" panose="020F0502020204030204" pitchFamily="34" charset="0"/>
                <a:ea typeface="Calibri" panose="020F0502020204030204" pitchFamily="34" charset="0"/>
                <a:cs typeface="Calibri" panose="020F0502020204030204" pitchFamily="34" charset="0"/>
              </a:rPr>
              <a:t>, και η </a:t>
            </a:r>
            <a:r>
              <a:rPr lang="el-GR" sz="2200" b="1" dirty="0" err="1">
                <a:effectLst/>
                <a:latin typeface="Calibri" panose="020F0502020204030204" pitchFamily="34" charset="0"/>
                <a:ea typeface="Calibri" panose="020F0502020204030204" pitchFamily="34" charset="0"/>
                <a:cs typeface="Calibri" panose="020F0502020204030204" pitchFamily="34" charset="0"/>
              </a:rPr>
              <a:t>εκκριματίνη</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Ο </a:t>
            </a:r>
            <a:r>
              <a:rPr lang="el-GR" sz="2200" dirty="0" err="1">
                <a:effectLst/>
                <a:latin typeface="Calibri" panose="020F0502020204030204" pitchFamily="34" charset="0"/>
                <a:ea typeface="Calibri" panose="020F0502020204030204" pitchFamily="34" charset="0"/>
                <a:cs typeface="Calibri" panose="020F0502020204030204" pitchFamily="34" charset="0"/>
              </a:rPr>
              <a:t>δωδεκαδάκτυλος</a:t>
            </a:r>
            <a:r>
              <a:rPr lang="el-GR" sz="2200" dirty="0">
                <a:effectLst/>
                <a:latin typeface="Calibri" panose="020F0502020204030204" pitchFamily="34" charset="0"/>
                <a:ea typeface="Calibri" panose="020F0502020204030204" pitchFamily="34" charset="0"/>
                <a:cs typeface="Calibri" panose="020F0502020204030204" pitchFamily="34" charset="0"/>
              </a:rPr>
              <a:t>, εκτός από τους εντερικούς αδένες του βλεννογόνου, περιέχει </a:t>
            </a:r>
            <a:r>
              <a:rPr lang="el-GR" sz="2200" dirty="0" err="1">
                <a:effectLst/>
                <a:latin typeface="Calibri" panose="020F0502020204030204" pitchFamily="34" charset="0"/>
                <a:ea typeface="Calibri" panose="020F0502020204030204" pitchFamily="34" charset="0"/>
                <a:cs typeface="Calibri" panose="020F0502020204030204" pitchFamily="34" charset="0"/>
              </a:rPr>
              <a:t>υποβλεννογόνιους</a:t>
            </a:r>
            <a:r>
              <a:rPr lang="el-GR" sz="2200" dirty="0">
                <a:effectLst/>
                <a:latin typeface="Calibri" panose="020F0502020204030204" pitchFamily="34" charset="0"/>
                <a:ea typeface="Calibri" panose="020F0502020204030204" pitchFamily="34" charset="0"/>
                <a:cs typeface="Calibri" panose="020F0502020204030204" pitchFamily="34" charset="0"/>
              </a:rPr>
              <a:t> αδένες ή αδένες του </a:t>
            </a:r>
            <a:r>
              <a:rPr lang="en-US" sz="2200" dirty="0">
                <a:effectLst/>
                <a:latin typeface="Calibri" panose="020F0502020204030204" pitchFamily="34" charset="0"/>
                <a:ea typeface="Calibri" panose="020F0502020204030204" pitchFamily="34" charset="0"/>
                <a:cs typeface="Calibri" panose="020F0502020204030204" pitchFamily="34" charset="0"/>
              </a:rPr>
              <a:t>Brunner</a:t>
            </a:r>
            <a:r>
              <a:rPr lang="el-GR" sz="2200" dirty="0">
                <a:effectLst/>
                <a:latin typeface="Calibri" panose="020F0502020204030204" pitchFamily="34" charset="0"/>
                <a:ea typeface="Calibri" panose="020F0502020204030204" pitchFamily="34" charset="0"/>
                <a:cs typeface="Calibri" panose="020F0502020204030204" pitchFamily="34" charset="0"/>
              </a:rPr>
              <a:t> οι οποίοι παράγουν άφθονες ποσότητες βλέννας. Η βλέννα προστατεύει το επιθήλιο από την οξύτητα του χυμού και περιέχει επίσης ρυθμιστικά διαλύματα που βοηθούν την ανύψωση του </a:t>
            </a:r>
            <a:r>
              <a:rPr lang="en-US" sz="2200" dirty="0">
                <a:effectLst/>
                <a:latin typeface="Calibri" panose="020F0502020204030204" pitchFamily="34" charset="0"/>
                <a:ea typeface="Calibri" panose="020F0502020204030204" pitchFamily="34" charset="0"/>
                <a:cs typeface="Calibri" panose="020F0502020204030204" pitchFamily="34" charset="0"/>
              </a:rPr>
              <a:t>pH</a:t>
            </a:r>
            <a:r>
              <a:rPr lang="el-GR" sz="2200" dirty="0">
                <a:effectLst/>
                <a:latin typeface="Calibri" panose="020F0502020204030204" pitchFamily="34" charset="0"/>
                <a:ea typeface="Calibri" panose="020F0502020204030204" pitchFamily="34" charset="0"/>
                <a:cs typeface="Calibri" panose="020F0502020204030204" pitchFamily="34" charset="0"/>
              </a:rPr>
              <a:t> του χυμού, δηλαδή από </a:t>
            </a:r>
            <a:r>
              <a:rPr lang="en-US" sz="2200" dirty="0">
                <a:effectLst/>
                <a:latin typeface="Calibri" panose="020F0502020204030204" pitchFamily="34" charset="0"/>
                <a:ea typeface="Calibri" panose="020F0502020204030204" pitchFamily="34" charset="0"/>
                <a:cs typeface="Calibri" panose="020F0502020204030204" pitchFamily="34" charset="0"/>
              </a:rPr>
              <a:t>pH</a:t>
            </a:r>
            <a:r>
              <a:rPr lang="el-GR" sz="2200" dirty="0">
                <a:effectLst/>
                <a:latin typeface="Calibri" panose="020F0502020204030204" pitchFamily="34" charset="0"/>
                <a:ea typeface="Calibri" panose="020F0502020204030204" pitchFamily="34" charset="0"/>
                <a:cs typeface="Calibri" panose="020F0502020204030204" pitchFamily="34" charset="0"/>
              </a:rPr>
              <a:t> 1-2 ανέρχεται σε </a:t>
            </a:r>
            <a:r>
              <a:rPr lang="en-US" sz="2200" dirty="0">
                <a:effectLst/>
                <a:latin typeface="Calibri" panose="020F0502020204030204" pitchFamily="34" charset="0"/>
                <a:ea typeface="Calibri" panose="020F0502020204030204" pitchFamily="34" charset="0"/>
                <a:cs typeface="Calibri" panose="020F0502020204030204" pitchFamily="34" charset="0"/>
              </a:rPr>
              <a:t>pH</a:t>
            </a:r>
            <a:r>
              <a:rPr lang="el-GR" sz="2200" dirty="0">
                <a:effectLst/>
                <a:latin typeface="Calibri" panose="020F0502020204030204" pitchFamily="34" charset="0"/>
                <a:ea typeface="Calibri" panose="020F0502020204030204" pitchFamily="34" charset="0"/>
                <a:cs typeface="Calibri" panose="020F0502020204030204" pitchFamily="34" charset="0"/>
              </a:rPr>
              <a:t> 7-8.</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200" b="1" dirty="0">
                <a:effectLst/>
                <a:latin typeface="Calibri" panose="020F0502020204030204" pitchFamily="34" charset="0"/>
                <a:ea typeface="Calibri" panose="020F0502020204030204" pitchFamily="34" charset="0"/>
                <a:cs typeface="Calibri" panose="020F0502020204030204" pitchFamily="34" charset="0"/>
              </a:rPr>
              <a:t>Εντερικές Εκκρίσεις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Περίπου 1,8 λίτρα υδατώδους εντερικού υγρού εισέρχεται καθημερινά στον εντερικό αυλό. Το εντερικό υγρό ανακατεύεται με το χυμό, βοηθά στη ρύθμιση των οξέων και διατηρεί τα πεπτικά ένζυμα και τα προϊόντα της πέψης σε διάλυμα.</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607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8F9947BC-0CBB-00BB-CE0D-90E0973C1DE1}"/>
              </a:ext>
            </a:extLst>
          </p:cNvPr>
          <p:cNvSpPr>
            <a:spLocks noGrp="1"/>
          </p:cNvSpPr>
          <p:nvPr>
            <p:ph type="title"/>
          </p:nvPr>
        </p:nvSpPr>
        <p:spPr>
          <a:xfrm>
            <a:off x="643468" y="643468"/>
            <a:ext cx="3084470" cy="3657228"/>
          </a:xfrm>
        </p:spPr>
        <p:txBody>
          <a:bodyPr vert="horz" lIns="91440" tIns="45720" rIns="91440" bIns="45720" rtlCol="0" anchor="b">
            <a:normAutofit/>
          </a:bodyPr>
          <a:lstStyle/>
          <a:p>
            <a:r>
              <a:rPr lang="en-US" sz="3200" b="1" kern="1200" dirty="0" err="1">
                <a:solidFill>
                  <a:schemeClr val="tx1"/>
                </a:solidFill>
                <a:effectLst/>
                <a:latin typeface="+mj-lt"/>
                <a:ea typeface="+mj-ea"/>
                <a:cs typeface="+mj-cs"/>
              </a:rPr>
              <a:t>Οι</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λάχνες</a:t>
            </a:r>
            <a:r>
              <a:rPr lang="en-US" sz="3200" b="1" kern="1200" dirty="0">
                <a:solidFill>
                  <a:schemeClr val="tx1"/>
                </a:solidFill>
                <a:effectLst/>
                <a:latin typeface="+mj-lt"/>
                <a:ea typeface="+mj-ea"/>
                <a:cs typeface="+mj-cs"/>
              </a:rPr>
              <a:t> και </a:t>
            </a:r>
            <a:r>
              <a:rPr lang="en-US" sz="3200" b="1" kern="1200" dirty="0" err="1">
                <a:solidFill>
                  <a:schemeClr val="tx1"/>
                </a:solidFill>
                <a:effectLst/>
                <a:latin typeface="+mj-lt"/>
                <a:ea typeface="+mj-ea"/>
                <a:cs typeface="+mj-cs"/>
              </a:rPr>
              <a:t>οι</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μικρολάχνες</a:t>
            </a:r>
            <a:r>
              <a:rPr lang="en-US" sz="3200" b="1" kern="1200" dirty="0">
                <a:solidFill>
                  <a:schemeClr val="tx1"/>
                </a:solidFill>
                <a:effectLst/>
                <a:latin typeface="+mj-lt"/>
                <a:ea typeface="+mj-ea"/>
                <a:cs typeface="+mj-cs"/>
              </a:rPr>
              <a:t> </a:t>
            </a:r>
            <a:endParaRPr lang="en-US" sz="3200" kern="1200" dirty="0">
              <a:solidFill>
                <a:schemeClr val="tx1"/>
              </a:solidFill>
              <a:latin typeface="+mj-lt"/>
              <a:ea typeface="+mj-ea"/>
              <a:cs typeface="+mj-cs"/>
            </a:endParaRPr>
          </a:p>
        </p:txBody>
      </p:sp>
      <p:pic>
        <p:nvPicPr>
          <p:cNvPr id="5" name="Εικόνα 4" descr="Εικόνα που περιέχει κείμενο, σκίτσο/σχέδιο, ζωγραφιά, σκελετός&#10;&#10;Περιγραφή που δημιουργήθηκε αυτόματα">
            <a:extLst>
              <a:ext uri="{FF2B5EF4-FFF2-40B4-BE49-F238E27FC236}">
                <a16:creationId xmlns="" xmlns:a16="http://schemas.microsoft.com/office/drawing/2014/main" id="{03AA77DF-B6C6-1952-E3B2-D44DA32A6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665" y="874207"/>
            <a:ext cx="7959870" cy="5074417"/>
          </a:xfrm>
          <a:prstGeom prst="rect">
            <a:avLst/>
          </a:prstGeom>
        </p:spPr>
      </p:pic>
    </p:spTree>
    <p:extLst>
      <p:ext uri="{BB962C8B-B14F-4D97-AF65-F5344CB8AC3E}">
        <p14:creationId xmlns:p14="http://schemas.microsoft.com/office/powerpoint/2010/main" val="3213319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2533F35-0F88-FE41-07DE-41CDD6655D78}"/>
              </a:ext>
            </a:extLst>
          </p:cNvPr>
          <p:cNvSpPr>
            <a:spLocks noGrp="1"/>
          </p:cNvSpPr>
          <p:nvPr>
            <p:ph type="title"/>
          </p:nvPr>
        </p:nvSpPr>
        <p:spPr>
          <a:xfrm>
            <a:off x="838200" y="193041"/>
            <a:ext cx="10515600" cy="906185"/>
          </a:xfrm>
        </p:spPr>
        <p:txBody>
          <a:bodyPr>
            <a:normAutofit/>
          </a:bodyPr>
          <a:lstStyle/>
          <a:p>
            <a:r>
              <a:rPr lang="el-GR" b="1" dirty="0">
                <a:effectLst/>
                <a:latin typeface="Calibri" panose="020F0502020204030204" pitchFamily="34" charset="0"/>
                <a:ea typeface="Calibri" panose="020F0502020204030204" pitchFamily="34" charset="0"/>
                <a:cs typeface="Calibri" panose="020F0502020204030204" pitchFamily="34" charset="0"/>
              </a:rPr>
              <a:t>ΠΑΓΚΡΕΑΣ</a:t>
            </a:r>
            <a:endParaRPr lang="el-GR" dirty="0"/>
          </a:p>
        </p:txBody>
      </p:sp>
      <p:sp>
        <p:nvSpPr>
          <p:cNvPr id="3" name="Θέση περιεχομένου 2">
            <a:extLst>
              <a:ext uri="{FF2B5EF4-FFF2-40B4-BE49-F238E27FC236}">
                <a16:creationId xmlns="" xmlns:a16="http://schemas.microsoft.com/office/drawing/2014/main" id="{2467F6C3-9BDD-C652-E60F-3ECD484EB515}"/>
              </a:ext>
            </a:extLst>
          </p:cNvPr>
          <p:cNvSpPr>
            <a:spLocks noGrp="1"/>
          </p:cNvSpPr>
          <p:nvPr>
            <p:ph idx="1"/>
          </p:nvPr>
        </p:nvSpPr>
        <p:spPr>
          <a:xfrm>
            <a:off x="758757" y="1021404"/>
            <a:ext cx="11157625" cy="5643555"/>
          </a:xfrm>
        </p:spPr>
        <p:txBody>
          <a:bodyPr>
            <a:noAutofit/>
          </a:bodyPr>
          <a:lstStyle/>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πιμήκης αδένας μήκους 15 </a:t>
            </a:r>
            <a:r>
              <a:rPr lang="en-US" sz="2200" dirty="0">
                <a:effectLst/>
                <a:latin typeface="Calibri" panose="020F0502020204030204" pitchFamily="34" charset="0"/>
                <a:ea typeface="Calibri" panose="020F0502020204030204" pitchFamily="34" charset="0"/>
                <a:cs typeface="Calibri" panose="020F0502020204030204" pitchFamily="34" charset="0"/>
              </a:rPr>
              <a:t>cm</a:t>
            </a:r>
            <a:r>
              <a:rPr lang="el-GR" sz="2200" dirty="0">
                <a:effectLst/>
                <a:latin typeface="Calibri" panose="020F0502020204030204" pitchFamily="34" charset="0"/>
                <a:ea typeface="Calibri" panose="020F0502020204030204" pitchFamily="34" charset="0"/>
                <a:cs typeface="Calibri" panose="020F0502020204030204" pitchFamily="34" charset="0"/>
              </a:rPr>
              <a:t> και βάρους 70-80 </a:t>
            </a:r>
            <a:r>
              <a:rPr lang="en-US" sz="2200" dirty="0">
                <a:effectLst/>
                <a:latin typeface="Calibri" panose="020F0502020204030204" pitchFamily="34" charset="0"/>
                <a:ea typeface="Calibri" panose="020F0502020204030204" pitchFamily="34" charset="0"/>
                <a:cs typeface="Calibri" panose="020F0502020204030204" pitchFamily="34" charset="0"/>
              </a:rPr>
              <a:t>g</a:t>
            </a:r>
            <a:r>
              <a:rPr lang="el-GR" sz="2200" dirty="0">
                <a:effectLst/>
                <a:latin typeface="Calibri" panose="020F0502020204030204" pitchFamily="34" charset="0"/>
                <a:ea typeface="Calibri" panose="020F0502020204030204" pitchFamily="34" charset="0"/>
                <a:cs typeface="Calibri" panose="020F0502020204030204" pitchFamily="34" charset="0"/>
              </a:rPr>
              <a:t> που εντοπίζεται πίσω και κάτω από τον στόμαχο. </a:t>
            </a: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ίναι μικτός αδένας αποτελούμενος από εξωκρινή και ενδοκρινή μοίρα.</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νδοκρινής μοίρα είναι το 1-2% του παγκρέατος και αποτελείται από διάσπαρτα </a:t>
            </a:r>
            <a:r>
              <a:rPr lang="el-GR" sz="2200" b="1" dirty="0">
                <a:effectLst/>
                <a:latin typeface="Calibri" panose="020F0502020204030204" pitchFamily="34" charset="0"/>
                <a:ea typeface="Calibri" panose="020F0502020204030204" pitchFamily="34" charset="0"/>
                <a:cs typeface="Calibri" panose="020F0502020204030204" pitchFamily="34" charset="0"/>
              </a:rPr>
              <a:t>παγκρεατικά νησίδια</a:t>
            </a:r>
            <a:r>
              <a:rPr lang="el-GR" sz="2200"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a:effectLst/>
                <a:latin typeface="Calibri" panose="020F0502020204030204" pitchFamily="34" charset="0"/>
                <a:ea typeface="Calibri" panose="020F0502020204030204" pitchFamily="34" charset="0"/>
                <a:cs typeface="Calibri" panose="020F0502020204030204" pitchFamily="34" charset="0"/>
              </a:rPr>
              <a:t>νησίδια του </a:t>
            </a:r>
            <a:r>
              <a:rPr lang="en-US" sz="2200" b="1" dirty="0">
                <a:effectLst/>
                <a:latin typeface="Calibri" panose="020F0502020204030204" pitchFamily="34" charset="0"/>
                <a:ea typeface="Calibri" panose="020F0502020204030204" pitchFamily="34" charset="0"/>
                <a:cs typeface="Calibri" panose="020F0502020204030204" pitchFamily="34" charset="0"/>
              </a:rPr>
              <a:t>Langerhans</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που</a:t>
            </a:r>
            <a:r>
              <a:rPr lang="el-GR" sz="2200" dirty="0">
                <a:effectLst/>
                <a:latin typeface="Calibri" panose="020F0502020204030204" pitchFamily="34" charset="0"/>
                <a:ea typeface="Calibri" panose="020F0502020204030204" pitchFamily="34" charset="0"/>
                <a:cs typeface="Calibri" panose="020F0502020204030204" pitchFamily="34" charset="0"/>
              </a:rPr>
              <a:t> εκκρίνουν ορμόνες </a:t>
            </a:r>
            <a:r>
              <a:rPr lang="el-GR" sz="2200" dirty="0">
                <a:latin typeface="Calibri" panose="020F0502020204030204" pitchFamily="34" charset="0"/>
                <a:ea typeface="Calibri" panose="020F0502020204030204" pitchFamily="34" charset="0"/>
                <a:cs typeface="Calibri" panose="020F0502020204030204" pitchFamily="34" charset="0"/>
              </a:rPr>
              <a:t>όπως</a:t>
            </a:r>
            <a:r>
              <a:rPr lang="el-GR" sz="2200" dirty="0">
                <a:effectLst/>
                <a:latin typeface="Calibri" panose="020F0502020204030204" pitchFamily="34" charset="0"/>
                <a:ea typeface="Calibri" panose="020F0502020204030204" pitchFamily="34" charset="0"/>
                <a:cs typeface="Calibri" panose="020F0502020204030204" pitchFamily="34" charset="0"/>
              </a:rPr>
              <a:t> η ινσουλίνη και η </a:t>
            </a:r>
            <a:r>
              <a:rPr lang="el-GR" sz="2200" dirty="0" err="1">
                <a:effectLst/>
                <a:latin typeface="Calibri" panose="020F0502020204030204" pitchFamily="34" charset="0"/>
                <a:ea typeface="Calibri" panose="020F0502020204030204" pitchFamily="34" charset="0"/>
                <a:cs typeface="Calibri" panose="020F0502020204030204" pitchFamily="34" charset="0"/>
              </a:rPr>
              <a:t>γλυκαγόνη</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ξωκρινής μοίρα του παγκρέατος εκκρίνει το </a:t>
            </a:r>
            <a:r>
              <a:rPr lang="el-GR" sz="2200" b="1" dirty="0">
                <a:effectLst/>
                <a:latin typeface="Calibri" panose="020F0502020204030204" pitchFamily="34" charset="0"/>
                <a:ea typeface="Calibri" panose="020F0502020204030204" pitchFamily="34" charset="0"/>
                <a:cs typeface="Calibri" panose="020F0502020204030204" pitchFamily="34" charset="0"/>
              </a:rPr>
              <a:t>παγκρεατικό υγρό</a:t>
            </a:r>
            <a:r>
              <a:rPr lang="el-GR" sz="2200" dirty="0">
                <a:effectLst/>
                <a:latin typeface="Calibri" panose="020F0502020204030204" pitchFamily="34" charset="0"/>
                <a:ea typeface="Calibri" panose="020F0502020204030204" pitchFamily="34" charset="0"/>
                <a:cs typeface="Calibri" panose="020F0502020204030204" pitchFamily="34" charset="0"/>
              </a:rPr>
              <a:t>, ένα αλκαλικό μείγμα πεπτικών ενζύμων, νερού και ιόντων, μέσα στο λεπτό έντερο. Τα παγκρεατικά ένζυμα διασπούν την τροφ</a:t>
            </a:r>
            <a:r>
              <a:rPr lang="el-GR" sz="2200" dirty="0">
                <a:latin typeface="Calibri" panose="020F0502020204030204" pitchFamily="34" charset="0"/>
                <a:ea typeface="Calibri" panose="020F0502020204030204" pitchFamily="34" charset="0"/>
                <a:cs typeface="Calibri" panose="020F0502020204030204" pitchFamily="34" charset="0"/>
              </a:rPr>
              <a:t>ή</a:t>
            </a:r>
            <a:r>
              <a:rPr lang="el-GR" sz="2200" dirty="0">
                <a:effectLst/>
                <a:latin typeface="Calibri" panose="020F0502020204030204" pitchFamily="34" charset="0"/>
                <a:ea typeface="Calibri" panose="020F0502020204030204" pitchFamily="34" charset="0"/>
                <a:cs typeface="Calibri" panose="020F0502020204030204" pitchFamily="34" charset="0"/>
              </a:rPr>
              <a:t> σε μικρά μόρια κατάλληλα για απορρόφηση. Το νερό, τα ιόντα, </a:t>
            </a:r>
            <a:r>
              <a:rPr lang="el-GR" sz="2200" dirty="0">
                <a:latin typeface="Calibri" panose="020F0502020204030204" pitchFamily="34" charset="0"/>
                <a:ea typeface="Calibri" panose="020F0502020204030204" pitchFamily="34" charset="0"/>
                <a:cs typeface="Calibri" panose="020F0502020204030204" pitchFamily="34" charset="0"/>
              </a:rPr>
              <a:t>και</a:t>
            </a:r>
            <a:r>
              <a:rPr lang="el-GR" sz="2200" dirty="0">
                <a:effectLst/>
                <a:latin typeface="Calibri" panose="020F0502020204030204" pitchFamily="34" charset="0"/>
                <a:ea typeface="Calibri" panose="020F0502020204030204" pitchFamily="34" charset="0"/>
                <a:cs typeface="Calibri" panose="020F0502020204030204" pitchFamily="34" charset="0"/>
              </a:rPr>
              <a:t> τα </a:t>
            </a:r>
            <a:r>
              <a:rPr lang="el-GR" sz="2200" dirty="0" err="1">
                <a:effectLst/>
                <a:latin typeface="Calibri" panose="020F0502020204030204" pitchFamily="34" charset="0"/>
                <a:ea typeface="Calibri" panose="020F0502020204030204" pitchFamily="34" charset="0"/>
                <a:cs typeface="Calibri" panose="020F0502020204030204" pitchFamily="34" charset="0"/>
              </a:rPr>
              <a:t>διττανθρακικά</a:t>
            </a:r>
            <a:r>
              <a:rPr lang="el-GR" sz="2200" dirty="0">
                <a:effectLst/>
                <a:latin typeface="Calibri" panose="020F0502020204030204" pitchFamily="34" charset="0"/>
                <a:ea typeface="Calibri" panose="020F0502020204030204" pitchFamily="34" charset="0"/>
                <a:cs typeface="Calibri" panose="020F0502020204030204" pitchFamily="34" charset="0"/>
              </a:rPr>
              <a:t> ιόντα βοηθούν στην αραίωση των οξέων στο χυμό. Το παγκρεατικό υγρό αδειάζει στο δωδεκαδάκτυλο μέσω 2 αγωγών, τον μεγαλύτερο που ονομάζεται </a:t>
            </a:r>
            <a:r>
              <a:rPr lang="el-GR" sz="2200" b="1" dirty="0">
                <a:effectLst/>
                <a:latin typeface="Calibri" panose="020F0502020204030204" pitchFamily="34" charset="0"/>
                <a:ea typeface="Calibri" panose="020F0502020204030204" pitchFamily="34" charset="0"/>
                <a:cs typeface="Calibri" panose="020F0502020204030204" pitchFamily="34" charset="0"/>
              </a:rPr>
              <a:t>παγκρεατικός πόρος</a:t>
            </a:r>
            <a:r>
              <a:rPr lang="el-GR" sz="2200"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a:effectLst/>
                <a:latin typeface="Calibri" panose="020F0502020204030204" pitchFamily="34" charset="0"/>
                <a:ea typeface="Calibri" panose="020F0502020204030204" pitchFamily="34" charset="0"/>
                <a:cs typeface="Calibri" panose="020F0502020204030204" pitchFamily="34" charset="0"/>
              </a:rPr>
              <a:t>πόρος του </a:t>
            </a:r>
            <a:r>
              <a:rPr lang="en-US" sz="2200" b="1" dirty="0" err="1">
                <a:effectLst/>
                <a:latin typeface="Calibri" panose="020F0502020204030204" pitchFamily="34" charset="0"/>
                <a:ea typeface="Calibri" panose="020F0502020204030204" pitchFamily="34" charset="0"/>
                <a:cs typeface="Calibri" panose="020F0502020204030204" pitchFamily="34" charset="0"/>
              </a:rPr>
              <a:t>Wirsung</a:t>
            </a:r>
            <a:r>
              <a:rPr lang="el-GR" sz="2200" dirty="0">
                <a:effectLst/>
                <a:latin typeface="Calibri" panose="020F0502020204030204" pitchFamily="34" charset="0"/>
                <a:ea typeface="Calibri" panose="020F0502020204030204" pitchFamily="34" charset="0"/>
                <a:cs typeface="Calibri" panose="020F0502020204030204" pitchFamily="34" charset="0"/>
              </a:rPr>
              <a:t> και τον μικρότερο που ονομάζεται </a:t>
            </a:r>
            <a:r>
              <a:rPr lang="el-GR" sz="2200" b="1" dirty="0">
                <a:effectLst/>
                <a:latin typeface="Calibri" panose="020F0502020204030204" pitchFamily="34" charset="0"/>
                <a:ea typeface="Calibri" panose="020F0502020204030204" pitchFamily="34" charset="0"/>
                <a:cs typeface="Calibri" panose="020F0502020204030204" pitchFamily="34" charset="0"/>
              </a:rPr>
              <a:t>επικουρικός παγκρεατικός πόρος</a:t>
            </a:r>
            <a:r>
              <a:rPr lang="el-GR" sz="2200"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a:effectLst/>
                <a:latin typeface="Calibri" panose="020F0502020204030204" pitchFamily="34" charset="0"/>
                <a:ea typeface="Calibri" panose="020F0502020204030204" pitchFamily="34" charset="0"/>
                <a:cs typeface="Calibri" panose="020F0502020204030204" pitchFamily="34" charset="0"/>
              </a:rPr>
              <a:t>πόρος του </a:t>
            </a:r>
            <a:r>
              <a:rPr lang="en-US" sz="2200" b="1" dirty="0">
                <a:effectLst/>
                <a:latin typeface="Calibri" panose="020F0502020204030204" pitchFamily="34" charset="0"/>
                <a:ea typeface="Calibri" panose="020F0502020204030204" pitchFamily="34" charset="0"/>
                <a:cs typeface="Calibri" panose="020F0502020204030204" pitchFamily="34" charset="0"/>
              </a:rPr>
              <a:t>Santorini</a:t>
            </a:r>
            <a:r>
              <a:rPr lang="el-GR" sz="2200" dirty="0">
                <a:effectLst/>
                <a:latin typeface="Calibri" panose="020F0502020204030204" pitchFamily="34" charset="0"/>
                <a:ea typeface="Calibri" panose="020F0502020204030204" pitchFamily="34" charset="0"/>
                <a:cs typeface="Calibri" panose="020F0502020204030204" pitchFamily="34" charset="0"/>
              </a:rPr>
              <a:t>. </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8357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72F103-432B-EA4B-6EA8-A6F2208EBED2}"/>
              </a:ext>
            </a:extLst>
          </p:cNvPr>
          <p:cNvSpPr>
            <a:spLocks noGrp="1"/>
          </p:cNvSpPr>
          <p:nvPr>
            <p:ph type="title"/>
          </p:nvPr>
        </p:nvSpPr>
        <p:spPr>
          <a:xfrm>
            <a:off x="838200" y="145916"/>
            <a:ext cx="10515600" cy="817122"/>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Φυσιολογία του Παγκρέατος</a:t>
            </a:r>
            <a:endParaRPr lang="el-GR" sz="3600" dirty="0"/>
          </a:p>
        </p:txBody>
      </p:sp>
      <p:sp>
        <p:nvSpPr>
          <p:cNvPr id="3" name="Θέση περιεχομένου 2">
            <a:extLst>
              <a:ext uri="{FF2B5EF4-FFF2-40B4-BE49-F238E27FC236}">
                <a16:creationId xmlns="" xmlns:a16="http://schemas.microsoft.com/office/drawing/2014/main" id="{A156B044-3087-C25A-D990-0F41F6198F7D}"/>
              </a:ext>
            </a:extLst>
          </p:cNvPr>
          <p:cNvSpPr>
            <a:spLocks noGrp="1"/>
          </p:cNvSpPr>
          <p:nvPr>
            <p:ph idx="1"/>
          </p:nvPr>
        </p:nvSpPr>
        <p:spPr>
          <a:xfrm>
            <a:off x="838200" y="856034"/>
            <a:ext cx="11107366" cy="5856050"/>
          </a:xfrm>
        </p:spPr>
        <p:txBody>
          <a:bodyPr>
            <a:normAutofit fontScale="92500" lnSpcReduction="10000"/>
          </a:bodyPr>
          <a:lstStyle/>
          <a:p>
            <a:pPr>
              <a:lnSpc>
                <a:spcPct val="150000"/>
              </a:lnSpc>
              <a:spcAft>
                <a:spcPts val="800"/>
              </a:spcAft>
            </a:pPr>
            <a:r>
              <a:rPr lang="el-GR" sz="2300" dirty="0">
                <a:latin typeface="Calibri" panose="020F0502020204030204" pitchFamily="34" charset="0"/>
                <a:ea typeface="Calibri" panose="020F0502020204030204" pitchFamily="34" charset="0"/>
                <a:cs typeface="Calibri" panose="020F0502020204030204" pitchFamily="34" charset="0"/>
              </a:rPr>
              <a:t>Π</a:t>
            </a:r>
            <a:r>
              <a:rPr lang="el-GR" sz="2300" dirty="0">
                <a:effectLst/>
                <a:latin typeface="Calibri" panose="020F0502020204030204" pitchFamily="34" charset="0"/>
                <a:ea typeface="Calibri" panose="020F0502020204030204" pitchFamily="34" charset="0"/>
                <a:cs typeface="Calibri" panose="020F0502020204030204" pitchFamily="34" charset="0"/>
              </a:rPr>
              <a:t>άγκρεας εκκρίνει καθημερινά περίπου 1.200-1.400 </a:t>
            </a:r>
            <a:r>
              <a:rPr lang="en-US" sz="2300" dirty="0">
                <a:effectLst/>
                <a:latin typeface="Calibri" panose="020F0502020204030204" pitchFamily="34" charset="0"/>
                <a:ea typeface="Calibri" panose="020F0502020204030204" pitchFamily="34" charset="0"/>
                <a:cs typeface="Calibri" panose="020F0502020204030204" pitchFamily="34" charset="0"/>
              </a:rPr>
              <a:t>ml</a:t>
            </a:r>
            <a:r>
              <a:rPr lang="el-GR" sz="2300" dirty="0">
                <a:effectLst/>
                <a:latin typeface="Calibri" panose="020F0502020204030204" pitchFamily="34" charset="0"/>
                <a:ea typeface="Calibri" panose="020F0502020204030204" pitchFamily="34" charset="0"/>
                <a:cs typeface="Calibri" panose="020F0502020204030204" pitchFamily="34" charset="0"/>
              </a:rPr>
              <a:t> παγκρεατικού υγρού. </a:t>
            </a:r>
            <a:r>
              <a:rPr lang="el-GR" sz="2300" dirty="0">
                <a:latin typeface="Calibri" panose="020F0502020204030204" pitchFamily="34" charset="0"/>
                <a:ea typeface="Calibri" panose="020F0502020204030204" pitchFamily="34" charset="0"/>
                <a:cs typeface="Calibri" panose="020F0502020204030204" pitchFamily="34" charset="0"/>
              </a:rPr>
              <a:t>Ε</a:t>
            </a:r>
            <a:r>
              <a:rPr lang="el-GR" sz="2300" dirty="0">
                <a:effectLst/>
                <a:latin typeface="Calibri" panose="020F0502020204030204" pitchFamily="34" charset="0"/>
                <a:ea typeface="Calibri" panose="020F0502020204030204" pitchFamily="34" charset="0"/>
                <a:cs typeface="Calibri" panose="020F0502020204030204" pitchFamily="34" charset="0"/>
              </a:rPr>
              <a:t>ίναι ένα άχρωμο υγρό που αποτελείται από νερό, άλατα, </a:t>
            </a:r>
            <a:r>
              <a:rPr lang="el-GR" sz="2300" dirty="0" err="1">
                <a:effectLst/>
                <a:latin typeface="Calibri" panose="020F0502020204030204" pitchFamily="34" charset="0"/>
                <a:ea typeface="Calibri" panose="020F0502020204030204" pitchFamily="34" charset="0"/>
                <a:cs typeface="Calibri" panose="020F0502020204030204" pitchFamily="34" charset="0"/>
              </a:rPr>
              <a:t>διττανθρακικό</a:t>
            </a:r>
            <a:r>
              <a:rPr lang="el-GR" sz="2300" dirty="0">
                <a:effectLst/>
                <a:latin typeface="Calibri" panose="020F0502020204030204" pitchFamily="34" charset="0"/>
                <a:ea typeface="Calibri" panose="020F0502020204030204" pitchFamily="34" charset="0"/>
                <a:cs typeface="Calibri" panose="020F0502020204030204" pitchFamily="34" charset="0"/>
              </a:rPr>
              <a:t> νάτριο και πολλαπλά παγκρεατικά ένζυμα. Το παγκρεατικό υγρό έχει </a:t>
            </a:r>
            <a:r>
              <a:rPr lang="en-US" sz="2300" dirty="0">
                <a:effectLst/>
                <a:latin typeface="Calibri" panose="020F0502020204030204" pitchFamily="34" charset="0"/>
                <a:ea typeface="Calibri" panose="020F0502020204030204" pitchFamily="34" charset="0"/>
                <a:cs typeface="Calibri" panose="020F0502020204030204" pitchFamily="34" charset="0"/>
              </a:rPr>
              <a:t>pH</a:t>
            </a:r>
            <a:r>
              <a:rPr lang="el-GR" sz="2300" dirty="0">
                <a:effectLst/>
                <a:latin typeface="Calibri" panose="020F0502020204030204" pitchFamily="34" charset="0"/>
                <a:ea typeface="Calibri" panose="020F0502020204030204" pitchFamily="34" charset="0"/>
                <a:cs typeface="Calibri" panose="020F0502020204030204" pitchFamily="34" charset="0"/>
              </a:rPr>
              <a:t> 8,0-8,3 λόγω των </a:t>
            </a:r>
            <a:r>
              <a:rPr lang="el-GR" sz="2300" dirty="0" err="1">
                <a:effectLst/>
                <a:latin typeface="Calibri" panose="020F0502020204030204" pitchFamily="34" charset="0"/>
                <a:ea typeface="Calibri" panose="020F0502020204030204" pitchFamily="34" charset="0"/>
                <a:cs typeface="Calibri" panose="020F0502020204030204" pitchFamily="34" charset="0"/>
              </a:rPr>
              <a:t>διττανθρακικών</a:t>
            </a:r>
            <a:r>
              <a:rPr lang="el-GR" sz="2300" dirty="0">
                <a:effectLst/>
                <a:latin typeface="Calibri" panose="020F0502020204030204" pitchFamily="34" charset="0"/>
                <a:ea typeface="Calibri" panose="020F0502020204030204" pitchFamily="34" charset="0"/>
                <a:cs typeface="Calibri" panose="020F0502020204030204" pitchFamily="34" charset="0"/>
              </a:rPr>
              <a:t> ιόντων που περιέχονται σε αυτό. Το αλκαλικό </a:t>
            </a:r>
            <a:r>
              <a:rPr lang="en-US" sz="2300" dirty="0">
                <a:effectLst/>
                <a:latin typeface="Calibri" panose="020F0502020204030204" pitchFamily="34" charset="0"/>
                <a:ea typeface="Calibri" panose="020F0502020204030204" pitchFamily="34" charset="0"/>
                <a:cs typeface="Calibri" panose="020F0502020204030204" pitchFamily="34" charset="0"/>
              </a:rPr>
              <a:t>pH</a:t>
            </a:r>
            <a:r>
              <a:rPr lang="el-GR" sz="2300" dirty="0">
                <a:effectLst/>
                <a:latin typeface="Calibri" panose="020F0502020204030204" pitchFamily="34" charset="0"/>
                <a:ea typeface="Calibri" panose="020F0502020204030204" pitchFamily="34" charset="0"/>
                <a:cs typeface="Calibri" panose="020F0502020204030204" pitchFamily="34" charset="0"/>
              </a:rPr>
              <a:t> του παγκρεατικού υγρού χρησιμεύει στην εξουδετέρωση του </a:t>
            </a:r>
            <a:r>
              <a:rPr lang="en-US" sz="2300" dirty="0">
                <a:effectLst/>
                <a:latin typeface="Calibri" panose="020F0502020204030204" pitchFamily="34" charset="0"/>
                <a:ea typeface="Calibri" panose="020F0502020204030204" pitchFamily="34" charset="0"/>
                <a:cs typeface="Calibri" panose="020F0502020204030204" pitchFamily="34" charset="0"/>
              </a:rPr>
              <a:t>HCl</a:t>
            </a:r>
            <a:r>
              <a:rPr lang="el-GR" sz="2300" dirty="0">
                <a:effectLst/>
                <a:latin typeface="Calibri" panose="020F0502020204030204" pitchFamily="34" charset="0"/>
                <a:ea typeface="Calibri" panose="020F0502020204030204" pitchFamily="34" charset="0"/>
                <a:cs typeface="Calibri" panose="020F0502020204030204" pitchFamily="34" charset="0"/>
              </a:rPr>
              <a:t> που εμπεριέχεται στον χυμό που φτάνει στο δωδεκαδάκτυλο δημιουργώντας έτσι το κατάλληλο </a:t>
            </a:r>
            <a:r>
              <a:rPr lang="en-US" sz="2300" dirty="0">
                <a:effectLst/>
                <a:latin typeface="Calibri" panose="020F0502020204030204" pitchFamily="34" charset="0"/>
                <a:ea typeface="Calibri" panose="020F0502020204030204" pitchFamily="34" charset="0"/>
                <a:cs typeface="Calibri" panose="020F0502020204030204" pitchFamily="34" charset="0"/>
              </a:rPr>
              <a:t>pH</a:t>
            </a:r>
            <a:r>
              <a:rPr lang="el-GR" sz="2300" dirty="0">
                <a:effectLst/>
                <a:latin typeface="Calibri" panose="020F0502020204030204" pitchFamily="34" charset="0"/>
                <a:ea typeface="Calibri" panose="020F0502020204030204" pitchFamily="34" charset="0"/>
                <a:cs typeface="Calibri" panose="020F0502020204030204" pitchFamily="34" charset="0"/>
              </a:rPr>
              <a:t> για τη δράση των παγκρεατικών ενζύμων στο λεπτό έντερο</a:t>
            </a:r>
            <a:r>
              <a:rPr lang="el-GR" sz="2300" dirty="0">
                <a:latin typeface="Calibri" panose="020F0502020204030204" pitchFamily="34" charset="0"/>
                <a:ea typeface="Calibri" panose="020F0502020204030204" pitchFamily="34" charset="0"/>
                <a:cs typeface="Calibri" panose="020F0502020204030204" pitchFamily="34" charset="0"/>
              </a:rPr>
              <a:t>,</a:t>
            </a:r>
            <a:r>
              <a:rPr lang="el-GR" sz="2300" dirty="0">
                <a:effectLst/>
                <a:latin typeface="Calibri" panose="020F0502020204030204" pitchFamily="34" charset="0"/>
                <a:ea typeface="Calibri" panose="020F0502020204030204" pitchFamily="34" charset="0"/>
                <a:cs typeface="Calibri" panose="020F0502020204030204" pitchFamily="34" charset="0"/>
              </a:rPr>
              <a:t> αλλά και για να αποτραπεί τυχόν βλάβη του δωδεκαδακτυλικού βλεννογόνου από το υδροχλωρικό οξύ.</a:t>
            </a:r>
            <a:endParaRPr lang="el-GR"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300" dirty="0">
                <a:effectLst/>
                <a:latin typeface="Calibri" panose="020F0502020204030204" pitchFamily="34" charset="0"/>
                <a:ea typeface="Calibri" panose="020F0502020204030204" pitchFamily="34" charset="0"/>
                <a:cs typeface="Calibri" panose="020F0502020204030204" pitchFamily="34" charset="0"/>
              </a:rPr>
              <a:t>Οι εκκριτικές δράσεις του παγκρέατος ελέγχονται από ορμόνες που εκκρίνονται από το δωδεκαδάκτυλο. Όταν ο χυμός εισέλθει στο δωδεκαδάκτυλο, τότε απελευθερώνεται η </a:t>
            </a:r>
            <a:r>
              <a:rPr lang="el-GR" sz="2300" b="1" dirty="0" err="1">
                <a:effectLst/>
                <a:latin typeface="Calibri" panose="020F0502020204030204" pitchFamily="34" charset="0"/>
                <a:ea typeface="Calibri" panose="020F0502020204030204" pitchFamily="34" charset="0"/>
                <a:cs typeface="Calibri" panose="020F0502020204030204" pitchFamily="34" charset="0"/>
              </a:rPr>
              <a:t>εκκριματίνη</a:t>
            </a:r>
            <a:r>
              <a:rPr lang="el-GR" sz="2300" dirty="0">
                <a:effectLst/>
                <a:latin typeface="Calibri" panose="020F0502020204030204" pitchFamily="34" charset="0"/>
                <a:ea typeface="Calibri" panose="020F0502020204030204" pitchFamily="34" charset="0"/>
                <a:cs typeface="Calibri" panose="020F0502020204030204" pitchFamily="34" charset="0"/>
              </a:rPr>
              <a:t>, η οποία πυροδοτεί την έκκριση των </a:t>
            </a:r>
            <a:r>
              <a:rPr lang="el-GR" sz="2300" dirty="0" err="1">
                <a:effectLst/>
                <a:latin typeface="Calibri" panose="020F0502020204030204" pitchFamily="34" charset="0"/>
                <a:ea typeface="Calibri" panose="020F0502020204030204" pitchFamily="34" charset="0"/>
                <a:cs typeface="Calibri" panose="020F0502020204030204" pitchFamily="34" charset="0"/>
              </a:rPr>
              <a:t>διττανθρακικών</a:t>
            </a:r>
            <a:r>
              <a:rPr lang="el-GR" sz="2300" dirty="0">
                <a:effectLst/>
                <a:latin typeface="Calibri" panose="020F0502020204030204" pitchFamily="34" charset="0"/>
                <a:ea typeface="Calibri" panose="020F0502020204030204" pitchFamily="34" charset="0"/>
                <a:cs typeface="Calibri" panose="020F0502020204030204" pitchFamily="34" charset="0"/>
              </a:rPr>
              <a:t> και νερού από τα κύτταρα των παγκρεατικών πόρων. Άλλη ορμόνη που εκκρίνεται από το δωδεκαδάκτυλο είναι η </a:t>
            </a:r>
            <a:r>
              <a:rPr lang="el-GR" sz="2300" b="1" dirty="0" err="1">
                <a:effectLst/>
                <a:latin typeface="Calibri" panose="020F0502020204030204" pitchFamily="34" charset="0"/>
                <a:ea typeface="Calibri" panose="020F0502020204030204" pitchFamily="34" charset="0"/>
                <a:cs typeface="Calibri" panose="020F0502020204030204" pitchFamily="34" charset="0"/>
              </a:rPr>
              <a:t>χολοκυστοκινίνη</a:t>
            </a:r>
            <a:r>
              <a:rPr lang="el-GR" sz="2300" dirty="0">
                <a:effectLst/>
                <a:latin typeface="Calibri" panose="020F0502020204030204" pitchFamily="34" charset="0"/>
                <a:ea typeface="Calibri" panose="020F0502020204030204" pitchFamily="34" charset="0"/>
                <a:cs typeface="Calibri" panose="020F0502020204030204" pitchFamily="34" charset="0"/>
              </a:rPr>
              <a:t>, η οποία διεγείρει την παραγωγή και την έκκριση των παγκρεατικών ενζύμων.</a:t>
            </a:r>
            <a:endParaRPr lang="el-GR"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09023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75DF39A-429B-EF24-DE2B-5F97654A0DDD}"/>
              </a:ext>
            </a:extLst>
          </p:cNvPr>
          <p:cNvSpPr>
            <a:spLocks noGrp="1"/>
          </p:cNvSpPr>
          <p:nvPr>
            <p:ph type="title"/>
          </p:nvPr>
        </p:nvSpPr>
        <p:spPr>
          <a:xfrm>
            <a:off x="838200" y="182881"/>
            <a:ext cx="10515600" cy="799613"/>
          </a:xfrm>
        </p:spPr>
        <p:txBody>
          <a:bodyPr>
            <a:normAutofit/>
          </a:bodyPr>
          <a:lstStyle/>
          <a:p>
            <a:r>
              <a:rPr lang="el-GR" sz="3600" b="1" dirty="0">
                <a:latin typeface="Calibri" panose="020F0502020204030204" pitchFamily="34" charset="0"/>
                <a:ea typeface="Calibri" panose="020F0502020204030204" pitchFamily="34" charset="0"/>
                <a:cs typeface="Calibri" panose="020F0502020204030204" pitchFamily="34" charset="0"/>
              </a:rPr>
              <a:t>Ένζυμα</a:t>
            </a:r>
            <a:r>
              <a:rPr lang="el-GR" sz="3600" b="1" dirty="0">
                <a:effectLst/>
                <a:latin typeface="Calibri" panose="020F0502020204030204" pitchFamily="34" charset="0"/>
                <a:ea typeface="Calibri" panose="020F0502020204030204" pitchFamily="34" charset="0"/>
                <a:cs typeface="Calibri" panose="020F0502020204030204" pitchFamily="34" charset="0"/>
              </a:rPr>
              <a:t> παγκρεατικού υγρού</a:t>
            </a:r>
            <a:endParaRPr lang="el-GR" dirty="0"/>
          </a:p>
        </p:txBody>
      </p:sp>
      <p:sp>
        <p:nvSpPr>
          <p:cNvPr id="3" name="Θέση περιεχομένου 2">
            <a:extLst>
              <a:ext uri="{FF2B5EF4-FFF2-40B4-BE49-F238E27FC236}">
                <a16:creationId xmlns="" xmlns:a16="http://schemas.microsoft.com/office/drawing/2014/main" id="{5B891F70-DB3E-CD18-1703-B66E4D88917F}"/>
              </a:ext>
            </a:extLst>
          </p:cNvPr>
          <p:cNvSpPr>
            <a:spLocks noGrp="1"/>
          </p:cNvSpPr>
          <p:nvPr>
            <p:ph idx="1"/>
          </p:nvPr>
        </p:nvSpPr>
        <p:spPr>
          <a:xfrm>
            <a:off x="700391" y="914400"/>
            <a:ext cx="11254903" cy="5760719"/>
          </a:xfrm>
        </p:spPr>
        <p:txBody>
          <a:bodyPr>
            <a:noAutofit/>
          </a:bodyPr>
          <a:lstStyle/>
          <a:p>
            <a:pPr marL="342900" lvl="0" indent="-342900">
              <a:lnSpc>
                <a:spcPct val="150000"/>
              </a:lnSpc>
              <a:spcBef>
                <a:spcPts val="0"/>
              </a:spcBef>
              <a:buFont typeface="+mj-lt"/>
              <a:buAutoNum type="arabicParenR"/>
            </a:pPr>
            <a:r>
              <a:rPr lang="el-GR" sz="1800" b="1" dirty="0">
                <a:effectLst/>
                <a:latin typeface="Calibri" panose="020F0502020204030204" pitchFamily="34" charset="0"/>
                <a:ea typeface="Calibri" panose="020F0502020204030204" pitchFamily="34" charset="0"/>
                <a:cs typeface="Calibri" panose="020F0502020204030204" pitchFamily="34" charset="0"/>
              </a:rPr>
              <a:t>Παγκρεατική α-</a:t>
            </a:r>
            <a:r>
              <a:rPr lang="el-GR" sz="1800" b="1"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1800" b="1"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Calibri" panose="020F0502020204030204" pitchFamily="34" charset="0"/>
              </a:rPr>
              <a:t> Διασπά υδατάνθρακες όπως άμυλο και γλυκογόνο σε μονοσακχαρίτες, </a:t>
            </a:r>
            <a:r>
              <a:rPr lang="el-GR" sz="1800" dirty="0" err="1">
                <a:effectLst/>
                <a:latin typeface="Calibri" panose="020F0502020204030204" pitchFamily="34" charset="0"/>
                <a:ea typeface="Calibri" panose="020F0502020204030204" pitchFamily="34" charset="0"/>
                <a:cs typeface="Calibri" panose="020F0502020204030204" pitchFamily="34" charset="0"/>
              </a:rPr>
              <a:t>δισακχαρίτες</a:t>
            </a:r>
            <a:r>
              <a:rPr lang="el-GR" sz="1800" dirty="0">
                <a:effectLst/>
                <a:latin typeface="Calibri" panose="020F0502020204030204" pitchFamily="34" charset="0"/>
                <a:ea typeface="Calibri" panose="020F0502020204030204" pitchFamily="34" charset="0"/>
                <a:cs typeface="Calibri" panose="020F0502020204030204" pitchFamily="34" charset="0"/>
              </a:rPr>
              <a:t> και α-</a:t>
            </a:r>
            <a:r>
              <a:rPr lang="el-GR" sz="1800" dirty="0" err="1">
                <a:effectLst/>
                <a:latin typeface="Calibri" panose="020F0502020204030204" pitchFamily="34" charset="0"/>
                <a:ea typeface="Calibri" panose="020F0502020204030204" pitchFamily="34" charset="0"/>
                <a:cs typeface="Calibri" panose="020F0502020204030204" pitchFamily="34" charset="0"/>
              </a:rPr>
              <a:t>δεξτρίνες</a:t>
            </a:r>
            <a:r>
              <a:rPr lang="el-GR" sz="1800" dirty="0">
                <a:effectLst/>
                <a:latin typeface="Calibri" panose="020F0502020204030204" pitchFamily="34" charset="0"/>
                <a:ea typeface="Calibri" panose="020F0502020204030204" pitchFamily="34" charset="0"/>
                <a:cs typeface="Calibri" panose="020F0502020204030204" pitchFamily="34" charset="0"/>
              </a:rPr>
              <a:t>, όχι όμως την κυτταρίνη. Η παγκρεατική α-</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1800" dirty="0">
                <a:effectLst/>
                <a:latin typeface="Calibri" panose="020F0502020204030204" pitchFamily="34" charset="0"/>
                <a:ea typeface="Calibri" panose="020F0502020204030204" pitchFamily="34" charset="0"/>
                <a:cs typeface="Calibri" panose="020F0502020204030204" pitchFamily="34" charset="0"/>
              </a:rPr>
              <a:t> είναι σχεδόν </a:t>
            </a:r>
            <a:r>
              <a:rPr lang="el-GR" sz="1800" dirty="0">
                <a:latin typeface="Calibri" panose="020F0502020204030204" pitchFamily="34" charset="0"/>
                <a:ea typeface="Calibri" panose="020F0502020204030204" pitchFamily="34" charset="0"/>
                <a:cs typeface="Calibri" panose="020F0502020204030204" pitchFamily="34" charset="0"/>
              </a:rPr>
              <a:t>ίδια</a:t>
            </a:r>
            <a:r>
              <a:rPr lang="el-GR" sz="1800" dirty="0">
                <a:effectLst/>
                <a:latin typeface="Calibri" panose="020F0502020204030204" pitchFamily="34" charset="0"/>
                <a:ea typeface="Calibri" panose="020F0502020204030204" pitchFamily="34" charset="0"/>
                <a:cs typeface="Calibri" panose="020F0502020204030204" pitchFamily="34" charset="0"/>
              </a:rPr>
              <a:t> με τη </a:t>
            </a:r>
            <a:r>
              <a:rPr lang="el-GR" sz="1800" dirty="0" err="1">
                <a:effectLst/>
                <a:latin typeface="Calibri" panose="020F0502020204030204" pitchFamily="34" charset="0"/>
                <a:ea typeface="Calibri" panose="020F0502020204030204" pitchFamily="34" charset="0"/>
                <a:cs typeface="Calibri" panose="020F0502020204030204" pitchFamily="34" charset="0"/>
              </a:rPr>
              <a:t>σιελική</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mj-lt"/>
              <a:buAutoNum type="arabicParenR"/>
            </a:pPr>
            <a:r>
              <a:rPr lang="el-GR" sz="1800" b="1" dirty="0">
                <a:effectLst/>
                <a:latin typeface="Calibri" panose="020F0502020204030204" pitchFamily="34" charset="0"/>
                <a:ea typeface="Calibri" panose="020F0502020204030204" pitchFamily="34" charset="0"/>
                <a:cs typeface="Calibri" panose="020F0502020204030204" pitchFamily="34" charset="0"/>
              </a:rPr>
              <a:t>Παγκρεατική </a:t>
            </a:r>
            <a:r>
              <a:rPr lang="el-GR" sz="1800" b="1"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1800" b="1"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Υδρολύει</a:t>
            </a:r>
            <a:r>
              <a:rPr lang="el-GR" sz="1800" dirty="0">
                <a:effectLst/>
                <a:latin typeface="Calibri" panose="020F0502020204030204" pitchFamily="34" charset="0"/>
                <a:ea typeface="Calibri" panose="020F0502020204030204" pitchFamily="34" charset="0"/>
                <a:cs typeface="Calibri" panose="020F0502020204030204" pitchFamily="34" charset="0"/>
              </a:rPr>
              <a:t> τα </a:t>
            </a:r>
            <a:r>
              <a:rPr lang="el-GR" sz="1800"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1800" dirty="0">
                <a:effectLst/>
                <a:latin typeface="Calibri" panose="020F0502020204030204" pitchFamily="34" charset="0"/>
                <a:ea typeface="Calibri" panose="020F0502020204030204" pitchFamily="34" charset="0"/>
                <a:cs typeface="Calibri" panose="020F0502020204030204" pitchFamily="34" charset="0"/>
              </a:rPr>
              <a:t> σε </a:t>
            </a:r>
            <a:r>
              <a:rPr lang="el-GR" sz="1800" dirty="0" err="1">
                <a:effectLst/>
                <a:latin typeface="Calibri" panose="020F0502020204030204" pitchFamily="34" charset="0"/>
                <a:ea typeface="Calibri" panose="020F0502020204030204" pitchFamily="34" charset="0"/>
                <a:cs typeface="Calibri" panose="020F0502020204030204" pitchFamily="34" charset="0"/>
              </a:rPr>
              <a:t>διγλυκερίδια</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μονογλυκερίδια</a:t>
            </a:r>
            <a:r>
              <a:rPr lang="el-GR" sz="1800" dirty="0">
                <a:effectLst/>
                <a:latin typeface="Calibri" panose="020F0502020204030204" pitchFamily="34" charset="0"/>
                <a:ea typeface="Calibri" panose="020F0502020204030204" pitchFamily="34" charset="0"/>
                <a:cs typeface="Calibri" panose="020F0502020204030204" pitchFamily="34" charset="0"/>
              </a:rPr>
              <a:t> και ελεύθερα λιπαρά οξέα. Όμως, για την πέψη των λιπών είναι απαραίτητη η επίδραση των χολικών αλάτων της χολής.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mj-lt"/>
              <a:buAutoNum type="arabicParenR"/>
            </a:pPr>
            <a:r>
              <a:rPr lang="el-GR" sz="1800" b="1" dirty="0" err="1">
                <a:effectLst/>
                <a:latin typeface="Calibri" panose="020F0502020204030204" pitchFamily="34" charset="0"/>
                <a:ea typeface="Calibri" panose="020F0502020204030204" pitchFamily="34" charset="0"/>
                <a:cs typeface="Calibri" panose="020F0502020204030204" pitchFamily="34" charset="0"/>
              </a:rPr>
              <a:t>Νουκλεάσες</a:t>
            </a:r>
            <a:r>
              <a:rPr lang="el-GR" sz="1800" b="1"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Calibri" panose="020F0502020204030204" pitchFamily="34" charset="0"/>
              </a:rPr>
              <a:t> Διασπούν τα </a:t>
            </a:r>
            <a:r>
              <a:rPr lang="el-GR" sz="1800" dirty="0" err="1">
                <a:effectLst/>
                <a:latin typeface="Calibri" panose="020F0502020204030204" pitchFamily="34" charset="0"/>
                <a:ea typeface="Calibri" panose="020F0502020204030204" pitchFamily="34" charset="0"/>
                <a:cs typeface="Calibri" panose="020F0502020204030204" pitchFamily="34" charset="0"/>
              </a:rPr>
              <a:t>νουκλεϊκά</a:t>
            </a:r>
            <a:r>
              <a:rPr lang="el-GR" sz="1800" dirty="0">
                <a:effectLst/>
                <a:latin typeface="Calibri" panose="020F0502020204030204" pitchFamily="34" charset="0"/>
                <a:ea typeface="Calibri" panose="020F0502020204030204" pitchFamily="34" charset="0"/>
                <a:cs typeface="Calibri" panose="020F0502020204030204" pitchFamily="34" charset="0"/>
              </a:rPr>
              <a:t> οξέα πχ </a:t>
            </a:r>
            <a:r>
              <a:rPr lang="el-GR" sz="1800" dirty="0" err="1">
                <a:effectLst/>
                <a:latin typeface="Calibri" panose="020F0502020204030204" pitchFamily="34" charset="0"/>
                <a:ea typeface="Calibri" panose="020F0502020204030204" pitchFamily="34" charset="0"/>
                <a:cs typeface="Calibri" panose="020F0502020204030204" pitchFamily="34" charset="0"/>
              </a:rPr>
              <a:t>ριβονουκλεάση</a:t>
            </a:r>
            <a:r>
              <a:rPr lang="el-GR" sz="1800" dirty="0">
                <a:effectLst/>
                <a:latin typeface="Calibri" panose="020F0502020204030204" pitchFamily="34" charset="0"/>
                <a:ea typeface="Calibri" panose="020F0502020204030204" pitchFamily="34" charset="0"/>
                <a:cs typeface="Calibri" panose="020F0502020204030204" pitchFamily="34" charset="0"/>
              </a:rPr>
              <a:t>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δεοξυριβονουκλεάση</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mj-lt"/>
              <a:buAutoNum type="arabicParenR"/>
            </a:pPr>
            <a:r>
              <a:rPr lang="el-GR" sz="1800" b="1" dirty="0">
                <a:effectLst/>
                <a:latin typeface="Calibri" panose="020F0502020204030204" pitchFamily="34" charset="0"/>
                <a:ea typeface="Calibri" panose="020F0502020204030204" pitchFamily="34" charset="0"/>
                <a:cs typeface="Calibri" panose="020F0502020204030204" pitchFamily="34" charset="0"/>
              </a:rPr>
              <a:t>Πρωτεολυτικά ένζυμα:</a:t>
            </a:r>
            <a:r>
              <a:rPr lang="el-GR" sz="1800" dirty="0">
                <a:effectLst/>
                <a:latin typeface="Calibri" panose="020F0502020204030204" pitchFamily="34" charset="0"/>
                <a:ea typeface="Calibri" panose="020F0502020204030204" pitchFamily="34" charset="0"/>
                <a:cs typeface="Calibri" panose="020F0502020204030204" pitchFamily="34" charset="0"/>
              </a:rPr>
              <a:t> Διασπούν τις πρωτεΐνες. </a:t>
            </a:r>
            <a:r>
              <a:rPr lang="el-GR" sz="1800" dirty="0">
                <a:latin typeface="Calibri" panose="020F0502020204030204" pitchFamily="34" charset="0"/>
                <a:ea typeface="Calibri" panose="020F0502020204030204" pitchFamily="34" charset="0"/>
                <a:cs typeface="Calibri" panose="020F0502020204030204" pitchFamily="34" charset="0"/>
              </a:rPr>
              <a:t>Α</a:t>
            </a:r>
            <a:r>
              <a:rPr lang="el-GR" sz="1800" dirty="0">
                <a:effectLst/>
                <a:latin typeface="Calibri" panose="020F0502020204030204" pitchFamily="34" charset="0"/>
                <a:ea typeface="Calibri" panose="020F0502020204030204" pitchFamily="34" charset="0"/>
                <a:cs typeface="Calibri" panose="020F0502020204030204" pitchFamily="34" charset="0"/>
              </a:rPr>
              <a:t>ρχικά εκκρίνονται ως </a:t>
            </a:r>
            <a:r>
              <a:rPr lang="el-GR" sz="1800" dirty="0" err="1">
                <a:effectLst/>
                <a:latin typeface="Calibri" panose="020F0502020204030204" pitchFamily="34" charset="0"/>
                <a:ea typeface="Calibri" panose="020F0502020204030204" pitchFamily="34" charset="0"/>
                <a:cs typeface="Calibri" panose="020F0502020204030204" pitchFamily="34" charset="0"/>
              </a:rPr>
              <a:t>ενενεργά</a:t>
            </a:r>
            <a:r>
              <a:rPr lang="el-GR" sz="1800" dirty="0">
                <a:effectLst/>
                <a:latin typeface="Calibri" panose="020F0502020204030204" pitchFamily="34" charset="0"/>
                <a:ea typeface="Calibri" panose="020F0502020204030204" pitchFamily="34" charset="0"/>
                <a:cs typeface="Calibri" panose="020F0502020204030204" pitchFamily="34" charset="0"/>
              </a:rPr>
              <a:t> ένζυμα που ενεργοποιούνται στο λεπτό έντερο. </a:t>
            </a:r>
            <a:r>
              <a:rPr lang="el-GR" sz="1800" dirty="0" err="1">
                <a:latin typeface="Calibri" panose="020F0502020204030204" pitchFamily="34" charset="0"/>
                <a:ea typeface="Calibri" panose="020F0502020204030204" pitchFamily="34" charset="0"/>
                <a:cs typeface="Calibri" panose="020F0502020204030204" pitchFamily="34" charset="0"/>
              </a:rPr>
              <a:t>Π</a:t>
            </a:r>
            <a:r>
              <a:rPr lang="el-GR" sz="1800" dirty="0" err="1">
                <a:effectLst/>
                <a:latin typeface="Calibri" panose="020F0502020204030204" pitchFamily="34" charset="0"/>
                <a:ea typeface="Calibri" panose="020F0502020204030204" pitchFamily="34" charset="0"/>
                <a:cs typeface="Calibri" panose="020F0502020204030204" pitchFamily="34" charset="0"/>
              </a:rPr>
              <a:t>ροένζυμα</a:t>
            </a:r>
            <a:r>
              <a:rPr lang="el-GR" sz="1800" dirty="0">
                <a:effectLst/>
                <a:latin typeface="Calibri" panose="020F0502020204030204" pitchFamily="34" charset="0"/>
                <a:ea typeface="Calibri" panose="020F0502020204030204" pitchFamily="34" charset="0"/>
                <a:cs typeface="Calibri" panose="020F0502020204030204" pitchFamily="34" charset="0"/>
              </a:rPr>
              <a:t> του </a:t>
            </a:r>
            <a:r>
              <a:rPr lang="el-GR" sz="1800" dirty="0" err="1">
                <a:effectLst/>
                <a:latin typeface="Calibri" panose="020F0502020204030204" pitchFamily="34" charset="0"/>
                <a:ea typeface="Calibri" panose="020F0502020204030204" pitchFamily="34" charset="0"/>
                <a:cs typeface="Calibri" panose="020F0502020204030204" pitchFamily="34" charset="0"/>
              </a:rPr>
              <a:t>παγκρέατοςς</a:t>
            </a:r>
            <a:r>
              <a:rPr lang="el-GR" sz="1800" dirty="0">
                <a:effectLst/>
                <a:latin typeface="Calibri" panose="020F0502020204030204" pitchFamily="34" charset="0"/>
                <a:ea typeface="Calibri" panose="020F0502020204030204" pitchFamily="34" charset="0"/>
                <a:cs typeface="Calibri" panose="020F0502020204030204" pitchFamily="34" charset="0"/>
              </a:rPr>
              <a:t> είναι το </a:t>
            </a:r>
            <a:r>
              <a:rPr lang="el-GR" sz="1800" b="1" dirty="0" err="1">
                <a:effectLst/>
                <a:latin typeface="Calibri" panose="020F0502020204030204" pitchFamily="34" charset="0"/>
                <a:ea typeface="Calibri" panose="020F0502020204030204" pitchFamily="34" charset="0"/>
                <a:cs typeface="Calibri" panose="020F0502020204030204" pitchFamily="34" charset="0"/>
              </a:rPr>
              <a:t>θρυψινογόνο</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χυμοθρυψινογόνο</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προκαρβοξυπεπτιδάση</a:t>
            </a:r>
            <a:r>
              <a:rPr lang="el-GR" sz="1800" dirty="0">
                <a:effectLst/>
                <a:latin typeface="Calibri" panose="020F0502020204030204" pitchFamily="34" charset="0"/>
                <a:ea typeface="Calibri" panose="020F0502020204030204" pitchFamily="34" charset="0"/>
                <a:cs typeface="Calibri" panose="020F0502020204030204" pitchFamily="34" charset="0"/>
              </a:rPr>
              <a:t>, και η </a:t>
            </a:r>
            <a:r>
              <a:rPr lang="el-GR" sz="1800" b="1" dirty="0" err="1">
                <a:effectLst/>
                <a:latin typeface="Calibri" panose="020F0502020204030204" pitchFamily="34" charset="0"/>
                <a:ea typeface="Calibri" panose="020F0502020204030204" pitchFamily="34" charset="0"/>
                <a:cs typeface="Calibri" panose="020F0502020204030204" pitchFamily="34" charset="0"/>
              </a:rPr>
              <a:t>προελαστάση</a:t>
            </a:r>
            <a:r>
              <a:rPr lang="el-GR" sz="1800" dirty="0">
                <a:effectLst/>
                <a:latin typeface="Calibri" panose="020F0502020204030204" pitchFamily="34" charset="0"/>
                <a:ea typeface="Calibri" panose="020F0502020204030204" pitchFamily="34" charset="0"/>
                <a:cs typeface="Calibri" panose="020F0502020204030204" pitchFamily="34" charset="0"/>
              </a:rPr>
              <a:t>. Όταν το </a:t>
            </a:r>
            <a:r>
              <a:rPr lang="el-GR" sz="1800" dirty="0" err="1">
                <a:effectLst/>
                <a:latin typeface="Calibri" panose="020F0502020204030204" pitchFamily="34" charset="0"/>
                <a:ea typeface="Calibri" panose="020F0502020204030204" pitchFamily="34" charset="0"/>
                <a:cs typeface="Calibri" panose="020F0502020204030204" pitchFamily="34" charset="0"/>
              </a:rPr>
              <a:t>θρυψινογόνο</a:t>
            </a:r>
            <a:r>
              <a:rPr lang="el-GR" sz="1800" dirty="0">
                <a:effectLst/>
                <a:latin typeface="Calibri" panose="020F0502020204030204" pitchFamily="34" charset="0"/>
                <a:ea typeface="Calibri" panose="020F0502020204030204" pitchFamily="34" charset="0"/>
                <a:cs typeface="Calibri" panose="020F0502020204030204" pitchFamily="34" charset="0"/>
              </a:rPr>
              <a:t> εισέλθει στον αυλό του λεπτού εντέρου και έρθει σε επαφή με την </a:t>
            </a:r>
            <a:r>
              <a:rPr lang="el-GR" sz="1800" b="1" dirty="0">
                <a:effectLst/>
                <a:latin typeface="Calibri" panose="020F0502020204030204" pitchFamily="34" charset="0"/>
                <a:ea typeface="Calibri" panose="020F0502020204030204" pitchFamily="34" charset="0"/>
                <a:cs typeface="Calibri" panose="020F0502020204030204" pitchFamily="34" charset="0"/>
              </a:rPr>
              <a:t>εντεροκινάση</a:t>
            </a:r>
            <a:r>
              <a:rPr lang="el-GR" sz="1800" dirty="0">
                <a:effectLst/>
                <a:latin typeface="Calibri" panose="020F0502020204030204" pitchFamily="34" charset="0"/>
                <a:ea typeface="Calibri" panose="020F0502020204030204" pitchFamily="34" charset="0"/>
                <a:cs typeface="Calibri" panose="020F0502020204030204" pitchFamily="34" charset="0"/>
              </a:rPr>
              <a:t>, που βρίσκεται πάνω στη μεμβράνη των κυττάρων του βλεννογόνου στο δωδεκαδάκτυλο, τότε αυτή διασπά τμήμα του </a:t>
            </a:r>
            <a:r>
              <a:rPr lang="el-GR" sz="1800" dirty="0" err="1">
                <a:effectLst/>
                <a:latin typeface="Calibri" panose="020F0502020204030204" pitchFamily="34" charset="0"/>
                <a:ea typeface="Calibri" panose="020F0502020204030204" pitchFamily="34" charset="0"/>
                <a:cs typeface="Calibri" panose="020F0502020204030204" pitchFamily="34" charset="0"/>
              </a:rPr>
              <a:t>θρυψινογόνου</a:t>
            </a:r>
            <a:r>
              <a:rPr lang="el-GR" sz="1800" dirty="0">
                <a:effectLst/>
                <a:latin typeface="Calibri" panose="020F0502020204030204" pitchFamily="34" charset="0"/>
                <a:ea typeface="Calibri" panose="020F0502020204030204" pitchFamily="34" charset="0"/>
                <a:cs typeface="Calibri" panose="020F0502020204030204" pitchFamily="34" charset="0"/>
              </a:rPr>
              <a:t> μετατρέποντάς τη στην ενεργή </a:t>
            </a:r>
            <a:r>
              <a:rPr lang="el-GR" sz="1800" b="1" dirty="0">
                <a:effectLst/>
                <a:latin typeface="Calibri" panose="020F0502020204030204" pitchFamily="34" charset="0"/>
                <a:ea typeface="Calibri" panose="020F0502020204030204" pitchFamily="34" charset="0"/>
                <a:cs typeface="Calibri" panose="020F0502020204030204" pitchFamily="34" charset="0"/>
              </a:rPr>
              <a:t>θρυψίνη</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Μετά</a:t>
            </a:r>
            <a:r>
              <a:rPr lang="el-GR" sz="1800" dirty="0">
                <a:effectLst/>
                <a:latin typeface="Calibri" panose="020F0502020204030204" pitchFamily="34" charset="0"/>
                <a:ea typeface="Calibri" panose="020F0502020204030204" pitchFamily="34" charset="0"/>
                <a:cs typeface="Calibri" panose="020F0502020204030204" pitchFamily="34" charset="0"/>
              </a:rPr>
              <a:t>, αυτή ενεργοποιεί τα υπόλοιπα </a:t>
            </a:r>
            <a:r>
              <a:rPr lang="el-GR" sz="1800" dirty="0" err="1">
                <a:effectLst/>
                <a:latin typeface="Calibri" panose="020F0502020204030204" pitchFamily="34" charset="0"/>
                <a:ea typeface="Calibri" panose="020F0502020204030204" pitchFamily="34" charset="0"/>
                <a:cs typeface="Calibri" panose="020F0502020204030204" pitchFamily="34" charset="0"/>
              </a:rPr>
              <a:t>προένζυμα</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σε</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χυμοθρυψίνη</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καρβοξυπεπτιδάση</a:t>
            </a:r>
            <a:r>
              <a:rPr lang="el-GR" sz="1800" dirty="0">
                <a:effectLst/>
                <a:latin typeface="Calibri" panose="020F0502020204030204" pitchFamily="34" charset="0"/>
                <a:ea typeface="Calibri" panose="020F0502020204030204" pitchFamily="34" charset="0"/>
                <a:cs typeface="Calibri" panose="020F0502020204030204" pitchFamily="34" charset="0"/>
              </a:rPr>
              <a:t>, και </a:t>
            </a:r>
            <a:r>
              <a:rPr lang="el-GR" sz="1800" b="1" dirty="0" err="1">
                <a:effectLst/>
                <a:latin typeface="Calibri" panose="020F0502020204030204" pitchFamily="34" charset="0"/>
                <a:ea typeface="Calibri" panose="020F0502020204030204" pitchFamily="34" charset="0"/>
                <a:cs typeface="Calibri" panose="020F0502020204030204" pitchFamily="34" charset="0"/>
              </a:rPr>
              <a:t>ελαστάση</a:t>
            </a:r>
            <a:r>
              <a:rPr lang="el-GR" sz="1800" dirty="0">
                <a:effectLst/>
                <a:latin typeface="Calibri" panose="020F0502020204030204" pitchFamily="34" charset="0"/>
                <a:ea typeface="Calibri" panose="020F0502020204030204" pitchFamily="34" charset="0"/>
                <a:cs typeface="Calibri" panose="020F0502020204030204" pitchFamily="34" charset="0"/>
              </a:rPr>
              <a:t> που διασπούν τις πρωτεΐνες σε </a:t>
            </a:r>
            <a:r>
              <a:rPr lang="el-GR" sz="1800" dirty="0" err="1">
                <a:effectLst/>
                <a:latin typeface="Calibri" panose="020F0502020204030204" pitchFamily="34" charset="0"/>
                <a:ea typeface="Calibri" panose="020F0502020204030204" pitchFamily="34" charset="0"/>
                <a:cs typeface="Calibri" panose="020F0502020204030204" pitchFamily="34" charset="0"/>
              </a:rPr>
              <a:t>διπεπτίδια</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τριπεπτίδια</a:t>
            </a:r>
            <a:r>
              <a:rPr lang="el-GR" sz="1800" dirty="0">
                <a:effectLst/>
                <a:latin typeface="Calibri" panose="020F0502020204030204" pitchFamily="34" charset="0"/>
                <a:ea typeface="Calibri" panose="020F0502020204030204" pitchFamily="34" charset="0"/>
                <a:cs typeface="Calibri" panose="020F0502020204030204" pitchFamily="34" charset="0"/>
              </a:rPr>
              <a:t>, και αμινοξέα.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Τα </a:t>
            </a:r>
            <a:r>
              <a:rPr lang="el-GR" sz="1800" dirty="0" err="1">
                <a:effectLst/>
                <a:latin typeface="Calibri" panose="020F0502020204030204" pitchFamily="34" charset="0"/>
                <a:ea typeface="Calibri" panose="020F0502020204030204" pitchFamily="34" charset="0"/>
                <a:cs typeface="Calibri" panose="020F0502020204030204" pitchFamily="34" charset="0"/>
              </a:rPr>
              <a:t>λοβιώδη</a:t>
            </a:r>
            <a:r>
              <a:rPr lang="el-GR" sz="1800" dirty="0">
                <a:effectLst/>
                <a:latin typeface="Calibri" panose="020F0502020204030204" pitchFamily="34" charset="0"/>
                <a:ea typeface="Calibri" panose="020F0502020204030204" pitchFamily="34" charset="0"/>
                <a:cs typeface="Calibri" panose="020F0502020204030204" pitchFamily="34" charset="0"/>
              </a:rPr>
              <a:t> κύτταρα του παγκρέατος εκκρίνουν </a:t>
            </a:r>
            <a:r>
              <a:rPr lang="el-GR" sz="1800" dirty="0">
                <a:latin typeface="Calibri" panose="020F0502020204030204" pitchFamily="34" charset="0"/>
                <a:ea typeface="Calibri" panose="020F0502020204030204" pitchFamily="34" charset="0"/>
                <a:cs typeface="Calibri" panose="020F0502020204030204" pitchFamily="34" charset="0"/>
              </a:rPr>
              <a:t>τον</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αναστολέα της θρυψίνης</a:t>
            </a:r>
            <a:r>
              <a:rPr lang="el-GR" sz="1800" dirty="0">
                <a:effectLst/>
                <a:latin typeface="Calibri" panose="020F0502020204030204" pitchFamily="34" charset="0"/>
                <a:ea typeface="Calibri" panose="020F0502020204030204" pitchFamily="34" charset="0"/>
                <a:cs typeface="Calibri" panose="020F0502020204030204" pitchFamily="34" charset="0"/>
              </a:rPr>
              <a:t>, η οποία αναστέλλει την </a:t>
            </a:r>
            <a:r>
              <a:rPr lang="el-GR" sz="1800" dirty="0" err="1">
                <a:effectLst/>
                <a:latin typeface="Calibri" panose="020F0502020204030204" pitchFamily="34" charset="0"/>
                <a:ea typeface="Calibri" panose="020F0502020204030204" pitchFamily="34" charset="0"/>
                <a:cs typeface="Calibri" panose="020F0502020204030204" pitchFamily="34" charset="0"/>
              </a:rPr>
              <a:t>ενζυμική</a:t>
            </a:r>
            <a:r>
              <a:rPr lang="el-GR" sz="1800" dirty="0">
                <a:effectLst/>
                <a:latin typeface="Calibri" panose="020F0502020204030204" pitchFamily="34" charset="0"/>
                <a:ea typeface="Calibri" panose="020F0502020204030204" pitchFamily="34" charset="0"/>
                <a:cs typeface="Calibri" panose="020F0502020204030204" pitchFamily="34" charset="0"/>
              </a:rPr>
              <a:t> δράση της θρυψίνης που αυθόρμητα ίσως παραχθεί ή ενεργοποιηθεί στο πάγκρεας.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02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384C806F-1A34-EC94-43A7-799DBB9BB75F}"/>
              </a:ext>
            </a:extLst>
          </p:cNvPr>
          <p:cNvSpPr>
            <a:spLocks noGrp="1"/>
          </p:cNvSpPr>
          <p:nvPr>
            <p:ph idx="1"/>
          </p:nvPr>
        </p:nvSpPr>
        <p:spPr>
          <a:xfrm>
            <a:off x="838200" y="172720"/>
            <a:ext cx="10774680" cy="6421120"/>
          </a:xfrm>
        </p:spPr>
        <p:txBody>
          <a:bodyPr>
            <a:normAutofit fontScale="77500" lnSpcReduction="20000"/>
          </a:bodyPr>
          <a:lstStyle/>
          <a:p>
            <a:pPr marL="0" indent="0">
              <a:lnSpc>
                <a:spcPct val="150000"/>
              </a:lnSpc>
              <a:spcBef>
                <a:spcPts val="0"/>
              </a:spcBef>
            </a:pPr>
            <a:r>
              <a:rPr lang="el-GR" sz="2800" dirty="0">
                <a:effectLst/>
                <a:latin typeface="Calibri" panose="020F0502020204030204" pitchFamily="34" charset="0"/>
                <a:ea typeface="Calibri" panose="020F0502020204030204" pitchFamily="34" charset="0"/>
                <a:cs typeface="Calibri" panose="020F0502020204030204" pitchFamily="34" charset="0"/>
              </a:rPr>
              <a:t>4) </a:t>
            </a:r>
            <a:r>
              <a:rPr lang="el-GR" sz="2800" b="1" dirty="0">
                <a:effectLst/>
                <a:latin typeface="Calibri" panose="020F0502020204030204" pitchFamily="34" charset="0"/>
                <a:ea typeface="Calibri" panose="020F0502020204030204" pitchFamily="34" charset="0"/>
                <a:cs typeface="Calibri" panose="020F0502020204030204" pitchFamily="34" charset="0"/>
              </a:rPr>
              <a:t>Πέψη:</a:t>
            </a:r>
            <a:r>
              <a:rPr lang="el-GR" sz="2800" dirty="0">
                <a:effectLst/>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Χ</a:t>
            </a:r>
            <a:r>
              <a:rPr lang="el-GR" sz="2800" dirty="0">
                <a:effectLst/>
                <a:latin typeface="Calibri" panose="020F0502020204030204" pitchFamily="34" charset="0"/>
                <a:ea typeface="Calibri" panose="020F0502020204030204" pitchFamily="34" charset="0"/>
                <a:cs typeface="Calibri" panose="020F0502020204030204" pitchFamily="34" charset="0"/>
              </a:rPr>
              <a:t>ημική διάσπαση της τροφής σε μικρά οργανικά μόρια κατάλληλα για απορρόφηση. </a:t>
            </a:r>
            <a:r>
              <a:rPr lang="el-GR" sz="2800" dirty="0">
                <a:latin typeface="Calibri" panose="020F0502020204030204" pitchFamily="34" charset="0"/>
                <a:ea typeface="Calibri" panose="020F0502020204030204" pitchFamily="34" charset="0"/>
                <a:cs typeface="Calibri" panose="020F0502020204030204" pitchFamily="34" charset="0"/>
              </a:rPr>
              <a:t>Οι</a:t>
            </a:r>
            <a:r>
              <a:rPr lang="el-GR" sz="2800" dirty="0">
                <a:effectLst/>
                <a:latin typeface="Calibri" panose="020F0502020204030204" pitchFamily="34" charset="0"/>
                <a:ea typeface="Calibri" panose="020F0502020204030204" pitchFamily="34" charset="0"/>
                <a:cs typeface="Calibri" panose="020F0502020204030204" pitchFamily="34" charset="0"/>
              </a:rPr>
              <a:t> πολυσακχαρίτες </a:t>
            </a:r>
            <a:r>
              <a:rPr lang="el-GR" sz="2800" b="1" dirty="0">
                <a:effectLst/>
                <a:latin typeface="Calibri" panose="020F0502020204030204" pitchFamily="34" charset="0"/>
                <a:ea typeface="Calibri" panose="020F0502020204030204" pitchFamily="34" charset="0"/>
                <a:cs typeface="Calibri" panose="020F0502020204030204" pitchFamily="34" charset="0"/>
              </a:rPr>
              <a:t>άμυλο</a:t>
            </a:r>
            <a:r>
              <a:rPr lang="el-GR" sz="2800" dirty="0">
                <a:effectLst/>
                <a:latin typeface="Calibri" panose="020F0502020204030204" pitchFamily="34" charset="0"/>
                <a:ea typeface="Calibri" panose="020F0502020204030204" pitchFamily="34" charset="0"/>
                <a:cs typeface="Calibri" panose="020F0502020204030204" pitchFamily="34" charset="0"/>
              </a:rPr>
              <a:t> (στις τροφές φυτικής προέλευσης) και </a:t>
            </a:r>
            <a:r>
              <a:rPr lang="el-GR" sz="2800" b="1" dirty="0">
                <a:effectLst/>
                <a:latin typeface="Calibri" panose="020F0502020204030204" pitchFamily="34" charset="0"/>
                <a:ea typeface="Calibri" panose="020F0502020204030204" pitchFamily="34" charset="0"/>
                <a:cs typeface="Calibri" panose="020F0502020204030204" pitchFamily="34" charset="0"/>
              </a:rPr>
              <a:t>γλυκογόνο</a:t>
            </a:r>
            <a:r>
              <a:rPr lang="el-GR" sz="2800" dirty="0">
                <a:effectLst/>
                <a:latin typeface="Calibri" panose="020F0502020204030204" pitchFamily="34" charset="0"/>
                <a:ea typeface="Calibri" panose="020F0502020204030204" pitchFamily="34" charset="0"/>
                <a:cs typeface="Calibri" panose="020F0502020204030204" pitchFamily="34" charset="0"/>
              </a:rPr>
              <a:t> (στις τροφές ζωικής προέλευσης) διασπώνται σε απλούστερους υδατάνθρακες (</a:t>
            </a:r>
            <a:r>
              <a:rPr lang="el-GR" sz="2800" b="1" dirty="0">
                <a:effectLst/>
                <a:latin typeface="Calibri" panose="020F0502020204030204" pitchFamily="34" charset="0"/>
                <a:ea typeface="Calibri" panose="020F0502020204030204" pitchFamily="34" charset="0"/>
                <a:cs typeface="Calibri" panose="020F0502020204030204" pitchFamily="34" charset="0"/>
              </a:rPr>
              <a:t>γλυκόζη</a:t>
            </a:r>
            <a:r>
              <a:rPr lang="el-GR" sz="2800" dirty="0">
                <a:effectLst/>
                <a:latin typeface="Calibri" panose="020F0502020204030204" pitchFamily="34" charset="0"/>
                <a:ea typeface="Calibri" panose="020F0502020204030204" pitchFamily="34" charset="0"/>
                <a:cs typeface="Calibri" panose="020F0502020204030204" pitchFamily="34" charset="0"/>
              </a:rPr>
              <a:t>, </a:t>
            </a:r>
            <a:r>
              <a:rPr lang="el-GR" sz="2800" b="1" dirty="0">
                <a:effectLst/>
                <a:latin typeface="Calibri" panose="020F0502020204030204" pitchFamily="34" charset="0"/>
                <a:ea typeface="Calibri" panose="020F0502020204030204" pitchFamily="34" charset="0"/>
                <a:cs typeface="Calibri" panose="020F0502020204030204" pitchFamily="34" charset="0"/>
              </a:rPr>
              <a:t>φρουκτόζη</a:t>
            </a:r>
            <a:r>
              <a:rPr lang="el-GR" sz="2800" dirty="0">
                <a:effectLst/>
                <a:latin typeface="Calibri" panose="020F0502020204030204" pitchFamily="34" charset="0"/>
                <a:ea typeface="Calibri" panose="020F0502020204030204" pitchFamily="34" charset="0"/>
                <a:cs typeface="Calibri" panose="020F0502020204030204" pitchFamily="34" charset="0"/>
              </a:rPr>
              <a:t> και </a:t>
            </a:r>
            <a:r>
              <a:rPr lang="el-GR" sz="2800" b="1" dirty="0">
                <a:effectLst/>
                <a:latin typeface="Calibri" panose="020F0502020204030204" pitchFamily="34" charset="0"/>
                <a:ea typeface="Calibri" panose="020F0502020204030204" pitchFamily="34" charset="0"/>
                <a:cs typeface="Calibri" panose="020F0502020204030204" pitchFamily="34" charset="0"/>
              </a:rPr>
              <a:t>γαλακτόζη</a:t>
            </a:r>
            <a:r>
              <a:rPr lang="el-GR" sz="2800" b="1" dirty="0">
                <a:latin typeface="Calibri" panose="020F0502020204030204" pitchFamily="34" charset="0"/>
                <a:ea typeface="Calibri" panose="020F0502020204030204" pitchFamily="34" charset="0"/>
                <a:cs typeface="Calibri" panose="020F0502020204030204" pitchFamily="34" charset="0"/>
              </a:rPr>
              <a:t>) </a:t>
            </a:r>
            <a:r>
              <a:rPr lang="el-GR" sz="2800" dirty="0">
                <a:latin typeface="Calibri" panose="020F0502020204030204" pitchFamily="34" charset="0"/>
                <a:ea typeface="Calibri" panose="020F0502020204030204" pitchFamily="34" charset="0"/>
                <a:cs typeface="Calibri" panose="020F0502020204030204" pitchFamily="34" charset="0"/>
              </a:rPr>
              <a:t>για να </a:t>
            </a:r>
            <a:r>
              <a:rPr lang="el-GR" sz="2800" dirty="0" err="1">
                <a:latin typeface="Calibri" panose="020F0502020204030204" pitchFamily="34" charset="0"/>
                <a:ea typeface="Calibri" panose="020F0502020204030204" pitchFamily="34" charset="0"/>
                <a:cs typeface="Calibri" panose="020F0502020204030204" pitchFamily="34" charset="0"/>
              </a:rPr>
              <a:t>απορροφηθούν</a:t>
            </a:r>
            <a:r>
              <a:rPr lang="el-GR" sz="2800" dirty="0">
                <a:latin typeface="Calibri" panose="020F0502020204030204" pitchFamily="34" charset="0"/>
                <a:ea typeface="Calibri" panose="020F0502020204030204" pitchFamily="34" charset="0"/>
                <a:cs typeface="Calibri" panose="020F0502020204030204" pitchFamily="34" charset="0"/>
              </a:rPr>
              <a:t>.</a:t>
            </a:r>
            <a:r>
              <a:rPr lang="el-GR" sz="2800" dirty="0">
                <a:effectLst/>
                <a:latin typeface="Calibri" panose="020F0502020204030204" pitchFamily="34" charset="0"/>
                <a:ea typeface="Calibri" panose="020F0502020204030204" pitchFamily="34" charset="0"/>
                <a:cs typeface="Calibri" panose="020F0502020204030204" pitchFamily="34" charset="0"/>
              </a:rPr>
              <a:t> Αντιθέτως, ο φυτικός πολυσακχαρίτης </a:t>
            </a:r>
            <a:r>
              <a:rPr lang="el-GR" sz="2800" b="1" dirty="0">
                <a:effectLst/>
                <a:latin typeface="Calibri" panose="020F0502020204030204" pitchFamily="34" charset="0"/>
                <a:ea typeface="Calibri" panose="020F0502020204030204" pitchFamily="34" charset="0"/>
                <a:cs typeface="Calibri" panose="020F0502020204030204" pitchFamily="34" charset="0"/>
              </a:rPr>
              <a:t>κυτταρίνη</a:t>
            </a:r>
            <a:r>
              <a:rPr lang="el-GR" sz="2800" dirty="0">
                <a:effectLst/>
                <a:latin typeface="Calibri" panose="020F0502020204030204" pitchFamily="34" charset="0"/>
                <a:ea typeface="Calibri" panose="020F0502020204030204" pitchFamily="34" charset="0"/>
                <a:cs typeface="Calibri" panose="020F0502020204030204" pitchFamily="34" charset="0"/>
              </a:rPr>
              <a:t> δεν μπορεί να διασπαστεί από τα ένζυμα του ανθρώπου. </a:t>
            </a:r>
            <a:r>
              <a:rPr lang="el-GR" sz="2800" dirty="0">
                <a:latin typeface="Calibri" panose="020F0502020204030204" pitchFamily="34" charset="0"/>
                <a:ea typeface="Calibri" panose="020F0502020204030204" pitchFamily="34" charset="0"/>
                <a:cs typeface="Calibri" panose="020F0502020204030204" pitchFamily="34" charset="0"/>
              </a:rPr>
              <a:t>Ο</a:t>
            </a:r>
            <a:r>
              <a:rPr lang="el-GR" sz="2800" dirty="0">
                <a:effectLst/>
                <a:latin typeface="Calibri" panose="020F0502020204030204" pitchFamily="34" charset="0"/>
                <a:ea typeface="Calibri" panose="020F0502020204030204" pitchFamily="34" charset="0"/>
                <a:cs typeface="Calibri" panose="020F0502020204030204" pitchFamily="34" charset="0"/>
              </a:rPr>
              <a:t>ι πρωτεΐνες πρέπει να διασπαστούν από τα πεπτικά ένζυμα σε μικρά πολυπεπτίδια και κυρίως σε αμινοξέα για να </a:t>
            </a:r>
            <a:r>
              <a:rPr lang="el-GR" sz="2800" dirty="0" err="1">
                <a:effectLst/>
                <a:latin typeface="Calibri" panose="020F0502020204030204" pitchFamily="34" charset="0"/>
                <a:ea typeface="Calibri" panose="020F0502020204030204" pitchFamily="34" charset="0"/>
                <a:cs typeface="Calibri" panose="020F0502020204030204" pitchFamily="34" charset="0"/>
              </a:rPr>
              <a:t>απορροφηθούν</a:t>
            </a:r>
            <a:r>
              <a:rPr lang="el-GR" sz="2800" dirty="0">
                <a:effectLst/>
                <a:latin typeface="Calibri" panose="020F0502020204030204" pitchFamily="34" charset="0"/>
                <a:ea typeface="Calibri" panose="020F0502020204030204" pitchFamily="34" charset="0"/>
                <a:cs typeface="Calibri" panose="020F0502020204030204" pitchFamily="34" charset="0"/>
              </a:rPr>
              <a:t>. Ακολούθως, τα </a:t>
            </a:r>
            <a:r>
              <a:rPr lang="el-GR" sz="2800" b="1"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2800" dirty="0">
                <a:effectLst/>
                <a:latin typeface="Calibri" panose="020F0502020204030204" pitchFamily="34" charset="0"/>
                <a:ea typeface="Calibri" panose="020F0502020204030204" pitchFamily="34" charset="0"/>
                <a:cs typeface="Calibri" panose="020F0502020204030204" pitchFamily="34" charset="0"/>
              </a:rPr>
              <a:t> διασπώνται από τα πεπτικά ένζυμα σε δύο μόρια </a:t>
            </a:r>
            <a:r>
              <a:rPr lang="el-GR" sz="2800" b="1" dirty="0">
                <a:effectLst/>
                <a:latin typeface="Calibri" panose="020F0502020204030204" pitchFamily="34" charset="0"/>
                <a:ea typeface="Calibri" panose="020F0502020204030204" pitchFamily="34" charset="0"/>
                <a:cs typeface="Calibri" panose="020F0502020204030204" pitchFamily="34" charset="0"/>
              </a:rPr>
              <a:t>λιπαρών οξέων</a:t>
            </a:r>
            <a:r>
              <a:rPr lang="el-GR" sz="2800" dirty="0">
                <a:effectLst/>
                <a:latin typeface="Calibri" panose="020F0502020204030204" pitchFamily="34" charset="0"/>
                <a:ea typeface="Calibri" panose="020F0502020204030204" pitchFamily="34" charset="0"/>
                <a:cs typeface="Calibri" panose="020F0502020204030204" pitchFamily="34" charset="0"/>
              </a:rPr>
              <a:t> και ένα </a:t>
            </a:r>
            <a:r>
              <a:rPr lang="el-GR" sz="2800" b="1" dirty="0" err="1">
                <a:effectLst/>
                <a:latin typeface="Calibri" panose="020F0502020204030204" pitchFamily="34" charset="0"/>
                <a:ea typeface="Calibri" panose="020F0502020204030204" pitchFamily="34" charset="0"/>
                <a:cs typeface="Calibri" panose="020F0502020204030204" pitchFamily="34" charset="0"/>
              </a:rPr>
              <a:t>μονογλυκερίδιο</a:t>
            </a:r>
            <a:r>
              <a:rPr lang="el-GR" sz="2800" dirty="0">
                <a:effectLst/>
                <a:latin typeface="Calibri" panose="020F0502020204030204" pitchFamily="34" charset="0"/>
                <a:ea typeface="Calibri" panose="020F0502020204030204" pitchFamily="34" charset="0"/>
                <a:cs typeface="Calibri" panose="020F0502020204030204" pitchFamily="34" charset="0"/>
              </a:rPr>
              <a:t> για να </a:t>
            </a:r>
            <a:r>
              <a:rPr lang="el-GR" sz="2800" dirty="0" err="1">
                <a:effectLst/>
                <a:latin typeface="Calibri" panose="020F0502020204030204" pitchFamily="34" charset="0"/>
                <a:ea typeface="Calibri" panose="020F0502020204030204" pitchFamily="34" charset="0"/>
                <a:cs typeface="Calibri" panose="020F0502020204030204" pitchFamily="34" charset="0"/>
              </a:rPr>
              <a:t>απορροφηθούν</a:t>
            </a:r>
            <a:r>
              <a:rPr lang="el-GR" sz="2800" dirty="0">
                <a:effectLst/>
                <a:latin typeface="Calibri" panose="020F0502020204030204" pitchFamily="34" charset="0"/>
                <a:ea typeface="Calibri" panose="020F0502020204030204" pitchFamily="34" charset="0"/>
                <a:cs typeface="Calibri" panose="020F0502020204030204" pitchFamily="34"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pPr>
            <a:r>
              <a:rPr lang="el-GR" sz="2800" dirty="0">
                <a:effectLst/>
                <a:latin typeface="Calibri" panose="020F0502020204030204" pitchFamily="34" charset="0"/>
                <a:ea typeface="Calibri" panose="020F0502020204030204" pitchFamily="34" charset="0"/>
                <a:cs typeface="Calibri" panose="020F0502020204030204" pitchFamily="34" charset="0"/>
              </a:rPr>
              <a:t>5) </a:t>
            </a:r>
            <a:r>
              <a:rPr lang="el-GR" sz="2800" b="1" dirty="0">
                <a:effectLst/>
                <a:latin typeface="Calibri" panose="020F0502020204030204" pitchFamily="34" charset="0"/>
                <a:ea typeface="Calibri" panose="020F0502020204030204" pitchFamily="34" charset="0"/>
                <a:cs typeface="Calibri" panose="020F0502020204030204" pitchFamily="34" charset="0"/>
              </a:rPr>
              <a:t>Απορρόφηση:</a:t>
            </a:r>
            <a:r>
              <a:rPr lang="el-GR" sz="2800" dirty="0">
                <a:effectLst/>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Μ</a:t>
            </a:r>
            <a:r>
              <a:rPr lang="el-GR" sz="2800" dirty="0">
                <a:effectLst/>
                <a:latin typeface="Calibri" panose="020F0502020204030204" pitchFamily="34" charset="0"/>
                <a:ea typeface="Calibri" panose="020F0502020204030204" pitchFamily="34" charset="0"/>
                <a:cs typeface="Calibri" panose="020F0502020204030204" pitchFamily="34" charset="0"/>
              </a:rPr>
              <a:t>ετακίνηση των μικρών οργανικών μορίων, των ηλεκτρολυτών, των βιταμινών και του νερού μέσα στα επιθηλιακά κύτταρα του γαστρεντερικού. Ακολούθως, τα </a:t>
            </a:r>
            <a:r>
              <a:rPr lang="el-GR" sz="2800" dirty="0" err="1">
                <a:effectLst/>
                <a:latin typeface="Calibri" panose="020F0502020204030204" pitchFamily="34" charset="0"/>
                <a:ea typeface="Calibri" panose="020F0502020204030204" pitchFamily="34" charset="0"/>
                <a:cs typeface="Calibri" panose="020F0502020204030204" pitchFamily="34" charset="0"/>
              </a:rPr>
              <a:t>απορροφηθέντα</a:t>
            </a:r>
            <a:r>
              <a:rPr lang="el-GR" sz="2800" dirty="0">
                <a:effectLst/>
                <a:latin typeface="Calibri" panose="020F0502020204030204" pitchFamily="34" charset="0"/>
                <a:ea typeface="Calibri" panose="020F0502020204030204" pitchFamily="34" charset="0"/>
                <a:cs typeface="Calibri" panose="020F0502020204030204" pitchFamily="34" charset="0"/>
              </a:rPr>
              <a:t> συστατικά εισέρχονται στην κυκλοφορία του αίματος και διανέμονται στα κύτταρα ολόκληρου του σώματος.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pPr>
            <a:r>
              <a:rPr lang="el-GR" sz="2800" dirty="0">
                <a:effectLst/>
                <a:latin typeface="Calibri" panose="020F0502020204030204" pitchFamily="34" charset="0"/>
                <a:ea typeface="Calibri" panose="020F0502020204030204" pitchFamily="34" charset="0"/>
                <a:cs typeface="Calibri" panose="020F0502020204030204" pitchFamily="34" charset="0"/>
              </a:rPr>
              <a:t>6) </a:t>
            </a:r>
            <a:r>
              <a:rPr lang="el-GR" sz="2800" b="1" dirty="0">
                <a:effectLst/>
                <a:latin typeface="Calibri" panose="020F0502020204030204" pitchFamily="34" charset="0"/>
                <a:ea typeface="Calibri" panose="020F0502020204030204" pitchFamily="34" charset="0"/>
                <a:cs typeface="Calibri" panose="020F0502020204030204" pitchFamily="34" charset="0"/>
              </a:rPr>
              <a:t>Αφόδευση:</a:t>
            </a:r>
            <a:r>
              <a:rPr lang="el-GR" sz="2800" dirty="0">
                <a:effectLst/>
                <a:latin typeface="Calibri" panose="020F0502020204030204" pitchFamily="34" charset="0"/>
                <a:ea typeface="Calibri" panose="020F0502020204030204" pitchFamily="34" charset="0"/>
                <a:cs typeface="Calibri" panose="020F0502020204030204" pitchFamily="34" charset="0"/>
              </a:rPr>
              <a:t>  </a:t>
            </a:r>
            <a:r>
              <a:rPr lang="el-GR" sz="2800" dirty="0">
                <a:latin typeface="Calibri" panose="020F0502020204030204" pitchFamily="34" charset="0"/>
                <a:ea typeface="Calibri" panose="020F0502020204030204" pitchFamily="34" charset="0"/>
                <a:cs typeface="Calibri" panose="020F0502020204030204" pitchFamily="34" charset="0"/>
              </a:rPr>
              <a:t>Α</a:t>
            </a:r>
            <a:r>
              <a:rPr lang="el-GR" sz="2800" dirty="0">
                <a:effectLst/>
                <a:latin typeface="Calibri" panose="020F0502020204030204" pitchFamily="34" charset="0"/>
                <a:ea typeface="Calibri" panose="020F0502020204030204" pitchFamily="34" charset="0"/>
                <a:cs typeface="Calibri" panose="020F0502020204030204" pitchFamily="34" charset="0"/>
              </a:rPr>
              <a:t>ποβολή άπεπτων συστατικών και βακτηρίων υπό τη μορφή </a:t>
            </a:r>
            <a:r>
              <a:rPr lang="el-GR" sz="2800" b="1" dirty="0">
                <a:effectLst/>
                <a:latin typeface="Calibri" panose="020F0502020204030204" pitchFamily="34" charset="0"/>
                <a:ea typeface="Calibri" panose="020F0502020204030204" pitchFamily="34" charset="0"/>
                <a:cs typeface="Calibri" panose="020F0502020204030204" pitchFamily="34" charset="0"/>
              </a:rPr>
              <a:t>κοπράνων</a:t>
            </a:r>
            <a:r>
              <a:rPr lang="el-GR" sz="2800" dirty="0">
                <a:effectLst/>
                <a:latin typeface="Calibri" panose="020F0502020204030204" pitchFamily="34" charset="0"/>
                <a:ea typeface="Calibri" panose="020F0502020204030204" pitchFamily="34" charset="0"/>
                <a:cs typeface="Calibri" panose="020F0502020204030204" pitchFamily="34"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606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68F5F50F-AE10-142D-811C-BDD592601AFB}"/>
              </a:ext>
            </a:extLst>
          </p:cNvPr>
          <p:cNvSpPr>
            <a:spLocks noGrp="1"/>
          </p:cNvSpPr>
          <p:nvPr>
            <p:ph type="title"/>
          </p:nvPr>
        </p:nvSpPr>
        <p:spPr>
          <a:xfrm>
            <a:off x="412356" y="633418"/>
            <a:ext cx="3024180" cy="3586889"/>
          </a:xfrm>
        </p:spPr>
        <p:txBody>
          <a:bodyPr vert="horz" lIns="91440" tIns="45720" rIns="91440" bIns="45720" rtlCol="0" anchor="b">
            <a:normAutofit/>
          </a:bodyPr>
          <a:lstStyle/>
          <a:p>
            <a:r>
              <a:rPr lang="en-US" sz="3200" b="1" kern="1200" dirty="0" err="1">
                <a:solidFill>
                  <a:schemeClr val="tx1"/>
                </a:solidFill>
                <a:effectLst/>
                <a:latin typeface="+mj-lt"/>
                <a:ea typeface="+mj-ea"/>
                <a:cs typeface="+mj-cs"/>
              </a:rPr>
              <a:t>Οι</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δομές</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του</a:t>
            </a:r>
            <a:r>
              <a:rPr lang="en-US" sz="3200" b="1" kern="1200" dirty="0">
                <a:solidFill>
                  <a:schemeClr val="tx1"/>
                </a:solidFill>
                <a:effectLst/>
                <a:latin typeface="+mj-lt"/>
                <a:ea typeface="+mj-ea"/>
                <a:cs typeface="+mj-cs"/>
              </a:rPr>
              <a:t> πα</a:t>
            </a:r>
            <a:r>
              <a:rPr lang="en-US" sz="3200" b="1" kern="1200" dirty="0" err="1">
                <a:solidFill>
                  <a:schemeClr val="tx1"/>
                </a:solidFill>
                <a:effectLst/>
                <a:latin typeface="+mj-lt"/>
                <a:ea typeface="+mj-ea"/>
                <a:cs typeface="+mj-cs"/>
              </a:rPr>
              <a:t>γκρέ</a:t>
            </a:r>
            <a:r>
              <a:rPr lang="en-US" sz="3200" b="1" kern="1200" dirty="0">
                <a:solidFill>
                  <a:schemeClr val="tx1"/>
                </a:solidFill>
                <a:effectLst/>
                <a:latin typeface="+mj-lt"/>
                <a:ea typeface="+mj-ea"/>
                <a:cs typeface="+mj-cs"/>
              </a:rPr>
              <a:t>ατος και της χοληδόχου κύστης</a:t>
            </a:r>
            <a:endParaRPr lang="en-US" sz="3200" kern="1200" dirty="0">
              <a:solidFill>
                <a:schemeClr val="tx1"/>
              </a:solidFill>
              <a:latin typeface="+mj-lt"/>
              <a:ea typeface="+mj-ea"/>
              <a:cs typeface="+mj-cs"/>
            </a:endParaRPr>
          </a:p>
        </p:txBody>
      </p:sp>
      <p:pic>
        <p:nvPicPr>
          <p:cNvPr id="5" name="Εικόνα 4" descr="Εικόνα που περιέχει ζωγραφιά, λαχανικά, φαγητό&#10;&#10;Περιγραφή που δημιουργήθηκε αυτόματα">
            <a:extLst>
              <a:ext uri="{FF2B5EF4-FFF2-40B4-BE49-F238E27FC236}">
                <a16:creationId xmlns="" xmlns:a16="http://schemas.microsoft.com/office/drawing/2014/main" id="{D23AE9B1-EF81-E70F-2404-9EB39F3A3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67" y="851548"/>
            <a:ext cx="8617313" cy="4976496"/>
          </a:xfrm>
          <a:prstGeom prst="rect">
            <a:avLst/>
          </a:prstGeom>
        </p:spPr>
      </p:pic>
    </p:spTree>
    <p:extLst>
      <p:ext uri="{BB962C8B-B14F-4D97-AF65-F5344CB8AC3E}">
        <p14:creationId xmlns:p14="http://schemas.microsoft.com/office/powerpoint/2010/main" val="1287168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ACE4242-E1F0-EDE6-D885-ADD76D1830A9}"/>
              </a:ext>
            </a:extLst>
          </p:cNvPr>
          <p:cNvSpPr>
            <a:spLocks noGrp="1"/>
          </p:cNvSpPr>
          <p:nvPr>
            <p:ph type="title"/>
          </p:nvPr>
        </p:nvSpPr>
        <p:spPr>
          <a:xfrm>
            <a:off x="838200" y="107005"/>
            <a:ext cx="10515600" cy="836578"/>
          </a:xfrm>
        </p:spPr>
        <p:txBody>
          <a:bodyPr>
            <a:normAutofit/>
          </a:bodyPr>
          <a:lstStyle/>
          <a:p>
            <a:r>
              <a:rPr lang="el-GR" b="1" dirty="0">
                <a:latin typeface="Calibri" panose="020F0502020204030204" pitchFamily="34" charset="0"/>
                <a:cs typeface="Calibri" panose="020F0502020204030204" pitchFamily="34" charset="0"/>
              </a:rPr>
              <a:t>ΗΠΑΡ</a:t>
            </a:r>
            <a:endParaRPr lang="el-GR" dirty="0"/>
          </a:p>
        </p:txBody>
      </p:sp>
      <p:sp>
        <p:nvSpPr>
          <p:cNvPr id="3" name="Θέση περιεχομένου 2">
            <a:extLst>
              <a:ext uri="{FF2B5EF4-FFF2-40B4-BE49-F238E27FC236}">
                <a16:creationId xmlns="" xmlns:a16="http://schemas.microsoft.com/office/drawing/2014/main" id="{AC2CF3E8-18E8-4F77-82E6-1F1987E95E57}"/>
              </a:ext>
            </a:extLst>
          </p:cNvPr>
          <p:cNvSpPr>
            <a:spLocks noGrp="1"/>
          </p:cNvSpPr>
          <p:nvPr>
            <p:ph idx="1"/>
          </p:nvPr>
        </p:nvSpPr>
        <p:spPr>
          <a:xfrm>
            <a:off x="838199" y="797668"/>
            <a:ext cx="11068455" cy="5846971"/>
          </a:xfrm>
        </p:spPr>
        <p:txBody>
          <a:bodyPr>
            <a:noAutofit/>
          </a:bodyPr>
          <a:lstStyle/>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Κ</a:t>
            </a:r>
            <a:r>
              <a:rPr lang="el-GR" sz="2200" dirty="0">
                <a:effectLst/>
                <a:latin typeface="Calibri" panose="020F0502020204030204" pitchFamily="34" charset="0"/>
                <a:ea typeface="Calibri" panose="020F0502020204030204" pitchFamily="34" charset="0"/>
                <a:cs typeface="Calibri" panose="020F0502020204030204" pitchFamily="34" charset="0"/>
              </a:rPr>
              <a:t>όκκινο-καφέ όργανο που εκτελεί μεταβολικές και συνθετικές λειτουργίες βάρους 1,5 κιλό.</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100.000 </a:t>
            </a:r>
            <a:r>
              <a:rPr lang="el-GR" sz="2200" b="1" dirty="0">
                <a:effectLst/>
                <a:latin typeface="Calibri" panose="020F0502020204030204" pitchFamily="34" charset="0"/>
                <a:ea typeface="Calibri" panose="020F0502020204030204" pitchFamily="34" charset="0"/>
                <a:cs typeface="Calibri" panose="020F0502020204030204" pitchFamily="34" charset="0"/>
              </a:rPr>
              <a:t>ηπατικά </a:t>
            </a:r>
            <a:r>
              <a:rPr lang="el-GR" sz="2200" b="1" dirty="0" err="1">
                <a:effectLst/>
                <a:latin typeface="Calibri" panose="020F0502020204030204" pitchFamily="34" charset="0"/>
                <a:ea typeface="Calibri" panose="020F0502020204030204" pitchFamily="34" charset="0"/>
                <a:cs typeface="Calibri" panose="020F0502020204030204" pitchFamily="34" charset="0"/>
              </a:rPr>
              <a:t>λοβία</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με το καθένα να</a:t>
            </a:r>
            <a:r>
              <a:rPr lang="el-GR" sz="2200" dirty="0">
                <a:effectLst/>
                <a:latin typeface="Calibri" panose="020F0502020204030204" pitchFamily="34" charset="0"/>
                <a:ea typeface="Calibri" panose="020F0502020204030204" pitchFamily="34" charset="0"/>
                <a:cs typeface="Calibri" panose="020F0502020204030204" pitchFamily="34" charset="0"/>
              </a:rPr>
              <a:t> αποτελείται από τα </a:t>
            </a:r>
            <a:r>
              <a:rPr lang="el-GR" sz="2200" b="1" dirty="0" err="1">
                <a:effectLst/>
                <a:latin typeface="Calibri" panose="020F0502020204030204" pitchFamily="34" charset="0"/>
                <a:ea typeface="Calibri" panose="020F0502020204030204" pitchFamily="34" charset="0"/>
                <a:cs typeface="Calibri" panose="020F0502020204030204" pitchFamily="34" charset="0"/>
              </a:rPr>
              <a:t>ηπατοκύτταρα</a:t>
            </a:r>
            <a:r>
              <a:rPr lang="el-GR" sz="2200" dirty="0">
                <a:effectLst/>
                <a:latin typeface="Calibri" panose="020F0502020204030204" pitchFamily="34" charset="0"/>
                <a:ea typeface="Calibri" panose="020F0502020204030204" pitchFamily="34" charset="0"/>
                <a:cs typeface="Calibri" panose="020F0502020204030204" pitchFamily="34" charset="0"/>
              </a:rPr>
              <a:t> που εκκρίνουν </a:t>
            </a:r>
            <a:r>
              <a:rPr lang="el-GR" sz="2200" dirty="0">
                <a:latin typeface="Calibri" panose="020F0502020204030204" pitchFamily="34" charset="0"/>
                <a:ea typeface="Calibri" panose="020F0502020204030204" pitchFamily="34" charset="0"/>
                <a:cs typeface="Calibri" panose="020F0502020204030204" pitchFamily="34" charset="0"/>
              </a:rPr>
              <a:t>τη</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b="1" dirty="0">
                <a:effectLst/>
                <a:latin typeface="Calibri" panose="020F0502020204030204" pitchFamily="34" charset="0"/>
                <a:ea typeface="Calibri" panose="020F0502020204030204" pitchFamily="34" charset="0"/>
                <a:cs typeface="Calibri" panose="020F0502020204030204" pitchFamily="34" charset="0"/>
              </a:rPr>
              <a:t>χολή</a:t>
            </a:r>
            <a:r>
              <a:rPr lang="el-GR" sz="2200" b="1" dirty="0">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Η χολή εκκρίνεται μέσω του </a:t>
            </a:r>
            <a:r>
              <a:rPr lang="el-GR" sz="2200" dirty="0">
                <a:effectLst/>
                <a:latin typeface="Calibri" panose="020F0502020204030204" pitchFamily="34" charset="0"/>
                <a:ea typeface="Calibri" panose="020F0502020204030204" pitchFamily="34" charset="0"/>
              </a:rPr>
              <a:t>κοινού χοληδόχου πόρου στο δωδεκαδάκτυλο</a:t>
            </a:r>
            <a:r>
              <a:rPr lang="el-GR" sz="2200" dirty="0">
                <a:latin typeface="Calibri" panose="020F0502020204030204" pitchFamily="34" charset="0"/>
                <a:ea typeface="Calibri" panose="020F0502020204030204" pitchFamily="34" charset="0"/>
                <a:cs typeface="Times New Roman" panose="02020603050405020304" pitchFamily="18" charset="0"/>
              </a:rPr>
              <a:t> </a:t>
            </a:r>
            <a:r>
              <a:rPr lang="el-GR" sz="2200" dirty="0">
                <a:effectLst/>
                <a:latin typeface="Calibri" panose="020F0502020204030204" pitchFamily="34" charset="0"/>
                <a:ea typeface="Calibri" panose="020F0502020204030204" pitchFamily="34" charset="0"/>
              </a:rPr>
              <a:t>όπου το σημείο εκβολής είναι ο </a:t>
            </a:r>
            <a:r>
              <a:rPr lang="el-GR" sz="2200" b="1" dirty="0">
                <a:effectLst/>
                <a:latin typeface="Calibri" panose="020F0502020204030204" pitchFamily="34" charset="0"/>
                <a:ea typeface="Calibri" panose="020F0502020204030204" pitchFamily="34" charset="0"/>
              </a:rPr>
              <a:t>σφικτήρας του </a:t>
            </a:r>
            <a:r>
              <a:rPr lang="en-US" sz="2200" b="1" dirty="0">
                <a:effectLst/>
                <a:latin typeface="Calibri" panose="020F0502020204030204" pitchFamily="34" charset="0"/>
                <a:ea typeface="Calibri" panose="020F0502020204030204" pitchFamily="34" charset="0"/>
              </a:rPr>
              <a:t>Oddi</a:t>
            </a:r>
            <a:r>
              <a:rPr lang="el-GR" sz="2200" dirty="0">
                <a:effectLst/>
                <a:latin typeface="Calibri" panose="020F0502020204030204" pitchFamily="34" charset="0"/>
                <a:ea typeface="Calibri" panose="020F0502020204030204" pitchFamily="34" charset="0"/>
              </a:rPr>
              <a:t>. Κατά τη διάρκεια των γευμάτων ο σφικτήρας του </a:t>
            </a:r>
            <a:r>
              <a:rPr lang="en-US" sz="2200" dirty="0">
                <a:effectLst/>
                <a:latin typeface="Calibri" panose="020F0502020204030204" pitchFamily="34" charset="0"/>
                <a:ea typeface="Calibri" panose="020F0502020204030204" pitchFamily="34" charset="0"/>
              </a:rPr>
              <a:t>Oddi</a:t>
            </a:r>
            <a:r>
              <a:rPr lang="el-GR" sz="2200" dirty="0">
                <a:effectLst/>
                <a:latin typeface="Calibri" panose="020F0502020204030204" pitchFamily="34" charset="0"/>
                <a:ea typeface="Calibri" panose="020F0502020204030204" pitchFamily="34" charset="0"/>
              </a:rPr>
              <a:t> είναι χαλαρός και επομένως η χολή που εκκρίνεται από το ήπαρ και τη χοληδόχο κύστη εισέρχεται στο δωδεκαδάκτυλο. Μεταξύ των γευμάτων, όμως, ο σφικτήρας του </a:t>
            </a:r>
            <a:r>
              <a:rPr lang="en-US" sz="2200" dirty="0">
                <a:effectLst/>
                <a:latin typeface="Calibri" panose="020F0502020204030204" pitchFamily="34" charset="0"/>
                <a:ea typeface="Calibri" panose="020F0502020204030204" pitchFamily="34" charset="0"/>
              </a:rPr>
              <a:t>Oddi</a:t>
            </a:r>
            <a:r>
              <a:rPr lang="el-GR" sz="2200" dirty="0">
                <a:effectLst/>
                <a:latin typeface="Calibri" panose="020F0502020204030204" pitchFamily="34" charset="0"/>
                <a:ea typeface="Calibri" panose="020F0502020204030204" pitchFamily="34" charset="0"/>
              </a:rPr>
              <a:t> </a:t>
            </a:r>
            <a:r>
              <a:rPr lang="el-GR" sz="2200" dirty="0" err="1">
                <a:effectLst/>
                <a:latin typeface="Calibri" panose="020F0502020204030204" pitchFamily="34" charset="0"/>
                <a:ea typeface="Calibri" panose="020F0502020204030204" pitchFamily="34" charset="0"/>
              </a:rPr>
              <a:t>συσπάται</a:t>
            </a:r>
            <a:r>
              <a:rPr lang="el-GR" sz="2200" dirty="0">
                <a:effectLst/>
                <a:latin typeface="Calibri" panose="020F0502020204030204" pitchFamily="34" charset="0"/>
                <a:ea typeface="Calibri" panose="020F0502020204030204" pitchFamily="34" charset="0"/>
              </a:rPr>
              <a:t> και συνεπώς ο σφικτήρας κλείνει εμποδίζοντας τη ροή της χολής στο δωδεκαδάκτυλο. Έτσι, η χολή που εκκρίνεται συνεχώς από το ήπαρ προσκρούει στον κλειστό σφικτήρα και παλινδρομεί προς τη χοληδόχο κύστη όπου και αποθηκεύεται και είναι ο μοναδικός τρόπος για να μεταφερθεί η χολή στη χοληδόχο κύστη. Το ήπαρ δεν συνδέεται άμεσα με τη </a:t>
            </a:r>
            <a:r>
              <a:rPr lang="el-GR" sz="2200" b="1" dirty="0">
                <a:effectLst/>
                <a:latin typeface="Calibri" panose="020F0502020204030204" pitchFamily="34" charset="0"/>
                <a:ea typeface="Calibri" panose="020F0502020204030204" pitchFamily="34" charset="0"/>
              </a:rPr>
              <a:t>χοληδόχο κύστη</a:t>
            </a:r>
            <a:r>
              <a:rPr lang="el-GR" sz="2200" dirty="0">
                <a:effectLst/>
                <a:latin typeface="Calibri" panose="020F0502020204030204" pitchFamily="34" charset="0"/>
                <a:ea typeface="Calibri" panose="020F0502020204030204" pitchFamily="34" charset="0"/>
              </a:rPr>
              <a:t> και επομένως η χολή δεν μεταφέρεται άμεσα από το ήπαρ στη χοληδόχο κύστη.</a:t>
            </a:r>
            <a:endParaRPr lang="el-GR" sz="2200" dirty="0"/>
          </a:p>
        </p:txBody>
      </p:sp>
    </p:spTree>
    <p:extLst>
      <p:ext uri="{BB962C8B-B14F-4D97-AF65-F5344CB8AC3E}">
        <p14:creationId xmlns:p14="http://schemas.microsoft.com/office/powerpoint/2010/main" val="2503463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8604CCA-69B6-5554-2CA5-E7E113A3719E}"/>
              </a:ext>
            </a:extLst>
          </p:cNvPr>
          <p:cNvSpPr>
            <a:spLocks noGrp="1"/>
          </p:cNvSpPr>
          <p:nvPr>
            <p:ph type="title"/>
          </p:nvPr>
        </p:nvSpPr>
        <p:spPr>
          <a:xfrm>
            <a:off x="838200" y="165370"/>
            <a:ext cx="10515600" cy="787941"/>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Φυσιολογία του Ήπατος</a:t>
            </a:r>
            <a:endParaRPr lang="el-GR" sz="3600" dirty="0"/>
          </a:p>
        </p:txBody>
      </p:sp>
      <p:sp>
        <p:nvSpPr>
          <p:cNvPr id="3" name="Θέση περιεχομένου 2">
            <a:extLst>
              <a:ext uri="{FF2B5EF4-FFF2-40B4-BE49-F238E27FC236}">
                <a16:creationId xmlns="" xmlns:a16="http://schemas.microsoft.com/office/drawing/2014/main" id="{4B2B0249-1732-7F05-AD2C-93464FB62394}"/>
              </a:ext>
            </a:extLst>
          </p:cNvPr>
          <p:cNvSpPr>
            <a:spLocks noGrp="1"/>
          </p:cNvSpPr>
          <p:nvPr>
            <p:ph idx="1"/>
          </p:nvPr>
        </p:nvSpPr>
        <p:spPr>
          <a:xfrm>
            <a:off x="838200" y="953310"/>
            <a:ext cx="11049000" cy="5739319"/>
          </a:xfrm>
        </p:spPr>
        <p:txBody>
          <a:bodyPr>
            <a:noAutofit/>
          </a:bodyPr>
          <a:lstStyle/>
          <a:p>
            <a:pPr>
              <a:lnSpc>
                <a:spcPct val="16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Το ήπαρ </a:t>
            </a:r>
            <a:r>
              <a:rPr lang="el-GR" sz="1800" dirty="0">
                <a:latin typeface="Calibri" panose="020F0502020204030204" pitchFamily="34" charset="0"/>
                <a:ea typeface="Calibri" panose="020F0502020204030204" pitchFamily="34" charset="0"/>
                <a:cs typeface="Calibri" panose="020F0502020204030204" pitchFamily="34" charset="0"/>
              </a:rPr>
              <a:t>έχει</a:t>
            </a:r>
            <a:r>
              <a:rPr lang="el-GR" sz="1800" dirty="0">
                <a:effectLst/>
                <a:latin typeface="Calibri" panose="020F0502020204030204" pitchFamily="34" charset="0"/>
                <a:ea typeface="Calibri" panose="020F0502020204030204" pitchFamily="34" charset="0"/>
                <a:cs typeface="Calibri" panose="020F0502020204030204" pitchFamily="34" charset="0"/>
              </a:rPr>
              <a:t> 3 κύριες λειτουργίες: 1) μεταβολική ρύθμιση, 2) αιματολογική ρύθμιση, και 3) παραγωγή χολής.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1)</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Μεταβολική ρύθμιση:</a:t>
            </a:r>
            <a:r>
              <a:rPr lang="el-GR" sz="1800" dirty="0">
                <a:effectLst/>
                <a:latin typeface="Calibri" panose="020F0502020204030204" pitchFamily="34" charset="0"/>
                <a:ea typeface="Calibri" panose="020F0502020204030204" pitchFamily="34" charset="0"/>
                <a:cs typeface="Calibri" panose="020F0502020204030204" pitchFamily="34" charset="0"/>
              </a:rPr>
              <a:t> Το αίμα</a:t>
            </a:r>
            <a:r>
              <a:rPr lang="el-GR" sz="1800" dirty="0">
                <a:latin typeface="Calibri" panose="020F0502020204030204" pitchFamily="34" charset="0"/>
                <a:ea typeface="Calibri" panose="020F0502020204030204" pitchFamily="34" charset="0"/>
                <a:cs typeface="Calibri" panose="020F0502020204030204" pitchFamily="34" charset="0"/>
              </a:rPr>
              <a:t> από</a:t>
            </a:r>
            <a:r>
              <a:rPr lang="el-GR" sz="1800" dirty="0">
                <a:effectLst/>
                <a:latin typeface="Calibri" panose="020F0502020204030204" pitchFamily="34" charset="0"/>
                <a:ea typeface="Calibri" panose="020F0502020204030204" pitchFamily="34" charset="0"/>
                <a:cs typeface="Calibri" panose="020F0502020204030204" pitchFamily="34" charset="0"/>
              </a:rPr>
              <a:t> την πεπτική οδό, εισέρχεται στο ηπατικό πυλαίο σύστημα και ρέει στο ήπαρ. Τα </a:t>
            </a:r>
            <a:r>
              <a:rPr lang="el-GR" sz="1800" dirty="0" err="1">
                <a:effectLst/>
                <a:latin typeface="Calibri" panose="020F0502020204030204" pitchFamily="34" charset="0"/>
                <a:ea typeface="Calibri" panose="020F0502020204030204" pitchFamily="34" charset="0"/>
                <a:cs typeface="Calibri" panose="020F0502020204030204" pitchFamily="34" charset="0"/>
              </a:rPr>
              <a:t>ηπατοκύτταρα</a:t>
            </a:r>
            <a:r>
              <a:rPr lang="el-GR" sz="1800" dirty="0">
                <a:effectLst/>
                <a:latin typeface="Calibri" panose="020F0502020204030204" pitchFamily="34" charset="0"/>
                <a:ea typeface="Calibri" panose="020F0502020204030204" pitchFamily="34" charset="0"/>
                <a:cs typeface="Calibri" panose="020F0502020204030204" pitchFamily="34" charset="0"/>
              </a:rPr>
              <a:t> αποσπούν τις τοξίνες και τα θρεπτικά συστατικά από το αίμα προτού φθάσουν στη συστηματική κυκλοφορία μέσω ηπατικών φλεβών. Επίσης, παίζει ρόλο στα ακόλουθα: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1800" b="1" i="1" dirty="0">
                <a:effectLst/>
                <a:latin typeface="Calibri" panose="020F0502020204030204" pitchFamily="34" charset="0"/>
                <a:ea typeface="Calibri" panose="020F0502020204030204" pitchFamily="34" charset="0"/>
                <a:cs typeface="Calibri" panose="020F0502020204030204" pitchFamily="34" charset="0"/>
              </a:rPr>
              <a:t>Μεταβολισμός Υδατανθράκων:</a:t>
            </a:r>
            <a:r>
              <a:rPr lang="el-GR" sz="1800" dirty="0">
                <a:effectLst/>
                <a:latin typeface="Calibri" panose="020F0502020204030204" pitchFamily="34" charset="0"/>
                <a:ea typeface="Calibri" panose="020F0502020204030204" pitchFamily="34" charset="0"/>
                <a:cs typeface="Calibri" panose="020F0502020204030204" pitchFamily="34" charset="0"/>
              </a:rPr>
              <a:t> Το ήπαρ διατηρεί τα επίπεδα της γλυκόζης στο αίμα σταθερά (90-100 </a:t>
            </a:r>
            <a:r>
              <a:rPr lang="en-US" sz="1800" dirty="0">
                <a:effectLst/>
                <a:latin typeface="Calibri" panose="020F0502020204030204" pitchFamily="34" charset="0"/>
                <a:ea typeface="Calibri" panose="020F0502020204030204" pitchFamily="34" charset="0"/>
                <a:cs typeface="Calibri" panose="020F0502020204030204" pitchFamily="34" charset="0"/>
              </a:rPr>
              <a:t>mg</a:t>
            </a: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dl</a:t>
            </a:r>
            <a:r>
              <a:rPr lang="el-GR" sz="1800" dirty="0">
                <a:effectLst/>
                <a:latin typeface="Calibri" panose="020F0502020204030204" pitchFamily="34" charset="0"/>
                <a:ea typeface="Calibri" panose="020F0502020204030204" pitchFamily="34" charset="0"/>
                <a:cs typeface="Calibri" panose="020F0502020204030204" pitchFamily="34" charset="0"/>
              </a:rPr>
              <a:t>). Εάν τα επίπεδα μειωθούν, τα </a:t>
            </a:r>
            <a:r>
              <a:rPr lang="el-GR" sz="1800" dirty="0" err="1">
                <a:effectLst/>
                <a:latin typeface="Calibri" panose="020F0502020204030204" pitchFamily="34" charset="0"/>
                <a:ea typeface="Calibri" panose="020F0502020204030204" pitchFamily="34" charset="0"/>
                <a:cs typeface="Calibri" panose="020F0502020204030204" pitchFamily="34" charset="0"/>
              </a:rPr>
              <a:t>ηπατοκύτταρα</a:t>
            </a:r>
            <a:r>
              <a:rPr lang="el-GR" sz="1800" dirty="0">
                <a:effectLst/>
                <a:latin typeface="Calibri" panose="020F0502020204030204" pitchFamily="34" charset="0"/>
                <a:ea typeface="Calibri" panose="020F0502020204030204" pitchFamily="34" charset="0"/>
                <a:cs typeface="Calibri" panose="020F0502020204030204" pitchFamily="34" charset="0"/>
              </a:rPr>
              <a:t> διασπούν γλυκογόνο και απελευθερώνουν γλυκόζη στο αίμα. Συνθέτουν επίσης γλυκόζη από άλλα μόρια μέσω </a:t>
            </a:r>
            <a:r>
              <a:rPr lang="el-GR" sz="1800" dirty="0" err="1">
                <a:effectLst/>
                <a:latin typeface="Calibri" panose="020F0502020204030204" pitchFamily="34" charset="0"/>
                <a:ea typeface="Calibri" panose="020F0502020204030204" pitchFamily="34" charset="0"/>
                <a:cs typeface="Calibri" panose="020F0502020204030204" pitchFamily="34" charset="0"/>
              </a:rPr>
              <a:t>γλυκονεογένεσης</a:t>
            </a:r>
            <a:r>
              <a:rPr lang="el-GR" sz="1800" dirty="0">
                <a:effectLst/>
                <a:latin typeface="Calibri" panose="020F0502020204030204" pitchFamily="34" charset="0"/>
                <a:ea typeface="Calibri" panose="020F0502020204030204" pitchFamily="34" charset="0"/>
                <a:cs typeface="Calibri" panose="020F0502020204030204" pitchFamily="34" charset="0"/>
              </a:rPr>
              <a:t>. Σε υψηλά επίπεδα γλυκόζης στο αίμα, τα </a:t>
            </a:r>
            <a:r>
              <a:rPr lang="el-GR" sz="1800" dirty="0" err="1">
                <a:effectLst/>
                <a:latin typeface="Calibri" panose="020F0502020204030204" pitchFamily="34" charset="0"/>
                <a:ea typeface="Calibri" panose="020F0502020204030204" pitchFamily="34" charset="0"/>
                <a:cs typeface="Calibri" panose="020F0502020204030204" pitchFamily="34" charset="0"/>
              </a:rPr>
              <a:t>ηπατοκύτταρα</a:t>
            </a:r>
            <a:r>
              <a:rPr lang="el-GR" sz="1800" dirty="0">
                <a:effectLst/>
                <a:latin typeface="Calibri" panose="020F0502020204030204" pitchFamily="34" charset="0"/>
                <a:ea typeface="Calibri" panose="020F0502020204030204" pitchFamily="34" charset="0"/>
                <a:cs typeface="Calibri" panose="020F0502020204030204" pitchFamily="34" charset="0"/>
              </a:rPr>
              <a:t> απομακρύνουν τη γλυκόζη από το αίμα και είτε την αποθηκεύουν ως γλυκογόνο είτε συνθέτουν λιπίδια που αποθηκεύονται στο ήπαρ ή σε άλλους ιστούς. Αυτές οι μεταβολικές δραστηριότητες ρυθμίζονται από τις ορμόνες ινσουλίνη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γλυκαγόνη</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1800" b="1" i="1" dirty="0">
                <a:effectLst/>
                <a:latin typeface="Calibri" panose="020F0502020204030204" pitchFamily="34" charset="0"/>
                <a:ea typeface="Calibri" panose="020F0502020204030204" pitchFamily="34" charset="0"/>
                <a:cs typeface="Calibri" panose="020F0502020204030204" pitchFamily="34" charset="0"/>
              </a:rPr>
              <a:t>Μεταβολισμός Λιπιδίων:</a:t>
            </a:r>
            <a:r>
              <a:rPr lang="el-GR" sz="1800" dirty="0">
                <a:effectLst/>
                <a:latin typeface="Calibri" panose="020F0502020204030204" pitchFamily="34" charset="0"/>
                <a:ea typeface="Calibri" panose="020F0502020204030204" pitchFamily="34" charset="0"/>
                <a:cs typeface="Calibri" panose="020F0502020204030204" pitchFamily="34" charset="0"/>
              </a:rPr>
              <a:t> Το ήπαρ ρυθμίζει τα επίπεδα των </a:t>
            </a:r>
            <a:r>
              <a:rPr lang="el-GR" sz="1800" dirty="0" err="1">
                <a:effectLst/>
                <a:latin typeface="Calibri" panose="020F0502020204030204" pitchFamily="34" charset="0"/>
                <a:ea typeface="Calibri" panose="020F0502020204030204" pitchFamily="34" charset="0"/>
                <a:cs typeface="Calibri" panose="020F0502020204030204" pitchFamily="34" charset="0"/>
              </a:rPr>
              <a:t>κυκλοφορούντων</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τριγλυκεριδίων</a:t>
            </a:r>
            <a:r>
              <a:rPr lang="el-GR" sz="1800" dirty="0">
                <a:effectLst/>
                <a:latin typeface="Calibri" panose="020F0502020204030204" pitchFamily="34" charset="0"/>
                <a:ea typeface="Calibri" panose="020F0502020204030204" pitchFamily="34" charset="0"/>
                <a:cs typeface="Calibri" panose="020F0502020204030204" pitchFamily="34" charset="0"/>
              </a:rPr>
              <a:t>, λιπαρών οξέων, και χοληστερόλης. Όταν αυτά μειώνονται, το ήπαρ διασπά τα αποθέματα των λιπιδίων και απελευθερώνει τα προϊόντα στο αίμα. Σε υψηλά επίπεδα, τα λιπίδια αφαιρούνται από το αίμα για αποθήκευση. </a:t>
            </a:r>
            <a:endParaRPr lang="el-GR" sz="1800" dirty="0"/>
          </a:p>
        </p:txBody>
      </p:sp>
    </p:spTree>
    <p:extLst>
      <p:ext uri="{BB962C8B-B14F-4D97-AF65-F5344CB8AC3E}">
        <p14:creationId xmlns:p14="http://schemas.microsoft.com/office/powerpoint/2010/main" val="3704496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3FB54CAC-9E30-23FC-CCE0-5677746C1251}"/>
              </a:ext>
            </a:extLst>
          </p:cNvPr>
          <p:cNvSpPr>
            <a:spLocks noGrp="1"/>
          </p:cNvSpPr>
          <p:nvPr>
            <p:ph idx="1"/>
          </p:nvPr>
        </p:nvSpPr>
        <p:spPr>
          <a:xfrm>
            <a:off x="838200" y="175098"/>
            <a:ext cx="11000362" cy="6556442"/>
          </a:xfrm>
        </p:spPr>
        <p:txBody>
          <a:bodyPr>
            <a:normAutofit lnSpcReduction="10000"/>
          </a:bodyPr>
          <a:lstStyle/>
          <a:p>
            <a:pPr marL="342900" lvl="0" indent="-342900">
              <a:lnSpc>
                <a:spcPct val="150000"/>
              </a:lnSpc>
              <a:spcBef>
                <a:spcPts val="0"/>
              </a:spcBef>
              <a:buFont typeface="Symbol" panose="05050102010706020507" pitchFamily="18" charset="2"/>
              <a:buChar char=""/>
            </a:pPr>
            <a:r>
              <a:rPr lang="el-GR" sz="2200" b="1" i="1" dirty="0">
                <a:effectLst/>
                <a:latin typeface="Calibri" panose="020F0502020204030204" pitchFamily="34" charset="0"/>
                <a:ea typeface="Calibri" panose="020F0502020204030204" pitchFamily="34" charset="0"/>
                <a:cs typeface="Calibri" panose="020F0502020204030204" pitchFamily="34" charset="0"/>
              </a:rPr>
              <a:t>Μεταβολισμός Αμινοξέων:</a:t>
            </a:r>
            <a:r>
              <a:rPr lang="el-GR" sz="2200" dirty="0">
                <a:effectLst/>
                <a:latin typeface="Calibri" panose="020F0502020204030204" pitchFamily="34" charset="0"/>
                <a:ea typeface="Calibri" panose="020F0502020204030204" pitchFamily="34" charset="0"/>
                <a:cs typeface="Calibri" panose="020F0502020204030204" pitchFamily="34" charset="0"/>
              </a:rPr>
              <a:t> Το ήπαρ απομακρύνει την περίσσεια αμινοξέων από το αίμα. Αυτά τα αμινοξέα </a:t>
            </a:r>
            <a:r>
              <a:rPr lang="el-GR" sz="2200" dirty="0">
                <a:latin typeface="Calibri" panose="020F0502020204030204" pitchFamily="34" charset="0"/>
                <a:ea typeface="Calibri" panose="020F0502020204030204" pitchFamily="34" charset="0"/>
                <a:cs typeface="Calibri" panose="020F0502020204030204" pitchFamily="34" charset="0"/>
              </a:rPr>
              <a:t>χρησιμοποιούνται</a:t>
            </a:r>
            <a:r>
              <a:rPr lang="el-GR" sz="2200" dirty="0">
                <a:effectLst/>
                <a:latin typeface="Calibri" panose="020F0502020204030204" pitchFamily="34" charset="0"/>
                <a:ea typeface="Calibri" panose="020F0502020204030204" pitchFamily="34" charset="0"/>
                <a:cs typeface="Calibri" panose="020F0502020204030204" pitchFamily="34" charset="0"/>
              </a:rPr>
              <a:t> για τη σύνθεση των πρωτεϊνών ή μετατρέπονται σε λιπίδια ή γλυκόζη για αποθήκευση.</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Symbol" panose="05050102010706020507" pitchFamily="18" charset="2"/>
              <a:buChar char=""/>
            </a:pPr>
            <a:r>
              <a:rPr lang="el-GR" sz="2200" b="1" i="1" dirty="0">
                <a:effectLst/>
                <a:latin typeface="Calibri" panose="020F0502020204030204" pitchFamily="34" charset="0"/>
                <a:ea typeface="Calibri" panose="020F0502020204030204" pitchFamily="34" charset="0"/>
                <a:cs typeface="Calibri" panose="020F0502020204030204" pitchFamily="34" charset="0"/>
              </a:rPr>
              <a:t>Απομάκρυνση Άχρηστων Προϊόντων:</a:t>
            </a:r>
            <a:r>
              <a:rPr lang="el-GR" sz="2200" dirty="0">
                <a:effectLst/>
                <a:latin typeface="Calibri" panose="020F0502020204030204" pitchFamily="34" charset="0"/>
                <a:ea typeface="Calibri" panose="020F0502020204030204" pitchFamily="34" charset="0"/>
                <a:cs typeface="Calibri" panose="020F0502020204030204" pitchFamily="34" charset="0"/>
              </a:rPr>
              <a:t> Κατά την μετατροπή των αμινοξέων σε λιπίδια ή υδατάνθρακες, ή κατά την διάσπαση των αμινοξέων για παροχή ενέργειας, το ήπαρ απομακρύνει τις </a:t>
            </a:r>
            <a:r>
              <a:rPr lang="el-GR" sz="2200" dirty="0" err="1">
                <a:effectLst/>
                <a:latin typeface="Calibri" panose="020F0502020204030204" pitchFamily="34" charset="0"/>
                <a:ea typeface="Calibri" panose="020F0502020204030204" pitchFamily="34" charset="0"/>
                <a:cs typeface="Calibri" panose="020F0502020204030204" pitchFamily="34" charset="0"/>
              </a:rPr>
              <a:t>αμινομάδες</a:t>
            </a:r>
            <a:r>
              <a:rPr lang="el-GR" sz="2200" dirty="0">
                <a:effectLst/>
                <a:latin typeface="Calibri" panose="020F0502020204030204" pitchFamily="34" charset="0"/>
                <a:ea typeface="Calibri" panose="020F0502020204030204" pitchFamily="34" charset="0"/>
                <a:cs typeface="Calibri" panose="020F0502020204030204" pitchFamily="34" charset="0"/>
              </a:rPr>
              <a:t> μέσω </a:t>
            </a:r>
            <a:r>
              <a:rPr lang="el-GR" sz="2200" b="1" dirty="0" err="1">
                <a:effectLst/>
                <a:latin typeface="Calibri" panose="020F0502020204030204" pitchFamily="34" charset="0"/>
                <a:ea typeface="Calibri" panose="020F0502020204030204" pitchFamily="34" charset="0"/>
                <a:cs typeface="Calibri" panose="020F0502020204030204" pitchFamily="34" charset="0"/>
              </a:rPr>
              <a:t>απαμίνωσης</a:t>
            </a:r>
            <a:r>
              <a:rPr lang="el-GR" sz="2200" dirty="0">
                <a:effectLst/>
                <a:latin typeface="Calibri" panose="020F0502020204030204" pitchFamily="34" charset="0"/>
                <a:ea typeface="Calibri" panose="020F0502020204030204" pitchFamily="34" charset="0"/>
                <a:cs typeface="Calibri" panose="020F0502020204030204" pitchFamily="34" charset="0"/>
              </a:rPr>
              <a:t> σχηματίζοντας αμμωνία. Το ήπαρ </a:t>
            </a:r>
            <a:r>
              <a:rPr lang="el-GR" sz="2200" dirty="0">
                <a:latin typeface="Calibri" panose="020F0502020204030204" pitchFamily="34" charset="0"/>
                <a:ea typeface="Calibri" panose="020F0502020204030204" pitchFamily="34" charset="0"/>
                <a:cs typeface="Calibri" panose="020F0502020204030204" pitchFamily="34" charset="0"/>
              </a:rPr>
              <a:t>την</a:t>
            </a:r>
            <a:r>
              <a:rPr lang="el-GR" sz="2200" dirty="0">
                <a:effectLst/>
                <a:latin typeface="Calibri" panose="020F0502020204030204" pitchFamily="34" charset="0"/>
                <a:ea typeface="Calibri" panose="020F0502020204030204" pitchFamily="34" charset="0"/>
                <a:cs typeface="Calibri" panose="020F0502020204030204" pitchFamily="34" charset="0"/>
              </a:rPr>
              <a:t> μετατρέπ</a:t>
            </a:r>
            <a:r>
              <a:rPr lang="el-GR" sz="2200" dirty="0">
                <a:latin typeface="Calibri" panose="020F0502020204030204" pitchFamily="34" charset="0"/>
                <a:ea typeface="Calibri" panose="020F0502020204030204" pitchFamily="34" charset="0"/>
                <a:cs typeface="Calibri" panose="020F0502020204030204" pitchFamily="34" charset="0"/>
              </a:rPr>
              <a:t>ει</a:t>
            </a:r>
            <a:r>
              <a:rPr lang="el-GR" sz="2200" dirty="0">
                <a:effectLst/>
                <a:latin typeface="Calibri" panose="020F0502020204030204" pitchFamily="34" charset="0"/>
                <a:ea typeface="Calibri" panose="020F0502020204030204" pitchFamily="34" charset="0"/>
                <a:cs typeface="Calibri" panose="020F0502020204030204" pitchFamily="34" charset="0"/>
              </a:rPr>
              <a:t> σε ουρία που εκκρίνεται από τους </a:t>
            </a:r>
            <a:r>
              <a:rPr lang="el-GR" sz="2200" dirty="0" err="1">
                <a:effectLst/>
                <a:latin typeface="Calibri" panose="020F0502020204030204" pitchFamily="34" charset="0"/>
                <a:ea typeface="Calibri" panose="020F0502020204030204" pitchFamily="34" charset="0"/>
                <a:cs typeface="Calibri" panose="020F0502020204030204" pitchFamily="34" charset="0"/>
              </a:rPr>
              <a:t>νεφρούς</a:t>
            </a:r>
            <a:r>
              <a:rPr lang="el-GR" sz="2200" dirty="0">
                <a:effectLst/>
                <a:latin typeface="Calibri" panose="020F0502020204030204" pitchFamily="34" charset="0"/>
                <a:ea typeface="Calibri" panose="020F0502020204030204" pitchFamily="34" charset="0"/>
                <a:cs typeface="Calibri" panose="020F0502020204030204" pitchFamily="34" charset="0"/>
              </a:rPr>
              <a:t>. Άλλα άχρηστα προϊόντα, όπως τοξίνες αφαιρούνται από την κυκλοφορία του αίματος για απενεργοποίηση και έκκριση.</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Symbol" panose="05050102010706020507" pitchFamily="18" charset="2"/>
              <a:buChar char=""/>
            </a:pPr>
            <a:r>
              <a:rPr lang="el-GR" sz="2200" b="1" i="1" dirty="0">
                <a:effectLst/>
                <a:latin typeface="Calibri" panose="020F0502020204030204" pitchFamily="34" charset="0"/>
                <a:ea typeface="Calibri" panose="020F0502020204030204" pitchFamily="34" charset="0"/>
                <a:cs typeface="Calibri" panose="020F0502020204030204" pitchFamily="34" charset="0"/>
              </a:rPr>
              <a:t>Αποθήκευση Βιταμινών:</a:t>
            </a:r>
            <a:r>
              <a:rPr lang="el-GR" sz="2200" dirty="0">
                <a:effectLst/>
                <a:latin typeface="Calibri" panose="020F0502020204030204" pitchFamily="34" charset="0"/>
                <a:ea typeface="Calibri" panose="020F0502020204030204" pitchFamily="34" charset="0"/>
                <a:cs typeface="Calibri" panose="020F0502020204030204" pitchFamily="34" charset="0"/>
              </a:rPr>
              <a:t> Οι λιποδιαλυτές βιταμίνες (</a:t>
            </a:r>
            <a:r>
              <a:rPr lang="en-US" sz="2200" dirty="0">
                <a:effectLst/>
                <a:latin typeface="Calibri" panose="020F0502020204030204" pitchFamily="34" charset="0"/>
                <a:ea typeface="Calibri" panose="020F0502020204030204" pitchFamily="34" charset="0"/>
                <a:cs typeface="Calibri" panose="020F0502020204030204" pitchFamily="34" charset="0"/>
              </a:rPr>
              <a:t>A</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D</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E</a:t>
            </a:r>
            <a:r>
              <a:rPr lang="el-GR" sz="2200" dirty="0">
                <a:effectLst/>
                <a:latin typeface="Calibri" panose="020F0502020204030204" pitchFamily="34" charset="0"/>
                <a:ea typeface="Calibri" panose="020F0502020204030204" pitchFamily="34" charset="0"/>
                <a:cs typeface="Calibri" panose="020F0502020204030204" pitchFamily="34" charset="0"/>
              </a:rPr>
              <a:t>, και </a:t>
            </a:r>
            <a:r>
              <a:rPr lang="en-US" sz="2200" dirty="0">
                <a:effectLst/>
                <a:latin typeface="Calibri" panose="020F0502020204030204" pitchFamily="34" charset="0"/>
                <a:ea typeface="Calibri" panose="020F0502020204030204" pitchFamily="34" charset="0"/>
                <a:cs typeface="Calibri" panose="020F0502020204030204" pitchFamily="34" charset="0"/>
              </a:rPr>
              <a:t>K</a:t>
            </a:r>
            <a:r>
              <a:rPr lang="el-GR" sz="2200" dirty="0">
                <a:effectLst/>
                <a:latin typeface="Calibri" panose="020F0502020204030204" pitchFamily="34" charset="0"/>
                <a:ea typeface="Calibri" panose="020F0502020204030204" pitchFamily="34" charset="0"/>
                <a:cs typeface="Calibri" panose="020F0502020204030204" pitchFamily="34" charset="0"/>
              </a:rPr>
              <a:t>) και η βιταμίνη Β</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12</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err="1">
                <a:effectLst/>
                <a:latin typeface="Calibri" panose="020F0502020204030204" pitchFamily="34" charset="0"/>
                <a:ea typeface="Calibri" panose="020F0502020204030204" pitchFamily="34" charset="0"/>
                <a:cs typeface="Calibri" panose="020F0502020204030204" pitchFamily="34" charset="0"/>
              </a:rPr>
              <a:t>απορροφούνται</a:t>
            </a:r>
            <a:r>
              <a:rPr lang="el-GR" sz="2200" dirty="0">
                <a:effectLst/>
                <a:latin typeface="Calibri" panose="020F0502020204030204" pitchFamily="34" charset="0"/>
                <a:ea typeface="Calibri" panose="020F0502020204030204" pitchFamily="34" charset="0"/>
                <a:cs typeface="Calibri" panose="020F0502020204030204" pitchFamily="34" charset="0"/>
              </a:rPr>
              <a:t> από το αίμα και αποθηκεύονται στο ήπαρ. </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Symbol" panose="05050102010706020507" pitchFamily="18" charset="2"/>
              <a:buChar char=""/>
            </a:pPr>
            <a:r>
              <a:rPr lang="el-GR" sz="2200" b="1" i="1" dirty="0">
                <a:effectLst/>
                <a:latin typeface="Calibri" panose="020F0502020204030204" pitchFamily="34" charset="0"/>
                <a:ea typeface="Calibri" panose="020F0502020204030204" pitchFamily="34" charset="0"/>
                <a:cs typeface="Calibri" panose="020F0502020204030204" pitchFamily="34" charset="0"/>
              </a:rPr>
              <a:t>Αποθήκευση Μετάλλων:</a:t>
            </a:r>
            <a:r>
              <a:rPr lang="el-GR" sz="2200" dirty="0">
                <a:effectLst/>
                <a:latin typeface="Calibri" panose="020F0502020204030204" pitchFamily="34" charset="0"/>
                <a:ea typeface="Calibri" panose="020F0502020204030204" pitchFamily="34" charset="0"/>
                <a:cs typeface="Calibri" panose="020F0502020204030204" pitchFamily="34" charset="0"/>
              </a:rPr>
              <a:t> Το ήπαρ μετατρέπει τα αποθέματα σιδήρου σε </a:t>
            </a:r>
            <a:r>
              <a:rPr lang="el-GR" sz="2200" dirty="0" err="1">
                <a:effectLst/>
                <a:latin typeface="Calibri" panose="020F0502020204030204" pitchFamily="34" charset="0"/>
                <a:ea typeface="Calibri" panose="020F0502020204030204" pitchFamily="34" charset="0"/>
                <a:cs typeface="Calibri" panose="020F0502020204030204" pitchFamily="34" charset="0"/>
              </a:rPr>
              <a:t>φερριτίνη</a:t>
            </a:r>
            <a:r>
              <a:rPr lang="el-GR" sz="22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50000"/>
              </a:lnSpc>
              <a:spcBef>
                <a:spcPts val="0"/>
              </a:spcBef>
              <a:buFont typeface="Symbol" panose="05050102010706020507" pitchFamily="18" charset="2"/>
              <a:buChar char=""/>
            </a:pPr>
            <a:r>
              <a:rPr lang="el-GR" sz="2200" b="1" i="1" dirty="0">
                <a:effectLst/>
                <a:latin typeface="Calibri" panose="020F0502020204030204" pitchFamily="34" charset="0"/>
                <a:ea typeface="Calibri" panose="020F0502020204030204" pitchFamily="34" charset="0"/>
                <a:cs typeface="Calibri" panose="020F0502020204030204" pitchFamily="34" charset="0"/>
              </a:rPr>
              <a:t>Αδρανοποίηση Φαρμάκων:</a:t>
            </a:r>
            <a:r>
              <a:rPr lang="el-GR" sz="2200" dirty="0">
                <a:effectLst/>
                <a:latin typeface="Calibri" panose="020F0502020204030204" pitchFamily="34" charset="0"/>
                <a:ea typeface="Calibri" panose="020F0502020204030204" pitchFamily="34" charset="0"/>
                <a:cs typeface="Calibri" panose="020F0502020204030204" pitchFamily="34" charset="0"/>
              </a:rPr>
              <a:t> Το ήπαρ αδρανοποιεί και απομακρύνει τα </a:t>
            </a:r>
            <a:r>
              <a:rPr lang="el-GR" sz="2200" dirty="0" err="1">
                <a:effectLst/>
                <a:latin typeface="Calibri" panose="020F0502020204030204" pitchFamily="34" charset="0"/>
                <a:ea typeface="Calibri" panose="020F0502020204030204" pitchFamily="34" charset="0"/>
                <a:cs typeface="Calibri" panose="020F0502020204030204" pitchFamily="34" charset="0"/>
              </a:rPr>
              <a:t>κυκλοφορούντα</a:t>
            </a:r>
            <a:r>
              <a:rPr lang="el-GR" sz="2200" dirty="0">
                <a:effectLst/>
                <a:latin typeface="Calibri" panose="020F0502020204030204" pitchFamily="34" charset="0"/>
                <a:ea typeface="Calibri" panose="020F0502020204030204" pitchFamily="34" charset="0"/>
                <a:cs typeface="Calibri" panose="020F0502020204030204" pitchFamily="34" charset="0"/>
              </a:rPr>
              <a:t> στον οργανισμό φάρμακα, περιορίζοντας έτσι τη διάρκεια των επιδράσεών τους.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721157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103A063-6FBC-E086-E7E9-F86B553356DF}"/>
              </a:ext>
            </a:extLst>
          </p:cNvPr>
          <p:cNvSpPr>
            <a:spLocks noGrp="1"/>
          </p:cNvSpPr>
          <p:nvPr>
            <p:ph idx="1"/>
          </p:nvPr>
        </p:nvSpPr>
        <p:spPr>
          <a:xfrm>
            <a:off x="838200" y="107004"/>
            <a:ext cx="11107366" cy="6605081"/>
          </a:xfrm>
        </p:spPr>
        <p:txBody>
          <a:bodyPr>
            <a:noAutofit/>
          </a:bodyPr>
          <a:lstStyle/>
          <a:p>
            <a:pPr>
              <a:lnSpc>
                <a:spcPct val="160000"/>
              </a:lnSpc>
              <a:spcBef>
                <a:spcPts val="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2)</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Αιματολογική Ρύθμιση:</a:t>
            </a:r>
            <a:r>
              <a:rPr lang="el-GR" sz="1800" dirty="0">
                <a:effectLst/>
                <a:latin typeface="Calibri" panose="020F0502020204030204" pitchFamily="34" charset="0"/>
                <a:ea typeface="Calibri" panose="020F0502020204030204" pitchFamily="34" charset="0"/>
                <a:cs typeface="Calibri" panose="020F0502020204030204" pitchFamily="34" charset="0"/>
              </a:rPr>
              <a:t> Το ήπαρ λαμβάνει το 25% της καρδιακής παροχής. Καθώς το αίμα περνά μέσα από αυτό, το ήπαρ εκτελεί τις ακόλουθες λειτουργίες: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1800" b="1" i="1" dirty="0">
                <a:effectLst/>
                <a:latin typeface="Calibri" panose="020F0502020204030204" pitchFamily="34" charset="0"/>
                <a:ea typeface="Calibri" panose="020F0502020204030204" pitchFamily="34" charset="0"/>
                <a:cs typeface="Calibri" panose="020F0502020204030204" pitchFamily="34" charset="0"/>
              </a:rPr>
              <a:t>Φαγοκυττάρωση:</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Κ</a:t>
            </a:r>
            <a:r>
              <a:rPr lang="el-GR" sz="1800" dirty="0">
                <a:effectLst/>
                <a:latin typeface="Calibri" panose="020F0502020204030204" pitchFamily="34" charset="0"/>
                <a:ea typeface="Calibri" panose="020F0502020204030204" pitchFamily="34" charset="0"/>
                <a:cs typeface="Calibri" panose="020F0502020204030204" pitchFamily="34" charset="0"/>
              </a:rPr>
              <a:t>ύτταρα </a:t>
            </a:r>
            <a:r>
              <a:rPr lang="en-US" sz="1800" dirty="0">
                <a:effectLst/>
                <a:latin typeface="Calibri" panose="020F0502020204030204" pitchFamily="34" charset="0"/>
                <a:ea typeface="Calibri" panose="020F0502020204030204" pitchFamily="34" charset="0"/>
                <a:cs typeface="Calibri" panose="020F0502020204030204" pitchFamily="34" charset="0"/>
              </a:rPr>
              <a:t>Kupffer</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εγκολπώνουν</a:t>
            </a:r>
            <a:r>
              <a:rPr lang="el-GR" sz="1800" dirty="0">
                <a:effectLst/>
                <a:latin typeface="Calibri" panose="020F0502020204030204" pitchFamily="34" charset="0"/>
                <a:ea typeface="Calibri" panose="020F0502020204030204" pitchFamily="34" charset="0"/>
                <a:cs typeface="Calibri" panose="020F0502020204030204" pitchFamily="34" charset="0"/>
              </a:rPr>
              <a:t> τα γερασμένα ή κατεστραμμένα ερυθρά αιμοσφαίρια, και τους παθογόνους μικροοργανισμούς, απομακρύνοντάς τα από την κυκλοφορία του αίματος.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1800" b="1" i="1" dirty="0">
                <a:effectLst/>
                <a:latin typeface="Calibri" panose="020F0502020204030204" pitchFamily="34" charset="0"/>
                <a:ea typeface="Calibri" panose="020F0502020204030204" pitchFamily="34" charset="0"/>
                <a:cs typeface="Calibri" panose="020F0502020204030204" pitchFamily="34" charset="0"/>
              </a:rPr>
              <a:t>Σύνθεση των Πρωτεϊνών του Πλάσματος:</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Η</a:t>
            </a:r>
            <a:r>
              <a:rPr lang="el-GR" sz="1800" dirty="0" err="1">
                <a:effectLst/>
                <a:latin typeface="Calibri" panose="020F0502020204030204" pitchFamily="34" charset="0"/>
                <a:ea typeface="Calibri" panose="020F0502020204030204" pitchFamily="34" charset="0"/>
                <a:cs typeface="Calibri" panose="020F0502020204030204" pitchFamily="34" charset="0"/>
              </a:rPr>
              <a:t>πατοκύτταρα</a:t>
            </a:r>
            <a:r>
              <a:rPr lang="el-GR" sz="1800" dirty="0">
                <a:effectLst/>
                <a:latin typeface="Calibri" panose="020F0502020204030204" pitchFamily="34" charset="0"/>
                <a:ea typeface="Calibri" panose="020F0502020204030204" pitchFamily="34" charset="0"/>
                <a:cs typeface="Calibri" panose="020F0502020204030204" pitchFamily="34" charset="0"/>
              </a:rPr>
              <a:t> συνθέτουν και απελευθερώνουν τις πρωτεΐνες του πλάσματος, </a:t>
            </a:r>
            <a:r>
              <a:rPr lang="el-GR" sz="1800" dirty="0">
                <a:latin typeface="Calibri" panose="020F0502020204030204" pitchFamily="34" charset="0"/>
                <a:ea typeface="Calibri" panose="020F0502020204030204" pitchFamily="34" charset="0"/>
                <a:cs typeface="Calibri" panose="020F0502020204030204" pitchFamily="34" charset="0"/>
              </a:rPr>
              <a:t>πχ</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αλβουμινών</a:t>
            </a:r>
            <a:r>
              <a:rPr lang="el-GR" sz="1800" dirty="0">
                <a:effectLst/>
                <a:latin typeface="Calibri" panose="020F0502020204030204" pitchFamily="34" charset="0"/>
                <a:ea typeface="Calibri" panose="020F0502020204030204" pitchFamily="34" charset="0"/>
                <a:cs typeface="Calibri" panose="020F0502020204030204" pitchFamily="34" charset="0"/>
              </a:rPr>
              <a:t>, μεταφορικών πρωτεϊνών, πρωτεϊνών πήξης, και πρωτεϊνών του συμπληρώματος.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1800" b="1" i="1" dirty="0">
                <a:effectLst/>
                <a:latin typeface="Calibri" panose="020F0502020204030204" pitchFamily="34" charset="0"/>
                <a:ea typeface="Calibri" panose="020F0502020204030204" pitchFamily="34" charset="0"/>
                <a:cs typeface="Calibri" panose="020F0502020204030204" pitchFamily="34" charset="0"/>
              </a:rPr>
              <a:t>Απομάκρυνση των </a:t>
            </a:r>
            <a:r>
              <a:rPr lang="el-GR" sz="1800" b="1" i="1" dirty="0" err="1">
                <a:effectLst/>
                <a:latin typeface="Calibri" panose="020F0502020204030204" pitchFamily="34" charset="0"/>
                <a:ea typeface="Calibri" panose="020F0502020204030204" pitchFamily="34" charset="0"/>
                <a:cs typeface="Calibri" panose="020F0502020204030204" pitchFamily="34" charset="0"/>
              </a:rPr>
              <a:t>Κυκλοφορούντων</a:t>
            </a:r>
            <a:r>
              <a:rPr lang="el-GR" sz="1800" b="1" i="1" dirty="0">
                <a:effectLst/>
                <a:latin typeface="Calibri" panose="020F0502020204030204" pitchFamily="34" charset="0"/>
                <a:ea typeface="Calibri" panose="020F0502020204030204" pitchFamily="34" charset="0"/>
                <a:cs typeface="Calibri" panose="020F0502020204030204" pitchFamily="34" charset="0"/>
              </a:rPr>
              <a:t> Ορμονών:</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Ή</a:t>
            </a:r>
            <a:r>
              <a:rPr lang="el-GR" sz="1800" dirty="0">
                <a:effectLst/>
                <a:latin typeface="Calibri" panose="020F0502020204030204" pitchFamily="34" charset="0"/>
                <a:ea typeface="Calibri" panose="020F0502020204030204" pitchFamily="34" charset="0"/>
                <a:cs typeface="Calibri" panose="020F0502020204030204" pitchFamily="34" charset="0"/>
              </a:rPr>
              <a:t>παρ χρησιμεύει για την απορρόφηση και ανακύκλωση της </a:t>
            </a:r>
            <a:r>
              <a:rPr lang="el-GR" sz="1800" dirty="0" err="1">
                <a:effectLst/>
                <a:latin typeface="Calibri" panose="020F0502020204030204" pitchFamily="34" charset="0"/>
                <a:ea typeface="Calibri" panose="020F0502020204030204" pitchFamily="34" charset="0"/>
                <a:cs typeface="Calibri" panose="020F0502020204030204" pitchFamily="34" charset="0"/>
              </a:rPr>
              <a:t>επινεφρίνης</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νορεπινεφρίνης</a:t>
            </a:r>
            <a:r>
              <a:rPr lang="el-GR" sz="1800" dirty="0">
                <a:effectLst/>
                <a:latin typeface="Calibri" panose="020F0502020204030204" pitchFamily="34" charset="0"/>
                <a:ea typeface="Calibri" panose="020F0502020204030204" pitchFamily="34" charset="0"/>
                <a:cs typeface="Calibri" panose="020F0502020204030204" pitchFamily="34" charset="0"/>
              </a:rPr>
              <a:t>, ινσουλίνης, </a:t>
            </a:r>
            <a:r>
              <a:rPr lang="el-GR" sz="1800" dirty="0" err="1">
                <a:effectLst/>
                <a:latin typeface="Calibri" panose="020F0502020204030204" pitchFamily="34" charset="0"/>
                <a:ea typeface="Calibri" panose="020F0502020204030204" pitchFamily="34" charset="0"/>
                <a:cs typeface="Calibri" panose="020F0502020204030204" pitchFamily="34" charset="0"/>
              </a:rPr>
              <a:t>θυρεοειδικών</a:t>
            </a:r>
            <a:r>
              <a:rPr lang="el-GR" sz="1800" dirty="0">
                <a:effectLst/>
                <a:latin typeface="Calibri" panose="020F0502020204030204" pitchFamily="34" charset="0"/>
                <a:ea typeface="Calibri" panose="020F0502020204030204" pitchFamily="34" charset="0"/>
                <a:cs typeface="Calibri" panose="020F0502020204030204" pitchFamily="34" charset="0"/>
              </a:rPr>
              <a:t> ορμονών,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στεροειδών</a:t>
            </a:r>
            <a:r>
              <a:rPr lang="el-GR" sz="1800" dirty="0">
                <a:effectLst/>
                <a:latin typeface="Calibri" panose="020F0502020204030204" pitchFamily="34" charset="0"/>
                <a:ea typeface="Calibri" panose="020F0502020204030204" pitchFamily="34" charset="0"/>
                <a:cs typeface="Calibri" panose="020F0502020204030204" pitchFamily="34" charset="0"/>
              </a:rPr>
              <a:t> ορμονών όπως </a:t>
            </a:r>
            <a:r>
              <a:rPr lang="el-GR" sz="1800" dirty="0">
                <a:latin typeface="Calibri" panose="020F0502020204030204" pitchFamily="34" charset="0"/>
                <a:ea typeface="Calibri" panose="020F0502020204030204" pitchFamily="34" charset="0"/>
                <a:cs typeface="Calibri" panose="020F0502020204030204" pitchFamily="34" charset="0"/>
              </a:rPr>
              <a:t>τα</a:t>
            </a:r>
            <a:r>
              <a:rPr lang="el-GR" sz="1800" dirty="0">
                <a:effectLst/>
                <a:latin typeface="Calibri" panose="020F0502020204030204" pitchFamily="34" charset="0"/>
                <a:ea typeface="Calibri" panose="020F0502020204030204" pitchFamily="34" charset="0"/>
                <a:cs typeface="Calibri" panose="020F0502020204030204" pitchFamily="34" charset="0"/>
              </a:rPr>
              <a:t> οιστρογόνα και ανδρογόνα και τα </a:t>
            </a:r>
            <a:r>
              <a:rPr lang="el-GR" sz="1800" dirty="0" err="1">
                <a:effectLst/>
                <a:latin typeface="Calibri" panose="020F0502020204030204" pitchFamily="34" charset="0"/>
                <a:ea typeface="Calibri" panose="020F0502020204030204" pitchFamily="34" charset="0"/>
                <a:cs typeface="Calibri" panose="020F0502020204030204" pitchFamily="34" charset="0"/>
              </a:rPr>
              <a:t>κορτικοστεροειδή</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1800" b="1" i="1" dirty="0">
                <a:effectLst/>
                <a:latin typeface="Calibri" panose="020F0502020204030204" pitchFamily="34" charset="0"/>
                <a:ea typeface="Calibri" panose="020F0502020204030204" pitchFamily="34" charset="0"/>
                <a:cs typeface="Calibri" panose="020F0502020204030204" pitchFamily="34" charset="0"/>
              </a:rPr>
              <a:t>Απομάκρυνση Αντισωμάτων:</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Ή</a:t>
            </a:r>
            <a:r>
              <a:rPr lang="el-GR" sz="1800" dirty="0">
                <a:effectLst/>
                <a:latin typeface="Calibri" panose="020F0502020204030204" pitchFamily="34" charset="0"/>
                <a:ea typeface="Calibri" panose="020F0502020204030204" pitchFamily="34" charset="0"/>
                <a:cs typeface="Calibri" panose="020F0502020204030204" pitchFamily="34" charset="0"/>
              </a:rPr>
              <a:t>παρ απορροφά και διασπά τα αντισώματα.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1800" b="1" i="1" dirty="0">
                <a:effectLst/>
                <a:latin typeface="Calibri" panose="020F0502020204030204" pitchFamily="34" charset="0"/>
                <a:ea typeface="Calibri" panose="020F0502020204030204" pitchFamily="34" charset="0"/>
                <a:cs typeface="Calibri" panose="020F0502020204030204" pitchFamily="34" charset="0"/>
              </a:rPr>
              <a:t>Απομάκρυνση Τοξινών:</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Ή</a:t>
            </a:r>
            <a:r>
              <a:rPr lang="el-GR" sz="1800" dirty="0">
                <a:effectLst/>
                <a:latin typeface="Calibri" panose="020F0502020204030204" pitchFamily="34" charset="0"/>
                <a:ea typeface="Calibri" panose="020F0502020204030204" pitchFamily="34" charset="0"/>
                <a:cs typeface="Calibri" panose="020F0502020204030204" pitchFamily="34" charset="0"/>
              </a:rPr>
              <a:t>παρ απορροφά τις τοξίνες από το αίμα, και είτε διασπώνται είτε εκκρίνονται στη χολή.</a:t>
            </a:r>
          </a:p>
          <a:p>
            <a:pPr marL="342900" lvl="0" indent="-342900">
              <a:lnSpc>
                <a:spcPct val="160000"/>
              </a:lnSpc>
              <a:spcBef>
                <a:spcPts val="0"/>
              </a:spcBef>
              <a:buFont typeface="Symbol" panose="05050102010706020507" pitchFamily="18" charset="2"/>
              <a:buChar char=""/>
            </a:pPr>
            <a:r>
              <a:rPr lang="el-GR" sz="1800" b="1" dirty="0">
                <a:effectLst/>
                <a:latin typeface="Calibri" panose="020F0502020204030204" pitchFamily="34" charset="0"/>
                <a:ea typeface="Calibri" panose="020F0502020204030204" pitchFamily="34" charset="0"/>
                <a:cs typeface="Calibri" panose="020F0502020204030204" pitchFamily="34" charset="0"/>
              </a:rPr>
              <a:t>3) Σύνθεση και Έκκριση Χολής:</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Χ</a:t>
            </a:r>
            <a:r>
              <a:rPr lang="el-GR" sz="1800" dirty="0">
                <a:effectLst/>
                <a:latin typeface="Calibri" panose="020F0502020204030204" pitchFamily="34" charset="0"/>
                <a:ea typeface="Calibri" panose="020F0502020204030204" pitchFamily="34" charset="0"/>
                <a:cs typeface="Calibri" panose="020F0502020204030204" pitchFamily="34" charset="0"/>
              </a:rPr>
              <a:t>ολή συντίθεται στο ήπαρ και εκκρίνεται στον δωδεκαδάκτυλο. Η χολή αποτελείται κυρίως από νερό, ιόντα, </a:t>
            </a:r>
            <a:r>
              <a:rPr lang="el-GR" sz="1800" dirty="0" err="1">
                <a:effectLst/>
                <a:latin typeface="Calibri" panose="020F0502020204030204" pitchFamily="34" charset="0"/>
                <a:ea typeface="Calibri" panose="020F0502020204030204" pitchFamily="34" charset="0"/>
                <a:cs typeface="Calibri" panose="020F0502020204030204" pitchFamily="34" charset="0"/>
              </a:rPr>
              <a:t>χολερυθρίνη</a:t>
            </a:r>
            <a:r>
              <a:rPr lang="el-GR" sz="1800" dirty="0">
                <a:effectLst/>
                <a:latin typeface="Calibri" panose="020F0502020204030204" pitchFamily="34" charset="0"/>
                <a:ea typeface="Calibri" panose="020F0502020204030204" pitchFamily="34" charset="0"/>
                <a:cs typeface="Calibri" panose="020F0502020204030204" pitchFamily="34" charset="0"/>
              </a:rPr>
              <a:t>, χοληστερόλη, και </a:t>
            </a:r>
            <a:r>
              <a:rPr lang="el-GR" sz="1800" b="1" dirty="0">
                <a:effectLst/>
                <a:latin typeface="Calibri" panose="020F0502020204030204" pitchFamily="34" charset="0"/>
                <a:ea typeface="Calibri" panose="020F0502020204030204" pitchFamily="34" charset="0"/>
                <a:cs typeface="Calibri" panose="020F0502020204030204" pitchFamily="34" charset="0"/>
              </a:rPr>
              <a:t>χολικά </a:t>
            </a:r>
            <a:r>
              <a:rPr lang="el-GR" sz="1800" b="1" dirty="0">
                <a:latin typeface="Calibri" panose="020F0502020204030204" pitchFamily="34" charset="0"/>
                <a:ea typeface="Calibri" panose="020F0502020204030204" pitchFamily="34" charset="0"/>
                <a:cs typeface="Calibri" panose="020F0502020204030204" pitchFamily="34" charset="0"/>
              </a:rPr>
              <a:t>ά</a:t>
            </a:r>
            <a:r>
              <a:rPr lang="el-GR" sz="1800" b="1" dirty="0">
                <a:effectLst/>
                <a:latin typeface="Calibri" panose="020F0502020204030204" pitchFamily="34" charset="0"/>
                <a:ea typeface="Calibri" panose="020F0502020204030204" pitchFamily="34" charset="0"/>
                <a:cs typeface="Calibri" panose="020F0502020204030204" pitchFamily="34" charset="0"/>
              </a:rPr>
              <a:t>λατα</a:t>
            </a:r>
            <a:r>
              <a:rPr lang="el-GR" sz="1800" dirty="0">
                <a:effectLst/>
                <a:latin typeface="Calibri" panose="020F0502020204030204" pitchFamily="34" charset="0"/>
                <a:ea typeface="Calibri" panose="020F0502020204030204" pitchFamily="34" charset="0"/>
                <a:cs typeface="Calibri" panose="020F0502020204030204" pitchFamily="34" charset="0"/>
              </a:rPr>
              <a:t> που είναι σημαντικά για την πέψη και απορρόφηση των λιπιδίων. Το νερό και τα ιόντα βοηθούν στην αραίωση και την ρύθμιση των οξέων στο χυμό καθώς εισέρχονται στο λεπτό έντερο.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63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02CF9FD-EAB5-CF67-A0CC-A14AC13DC20A}"/>
              </a:ext>
            </a:extLst>
          </p:cNvPr>
          <p:cNvSpPr>
            <a:spLocks noGrp="1"/>
          </p:cNvSpPr>
          <p:nvPr>
            <p:ph type="title"/>
          </p:nvPr>
        </p:nvSpPr>
        <p:spPr>
          <a:xfrm>
            <a:off x="838200" y="145916"/>
            <a:ext cx="10515600" cy="749030"/>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Λειτουργίες της Χολής</a:t>
            </a:r>
            <a:endParaRPr lang="el-GR" sz="3600" dirty="0"/>
          </a:p>
        </p:txBody>
      </p:sp>
      <p:sp>
        <p:nvSpPr>
          <p:cNvPr id="3" name="Θέση περιεχομένου 2">
            <a:extLst>
              <a:ext uri="{FF2B5EF4-FFF2-40B4-BE49-F238E27FC236}">
                <a16:creationId xmlns="" xmlns:a16="http://schemas.microsoft.com/office/drawing/2014/main" id="{70B5EB87-DC82-75BD-66B1-330E001F15C9}"/>
              </a:ext>
            </a:extLst>
          </p:cNvPr>
          <p:cNvSpPr>
            <a:spLocks noGrp="1"/>
          </p:cNvSpPr>
          <p:nvPr>
            <p:ph idx="1"/>
          </p:nvPr>
        </p:nvSpPr>
        <p:spPr>
          <a:xfrm>
            <a:off x="838200" y="894946"/>
            <a:ext cx="11107366" cy="5817138"/>
          </a:xfrm>
        </p:spPr>
        <p:txBody>
          <a:bodyPr>
            <a:noAutofit/>
          </a:bodyPr>
          <a:lstStyle/>
          <a:p>
            <a:pPr>
              <a:lnSpc>
                <a:spcPct val="150000"/>
              </a:lnSpc>
              <a:spcBef>
                <a:spcPts val="0"/>
              </a:spcBef>
            </a:pPr>
            <a:r>
              <a:rPr lang="el-GR" sz="2000" dirty="0">
                <a:latin typeface="Calibri" panose="020F0502020204030204" pitchFamily="34" charset="0"/>
                <a:ea typeface="Calibri" panose="020F0502020204030204" pitchFamily="34" charset="0"/>
                <a:cs typeface="Calibri" panose="020F0502020204030204" pitchFamily="34" charset="0"/>
              </a:rPr>
              <a:t>Π</a:t>
            </a:r>
            <a:r>
              <a:rPr lang="el-GR" sz="2000" dirty="0">
                <a:effectLst/>
                <a:latin typeface="Calibri" panose="020F0502020204030204" pitchFamily="34" charset="0"/>
                <a:ea typeface="Calibri" panose="020F0502020204030204" pitchFamily="34" charset="0"/>
                <a:cs typeface="Calibri" panose="020F0502020204030204" pitchFamily="34" charset="0"/>
              </a:rPr>
              <a:t>λειονότητα λιπιδίων της διατροφής δεν είναι </a:t>
            </a:r>
            <a:r>
              <a:rPr lang="el-GR" sz="2000" dirty="0" err="1">
                <a:effectLst/>
                <a:latin typeface="Calibri" panose="020F0502020204030204" pitchFamily="34" charset="0"/>
                <a:ea typeface="Calibri" panose="020F0502020204030204" pitchFamily="34" charset="0"/>
                <a:cs typeface="Calibri" panose="020F0502020204030204" pitchFamily="34" charset="0"/>
              </a:rPr>
              <a:t>υδατοδιαλυτά</a:t>
            </a:r>
            <a:r>
              <a:rPr lang="el-GR" sz="2000" dirty="0">
                <a:effectLst/>
                <a:latin typeface="Calibri" panose="020F0502020204030204" pitchFamily="34" charset="0"/>
                <a:ea typeface="Calibri" panose="020F0502020204030204" pitchFamily="34" charset="0"/>
                <a:cs typeface="Calibri" panose="020F0502020204030204" pitchFamily="34" charset="0"/>
              </a:rPr>
              <a:t>. Η μηχανική επεξεργασία της τροφής στο στόμαχο δημιουργεί μεγάλες </a:t>
            </a:r>
            <a:r>
              <a:rPr lang="el-GR" sz="2000" b="1" dirty="0">
                <a:effectLst/>
                <a:latin typeface="Calibri" panose="020F0502020204030204" pitchFamily="34" charset="0"/>
                <a:ea typeface="Calibri" panose="020F0502020204030204" pitchFamily="34" charset="0"/>
                <a:cs typeface="Calibri" panose="020F0502020204030204" pitchFamily="34" charset="0"/>
              </a:rPr>
              <a:t>σταγόνες</a:t>
            </a:r>
            <a:r>
              <a:rPr lang="el-GR" sz="2000" dirty="0">
                <a:effectLst/>
                <a:latin typeface="Calibri" panose="020F0502020204030204" pitchFamily="34" charset="0"/>
                <a:ea typeface="Calibri" panose="020F0502020204030204" pitchFamily="34" charset="0"/>
                <a:cs typeface="Calibri" panose="020F0502020204030204" pitchFamily="34" charset="0"/>
              </a:rPr>
              <a:t> λιπιδίων. Το ένζυμο παγκρεατική </a:t>
            </a:r>
            <a:r>
              <a:rPr lang="el-GR" sz="20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2000" dirty="0">
                <a:effectLst/>
                <a:latin typeface="Calibri" panose="020F0502020204030204" pitchFamily="34" charset="0"/>
                <a:ea typeface="Calibri" panose="020F0502020204030204" pitchFamily="34" charset="0"/>
                <a:cs typeface="Calibri" panose="020F0502020204030204" pitchFamily="34" charset="0"/>
              </a:rPr>
              <a:t> δεν είναι λιποδιαλυτό, και επομένως δρα </a:t>
            </a:r>
            <a:r>
              <a:rPr lang="el-GR" sz="2000" dirty="0">
                <a:latin typeface="Calibri" panose="020F0502020204030204" pitchFamily="34" charset="0"/>
                <a:ea typeface="Calibri" panose="020F0502020204030204" pitchFamily="34" charset="0"/>
                <a:cs typeface="Calibri" panose="020F0502020204030204" pitchFamily="34" charset="0"/>
              </a:rPr>
              <a:t>σ</a:t>
            </a:r>
            <a:r>
              <a:rPr lang="el-GR" sz="2000" dirty="0">
                <a:effectLst/>
                <a:latin typeface="Calibri" panose="020F0502020204030204" pitchFamily="34" charset="0"/>
                <a:ea typeface="Calibri" panose="020F0502020204030204" pitchFamily="34" charset="0"/>
                <a:cs typeface="Calibri" panose="020F0502020204030204" pitchFamily="34" charset="0"/>
              </a:rPr>
              <a:t>τα λιπίδια που βρίσκονται στην επιφάνεια ενός </a:t>
            </a:r>
            <a:r>
              <a:rPr lang="el-GR" sz="2000" dirty="0" err="1">
                <a:effectLst/>
                <a:latin typeface="Calibri" panose="020F0502020204030204" pitchFamily="34" charset="0"/>
                <a:ea typeface="Calibri" panose="020F0502020204030204" pitchFamily="34" charset="0"/>
                <a:cs typeface="Calibri" panose="020F0502020204030204" pitchFamily="34" charset="0"/>
              </a:rPr>
              <a:t>λιπιδιακού</a:t>
            </a:r>
            <a:r>
              <a:rPr lang="el-GR" sz="2000" dirty="0">
                <a:effectLst/>
                <a:latin typeface="Calibri" panose="020F0502020204030204" pitchFamily="34" charset="0"/>
                <a:ea typeface="Calibri" panose="020F0502020204030204" pitchFamily="34" charset="0"/>
                <a:cs typeface="Calibri" panose="020F0502020204030204" pitchFamily="34" charset="0"/>
              </a:rPr>
              <a:t> σταγονιδίου. Τα χολικά άλατα που περιέχονται στη χολή διασπούν τα σταγονίδια λίπους μέσω της </a:t>
            </a:r>
            <a:r>
              <a:rPr lang="el-GR" sz="2000" b="1" dirty="0" err="1">
                <a:effectLst/>
                <a:latin typeface="Calibri" panose="020F0502020204030204" pitchFamily="34" charset="0"/>
                <a:ea typeface="Calibri" panose="020F0502020204030204" pitchFamily="34" charset="0"/>
                <a:cs typeface="Calibri" panose="020F0502020204030204" pitchFamily="34" charset="0"/>
              </a:rPr>
              <a:t>γαλακτωματοποίησης</a:t>
            </a:r>
            <a:r>
              <a:rPr lang="el-GR" sz="2000" dirty="0">
                <a:effectLst/>
                <a:latin typeface="Calibri" panose="020F0502020204030204" pitchFamily="34" charset="0"/>
                <a:ea typeface="Calibri" panose="020F0502020204030204" pitchFamily="34" charset="0"/>
                <a:cs typeface="Calibri" panose="020F0502020204030204" pitchFamily="34" charset="0"/>
              </a:rPr>
              <a:t>, αυξάνοντας κατ’ αυτό τον τρόπο δραματικά την επιφάνεια για </a:t>
            </a:r>
            <a:r>
              <a:rPr lang="el-GR" sz="2000" dirty="0" err="1">
                <a:effectLst/>
                <a:latin typeface="Calibri" panose="020F0502020204030204" pitchFamily="34" charset="0"/>
                <a:ea typeface="Calibri" panose="020F0502020204030204" pitchFamily="34" charset="0"/>
                <a:cs typeface="Calibri" panose="020F0502020204030204" pitchFamily="34" charset="0"/>
              </a:rPr>
              <a:t>ενζυμική</a:t>
            </a:r>
            <a:r>
              <a:rPr lang="el-GR" sz="2000" dirty="0">
                <a:effectLst/>
                <a:latin typeface="Calibri" panose="020F0502020204030204" pitchFamily="34" charset="0"/>
                <a:ea typeface="Calibri" panose="020F0502020204030204" pitchFamily="34" charset="0"/>
                <a:cs typeface="Calibri" panose="020F0502020204030204" pitchFamily="34" charset="0"/>
              </a:rPr>
              <a:t> δράση.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effectLst/>
                <a:latin typeface="Calibri" panose="020F0502020204030204" pitchFamily="34" charset="0"/>
                <a:ea typeface="Calibri" panose="020F0502020204030204" pitchFamily="34" charset="0"/>
              </a:rPr>
              <a:t>Με τη διαδικασία της </a:t>
            </a:r>
            <a:r>
              <a:rPr lang="el-GR" sz="2000" dirty="0" err="1">
                <a:effectLst/>
                <a:latin typeface="Calibri" panose="020F0502020204030204" pitchFamily="34" charset="0"/>
                <a:ea typeface="Calibri" panose="020F0502020204030204" pitchFamily="34" charset="0"/>
              </a:rPr>
              <a:t>γαλακτωματοποίησης</a:t>
            </a:r>
            <a:r>
              <a:rPr lang="el-GR" sz="2000" dirty="0">
                <a:effectLst/>
                <a:latin typeface="Calibri" panose="020F0502020204030204" pitchFamily="34" charset="0"/>
                <a:ea typeface="Calibri" panose="020F0502020204030204" pitchFamily="34" charset="0"/>
              </a:rPr>
              <a:t> δημιουργούνται μικροσκοπικά σταγονίδια λιπιδίων με επιφανειακή επικάλυψη από χολικά άλατα. Η επικάλυψη αυτή των χολικών αλάτων διευκολύνει την αλληλεπίδραση μεταξύ των λιπιδίων και των παγκρεατικών ενζύμων που </a:t>
            </a:r>
            <a:r>
              <a:rPr lang="el-GR" sz="2000" dirty="0" err="1">
                <a:effectLst/>
                <a:latin typeface="Calibri" panose="020F0502020204030204" pitchFamily="34" charset="0"/>
                <a:ea typeface="Calibri" panose="020F0502020204030204" pitchFamily="34" charset="0"/>
              </a:rPr>
              <a:t>πέπτουν</a:t>
            </a:r>
            <a:r>
              <a:rPr lang="el-GR" sz="2000" dirty="0">
                <a:effectLst/>
                <a:latin typeface="Calibri" panose="020F0502020204030204" pitchFamily="34" charset="0"/>
                <a:ea typeface="Calibri" panose="020F0502020204030204" pitchFamily="34" charset="0"/>
              </a:rPr>
              <a:t> τα λιπίδια. Μετά την ολοκλήρωση της πέψης των λιπιδίων, τα χολικά άλατα προάγουν την απορρόφηση των λιπιδίων από το εντερικό επιθήλιο. Ακολούθως, πάνω από το 90% των χολικών αλάτων </a:t>
            </a:r>
            <a:r>
              <a:rPr lang="el-GR" sz="2000" dirty="0" err="1">
                <a:effectLst/>
                <a:latin typeface="Calibri" panose="020F0502020204030204" pitchFamily="34" charset="0"/>
                <a:ea typeface="Calibri" panose="020F0502020204030204" pitchFamily="34" charset="0"/>
              </a:rPr>
              <a:t>επαναρροφώνται</a:t>
            </a:r>
            <a:r>
              <a:rPr lang="el-GR" sz="2000" dirty="0">
                <a:effectLst/>
                <a:latin typeface="Calibri" panose="020F0502020204030204" pitchFamily="34" charset="0"/>
                <a:ea typeface="Calibri" panose="020F0502020204030204" pitchFamily="34" charset="0"/>
              </a:rPr>
              <a:t> κυρίως στον ειλεό, καθώς η πέψη των λιπιδίων ολοκληρώνεται. Τα </a:t>
            </a:r>
            <a:r>
              <a:rPr lang="el-GR" sz="2000" dirty="0" err="1">
                <a:effectLst/>
                <a:latin typeface="Calibri" panose="020F0502020204030204" pitchFamily="34" charset="0"/>
                <a:ea typeface="Calibri" panose="020F0502020204030204" pitchFamily="34" charset="0"/>
              </a:rPr>
              <a:t>επαναρροφημένα</a:t>
            </a:r>
            <a:r>
              <a:rPr lang="el-GR" sz="2000" dirty="0">
                <a:effectLst/>
                <a:latin typeface="Calibri" panose="020F0502020204030204" pitchFamily="34" charset="0"/>
                <a:ea typeface="Calibri" panose="020F0502020204030204" pitchFamily="34" charset="0"/>
              </a:rPr>
              <a:t> χολικά άλατα εισέρχονται στην ηπατική πυλαία κυκλοφορία και συλλέγονται και ανακυκλώνονται από το ήπαρ.</a:t>
            </a:r>
            <a:endParaRPr lang="el-GR" sz="2000" dirty="0"/>
          </a:p>
        </p:txBody>
      </p:sp>
    </p:spTree>
    <p:extLst>
      <p:ext uri="{BB962C8B-B14F-4D97-AF65-F5344CB8AC3E}">
        <p14:creationId xmlns:p14="http://schemas.microsoft.com/office/powerpoint/2010/main" val="1786888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92F2BA3-7CEA-FF9D-0085-0A77CF7D35D4}"/>
              </a:ext>
            </a:extLst>
          </p:cNvPr>
          <p:cNvSpPr>
            <a:spLocks noGrp="1"/>
          </p:cNvSpPr>
          <p:nvPr>
            <p:ph type="title"/>
          </p:nvPr>
        </p:nvSpPr>
        <p:spPr>
          <a:xfrm>
            <a:off x="838200" y="107005"/>
            <a:ext cx="10515600" cy="972765"/>
          </a:xfrm>
        </p:spPr>
        <p:txBody>
          <a:bodyPr/>
          <a:lstStyle/>
          <a:p>
            <a:r>
              <a:rPr lang="el-GR" sz="4400" b="1" dirty="0">
                <a:effectLst/>
                <a:latin typeface="Calibri" panose="020F0502020204030204" pitchFamily="34" charset="0"/>
                <a:ea typeface="Calibri" panose="020F0502020204030204" pitchFamily="34" charset="0"/>
                <a:cs typeface="Calibri" panose="020F0502020204030204" pitchFamily="34" charset="0"/>
              </a:rPr>
              <a:t>ΧΟΛΗΔΟΧΟΣ ΚΥΣΤΗ</a:t>
            </a:r>
            <a:endParaRPr lang="el-GR" dirty="0"/>
          </a:p>
        </p:txBody>
      </p:sp>
      <p:sp>
        <p:nvSpPr>
          <p:cNvPr id="3" name="Θέση περιεχομένου 2">
            <a:extLst>
              <a:ext uri="{FF2B5EF4-FFF2-40B4-BE49-F238E27FC236}">
                <a16:creationId xmlns="" xmlns:a16="http://schemas.microsoft.com/office/drawing/2014/main" id="{000BA608-4621-A93F-B373-2968AFA5F6D9}"/>
              </a:ext>
            </a:extLst>
          </p:cNvPr>
          <p:cNvSpPr>
            <a:spLocks noGrp="1"/>
          </p:cNvSpPr>
          <p:nvPr>
            <p:ph idx="1"/>
          </p:nvPr>
        </p:nvSpPr>
        <p:spPr>
          <a:xfrm>
            <a:off x="838199" y="972766"/>
            <a:ext cx="11136549" cy="5778229"/>
          </a:xfrm>
        </p:spPr>
        <p:txBody>
          <a:bodyPr>
            <a:normAutofit fontScale="70000" lnSpcReduction="20000"/>
          </a:bodyPr>
          <a:lstStyle/>
          <a:p>
            <a:pPr>
              <a:lnSpc>
                <a:spcPct val="160000"/>
              </a:lnSpc>
              <a:spcBef>
                <a:spcPts val="0"/>
              </a:spcBef>
            </a:pPr>
            <a:r>
              <a:rPr lang="el-GR" sz="2900" dirty="0">
                <a:latin typeface="Calibri" panose="020F0502020204030204" pitchFamily="34" charset="0"/>
                <a:ea typeface="Calibri" panose="020F0502020204030204" pitchFamily="34" charset="0"/>
                <a:cs typeface="Calibri" panose="020F0502020204030204" pitchFamily="34" charset="0"/>
              </a:rPr>
              <a:t>Κ</a:t>
            </a:r>
            <a:r>
              <a:rPr lang="el-GR" sz="2900" dirty="0">
                <a:effectLst/>
                <a:latin typeface="Calibri" panose="020F0502020204030204" pitchFamily="34" charset="0"/>
                <a:ea typeface="Calibri" panose="020F0502020204030204" pitchFamily="34" charset="0"/>
                <a:cs typeface="Calibri" panose="020F0502020204030204" pitchFamily="34" charset="0"/>
              </a:rPr>
              <a:t>οίλο όργανο σχήματος αχλαδιού που αποθηκεύει και συμπυκνώνει τη χολή. </a:t>
            </a:r>
            <a:endParaRPr lang="el-GR"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el-GR" sz="2900" dirty="0">
                <a:effectLst/>
                <a:latin typeface="Calibri" panose="020F0502020204030204" pitchFamily="34" charset="0"/>
                <a:ea typeface="Calibri" panose="020F0502020204030204" pitchFamily="34" charset="0"/>
              </a:rPr>
              <a:t>Η παραμονή της χολής στη χοληδόχο κύστη μεταξύ των γευμάτων, τροποποιεί τη σύστασή της. Το μεγαλύτερο μέρος του νερού </a:t>
            </a:r>
            <a:r>
              <a:rPr lang="el-GR" sz="2900" dirty="0" err="1">
                <a:effectLst/>
                <a:latin typeface="Calibri" panose="020F0502020204030204" pitchFamily="34" charset="0"/>
                <a:ea typeface="Calibri" panose="020F0502020204030204" pitchFamily="34" charset="0"/>
              </a:rPr>
              <a:t>απορροφάται</a:t>
            </a:r>
            <a:r>
              <a:rPr lang="el-GR" sz="2900" dirty="0">
                <a:effectLst/>
                <a:latin typeface="Calibri" panose="020F0502020204030204" pitchFamily="34" charset="0"/>
                <a:ea typeface="Calibri" panose="020F0502020204030204" pitchFamily="34" charset="0"/>
              </a:rPr>
              <a:t> και τα χολικά άλατα και τα άλλα συστατικά της χολής αυξάνονται σημαντικά. </a:t>
            </a:r>
          </a:p>
          <a:p>
            <a:pPr>
              <a:lnSpc>
                <a:spcPct val="160000"/>
              </a:lnSpc>
              <a:spcBef>
                <a:spcPts val="0"/>
              </a:spcBef>
            </a:pPr>
            <a:r>
              <a:rPr lang="el-GR" sz="2900" dirty="0">
                <a:latin typeface="Calibri" panose="020F0502020204030204" pitchFamily="34" charset="0"/>
                <a:ea typeface="Calibri" panose="020F0502020204030204" pitchFamily="34" charset="0"/>
              </a:rPr>
              <a:t>Ε</a:t>
            </a:r>
            <a:r>
              <a:rPr lang="el-GR" sz="2900" dirty="0">
                <a:effectLst/>
                <a:latin typeface="Calibri" panose="020F0502020204030204" pitchFamily="34" charset="0"/>
                <a:ea typeface="Calibri" panose="020F0502020204030204" pitchFamily="34" charset="0"/>
              </a:rPr>
              <a:t>άν η χολή γίνει πολύ συμπυκνωμένη, τότε αρχίζουν να σχηματίζονται κρύσταλλοι αδιάλυτων αλάτων γνωστοί ως </a:t>
            </a:r>
            <a:r>
              <a:rPr lang="el-GR" sz="2900" b="1" dirty="0">
                <a:effectLst/>
                <a:latin typeface="Calibri" panose="020F0502020204030204" pitchFamily="34" charset="0"/>
                <a:ea typeface="Calibri" panose="020F0502020204030204" pitchFamily="34" charset="0"/>
              </a:rPr>
              <a:t>χολόλιθοι</a:t>
            </a:r>
            <a:r>
              <a:rPr lang="el-GR" sz="2900" dirty="0">
                <a:effectLst/>
                <a:latin typeface="Calibri" panose="020F0502020204030204" pitchFamily="34" charset="0"/>
                <a:ea typeface="Calibri" panose="020F0502020204030204" pitchFamily="34" charset="0"/>
              </a:rPr>
              <a:t>. </a:t>
            </a:r>
          </a:p>
          <a:p>
            <a:pPr>
              <a:lnSpc>
                <a:spcPct val="160000"/>
              </a:lnSpc>
              <a:spcBef>
                <a:spcPts val="0"/>
              </a:spcBef>
            </a:pPr>
            <a:r>
              <a:rPr lang="el-GR" sz="2900" dirty="0">
                <a:effectLst/>
                <a:latin typeface="Calibri" panose="020F0502020204030204" pitchFamily="34" charset="0"/>
                <a:ea typeface="Calibri" panose="020F0502020204030204" pitchFamily="34" charset="0"/>
              </a:rPr>
              <a:t>Στη </a:t>
            </a:r>
            <a:r>
              <a:rPr lang="el-GR" sz="2900" b="1" dirty="0">
                <a:effectLst/>
                <a:latin typeface="Calibri" panose="020F0502020204030204" pitchFamily="34" charset="0"/>
                <a:ea typeface="Calibri" panose="020F0502020204030204" pitchFamily="34" charset="0"/>
              </a:rPr>
              <a:t>χολοκυστίτιδα</a:t>
            </a:r>
            <a:r>
              <a:rPr lang="el-GR" sz="2900" dirty="0">
                <a:effectLst/>
                <a:latin typeface="Calibri" panose="020F0502020204030204" pitchFamily="34" charset="0"/>
                <a:ea typeface="Calibri" panose="020F0502020204030204" pitchFamily="34" charset="0"/>
              </a:rPr>
              <a:t>, οι χολόλιθοι είναι τόσο μεγάλοι που μπορούν να καταστρέψουν το τοίχωμα της χοληδόχου κύστης ή να φράξουν τον κυστικό ή κοινό χοληδόχο πόρο. Σε αυτή την περίπτωση, η χοληδόχος κύστη μπορεί να χρειαστεί να αφαιρεθεί χειρουργικά. Η αφαίρεση της χοληδόχου κύστης δεν βλάπτει σοβαρά την διαδικασία της πέψης, επειδή η παραγωγή και η έκκριση της χολής συνεχίζεται σε φυσιολογικά επίπεδα. Ωστόσο, η χολή είναι περισσότερο αραιωμένη και η είσοδός της στο λεπτό έντερο δεν είναι τόσο στενά συνδεδεμένη με την άφιξη του χυμού στο δωδεκαδάκτυλο.</a:t>
            </a:r>
            <a:endParaRPr lang="el-GR" sz="2900" dirty="0"/>
          </a:p>
          <a:p>
            <a:endParaRPr lang="el-GR" dirty="0"/>
          </a:p>
        </p:txBody>
      </p:sp>
    </p:spTree>
    <p:extLst>
      <p:ext uri="{BB962C8B-B14F-4D97-AF65-F5344CB8AC3E}">
        <p14:creationId xmlns:p14="http://schemas.microsoft.com/office/powerpoint/2010/main" val="2676000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ECF60DA6-F893-7ABB-A96A-197CABA0235D}"/>
              </a:ext>
            </a:extLst>
          </p:cNvPr>
          <p:cNvSpPr>
            <a:spLocks noGrp="1"/>
          </p:cNvSpPr>
          <p:nvPr>
            <p:ph type="title"/>
          </p:nvPr>
        </p:nvSpPr>
        <p:spPr>
          <a:xfrm>
            <a:off x="643469" y="643468"/>
            <a:ext cx="3858194" cy="3546696"/>
          </a:xfrm>
        </p:spPr>
        <p:txBody>
          <a:bodyPr vert="horz" lIns="91440" tIns="45720" rIns="91440" bIns="45720" rtlCol="0" anchor="b">
            <a:normAutofit/>
          </a:bodyPr>
          <a:lstStyle/>
          <a:p>
            <a:r>
              <a:rPr lang="en-US" sz="3200" b="1" kern="1200" dirty="0">
                <a:solidFill>
                  <a:schemeClr val="tx1"/>
                </a:solidFill>
                <a:latin typeface="+mj-lt"/>
                <a:ea typeface="+mj-ea"/>
                <a:cs typeface="+mj-cs"/>
              </a:rPr>
              <a:t>Παρα</a:t>
            </a:r>
            <a:r>
              <a:rPr lang="en-US" sz="3200" b="1" kern="1200" dirty="0" err="1">
                <a:solidFill>
                  <a:schemeClr val="tx1"/>
                </a:solidFill>
                <a:latin typeface="+mj-lt"/>
                <a:ea typeface="+mj-ea"/>
                <a:cs typeface="+mj-cs"/>
              </a:rPr>
              <a:t>γωγή</a:t>
            </a:r>
            <a:r>
              <a:rPr lang="en-US" sz="3200" b="1" kern="1200" dirty="0">
                <a:solidFill>
                  <a:schemeClr val="tx1"/>
                </a:solidFill>
                <a:latin typeface="+mj-lt"/>
                <a:ea typeface="+mj-ea"/>
                <a:cs typeface="+mj-cs"/>
              </a:rPr>
              <a:t> </a:t>
            </a:r>
            <a:r>
              <a:rPr lang="en-US" sz="3200" b="1" kern="1200" dirty="0" err="1">
                <a:solidFill>
                  <a:schemeClr val="tx1"/>
                </a:solidFill>
                <a:latin typeface="+mj-lt"/>
                <a:ea typeface="+mj-ea"/>
                <a:cs typeface="+mj-cs"/>
              </a:rPr>
              <a:t>χολής</a:t>
            </a:r>
            <a:r>
              <a:rPr lang="en-US" sz="3200" b="1" kern="1200" dirty="0">
                <a:solidFill>
                  <a:schemeClr val="tx1"/>
                </a:solidFill>
                <a:latin typeface="+mj-lt"/>
                <a:ea typeface="+mj-ea"/>
                <a:cs typeface="+mj-cs"/>
              </a:rPr>
              <a:t> από </a:t>
            </a:r>
            <a:r>
              <a:rPr lang="en-US" sz="3200" b="1" kern="1200" dirty="0" err="1">
                <a:solidFill>
                  <a:schemeClr val="tx1"/>
                </a:solidFill>
                <a:latin typeface="+mj-lt"/>
                <a:ea typeface="+mj-ea"/>
                <a:cs typeface="+mj-cs"/>
              </a:rPr>
              <a:t>το</a:t>
            </a:r>
            <a:r>
              <a:rPr lang="en-US" sz="3200" b="1" kern="1200" dirty="0">
                <a:solidFill>
                  <a:schemeClr val="tx1"/>
                </a:solidFill>
                <a:latin typeface="+mj-lt"/>
                <a:ea typeface="+mj-ea"/>
                <a:cs typeface="+mj-cs"/>
              </a:rPr>
              <a:t> ήπαρ και </a:t>
            </a:r>
            <a:r>
              <a:rPr lang="en-US" sz="3200" b="1" kern="1200" dirty="0" err="1">
                <a:solidFill>
                  <a:schemeClr val="tx1"/>
                </a:solidFill>
                <a:latin typeface="+mj-lt"/>
                <a:ea typeface="+mj-ea"/>
                <a:cs typeface="+mj-cs"/>
              </a:rPr>
              <a:t>έκκρισή</a:t>
            </a:r>
            <a:r>
              <a:rPr lang="en-US" sz="3200" b="1" kern="1200" dirty="0">
                <a:solidFill>
                  <a:schemeClr val="tx1"/>
                </a:solidFill>
                <a:latin typeface="+mj-lt"/>
                <a:ea typeface="+mj-ea"/>
                <a:cs typeface="+mj-cs"/>
              </a:rPr>
              <a:t> </a:t>
            </a:r>
            <a:r>
              <a:rPr lang="en-US" sz="3200" b="1" kern="1200" dirty="0" err="1">
                <a:solidFill>
                  <a:schemeClr val="tx1"/>
                </a:solidFill>
                <a:latin typeface="+mj-lt"/>
                <a:ea typeface="+mj-ea"/>
                <a:cs typeface="+mj-cs"/>
              </a:rPr>
              <a:t>της</a:t>
            </a:r>
            <a:r>
              <a:rPr lang="en-US" sz="3200" b="1" kern="1200" dirty="0">
                <a:solidFill>
                  <a:schemeClr val="tx1"/>
                </a:solidFill>
                <a:latin typeface="+mj-lt"/>
                <a:ea typeface="+mj-ea"/>
                <a:cs typeface="+mj-cs"/>
              </a:rPr>
              <a:t> </a:t>
            </a:r>
            <a:r>
              <a:rPr lang="en-US" sz="3200" b="1" kern="1200" dirty="0" err="1">
                <a:solidFill>
                  <a:schemeClr val="tx1"/>
                </a:solidFill>
                <a:latin typeface="+mj-lt"/>
                <a:ea typeface="+mj-ea"/>
                <a:cs typeface="+mj-cs"/>
              </a:rPr>
              <a:t>στο</a:t>
            </a:r>
            <a:r>
              <a:rPr lang="en-US" sz="3200" b="1" kern="1200" dirty="0">
                <a:solidFill>
                  <a:schemeClr val="tx1"/>
                </a:solidFill>
                <a:latin typeface="+mj-lt"/>
                <a:ea typeface="+mj-ea"/>
                <a:cs typeface="+mj-cs"/>
              </a:rPr>
              <a:t> </a:t>
            </a:r>
            <a:r>
              <a:rPr lang="en-US" sz="3200" b="1" kern="1200" dirty="0" err="1">
                <a:solidFill>
                  <a:schemeClr val="tx1"/>
                </a:solidFill>
                <a:latin typeface="+mj-lt"/>
                <a:ea typeface="+mj-ea"/>
                <a:cs typeface="+mj-cs"/>
              </a:rPr>
              <a:t>δωδεκ</a:t>
            </a:r>
            <a:r>
              <a:rPr lang="en-US" sz="3200" b="1" kern="1200" dirty="0">
                <a:solidFill>
                  <a:schemeClr val="tx1"/>
                </a:solidFill>
                <a:latin typeface="+mj-lt"/>
                <a:ea typeface="+mj-ea"/>
                <a:cs typeface="+mj-cs"/>
              </a:rPr>
              <a:t>αδάκτυλο</a:t>
            </a:r>
          </a:p>
        </p:txBody>
      </p:sp>
      <p:pic>
        <p:nvPicPr>
          <p:cNvPr id="5" name="Εικόνα 4" descr="Εικόνα που περιέχει ζωγραφιά, σκίτσο/σχέδιο, τέχνη&#10;&#10;Περιγραφή που δημιουργήθηκε αυτόματα">
            <a:extLst>
              <a:ext uri="{FF2B5EF4-FFF2-40B4-BE49-F238E27FC236}">
                <a16:creationId xmlns="" xmlns:a16="http://schemas.microsoft.com/office/drawing/2014/main" id="{FA4988B1-DB2C-C404-2EFA-DEB54A686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083" y="1065125"/>
            <a:ext cx="7984123" cy="4411227"/>
          </a:xfrm>
          <a:prstGeom prst="rect">
            <a:avLst/>
          </a:prstGeom>
        </p:spPr>
      </p:pic>
    </p:spTree>
    <p:extLst>
      <p:ext uri="{BB962C8B-B14F-4D97-AF65-F5344CB8AC3E}">
        <p14:creationId xmlns:p14="http://schemas.microsoft.com/office/powerpoint/2010/main" val="1992381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9ACFD0F-DA17-7D06-B447-2D1CA7C22674}"/>
              </a:ext>
            </a:extLst>
          </p:cNvPr>
          <p:cNvSpPr>
            <a:spLocks noGrp="1"/>
          </p:cNvSpPr>
          <p:nvPr>
            <p:ph type="title"/>
          </p:nvPr>
        </p:nvSpPr>
        <p:spPr>
          <a:xfrm>
            <a:off x="838200" y="155644"/>
            <a:ext cx="10515600" cy="904672"/>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Ορμόνες του Λεπτού Εντέρου</a:t>
            </a:r>
            <a:endParaRPr lang="el-GR" sz="3600" dirty="0"/>
          </a:p>
        </p:txBody>
      </p:sp>
      <p:sp>
        <p:nvSpPr>
          <p:cNvPr id="3" name="Θέση περιεχομένου 2">
            <a:extLst>
              <a:ext uri="{FF2B5EF4-FFF2-40B4-BE49-F238E27FC236}">
                <a16:creationId xmlns="" xmlns:a16="http://schemas.microsoft.com/office/drawing/2014/main" id="{7EC15301-5246-7C6A-DB9A-30545321B579}"/>
              </a:ext>
            </a:extLst>
          </p:cNvPr>
          <p:cNvSpPr>
            <a:spLocks noGrp="1"/>
          </p:cNvSpPr>
          <p:nvPr>
            <p:ph idx="1"/>
          </p:nvPr>
        </p:nvSpPr>
        <p:spPr>
          <a:xfrm>
            <a:off x="838199" y="1157591"/>
            <a:ext cx="11068455" cy="5544764"/>
          </a:xfrm>
        </p:spPr>
        <p:txBody>
          <a:bodyPr>
            <a:noAutofit/>
          </a:bodyPr>
          <a:lstStyle/>
          <a:p>
            <a:pPr>
              <a:lnSpc>
                <a:spcPct val="16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Τα </a:t>
            </a:r>
            <a:r>
              <a:rPr lang="el-GR" sz="2200" dirty="0" err="1">
                <a:effectLst/>
                <a:latin typeface="Calibri" panose="020F0502020204030204" pitchFamily="34" charset="0"/>
                <a:ea typeface="Calibri" panose="020F0502020204030204" pitchFamily="34" charset="0"/>
                <a:cs typeface="Calibri" panose="020F0502020204030204" pitchFamily="34" charset="0"/>
              </a:rPr>
              <a:t>εντεροενδοκρινικά</a:t>
            </a:r>
            <a:r>
              <a:rPr lang="el-GR" sz="2200" dirty="0">
                <a:effectLst/>
                <a:latin typeface="Calibri" panose="020F0502020204030204" pitchFamily="34" charset="0"/>
                <a:ea typeface="Calibri" panose="020F0502020204030204" pitchFamily="34" charset="0"/>
                <a:cs typeface="Calibri" panose="020F0502020204030204" pitchFamily="34" charset="0"/>
              </a:rPr>
              <a:t> κύτταρα του δωδεκαδακτύλου παράγουν τις ακόλουθες ορμόνες: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2200" b="1" dirty="0" err="1">
                <a:effectLst/>
                <a:latin typeface="Calibri" panose="020F0502020204030204" pitchFamily="34" charset="0"/>
                <a:ea typeface="Calibri" panose="020F0502020204030204" pitchFamily="34" charset="0"/>
                <a:cs typeface="Calibri" panose="020F0502020204030204" pitchFamily="34" charset="0"/>
              </a:rPr>
              <a:t>Σεκρετίνη</a:t>
            </a:r>
            <a:r>
              <a:rPr lang="el-GR" sz="2200" b="1" dirty="0">
                <a:effectLst/>
                <a:latin typeface="Calibri" panose="020F0502020204030204" pitchFamily="34" charset="0"/>
                <a:ea typeface="Calibri" panose="020F0502020204030204" pitchFamily="34" charset="0"/>
                <a:cs typeface="Calibri" panose="020F0502020204030204" pitchFamily="34" charset="0"/>
              </a:rPr>
              <a:t> ή </a:t>
            </a:r>
            <a:r>
              <a:rPr lang="el-GR" sz="2200" b="1" dirty="0" err="1">
                <a:effectLst/>
                <a:latin typeface="Calibri" panose="020F0502020204030204" pitchFamily="34" charset="0"/>
                <a:ea typeface="Calibri" panose="020F0502020204030204" pitchFamily="34" charset="0"/>
                <a:cs typeface="Calibri" panose="020F0502020204030204" pitchFamily="34" charset="0"/>
              </a:rPr>
              <a:t>εκκριματίνη</a:t>
            </a:r>
            <a:r>
              <a:rPr lang="el-GR" sz="2200" b="1"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Α</a:t>
            </a:r>
            <a:r>
              <a:rPr lang="el-GR" sz="2200" dirty="0">
                <a:effectLst/>
                <a:latin typeface="Calibri" panose="020F0502020204030204" pitchFamily="34" charset="0"/>
                <a:ea typeface="Calibri" panose="020F0502020204030204" pitchFamily="34" charset="0"/>
                <a:cs typeface="Calibri" panose="020F0502020204030204" pitchFamily="34" charset="0"/>
              </a:rPr>
              <a:t>πελευθερώνεται όταν ο χυμός φθάσει στο δωδεκαδάκτυλο. Η επίδραση της </a:t>
            </a:r>
            <a:r>
              <a:rPr lang="el-GR" sz="2200" dirty="0" err="1">
                <a:effectLst/>
                <a:latin typeface="Calibri" panose="020F0502020204030204" pitchFamily="34" charset="0"/>
                <a:ea typeface="Calibri" panose="020F0502020204030204" pitchFamily="34" charset="0"/>
                <a:cs typeface="Calibri" panose="020F0502020204030204" pitchFamily="34" charset="0"/>
              </a:rPr>
              <a:t>εκκριματίνης</a:t>
            </a:r>
            <a:r>
              <a:rPr lang="el-GR" sz="2200" dirty="0">
                <a:effectLst/>
                <a:latin typeface="Calibri" panose="020F0502020204030204" pitchFamily="34" charset="0"/>
                <a:ea typeface="Calibri" panose="020F0502020204030204" pitchFamily="34" charset="0"/>
                <a:cs typeface="Calibri" panose="020F0502020204030204" pitchFamily="34" charset="0"/>
              </a:rPr>
              <a:t> είναι η αυξημένη έκκριση χολής και ρυθμιστικών διαλυμάτων από το ήπαρ και το πάγκρεας. </a:t>
            </a:r>
            <a:r>
              <a:rPr lang="el-GR" sz="2200" dirty="0">
                <a:latin typeface="Calibri" panose="020F0502020204030204" pitchFamily="34" charset="0"/>
                <a:ea typeface="Calibri" panose="020F0502020204030204" pitchFamily="34" charset="0"/>
                <a:cs typeface="Calibri" panose="020F0502020204030204" pitchFamily="34" charset="0"/>
              </a:rPr>
              <a:t>Επίσης,</a:t>
            </a:r>
            <a:r>
              <a:rPr lang="el-GR" sz="2200" dirty="0">
                <a:effectLst/>
                <a:latin typeface="Calibri" panose="020F0502020204030204" pitchFamily="34" charset="0"/>
                <a:ea typeface="Calibri" panose="020F0502020204030204" pitchFamily="34" charset="0"/>
                <a:cs typeface="Calibri" panose="020F0502020204030204" pitchFamily="34" charset="0"/>
              </a:rPr>
              <a:t> η μείωση της γαστρικής κινητικότητας.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l-GR" sz="2200" b="1" dirty="0" err="1">
                <a:effectLst/>
                <a:latin typeface="Calibri" panose="020F0502020204030204" pitchFamily="34" charset="0"/>
                <a:ea typeface="Calibri" panose="020F0502020204030204" pitchFamily="34" charset="0"/>
                <a:cs typeface="Calibri" panose="020F0502020204030204" pitchFamily="34" charset="0"/>
              </a:rPr>
              <a:t>Χολοκυστοκινίνη</a:t>
            </a:r>
            <a:r>
              <a:rPr lang="el-GR"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a:effectLst/>
                <a:latin typeface="Calibri" panose="020F0502020204030204" pitchFamily="34" charset="0"/>
                <a:ea typeface="Calibri" panose="020F0502020204030204" pitchFamily="34" charset="0"/>
                <a:cs typeface="Calibri" panose="020F0502020204030204" pitchFamily="34" charset="0"/>
              </a:rPr>
              <a:t>CCK</a:t>
            </a:r>
            <a:r>
              <a:rPr lang="el-GR" sz="2200" b="1"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κκρίνεται όταν ο χυμός φθάσει στο δωδεκαδάκτυλο, Στο πάγκρεας, η </a:t>
            </a:r>
            <a:r>
              <a:rPr lang="el-GR" sz="2200" dirty="0" err="1">
                <a:effectLst/>
                <a:latin typeface="Calibri" panose="020F0502020204030204" pitchFamily="34" charset="0"/>
                <a:ea typeface="Calibri" panose="020F0502020204030204" pitchFamily="34" charset="0"/>
                <a:cs typeface="Calibri" panose="020F0502020204030204" pitchFamily="34" charset="0"/>
              </a:rPr>
              <a:t>χολοκυστοκινίνη</a:t>
            </a:r>
            <a:r>
              <a:rPr lang="el-GR" sz="2200" dirty="0">
                <a:effectLst/>
                <a:latin typeface="Calibri" panose="020F0502020204030204" pitchFamily="34" charset="0"/>
                <a:ea typeface="Calibri" panose="020F0502020204030204" pitchFamily="34" charset="0"/>
                <a:cs typeface="Calibri" panose="020F0502020204030204" pitchFamily="34" charset="0"/>
              </a:rPr>
              <a:t> επιταχύνει την παραγωγή και έκκριση όλων των πεπτικών ενζύμων. Επίσης, προκαλεί σύσπαση της χοληδόχου κύστης για έκκριση χολής και παγκρεατικού υγρού στο δωδεκαδάκτυλο. </a:t>
            </a:r>
            <a:r>
              <a:rPr lang="el-GR" sz="2200" dirty="0">
                <a:latin typeface="Calibri" panose="020F0502020204030204" pitchFamily="34" charset="0"/>
                <a:ea typeface="Calibri" panose="020F0502020204030204" pitchFamily="34" charset="0"/>
                <a:cs typeface="Calibri" panose="020F0502020204030204" pitchFamily="34" charset="0"/>
              </a:rPr>
              <a:t>Σ</a:t>
            </a:r>
            <a:r>
              <a:rPr lang="el-GR" sz="2200" dirty="0">
                <a:effectLst/>
                <a:latin typeface="Calibri" panose="020F0502020204030204" pitchFamily="34" charset="0"/>
                <a:ea typeface="Calibri" panose="020F0502020204030204" pitchFamily="34" charset="0"/>
                <a:cs typeface="Calibri" panose="020F0502020204030204" pitchFamily="34" charset="0"/>
              </a:rPr>
              <a:t>ε υψηλές συγκεντρώσεις, </a:t>
            </a:r>
            <a:r>
              <a:rPr lang="el-GR" sz="2200" dirty="0">
                <a:latin typeface="Calibri" panose="020F0502020204030204" pitchFamily="34" charset="0"/>
                <a:ea typeface="Calibri" panose="020F0502020204030204" pitchFamily="34" charset="0"/>
                <a:cs typeface="Calibri" panose="020F0502020204030204" pitchFamily="34" charset="0"/>
              </a:rPr>
              <a:t>αναστέλλει</a:t>
            </a:r>
            <a:r>
              <a:rPr lang="el-GR" sz="2200" dirty="0">
                <a:effectLst/>
                <a:latin typeface="Calibri" panose="020F0502020204030204" pitchFamily="34" charset="0"/>
                <a:ea typeface="Calibri" panose="020F0502020204030204" pitchFamily="34" charset="0"/>
                <a:cs typeface="Calibri" panose="020F0502020204030204" pitchFamily="34" charset="0"/>
              </a:rPr>
              <a:t> τη γαστρική δραστηριότητα και τη μείωση της αίσθησης της πείνας.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01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7DB4091-DDCB-99E1-DF95-D204D8C4D6BC}"/>
              </a:ext>
            </a:extLst>
          </p:cNvPr>
          <p:cNvSpPr>
            <a:spLocks noGrp="1"/>
          </p:cNvSpPr>
          <p:nvPr>
            <p:ph idx="1"/>
          </p:nvPr>
        </p:nvSpPr>
        <p:spPr>
          <a:xfrm>
            <a:off x="838200" y="175098"/>
            <a:ext cx="10864174" cy="6439711"/>
          </a:xfrm>
        </p:spPr>
        <p:txBody>
          <a:bodyPr>
            <a:normAutofit/>
          </a:bodyPr>
          <a:lstStyle/>
          <a:p>
            <a:pPr marL="342900" indent="-342900">
              <a:lnSpc>
                <a:spcPct val="150000"/>
              </a:lnSpc>
              <a:spcBef>
                <a:spcPts val="0"/>
              </a:spcBef>
              <a:buFont typeface="Symbol" panose="05050102010706020507" pitchFamily="18" charset="2"/>
              <a:buChar char=""/>
            </a:pPr>
            <a:r>
              <a:rPr lang="el-GR" sz="2200" b="1" dirty="0">
                <a:effectLst/>
                <a:latin typeface="Calibri" panose="020F0502020204030204" pitchFamily="34" charset="0"/>
                <a:ea typeface="Calibri" panose="020F0502020204030204" pitchFamily="34" charset="0"/>
                <a:cs typeface="Calibri" panose="020F0502020204030204" pitchFamily="34" charset="0"/>
              </a:rPr>
              <a:t>Γαστρικό Ανασταλτικό Πεπτίδιο:</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κκρίνεται όταν τα λιπίδια και οι υδατάνθρακες </a:t>
            </a:r>
            <a:r>
              <a:rPr lang="el-GR" sz="2200" dirty="0">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γλυκόζη) εισέρχονται στο λεπτό έντερο. Η αναστολή της γαστρικής δραστηριότητας διεγείρει την απελευθέρωση της ινσουλίνης και γι’ αυτό το γαστρικό ανασταλτικό πεπτίδιο είναι επίσης γνωστό σαν </a:t>
            </a:r>
            <a:r>
              <a:rPr lang="el-GR" sz="2200" b="1" dirty="0" err="1">
                <a:effectLst/>
                <a:latin typeface="Calibri" panose="020F0502020204030204" pitchFamily="34" charset="0"/>
                <a:ea typeface="Calibri" panose="020F0502020204030204" pitchFamily="34" charset="0"/>
                <a:cs typeface="Calibri" panose="020F0502020204030204" pitchFamily="34" charset="0"/>
              </a:rPr>
              <a:t>ινσουλινοτρόπο</a:t>
            </a:r>
            <a:r>
              <a:rPr lang="el-GR" sz="2200" b="1" dirty="0">
                <a:effectLst/>
                <a:latin typeface="Calibri" panose="020F0502020204030204" pitchFamily="34" charset="0"/>
                <a:ea typeface="Calibri" panose="020F0502020204030204" pitchFamily="34" charset="0"/>
                <a:cs typeface="Calibri" panose="020F0502020204030204" pitchFamily="34" charset="0"/>
              </a:rPr>
              <a:t> πεπτίδιο </a:t>
            </a:r>
            <a:r>
              <a:rPr lang="el-GR" sz="2200" b="1" dirty="0" err="1">
                <a:effectLst/>
                <a:latin typeface="Calibri" panose="020F0502020204030204" pitchFamily="34" charset="0"/>
                <a:ea typeface="Calibri" panose="020F0502020204030204" pitchFamily="34" charset="0"/>
                <a:cs typeface="Calibri" panose="020F0502020204030204" pitchFamily="34" charset="0"/>
              </a:rPr>
              <a:t>σακχαρο</a:t>
            </a:r>
            <a:r>
              <a:rPr lang="el-GR" sz="2200" b="1" dirty="0">
                <a:effectLst/>
                <a:latin typeface="Calibri" panose="020F0502020204030204" pitchFamily="34" charset="0"/>
                <a:ea typeface="Calibri" panose="020F0502020204030204" pitchFamily="34" charset="0"/>
                <a:cs typeface="Calibri" panose="020F0502020204030204" pitchFamily="34" charset="0"/>
              </a:rPr>
              <a:t>-εξαρτώμενο</a:t>
            </a:r>
            <a:r>
              <a:rPr lang="el-GR" sz="2200" dirty="0">
                <a:effectLst/>
                <a:latin typeface="Calibri" panose="020F0502020204030204" pitchFamily="34" charset="0"/>
                <a:ea typeface="Calibri" panose="020F0502020204030204" pitchFamily="34" charset="0"/>
                <a:cs typeface="Calibri" panose="020F0502020204030204" pitchFamily="34" charset="0"/>
              </a:rPr>
              <a:t>. Επίσης, διεγείρει την σύνθεση λιπιδίων στον λιπώδη ιστό, και την αύξηση της χρήσης της γλυκόζης από τους σκελετικούς μυς.</a:t>
            </a:r>
            <a:endParaRPr lang="el-GR" sz="22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spcBef>
                <a:spcPts val="0"/>
              </a:spcBef>
              <a:buFont typeface="Symbol" panose="05050102010706020507" pitchFamily="18" charset="2"/>
              <a:buChar char=""/>
            </a:pPr>
            <a:r>
              <a:rPr lang="el-GR" sz="2200" b="1" dirty="0" err="1">
                <a:effectLst/>
                <a:latin typeface="Calibri" panose="020F0502020204030204" pitchFamily="34" charset="0"/>
                <a:ea typeface="Calibri" panose="020F0502020204030204" pitchFamily="34" charset="0"/>
                <a:cs typeface="Calibri" panose="020F0502020204030204" pitchFamily="34" charset="0"/>
              </a:rPr>
              <a:t>Αγγειοδραστικό</a:t>
            </a:r>
            <a:r>
              <a:rPr lang="el-GR" sz="2200" b="1" dirty="0">
                <a:effectLst/>
                <a:latin typeface="Calibri" panose="020F0502020204030204" pitchFamily="34" charset="0"/>
                <a:ea typeface="Calibri" panose="020F0502020204030204" pitchFamily="34" charset="0"/>
                <a:cs typeface="Calibri" panose="020F0502020204030204" pitchFamily="34" charset="0"/>
              </a:rPr>
              <a:t> Εντερικό Πεπτίδιο:</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Δ</a:t>
            </a:r>
            <a:r>
              <a:rPr lang="el-GR" sz="2200" dirty="0">
                <a:effectLst/>
                <a:latin typeface="Calibri" panose="020F0502020204030204" pitchFamily="34" charset="0"/>
                <a:ea typeface="Calibri" panose="020F0502020204030204" pitchFamily="34" charset="0"/>
                <a:cs typeface="Calibri" panose="020F0502020204030204" pitchFamily="34" charset="0"/>
              </a:rPr>
              <a:t>ιεγείρει την έκκριση των εντερικών αδένων, διαστέλλει τα περιφερικά τριχοειδή αγγεία, και αναστέλλει την παραγωγή των οξέων στο στόμαχο. </a:t>
            </a:r>
          </a:p>
          <a:p>
            <a:pPr marL="342900" lvl="0" indent="-342900">
              <a:lnSpc>
                <a:spcPct val="150000"/>
              </a:lnSpc>
              <a:spcBef>
                <a:spcPts val="0"/>
              </a:spcBef>
              <a:buFont typeface="Symbol" panose="05050102010706020507" pitchFamily="18" charset="2"/>
              <a:buChar char=""/>
            </a:pPr>
            <a:r>
              <a:rPr lang="el-GR" sz="2200" b="1" dirty="0" err="1">
                <a:effectLst/>
                <a:latin typeface="Calibri" panose="020F0502020204030204" pitchFamily="34" charset="0"/>
                <a:ea typeface="Calibri" panose="020F0502020204030204" pitchFamily="34" charset="0"/>
              </a:rPr>
              <a:t>Γαστρίνη</a:t>
            </a:r>
            <a:r>
              <a:rPr lang="el-GR" sz="2200" b="1" dirty="0">
                <a:effectLst/>
                <a:latin typeface="Calibri" panose="020F0502020204030204" pitchFamily="34" charset="0"/>
                <a:ea typeface="Calibri" panose="020F0502020204030204" pitchFamily="34" charset="0"/>
              </a:rPr>
              <a:t>:</a:t>
            </a:r>
            <a:r>
              <a:rPr lang="el-GR" sz="2200" dirty="0">
                <a:effectLst/>
                <a:latin typeface="Calibri" panose="020F0502020204030204" pitchFamily="34" charset="0"/>
                <a:ea typeface="Calibri" panose="020F0502020204030204" pitchFamily="34" charset="0"/>
              </a:rPr>
              <a:t> </a:t>
            </a:r>
            <a:r>
              <a:rPr lang="el-GR" sz="2200" dirty="0">
                <a:latin typeface="Calibri" panose="020F0502020204030204" pitchFamily="34" charset="0"/>
                <a:ea typeface="Calibri" panose="020F0502020204030204" pitchFamily="34" charset="0"/>
              </a:rPr>
              <a:t>Ε</a:t>
            </a:r>
            <a:r>
              <a:rPr lang="el-GR" sz="2200" dirty="0">
                <a:effectLst/>
                <a:latin typeface="Calibri" panose="020F0502020204030204" pitchFamily="34" charset="0"/>
                <a:ea typeface="Calibri" panose="020F0502020204030204" pitchFamily="34" charset="0"/>
              </a:rPr>
              <a:t>κκρίνεται από τα κύτταρα </a:t>
            </a:r>
            <a:r>
              <a:rPr lang="en-US" sz="2200" dirty="0">
                <a:effectLst/>
                <a:latin typeface="Calibri" panose="020F0502020204030204" pitchFamily="34" charset="0"/>
                <a:ea typeface="Calibri" panose="020F0502020204030204" pitchFamily="34" charset="0"/>
              </a:rPr>
              <a:t>G</a:t>
            </a:r>
            <a:r>
              <a:rPr lang="el-GR" sz="2200" dirty="0">
                <a:effectLst/>
                <a:latin typeface="Calibri" panose="020F0502020204030204" pitchFamily="34" charset="0"/>
                <a:ea typeface="Calibri" panose="020F0502020204030204" pitchFamily="34" charset="0"/>
              </a:rPr>
              <a:t> στο δωδεκαδάκτυλο όταν εκτίθεται σε μεγάλες ποσότητες πρωτεϊνών που δεν έχουν υποστεί πλήρη πέψη. Επίσης, </a:t>
            </a:r>
            <a:r>
              <a:rPr lang="el-GR" sz="2200" dirty="0">
                <a:latin typeface="Calibri" panose="020F0502020204030204" pitchFamily="34" charset="0"/>
                <a:ea typeface="Calibri" panose="020F0502020204030204" pitchFamily="34" charset="0"/>
              </a:rPr>
              <a:t>διεγείρει</a:t>
            </a:r>
            <a:r>
              <a:rPr lang="el-GR" sz="2200" dirty="0">
                <a:effectLst/>
                <a:latin typeface="Calibri" panose="020F0502020204030204" pitchFamily="34" charset="0"/>
                <a:ea typeface="Calibri" panose="020F0502020204030204" pitchFamily="34" charset="0"/>
              </a:rPr>
              <a:t> την αυξημένη κινητικότητα του στομάχου και την παραγωγή των οξέων και των ενζύμων.</a:t>
            </a:r>
            <a:endParaRPr lang="el-GR" sz="2200" dirty="0"/>
          </a:p>
        </p:txBody>
      </p:sp>
    </p:spTree>
    <p:extLst>
      <p:ext uri="{BB962C8B-B14F-4D97-AF65-F5344CB8AC3E}">
        <p14:creationId xmlns:p14="http://schemas.microsoft.com/office/powerpoint/2010/main" val="130746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8CB07702-4D89-7D66-6513-E6B5479E4F7B}"/>
              </a:ext>
            </a:extLst>
          </p:cNvPr>
          <p:cNvSpPr>
            <a:spLocks noGrp="1"/>
          </p:cNvSpPr>
          <p:nvPr>
            <p:ph type="title"/>
          </p:nvPr>
        </p:nvSpPr>
        <p:spPr>
          <a:xfrm>
            <a:off x="643468" y="643468"/>
            <a:ext cx="4620584" cy="2592102"/>
          </a:xfrm>
        </p:spPr>
        <p:txBody>
          <a:bodyPr vert="horz" lIns="91440" tIns="45720" rIns="91440" bIns="45720" rtlCol="0" anchor="b">
            <a:normAutofit/>
          </a:bodyPr>
          <a:lstStyle/>
          <a:p>
            <a:r>
              <a:rPr lang="en-US" sz="3200" b="1" kern="1200" dirty="0" err="1">
                <a:solidFill>
                  <a:schemeClr val="tx1"/>
                </a:solidFill>
                <a:latin typeface="+mj-lt"/>
                <a:ea typeface="+mj-ea"/>
                <a:cs typeface="+mj-cs"/>
              </a:rPr>
              <a:t>Κ</a:t>
            </a:r>
            <a:r>
              <a:rPr lang="en-US" sz="3200" b="1" kern="1200" dirty="0" err="1">
                <a:solidFill>
                  <a:schemeClr val="tx1"/>
                </a:solidFill>
                <a:effectLst/>
                <a:latin typeface="+mj-lt"/>
                <a:ea typeface="+mj-ea"/>
                <a:cs typeface="+mj-cs"/>
              </a:rPr>
              <a:t>υριότερες</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δομές</a:t>
            </a:r>
            <a:r>
              <a:rPr lang="en-US" sz="3200" b="1" kern="1200" dirty="0">
                <a:solidFill>
                  <a:schemeClr val="tx1"/>
                </a:solidFill>
                <a:effectLst/>
                <a:latin typeface="+mj-lt"/>
                <a:ea typeface="+mj-ea"/>
                <a:cs typeface="+mj-cs"/>
              </a:rPr>
              <a:t> και </a:t>
            </a:r>
            <a:r>
              <a:rPr lang="en-US" sz="3200" b="1" kern="1200" dirty="0" err="1">
                <a:solidFill>
                  <a:schemeClr val="tx1"/>
                </a:solidFill>
                <a:effectLst/>
                <a:latin typeface="+mj-lt"/>
                <a:ea typeface="+mj-ea"/>
                <a:cs typeface="+mj-cs"/>
              </a:rPr>
              <a:t>όργ</a:t>
            </a:r>
            <a:r>
              <a:rPr lang="en-US" sz="3200" b="1" kern="1200" dirty="0">
                <a:solidFill>
                  <a:schemeClr val="tx1"/>
                </a:solidFill>
                <a:effectLst/>
                <a:latin typeface="+mj-lt"/>
                <a:ea typeface="+mj-ea"/>
                <a:cs typeface="+mj-cs"/>
              </a:rPr>
              <a:t>ανα του πεπτικού συστήματος</a:t>
            </a:r>
            <a:endParaRPr lang="en-US" sz="3200" kern="1200" dirty="0">
              <a:solidFill>
                <a:schemeClr val="tx1"/>
              </a:solidFill>
              <a:latin typeface="+mj-lt"/>
              <a:ea typeface="+mj-ea"/>
              <a:cs typeface="+mj-cs"/>
            </a:endParaRPr>
          </a:p>
        </p:txBody>
      </p:sp>
      <p:pic>
        <p:nvPicPr>
          <p:cNvPr id="5" name="Εικόνα 4" descr="Εικόνα που περιέχει κείμενο, σκίτσο/σχέδιο, ζωγραφιά, σκελετός&#10;&#10;Περιγραφή που δημιουργήθηκε αυτόματα">
            <a:extLst>
              <a:ext uri="{FF2B5EF4-FFF2-40B4-BE49-F238E27FC236}">
                <a16:creationId xmlns="" xmlns:a16="http://schemas.microsoft.com/office/drawing/2014/main" id="{4C9BC3B5-DA37-D875-4F1D-61BA6E45C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565" y="110532"/>
            <a:ext cx="5975968" cy="6549005"/>
          </a:xfrm>
          <a:prstGeom prst="rect">
            <a:avLst/>
          </a:prstGeom>
        </p:spPr>
      </p:pic>
    </p:spTree>
    <p:extLst>
      <p:ext uri="{BB962C8B-B14F-4D97-AF65-F5344CB8AC3E}">
        <p14:creationId xmlns:p14="http://schemas.microsoft.com/office/powerpoint/2010/main" val="54361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92CC6A-6A1F-BA3C-3DFB-71FE3EDC2A3E}"/>
              </a:ext>
            </a:extLst>
          </p:cNvPr>
          <p:cNvSpPr>
            <a:spLocks noGrp="1"/>
          </p:cNvSpPr>
          <p:nvPr>
            <p:ph type="title"/>
          </p:nvPr>
        </p:nvSpPr>
        <p:spPr>
          <a:xfrm>
            <a:off x="838200" y="214010"/>
            <a:ext cx="10515600" cy="1001948"/>
          </a:xfrm>
        </p:spPr>
        <p:txBody>
          <a:bodyPr>
            <a:normAutofit/>
          </a:bodyPr>
          <a:lstStyle/>
          <a:p>
            <a:r>
              <a:rPr lang="el-GR" b="1" dirty="0">
                <a:effectLst/>
                <a:latin typeface="Calibri" panose="020F0502020204030204" pitchFamily="34" charset="0"/>
                <a:ea typeface="Calibri" panose="020F0502020204030204" pitchFamily="34" charset="0"/>
              </a:rPr>
              <a:t>ΠΑΧΥ ΕΝΤΕΡΟ</a:t>
            </a:r>
            <a:endParaRPr lang="el-GR" dirty="0"/>
          </a:p>
        </p:txBody>
      </p:sp>
      <p:sp>
        <p:nvSpPr>
          <p:cNvPr id="3" name="Θέση περιεχομένου 2">
            <a:extLst>
              <a:ext uri="{FF2B5EF4-FFF2-40B4-BE49-F238E27FC236}">
                <a16:creationId xmlns="" xmlns:a16="http://schemas.microsoft.com/office/drawing/2014/main" id="{C89971AA-A8A2-777A-5455-0E30D24E886C}"/>
              </a:ext>
            </a:extLst>
          </p:cNvPr>
          <p:cNvSpPr>
            <a:spLocks noGrp="1"/>
          </p:cNvSpPr>
          <p:nvPr>
            <p:ph idx="1"/>
          </p:nvPr>
        </p:nvSpPr>
        <p:spPr>
          <a:xfrm>
            <a:off x="838200" y="1215958"/>
            <a:ext cx="11049000" cy="5428032"/>
          </a:xfrm>
        </p:spPr>
        <p:txBody>
          <a:bodyPr>
            <a:normAutofit/>
          </a:bodyPr>
          <a:lstStyle/>
          <a:p>
            <a:pPr>
              <a:lnSpc>
                <a:spcPct val="150000"/>
              </a:lnSpc>
              <a:spcAft>
                <a:spcPts val="800"/>
              </a:spcAft>
            </a:pPr>
            <a:r>
              <a:rPr lang="el-GR" sz="2200" dirty="0">
                <a:latin typeface="Calibri" panose="020F0502020204030204" pitchFamily="34" charset="0"/>
                <a:ea typeface="Calibri" panose="020F0502020204030204" pitchFamily="34" charset="0"/>
                <a:cs typeface="Calibri" panose="020F0502020204030204" pitchFamily="34" charset="0"/>
              </a:rPr>
              <a:t>Έ</a:t>
            </a:r>
            <a:r>
              <a:rPr lang="el-GR" sz="2200" dirty="0">
                <a:effectLst/>
                <a:latin typeface="Calibri" panose="020F0502020204030204" pitchFamily="34" charset="0"/>
                <a:ea typeface="Calibri" panose="020F0502020204030204" pitchFamily="34" charset="0"/>
                <a:cs typeface="Calibri" panose="020F0502020204030204" pitchFamily="34" charset="0"/>
              </a:rPr>
              <a:t>χει μήκος 1,5 </a:t>
            </a:r>
            <a:r>
              <a:rPr lang="en-US" sz="2200" dirty="0">
                <a:effectLst/>
                <a:latin typeface="Calibri" panose="020F0502020204030204" pitchFamily="34" charset="0"/>
                <a:ea typeface="Calibri" panose="020F0502020204030204" pitchFamily="34" charset="0"/>
                <a:cs typeface="Calibri" panose="020F0502020204030204" pitchFamily="34" charset="0"/>
              </a:rPr>
              <a:t>m</a:t>
            </a:r>
            <a:r>
              <a:rPr lang="el-GR" sz="2200" dirty="0">
                <a:effectLst/>
                <a:latin typeface="Calibri" panose="020F0502020204030204" pitchFamily="34" charset="0"/>
                <a:ea typeface="Calibri" panose="020F0502020204030204" pitchFamily="34" charset="0"/>
                <a:cs typeface="Calibri" panose="020F0502020204030204" pitchFamily="34" charset="0"/>
              </a:rPr>
              <a:t> και διάμετρο 6,5 </a:t>
            </a:r>
            <a:r>
              <a:rPr lang="en-US" sz="2200" dirty="0">
                <a:effectLst/>
                <a:latin typeface="Calibri" panose="020F0502020204030204" pitchFamily="34" charset="0"/>
                <a:ea typeface="Calibri" panose="020F0502020204030204" pitchFamily="34" charset="0"/>
                <a:cs typeface="Calibri" panose="020F0502020204030204" pitchFamily="34" charset="0"/>
              </a:rPr>
              <a:t>cm</a:t>
            </a:r>
            <a:r>
              <a:rPr lang="el-GR" sz="2200" dirty="0">
                <a:effectLst/>
                <a:latin typeface="Calibri" panose="020F0502020204030204" pitchFamily="34" charset="0"/>
                <a:ea typeface="Calibri" panose="020F0502020204030204" pitchFamily="34" charset="0"/>
                <a:cs typeface="Calibri" panose="020F0502020204030204" pitchFamily="34" charset="0"/>
              </a:rPr>
              <a:t>. Εκτείνεται από τον ειλεό μέχρι τον </a:t>
            </a:r>
            <a:r>
              <a:rPr lang="el-GR" sz="2200" b="1" dirty="0">
                <a:effectLst/>
                <a:latin typeface="Calibri" panose="020F0502020204030204" pitchFamily="34" charset="0"/>
                <a:ea typeface="Calibri" panose="020F0502020204030204" pitchFamily="34" charset="0"/>
                <a:cs typeface="Calibri" panose="020F0502020204030204" pitchFamily="34" charset="0"/>
              </a:rPr>
              <a:t>πρωκτό</a:t>
            </a:r>
            <a:r>
              <a:rPr lang="el-GR" sz="2200" dirty="0">
                <a:effectLst/>
                <a:latin typeface="Calibri" panose="020F0502020204030204" pitchFamily="34" charset="0"/>
                <a:ea typeface="Calibri" panose="020F0502020204030204" pitchFamily="34" charset="0"/>
                <a:cs typeface="Calibri" panose="020F0502020204030204" pitchFamily="34" charset="0"/>
              </a:rPr>
              <a:t>. </a:t>
            </a:r>
          </a:p>
          <a:p>
            <a:pPr>
              <a:lnSpc>
                <a:spcPct val="150000"/>
              </a:lnSpc>
              <a:spcAft>
                <a:spcPts val="800"/>
              </a:spcAft>
            </a:pPr>
            <a:r>
              <a:rPr lang="el-GR" sz="2200" dirty="0">
                <a:latin typeface="Calibri" panose="020F0502020204030204" pitchFamily="34" charset="0"/>
                <a:ea typeface="Calibri" panose="020F0502020204030204" pitchFamily="34" charset="0"/>
                <a:cs typeface="Calibri" panose="020F0502020204030204" pitchFamily="34" charset="0"/>
              </a:rPr>
              <a:t>Τ</a:t>
            </a:r>
            <a:r>
              <a:rPr lang="el-GR" sz="2200" dirty="0">
                <a:effectLst/>
                <a:latin typeface="Calibri" panose="020F0502020204030204" pitchFamily="34" charset="0"/>
                <a:ea typeface="Calibri" panose="020F0502020204030204" pitchFamily="34" charset="0"/>
                <a:cs typeface="Calibri" panose="020F0502020204030204" pitchFamily="34" charset="0"/>
              </a:rPr>
              <a:t>ο παχύ έντερο χωρίζεται σε τέσσερις κύριες περιοχές: 1) το </a:t>
            </a:r>
            <a:r>
              <a:rPr lang="el-GR" sz="2200" b="1" dirty="0">
                <a:effectLst/>
                <a:latin typeface="Calibri" panose="020F0502020204030204" pitchFamily="34" charset="0"/>
                <a:ea typeface="Calibri" panose="020F0502020204030204" pitchFamily="34" charset="0"/>
                <a:cs typeface="Calibri" panose="020F0502020204030204" pitchFamily="34" charset="0"/>
              </a:rPr>
              <a:t>τυφλό</a:t>
            </a:r>
            <a:r>
              <a:rPr lang="el-GR" sz="2200" dirty="0">
                <a:effectLst/>
                <a:latin typeface="Calibri" panose="020F0502020204030204" pitchFamily="34" charset="0"/>
                <a:ea typeface="Calibri" panose="020F0502020204030204" pitchFamily="34" charset="0"/>
                <a:cs typeface="Calibri" panose="020F0502020204030204" pitchFamily="34" charset="0"/>
              </a:rPr>
              <a:t>, 2) το </a:t>
            </a:r>
            <a:r>
              <a:rPr lang="el-GR" sz="2200" b="1"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200" dirty="0">
                <a:effectLst/>
                <a:latin typeface="Calibri" panose="020F0502020204030204" pitchFamily="34" charset="0"/>
                <a:ea typeface="Calibri" panose="020F0502020204030204" pitchFamily="34" charset="0"/>
                <a:cs typeface="Calibri" panose="020F0502020204030204" pitchFamily="34" charset="0"/>
              </a:rPr>
              <a:t> που είναι και η μεγαλύτερη περιοχή, 3) το </a:t>
            </a:r>
            <a:r>
              <a:rPr lang="el-GR" sz="2200" b="1" dirty="0">
                <a:effectLst/>
                <a:latin typeface="Calibri" panose="020F0502020204030204" pitchFamily="34" charset="0"/>
                <a:ea typeface="Calibri" panose="020F0502020204030204" pitchFamily="34" charset="0"/>
                <a:cs typeface="Calibri" panose="020F0502020204030204" pitchFamily="34" charset="0"/>
              </a:rPr>
              <a:t>ορθό</a:t>
            </a:r>
            <a:r>
              <a:rPr lang="el-GR" sz="2200" dirty="0">
                <a:effectLst/>
                <a:latin typeface="Calibri" panose="020F0502020204030204" pitchFamily="34" charset="0"/>
                <a:ea typeface="Calibri" panose="020F0502020204030204" pitchFamily="34" charset="0"/>
                <a:cs typeface="Calibri" panose="020F0502020204030204" pitchFamily="34" charset="0"/>
              </a:rPr>
              <a:t>, και 4) τον</a:t>
            </a:r>
            <a:r>
              <a:rPr lang="el-GR" sz="2200" b="1" dirty="0">
                <a:effectLst/>
                <a:latin typeface="Calibri" panose="020F0502020204030204" pitchFamily="34" charset="0"/>
                <a:ea typeface="Calibri" panose="020F0502020204030204" pitchFamily="34" charset="0"/>
                <a:cs typeface="Calibri" panose="020F0502020204030204" pitchFamily="34" charset="0"/>
              </a:rPr>
              <a:t> πρωκτικό σωλήνα</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Μεταξύ του ειλεού και του τυφλού βρίσκεται ο </a:t>
            </a:r>
            <a:r>
              <a:rPr lang="el-GR" sz="2200" b="1" dirty="0" err="1">
                <a:effectLst/>
                <a:latin typeface="Calibri" panose="020F0502020204030204" pitchFamily="34" charset="0"/>
                <a:ea typeface="Calibri" panose="020F0502020204030204" pitchFamily="34" charset="0"/>
                <a:cs typeface="Calibri" panose="020F0502020204030204" pitchFamily="34" charset="0"/>
              </a:rPr>
              <a:t>ειλεοτυφλικός</a:t>
            </a:r>
            <a:r>
              <a:rPr lang="el-GR" sz="2200" b="1" dirty="0">
                <a:effectLst/>
                <a:latin typeface="Calibri" panose="020F0502020204030204" pitchFamily="34" charset="0"/>
                <a:ea typeface="Calibri" panose="020F0502020204030204" pitchFamily="34" charset="0"/>
                <a:cs typeface="Calibri" panose="020F0502020204030204" pitchFamily="34" charset="0"/>
              </a:rPr>
              <a:t> σφικτήρας</a:t>
            </a:r>
            <a:r>
              <a:rPr lang="el-GR" sz="2200" dirty="0">
                <a:effectLst/>
                <a:latin typeface="Calibri" panose="020F0502020204030204" pitchFamily="34" charset="0"/>
                <a:ea typeface="Calibri" panose="020F0502020204030204" pitchFamily="34" charset="0"/>
                <a:cs typeface="Calibri" panose="020F0502020204030204" pitchFamily="34" charset="0"/>
              </a:rPr>
              <a:t>. Όταν ο σφικτήρας είναι ανοιχτός, τα εναπομείναντα υλικά του λεπτού εντέρου διέρχονται στο παχύ έντερο.</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Οι </a:t>
            </a:r>
            <a:r>
              <a:rPr lang="el-GR" sz="2200" dirty="0">
                <a:latin typeface="Calibri" panose="020F0502020204030204" pitchFamily="34" charset="0"/>
                <a:ea typeface="Calibri" panose="020F0502020204030204" pitchFamily="34" charset="0"/>
                <a:cs typeface="Calibri" panose="020F0502020204030204" pitchFamily="34" charset="0"/>
              </a:rPr>
              <a:t>λ</a:t>
            </a:r>
            <a:r>
              <a:rPr lang="el-GR" sz="2200" dirty="0">
                <a:effectLst/>
                <a:latin typeface="Calibri" panose="020F0502020204030204" pitchFamily="34" charset="0"/>
                <a:ea typeface="Calibri" panose="020F0502020204030204" pitchFamily="34" charset="0"/>
                <a:cs typeface="Calibri" panose="020F0502020204030204" pitchFamily="34" charset="0"/>
              </a:rPr>
              <a:t>ειτουργίες του παχέος εντέρου περιλαμβάνουν: </a:t>
            </a:r>
            <a:r>
              <a:rPr lang="el-GR" sz="2200" b="1" dirty="0">
                <a:effectLst/>
                <a:latin typeface="Calibri" panose="020F0502020204030204" pitchFamily="34" charset="0"/>
                <a:ea typeface="Calibri" panose="020F0502020204030204" pitchFamily="34" charset="0"/>
                <a:cs typeface="Calibri" panose="020F0502020204030204" pitchFamily="34" charset="0"/>
              </a:rPr>
              <a:t>1)</a:t>
            </a:r>
            <a:r>
              <a:rPr lang="el-GR" sz="2200" dirty="0">
                <a:effectLst/>
                <a:latin typeface="Calibri" panose="020F0502020204030204" pitchFamily="34" charset="0"/>
                <a:ea typeface="Calibri" panose="020F0502020204030204" pitchFamily="34" charset="0"/>
                <a:cs typeface="Calibri" panose="020F0502020204030204" pitchFamily="34" charset="0"/>
              </a:rPr>
              <a:t> την </a:t>
            </a:r>
            <a:r>
              <a:rPr lang="el-GR" sz="2200" dirty="0" err="1">
                <a:effectLst/>
                <a:latin typeface="Calibri" panose="020F0502020204030204" pitchFamily="34" charset="0"/>
                <a:ea typeface="Calibri" panose="020F0502020204030204" pitchFamily="34" charset="0"/>
                <a:cs typeface="Calibri" panose="020F0502020204030204" pitchFamily="34" charset="0"/>
              </a:rPr>
              <a:t>επαναρρόφηση</a:t>
            </a:r>
            <a:r>
              <a:rPr lang="el-GR" sz="2200" dirty="0">
                <a:effectLst/>
                <a:latin typeface="Calibri" panose="020F0502020204030204" pitchFamily="34" charset="0"/>
                <a:ea typeface="Calibri" panose="020F0502020204030204" pitchFamily="34" charset="0"/>
                <a:cs typeface="Calibri" panose="020F0502020204030204" pitchFamily="34" charset="0"/>
              </a:rPr>
              <a:t> του νερού και τη συμπύκνωση των εντερικών περιεχομένων για το σχηματισμό των κοπράνων, </a:t>
            </a:r>
            <a:r>
              <a:rPr lang="el-GR" sz="2200" b="1" dirty="0">
                <a:effectLst/>
                <a:latin typeface="Calibri" panose="020F0502020204030204" pitchFamily="34" charset="0"/>
                <a:ea typeface="Calibri" panose="020F0502020204030204" pitchFamily="34" charset="0"/>
                <a:cs typeface="Calibri" panose="020F0502020204030204" pitchFamily="34" charset="0"/>
              </a:rPr>
              <a:t>2)</a:t>
            </a:r>
            <a:r>
              <a:rPr lang="el-GR" sz="2200" dirty="0">
                <a:effectLst/>
                <a:latin typeface="Calibri" panose="020F0502020204030204" pitchFamily="34" charset="0"/>
                <a:ea typeface="Calibri" panose="020F0502020204030204" pitchFamily="34" charset="0"/>
                <a:cs typeface="Calibri" panose="020F0502020204030204" pitchFamily="34" charset="0"/>
              </a:rPr>
              <a:t> την απορρόφηση σημαντικών βιταμινών που σχηματίζονται από τη δράση των μικροβίων, και </a:t>
            </a:r>
            <a:r>
              <a:rPr lang="el-GR" sz="2200" b="1" dirty="0">
                <a:effectLst/>
                <a:latin typeface="Calibri" panose="020F0502020204030204" pitchFamily="34" charset="0"/>
                <a:ea typeface="Calibri" panose="020F0502020204030204" pitchFamily="34" charset="0"/>
                <a:cs typeface="Calibri" panose="020F0502020204030204" pitchFamily="34" charset="0"/>
              </a:rPr>
              <a:t>3)</a:t>
            </a:r>
            <a:r>
              <a:rPr lang="el-GR" sz="2200" dirty="0">
                <a:effectLst/>
                <a:latin typeface="Calibri" panose="020F0502020204030204" pitchFamily="34" charset="0"/>
                <a:ea typeface="Calibri" panose="020F0502020204030204" pitchFamily="34" charset="0"/>
                <a:cs typeface="Calibri" panose="020F0502020204030204" pitchFamily="34" charset="0"/>
              </a:rPr>
              <a:t> την αποθήκευση του κοπρανώδους υλικού πριν την </a:t>
            </a:r>
            <a:r>
              <a:rPr lang="el-GR" sz="2200" b="1" dirty="0">
                <a:effectLst/>
                <a:latin typeface="Calibri" panose="020F0502020204030204" pitchFamily="34" charset="0"/>
                <a:ea typeface="Calibri" panose="020F0502020204030204" pitchFamily="34" charset="0"/>
                <a:cs typeface="Calibri" panose="020F0502020204030204" pitchFamily="34" charset="0"/>
              </a:rPr>
              <a:t>αφόδευση</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680077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8E28357-8195-E381-E29F-984CD4C1AA08}"/>
              </a:ext>
            </a:extLst>
          </p:cNvPr>
          <p:cNvSpPr>
            <a:spLocks noGrp="1"/>
          </p:cNvSpPr>
          <p:nvPr>
            <p:ph type="title"/>
          </p:nvPr>
        </p:nvSpPr>
        <p:spPr>
          <a:xfrm>
            <a:off x="838200" y="155644"/>
            <a:ext cx="10515600" cy="78793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Τυφλό, </a:t>
            </a:r>
            <a:r>
              <a:rPr lang="el-GR" sz="3600" b="1" dirty="0" err="1">
                <a:effectLst/>
                <a:latin typeface="Calibri" panose="020F0502020204030204" pitchFamily="34" charset="0"/>
                <a:ea typeface="Calibri" panose="020F0502020204030204" pitchFamily="34" charset="0"/>
                <a:cs typeface="Calibri" panose="020F0502020204030204" pitchFamily="34" charset="0"/>
              </a:rPr>
              <a:t>Κόλον</a:t>
            </a:r>
            <a:r>
              <a:rPr lang="el-GR" sz="3600" b="1" dirty="0">
                <a:effectLst/>
                <a:latin typeface="Calibri" panose="020F0502020204030204" pitchFamily="34" charset="0"/>
                <a:ea typeface="Calibri" panose="020F0502020204030204" pitchFamily="34" charset="0"/>
                <a:cs typeface="Calibri" panose="020F0502020204030204" pitchFamily="34" charset="0"/>
              </a:rPr>
              <a:t> και Πρωκτός</a:t>
            </a:r>
            <a:endParaRPr lang="el-GR" sz="3600" dirty="0"/>
          </a:p>
        </p:txBody>
      </p:sp>
      <p:sp>
        <p:nvSpPr>
          <p:cNvPr id="3" name="Θέση περιεχομένου 2">
            <a:extLst>
              <a:ext uri="{FF2B5EF4-FFF2-40B4-BE49-F238E27FC236}">
                <a16:creationId xmlns="" xmlns:a16="http://schemas.microsoft.com/office/drawing/2014/main" id="{3B52B8FF-9B96-9520-E92F-C66DB9130350}"/>
              </a:ext>
            </a:extLst>
          </p:cNvPr>
          <p:cNvSpPr>
            <a:spLocks noGrp="1"/>
          </p:cNvSpPr>
          <p:nvPr>
            <p:ph idx="1"/>
          </p:nvPr>
        </p:nvSpPr>
        <p:spPr>
          <a:xfrm>
            <a:off x="262647" y="865762"/>
            <a:ext cx="11702374" cy="5836594"/>
          </a:xfrm>
        </p:spPr>
        <p:txBody>
          <a:bodyPr>
            <a:noAutofit/>
          </a:bodyPr>
          <a:lstStyle/>
          <a:p>
            <a:pPr>
              <a:lnSpc>
                <a:spcPct val="15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Το </a:t>
            </a:r>
            <a:r>
              <a:rPr lang="el-GR" sz="1800" b="1" dirty="0">
                <a:effectLst/>
                <a:latin typeface="Calibri" panose="020F0502020204030204" pitchFamily="34" charset="0"/>
                <a:ea typeface="Calibri" panose="020F0502020204030204" pitchFamily="34" charset="0"/>
                <a:cs typeface="Calibri" panose="020F0502020204030204" pitchFamily="34" charset="0"/>
              </a:rPr>
              <a:t>τυφλό</a:t>
            </a:r>
            <a:r>
              <a:rPr lang="el-GR" sz="1800" dirty="0">
                <a:effectLst/>
                <a:latin typeface="Calibri" panose="020F0502020204030204" pitchFamily="34" charset="0"/>
                <a:ea typeface="Calibri" panose="020F0502020204030204" pitchFamily="34" charset="0"/>
                <a:cs typeface="Calibri" panose="020F0502020204030204" pitchFamily="34" charset="0"/>
              </a:rPr>
              <a:t> συλλέγει και αποθηκεύει το υλικό που φθάνει από τον ειλεό και αρχίζει η διαδικασία συμπύκνωσης. Η </a:t>
            </a:r>
            <a:r>
              <a:rPr lang="el-GR" sz="1800" b="1" dirty="0">
                <a:effectLst/>
                <a:latin typeface="Calibri" panose="020F0502020204030204" pitchFamily="34" charset="0"/>
                <a:ea typeface="Calibri" panose="020F0502020204030204" pitchFamily="34" charset="0"/>
                <a:cs typeface="Calibri" panose="020F0502020204030204" pitchFamily="34" charset="0"/>
              </a:rPr>
              <a:t>σκωληκοειδής απόφυση</a:t>
            </a:r>
            <a:r>
              <a:rPr lang="el-GR" sz="1800" dirty="0">
                <a:effectLst/>
                <a:latin typeface="Calibri" panose="020F0502020204030204" pitchFamily="34" charset="0"/>
                <a:ea typeface="Calibri" panose="020F0502020204030204" pitchFamily="34" charset="0"/>
                <a:cs typeface="Calibri" panose="020F0502020204030204" pitchFamily="34" charset="0"/>
              </a:rPr>
              <a:t> έχει μήκος 8-9 </a:t>
            </a:r>
            <a:r>
              <a:rPr lang="en-US" sz="1800" dirty="0">
                <a:effectLst/>
                <a:latin typeface="Calibri" panose="020F0502020204030204" pitchFamily="34" charset="0"/>
                <a:ea typeface="Calibri" panose="020F0502020204030204" pitchFamily="34" charset="0"/>
                <a:cs typeface="Calibri" panose="020F0502020204030204" pitchFamily="34" charset="0"/>
              </a:rPr>
              <a:t>cm</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Α</a:t>
            </a:r>
            <a:r>
              <a:rPr lang="el-GR" sz="1800" dirty="0">
                <a:effectLst/>
                <a:latin typeface="Calibri" panose="020F0502020204030204" pitchFamily="34" charset="0"/>
                <a:ea typeface="Calibri" panose="020F0502020204030204" pitchFamily="34" charset="0"/>
                <a:cs typeface="Calibri" panose="020F0502020204030204" pitchFamily="34" charset="0"/>
              </a:rPr>
              <a:t>πόφραξη της σκωληκοειδούς απόφυσης οδηγεί σε φλεγμονή, γνωστή ως </a:t>
            </a:r>
            <a:r>
              <a:rPr lang="el-GR" sz="1800" b="1" dirty="0">
                <a:effectLst/>
                <a:latin typeface="Calibri" panose="020F0502020204030204" pitchFamily="34" charset="0"/>
                <a:ea typeface="Calibri" panose="020F0502020204030204" pitchFamily="34" charset="0"/>
                <a:cs typeface="Calibri" panose="020F0502020204030204" pitchFamily="34" charset="0"/>
              </a:rPr>
              <a:t>σκωληκοειδίτιδα</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Το </a:t>
            </a:r>
            <a:r>
              <a:rPr lang="el-GR" sz="1800" b="1" dirty="0" err="1">
                <a:effectLst/>
                <a:latin typeface="Calibri" panose="020F0502020204030204" pitchFamily="34" charset="0"/>
                <a:ea typeface="Calibri" panose="020F0502020204030204" pitchFamily="34" charset="0"/>
                <a:cs typeface="Calibri" panose="020F0502020204030204" pitchFamily="34" charset="0"/>
              </a:rPr>
              <a:t>κόλον</a:t>
            </a:r>
            <a:r>
              <a:rPr lang="el-GR" sz="1800" dirty="0">
                <a:effectLst/>
                <a:latin typeface="Calibri" panose="020F0502020204030204" pitchFamily="34" charset="0"/>
                <a:ea typeface="Calibri" panose="020F0502020204030204" pitchFamily="34" charset="0"/>
                <a:cs typeface="Calibri" panose="020F0502020204030204" pitchFamily="34" charset="0"/>
              </a:rPr>
              <a:t> διαιρείται σε </a:t>
            </a:r>
            <a:r>
              <a:rPr lang="el-GR" sz="1800" dirty="0">
                <a:latin typeface="Calibri" panose="020F0502020204030204" pitchFamily="34" charset="0"/>
                <a:ea typeface="Calibri" panose="020F0502020204030204" pitchFamily="34" charset="0"/>
                <a:cs typeface="Calibri" panose="020F0502020204030204" pitchFamily="34" charset="0"/>
              </a:rPr>
              <a:t>4</a:t>
            </a:r>
            <a:r>
              <a:rPr lang="el-GR" sz="1800" dirty="0">
                <a:effectLst/>
                <a:latin typeface="Calibri" panose="020F0502020204030204" pitchFamily="34" charset="0"/>
                <a:ea typeface="Calibri" panose="020F0502020204030204" pitchFamily="34" charset="0"/>
                <a:cs typeface="Calibri" panose="020F0502020204030204" pitchFamily="34" charset="0"/>
              </a:rPr>
              <a:t> περιοχές: </a:t>
            </a:r>
            <a:r>
              <a:rPr lang="el-GR" sz="1800" b="1" dirty="0">
                <a:effectLst/>
                <a:latin typeface="Calibri" panose="020F0502020204030204" pitchFamily="34" charset="0"/>
                <a:ea typeface="Calibri" panose="020F0502020204030204" pitchFamily="34" charset="0"/>
                <a:cs typeface="Calibri" panose="020F0502020204030204" pitchFamily="34" charset="0"/>
              </a:rPr>
              <a:t>ανιόν </a:t>
            </a:r>
            <a:r>
              <a:rPr lang="el-GR" sz="1800" b="1" dirty="0" err="1">
                <a:effectLst/>
                <a:latin typeface="Calibri" panose="020F0502020204030204" pitchFamily="34" charset="0"/>
                <a:ea typeface="Calibri" panose="020F0502020204030204" pitchFamily="34" charset="0"/>
                <a:cs typeface="Calibri" panose="020F0502020204030204" pitchFamily="34" charset="0"/>
              </a:rPr>
              <a:t>κόλον</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εγκάρσιο </a:t>
            </a:r>
            <a:r>
              <a:rPr lang="el-GR" sz="1800" b="1" dirty="0" err="1">
                <a:effectLst/>
                <a:latin typeface="Calibri" panose="020F0502020204030204" pitchFamily="34" charset="0"/>
                <a:ea typeface="Calibri" panose="020F0502020204030204" pitchFamily="34" charset="0"/>
                <a:cs typeface="Calibri" panose="020F0502020204030204" pitchFamily="34" charset="0"/>
              </a:rPr>
              <a:t>κόλον</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κατιόν</a:t>
            </a:r>
            <a:r>
              <a:rPr lang="el-GR" sz="1800" b="1"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κόλον</a:t>
            </a:r>
            <a:r>
              <a:rPr lang="el-GR" sz="1800" dirty="0">
                <a:effectLst/>
                <a:latin typeface="Calibri" panose="020F0502020204030204" pitchFamily="34" charset="0"/>
                <a:ea typeface="Calibri" panose="020F0502020204030204" pitchFamily="34" charset="0"/>
                <a:cs typeface="Calibri" panose="020F0502020204030204" pitchFamily="34" charset="0"/>
              </a:rPr>
              <a:t>, και </a:t>
            </a:r>
            <a:r>
              <a:rPr lang="el-GR" sz="1800" b="1" dirty="0">
                <a:effectLst/>
                <a:latin typeface="Calibri" panose="020F0502020204030204" pitchFamily="34" charset="0"/>
                <a:ea typeface="Calibri" panose="020F0502020204030204" pitchFamily="34" charset="0"/>
                <a:cs typeface="Calibri" panose="020F0502020204030204" pitchFamily="34" charset="0"/>
              </a:rPr>
              <a:t>σιγμοειδές </a:t>
            </a:r>
            <a:r>
              <a:rPr lang="el-GR" sz="1800" b="1" dirty="0" err="1">
                <a:effectLst/>
                <a:latin typeface="Calibri" panose="020F0502020204030204" pitchFamily="34" charset="0"/>
                <a:ea typeface="Calibri" panose="020F0502020204030204" pitchFamily="34" charset="0"/>
                <a:cs typeface="Calibri" panose="020F0502020204030204" pitchFamily="34" charset="0"/>
              </a:rPr>
              <a:t>κόλον</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Ο </a:t>
            </a:r>
            <a:r>
              <a:rPr lang="el-GR" sz="1800" b="1" dirty="0">
                <a:effectLst/>
                <a:latin typeface="Calibri" panose="020F0502020204030204" pitchFamily="34" charset="0"/>
                <a:ea typeface="Calibri" panose="020F0502020204030204" pitchFamily="34" charset="0"/>
                <a:cs typeface="Calibri" panose="020F0502020204030204" pitchFamily="34" charset="0"/>
              </a:rPr>
              <a:t>πρωκτός</a:t>
            </a:r>
            <a:r>
              <a:rPr lang="el-GR" sz="1800" dirty="0">
                <a:effectLst/>
                <a:latin typeface="Calibri" panose="020F0502020204030204" pitchFamily="34" charset="0"/>
                <a:ea typeface="Calibri" panose="020F0502020204030204" pitchFamily="34" charset="0"/>
                <a:cs typeface="Calibri" panose="020F0502020204030204" pitchFamily="34" charset="0"/>
              </a:rPr>
              <a:t> είναι τα τελευταία 15 </a:t>
            </a:r>
            <a:r>
              <a:rPr lang="en-US" sz="1800" dirty="0">
                <a:effectLst/>
                <a:latin typeface="Calibri" panose="020F0502020204030204" pitchFamily="34" charset="0"/>
                <a:ea typeface="Calibri" panose="020F0502020204030204" pitchFamily="34" charset="0"/>
                <a:cs typeface="Calibri" panose="020F0502020204030204" pitchFamily="34" charset="0"/>
              </a:rPr>
              <a:t>cm</a:t>
            </a:r>
            <a:r>
              <a:rPr lang="el-GR" sz="1800" dirty="0">
                <a:effectLst/>
                <a:latin typeface="Calibri" panose="020F0502020204030204" pitchFamily="34" charset="0"/>
                <a:ea typeface="Calibri" panose="020F0502020204030204" pitchFamily="34" charset="0"/>
                <a:cs typeface="Calibri" panose="020F0502020204030204" pitchFamily="34" charset="0"/>
              </a:rPr>
              <a:t> του παχέος εντέρου</a:t>
            </a:r>
            <a:r>
              <a:rPr lang="el-GR" sz="1800" dirty="0">
                <a:latin typeface="Calibri" panose="020F0502020204030204" pitchFamily="34" charset="0"/>
                <a:ea typeface="Calibri" panose="020F0502020204030204" pitchFamily="34" charset="0"/>
                <a:cs typeface="Calibri" panose="020F0502020204030204" pitchFamily="34" charset="0"/>
              </a:rPr>
              <a:t> και χρησιμεύει</a:t>
            </a:r>
            <a:r>
              <a:rPr lang="el-GR" sz="1800" dirty="0">
                <a:effectLst/>
                <a:latin typeface="Calibri" panose="020F0502020204030204" pitchFamily="34" charset="0"/>
                <a:ea typeface="Calibri" panose="020F0502020204030204" pitchFamily="34" charset="0"/>
                <a:cs typeface="Calibri" panose="020F0502020204030204" pitchFamily="34" charset="0"/>
              </a:rPr>
              <a:t> για προσωρινή αποθήκευση των κοπράνων. Ο </a:t>
            </a:r>
            <a:r>
              <a:rPr lang="el-GR" sz="1800" b="1" dirty="0">
                <a:effectLst/>
                <a:latin typeface="Calibri" panose="020F0502020204030204" pitchFamily="34" charset="0"/>
                <a:ea typeface="Calibri" panose="020F0502020204030204" pitchFamily="34" charset="0"/>
                <a:cs typeface="Calibri" panose="020F0502020204030204" pitchFamily="34" charset="0"/>
              </a:rPr>
              <a:t>έσω σφικτήρας του πρωκτού</a:t>
            </a:r>
            <a:r>
              <a:rPr lang="el-GR" sz="1800" dirty="0">
                <a:effectLst/>
                <a:latin typeface="Calibri" panose="020F0502020204030204" pitchFamily="34" charset="0"/>
                <a:ea typeface="Calibri" panose="020F0502020204030204" pitchFamily="34" charset="0"/>
                <a:cs typeface="Calibri" panose="020F0502020204030204" pitchFamily="34" charset="0"/>
              </a:rPr>
              <a:t> αποτελείται από λεία μυϊκά κύτταρα και υπόκειται σε ακούσιο έλεγχο, ενώ ο </a:t>
            </a:r>
            <a:r>
              <a:rPr lang="el-GR" sz="1800" b="1" dirty="0">
                <a:effectLst/>
                <a:latin typeface="Calibri" panose="020F0502020204030204" pitchFamily="34" charset="0"/>
                <a:ea typeface="Calibri" panose="020F0502020204030204" pitchFamily="34" charset="0"/>
                <a:cs typeface="Calibri" panose="020F0502020204030204" pitchFamily="34" charset="0"/>
              </a:rPr>
              <a:t>έξω σφικτήρας του πρωκτού</a:t>
            </a:r>
            <a:r>
              <a:rPr lang="el-GR" sz="1800" dirty="0">
                <a:effectLst/>
                <a:latin typeface="Calibri" panose="020F0502020204030204" pitchFamily="34" charset="0"/>
                <a:ea typeface="Calibri" panose="020F0502020204030204" pitchFamily="34" charset="0"/>
                <a:cs typeface="Calibri" panose="020F0502020204030204" pitchFamily="34" charset="0"/>
              </a:rPr>
              <a:t> αποτελείται από σκελετικό μυ και υπόκειται σε εκούσιο έλεγχο. Σε </a:t>
            </a:r>
            <a:r>
              <a:rPr lang="el-GR" sz="1800" dirty="0" err="1">
                <a:effectLst/>
                <a:latin typeface="Calibri" panose="020F0502020204030204" pitchFamily="34" charset="0"/>
                <a:ea typeface="Calibri" panose="020F0502020204030204" pitchFamily="34" charset="0"/>
                <a:cs typeface="Calibri" panose="020F0502020204030204" pitchFamily="34" charset="0"/>
              </a:rPr>
              <a:t>χάλαση</a:t>
            </a:r>
            <a:r>
              <a:rPr lang="el-GR" sz="1800" dirty="0">
                <a:effectLst/>
                <a:latin typeface="Calibri" panose="020F0502020204030204" pitchFamily="34" charset="0"/>
                <a:ea typeface="Calibri" panose="020F0502020204030204" pitchFamily="34" charset="0"/>
                <a:cs typeface="Calibri" panose="020F0502020204030204" pitchFamily="34" charset="0"/>
              </a:rPr>
              <a:t> του έξω σφικτήρα του πρωκτού, </a:t>
            </a:r>
            <a:r>
              <a:rPr lang="el-GR" sz="1800" dirty="0" err="1">
                <a:effectLst/>
                <a:latin typeface="Calibri" panose="020F0502020204030204" pitchFamily="34" charset="0"/>
                <a:ea typeface="Calibri" panose="020F0502020204030204" pitchFamily="34" charset="0"/>
                <a:cs typeface="Calibri" panose="020F0502020204030204" pitchFamily="34" charset="0"/>
              </a:rPr>
              <a:t>πυροδοτείται</a:t>
            </a:r>
            <a:r>
              <a:rPr lang="el-GR" sz="1800" dirty="0">
                <a:effectLst/>
                <a:latin typeface="Calibri" panose="020F0502020204030204" pitchFamily="34" charset="0"/>
                <a:ea typeface="Calibri" panose="020F0502020204030204" pitchFamily="34" charset="0"/>
                <a:cs typeface="Calibri" panose="020F0502020204030204" pitchFamily="34" charset="0"/>
              </a:rPr>
              <a:t> το </a:t>
            </a:r>
            <a:r>
              <a:rPr lang="el-GR" sz="1800" b="1" dirty="0">
                <a:effectLst/>
                <a:latin typeface="Calibri" panose="020F0502020204030204" pitchFamily="34" charset="0"/>
                <a:ea typeface="Calibri" panose="020F0502020204030204" pitchFamily="34" charset="0"/>
                <a:cs typeface="Calibri" panose="020F0502020204030204" pitchFamily="34" charset="0"/>
              </a:rPr>
              <a:t>αντανακλαστικό της αφόδευσης</a:t>
            </a:r>
            <a:r>
              <a:rPr lang="el-GR" sz="1800" dirty="0">
                <a:effectLst/>
                <a:latin typeface="Calibri" panose="020F0502020204030204" pitchFamily="34" charset="0"/>
                <a:ea typeface="Calibri" panose="020F0502020204030204" pitchFamily="34" charset="0"/>
                <a:cs typeface="Calibri" panose="020F0502020204030204" pitchFamily="34" charset="0"/>
              </a:rPr>
              <a:t> για αφόδευση. </a:t>
            </a:r>
            <a:r>
              <a:rPr lang="el-GR" sz="1800" dirty="0">
                <a:latin typeface="Calibri" panose="020F0502020204030204" pitchFamily="34" charset="0"/>
                <a:ea typeface="Calibri" panose="020F0502020204030204" pitchFamily="34" charset="0"/>
                <a:cs typeface="Calibri" panose="020F0502020204030204" pitchFamily="34" charset="0"/>
              </a:rPr>
              <a:t>Π</a:t>
            </a:r>
            <a:r>
              <a:rPr lang="el-GR" sz="1800" dirty="0">
                <a:effectLst/>
                <a:latin typeface="Calibri" panose="020F0502020204030204" pitchFamily="34" charset="0"/>
                <a:ea typeface="Calibri" panose="020F0502020204030204" pitchFamily="34" charset="0"/>
                <a:cs typeface="Calibri" panose="020F0502020204030204" pitchFamily="34" charset="0"/>
              </a:rPr>
              <a:t>ραγματοποιείται διάταση του τοιχώματος του πρωκτού που συνοδεύεται από έντονη επιθυμία για αφόδευση. Αν οι συνθήκες για αφόδευση δεν είναι κατάλληλες, τότε ο έξω σφικτήρας του πρωκτού </a:t>
            </a:r>
            <a:r>
              <a:rPr lang="el-GR" sz="1800" dirty="0" err="1">
                <a:effectLst/>
                <a:latin typeface="Calibri" panose="020F0502020204030204" pitchFamily="34" charset="0"/>
                <a:ea typeface="Calibri" panose="020F0502020204030204" pitchFamily="34" charset="0"/>
                <a:cs typeface="Calibri" panose="020F0502020204030204" pitchFamily="34" charset="0"/>
              </a:rPr>
              <a:t>συσπάται</a:t>
            </a:r>
            <a:r>
              <a:rPr lang="el-GR" sz="1800" dirty="0">
                <a:effectLst/>
                <a:latin typeface="Calibri" panose="020F0502020204030204" pitchFamily="34" charset="0"/>
                <a:ea typeface="Calibri" panose="020F0502020204030204" pitchFamily="34" charset="0"/>
                <a:cs typeface="Calibri" panose="020F0502020204030204" pitchFamily="34" charset="0"/>
              </a:rPr>
              <a:t> εκούσια αποτρέποντας την αφόδευση. </a:t>
            </a:r>
            <a:r>
              <a:rPr lang="el-GR" sz="1800" dirty="0">
                <a:latin typeface="Calibri" panose="020F0502020204030204" pitchFamily="34" charset="0"/>
                <a:ea typeface="Calibri" panose="020F0502020204030204" pitchFamily="34" charset="0"/>
                <a:cs typeface="Calibri" panose="020F0502020204030204" pitchFamily="34" charset="0"/>
              </a:rPr>
              <a:t>Αν</a:t>
            </a:r>
            <a:r>
              <a:rPr lang="el-GR" sz="1800" dirty="0">
                <a:effectLst/>
                <a:latin typeface="Calibri" panose="020F0502020204030204" pitchFamily="34" charset="0"/>
                <a:ea typeface="Calibri" panose="020F0502020204030204" pitchFamily="34" charset="0"/>
                <a:cs typeface="Calibri" panose="020F0502020204030204" pitchFamily="34" charset="0"/>
              </a:rPr>
              <a:t> το </a:t>
            </a:r>
            <a:r>
              <a:rPr lang="el-GR" sz="1800" dirty="0" err="1">
                <a:effectLst/>
                <a:latin typeface="Calibri" panose="020F0502020204030204" pitchFamily="34" charset="0"/>
                <a:ea typeface="Calibri" panose="020F0502020204030204" pitchFamily="34" charset="0"/>
                <a:cs typeface="Calibri" panose="020F0502020204030204" pitchFamily="34" charset="0"/>
              </a:rPr>
              <a:t>διατεταμένο</a:t>
            </a:r>
            <a:r>
              <a:rPr lang="el-GR" sz="1800" dirty="0">
                <a:effectLst/>
                <a:latin typeface="Calibri" panose="020F0502020204030204" pitchFamily="34" charset="0"/>
                <a:ea typeface="Calibri" panose="020F0502020204030204" pitchFamily="34" charset="0"/>
                <a:cs typeface="Calibri" panose="020F0502020204030204" pitchFamily="34" charset="0"/>
              </a:rPr>
              <a:t> τοίχωμα σταδιακά χαλαρώσει, η επιθυμία για αφόδευση προσωρινά αναστέλλεται.  Όταν όμως προστεθούν επιπλέον κόπρανα </a:t>
            </a:r>
            <a:r>
              <a:rPr lang="el-GR" sz="1800" dirty="0" err="1">
                <a:effectLst/>
                <a:latin typeface="Calibri" panose="020F0502020204030204" pitchFamily="34" charset="0"/>
                <a:ea typeface="Calibri" panose="020F0502020204030204" pitchFamily="34" charset="0"/>
                <a:cs typeface="Calibri" panose="020F0502020204030204" pitchFamily="34" charset="0"/>
              </a:rPr>
              <a:t>πυροδοτείται</a:t>
            </a:r>
            <a:r>
              <a:rPr lang="el-GR" sz="1800" dirty="0">
                <a:effectLst/>
                <a:latin typeface="Calibri" panose="020F0502020204030204" pitchFamily="34" charset="0"/>
                <a:ea typeface="Calibri" panose="020F0502020204030204" pitchFamily="34" charset="0"/>
                <a:cs typeface="Calibri" panose="020F0502020204030204" pitchFamily="34" charset="0"/>
              </a:rPr>
              <a:t> ξανά το αντανακλαστικό της αφόδευσης, προκαλώντας μια νέα διάταση των τοιχωμάτων.</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Κάθε φορά που δημιουργείται μια διάταση, η πίεση που αναπτύσσεται στον ορθό είναι περίπου 15 </a:t>
            </a:r>
            <a:r>
              <a:rPr lang="en-US" sz="1800" dirty="0">
                <a:effectLst/>
                <a:latin typeface="Calibri" panose="020F0502020204030204" pitchFamily="34" charset="0"/>
                <a:ea typeface="Calibri" panose="020F0502020204030204" pitchFamily="34" charset="0"/>
                <a:cs typeface="Calibri" panose="020F0502020204030204" pitchFamily="34" charset="0"/>
              </a:rPr>
              <a:t>mmHg</a:t>
            </a:r>
            <a:r>
              <a:rPr lang="el-GR" sz="1800" dirty="0">
                <a:effectLst/>
                <a:latin typeface="Calibri" panose="020F0502020204030204" pitchFamily="34" charset="0"/>
                <a:ea typeface="Calibri" panose="020F0502020204030204" pitchFamily="34" charset="0"/>
                <a:cs typeface="Calibri" panose="020F0502020204030204" pitchFamily="34" charset="0"/>
              </a:rPr>
              <a:t>. Εάν η πίεση μέσα στο ορθό υπερβεί τα 55 </a:t>
            </a:r>
            <a:r>
              <a:rPr lang="en-US" sz="1800" dirty="0">
                <a:effectLst/>
                <a:latin typeface="Calibri" panose="020F0502020204030204" pitchFamily="34" charset="0"/>
                <a:ea typeface="Calibri" panose="020F0502020204030204" pitchFamily="34" charset="0"/>
                <a:cs typeface="Calibri" panose="020F0502020204030204" pitchFamily="34" charset="0"/>
              </a:rPr>
              <a:t>mmHg</a:t>
            </a:r>
            <a:r>
              <a:rPr lang="el-GR" sz="1800" dirty="0">
                <a:effectLst/>
                <a:latin typeface="Calibri" panose="020F0502020204030204" pitchFamily="34" charset="0"/>
                <a:ea typeface="Calibri" panose="020F0502020204030204" pitchFamily="34" charset="0"/>
                <a:cs typeface="Calibri" panose="020F0502020204030204" pitchFamily="34" charset="0"/>
              </a:rPr>
              <a:t>, ο έξω πρωκτικός σφικτήρας χαλαρώνει ακούσια και πραγματοποιείται η αφόδευση.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8528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517B0DBF-9FA3-0E15-DDC8-1DEF126AD913}"/>
              </a:ext>
            </a:extLst>
          </p:cNvPr>
          <p:cNvSpPr>
            <a:spLocks noGrp="1"/>
          </p:cNvSpPr>
          <p:nvPr>
            <p:ph type="title"/>
          </p:nvPr>
        </p:nvSpPr>
        <p:spPr>
          <a:xfrm>
            <a:off x="643468" y="643467"/>
            <a:ext cx="3496453" cy="3576841"/>
          </a:xfrm>
        </p:spPr>
        <p:txBody>
          <a:bodyPr vert="horz" lIns="91440" tIns="45720" rIns="91440" bIns="45720" rtlCol="0" anchor="b">
            <a:normAutofit/>
          </a:bodyPr>
          <a:lstStyle/>
          <a:p>
            <a:r>
              <a:rPr lang="en-US" sz="3200" b="1" kern="1200" dirty="0" err="1">
                <a:solidFill>
                  <a:schemeClr val="tx1"/>
                </a:solidFill>
                <a:effectLst/>
                <a:latin typeface="+mj-lt"/>
                <a:ea typeface="+mj-ea"/>
                <a:cs typeface="+mj-cs"/>
              </a:rPr>
              <a:t>Οι</a:t>
            </a:r>
            <a:r>
              <a:rPr lang="en-US" sz="3200" b="1" kern="1200" dirty="0">
                <a:solidFill>
                  <a:schemeClr val="tx1"/>
                </a:solidFill>
                <a:effectLst/>
                <a:latin typeface="+mj-lt"/>
                <a:ea typeface="+mj-ea"/>
                <a:cs typeface="+mj-cs"/>
              </a:rPr>
              <a:t> </a:t>
            </a:r>
            <a:r>
              <a:rPr lang="en-US" sz="3200" b="1" kern="1200" dirty="0" err="1">
                <a:solidFill>
                  <a:schemeClr val="tx1"/>
                </a:solidFill>
                <a:effectLst/>
                <a:latin typeface="+mj-lt"/>
                <a:ea typeface="+mj-ea"/>
                <a:cs typeface="+mj-cs"/>
              </a:rPr>
              <a:t>δι</a:t>
            </a:r>
            <a:r>
              <a:rPr lang="en-US" sz="3200" b="1" kern="1200" dirty="0">
                <a:solidFill>
                  <a:schemeClr val="tx1"/>
                </a:solidFill>
                <a:effectLst/>
                <a:latin typeface="+mj-lt"/>
                <a:ea typeface="+mj-ea"/>
                <a:cs typeface="+mj-cs"/>
              </a:rPr>
              <a:t>αφορετικές περιοχές του παχέος εντέρου</a:t>
            </a:r>
            <a:endParaRPr lang="en-US" sz="3200" kern="1200" dirty="0">
              <a:solidFill>
                <a:schemeClr val="tx1"/>
              </a:solidFill>
              <a:latin typeface="+mj-lt"/>
              <a:ea typeface="+mj-ea"/>
              <a:cs typeface="+mj-cs"/>
            </a:endParaRPr>
          </a:p>
        </p:txBody>
      </p:sp>
      <p:pic>
        <p:nvPicPr>
          <p:cNvPr id="5" name="Εικόνα 4" descr="Εικόνα που περιέχει κείμενο, σκίτσο/σχέδιο, ζωγραφιά, τέχνη&#10;&#10;Περιγραφή που δημιουργήθηκε αυτόματα">
            <a:extLst>
              <a:ext uri="{FF2B5EF4-FFF2-40B4-BE49-F238E27FC236}">
                <a16:creationId xmlns="" xmlns:a16="http://schemas.microsoft.com/office/drawing/2014/main" id="{63185E38-431E-7E06-21F9-9827A5DC8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073" y="1085222"/>
            <a:ext cx="8146827" cy="4541855"/>
          </a:xfrm>
          <a:prstGeom prst="rect">
            <a:avLst/>
          </a:prstGeom>
        </p:spPr>
      </p:pic>
    </p:spTree>
    <p:extLst>
      <p:ext uri="{BB962C8B-B14F-4D97-AF65-F5344CB8AC3E}">
        <p14:creationId xmlns:p14="http://schemas.microsoft.com/office/powerpoint/2010/main" val="559557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830D3E8-924C-B117-B174-B4247BF32195}"/>
              </a:ext>
            </a:extLst>
          </p:cNvPr>
          <p:cNvSpPr>
            <a:spLocks noGrp="1"/>
          </p:cNvSpPr>
          <p:nvPr>
            <p:ph type="title"/>
          </p:nvPr>
        </p:nvSpPr>
        <p:spPr>
          <a:xfrm>
            <a:off x="838200" y="175099"/>
            <a:ext cx="10515600" cy="856033"/>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Φυσιολογία Παχέος Εντέρου</a:t>
            </a:r>
            <a:endParaRPr lang="el-GR" sz="3600" dirty="0"/>
          </a:p>
        </p:txBody>
      </p:sp>
      <p:sp>
        <p:nvSpPr>
          <p:cNvPr id="3" name="Θέση περιεχομένου 2">
            <a:extLst>
              <a:ext uri="{FF2B5EF4-FFF2-40B4-BE49-F238E27FC236}">
                <a16:creationId xmlns="" xmlns:a16="http://schemas.microsoft.com/office/drawing/2014/main" id="{05A9E874-D775-8D67-5E62-D38E2800698B}"/>
              </a:ext>
            </a:extLst>
          </p:cNvPr>
          <p:cNvSpPr>
            <a:spLocks noGrp="1"/>
          </p:cNvSpPr>
          <p:nvPr>
            <p:ph idx="1"/>
          </p:nvPr>
        </p:nvSpPr>
        <p:spPr>
          <a:xfrm>
            <a:off x="838200" y="1031132"/>
            <a:ext cx="11058728" cy="5749047"/>
          </a:xfrm>
        </p:spPr>
        <p:txBody>
          <a:bodyPr>
            <a:noAutofit/>
          </a:bodyPr>
          <a:lstStyle/>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Α</a:t>
            </a:r>
            <a:r>
              <a:rPr lang="el-GR" sz="2200" dirty="0">
                <a:effectLst/>
                <a:latin typeface="Calibri" panose="020F0502020204030204" pitchFamily="34" charset="0"/>
                <a:ea typeface="Calibri" panose="020F0502020204030204" pitchFamily="34" charset="0"/>
                <a:cs typeface="Calibri" panose="020F0502020204030204" pitchFamily="34" charset="0"/>
              </a:rPr>
              <a:t>πουσία λαχνών, αφθονία κυττάρων </a:t>
            </a:r>
            <a:r>
              <a:rPr lang="en-US" sz="2200" dirty="0">
                <a:effectLst/>
                <a:latin typeface="Calibri" panose="020F0502020204030204" pitchFamily="34" charset="0"/>
                <a:ea typeface="Calibri" panose="020F0502020204030204" pitchFamily="34" charset="0"/>
                <a:cs typeface="Calibri" panose="020F0502020204030204" pitchFamily="34" charset="0"/>
              </a:rPr>
              <a:t>Goblet</a:t>
            </a:r>
            <a:r>
              <a:rPr lang="el-GR" sz="2200" dirty="0">
                <a:effectLst/>
                <a:latin typeface="Calibri" panose="020F0502020204030204" pitchFamily="34" charset="0"/>
                <a:ea typeface="Calibri" panose="020F0502020204030204" pitchFamily="34" charset="0"/>
                <a:cs typeface="Calibri" panose="020F0502020204030204" pitchFamily="34" charset="0"/>
              </a:rPr>
              <a:t>, και παρουσία εντερικών αδένων. </a:t>
            </a: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λάχιστη πέψη </a:t>
            </a:r>
            <a:r>
              <a:rPr lang="el-GR" sz="2200" dirty="0">
                <a:latin typeface="Calibri" panose="020F0502020204030204" pitchFamily="34" charset="0"/>
                <a:ea typeface="Calibri" panose="020F0502020204030204" pitchFamily="34" charset="0"/>
                <a:cs typeface="Calibri" panose="020F0502020204030204" pitchFamily="34" charset="0"/>
              </a:rPr>
              <a:t>που</a:t>
            </a:r>
            <a:r>
              <a:rPr lang="el-GR" sz="2200" dirty="0">
                <a:effectLst/>
                <a:latin typeface="Calibri" panose="020F0502020204030204" pitchFamily="34" charset="0"/>
                <a:ea typeface="Calibri" panose="020F0502020204030204" pitchFamily="34" charset="0"/>
                <a:cs typeface="Calibri" panose="020F0502020204030204" pitchFamily="34" charset="0"/>
              </a:rPr>
              <a:t> οφείλεται στα ένζυμα του λεπτού εντέρου ή στη δράση των βακτηριδίων. Η βλέννα παρέχει λίπανση καθώς το κοπρανώδες υλικό γίνεται πιο αφυδατωμένο και περισσότερο συμπαγές.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err="1">
                <a:latin typeface="Calibri" panose="020F0502020204030204" pitchFamily="34" charset="0"/>
                <a:ea typeface="Calibri" panose="020F0502020204030204" pitchFamily="34" charset="0"/>
                <a:cs typeface="Calibri" panose="020F0502020204030204" pitchFamily="34" charset="0"/>
              </a:rPr>
              <a:t>Ε</a:t>
            </a:r>
            <a:r>
              <a:rPr lang="el-GR" sz="2200" dirty="0" err="1">
                <a:effectLst/>
                <a:latin typeface="Calibri" panose="020F0502020204030204" pitchFamily="34" charset="0"/>
                <a:ea typeface="Calibri" panose="020F0502020204030204" pitchFamily="34" charset="0"/>
                <a:cs typeface="Calibri" panose="020F0502020204030204" pitchFamily="34" charset="0"/>
              </a:rPr>
              <a:t>παναρρόφηση</a:t>
            </a:r>
            <a:r>
              <a:rPr lang="el-GR" sz="2200" dirty="0">
                <a:effectLst/>
                <a:latin typeface="Calibri" panose="020F0502020204030204" pitchFamily="34" charset="0"/>
                <a:ea typeface="Calibri" panose="020F0502020204030204" pitchFamily="34" charset="0"/>
                <a:cs typeface="Calibri" panose="020F0502020204030204" pitchFamily="34" charset="0"/>
              </a:rPr>
              <a:t> νερού όπου από τα 1.500 </a:t>
            </a:r>
            <a:r>
              <a:rPr lang="en-US" sz="2200" dirty="0">
                <a:effectLst/>
                <a:latin typeface="Calibri" panose="020F0502020204030204" pitchFamily="34" charset="0"/>
                <a:ea typeface="Calibri" panose="020F0502020204030204" pitchFamily="34" charset="0"/>
                <a:cs typeface="Calibri" panose="020F0502020204030204" pitchFamily="34" charset="0"/>
              </a:rPr>
              <a:t>ml</a:t>
            </a:r>
            <a:r>
              <a:rPr lang="el-GR" sz="2200" dirty="0">
                <a:effectLst/>
                <a:latin typeface="Calibri" panose="020F0502020204030204" pitchFamily="34" charset="0"/>
                <a:ea typeface="Calibri" panose="020F0502020204030204" pitchFamily="34" charset="0"/>
                <a:cs typeface="Calibri" panose="020F0502020204030204" pitchFamily="34" charset="0"/>
              </a:rPr>
              <a:t> υλικού που εισέρχεται στο </a:t>
            </a:r>
            <a:r>
              <a:rPr lang="el-GR" sz="22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200" dirty="0">
                <a:effectLst/>
                <a:latin typeface="Calibri" panose="020F0502020204030204" pitchFamily="34" charset="0"/>
                <a:ea typeface="Calibri" panose="020F0502020204030204" pitchFamily="34" charset="0"/>
                <a:cs typeface="Calibri" panose="020F0502020204030204" pitchFamily="34" charset="0"/>
              </a:rPr>
              <a:t> καθημερινά, μόνο 200 </a:t>
            </a:r>
            <a:r>
              <a:rPr lang="en-US" sz="2200" dirty="0">
                <a:effectLst/>
                <a:latin typeface="Calibri" panose="020F0502020204030204" pitchFamily="34" charset="0"/>
                <a:ea typeface="Calibri" panose="020F0502020204030204" pitchFamily="34" charset="0"/>
                <a:cs typeface="Calibri" panose="020F0502020204030204" pitchFamily="34" charset="0"/>
              </a:rPr>
              <a:t>ml</a:t>
            </a:r>
            <a:r>
              <a:rPr lang="el-GR" sz="2200" dirty="0">
                <a:effectLst/>
                <a:latin typeface="Calibri" panose="020F0502020204030204" pitchFamily="34" charset="0"/>
                <a:ea typeface="Calibri" panose="020F0502020204030204" pitchFamily="34" charset="0"/>
                <a:cs typeface="Calibri" panose="020F0502020204030204" pitchFamily="34" charset="0"/>
              </a:rPr>
              <a:t> κοπράνων αποβάλλονται από το σώμα. </a:t>
            </a: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Σ</a:t>
            </a:r>
            <a:r>
              <a:rPr lang="el-GR" sz="2200" dirty="0">
                <a:effectLst/>
                <a:latin typeface="Calibri" panose="020F0502020204030204" pitchFamily="34" charset="0"/>
                <a:ea typeface="Calibri" panose="020F0502020204030204" pitchFamily="34" charset="0"/>
                <a:cs typeface="Calibri" panose="020F0502020204030204" pitchFamily="34" charset="0"/>
              </a:rPr>
              <a:t>ύσταση των κοπράνων είναι 75% νερό, 5% βακτήρια και το υπόλοιπο είναι ένα μείγμα από άπεπτα υλικά, μικρές ποσότητες ανόργανων συστατικών, και υπολείμματα επιθηλιακών κυττάρων. </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Α</a:t>
            </a:r>
            <a:r>
              <a:rPr lang="el-GR" sz="2200" dirty="0">
                <a:effectLst/>
                <a:latin typeface="Calibri" panose="020F0502020204030204" pitchFamily="34" charset="0"/>
                <a:ea typeface="Calibri" panose="020F0502020204030204" pitchFamily="34" charset="0"/>
                <a:cs typeface="Calibri" panose="020F0502020204030204" pitchFamily="34" charset="0"/>
              </a:rPr>
              <a:t>πορροφά ουσίες όπως χολικά άλατα και βιταμίνες, οργανικά άχρηστα προϊόντα όπως </a:t>
            </a:r>
            <a:r>
              <a:rPr lang="el-GR" sz="2200" b="1" dirty="0" err="1">
                <a:effectLst/>
                <a:latin typeface="Calibri" panose="020F0502020204030204" pitchFamily="34" charset="0"/>
                <a:ea typeface="Calibri" panose="020F0502020204030204" pitchFamily="34" charset="0"/>
                <a:cs typeface="Calibri" panose="020F0502020204030204" pitchFamily="34" charset="0"/>
              </a:rPr>
              <a:t>ουροχολινογόνο</a:t>
            </a:r>
            <a:r>
              <a:rPr lang="el-GR" sz="2200" dirty="0">
                <a:effectLst/>
                <a:latin typeface="Calibri" panose="020F0502020204030204" pitchFamily="34" charset="0"/>
                <a:ea typeface="Calibri" panose="020F0502020204030204" pitchFamily="34" charset="0"/>
                <a:cs typeface="Calibri" panose="020F0502020204030204" pitchFamily="34" charset="0"/>
              </a:rPr>
              <a:t>, και τοξίνες που προέρχονται από τη μικροβιακή δράση. </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6054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71D0CC2-3BDE-CFCF-EF67-A2B8D3013CDE}"/>
              </a:ext>
            </a:extLst>
          </p:cNvPr>
          <p:cNvSpPr>
            <a:spLocks noGrp="1"/>
          </p:cNvSpPr>
          <p:nvPr>
            <p:ph idx="1"/>
          </p:nvPr>
        </p:nvSpPr>
        <p:spPr>
          <a:xfrm>
            <a:off x="838200" y="165370"/>
            <a:ext cx="10990634" cy="6575898"/>
          </a:xfrm>
        </p:spPr>
        <p:txBody>
          <a:bodyPr>
            <a:normAutofit fontScale="77500" lnSpcReduction="20000"/>
          </a:bodyPr>
          <a:lstStyle/>
          <a:p>
            <a:pPr>
              <a:lnSpc>
                <a:spcPct val="160000"/>
              </a:lnSpc>
              <a:spcBef>
                <a:spcPts val="0"/>
              </a:spcBef>
            </a:pPr>
            <a:r>
              <a:rPr lang="el-GR" sz="2400" b="1" dirty="0">
                <a:latin typeface="Calibri" panose="020F0502020204030204" pitchFamily="34" charset="0"/>
                <a:ea typeface="Calibri" panose="020F0502020204030204" pitchFamily="34" charset="0"/>
                <a:cs typeface="Calibri" panose="020F0502020204030204" pitchFamily="34" charset="0"/>
              </a:rPr>
              <a:t>Βιταμίνες:</a:t>
            </a:r>
            <a:r>
              <a:rPr lang="el-GR" sz="2400" dirty="0">
                <a:latin typeface="Calibri" panose="020F0502020204030204" pitchFamily="34" charset="0"/>
                <a:ea typeface="Calibri" panose="020F0502020204030204" pitchFamily="34" charset="0"/>
                <a:cs typeface="Calibri" panose="020F0502020204030204" pitchFamily="34" charset="0"/>
              </a:rPr>
              <a:t> Τα</a:t>
            </a:r>
            <a:r>
              <a:rPr lang="el-GR" sz="2400" dirty="0">
                <a:effectLst/>
                <a:latin typeface="Calibri" panose="020F0502020204030204" pitchFamily="34" charset="0"/>
                <a:ea typeface="Calibri" panose="020F0502020204030204" pitchFamily="34" charset="0"/>
                <a:cs typeface="Calibri" panose="020F0502020204030204" pitchFamily="34" charset="0"/>
              </a:rPr>
              <a:t> βακτήρια που αποικίζουν το </a:t>
            </a:r>
            <a:r>
              <a:rPr lang="el-GR" sz="24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400" dirty="0">
                <a:effectLst/>
                <a:latin typeface="Calibri" panose="020F0502020204030204" pitchFamily="34" charset="0"/>
                <a:ea typeface="Calibri" panose="020F0502020204030204" pitchFamily="34" charset="0"/>
                <a:cs typeface="Calibri" panose="020F0502020204030204" pitchFamily="34" charset="0"/>
              </a:rPr>
              <a:t> παράγουν </a:t>
            </a:r>
            <a:r>
              <a:rPr lang="el-GR" sz="2400" dirty="0">
                <a:latin typeface="Calibri" panose="020F0502020204030204" pitchFamily="34" charset="0"/>
                <a:ea typeface="Calibri" panose="020F0502020204030204" pitchFamily="34" charset="0"/>
                <a:cs typeface="Calibri" panose="020F0502020204030204" pitchFamily="34" charset="0"/>
              </a:rPr>
              <a:t>3</a:t>
            </a:r>
            <a:r>
              <a:rPr lang="el-GR" sz="2400" dirty="0">
                <a:effectLst/>
                <a:latin typeface="Calibri" panose="020F0502020204030204" pitchFamily="34" charset="0"/>
                <a:ea typeface="Calibri" panose="020F0502020204030204" pitchFamily="34" charset="0"/>
                <a:cs typeface="Calibri" panose="020F0502020204030204" pitchFamily="34" charset="0"/>
              </a:rPr>
              <a:t> βιταμίνες: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mj-lt"/>
              <a:buAutoNum type="arabicParenR"/>
            </a:pPr>
            <a:r>
              <a:rPr lang="el-GR" sz="2400" dirty="0">
                <a:latin typeface="Calibri" panose="020F0502020204030204" pitchFamily="34" charset="0"/>
                <a:ea typeface="Calibri" panose="020F0502020204030204" pitchFamily="34" charset="0"/>
                <a:cs typeface="Calibri" panose="020F0502020204030204" pitchFamily="34" charset="0"/>
              </a:rPr>
              <a:t>Β</a:t>
            </a:r>
            <a:r>
              <a:rPr lang="el-GR" sz="2400" dirty="0">
                <a:effectLst/>
                <a:latin typeface="Calibri" panose="020F0502020204030204" pitchFamily="34" charset="0"/>
                <a:ea typeface="Calibri" panose="020F0502020204030204" pitchFamily="34" charset="0"/>
                <a:cs typeface="Calibri" panose="020F0502020204030204" pitchFamily="34" charset="0"/>
              </a:rPr>
              <a:t>ιταμίνη Κ, λιποδιαλυτή βιταμίνη απαραίτητη στο ήπαρ για τη σύνθεση παραγόντων πήξης, πχ </a:t>
            </a:r>
            <a:r>
              <a:rPr lang="el-GR" sz="2400" b="1" dirty="0">
                <a:effectLst/>
                <a:latin typeface="Calibri" panose="020F0502020204030204" pitchFamily="34" charset="0"/>
                <a:ea typeface="Calibri" panose="020F0502020204030204" pitchFamily="34" charset="0"/>
                <a:cs typeface="Calibri" panose="020F0502020204030204" pitchFamily="34" charset="0"/>
              </a:rPr>
              <a:t>προθρομβίνη</a:t>
            </a:r>
            <a:r>
              <a:rPr lang="el-GR" sz="2400" dirty="0">
                <a:effectLst/>
                <a:latin typeface="Calibri" panose="020F0502020204030204" pitchFamily="34" charset="0"/>
                <a:ea typeface="Calibri" panose="020F0502020204030204" pitchFamily="34" charset="0"/>
                <a:cs typeface="Calibri" panose="020F0502020204030204" pitchFamily="34"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mj-lt"/>
              <a:buAutoNum type="arabicParenR"/>
            </a:pPr>
            <a:r>
              <a:rPr lang="el-GR" sz="2400" dirty="0" err="1">
                <a:latin typeface="Calibri" panose="020F0502020204030204" pitchFamily="34" charset="0"/>
                <a:ea typeface="Calibri" panose="020F0502020204030204" pitchFamily="34" charset="0"/>
                <a:cs typeface="Calibri" panose="020F0502020204030204" pitchFamily="34" charset="0"/>
              </a:rPr>
              <a:t>Β</a:t>
            </a:r>
            <a:r>
              <a:rPr lang="el-GR" sz="2400" dirty="0" err="1">
                <a:effectLst/>
                <a:latin typeface="Calibri" panose="020F0502020204030204" pitchFamily="34" charset="0"/>
                <a:ea typeface="Calibri" panose="020F0502020204030204" pitchFamily="34" charset="0"/>
                <a:cs typeface="Calibri" panose="020F0502020204030204" pitchFamily="34" charset="0"/>
              </a:rPr>
              <a:t>ιοτίνη</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err="1">
                <a:effectLst/>
                <a:latin typeface="Calibri" panose="020F0502020204030204" pitchFamily="34" charset="0"/>
                <a:ea typeface="Calibri" panose="020F0502020204030204" pitchFamily="34" charset="0"/>
                <a:cs typeface="Calibri" panose="020F0502020204030204" pitchFamily="34" charset="0"/>
              </a:rPr>
              <a:t>υδατοδιαλυτή</a:t>
            </a:r>
            <a:r>
              <a:rPr lang="el-GR" sz="2400" dirty="0">
                <a:effectLst/>
                <a:latin typeface="Calibri" panose="020F0502020204030204" pitchFamily="34" charset="0"/>
                <a:ea typeface="Calibri" panose="020F0502020204030204" pitchFamily="34" charset="0"/>
                <a:cs typeface="Calibri" panose="020F0502020204030204" pitchFamily="34" charset="0"/>
              </a:rPr>
              <a:t> βιταμίνη σημαντική σε αντιδράσεις, ιδίως αυτές του μεταβολισμού της γλυκόζης.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60000"/>
              </a:lnSpc>
              <a:spcBef>
                <a:spcPts val="0"/>
              </a:spcBef>
              <a:buFont typeface="+mj-lt"/>
              <a:buAutoNum type="arabicParenR"/>
            </a:pPr>
            <a:r>
              <a:rPr lang="el-GR" sz="2400" dirty="0">
                <a:latin typeface="Calibri" panose="020F0502020204030204" pitchFamily="34" charset="0"/>
                <a:ea typeface="Calibri" panose="020F0502020204030204" pitchFamily="34" charset="0"/>
                <a:cs typeface="Calibri" panose="020F0502020204030204" pitchFamily="34" charset="0"/>
              </a:rPr>
              <a:t>Β</a:t>
            </a:r>
            <a:r>
              <a:rPr lang="el-GR" sz="2400" dirty="0">
                <a:effectLst/>
                <a:latin typeface="Calibri" panose="020F0502020204030204" pitchFamily="34" charset="0"/>
                <a:ea typeface="Calibri" panose="020F0502020204030204" pitchFamily="34" charset="0"/>
                <a:cs typeface="Calibri" panose="020F0502020204030204" pitchFamily="34" charset="0"/>
              </a:rPr>
              <a:t>ιταμίνη Β</a:t>
            </a:r>
            <a:r>
              <a:rPr lang="el-GR" sz="2400" baseline="-25000" dirty="0">
                <a:effectLst/>
                <a:latin typeface="Calibri" panose="020F0502020204030204" pitchFamily="34" charset="0"/>
                <a:ea typeface="Calibri" panose="020F0502020204030204" pitchFamily="34" charset="0"/>
                <a:cs typeface="Calibri" panose="020F0502020204030204" pitchFamily="34" charset="0"/>
              </a:rPr>
              <a:t>5</a:t>
            </a:r>
            <a:r>
              <a:rPr lang="el-GR" sz="2400" dirty="0">
                <a:effectLst/>
                <a:latin typeface="Calibri" panose="020F0502020204030204" pitchFamily="34" charset="0"/>
                <a:ea typeface="Calibri" panose="020F0502020204030204" pitchFamily="34" charset="0"/>
                <a:cs typeface="Calibri" panose="020F0502020204030204" pitchFamily="34" charset="0"/>
              </a:rPr>
              <a:t> ή </a:t>
            </a:r>
            <a:r>
              <a:rPr lang="el-GR" sz="2400" dirty="0" err="1">
                <a:effectLst/>
                <a:latin typeface="Calibri" panose="020F0502020204030204" pitchFamily="34" charset="0"/>
                <a:ea typeface="Calibri" panose="020F0502020204030204" pitchFamily="34" charset="0"/>
                <a:cs typeface="Calibri" panose="020F0502020204030204" pitchFamily="34" charset="0"/>
              </a:rPr>
              <a:t>παντοθενικό</a:t>
            </a:r>
            <a:r>
              <a:rPr lang="el-GR" sz="2400" dirty="0">
                <a:effectLst/>
                <a:latin typeface="Calibri" panose="020F0502020204030204" pitchFamily="34" charset="0"/>
                <a:ea typeface="Calibri" panose="020F0502020204030204" pitchFamily="34" charset="0"/>
                <a:cs typeface="Calibri" panose="020F0502020204030204" pitchFamily="34" charset="0"/>
              </a:rPr>
              <a:t> οξύ, </a:t>
            </a:r>
            <a:r>
              <a:rPr lang="el-GR" sz="2400" dirty="0" err="1">
                <a:effectLst/>
                <a:latin typeface="Calibri" panose="020F0502020204030204" pitchFamily="34" charset="0"/>
                <a:ea typeface="Calibri" panose="020F0502020204030204" pitchFamily="34" charset="0"/>
                <a:cs typeface="Calibri" panose="020F0502020204030204" pitchFamily="34" charset="0"/>
              </a:rPr>
              <a:t>υδατοδιαλυτή</a:t>
            </a:r>
            <a:r>
              <a:rPr lang="el-GR" sz="2400" dirty="0">
                <a:effectLst/>
                <a:latin typeface="Calibri" panose="020F0502020204030204" pitchFamily="34" charset="0"/>
                <a:ea typeface="Calibri" panose="020F0502020204030204" pitchFamily="34" charset="0"/>
                <a:cs typeface="Calibri" panose="020F0502020204030204" pitchFamily="34" charset="0"/>
              </a:rPr>
              <a:t> βιταμίνη απαραίτητη για την παραγωγή των </a:t>
            </a:r>
            <a:r>
              <a:rPr lang="el-GR" sz="2400" dirty="0" err="1">
                <a:effectLst/>
                <a:latin typeface="Calibri" panose="020F0502020204030204" pitchFamily="34" charset="0"/>
                <a:ea typeface="Calibri" panose="020F0502020204030204" pitchFamily="34" charset="0"/>
                <a:cs typeface="Calibri" panose="020F0502020204030204" pitchFamily="34" charset="0"/>
              </a:rPr>
              <a:t>στεροειδών</a:t>
            </a:r>
            <a:r>
              <a:rPr lang="el-GR" sz="2400" dirty="0">
                <a:effectLst/>
                <a:latin typeface="Calibri" panose="020F0502020204030204" pitchFamily="34" charset="0"/>
                <a:ea typeface="Calibri" panose="020F0502020204030204" pitchFamily="34" charset="0"/>
                <a:cs typeface="Calibri" panose="020F0502020204030204" pitchFamily="34" charset="0"/>
              </a:rPr>
              <a:t> ορμονών και μερικών νευροδιαβιβαστών.</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el-GR" sz="2400" dirty="0">
                <a:latin typeface="Calibri" panose="020F0502020204030204" pitchFamily="34" charset="0"/>
                <a:ea typeface="Calibri" panose="020F0502020204030204" pitchFamily="34" charset="0"/>
              </a:rPr>
              <a:t>Έ</a:t>
            </a:r>
            <a:r>
              <a:rPr lang="el-GR" sz="2400" dirty="0">
                <a:effectLst/>
                <a:latin typeface="Calibri" panose="020F0502020204030204" pitchFamily="34" charset="0"/>
                <a:ea typeface="Calibri" panose="020F0502020204030204" pitchFamily="34" charset="0"/>
              </a:rPr>
              <a:t>λλειψη βιταμίνης Κ οδηγεί σε μειωμένη πήξη αίματος. Έλλειψη δημιουργείται είτε: 1) από έλλειψη λιπιδίων στη διατροφή, εμποδίζοντας την απορρόφηση λιποδιαλυτών βιταμινών, ή 2) από προβλήματα που επηρεάζουν την </a:t>
            </a:r>
            <a:r>
              <a:rPr lang="el-GR" sz="2400" dirty="0">
                <a:latin typeface="Calibri" panose="020F0502020204030204" pitchFamily="34" charset="0"/>
                <a:ea typeface="Calibri" panose="020F0502020204030204" pitchFamily="34" charset="0"/>
              </a:rPr>
              <a:t>πέψη</a:t>
            </a:r>
            <a:r>
              <a:rPr lang="el-GR" sz="2400" dirty="0">
                <a:effectLst/>
                <a:latin typeface="Calibri" panose="020F0502020204030204" pitchFamily="34" charset="0"/>
                <a:ea typeface="Calibri" panose="020F0502020204030204" pitchFamily="34" charset="0"/>
              </a:rPr>
              <a:t> και απορρόφηση των λιπιδίων, όπως στην ανεπαρκή παραγωγή χολής και τη χρόνια διάρροια. Διαταραχές από έλλειψη </a:t>
            </a:r>
            <a:r>
              <a:rPr lang="el-GR" sz="2400" dirty="0" err="1">
                <a:effectLst/>
                <a:latin typeface="Calibri" panose="020F0502020204030204" pitchFamily="34" charset="0"/>
                <a:ea typeface="Calibri" panose="020F0502020204030204" pitchFamily="34" charset="0"/>
              </a:rPr>
              <a:t>βιοτίνης</a:t>
            </a:r>
            <a:r>
              <a:rPr lang="el-GR" sz="2400" dirty="0">
                <a:effectLst/>
                <a:latin typeface="Calibri" panose="020F0502020204030204" pitchFamily="34" charset="0"/>
                <a:ea typeface="Calibri" panose="020F0502020204030204" pitchFamily="34" charset="0"/>
              </a:rPr>
              <a:t> ή βιταμίνης Β</a:t>
            </a:r>
            <a:r>
              <a:rPr lang="el-GR" sz="2400" baseline="-25000" dirty="0">
                <a:effectLst/>
                <a:latin typeface="Calibri" panose="020F0502020204030204" pitchFamily="34" charset="0"/>
                <a:ea typeface="Calibri" panose="020F0502020204030204" pitchFamily="34" charset="0"/>
              </a:rPr>
              <a:t>5</a:t>
            </a:r>
            <a:r>
              <a:rPr lang="el-GR" sz="2400" dirty="0">
                <a:effectLst/>
                <a:latin typeface="Calibri" panose="020F0502020204030204" pitchFamily="34" charset="0"/>
                <a:ea typeface="Calibri" panose="020F0502020204030204" pitchFamily="34" charset="0"/>
              </a:rPr>
              <a:t> είναι σπάνιες μετά τη βρεφική ηλικία. </a:t>
            </a:r>
          </a:p>
          <a:p>
            <a:pPr>
              <a:lnSpc>
                <a:spcPct val="160000"/>
              </a:lnSpc>
              <a:spcBef>
                <a:spcPts val="0"/>
              </a:spcBef>
            </a:pPr>
            <a:r>
              <a:rPr lang="el-GR" sz="2400" b="1" dirty="0">
                <a:effectLst/>
                <a:latin typeface="Calibri" panose="020F0502020204030204" pitchFamily="34" charset="0"/>
                <a:ea typeface="Calibri" panose="020F0502020204030204" pitchFamily="34" charset="0"/>
                <a:cs typeface="Calibri" panose="020F0502020204030204" pitchFamily="34" charset="0"/>
              </a:rPr>
              <a:t>Οργανικά Άχρηστα Προϊόντα:</a:t>
            </a:r>
            <a:r>
              <a:rPr lang="el-GR" sz="2400" dirty="0">
                <a:effectLst/>
                <a:latin typeface="Calibri" panose="020F0502020204030204" pitchFamily="34" charset="0"/>
                <a:ea typeface="Calibri" panose="020F0502020204030204" pitchFamily="34" charset="0"/>
                <a:cs typeface="Calibri" panose="020F0502020204030204" pitchFamily="34" charset="0"/>
              </a:rPr>
              <a:t> Στο παχύ έντερο, η </a:t>
            </a:r>
            <a:r>
              <a:rPr lang="el-GR" sz="2400" dirty="0" err="1">
                <a:effectLst/>
                <a:latin typeface="Calibri" panose="020F0502020204030204" pitchFamily="34" charset="0"/>
                <a:ea typeface="Calibri" panose="020F0502020204030204" pitchFamily="34" charset="0"/>
                <a:cs typeface="Calibri" panose="020F0502020204030204" pitchFamily="34" charset="0"/>
              </a:rPr>
              <a:t>χολερυθρίνη</a:t>
            </a:r>
            <a:r>
              <a:rPr lang="el-GR" sz="2400" dirty="0">
                <a:effectLst/>
                <a:latin typeface="Calibri" panose="020F0502020204030204" pitchFamily="34" charset="0"/>
                <a:ea typeface="Calibri" panose="020F0502020204030204" pitchFamily="34" charset="0"/>
                <a:cs typeface="Calibri" panose="020F0502020204030204" pitchFamily="34" charset="0"/>
              </a:rPr>
              <a:t> μετατρέπεται από τα βακτήρια σε </a:t>
            </a:r>
            <a:r>
              <a:rPr lang="el-GR" sz="2400" dirty="0" err="1">
                <a:effectLst/>
                <a:latin typeface="Calibri" panose="020F0502020204030204" pitchFamily="34" charset="0"/>
                <a:ea typeface="Calibri" panose="020F0502020204030204" pitchFamily="34" charset="0"/>
                <a:cs typeface="Calibri" panose="020F0502020204030204" pitchFamily="34" charset="0"/>
              </a:rPr>
              <a:t>ουροχολινογόνο</a:t>
            </a:r>
            <a:r>
              <a:rPr lang="el-GR" sz="2400" dirty="0">
                <a:effectLst/>
                <a:latin typeface="Calibri" panose="020F0502020204030204" pitchFamily="34" charset="0"/>
                <a:ea typeface="Calibri" panose="020F0502020204030204" pitchFamily="34" charset="0"/>
                <a:cs typeface="Calibri" panose="020F0502020204030204" pitchFamily="34" charset="0"/>
              </a:rPr>
              <a:t> και </a:t>
            </a:r>
            <a:r>
              <a:rPr lang="el-GR" sz="2400" b="1" dirty="0" err="1">
                <a:effectLst/>
                <a:latin typeface="Calibri" panose="020F0502020204030204" pitchFamily="34" charset="0"/>
                <a:ea typeface="Calibri" panose="020F0502020204030204" pitchFamily="34" charset="0"/>
                <a:cs typeface="Calibri" panose="020F0502020204030204" pitchFamily="34" charset="0"/>
              </a:rPr>
              <a:t>κοπροχολινογόνο</a:t>
            </a:r>
            <a:r>
              <a:rPr lang="el-GR" sz="2400" dirty="0">
                <a:effectLst/>
                <a:latin typeface="Calibri" panose="020F0502020204030204" pitchFamily="34" charset="0"/>
                <a:ea typeface="Calibri" panose="020F0502020204030204" pitchFamily="34" charset="0"/>
                <a:cs typeface="Calibri" panose="020F0502020204030204" pitchFamily="34" charset="0"/>
              </a:rPr>
              <a:t>. Κάποια ποσότητα </a:t>
            </a:r>
            <a:r>
              <a:rPr lang="el-GR" sz="2400" dirty="0" err="1">
                <a:effectLst/>
                <a:latin typeface="Calibri" panose="020F0502020204030204" pitchFamily="34" charset="0"/>
                <a:ea typeface="Calibri" panose="020F0502020204030204" pitchFamily="34" charset="0"/>
                <a:cs typeface="Calibri" panose="020F0502020204030204" pitchFamily="34" charset="0"/>
              </a:rPr>
              <a:t>ουροχολινογόνου</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err="1">
                <a:effectLst/>
                <a:latin typeface="Calibri" panose="020F0502020204030204" pitchFamily="34" charset="0"/>
                <a:ea typeface="Calibri" panose="020F0502020204030204" pitchFamily="34" charset="0"/>
                <a:cs typeface="Calibri" panose="020F0502020204030204" pitchFamily="34" charset="0"/>
              </a:rPr>
              <a:t>απορροφάται</a:t>
            </a:r>
            <a:r>
              <a:rPr lang="el-GR" sz="2400" dirty="0">
                <a:effectLst/>
                <a:latin typeface="Calibri" panose="020F0502020204030204" pitchFamily="34" charset="0"/>
                <a:ea typeface="Calibri" panose="020F0502020204030204" pitchFamily="34" charset="0"/>
                <a:cs typeface="Calibri" panose="020F0502020204030204" pitchFamily="34" charset="0"/>
              </a:rPr>
              <a:t> από το αίματος και μετά απεκκρίνεται με τα ούρα. Το </a:t>
            </a:r>
            <a:r>
              <a:rPr lang="el-GR" sz="2400" dirty="0" err="1">
                <a:effectLst/>
                <a:latin typeface="Calibri" panose="020F0502020204030204" pitchFamily="34" charset="0"/>
                <a:ea typeface="Calibri" panose="020F0502020204030204" pitchFamily="34" charset="0"/>
                <a:cs typeface="Calibri" panose="020F0502020204030204" pitchFamily="34" charset="0"/>
              </a:rPr>
              <a:t>ουροχολινογόνο</a:t>
            </a:r>
            <a:r>
              <a:rPr lang="el-GR" sz="2400" dirty="0">
                <a:effectLst/>
                <a:latin typeface="Calibri" panose="020F0502020204030204" pitchFamily="34" charset="0"/>
                <a:ea typeface="Calibri" panose="020F0502020204030204" pitchFamily="34" charset="0"/>
                <a:cs typeface="Calibri" panose="020F0502020204030204" pitchFamily="34" charset="0"/>
              </a:rPr>
              <a:t> και το </a:t>
            </a:r>
            <a:r>
              <a:rPr lang="el-GR" sz="2400" dirty="0" err="1">
                <a:effectLst/>
                <a:latin typeface="Calibri" panose="020F0502020204030204" pitchFamily="34" charset="0"/>
                <a:ea typeface="Calibri" panose="020F0502020204030204" pitchFamily="34" charset="0"/>
                <a:cs typeface="Calibri" panose="020F0502020204030204" pitchFamily="34" charset="0"/>
              </a:rPr>
              <a:t>κοπροχολινογόνο</a:t>
            </a:r>
            <a:r>
              <a:rPr lang="el-GR" sz="2400" dirty="0">
                <a:effectLst/>
                <a:latin typeface="Calibri" panose="020F0502020204030204" pitchFamily="34" charset="0"/>
                <a:ea typeface="Calibri" panose="020F0502020204030204" pitchFamily="34" charset="0"/>
                <a:cs typeface="Calibri" panose="020F0502020204030204" pitchFamily="34" charset="0"/>
              </a:rPr>
              <a:t> που παραμένουν μέσα στο </a:t>
            </a:r>
            <a:r>
              <a:rPr lang="el-GR" sz="24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400" dirty="0">
                <a:effectLst/>
                <a:latin typeface="Calibri" panose="020F0502020204030204" pitchFamily="34" charset="0"/>
                <a:ea typeface="Calibri" panose="020F0502020204030204" pitchFamily="34" charset="0"/>
                <a:cs typeface="Calibri" panose="020F0502020204030204" pitchFamily="34" charset="0"/>
              </a:rPr>
              <a:t> μετατρέπονται σε </a:t>
            </a:r>
            <a:r>
              <a:rPr lang="el-GR" sz="2400" b="1" dirty="0" err="1">
                <a:effectLst/>
                <a:latin typeface="Calibri" panose="020F0502020204030204" pitchFamily="34" charset="0"/>
                <a:ea typeface="Calibri" panose="020F0502020204030204" pitchFamily="34" charset="0"/>
                <a:cs typeface="Calibri" panose="020F0502020204030204" pitchFamily="34" charset="0"/>
              </a:rPr>
              <a:t>ουροχολίνη</a:t>
            </a:r>
            <a:r>
              <a:rPr lang="el-GR" sz="2400" dirty="0">
                <a:effectLst/>
                <a:latin typeface="Calibri" panose="020F0502020204030204" pitchFamily="34" charset="0"/>
                <a:ea typeface="Calibri" panose="020F0502020204030204" pitchFamily="34" charset="0"/>
                <a:cs typeface="Calibri" panose="020F0502020204030204" pitchFamily="34" charset="0"/>
              </a:rPr>
              <a:t> και </a:t>
            </a:r>
            <a:r>
              <a:rPr lang="el-GR" sz="2400" b="1" dirty="0" err="1">
                <a:effectLst/>
                <a:latin typeface="Calibri" panose="020F0502020204030204" pitchFamily="34" charset="0"/>
                <a:ea typeface="Calibri" panose="020F0502020204030204" pitchFamily="34" charset="0"/>
                <a:cs typeface="Calibri" panose="020F0502020204030204" pitchFamily="34" charset="0"/>
              </a:rPr>
              <a:t>κοπροχολίνη</a:t>
            </a:r>
            <a:r>
              <a:rPr lang="el-GR" sz="2400" dirty="0">
                <a:effectLst/>
                <a:latin typeface="Calibri" panose="020F0502020204030204" pitchFamily="34" charset="0"/>
                <a:ea typeface="Calibri" panose="020F0502020204030204" pitchFamily="34" charset="0"/>
                <a:cs typeface="Calibri" panose="020F0502020204030204" pitchFamily="34" charset="0"/>
              </a:rPr>
              <a:t> μετά από έκθεση σε οξυγόνο. Αυτές δίνουν στα κόπρανα το </a:t>
            </a:r>
            <a:r>
              <a:rPr lang="el-GR" sz="2400" dirty="0" err="1">
                <a:effectLst/>
                <a:latin typeface="Calibri" panose="020F0502020204030204" pitchFamily="34" charset="0"/>
                <a:ea typeface="Calibri" panose="020F0502020204030204" pitchFamily="34" charset="0"/>
                <a:cs typeface="Calibri" panose="020F0502020204030204" pitchFamily="34" charset="0"/>
              </a:rPr>
              <a:t>κιτρινο</a:t>
            </a:r>
            <a:r>
              <a:rPr lang="el-GR" sz="2400" dirty="0">
                <a:effectLst/>
                <a:latin typeface="Calibri" panose="020F0502020204030204" pitchFamily="34" charset="0"/>
                <a:ea typeface="Calibri" panose="020F0502020204030204" pitchFamily="34" charset="0"/>
                <a:cs typeface="Calibri" panose="020F0502020204030204" pitchFamily="34" charset="0"/>
              </a:rPr>
              <a:t>-καφετί ή καφετί χρώμα.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6063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760B1FC7-9335-B306-FDBE-EF74F49C606B}"/>
              </a:ext>
            </a:extLst>
          </p:cNvPr>
          <p:cNvSpPr>
            <a:spLocks noGrp="1"/>
          </p:cNvSpPr>
          <p:nvPr>
            <p:ph idx="1"/>
          </p:nvPr>
        </p:nvSpPr>
        <p:spPr>
          <a:xfrm>
            <a:off x="838199" y="204281"/>
            <a:ext cx="11029545" cy="6400800"/>
          </a:xfrm>
        </p:spPr>
        <p:txBody>
          <a:bodyPr>
            <a:normAutofit/>
          </a:bodyPr>
          <a:lstStyle/>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Π</a:t>
            </a:r>
            <a:r>
              <a:rPr lang="el-GR" sz="2200" dirty="0">
                <a:effectLst/>
                <a:latin typeface="Calibri" panose="020F0502020204030204" pitchFamily="34" charset="0"/>
                <a:ea typeface="Calibri" panose="020F0502020204030204" pitchFamily="34" charset="0"/>
                <a:cs typeface="Calibri" panose="020F0502020204030204" pitchFamily="34" charset="0"/>
              </a:rPr>
              <a:t>επτίδια που υπολείπονται στα κόπρανα διασπώνται από τα βακτήρια για να σχηματίσουν: 1) αμμωνία, με τη μορφή διαλυτών ιόντων αμμωνίου (</a:t>
            </a:r>
            <a:r>
              <a:rPr lang="en-US" sz="2200" dirty="0">
                <a:effectLst/>
                <a:latin typeface="Calibri" panose="020F0502020204030204" pitchFamily="34" charset="0"/>
                <a:ea typeface="Calibri" panose="020F0502020204030204" pitchFamily="34" charset="0"/>
                <a:cs typeface="Calibri" panose="020F0502020204030204" pitchFamily="34" charset="0"/>
              </a:rPr>
              <a:t>NH</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4</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2) </a:t>
            </a:r>
            <a:r>
              <a:rPr lang="el-GR" sz="2200" b="1" dirty="0" err="1">
                <a:effectLst/>
                <a:latin typeface="Calibri" panose="020F0502020204030204" pitchFamily="34" charset="0"/>
                <a:ea typeface="Calibri" panose="020F0502020204030204" pitchFamily="34" charset="0"/>
                <a:cs typeface="Calibri" panose="020F0502020204030204" pitchFamily="34" charset="0"/>
              </a:rPr>
              <a:t>ινδόλη</a:t>
            </a:r>
            <a:r>
              <a:rPr lang="el-GR" sz="2200" dirty="0">
                <a:effectLst/>
                <a:latin typeface="Calibri" panose="020F0502020204030204" pitchFamily="34" charset="0"/>
                <a:ea typeface="Calibri" panose="020F0502020204030204" pitchFamily="34" charset="0"/>
                <a:cs typeface="Calibri" panose="020F0502020204030204" pitchFamily="34" charset="0"/>
              </a:rPr>
              <a:t> και </a:t>
            </a:r>
            <a:r>
              <a:rPr lang="el-GR" sz="2200" b="1" dirty="0" err="1">
                <a:effectLst/>
                <a:latin typeface="Calibri" panose="020F0502020204030204" pitchFamily="34" charset="0"/>
                <a:ea typeface="Calibri" panose="020F0502020204030204" pitchFamily="34" charset="0"/>
                <a:cs typeface="Calibri" panose="020F0502020204030204" pitchFamily="34" charset="0"/>
              </a:rPr>
              <a:t>σκατόλη</a:t>
            </a:r>
            <a:r>
              <a:rPr lang="el-GR" sz="2200" dirty="0">
                <a:effectLst/>
                <a:latin typeface="Calibri" panose="020F0502020204030204" pitchFamily="34" charset="0"/>
                <a:ea typeface="Calibri" panose="020F0502020204030204" pitchFamily="34" charset="0"/>
                <a:cs typeface="Calibri" panose="020F0502020204030204" pitchFamily="34" charset="0"/>
              </a:rPr>
              <a:t>, δύο αζωτούχες ενώσεις που είναι υπεύθυνες για την οσμή των κοπράνων, και 3) </a:t>
            </a:r>
            <a:r>
              <a:rPr lang="el-GR" sz="2200" b="1" dirty="0">
                <a:effectLst/>
                <a:latin typeface="Calibri" panose="020F0502020204030204" pitchFamily="34" charset="0"/>
                <a:ea typeface="Calibri" panose="020F0502020204030204" pitchFamily="34" charset="0"/>
                <a:cs typeface="Calibri" panose="020F0502020204030204" pitchFamily="34" charset="0"/>
              </a:rPr>
              <a:t>υδρόθειο</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H</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2</a:t>
            </a:r>
            <a:r>
              <a:rPr lang="en-US" sz="2200" dirty="0">
                <a:effectLst/>
                <a:latin typeface="Calibri" panose="020F0502020204030204" pitchFamily="34" charset="0"/>
                <a:ea typeface="Calibri" panose="020F0502020204030204" pitchFamily="34" charset="0"/>
                <a:cs typeface="Calibri" panose="020F0502020204030204" pitchFamily="34" charset="0"/>
              </a:rPr>
              <a:t>S</a:t>
            </a:r>
            <a:r>
              <a:rPr lang="el-GR" sz="2200" dirty="0">
                <a:effectLst/>
                <a:latin typeface="Calibri" panose="020F0502020204030204" pitchFamily="34" charset="0"/>
                <a:ea typeface="Calibri" panose="020F0502020204030204" pitchFamily="34" charset="0"/>
                <a:cs typeface="Calibri" panose="020F0502020204030204" pitchFamily="34" charset="0"/>
              </a:rPr>
              <a:t>), ένα αέριο που παράγει μια οσμή χαλασμένου αυγού. </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Σημαντικές ποσότητες αμμωνίας και μικρότερες ποσότητες άλλων τοξινών διασχίζουν το επιθήλιο του </a:t>
            </a:r>
            <a:r>
              <a:rPr lang="el-GR" sz="22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200" dirty="0">
                <a:effectLst/>
                <a:latin typeface="Calibri" panose="020F0502020204030204" pitchFamily="34" charset="0"/>
                <a:ea typeface="Calibri" panose="020F0502020204030204" pitchFamily="34" charset="0"/>
                <a:cs typeface="Calibri" panose="020F0502020204030204" pitchFamily="34" charset="0"/>
              </a:rPr>
              <a:t> και εισέρχονται στην ηπατική πυλαία κυκλοφορία. Αυτές οι τοξίνες αφού μετατραπούν σε μη-τοξικές ενώσεις, από το ήπαρ, απελευθερώνονται στο αίμα για να απεκκριθούν τελικά από τους </a:t>
            </a:r>
            <a:r>
              <a:rPr lang="el-GR" sz="2200" dirty="0" err="1">
                <a:effectLst/>
                <a:latin typeface="Calibri" panose="020F0502020204030204" pitchFamily="34" charset="0"/>
                <a:ea typeface="Calibri" panose="020F0502020204030204" pitchFamily="34" charset="0"/>
                <a:cs typeface="Calibri" panose="020F0502020204030204" pitchFamily="34" charset="0"/>
              </a:rPr>
              <a:t>νεφρούς</a:t>
            </a:r>
            <a:r>
              <a:rPr lang="el-GR" sz="2200" dirty="0">
                <a:effectLst/>
                <a:latin typeface="Calibri" panose="020F0502020204030204" pitchFamily="34" charset="0"/>
                <a:ea typeface="Calibri" panose="020F0502020204030204" pitchFamily="34" charset="0"/>
                <a:cs typeface="Calibri" panose="020F0502020204030204" pitchFamily="34" charset="0"/>
              </a:rPr>
              <a:t>.  </a:t>
            </a:r>
          </a:p>
          <a:p>
            <a:pPr>
              <a:lnSpc>
                <a:spcPct val="15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Οι άπεπτοι υδατάνθρακες που φθάνουν σχεδόν άθικτοι στο </a:t>
            </a:r>
            <a:r>
              <a:rPr lang="el-GR" sz="22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200" dirty="0">
                <a:effectLst/>
                <a:latin typeface="Calibri" panose="020F0502020204030204" pitchFamily="34" charset="0"/>
                <a:ea typeface="Calibri" panose="020F0502020204030204" pitchFamily="34" charset="0"/>
                <a:cs typeface="Calibri" panose="020F0502020204030204" pitchFamily="34" charset="0"/>
              </a:rPr>
              <a:t> αποτελούν θρεπτικά συστατικά για τα βακτήρια του παχέος εντέρου, τα οποία μέσω των μεταβολικών δραστηριοτήτων τους παράγουν μικρές ποσότητες </a:t>
            </a:r>
            <a:r>
              <a:rPr lang="el-GR" sz="2200" b="1" dirty="0">
                <a:effectLst/>
                <a:latin typeface="Calibri" panose="020F0502020204030204" pitchFamily="34" charset="0"/>
                <a:ea typeface="Calibri" panose="020F0502020204030204" pitchFamily="34" charset="0"/>
                <a:cs typeface="Calibri" panose="020F0502020204030204" pitchFamily="34" charset="0"/>
              </a:rPr>
              <a:t>πρωκτικού αερίου</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96243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CAF6A2D-12B6-7860-5F0F-6C29202945B2}"/>
              </a:ext>
            </a:extLst>
          </p:cNvPr>
          <p:cNvSpPr>
            <a:spLocks noGrp="1"/>
          </p:cNvSpPr>
          <p:nvPr>
            <p:ph type="title"/>
          </p:nvPr>
        </p:nvSpPr>
        <p:spPr>
          <a:xfrm>
            <a:off x="838200" y="184827"/>
            <a:ext cx="10515600" cy="885216"/>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Κινήσεις του Παχέος Εντέρου</a:t>
            </a:r>
            <a:endParaRPr lang="el-GR" sz="3600" dirty="0"/>
          </a:p>
        </p:txBody>
      </p:sp>
      <p:sp>
        <p:nvSpPr>
          <p:cNvPr id="3" name="Θέση περιεχομένου 2">
            <a:extLst>
              <a:ext uri="{FF2B5EF4-FFF2-40B4-BE49-F238E27FC236}">
                <a16:creationId xmlns="" xmlns:a16="http://schemas.microsoft.com/office/drawing/2014/main" id="{7E35150E-8F42-9EB6-AA79-373F170B2885}"/>
              </a:ext>
            </a:extLst>
          </p:cNvPr>
          <p:cNvSpPr>
            <a:spLocks noGrp="1"/>
          </p:cNvSpPr>
          <p:nvPr>
            <p:ph idx="1"/>
          </p:nvPr>
        </p:nvSpPr>
        <p:spPr>
          <a:xfrm>
            <a:off x="838200" y="1070042"/>
            <a:ext cx="11000362" cy="5398851"/>
          </a:xfrm>
        </p:spPr>
        <p:txBody>
          <a:bodyPr/>
          <a:lstStyle/>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Οι κινήσεις από το τυφλό προς το εγκάρσιο </a:t>
            </a:r>
            <a:r>
              <a:rPr lang="el-GR" sz="22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200" dirty="0">
                <a:effectLst/>
                <a:latin typeface="Calibri" panose="020F0502020204030204" pitchFamily="34" charset="0"/>
                <a:ea typeface="Calibri" panose="020F0502020204030204" pitchFamily="34" charset="0"/>
                <a:cs typeface="Calibri" panose="020F0502020204030204" pitchFamily="34" charset="0"/>
              </a:rPr>
              <a:t> είναι πολύ αργές, δίνοντας χρόνο για την απορρόφηση νερού και </a:t>
            </a:r>
            <a:r>
              <a:rPr lang="el-GR" sz="2200" dirty="0">
                <a:latin typeface="Calibri" panose="020F0502020204030204" pitchFamily="34" charset="0"/>
                <a:ea typeface="Calibri" panose="020F0502020204030204" pitchFamily="34" charset="0"/>
                <a:cs typeface="Calibri" panose="020F0502020204030204" pitchFamily="34" charset="0"/>
              </a:rPr>
              <a:t>τη</a:t>
            </a:r>
            <a:r>
              <a:rPr lang="el-GR" sz="2200" dirty="0">
                <a:effectLst/>
                <a:latin typeface="Calibri" panose="020F0502020204030204" pitchFamily="34" charset="0"/>
                <a:ea typeface="Calibri" panose="020F0502020204030204" pitchFamily="34" charset="0"/>
                <a:cs typeface="Calibri" panose="020F0502020204030204" pitchFamily="34" charset="0"/>
              </a:rPr>
              <a:t> μετατροπή του παχύρευστου υλικού σε λασπώδη πάστα. </a:t>
            </a:r>
            <a:r>
              <a:rPr lang="el-GR" sz="2200" dirty="0">
                <a:latin typeface="Calibri" panose="020F0502020204030204" pitchFamily="34" charset="0"/>
                <a:ea typeface="Calibri" panose="020F0502020204030204" pitchFamily="34" charset="0"/>
                <a:cs typeface="Calibri" panose="020F0502020204030204" pitchFamily="34" charset="0"/>
              </a:rPr>
              <a:t>Π</a:t>
            </a:r>
            <a:r>
              <a:rPr lang="el-GR" sz="2200" dirty="0">
                <a:effectLst/>
                <a:latin typeface="Calibri" panose="020F0502020204030204" pitchFamily="34" charset="0"/>
                <a:ea typeface="Calibri" panose="020F0502020204030204" pitchFamily="34" charset="0"/>
                <a:cs typeface="Calibri" panose="020F0502020204030204" pitchFamily="34" charset="0"/>
              </a:rPr>
              <a:t>ερισταλτικά κύματα κινούν το υλικό κατά μήκος του </a:t>
            </a:r>
            <a:r>
              <a:rPr lang="el-GR" sz="22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200" dirty="0">
                <a:effectLst/>
                <a:latin typeface="Calibri" panose="020F0502020204030204" pitchFamily="34" charset="0"/>
                <a:ea typeface="Calibri" panose="020F0502020204030204" pitchFamily="34" charset="0"/>
                <a:cs typeface="Calibri" panose="020F0502020204030204" pitchFamily="34" charset="0"/>
              </a:rPr>
              <a:t>, και οι κινήσεις κατάτμησης ανακατεύουν το περιεχόμενο. Η κίνηση των κοπράνων από το εγκάρσιο </a:t>
            </a:r>
            <a:r>
              <a:rPr lang="el-GR" sz="22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200" dirty="0">
                <a:effectLst/>
                <a:latin typeface="Calibri" panose="020F0502020204030204" pitchFamily="34" charset="0"/>
                <a:ea typeface="Calibri" panose="020F0502020204030204" pitchFamily="34" charset="0"/>
                <a:cs typeface="Calibri" panose="020F0502020204030204" pitchFamily="34" charset="0"/>
              </a:rPr>
              <a:t> προς το υπόλοιπο παχύ έντερο πραγματοποιείται μέσω των ισχυρών περισταλτικών συσπάσεων που συμβαίνουν λίγες φόρες την ημέρα. Οι συσπάσεις εξαναγκάζουν την κίνηση των κοπράνων προς τον ορθό και δημιουργούν την συνειδητή προτροπή για να εκκενωθούν τα κόπρανα. </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57773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EAE9741-B21C-9A65-6B6A-1C138DD2C638}"/>
              </a:ext>
            </a:extLst>
          </p:cNvPr>
          <p:cNvSpPr>
            <a:spLocks noGrp="1"/>
          </p:cNvSpPr>
          <p:nvPr>
            <p:ph type="title"/>
          </p:nvPr>
        </p:nvSpPr>
        <p:spPr>
          <a:xfrm>
            <a:off x="838200" y="194554"/>
            <a:ext cx="10515600" cy="1021404"/>
          </a:xfrm>
        </p:spPr>
        <p:txBody>
          <a:bodyPr>
            <a:normAutofit/>
          </a:bodyPr>
          <a:lstStyle/>
          <a:p>
            <a:r>
              <a:rPr lang="el-GR" b="1" dirty="0">
                <a:effectLst/>
                <a:latin typeface="Calibri" panose="020F0502020204030204" pitchFamily="34" charset="0"/>
                <a:ea typeface="Calibri" panose="020F0502020204030204" pitchFamily="34" charset="0"/>
                <a:cs typeface="Calibri" panose="020F0502020204030204" pitchFamily="34" charset="0"/>
              </a:rPr>
              <a:t>ΠΕΨΗ ΚΑΙ ΑΠΟΡΡΟΦΗΣΗ</a:t>
            </a:r>
            <a:endParaRPr lang="el-GR" dirty="0"/>
          </a:p>
        </p:txBody>
      </p:sp>
      <p:sp>
        <p:nvSpPr>
          <p:cNvPr id="3" name="Θέση περιεχομένου 2">
            <a:extLst>
              <a:ext uri="{FF2B5EF4-FFF2-40B4-BE49-F238E27FC236}">
                <a16:creationId xmlns="" xmlns:a16="http://schemas.microsoft.com/office/drawing/2014/main" id="{56B0E149-7EAB-CDBB-D731-8D7415D0C19C}"/>
              </a:ext>
            </a:extLst>
          </p:cNvPr>
          <p:cNvSpPr>
            <a:spLocks noGrp="1"/>
          </p:cNvSpPr>
          <p:nvPr>
            <p:ph idx="1"/>
          </p:nvPr>
        </p:nvSpPr>
        <p:spPr>
          <a:xfrm>
            <a:off x="466928" y="1070044"/>
            <a:ext cx="11527276" cy="5661496"/>
          </a:xfrm>
        </p:spPr>
        <p:txBody>
          <a:bodyPr>
            <a:noAutofit/>
          </a:bodyPr>
          <a:lstStyle/>
          <a:p>
            <a:pPr>
              <a:lnSpc>
                <a:spcPct val="17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Τα τρόφιμα περιέχουν μεγάλα και αδιάλυτα οργανικά μόρια. </a:t>
            </a:r>
            <a:r>
              <a:rPr lang="el-GR" sz="2000" dirty="0">
                <a:latin typeface="Calibri" panose="020F0502020204030204" pitchFamily="34" charset="0"/>
                <a:ea typeface="Calibri" panose="020F0502020204030204" pitchFamily="34" charset="0"/>
                <a:cs typeface="Calibri" panose="020F0502020204030204" pitchFamily="34" charset="0"/>
              </a:rPr>
              <a:t>Η</a:t>
            </a:r>
            <a:r>
              <a:rPr lang="el-GR" sz="2000" dirty="0">
                <a:effectLst/>
                <a:latin typeface="Calibri" panose="020F0502020204030204" pitchFamily="34" charset="0"/>
                <a:ea typeface="Calibri" panose="020F0502020204030204" pitchFamily="34" charset="0"/>
                <a:cs typeface="Calibri" panose="020F0502020204030204" pitchFamily="34" charset="0"/>
              </a:rPr>
              <a:t> διάσπαση των τροφίμων και μετά η αποσυναρμολόγηση σε μικρότερα θραύσματα εξαλείφουν τις </a:t>
            </a:r>
            <a:r>
              <a:rPr lang="el-GR" sz="2000" dirty="0" err="1">
                <a:effectLst/>
                <a:latin typeface="Calibri" panose="020F0502020204030204" pitchFamily="34" charset="0"/>
                <a:ea typeface="Calibri" panose="020F0502020204030204" pitchFamily="34" charset="0"/>
                <a:cs typeface="Calibri" panose="020F0502020204030204" pitchFamily="34" charset="0"/>
              </a:rPr>
              <a:t>αντιγονικές</a:t>
            </a:r>
            <a:r>
              <a:rPr lang="el-GR" sz="2000" dirty="0">
                <a:effectLst/>
                <a:latin typeface="Calibri" panose="020F0502020204030204" pitchFamily="34" charset="0"/>
                <a:ea typeface="Calibri" panose="020F0502020204030204" pitchFamily="34" charset="0"/>
                <a:cs typeface="Calibri" panose="020F0502020204030204" pitchFamily="34" charset="0"/>
              </a:rPr>
              <a:t> ιδιότητες για να μην ενεργοποιηθεί κάποια ανοσολογική απόκριση. Τα μόρια που απελευθερώνονται στο αίμα είτε 1) διασπώνται για ενέργεια μέσω σύνθεσης ΑΤΡ, ή 2) χρησιμοποιούνται για τη σύνθεση υδατανθράκων, πρωτεϊνών, και λιπιδίων.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2000" dirty="0" err="1">
                <a:latin typeface="Calibri" panose="020F0502020204030204" pitchFamily="34" charset="0"/>
                <a:ea typeface="Calibri" panose="020F0502020204030204" pitchFamily="34" charset="0"/>
                <a:cs typeface="Calibri" panose="020F0502020204030204" pitchFamily="34" charset="0"/>
              </a:rPr>
              <a:t>Α</a:t>
            </a:r>
            <a:r>
              <a:rPr lang="el-GR" sz="2000" dirty="0" err="1">
                <a:effectLst/>
                <a:latin typeface="Calibri" panose="020F0502020204030204" pitchFamily="34" charset="0"/>
                <a:ea typeface="Calibri" panose="020F0502020204030204" pitchFamily="34" charset="0"/>
                <a:cs typeface="Calibri" panose="020F0502020204030204" pitchFamily="34" charset="0"/>
              </a:rPr>
              <a:t>πορροφηθέντα</a:t>
            </a:r>
            <a:r>
              <a:rPr lang="el-GR" sz="2000" dirty="0">
                <a:effectLst/>
                <a:latin typeface="Calibri" panose="020F0502020204030204" pitchFamily="34" charset="0"/>
                <a:ea typeface="Calibri" panose="020F0502020204030204" pitchFamily="34" charset="0"/>
                <a:cs typeface="Calibri" panose="020F0502020204030204" pitchFamily="34" charset="0"/>
              </a:rPr>
              <a:t> οργανικά υλικά είναι αλυσίδες απλών μορίων. Βασικά μόρια στον υδατάνθρακα είναι τα απλά σάκχαρα, τα δομικά στοιχεία σε μια πρωτεΐνη είναι τα αμινοξέα. </a:t>
            </a:r>
            <a:r>
              <a:rPr lang="el-GR" sz="2000" dirty="0">
                <a:latin typeface="Calibri" panose="020F0502020204030204" pitchFamily="34" charset="0"/>
                <a:ea typeface="Calibri" panose="020F0502020204030204" pitchFamily="34" charset="0"/>
                <a:cs typeface="Calibri" panose="020F0502020204030204" pitchFamily="34" charset="0"/>
              </a:rPr>
              <a:t>Τ</a:t>
            </a:r>
            <a:r>
              <a:rPr lang="el-GR" sz="2000" dirty="0">
                <a:effectLst/>
                <a:latin typeface="Calibri" panose="020F0502020204030204" pitchFamily="34" charset="0"/>
                <a:ea typeface="Calibri" panose="020F0502020204030204" pitchFamily="34" charset="0"/>
                <a:cs typeface="Calibri" panose="020F0502020204030204" pitchFamily="34" charset="0"/>
              </a:rPr>
              <a:t>α λιπαρά οξέα είναι συστατικό των λιπιδίων, και τα </a:t>
            </a:r>
            <a:r>
              <a:rPr lang="el-GR" sz="2000" dirty="0" err="1">
                <a:effectLst/>
                <a:latin typeface="Calibri" panose="020F0502020204030204" pitchFamily="34" charset="0"/>
                <a:ea typeface="Calibri" panose="020F0502020204030204" pitchFamily="34" charset="0"/>
                <a:cs typeface="Calibri" panose="020F0502020204030204" pitchFamily="34" charset="0"/>
              </a:rPr>
              <a:t>νουκλεοτίδια</a:t>
            </a:r>
            <a:r>
              <a:rPr lang="el-GR" sz="2000" dirty="0">
                <a:effectLst/>
                <a:latin typeface="Calibri" panose="020F0502020204030204" pitchFamily="34" charset="0"/>
                <a:ea typeface="Calibri" panose="020F0502020204030204" pitchFamily="34" charset="0"/>
                <a:cs typeface="Calibri" panose="020F0502020204030204" pitchFamily="34" charset="0"/>
              </a:rPr>
              <a:t> συνθέτουν τα </a:t>
            </a:r>
            <a:r>
              <a:rPr lang="el-GR" sz="2000" dirty="0" err="1">
                <a:effectLst/>
                <a:latin typeface="Calibri" panose="020F0502020204030204" pitchFamily="34" charset="0"/>
                <a:ea typeface="Calibri" panose="020F0502020204030204" pitchFamily="34" charset="0"/>
                <a:cs typeface="Calibri" panose="020F0502020204030204" pitchFamily="34" charset="0"/>
              </a:rPr>
              <a:t>νουκλεϊκά</a:t>
            </a:r>
            <a:r>
              <a:rPr lang="el-GR" sz="2000" dirty="0">
                <a:effectLst/>
                <a:latin typeface="Calibri" panose="020F0502020204030204" pitchFamily="34" charset="0"/>
                <a:ea typeface="Calibri" panose="020F0502020204030204" pitchFamily="34" charset="0"/>
                <a:cs typeface="Calibri" panose="020F0502020204030204" pitchFamily="34" charset="0"/>
              </a:rPr>
              <a:t> οξέα. Τα πεπτικά ένζυμα διασπούν τους δεσμούς μεταξύ των μορίων των υδατανθράκων, πρωτεϊνών, λιπιδίων και </a:t>
            </a:r>
            <a:r>
              <a:rPr lang="el-GR" sz="2000" dirty="0" err="1">
                <a:effectLst/>
                <a:latin typeface="Calibri" panose="020F0502020204030204" pitchFamily="34" charset="0"/>
                <a:ea typeface="Calibri" panose="020F0502020204030204" pitchFamily="34" charset="0"/>
                <a:cs typeface="Calibri" panose="020F0502020204030204" pitchFamily="34" charset="0"/>
              </a:rPr>
              <a:t>νουκλεϊκών</a:t>
            </a:r>
            <a:r>
              <a:rPr lang="el-GR" sz="2000" dirty="0">
                <a:effectLst/>
                <a:latin typeface="Calibri" panose="020F0502020204030204" pitchFamily="34" charset="0"/>
                <a:ea typeface="Calibri" panose="020F0502020204030204" pitchFamily="34" charset="0"/>
                <a:cs typeface="Calibri" panose="020F0502020204030204" pitchFamily="34" charset="0"/>
              </a:rPr>
              <a:t> οξέων μέσω υδρόλυσης.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Οι </a:t>
            </a:r>
            <a:r>
              <a:rPr lang="el-GR" sz="2000" b="1" dirty="0" err="1">
                <a:effectLst/>
                <a:latin typeface="Calibri" panose="020F0502020204030204" pitchFamily="34" charset="0"/>
                <a:ea typeface="Calibri" panose="020F0502020204030204" pitchFamily="34" charset="0"/>
                <a:cs typeface="Calibri" panose="020F0502020204030204" pitchFamily="34" charset="0"/>
              </a:rPr>
              <a:t>καρβοϋδράσες</a:t>
            </a:r>
            <a:r>
              <a:rPr lang="el-GR" sz="2000" dirty="0">
                <a:effectLst/>
                <a:latin typeface="Calibri" panose="020F0502020204030204" pitchFamily="34" charset="0"/>
                <a:ea typeface="Calibri" panose="020F0502020204030204" pitchFamily="34" charset="0"/>
                <a:cs typeface="Calibri" panose="020F0502020204030204" pitchFamily="34" charset="0"/>
              </a:rPr>
              <a:t> διασπούν τους δεσμούς μεταξύ απλών σακχάρων, οι </a:t>
            </a:r>
            <a:r>
              <a:rPr lang="el-GR" sz="2000" dirty="0" err="1">
                <a:effectLst/>
                <a:latin typeface="Calibri" panose="020F0502020204030204" pitchFamily="34" charset="0"/>
                <a:ea typeface="Calibri" panose="020F0502020204030204" pitchFamily="34" charset="0"/>
                <a:cs typeface="Calibri" panose="020F0502020204030204" pitchFamily="34" charset="0"/>
              </a:rPr>
              <a:t>πρωτεάσες</a:t>
            </a:r>
            <a:r>
              <a:rPr lang="el-GR" sz="2000" dirty="0">
                <a:effectLst/>
                <a:latin typeface="Calibri" panose="020F0502020204030204" pitchFamily="34" charset="0"/>
                <a:ea typeface="Calibri" panose="020F0502020204030204" pitchFamily="34" charset="0"/>
                <a:cs typeface="Calibri" panose="020F0502020204030204" pitchFamily="34" charset="0"/>
              </a:rPr>
              <a:t> διασπούν τους δεσμούς μεταξύ αμινοξέων, και οι </a:t>
            </a:r>
            <a:r>
              <a:rPr lang="el-GR" sz="2000" dirty="0" err="1">
                <a:effectLst/>
                <a:latin typeface="Calibri" panose="020F0502020204030204" pitchFamily="34" charset="0"/>
                <a:ea typeface="Calibri" panose="020F0502020204030204" pitchFamily="34" charset="0"/>
                <a:cs typeface="Calibri" panose="020F0502020204030204" pitchFamily="34" charset="0"/>
              </a:rPr>
              <a:t>λιπάσες</a:t>
            </a:r>
            <a:r>
              <a:rPr lang="el-GR" sz="2000" dirty="0">
                <a:effectLst/>
                <a:latin typeface="Calibri" panose="020F0502020204030204" pitchFamily="34" charset="0"/>
                <a:ea typeface="Calibri" panose="020F0502020204030204" pitchFamily="34" charset="0"/>
                <a:cs typeface="Calibri" panose="020F0502020204030204" pitchFamily="34" charset="0"/>
              </a:rPr>
              <a:t> διαχωρίζουν τα λιπαρά οξέα από τα γλυκερίδια.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5871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34A540B-A7A2-7CF4-1210-69657DD7EA4D}"/>
              </a:ext>
            </a:extLst>
          </p:cNvPr>
          <p:cNvSpPr>
            <a:spLocks noGrp="1"/>
          </p:cNvSpPr>
          <p:nvPr>
            <p:ph type="title"/>
          </p:nvPr>
        </p:nvSpPr>
        <p:spPr>
          <a:xfrm>
            <a:off x="838200" y="175099"/>
            <a:ext cx="10515600" cy="972765"/>
          </a:xfrm>
        </p:spPr>
        <p:txBody>
          <a:bodyPr/>
          <a:lstStyle/>
          <a:p>
            <a:r>
              <a:rPr lang="el-GR" sz="4400" b="1" dirty="0">
                <a:effectLst/>
                <a:latin typeface="Calibri" panose="020F0502020204030204" pitchFamily="34" charset="0"/>
                <a:ea typeface="Calibri" panose="020F0502020204030204" pitchFamily="34" charset="0"/>
                <a:cs typeface="Calibri" panose="020F0502020204030204" pitchFamily="34" charset="0"/>
              </a:rPr>
              <a:t>Πέψη και Απορρόφηση Υδατανθράκων</a:t>
            </a:r>
            <a:endParaRPr lang="el-GR" dirty="0"/>
          </a:p>
        </p:txBody>
      </p:sp>
      <p:sp>
        <p:nvSpPr>
          <p:cNvPr id="3" name="Θέση περιεχομένου 2">
            <a:extLst>
              <a:ext uri="{FF2B5EF4-FFF2-40B4-BE49-F238E27FC236}">
                <a16:creationId xmlns="" xmlns:a16="http://schemas.microsoft.com/office/drawing/2014/main" id="{41D6AFE2-5E03-A58B-E271-8C02F2BAB054}"/>
              </a:ext>
            </a:extLst>
          </p:cNvPr>
          <p:cNvSpPr>
            <a:spLocks noGrp="1"/>
          </p:cNvSpPr>
          <p:nvPr>
            <p:ph idx="1"/>
          </p:nvPr>
        </p:nvSpPr>
        <p:spPr>
          <a:xfrm>
            <a:off x="661481" y="1050588"/>
            <a:ext cx="11254901" cy="5632314"/>
          </a:xfrm>
        </p:spPr>
        <p:txBody>
          <a:bodyPr>
            <a:noAutofit/>
          </a:bodyPr>
          <a:lstStyle/>
          <a:p>
            <a:pPr>
              <a:lnSpc>
                <a:spcPct val="17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Η πέψη σύνθετων υδατανθράκων ξεκινά με τη δράση της </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αμυλάσης</a:t>
            </a:r>
            <a:r>
              <a:rPr lang="el-GR" sz="1800" dirty="0">
                <a:effectLst/>
                <a:latin typeface="Calibri" panose="020F0502020204030204" pitchFamily="34" charset="0"/>
                <a:ea typeface="Calibri" panose="020F0502020204030204" pitchFamily="34" charset="0"/>
                <a:cs typeface="Calibri" panose="020F0502020204030204" pitchFamily="34" charset="0"/>
              </a:rPr>
              <a:t> των σιελογόνων αδένων και του παγκρέατος, ενώ τα απλά σάκχαρα προέρχονται από τη δράση ενζύμων στις </a:t>
            </a:r>
            <a:r>
              <a:rPr lang="el-GR" sz="1800" dirty="0" err="1">
                <a:effectLst/>
                <a:latin typeface="Calibri" panose="020F0502020204030204" pitchFamily="34" charset="0"/>
                <a:ea typeface="Calibri" panose="020F0502020204030204" pitchFamily="34" charset="0"/>
                <a:cs typeface="Calibri" panose="020F0502020204030204" pitchFamily="34" charset="0"/>
              </a:rPr>
              <a:t>μικρολάχνες</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Δράση </a:t>
            </a:r>
            <a:r>
              <a:rPr lang="el-GR" sz="1800" b="1" dirty="0" err="1">
                <a:effectLst/>
                <a:latin typeface="Calibri" panose="020F0502020204030204" pitchFamily="34" charset="0"/>
                <a:ea typeface="Calibri" panose="020F0502020204030204" pitchFamily="34" charset="0"/>
                <a:cs typeface="Calibri" panose="020F0502020204030204" pitchFamily="34" charset="0"/>
              </a:rPr>
              <a:t>Σιελικών</a:t>
            </a:r>
            <a:r>
              <a:rPr lang="el-GR" sz="1800" b="1" dirty="0">
                <a:effectLst/>
                <a:latin typeface="Calibri" panose="020F0502020204030204" pitchFamily="34" charset="0"/>
                <a:ea typeface="Calibri" panose="020F0502020204030204" pitchFamily="34" charset="0"/>
                <a:cs typeface="Calibri" panose="020F0502020204030204" pitchFamily="34" charset="0"/>
              </a:rPr>
              <a:t> και Παγκρεατικών Ενζύμων: </a:t>
            </a:r>
            <a:r>
              <a:rPr lang="el-GR" sz="1800" dirty="0">
                <a:effectLst/>
                <a:latin typeface="Calibri" panose="020F0502020204030204" pitchFamily="34" charset="0"/>
                <a:ea typeface="Calibri" panose="020F0502020204030204" pitchFamily="34" charset="0"/>
                <a:cs typeface="Calibri" panose="020F0502020204030204" pitchFamily="34" charset="0"/>
              </a:rPr>
              <a:t>Η πέψη των σύνθετων υδατανθράκων περιλαμβάνει την </a:t>
            </a:r>
            <a:r>
              <a:rPr lang="el-GR" sz="1800" dirty="0" err="1">
                <a:effectLst/>
                <a:latin typeface="Calibri" panose="020F0502020204030204" pitchFamily="34" charset="0"/>
                <a:ea typeface="Calibri" panose="020F0502020204030204" pitchFamily="34" charset="0"/>
                <a:cs typeface="Calibri" panose="020F0502020204030204" pitchFamily="34" charset="0"/>
              </a:rPr>
              <a:t>σιελική</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1800" dirty="0">
                <a:effectLst/>
                <a:latin typeface="Calibri" panose="020F0502020204030204" pitchFamily="34" charset="0"/>
                <a:ea typeface="Calibri" panose="020F0502020204030204" pitchFamily="34" charset="0"/>
                <a:cs typeface="Calibri" panose="020F0502020204030204" pitchFamily="34" charset="0"/>
              </a:rPr>
              <a:t> και την παγκρεατική α-</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1800" dirty="0">
                <a:effectLst/>
                <a:latin typeface="Calibri" panose="020F0502020204030204" pitchFamily="34" charset="0"/>
                <a:ea typeface="Calibri" panose="020F0502020204030204" pitchFamily="34" charset="0"/>
                <a:cs typeface="Calibri" panose="020F0502020204030204" pitchFamily="34" charset="0"/>
              </a:rPr>
              <a:t> που λειτουργούν αποτελεσματικά σε </a:t>
            </a:r>
            <a:r>
              <a:rPr lang="en-US" sz="1800" dirty="0">
                <a:effectLst/>
                <a:latin typeface="Calibri" panose="020F0502020204030204" pitchFamily="34" charset="0"/>
                <a:ea typeface="Calibri" panose="020F0502020204030204" pitchFamily="34" charset="0"/>
                <a:cs typeface="Calibri" panose="020F0502020204030204" pitchFamily="34" charset="0"/>
              </a:rPr>
              <a:t>pH</a:t>
            </a:r>
            <a:r>
              <a:rPr lang="el-GR" sz="1800" dirty="0">
                <a:effectLst/>
                <a:latin typeface="Calibri" panose="020F0502020204030204" pitchFamily="34" charset="0"/>
                <a:ea typeface="Calibri" panose="020F0502020204030204" pitchFamily="34" charset="0"/>
                <a:cs typeface="Calibri" panose="020F0502020204030204" pitchFamily="34" charset="0"/>
              </a:rPr>
              <a:t> 6,7-7,5. Η πέψη των υδατανθράκων αρχίζει στο στόμα κατά τη διάρκεια της μάσησης, μέσω της δράσης της </a:t>
            </a:r>
            <a:r>
              <a:rPr lang="el-GR" sz="1800" dirty="0" err="1">
                <a:effectLst/>
                <a:latin typeface="Calibri" panose="020F0502020204030204" pitchFamily="34" charset="0"/>
                <a:ea typeface="Calibri" panose="020F0502020204030204" pitchFamily="34" charset="0"/>
                <a:cs typeface="Calibri" panose="020F0502020204030204" pitchFamily="34" charset="0"/>
              </a:rPr>
              <a:t>σιελικής</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αμυλάσης</a:t>
            </a:r>
            <a:r>
              <a:rPr lang="el-GR" sz="1800" dirty="0">
                <a:effectLst/>
                <a:latin typeface="Calibri" panose="020F0502020204030204" pitchFamily="34" charset="0"/>
                <a:ea typeface="Calibri" panose="020F0502020204030204" pitchFamily="34" charset="0"/>
                <a:cs typeface="Calibri" panose="020F0502020204030204" pitchFamily="34" charset="0"/>
              </a:rPr>
              <a:t>. Η </a:t>
            </a:r>
            <a:r>
              <a:rPr lang="el-GR" sz="1800" dirty="0" err="1">
                <a:effectLst/>
                <a:latin typeface="Calibri" panose="020F0502020204030204" pitchFamily="34" charset="0"/>
                <a:ea typeface="Calibri" panose="020F0502020204030204" pitchFamily="34" charset="0"/>
                <a:cs typeface="Calibri" panose="020F0502020204030204" pitchFamily="34" charset="0"/>
              </a:rPr>
              <a:t>σιελική</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1800" dirty="0">
                <a:effectLst/>
                <a:latin typeface="Calibri" panose="020F0502020204030204" pitchFamily="34" charset="0"/>
                <a:ea typeface="Calibri" panose="020F0502020204030204" pitchFamily="34" charset="0"/>
                <a:cs typeface="Calibri" panose="020F0502020204030204" pitchFamily="34" charset="0"/>
              </a:rPr>
              <a:t> διασπά τα άμυλα, παράγοντας </a:t>
            </a:r>
            <a:r>
              <a:rPr lang="el-GR" sz="1800" dirty="0" err="1">
                <a:effectLst/>
                <a:latin typeface="Calibri" panose="020F0502020204030204" pitchFamily="34" charset="0"/>
                <a:ea typeface="Calibri" panose="020F0502020204030204" pitchFamily="34" charset="0"/>
                <a:cs typeface="Calibri" panose="020F0502020204030204" pitchFamily="34" charset="0"/>
              </a:rPr>
              <a:t>δισακχαρίτες</a:t>
            </a:r>
            <a:r>
              <a:rPr lang="el-GR" sz="1800" dirty="0">
                <a:effectLst/>
                <a:latin typeface="Calibri" panose="020F0502020204030204" pitchFamily="34" charset="0"/>
                <a:ea typeface="Calibri" panose="020F0502020204030204" pitchFamily="34" charset="0"/>
                <a:cs typeface="Calibri" panose="020F0502020204030204" pitchFamily="34" charset="0"/>
              </a:rPr>
              <a:t>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τρισακχαρίτες</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a:t>
            </a:r>
            <a:r>
              <a:rPr lang="el-GR" sz="1800" dirty="0" err="1">
                <a:effectLst/>
                <a:latin typeface="Calibri" panose="020F0502020204030204" pitchFamily="34" charset="0"/>
                <a:ea typeface="Calibri" panose="020F0502020204030204" pitchFamily="34" charset="0"/>
                <a:cs typeface="Calibri" panose="020F0502020204030204" pitchFamily="34" charset="0"/>
              </a:rPr>
              <a:t>έπτει</a:t>
            </a:r>
            <a:r>
              <a:rPr lang="el-GR" sz="1800" dirty="0">
                <a:effectLst/>
                <a:latin typeface="Calibri" panose="020F0502020204030204" pitchFamily="34" charset="0"/>
                <a:ea typeface="Calibri" panose="020F0502020204030204" pitchFamily="34" charset="0"/>
                <a:cs typeface="Calibri" panose="020F0502020204030204" pitchFamily="34" charset="0"/>
              </a:rPr>
              <a:t> τα άμυλα και το γλυκογόνο της τροφής για 1-2 ώρες στο θόλο του στομάχου πριν τα οξέα του στομάχου καταστήσουν το ένζυμο ανενεργό. Επειδή το περιεχόμενο του σιέλου σε ένζυμα δεν είναι υψηλό, η πέψη είναι περιορισμένη.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Στο δωδεκαδάκτυλο, οι εναπομείναντες σύνθετοι υδατάνθρακες διασπώνται από τη δράση της παγκρεατικής α-</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αμυλάσης</a:t>
            </a:r>
            <a:r>
              <a:rPr lang="el-GR" sz="1800" dirty="0">
                <a:effectLst/>
                <a:latin typeface="Calibri" panose="020F0502020204030204" pitchFamily="34" charset="0"/>
                <a:ea typeface="Calibri" panose="020F0502020204030204" pitchFamily="34" charset="0"/>
                <a:cs typeface="Calibri" panose="020F0502020204030204" pitchFamily="34" charset="0"/>
              </a:rPr>
              <a:t>. Όλοι οι </a:t>
            </a:r>
            <a:r>
              <a:rPr lang="el-GR" sz="1800" dirty="0" err="1">
                <a:effectLst/>
                <a:latin typeface="Calibri" panose="020F0502020204030204" pitchFamily="34" charset="0"/>
                <a:ea typeface="Calibri" panose="020F0502020204030204" pitchFamily="34" charset="0"/>
                <a:cs typeface="Calibri" panose="020F0502020204030204" pitchFamily="34" charset="0"/>
              </a:rPr>
              <a:t>δισακχαρίτες</a:t>
            </a:r>
            <a:r>
              <a:rPr lang="el-GR" sz="1800" dirty="0">
                <a:effectLst/>
                <a:latin typeface="Calibri" panose="020F0502020204030204" pitchFamily="34" charset="0"/>
                <a:ea typeface="Calibri" panose="020F0502020204030204" pitchFamily="34" charset="0"/>
                <a:cs typeface="Calibri" panose="020F0502020204030204" pitchFamily="34" charset="0"/>
              </a:rPr>
              <a:t>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τρισακχαρίτες</a:t>
            </a:r>
            <a:r>
              <a:rPr lang="el-GR" sz="1800" dirty="0">
                <a:effectLst/>
                <a:latin typeface="Calibri" panose="020F0502020204030204" pitchFamily="34" charset="0"/>
                <a:ea typeface="Calibri" panose="020F0502020204030204" pitchFamily="34" charset="0"/>
                <a:cs typeface="Calibri" panose="020F0502020204030204" pitchFamily="34" charset="0"/>
              </a:rPr>
              <a:t> που παράγονται, δεν διασπώνται περαιτέρω από τις </a:t>
            </a:r>
            <a:r>
              <a:rPr lang="el-GR" sz="1800" dirty="0" err="1">
                <a:effectLst/>
                <a:latin typeface="Calibri" panose="020F0502020204030204" pitchFamily="34" charset="0"/>
                <a:ea typeface="Calibri" panose="020F0502020204030204" pitchFamily="34" charset="0"/>
                <a:cs typeface="Calibri" panose="020F0502020204030204" pitchFamily="34" charset="0"/>
              </a:rPr>
              <a:t>σιελικές</a:t>
            </a:r>
            <a:r>
              <a:rPr lang="el-GR" sz="1800" dirty="0">
                <a:effectLst/>
                <a:latin typeface="Calibri" panose="020F0502020204030204" pitchFamily="34" charset="0"/>
                <a:ea typeface="Calibri" panose="020F0502020204030204" pitchFamily="34" charset="0"/>
                <a:cs typeface="Calibri" panose="020F0502020204030204" pitchFamily="34" charset="0"/>
              </a:rPr>
              <a:t> και παγκρεατικές </a:t>
            </a:r>
            <a:r>
              <a:rPr lang="el-GR" sz="1800" dirty="0" err="1">
                <a:effectLst/>
                <a:latin typeface="Calibri" panose="020F0502020204030204" pitchFamily="34" charset="0"/>
                <a:ea typeface="Calibri" panose="020F0502020204030204" pitchFamily="34" charset="0"/>
                <a:cs typeface="Calibri" panose="020F0502020204030204" pitchFamily="34" charset="0"/>
              </a:rPr>
              <a:t>αμυλάσες</a:t>
            </a:r>
            <a:r>
              <a:rPr lang="el-GR" sz="1800" dirty="0">
                <a:effectLst/>
                <a:latin typeface="Calibri" panose="020F0502020204030204" pitchFamily="34" charset="0"/>
                <a:ea typeface="Calibri" panose="020F0502020204030204" pitchFamily="34" charset="0"/>
                <a:cs typeface="Calibri" panose="020F0502020204030204" pitchFamily="34" charset="0"/>
              </a:rPr>
              <a:t>. Πρόσθετη υδρόλυση δεν παρατηρείται παρά μόνο όταν αυτά τα μόρια έρθουν σε επαφή με τον βλεννογόνο του εντέρου.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230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2E4F6246-4EBC-DE55-A76C-83611140E139}"/>
              </a:ext>
            </a:extLst>
          </p:cNvPr>
          <p:cNvSpPr>
            <a:spLocks noGrp="1"/>
          </p:cNvSpPr>
          <p:nvPr>
            <p:ph idx="1"/>
          </p:nvPr>
        </p:nvSpPr>
        <p:spPr>
          <a:xfrm>
            <a:off x="838199" y="145915"/>
            <a:ext cx="11068455" cy="6507804"/>
          </a:xfrm>
        </p:spPr>
        <p:txBody>
          <a:bodyPr>
            <a:normAutofit/>
          </a:bodyPr>
          <a:lstStyle/>
          <a:p>
            <a:pPr>
              <a:lnSpc>
                <a:spcPct val="150000"/>
              </a:lnSpc>
              <a:spcBef>
                <a:spcPts val="0"/>
              </a:spcBef>
            </a:pPr>
            <a:r>
              <a:rPr lang="el-GR" sz="2000" b="1" dirty="0">
                <a:effectLst/>
                <a:latin typeface="Calibri" panose="020F0502020204030204" pitchFamily="34" charset="0"/>
                <a:ea typeface="Calibri" panose="020F0502020204030204" pitchFamily="34" charset="0"/>
                <a:cs typeface="Calibri" panose="020F0502020204030204" pitchFamily="34" charset="0"/>
              </a:rPr>
              <a:t>Δράση των Ενζύμων </a:t>
            </a:r>
            <a:r>
              <a:rPr lang="el-GR" sz="2000" b="1" dirty="0">
                <a:latin typeface="Calibri" panose="020F0502020204030204" pitchFamily="34" charset="0"/>
                <a:ea typeface="Calibri" panose="020F0502020204030204" pitchFamily="34" charset="0"/>
                <a:cs typeface="Calibri" panose="020F0502020204030204" pitchFamily="34" charset="0"/>
              </a:rPr>
              <a:t>από τις </a:t>
            </a:r>
            <a:r>
              <a:rPr lang="el-GR" sz="2000" b="1" dirty="0" err="1">
                <a:latin typeface="Calibri" panose="020F0502020204030204" pitchFamily="34" charset="0"/>
                <a:ea typeface="Calibri" panose="020F0502020204030204" pitchFamily="34" charset="0"/>
                <a:cs typeface="Calibri" panose="020F0502020204030204" pitchFamily="34" charset="0"/>
              </a:rPr>
              <a:t>μικρολάχνες</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Ο</a:t>
            </a:r>
            <a:r>
              <a:rPr lang="el-GR" sz="2000" dirty="0">
                <a:effectLst/>
                <a:latin typeface="Calibri" panose="020F0502020204030204" pitchFamily="34" charset="0"/>
                <a:ea typeface="Calibri" panose="020F0502020204030204" pitchFamily="34" charset="0"/>
                <a:cs typeface="Calibri" panose="020F0502020204030204" pitchFamily="34" charset="0"/>
              </a:rPr>
              <a:t>ι </a:t>
            </a:r>
            <a:r>
              <a:rPr lang="el-GR" sz="2000" dirty="0" err="1">
                <a:effectLst/>
                <a:latin typeface="Calibri" panose="020F0502020204030204" pitchFamily="34" charset="0"/>
                <a:ea typeface="Calibri" panose="020F0502020204030204" pitchFamily="34" charset="0"/>
                <a:cs typeface="Calibri" panose="020F0502020204030204" pitchFamily="34" charset="0"/>
              </a:rPr>
              <a:t>δισακχαρίτες</a:t>
            </a:r>
            <a:r>
              <a:rPr lang="el-GR" sz="2000" dirty="0">
                <a:effectLst/>
                <a:latin typeface="Calibri" panose="020F0502020204030204" pitchFamily="34" charset="0"/>
                <a:ea typeface="Calibri" panose="020F0502020204030204" pitchFamily="34" charset="0"/>
                <a:cs typeface="Calibri" panose="020F0502020204030204" pitchFamily="34" charset="0"/>
              </a:rPr>
              <a:t> και </a:t>
            </a:r>
            <a:r>
              <a:rPr lang="el-GR" sz="2000" dirty="0" err="1">
                <a:effectLst/>
                <a:latin typeface="Calibri" panose="020F0502020204030204" pitchFamily="34" charset="0"/>
                <a:ea typeface="Calibri" panose="020F0502020204030204" pitchFamily="34" charset="0"/>
                <a:cs typeface="Calibri" panose="020F0502020204030204" pitchFamily="34" charset="0"/>
              </a:rPr>
              <a:t>τρισακχαρίτες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διασπώνται</a:t>
            </a:r>
            <a:r>
              <a:rPr lang="el-GR" sz="2000" dirty="0">
                <a:effectLst/>
                <a:latin typeface="Calibri" panose="020F0502020204030204" pitchFamily="34" charset="0"/>
                <a:ea typeface="Calibri" panose="020F0502020204030204" pitchFamily="34" charset="0"/>
                <a:cs typeface="Calibri" panose="020F0502020204030204" pitchFamily="34" charset="0"/>
              </a:rPr>
              <a:t> σε μονοσακχαρίτες με ένζυμα των εντερικών </a:t>
            </a:r>
            <a:r>
              <a:rPr lang="el-GR" sz="2000" dirty="0" err="1">
                <a:effectLst/>
                <a:latin typeface="Calibri" panose="020F0502020204030204" pitchFamily="34" charset="0"/>
                <a:ea typeface="Calibri" panose="020F0502020204030204" pitchFamily="34" charset="0"/>
                <a:cs typeface="Calibri" panose="020F0502020204030204" pitchFamily="34" charset="0"/>
              </a:rPr>
              <a:t>μικρολαχνών</a:t>
            </a:r>
            <a:r>
              <a:rPr lang="el-GR" sz="2000" dirty="0">
                <a:effectLst/>
                <a:latin typeface="Calibri" panose="020F0502020204030204" pitchFamily="34" charset="0"/>
                <a:ea typeface="Calibri" panose="020F0502020204030204" pitchFamily="34" charset="0"/>
                <a:cs typeface="Calibri" panose="020F0502020204030204" pitchFamily="34" charset="0"/>
              </a:rPr>
              <a:t>. Το ένζυμο </a:t>
            </a:r>
            <a:r>
              <a:rPr lang="el-GR" sz="2000" b="1" dirty="0" err="1">
                <a:effectLst/>
                <a:latin typeface="Calibri" panose="020F0502020204030204" pitchFamily="34" charset="0"/>
                <a:ea typeface="Calibri" panose="020F0502020204030204" pitchFamily="34" charset="0"/>
                <a:cs typeface="Calibri" panose="020F0502020204030204" pitchFamily="34" charset="0"/>
              </a:rPr>
              <a:t>μαλτάση</a:t>
            </a:r>
            <a:r>
              <a:rPr lang="el-GR" sz="2000" dirty="0">
                <a:effectLst/>
                <a:latin typeface="Calibri" panose="020F0502020204030204" pitchFamily="34" charset="0"/>
                <a:ea typeface="Calibri" panose="020F0502020204030204" pitchFamily="34" charset="0"/>
                <a:cs typeface="Calibri" panose="020F0502020204030204" pitchFamily="34" charset="0"/>
              </a:rPr>
              <a:t> διασπά τους δεσμούς μεταξύ των δύο μορίων γλυκόζης του </a:t>
            </a:r>
            <a:r>
              <a:rPr lang="el-GR" sz="2000" dirty="0" err="1">
                <a:effectLst/>
                <a:latin typeface="Calibri" panose="020F0502020204030204" pitchFamily="34" charset="0"/>
                <a:ea typeface="Calibri" panose="020F0502020204030204" pitchFamily="34" charset="0"/>
                <a:cs typeface="Calibri" panose="020F0502020204030204" pitchFamily="34" charset="0"/>
              </a:rPr>
              <a:t>δισακχαρίτη</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μαλτόζη</a:t>
            </a:r>
            <a:r>
              <a:rPr lang="el-GR" sz="2000" dirty="0">
                <a:effectLst/>
                <a:latin typeface="Calibri" panose="020F0502020204030204" pitchFamily="34" charset="0"/>
                <a:ea typeface="Calibri" panose="020F0502020204030204" pitchFamily="34" charset="0"/>
                <a:cs typeface="Calibri" panose="020F0502020204030204" pitchFamily="34" charset="0"/>
              </a:rPr>
              <a:t>. Η </a:t>
            </a:r>
            <a:r>
              <a:rPr lang="el-GR" sz="2000" b="1" dirty="0" err="1">
                <a:effectLst/>
                <a:latin typeface="Calibri" panose="020F0502020204030204" pitchFamily="34" charset="0"/>
                <a:ea typeface="Calibri" panose="020F0502020204030204" pitchFamily="34" charset="0"/>
                <a:cs typeface="Calibri" panose="020F0502020204030204" pitchFamily="34" charset="0"/>
              </a:rPr>
              <a:t>σουκράση</a:t>
            </a:r>
            <a:r>
              <a:rPr lang="el-GR" sz="2000" dirty="0">
                <a:effectLst/>
                <a:latin typeface="Calibri" panose="020F0502020204030204" pitchFamily="34" charset="0"/>
                <a:ea typeface="Calibri" panose="020F0502020204030204" pitchFamily="34" charset="0"/>
                <a:cs typeface="Calibri" panose="020F0502020204030204" pitchFamily="34" charset="0"/>
              </a:rPr>
              <a:t> διασπά το </a:t>
            </a:r>
            <a:r>
              <a:rPr lang="el-GR" sz="2000" dirty="0" err="1">
                <a:effectLst/>
                <a:latin typeface="Calibri" panose="020F0502020204030204" pitchFamily="34" charset="0"/>
                <a:ea typeface="Calibri" panose="020F0502020204030204" pitchFamily="34" charset="0"/>
                <a:cs typeface="Calibri" panose="020F0502020204030204" pitchFamily="34" charset="0"/>
              </a:rPr>
              <a:t>δισακχαρίτη</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σακχαρόζη</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σουκρόζη</a:t>
            </a:r>
            <a:r>
              <a:rPr lang="el-GR" sz="2000" dirty="0">
                <a:effectLst/>
                <a:latin typeface="Calibri" panose="020F0502020204030204" pitchFamily="34" charset="0"/>
                <a:ea typeface="Calibri" panose="020F0502020204030204" pitchFamily="34" charset="0"/>
                <a:cs typeface="Calibri" panose="020F0502020204030204" pitchFamily="34" charset="0"/>
              </a:rPr>
              <a:t>) σε γλυκόζη και φρουκτόζη. Η </a:t>
            </a:r>
            <a:r>
              <a:rPr lang="el-GR" sz="2000" b="1" dirty="0" err="1">
                <a:effectLst/>
                <a:latin typeface="Calibri" panose="020F0502020204030204" pitchFamily="34" charset="0"/>
                <a:ea typeface="Calibri" panose="020F0502020204030204" pitchFamily="34" charset="0"/>
                <a:cs typeface="Calibri" panose="020F0502020204030204" pitchFamily="34" charset="0"/>
              </a:rPr>
              <a:t>λακτάση</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υδρολύει</a:t>
            </a:r>
            <a:r>
              <a:rPr lang="el-GR" sz="2000" dirty="0">
                <a:effectLst/>
                <a:latin typeface="Calibri" panose="020F0502020204030204" pitchFamily="34" charset="0"/>
                <a:ea typeface="Calibri" panose="020F0502020204030204" pitchFamily="34" charset="0"/>
                <a:cs typeface="Calibri" panose="020F0502020204030204" pitchFamily="34" charset="0"/>
              </a:rPr>
              <a:t> το </a:t>
            </a:r>
            <a:r>
              <a:rPr lang="el-GR" sz="2000" dirty="0" err="1">
                <a:effectLst/>
                <a:latin typeface="Calibri" panose="020F0502020204030204" pitchFamily="34" charset="0"/>
                <a:ea typeface="Calibri" panose="020F0502020204030204" pitchFamily="34" charset="0"/>
                <a:cs typeface="Calibri" panose="020F0502020204030204" pitchFamily="34" charset="0"/>
              </a:rPr>
              <a:t>δισακχαρίτη</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λακτόζη</a:t>
            </a:r>
            <a:r>
              <a:rPr lang="el-GR" sz="2000" dirty="0">
                <a:effectLst/>
                <a:latin typeface="Calibri" panose="020F0502020204030204" pitchFamily="34" charset="0"/>
                <a:ea typeface="Calibri" panose="020F0502020204030204" pitchFamily="34" charset="0"/>
                <a:cs typeface="Calibri" panose="020F0502020204030204" pitchFamily="34" charset="0"/>
              </a:rPr>
              <a:t> σε ένα μόριο γλυκόζης και ένα μόριο γαλακτόζης. Η λακτόζη είναι ο κύριος υδατάνθρακας στο γάλα</a:t>
            </a:r>
            <a:r>
              <a:rPr lang="el-GR" sz="2000" dirty="0">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Εάν ο εντερικός βλεννογόνος σταματήσει να παράγει </a:t>
            </a:r>
            <a:r>
              <a:rPr lang="el-GR" sz="2000" dirty="0" err="1">
                <a:effectLst/>
                <a:latin typeface="Calibri" panose="020F0502020204030204" pitchFamily="34" charset="0"/>
                <a:ea typeface="Calibri" panose="020F0502020204030204" pitchFamily="34" charset="0"/>
                <a:cs typeface="Calibri" panose="020F0502020204030204" pitchFamily="34" charset="0"/>
              </a:rPr>
              <a:t>λακτάση</a:t>
            </a:r>
            <a:r>
              <a:rPr lang="el-GR" sz="2000" dirty="0">
                <a:effectLst/>
                <a:latin typeface="Calibri" panose="020F0502020204030204" pitchFamily="34" charset="0"/>
                <a:ea typeface="Calibri" panose="020F0502020204030204" pitchFamily="34" charset="0"/>
                <a:cs typeface="Calibri" panose="020F0502020204030204" pitchFamily="34" charset="0"/>
              </a:rPr>
              <a:t> κατά την εφηβεία, το άτομο έχει δυσανεξία στη λακτόζη. Μετά την κατάποση γάλακτος ή άλλων </a:t>
            </a:r>
            <a:r>
              <a:rPr lang="el-GR" sz="2000" dirty="0" err="1">
                <a:effectLst/>
                <a:latin typeface="Calibri" panose="020F0502020204030204" pitchFamily="34" charset="0"/>
                <a:ea typeface="Calibri" panose="020F0502020204030204" pitchFamily="34" charset="0"/>
                <a:cs typeface="Calibri" panose="020F0502020204030204" pitchFamily="34" charset="0"/>
              </a:rPr>
              <a:t>γαλακτομικών</a:t>
            </a:r>
            <a:r>
              <a:rPr lang="el-GR" sz="2000" dirty="0">
                <a:effectLst/>
                <a:latin typeface="Calibri" panose="020F0502020204030204" pitchFamily="34" charset="0"/>
                <a:ea typeface="Calibri" panose="020F0502020204030204" pitchFamily="34" charset="0"/>
                <a:cs typeface="Calibri" panose="020F0502020204030204" pitchFamily="34" charset="0"/>
              </a:rPr>
              <a:t> προϊόντων, τα άτομα με δυσανεξία στη λακτόζη βιώνουν δυσάρεστα προβλήματα πέψης.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b="1" dirty="0">
                <a:effectLst/>
                <a:latin typeface="Calibri" panose="020F0502020204030204" pitchFamily="34" charset="0"/>
                <a:ea typeface="Calibri" panose="020F0502020204030204" pitchFamily="34" charset="0"/>
                <a:cs typeface="Calibri" panose="020F0502020204030204" pitchFamily="34" charset="0"/>
              </a:rPr>
              <a:t>Απορρόφηση Μονοσακχαριτών: </a:t>
            </a:r>
            <a:r>
              <a:rPr lang="el-GR" sz="2000" dirty="0">
                <a:effectLst/>
                <a:latin typeface="Calibri" panose="020F0502020204030204" pitchFamily="34" charset="0"/>
                <a:ea typeface="Calibri" panose="020F0502020204030204" pitchFamily="34" charset="0"/>
                <a:cs typeface="Calibri" panose="020F0502020204030204" pitchFamily="34" charset="0"/>
              </a:rPr>
              <a:t>Το εντερικό επιθήλιο ακολούθως απορροφά τους μονοσακχαρίτες με διευκολυνόμενη διάχυση και </a:t>
            </a:r>
            <a:r>
              <a:rPr lang="el-GR" sz="2000" dirty="0" err="1">
                <a:effectLst/>
                <a:latin typeface="Calibri" panose="020F0502020204030204" pitchFamily="34" charset="0"/>
                <a:ea typeface="Calibri" panose="020F0502020204030204" pitchFamily="34" charset="0"/>
                <a:cs typeface="Calibri" panose="020F0502020204030204" pitchFamily="34" charset="0"/>
              </a:rPr>
              <a:t>συμμεταφορά</a:t>
            </a:r>
            <a:r>
              <a:rPr lang="el-GR" sz="2000" dirty="0">
                <a:effectLst/>
                <a:latin typeface="Calibri" panose="020F0502020204030204" pitchFamily="34" charset="0"/>
                <a:ea typeface="Calibri" panose="020F0502020204030204" pitchFamily="34" charset="0"/>
                <a:cs typeface="Calibri" panose="020F0502020204030204" pitchFamily="34" charset="0"/>
              </a:rPr>
              <a:t>. Και οι δύο μέθοδοι εμπλέκουν μια πρωτεΐνη μεταφορέα.</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Τα απλά σάκχαρα που μεταφέρονται μέσα στο κύτταρο διαχέονται μέσω του κυτταροπλάσματος και φθάνουν στο διάμεσο υγρό μέσω της διευκολυνόμενης διάχυσης. Αυτοί οι μονοσακχαρίτες μετά διαχέονται στα τριχοειδή των λαχνών για ενδεχόμενη μεταφορά στο ήπαρ μέσω της ηπατικής πυλαίας φλέβας.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4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5C972D4-5AB7-042F-EFA4-40BB2A983242}"/>
              </a:ext>
            </a:extLst>
          </p:cNvPr>
          <p:cNvSpPr>
            <a:spLocks noGrp="1"/>
          </p:cNvSpPr>
          <p:nvPr>
            <p:ph type="title"/>
          </p:nvPr>
        </p:nvSpPr>
        <p:spPr>
          <a:xfrm>
            <a:off x="838200" y="182881"/>
            <a:ext cx="10515600" cy="89407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Στιβάδες του Τοιχώματος του Πεπτικού Σωλήνα</a:t>
            </a:r>
            <a:endParaRPr lang="el-GR" sz="3600" dirty="0"/>
          </a:p>
        </p:txBody>
      </p:sp>
      <p:sp>
        <p:nvSpPr>
          <p:cNvPr id="3" name="Θέση περιεχομένου 2">
            <a:extLst>
              <a:ext uri="{FF2B5EF4-FFF2-40B4-BE49-F238E27FC236}">
                <a16:creationId xmlns="" xmlns:a16="http://schemas.microsoft.com/office/drawing/2014/main" id="{03B3E4E3-29DD-1B44-FEE6-F845F6701C27}"/>
              </a:ext>
            </a:extLst>
          </p:cNvPr>
          <p:cNvSpPr>
            <a:spLocks noGrp="1"/>
          </p:cNvSpPr>
          <p:nvPr>
            <p:ph idx="1"/>
          </p:nvPr>
        </p:nvSpPr>
        <p:spPr>
          <a:xfrm>
            <a:off x="838200" y="1168400"/>
            <a:ext cx="10515600" cy="5394960"/>
          </a:xfrm>
        </p:spPr>
        <p:txBody>
          <a:bodyPr>
            <a:normAutofit/>
          </a:bodyPr>
          <a:lstStyle/>
          <a:p>
            <a:pPr>
              <a:lnSpc>
                <a:spcPct val="150000"/>
              </a:lnSpc>
              <a:spcAft>
                <a:spcPts val="800"/>
              </a:spcAft>
            </a:pPr>
            <a:r>
              <a:rPr lang="el-GR" b="1" dirty="0">
                <a:effectLst/>
                <a:latin typeface="Calibri" panose="020F0502020204030204" pitchFamily="34" charset="0"/>
                <a:ea typeface="Calibri" panose="020F0502020204030204" pitchFamily="34" charset="0"/>
                <a:cs typeface="Calibri" panose="020F0502020204030204" pitchFamily="34" charset="0"/>
              </a:rPr>
              <a:t>Βλεννογόνος</a:t>
            </a:r>
            <a:r>
              <a:rPr lang="el-GR" b="1" dirty="0">
                <a:latin typeface="Calibri" panose="020F0502020204030204" pitchFamily="34" charset="0"/>
                <a:ea typeface="Calibri" panose="020F0502020204030204" pitchFamily="34" charset="0"/>
                <a:cs typeface="Calibri" panose="020F0502020204030204" pitchFamily="34" charset="0"/>
              </a:rPr>
              <a:t>:</a:t>
            </a:r>
            <a:r>
              <a:rPr lang="el-GR" dirty="0">
                <a:effectLst/>
                <a:latin typeface="Calibri" panose="020F0502020204030204" pitchFamily="34" charset="0"/>
                <a:ea typeface="Calibri" panose="020F0502020204030204" pitchFamily="34" charset="0"/>
                <a:cs typeface="Calibri" panose="020F0502020204030204" pitchFamily="34" charset="0"/>
              </a:rPr>
              <a:t> Εσωτερική στιβάδα που επενδύει τον αυλό του πεπτικού σωλήνα. </a:t>
            </a:r>
          </a:p>
          <a:p>
            <a:pPr>
              <a:lnSpc>
                <a:spcPct val="150000"/>
              </a:lnSpc>
              <a:spcAft>
                <a:spcPts val="800"/>
              </a:spcAft>
            </a:pPr>
            <a:r>
              <a:rPr lang="el-GR" b="1" dirty="0" err="1">
                <a:effectLst/>
                <a:latin typeface="Calibri" panose="020F0502020204030204" pitchFamily="34" charset="0"/>
                <a:ea typeface="Calibri" panose="020F0502020204030204" pitchFamily="34" charset="0"/>
                <a:cs typeface="Calibri" panose="020F0502020204030204" pitchFamily="34" charset="0"/>
              </a:rPr>
              <a:t>Υποβλεννογόνος</a:t>
            </a:r>
            <a:r>
              <a:rPr lang="el-GR" b="1" dirty="0">
                <a:latin typeface="Calibri" panose="020F0502020204030204" pitchFamily="34" charset="0"/>
                <a:ea typeface="Calibri" panose="020F0502020204030204" pitchFamily="34" charset="0"/>
                <a:cs typeface="Calibri" panose="020F0502020204030204" pitchFamily="34" charset="0"/>
              </a:rPr>
              <a:t>:</a:t>
            </a:r>
            <a:r>
              <a:rPr lang="el-GR" dirty="0">
                <a:effectLst/>
                <a:latin typeface="Calibri" panose="020F0502020204030204" pitchFamily="34" charset="0"/>
                <a:ea typeface="Calibri" panose="020F0502020204030204" pitchFamily="34" charset="0"/>
                <a:cs typeface="Calibri" panose="020F0502020204030204" pitchFamily="34" charset="0"/>
              </a:rPr>
              <a:t> Παχιά στιβάδα συνδετικού ιστού που περιβάλλει τον βλεννογόνο του πεπτικού σωλήνα. Σε ορισμένες περιοχές υπάρχουν εξωκρινείς αδένες που εκκρίνουν ρυθμιστικά διαλύματα και ένζυμα στον αυλό της πεπτικής οδού.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5936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B181E3F-AA8D-04CD-2C6B-1520C69B4895}"/>
              </a:ext>
            </a:extLst>
          </p:cNvPr>
          <p:cNvSpPr>
            <a:spLocks noGrp="1"/>
          </p:cNvSpPr>
          <p:nvPr>
            <p:ph type="title"/>
          </p:nvPr>
        </p:nvSpPr>
        <p:spPr>
          <a:xfrm>
            <a:off x="838200" y="155643"/>
            <a:ext cx="10515600" cy="710119"/>
          </a:xfrm>
        </p:spPr>
        <p:txBody>
          <a:bodyPr/>
          <a:lstStyle/>
          <a:p>
            <a:r>
              <a:rPr lang="el-GR" sz="4400" b="1" dirty="0">
                <a:effectLst/>
                <a:latin typeface="Calibri" panose="020F0502020204030204" pitchFamily="34" charset="0"/>
                <a:ea typeface="Calibri" panose="020F0502020204030204" pitchFamily="34" charset="0"/>
                <a:cs typeface="Calibri" panose="020F0502020204030204" pitchFamily="34" charset="0"/>
              </a:rPr>
              <a:t>Πέψη και Απορρόφηση Λιπιδίων</a:t>
            </a:r>
            <a:endParaRPr lang="el-GR" dirty="0"/>
          </a:p>
        </p:txBody>
      </p:sp>
      <p:sp>
        <p:nvSpPr>
          <p:cNvPr id="3" name="Θέση περιεχομένου 2">
            <a:extLst>
              <a:ext uri="{FF2B5EF4-FFF2-40B4-BE49-F238E27FC236}">
                <a16:creationId xmlns="" xmlns:a16="http://schemas.microsoft.com/office/drawing/2014/main" id="{B1DB7DD6-B012-429E-0647-86C58DD5EBE1}"/>
              </a:ext>
            </a:extLst>
          </p:cNvPr>
          <p:cNvSpPr>
            <a:spLocks noGrp="1"/>
          </p:cNvSpPr>
          <p:nvPr>
            <p:ph idx="1"/>
          </p:nvPr>
        </p:nvSpPr>
        <p:spPr>
          <a:xfrm>
            <a:off x="340468" y="710119"/>
            <a:ext cx="11712102" cy="5992238"/>
          </a:xfrm>
        </p:spPr>
        <p:txBody>
          <a:bodyPr>
            <a:noAutofit/>
          </a:bodyPr>
          <a:lstStyle/>
          <a:p>
            <a:pPr>
              <a:lnSpc>
                <a:spcPct val="170000"/>
              </a:lnSpc>
              <a:spcBef>
                <a:spcPts val="0"/>
              </a:spcBef>
            </a:pPr>
            <a:r>
              <a:rPr lang="el-GR" sz="1700" dirty="0">
                <a:latin typeface="Calibri" panose="020F0502020204030204" pitchFamily="34" charset="0"/>
                <a:ea typeface="Calibri" panose="020F0502020204030204" pitchFamily="34" charset="0"/>
                <a:cs typeface="Calibri" panose="020F0502020204030204" pitchFamily="34" charset="0"/>
              </a:rPr>
              <a:t>Π</a:t>
            </a:r>
            <a:r>
              <a:rPr lang="el-GR" sz="1700" dirty="0">
                <a:effectLst/>
                <a:latin typeface="Calibri" panose="020F0502020204030204" pitchFamily="34" charset="0"/>
                <a:ea typeface="Calibri" panose="020F0502020204030204" pitchFamily="34" charset="0"/>
                <a:cs typeface="Calibri" panose="020F0502020204030204" pitchFamily="34" charset="0"/>
              </a:rPr>
              <a:t>έψη λιπιδίων</a:t>
            </a:r>
            <a:r>
              <a:rPr lang="el-GR" sz="1700" dirty="0">
                <a:latin typeface="Calibri" panose="020F0502020204030204" pitchFamily="34" charset="0"/>
                <a:ea typeface="Calibri" panose="020F0502020204030204" pitchFamily="34" charset="0"/>
                <a:cs typeface="Calibri" panose="020F0502020204030204" pitchFamily="34" charset="0"/>
              </a:rPr>
              <a:t> με</a:t>
            </a:r>
            <a:r>
              <a:rPr lang="el-GR" sz="1700" dirty="0">
                <a:effectLst/>
                <a:latin typeface="Calibri" panose="020F0502020204030204" pitchFamily="34" charset="0"/>
                <a:ea typeface="Calibri" panose="020F0502020204030204" pitchFamily="34" charset="0"/>
                <a:cs typeface="Calibri" panose="020F0502020204030204" pitchFamily="34" charset="0"/>
              </a:rPr>
              <a:t> γλωσσική </a:t>
            </a:r>
            <a:r>
              <a:rPr lang="el-GR" sz="17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1700" dirty="0">
                <a:effectLst/>
                <a:latin typeface="Calibri" panose="020F0502020204030204" pitchFamily="34" charset="0"/>
                <a:ea typeface="Calibri" panose="020F0502020204030204" pitchFamily="34" charset="0"/>
                <a:cs typeface="Calibri" panose="020F0502020204030204" pitchFamily="34" charset="0"/>
              </a:rPr>
              <a:t> και παγκρεατική </a:t>
            </a:r>
            <a:r>
              <a:rPr lang="el-GR" sz="17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1700" dirty="0">
                <a:effectLst/>
                <a:latin typeface="Calibri" panose="020F0502020204030204" pitchFamily="34" charset="0"/>
                <a:ea typeface="Calibri" panose="020F0502020204030204" pitchFamily="34" charset="0"/>
                <a:cs typeface="Calibri" panose="020F0502020204030204" pitchFamily="34" charset="0"/>
              </a:rPr>
              <a:t>. Οι γλωσσικές και παγκρεατικές </a:t>
            </a:r>
            <a:r>
              <a:rPr lang="el-GR" sz="1700" dirty="0" err="1">
                <a:effectLst/>
                <a:latin typeface="Calibri" panose="020F0502020204030204" pitchFamily="34" charset="0"/>
                <a:ea typeface="Calibri" panose="020F0502020204030204" pitchFamily="34" charset="0"/>
                <a:cs typeface="Calibri" panose="020F0502020204030204" pitchFamily="34" charset="0"/>
              </a:rPr>
              <a:t>λιπάσες</a:t>
            </a:r>
            <a:r>
              <a:rPr lang="el-GR" sz="1700" dirty="0">
                <a:effectLst/>
                <a:latin typeface="Calibri" panose="020F0502020204030204" pitchFamily="34" charset="0"/>
                <a:ea typeface="Calibri" panose="020F0502020204030204" pitchFamily="34" charset="0"/>
                <a:cs typeface="Calibri" panose="020F0502020204030204" pitchFamily="34" charset="0"/>
              </a:rPr>
              <a:t> διασπούν τα </a:t>
            </a:r>
            <a:r>
              <a:rPr lang="el-GR" sz="1700"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1700" dirty="0">
                <a:effectLst/>
                <a:latin typeface="Calibri" panose="020F0502020204030204" pitchFamily="34" charset="0"/>
                <a:ea typeface="Calibri" panose="020F0502020204030204" pitchFamily="34" charset="0"/>
                <a:cs typeface="Calibri" panose="020F0502020204030204" pitchFamily="34" charset="0"/>
              </a:rPr>
              <a:t> σε δύο λιπαρά οξέα και ένα </a:t>
            </a:r>
            <a:r>
              <a:rPr lang="el-GR" sz="1700" dirty="0" err="1">
                <a:effectLst/>
                <a:latin typeface="Calibri" panose="020F0502020204030204" pitchFamily="34" charset="0"/>
                <a:ea typeface="Calibri" panose="020F0502020204030204" pitchFamily="34" charset="0"/>
                <a:cs typeface="Calibri" panose="020F0502020204030204" pitchFamily="34" charset="0"/>
              </a:rPr>
              <a:t>μονογλυκερίδιο</a:t>
            </a:r>
            <a:r>
              <a:rPr lang="el-GR" sz="1700" dirty="0">
                <a:effectLst/>
                <a:latin typeface="Calibri" panose="020F0502020204030204" pitchFamily="34" charset="0"/>
                <a:ea typeface="Calibri" panose="020F0502020204030204" pitchFamily="34" charset="0"/>
                <a:cs typeface="Calibri" panose="020F0502020204030204" pitchFamily="34" charset="0"/>
              </a:rPr>
              <a:t>.</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1700" dirty="0">
                <a:latin typeface="Calibri" panose="020F0502020204030204" pitchFamily="34" charset="0"/>
                <a:ea typeface="Calibri" panose="020F0502020204030204" pitchFamily="34" charset="0"/>
                <a:cs typeface="Calibri" panose="020F0502020204030204" pitchFamily="34" charset="0"/>
              </a:rPr>
              <a:t>Τ</a:t>
            </a:r>
            <a:r>
              <a:rPr lang="el-GR" sz="1700" dirty="0">
                <a:effectLst/>
                <a:latin typeface="Calibri" panose="020F0502020204030204" pitchFamily="34" charset="0"/>
                <a:ea typeface="Calibri" panose="020F0502020204030204" pitchFamily="34" charset="0"/>
                <a:cs typeface="Calibri" panose="020F0502020204030204" pitchFamily="34" charset="0"/>
              </a:rPr>
              <a:t>α λιπίδια σχηματίζουν μεγάλες σταγόνες λιπιδίων. </a:t>
            </a:r>
            <a:r>
              <a:rPr lang="el-GR" sz="1700" dirty="0">
                <a:latin typeface="Calibri" panose="020F0502020204030204" pitchFamily="34" charset="0"/>
                <a:ea typeface="Calibri" panose="020F0502020204030204" pitchFamily="34" charset="0"/>
                <a:cs typeface="Calibri" panose="020F0502020204030204" pitchFamily="34" charset="0"/>
              </a:rPr>
              <a:t>Ο</a:t>
            </a:r>
            <a:r>
              <a:rPr lang="el-GR" sz="1700" dirty="0">
                <a:effectLst/>
                <a:latin typeface="Calibri" panose="020F0502020204030204" pitchFamily="34" charset="0"/>
                <a:ea typeface="Calibri" panose="020F0502020204030204" pitchFamily="34" charset="0"/>
                <a:cs typeface="Calibri" panose="020F0502020204030204" pitchFamily="34" charset="0"/>
              </a:rPr>
              <a:t>ι </a:t>
            </a:r>
            <a:r>
              <a:rPr lang="el-GR" sz="1700" dirty="0" err="1">
                <a:effectLst/>
                <a:latin typeface="Calibri" panose="020F0502020204030204" pitchFamily="34" charset="0"/>
                <a:ea typeface="Calibri" panose="020F0502020204030204" pitchFamily="34" charset="0"/>
                <a:cs typeface="Calibri" panose="020F0502020204030204" pitchFamily="34" charset="0"/>
              </a:rPr>
              <a:t>λιπάσες</a:t>
            </a:r>
            <a:r>
              <a:rPr lang="el-GR" sz="1700" dirty="0">
                <a:effectLst/>
                <a:latin typeface="Calibri" panose="020F0502020204030204" pitchFamily="34" charset="0"/>
                <a:ea typeface="Calibri" panose="020F0502020204030204" pitchFamily="34" charset="0"/>
                <a:cs typeface="Calibri" panose="020F0502020204030204" pitchFamily="34" charset="0"/>
              </a:rPr>
              <a:t> είναι </a:t>
            </a:r>
            <a:r>
              <a:rPr lang="el-GR" sz="1700" dirty="0" err="1">
                <a:effectLst/>
                <a:latin typeface="Calibri" panose="020F0502020204030204" pitchFamily="34" charset="0"/>
                <a:ea typeface="Calibri" panose="020F0502020204030204" pitchFamily="34" charset="0"/>
                <a:cs typeface="Calibri" panose="020F0502020204030204" pitchFamily="34" charset="0"/>
              </a:rPr>
              <a:t>υδατοδιαλυτά</a:t>
            </a:r>
            <a:r>
              <a:rPr lang="el-GR" sz="1700" dirty="0">
                <a:effectLst/>
                <a:latin typeface="Calibri" panose="020F0502020204030204" pitchFamily="34" charset="0"/>
                <a:ea typeface="Calibri" panose="020F0502020204030204" pitchFamily="34" charset="0"/>
                <a:cs typeface="Calibri" panose="020F0502020204030204" pitchFamily="34" charset="0"/>
              </a:rPr>
              <a:t> ένζυμα και μπορούν να επιτεθούν μόνο στις εκτεθειμένες επιφάνειες των σταγόνων λιπιδίων. Η γλωσσική </a:t>
            </a:r>
            <a:r>
              <a:rPr lang="el-GR" sz="17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1700" dirty="0">
                <a:effectLst/>
                <a:latin typeface="Calibri" panose="020F0502020204030204" pitchFamily="34" charset="0"/>
                <a:ea typeface="Calibri" panose="020F0502020204030204" pitchFamily="34" charset="0"/>
                <a:cs typeface="Calibri" panose="020F0502020204030204" pitchFamily="34" charset="0"/>
              </a:rPr>
              <a:t> διασπά τα </a:t>
            </a:r>
            <a:r>
              <a:rPr lang="el-GR" sz="1700"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1700" dirty="0">
                <a:effectLst/>
                <a:latin typeface="Calibri" panose="020F0502020204030204" pitchFamily="34" charset="0"/>
                <a:ea typeface="Calibri" panose="020F0502020204030204" pitchFamily="34" charset="0"/>
                <a:cs typeface="Calibri" panose="020F0502020204030204" pitchFamily="34" charset="0"/>
              </a:rPr>
              <a:t> στο στόμα και για 1-2 ώρες εντός του στομάχου, αλλά οι σταγόνες των λιπιδίων είναι μεγάλες και ο χρόνος μικρός </a:t>
            </a:r>
            <a:r>
              <a:rPr lang="el-GR" sz="1700" dirty="0">
                <a:latin typeface="Calibri" panose="020F0502020204030204" pitchFamily="34" charset="0"/>
                <a:ea typeface="Calibri" panose="020F0502020204030204" pitchFamily="34" charset="0"/>
                <a:cs typeface="Calibri" panose="020F0502020204030204" pitchFamily="34" charset="0"/>
              </a:rPr>
              <a:t>οπότε</a:t>
            </a:r>
            <a:r>
              <a:rPr lang="el-GR" sz="1700" dirty="0">
                <a:effectLst/>
                <a:latin typeface="Calibri" panose="020F0502020204030204" pitchFamily="34" charset="0"/>
                <a:ea typeface="Calibri" panose="020F0502020204030204" pitchFamily="34" charset="0"/>
                <a:cs typeface="Calibri" panose="020F0502020204030204" pitchFamily="34" charset="0"/>
              </a:rPr>
              <a:t> μόλις 20% των λιπιδίων </a:t>
            </a:r>
            <a:r>
              <a:rPr lang="el-GR" sz="1700" dirty="0" err="1">
                <a:effectLst/>
                <a:latin typeface="Calibri" panose="020F0502020204030204" pitchFamily="34" charset="0"/>
                <a:ea typeface="Calibri" panose="020F0502020204030204" pitchFamily="34" charset="0"/>
                <a:cs typeface="Calibri" panose="020F0502020204030204" pitchFamily="34" charset="0"/>
              </a:rPr>
              <a:t>πέπτονται</a:t>
            </a:r>
            <a:r>
              <a:rPr lang="el-GR" sz="1700" dirty="0">
                <a:effectLst/>
                <a:latin typeface="Calibri" panose="020F0502020204030204" pitchFamily="34" charset="0"/>
                <a:ea typeface="Calibri" panose="020F0502020204030204" pitchFamily="34" charset="0"/>
                <a:cs typeface="Calibri" panose="020F0502020204030204" pitchFamily="34" charset="0"/>
              </a:rPr>
              <a:t> πριν ο χυμός εισέλθει στο δωδεκαδάκτυλο.</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l-GR" sz="1700" dirty="0">
                <a:effectLst/>
                <a:latin typeface="Calibri" panose="020F0502020204030204" pitchFamily="34" charset="0"/>
                <a:ea typeface="Calibri" panose="020F0502020204030204" pitchFamily="34" charset="0"/>
                <a:cs typeface="Calibri" panose="020F0502020204030204" pitchFamily="34" charset="0"/>
              </a:rPr>
              <a:t>Τα χολικά άλατα προκαλούν τη </a:t>
            </a:r>
            <a:r>
              <a:rPr lang="el-GR" sz="1700" dirty="0" err="1">
                <a:effectLst/>
                <a:latin typeface="Calibri" panose="020F0502020204030204" pitchFamily="34" charset="0"/>
                <a:ea typeface="Calibri" panose="020F0502020204030204" pitchFamily="34" charset="0"/>
                <a:cs typeface="Calibri" panose="020F0502020204030204" pitchFamily="34" charset="0"/>
              </a:rPr>
              <a:t>γαλακτωματοποίηση</a:t>
            </a:r>
            <a:r>
              <a:rPr lang="el-GR" sz="1700" dirty="0">
                <a:effectLst/>
                <a:latin typeface="Calibri" panose="020F0502020204030204" pitchFamily="34" charset="0"/>
                <a:ea typeface="Calibri" panose="020F0502020204030204" pitchFamily="34" charset="0"/>
                <a:cs typeface="Calibri" panose="020F0502020204030204" pitchFamily="34" charset="0"/>
              </a:rPr>
              <a:t> των σταγόνων λιπιδίων σε σταγονίδια γαλακτώματος, παρέχοντας καλύτερη πρόσβαση στην παγκρεατική </a:t>
            </a:r>
            <a:r>
              <a:rPr lang="el-GR" sz="17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1700" dirty="0">
                <a:effectLst/>
                <a:latin typeface="Calibri" panose="020F0502020204030204" pitchFamily="34" charset="0"/>
                <a:ea typeface="Calibri" panose="020F0502020204030204" pitchFamily="34" charset="0"/>
                <a:cs typeface="Calibri" panose="020F0502020204030204" pitchFamily="34" charset="0"/>
              </a:rPr>
              <a:t>. Η </a:t>
            </a:r>
            <a:r>
              <a:rPr lang="el-GR" sz="1700" dirty="0" err="1">
                <a:effectLst/>
                <a:latin typeface="Calibri" panose="020F0502020204030204" pitchFamily="34" charset="0"/>
                <a:ea typeface="Calibri" panose="020F0502020204030204" pitchFamily="34" charset="0"/>
                <a:cs typeface="Calibri" panose="020F0502020204030204" pitchFamily="34" charset="0"/>
              </a:rPr>
              <a:t>γαλακτωματοποίηση</a:t>
            </a:r>
            <a:r>
              <a:rPr lang="el-GR" sz="1700" dirty="0">
                <a:effectLst/>
                <a:latin typeface="Calibri" panose="020F0502020204030204" pitchFamily="34" charset="0"/>
                <a:ea typeface="Calibri" panose="020F0502020204030204" pitchFamily="34" charset="0"/>
                <a:cs typeface="Calibri" panose="020F0502020204030204" pitchFamily="34" charset="0"/>
              </a:rPr>
              <a:t> δημιουργείται με την ανάμιξη του χυμού και της χολή στο δωδεκαδάκτυλο. </a:t>
            </a:r>
            <a:r>
              <a:rPr lang="el-GR" sz="1700" dirty="0">
                <a:latin typeface="Calibri" panose="020F0502020204030204" pitchFamily="34" charset="0"/>
                <a:ea typeface="Calibri" panose="020F0502020204030204" pitchFamily="34" charset="0"/>
                <a:cs typeface="Calibri" panose="020F0502020204030204" pitchFamily="34" charset="0"/>
              </a:rPr>
              <a:t>Μετά</a:t>
            </a:r>
            <a:r>
              <a:rPr lang="el-GR" sz="1700" dirty="0">
                <a:effectLst/>
                <a:latin typeface="Calibri" panose="020F0502020204030204" pitchFamily="34" charset="0"/>
                <a:ea typeface="Calibri" panose="020F0502020204030204" pitchFamily="34" charset="0"/>
                <a:cs typeface="Calibri" panose="020F0502020204030204" pitchFamily="34" charset="0"/>
              </a:rPr>
              <a:t> η παγκρεατική </a:t>
            </a:r>
            <a:r>
              <a:rPr lang="el-GR" sz="17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1700" dirty="0">
                <a:effectLst/>
                <a:latin typeface="Calibri" panose="020F0502020204030204" pitchFamily="34" charset="0"/>
                <a:ea typeface="Calibri" panose="020F0502020204030204" pitchFamily="34" charset="0"/>
                <a:cs typeface="Calibri" panose="020F0502020204030204" pitchFamily="34" charset="0"/>
              </a:rPr>
              <a:t> διασπά τα </a:t>
            </a:r>
            <a:r>
              <a:rPr lang="el-GR" sz="1700"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1700" dirty="0">
                <a:effectLst/>
                <a:latin typeface="Calibri" panose="020F0502020204030204" pitchFamily="34" charset="0"/>
                <a:ea typeface="Calibri" panose="020F0502020204030204" pitchFamily="34" charset="0"/>
                <a:cs typeface="Calibri" panose="020F0502020204030204" pitchFamily="34" charset="0"/>
              </a:rPr>
              <a:t> σε λιπαρά οξέα και </a:t>
            </a:r>
            <a:r>
              <a:rPr lang="el-GR" sz="1700" dirty="0" err="1">
                <a:effectLst/>
                <a:latin typeface="Calibri" panose="020F0502020204030204" pitchFamily="34" charset="0"/>
                <a:ea typeface="Calibri" panose="020F0502020204030204" pitchFamily="34" charset="0"/>
                <a:cs typeface="Calibri" panose="020F0502020204030204" pitchFamily="34" charset="0"/>
              </a:rPr>
              <a:t>μονογλυκερίδια</a:t>
            </a:r>
            <a:r>
              <a:rPr lang="el-GR" sz="1700" dirty="0">
                <a:effectLst/>
                <a:latin typeface="Calibri" panose="020F0502020204030204" pitchFamily="34" charset="0"/>
                <a:ea typeface="Calibri" panose="020F0502020204030204" pitchFamily="34" charset="0"/>
                <a:cs typeface="Calibri" panose="020F0502020204030204" pitchFamily="34" charset="0"/>
              </a:rPr>
              <a:t>. Καθώς απελευθερώνονται, </a:t>
            </a:r>
            <a:r>
              <a:rPr lang="el-GR" sz="1700" dirty="0" err="1">
                <a:effectLst/>
                <a:latin typeface="Calibri" panose="020F0502020204030204" pitchFamily="34" charset="0"/>
                <a:ea typeface="Calibri" panose="020F0502020204030204" pitchFamily="34" charset="0"/>
                <a:cs typeface="Calibri" panose="020F0502020204030204" pitchFamily="34" charset="0"/>
              </a:rPr>
              <a:t>αλληλεπιδρούν</a:t>
            </a:r>
            <a:r>
              <a:rPr lang="el-GR" sz="1700" dirty="0">
                <a:effectLst/>
                <a:latin typeface="Calibri" panose="020F0502020204030204" pitchFamily="34" charset="0"/>
                <a:ea typeface="Calibri" panose="020F0502020204030204" pitchFamily="34" charset="0"/>
                <a:cs typeface="Calibri" panose="020F0502020204030204" pitchFamily="34" charset="0"/>
              </a:rPr>
              <a:t> με τα χολικά άλατα του χυμού για να σχηματίσουν </a:t>
            </a:r>
            <a:r>
              <a:rPr lang="el-GR" sz="1700" dirty="0" err="1">
                <a:effectLst/>
                <a:latin typeface="Calibri" panose="020F0502020204030204" pitchFamily="34" charset="0"/>
                <a:ea typeface="Calibri" panose="020F0502020204030204" pitchFamily="34" charset="0"/>
                <a:cs typeface="Calibri" panose="020F0502020204030204" pitchFamily="34" charset="0"/>
              </a:rPr>
              <a:t>σύμπλοκα</a:t>
            </a:r>
            <a:r>
              <a:rPr lang="el-GR" sz="1700" dirty="0">
                <a:effectLst/>
                <a:latin typeface="Calibri" panose="020F0502020204030204" pitchFamily="34" charset="0"/>
                <a:ea typeface="Calibri" panose="020F0502020204030204" pitchFamily="34" charset="0"/>
                <a:cs typeface="Calibri" panose="020F0502020204030204" pitchFamily="34" charset="0"/>
              </a:rPr>
              <a:t> λιπιδίων-χολικών αλάτων που ονομάζονται </a:t>
            </a:r>
            <a:r>
              <a:rPr lang="el-GR" sz="1700" dirty="0" err="1">
                <a:effectLst/>
                <a:latin typeface="Calibri" panose="020F0502020204030204" pitchFamily="34" charset="0"/>
                <a:ea typeface="Calibri" panose="020F0502020204030204" pitchFamily="34" charset="0"/>
                <a:cs typeface="Calibri" panose="020F0502020204030204" pitchFamily="34" charset="0"/>
              </a:rPr>
              <a:t>μικύλλια</a:t>
            </a:r>
            <a:r>
              <a:rPr lang="el-GR" sz="1700" dirty="0">
                <a:effectLst/>
                <a:latin typeface="Calibri" panose="020F0502020204030204" pitchFamily="34" charset="0"/>
                <a:ea typeface="Calibri" panose="020F0502020204030204" pitchFamily="34" charset="0"/>
                <a:cs typeface="Calibri" panose="020F0502020204030204" pitchFamily="34" charset="0"/>
              </a:rPr>
              <a:t>. Κάθε μικκύλιο έχει διάμετρο περίπου 2,5 </a:t>
            </a:r>
            <a:r>
              <a:rPr lang="en-US" sz="1700" dirty="0">
                <a:effectLst/>
                <a:latin typeface="Calibri" panose="020F0502020204030204" pitchFamily="34" charset="0"/>
                <a:ea typeface="Calibri" panose="020F0502020204030204" pitchFamily="34" charset="0"/>
                <a:cs typeface="Calibri" panose="020F0502020204030204" pitchFamily="34" charset="0"/>
              </a:rPr>
              <a:t>nm</a:t>
            </a:r>
            <a:r>
              <a:rPr lang="el-GR" sz="1700" dirty="0">
                <a:effectLst/>
                <a:latin typeface="Calibri" panose="020F0502020204030204" pitchFamily="34" charset="0"/>
                <a:ea typeface="Calibri" panose="020F0502020204030204" pitchFamily="34" charset="0"/>
                <a:cs typeface="Calibri" panose="020F0502020204030204" pitchFamily="34" charset="0"/>
              </a:rPr>
              <a:t>. Όταν ένα μικκύλιο έρχεται σε επαφή με το επιθήλιο του εντέρου, τα λιπίδια διαχέονται διαμέσου της κυτταρικής μεμβράνης και εισέρχονται στο κυτταρόπλασμα. Τα </a:t>
            </a:r>
            <a:r>
              <a:rPr lang="el-GR" sz="1700" dirty="0" err="1">
                <a:effectLst/>
                <a:latin typeface="Calibri" panose="020F0502020204030204" pitchFamily="34" charset="0"/>
                <a:ea typeface="Calibri" panose="020F0502020204030204" pitchFamily="34" charset="0"/>
                <a:cs typeface="Calibri" panose="020F0502020204030204" pitchFamily="34" charset="0"/>
              </a:rPr>
              <a:t>εντεροκύτταρα</a:t>
            </a:r>
            <a:r>
              <a:rPr lang="el-GR" sz="1700" dirty="0">
                <a:effectLst/>
                <a:latin typeface="Calibri" panose="020F0502020204030204" pitchFamily="34" charset="0"/>
                <a:ea typeface="Calibri" panose="020F0502020204030204" pitchFamily="34" charset="0"/>
                <a:cs typeface="Calibri" panose="020F0502020204030204" pitchFamily="34" charset="0"/>
              </a:rPr>
              <a:t> συνθέτουν νέα </a:t>
            </a:r>
            <a:r>
              <a:rPr lang="el-GR" sz="1700"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1700" dirty="0">
                <a:effectLst/>
                <a:latin typeface="Calibri" panose="020F0502020204030204" pitchFamily="34" charset="0"/>
                <a:ea typeface="Calibri" panose="020F0502020204030204" pitchFamily="34" charset="0"/>
                <a:cs typeface="Calibri" panose="020F0502020204030204" pitchFamily="34" charset="0"/>
              </a:rPr>
              <a:t> και </a:t>
            </a:r>
            <a:r>
              <a:rPr lang="el-GR" sz="1700" dirty="0">
                <a:latin typeface="Calibri" panose="020F0502020204030204" pitchFamily="34" charset="0"/>
                <a:ea typeface="Calibri" panose="020F0502020204030204" pitchFamily="34" charset="0"/>
                <a:cs typeface="Calibri" panose="020F0502020204030204" pitchFamily="34" charset="0"/>
              </a:rPr>
              <a:t>α</a:t>
            </a:r>
            <a:r>
              <a:rPr lang="el-GR" sz="1700" dirty="0">
                <a:effectLst/>
                <a:latin typeface="Calibri" panose="020F0502020204030204" pitchFamily="34" charset="0"/>
                <a:ea typeface="Calibri" panose="020F0502020204030204" pitchFamily="34" charset="0"/>
                <a:cs typeface="Calibri" panose="020F0502020204030204" pitchFamily="34" charset="0"/>
              </a:rPr>
              <a:t>υτά σε συνδυασμό με τα απορροφημένα </a:t>
            </a:r>
            <a:r>
              <a:rPr lang="el-GR" sz="1700" dirty="0" err="1">
                <a:effectLst/>
                <a:latin typeface="Calibri" panose="020F0502020204030204" pitchFamily="34" charset="0"/>
                <a:ea typeface="Calibri" panose="020F0502020204030204" pitchFamily="34" charset="0"/>
                <a:cs typeface="Calibri" panose="020F0502020204030204" pitchFamily="34" charset="0"/>
              </a:rPr>
              <a:t>στεροειδή</a:t>
            </a:r>
            <a:r>
              <a:rPr lang="el-GR" sz="1700" dirty="0">
                <a:effectLst/>
                <a:latin typeface="Calibri" panose="020F0502020204030204" pitchFamily="34" charset="0"/>
                <a:ea typeface="Calibri" panose="020F0502020204030204" pitchFamily="34" charset="0"/>
                <a:cs typeface="Calibri" panose="020F0502020204030204" pitchFamily="34" charset="0"/>
              </a:rPr>
              <a:t>, </a:t>
            </a:r>
            <a:r>
              <a:rPr lang="el-GR" sz="1700" dirty="0" err="1">
                <a:effectLst/>
                <a:latin typeface="Calibri" panose="020F0502020204030204" pitchFamily="34" charset="0"/>
                <a:ea typeface="Calibri" panose="020F0502020204030204" pitchFamily="34" charset="0"/>
                <a:cs typeface="Calibri" panose="020F0502020204030204" pitchFamily="34" charset="0"/>
              </a:rPr>
              <a:t>φωσφολιπίδια</a:t>
            </a:r>
            <a:r>
              <a:rPr lang="el-GR" sz="1700" dirty="0">
                <a:effectLst/>
                <a:latin typeface="Calibri" panose="020F0502020204030204" pitchFamily="34" charset="0"/>
                <a:ea typeface="Calibri" panose="020F0502020204030204" pitchFamily="34" charset="0"/>
                <a:cs typeface="Calibri" panose="020F0502020204030204" pitchFamily="34" charset="0"/>
              </a:rPr>
              <a:t> και λιποδιαλυτές βιταμίνες δημιουργούν </a:t>
            </a:r>
            <a:r>
              <a:rPr lang="el-GR" sz="1700" dirty="0" err="1">
                <a:effectLst/>
                <a:latin typeface="Calibri" panose="020F0502020204030204" pitchFamily="34" charset="0"/>
                <a:ea typeface="Calibri" panose="020F0502020204030204" pitchFamily="34" charset="0"/>
                <a:cs typeface="Calibri" panose="020F0502020204030204" pitchFamily="34" charset="0"/>
              </a:rPr>
              <a:t>χυλομικρά</a:t>
            </a:r>
            <a:r>
              <a:rPr lang="el-GR" sz="1700" dirty="0">
                <a:effectLst/>
                <a:latin typeface="Calibri" panose="020F0502020204030204" pitchFamily="34" charset="0"/>
                <a:ea typeface="Calibri" panose="020F0502020204030204" pitchFamily="34" charset="0"/>
                <a:cs typeface="Calibri" panose="020F0502020204030204" pitchFamily="34" charset="0"/>
              </a:rPr>
              <a:t>.</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699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F44898D-1CB2-91FB-BA98-8E464F67810D}"/>
              </a:ext>
            </a:extLst>
          </p:cNvPr>
          <p:cNvSpPr>
            <a:spLocks noGrp="1"/>
          </p:cNvSpPr>
          <p:nvPr>
            <p:ph type="title"/>
          </p:nvPr>
        </p:nvSpPr>
        <p:spPr>
          <a:xfrm>
            <a:off x="838200" y="136187"/>
            <a:ext cx="10515600" cy="963039"/>
          </a:xfrm>
        </p:spPr>
        <p:txBody>
          <a:bodyPr/>
          <a:lstStyle/>
          <a:p>
            <a:r>
              <a:rPr lang="el-GR" sz="4400" b="1" dirty="0">
                <a:effectLst/>
                <a:latin typeface="Calibri" panose="020F0502020204030204" pitchFamily="34" charset="0"/>
                <a:ea typeface="Calibri" panose="020F0502020204030204" pitchFamily="34" charset="0"/>
                <a:cs typeface="Calibri" panose="020F0502020204030204" pitchFamily="34" charset="0"/>
              </a:rPr>
              <a:t>Πέψη και Απορρόφηση Πρωτεϊνών</a:t>
            </a:r>
            <a:endParaRPr lang="el-GR" dirty="0"/>
          </a:p>
        </p:txBody>
      </p:sp>
      <p:sp>
        <p:nvSpPr>
          <p:cNvPr id="3" name="Θέση περιεχομένου 2">
            <a:extLst>
              <a:ext uri="{FF2B5EF4-FFF2-40B4-BE49-F238E27FC236}">
                <a16:creationId xmlns="" xmlns:a16="http://schemas.microsoft.com/office/drawing/2014/main" id="{CF2174C9-AB4B-D097-A252-ECE5700F4372}"/>
              </a:ext>
            </a:extLst>
          </p:cNvPr>
          <p:cNvSpPr>
            <a:spLocks noGrp="1"/>
          </p:cNvSpPr>
          <p:nvPr>
            <p:ph idx="1"/>
          </p:nvPr>
        </p:nvSpPr>
        <p:spPr>
          <a:xfrm>
            <a:off x="544749" y="1011677"/>
            <a:ext cx="11420271" cy="5710136"/>
          </a:xfrm>
        </p:spPr>
        <p:txBody>
          <a:bodyPr>
            <a:normAutofit lnSpcReduction="10000"/>
          </a:bodyPr>
          <a:lstStyle/>
          <a:p>
            <a:pPr>
              <a:lnSpc>
                <a:spcPct val="150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Για την πέψη </a:t>
            </a:r>
            <a:r>
              <a:rPr lang="el-GR" sz="2000" dirty="0">
                <a:latin typeface="Calibri" panose="020F0502020204030204" pitchFamily="34" charset="0"/>
                <a:ea typeface="Calibri" panose="020F0502020204030204" pitchFamily="34" charset="0"/>
                <a:cs typeface="Calibri" panose="020F0502020204030204" pitchFamily="34" charset="0"/>
              </a:rPr>
              <a:t>π</a:t>
            </a:r>
            <a:r>
              <a:rPr lang="el-GR" sz="2000" dirty="0">
                <a:effectLst/>
                <a:latin typeface="Calibri" panose="020F0502020204030204" pitchFamily="34" charset="0"/>
                <a:ea typeface="Calibri" panose="020F0502020204030204" pitchFamily="34" charset="0"/>
                <a:cs typeface="Calibri" panose="020F0502020204030204" pitchFamily="34" charset="0"/>
              </a:rPr>
              <a:t>ρέπει πρώτα να διαταραχθεί η τρισδιάστατη οργάνωση των πρωτεϊνών έτσι ώστε τα πρωτεολυτικά ένζυμα να δράσουν. Αυτό γίνεται στη στοματική κοιλότητα, μέσω της μάσησης, και χημική επεξεργασία στο στόμαχο, μέσω της δράσης του υδροχλωρικού οξέος. Η έκθεση του βλωμού στο οξύ σκοτώνει τους παθογόνους μικροοργανισμούς και διασπά τα τοιχώματα των φυτικών κυττάρων και τους συνδετικούς ιστούς στα ζωικά προϊόντα.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Σο όξινο περιβάλλον του στομάχου (</a:t>
            </a:r>
            <a:r>
              <a:rPr lang="en-US" sz="2000" dirty="0">
                <a:effectLst/>
                <a:latin typeface="Calibri" panose="020F0502020204030204" pitchFamily="34" charset="0"/>
                <a:ea typeface="Calibri" panose="020F0502020204030204" pitchFamily="34" charset="0"/>
                <a:cs typeface="Calibri" panose="020F0502020204030204" pitchFamily="34" charset="0"/>
              </a:rPr>
              <a:t>pH</a:t>
            </a:r>
            <a:r>
              <a:rPr lang="el-GR" sz="2000" dirty="0">
                <a:effectLst/>
                <a:latin typeface="Calibri" panose="020F0502020204030204" pitchFamily="34" charset="0"/>
                <a:ea typeface="Calibri" panose="020F0502020204030204" pitchFamily="34" charset="0"/>
                <a:cs typeface="Calibri" panose="020F0502020204030204" pitchFamily="34" charset="0"/>
              </a:rPr>
              <a:t> 1,5-2,0) δρα η πεψίνη που εκκρίνεται από τα κύρια κύτταρα του στομάχου. </a:t>
            </a:r>
            <a:r>
              <a:rPr lang="el-GR" sz="2000" dirty="0">
                <a:latin typeface="Calibri" panose="020F0502020204030204" pitchFamily="34" charset="0"/>
                <a:ea typeface="Calibri" panose="020F0502020204030204" pitchFamily="34" charset="0"/>
                <a:cs typeface="Calibri" panose="020F0502020204030204" pitchFamily="34" charset="0"/>
              </a:rPr>
              <a:t>Δ</a:t>
            </a:r>
            <a:r>
              <a:rPr lang="el-GR" sz="2000" dirty="0">
                <a:effectLst/>
                <a:latin typeface="Calibri" panose="020F0502020204030204" pitchFamily="34" charset="0"/>
                <a:ea typeface="Calibri" panose="020F0502020204030204" pitchFamily="34" charset="0"/>
                <a:cs typeface="Calibri" panose="020F0502020204030204" pitchFamily="34" charset="0"/>
              </a:rPr>
              <a:t>ιασπά τους </a:t>
            </a:r>
            <a:r>
              <a:rPr lang="el-GR" sz="2000" dirty="0" err="1">
                <a:effectLst/>
                <a:latin typeface="Calibri" panose="020F0502020204030204" pitchFamily="34" charset="0"/>
                <a:ea typeface="Calibri" panose="020F0502020204030204" pitchFamily="34" charset="0"/>
                <a:cs typeface="Calibri" panose="020F0502020204030204" pitchFamily="34" charset="0"/>
              </a:rPr>
              <a:t>πεπτιδικούς</a:t>
            </a:r>
            <a:r>
              <a:rPr lang="el-GR" sz="2000" dirty="0">
                <a:effectLst/>
                <a:latin typeface="Calibri" panose="020F0502020204030204" pitchFamily="34" charset="0"/>
                <a:ea typeface="Calibri" panose="020F0502020204030204" pitchFamily="34" charset="0"/>
                <a:cs typeface="Calibri" panose="020F0502020204030204" pitchFamily="34" charset="0"/>
              </a:rPr>
              <a:t> δεσμούς εντός μιας </a:t>
            </a:r>
            <a:r>
              <a:rPr lang="el-GR" sz="2000" dirty="0" err="1">
                <a:effectLst/>
                <a:latin typeface="Calibri" panose="020F0502020204030204" pitchFamily="34" charset="0"/>
                <a:ea typeface="Calibri" panose="020F0502020204030204" pitchFamily="34" charset="0"/>
                <a:cs typeface="Calibri" panose="020F0502020204030204" pitchFamily="34" charset="0"/>
              </a:rPr>
              <a:t>πολυπεπτιδικής</a:t>
            </a:r>
            <a:r>
              <a:rPr lang="el-GR" sz="2000" dirty="0">
                <a:effectLst/>
                <a:latin typeface="Calibri" panose="020F0502020204030204" pitchFamily="34" charset="0"/>
                <a:ea typeface="Calibri" panose="020F0502020204030204" pitchFamily="34" charset="0"/>
                <a:cs typeface="Calibri" panose="020F0502020204030204" pitchFamily="34" charset="0"/>
              </a:rPr>
              <a:t> αλυσίδας. </a:t>
            </a:r>
            <a:r>
              <a:rPr lang="el-GR" sz="2000" dirty="0">
                <a:latin typeface="Calibri" panose="020F0502020204030204" pitchFamily="34" charset="0"/>
                <a:ea typeface="Calibri" panose="020F0502020204030204" pitchFamily="34" charset="0"/>
                <a:cs typeface="Calibri" panose="020F0502020204030204" pitchFamily="34" charset="0"/>
              </a:rPr>
              <a:t>Η</a:t>
            </a:r>
            <a:r>
              <a:rPr lang="el-GR" sz="2000" dirty="0">
                <a:effectLst/>
                <a:latin typeface="Calibri" panose="020F0502020204030204" pitchFamily="34" charset="0"/>
                <a:ea typeface="Calibri" panose="020F0502020204030204" pitchFamily="34" charset="0"/>
                <a:cs typeface="Calibri" panose="020F0502020204030204" pitchFamily="34" charset="0"/>
              </a:rPr>
              <a:t> εντεροκινάση του λεπτού </a:t>
            </a:r>
            <a:r>
              <a:rPr lang="el-GR" sz="2000" dirty="0">
                <a:latin typeface="Calibri" panose="020F0502020204030204" pitchFamily="34" charset="0"/>
                <a:ea typeface="Calibri" panose="020F0502020204030204" pitchFamily="34" charset="0"/>
                <a:cs typeface="Calibri" panose="020F0502020204030204" pitchFamily="34" charset="0"/>
              </a:rPr>
              <a:t>ε</a:t>
            </a:r>
            <a:r>
              <a:rPr lang="el-GR" sz="2000" dirty="0">
                <a:effectLst/>
                <a:latin typeface="Calibri" panose="020F0502020204030204" pitchFamily="34" charset="0"/>
                <a:ea typeface="Calibri" panose="020F0502020204030204" pitchFamily="34" charset="0"/>
                <a:cs typeface="Calibri" panose="020F0502020204030204" pitchFamily="34" charset="0"/>
              </a:rPr>
              <a:t>ντέρου πυροδοτεί τη μετατροπή του </a:t>
            </a:r>
            <a:r>
              <a:rPr lang="el-GR" sz="2000" dirty="0" err="1">
                <a:effectLst/>
                <a:latin typeface="Calibri" panose="020F0502020204030204" pitchFamily="34" charset="0"/>
                <a:ea typeface="Calibri" panose="020F0502020204030204" pitchFamily="34" charset="0"/>
                <a:cs typeface="Calibri" panose="020F0502020204030204" pitchFamily="34" charset="0"/>
              </a:rPr>
              <a:t>θρυψινογόνου</a:t>
            </a:r>
            <a:r>
              <a:rPr lang="el-GR" sz="2000" dirty="0">
                <a:effectLst/>
                <a:latin typeface="Calibri" panose="020F0502020204030204" pitchFamily="34" charset="0"/>
                <a:ea typeface="Calibri" panose="020F0502020204030204" pitchFamily="34" charset="0"/>
                <a:cs typeface="Calibri" panose="020F0502020204030204" pitchFamily="34" charset="0"/>
              </a:rPr>
              <a:t> σε θρυψίνη, και το </a:t>
            </a:r>
            <a:r>
              <a:rPr lang="en-US" sz="2000" dirty="0">
                <a:effectLst/>
                <a:latin typeface="Calibri" panose="020F0502020204030204" pitchFamily="34" charset="0"/>
                <a:ea typeface="Calibri" panose="020F0502020204030204" pitchFamily="34" charset="0"/>
                <a:cs typeface="Calibri" panose="020F0502020204030204" pitchFamily="34" charset="0"/>
              </a:rPr>
              <a:t>pH</a:t>
            </a:r>
            <a:r>
              <a:rPr lang="el-GR" sz="2000" dirty="0">
                <a:effectLst/>
                <a:latin typeface="Calibri" panose="020F0502020204030204" pitchFamily="34" charset="0"/>
                <a:ea typeface="Calibri" panose="020F0502020204030204" pitchFamily="34" charset="0"/>
                <a:cs typeface="Calibri" panose="020F0502020204030204" pitchFamily="34" charset="0"/>
              </a:rPr>
              <a:t> ρυθμίζεται στο 7-8. </a:t>
            </a:r>
            <a:r>
              <a:rPr lang="el-GR" sz="2000" dirty="0">
                <a:latin typeface="Calibri" panose="020F0502020204030204" pitchFamily="34" charset="0"/>
                <a:ea typeface="Calibri" panose="020F0502020204030204" pitchFamily="34" charset="0"/>
                <a:cs typeface="Calibri" panose="020F0502020204030204" pitchFamily="34" charset="0"/>
              </a:rPr>
              <a:t>Η</a:t>
            </a:r>
            <a:r>
              <a:rPr lang="el-GR" sz="2000" dirty="0">
                <a:effectLst/>
                <a:latin typeface="Calibri" panose="020F0502020204030204" pitchFamily="34" charset="0"/>
                <a:ea typeface="Calibri" panose="020F0502020204030204" pitchFamily="34" charset="0"/>
                <a:cs typeface="Calibri" panose="020F0502020204030204" pitchFamily="34" charset="0"/>
              </a:rPr>
              <a:t> θρυψίνη διασπά τους </a:t>
            </a:r>
            <a:r>
              <a:rPr lang="el-GR" sz="2000" dirty="0" err="1">
                <a:effectLst/>
                <a:latin typeface="Calibri" panose="020F0502020204030204" pitchFamily="34" charset="0"/>
                <a:ea typeface="Calibri" panose="020F0502020204030204" pitchFamily="34" charset="0"/>
                <a:cs typeface="Calibri" panose="020F0502020204030204" pitchFamily="34" charset="0"/>
              </a:rPr>
              <a:t>πεπτιδικούς</a:t>
            </a:r>
            <a:r>
              <a:rPr lang="el-GR" sz="2000" dirty="0">
                <a:effectLst/>
                <a:latin typeface="Calibri" panose="020F0502020204030204" pitchFamily="34" charset="0"/>
                <a:ea typeface="Calibri" panose="020F0502020204030204" pitchFamily="34" charset="0"/>
                <a:cs typeface="Calibri" panose="020F0502020204030204" pitchFamily="34" charset="0"/>
              </a:rPr>
              <a:t> δεσμούς </a:t>
            </a:r>
            <a:r>
              <a:rPr lang="el-GR" sz="2000" dirty="0">
                <a:latin typeface="Calibri" panose="020F0502020204030204" pitchFamily="34" charset="0"/>
                <a:ea typeface="Calibri" panose="020F0502020204030204" pitchFamily="34" charset="0"/>
                <a:cs typeface="Calibri" panose="020F0502020204030204" pitchFamily="34" charset="0"/>
              </a:rPr>
              <a:t>για</a:t>
            </a:r>
            <a:r>
              <a:rPr lang="el-GR" sz="2000" dirty="0">
                <a:effectLst/>
                <a:latin typeface="Calibri" panose="020F0502020204030204" pitchFamily="34" charset="0"/>
                <a:ea typeface="Calibri" panose="020F0502020204030204" pitchFamily="34" charset="0"/>
                <a:cs typeface="Calibri" panose="020F0502020204030204" pitchFamily="34" charset="0"/>
              </a:rPr>
              <a:t> τα αμινοξέα </a:t>
            </a:r>
            <a:r>
              <a:rPr lang="el-GR" sz="2000" dirty="0" err="1">
                <a:effectLst/>
                <a:latin typeface="Calibri" panose="020F0502020204030204" pitchFamily="34" charset="0"/>
                <a:ea typeface="Calibri" panose="020F0502020204030204" pitchFamily="34" charset="0"/>
                <a:cs typeface="Calibri" panose="020F0502020204030204" pitchFamily="34" charset="0"/>
              </a:rPr>
              <a:t>αργινίνη</a:t>
            </a:r>
            <a:r>
              <a:rPr lang="el-GR" sz="2000" dirty="0">
                <a:effectLst/>
                <a:latin typeface="Calibri" panose="020F0502020204030204" pitchFamily="34" charset="0"/>
                <a:ea typeface="Calibri" panose="020F0502020204030204" pitchFamily="34" charset="0"/>
                <a:cs typeface="Calibri" panose="020F0502020204030204" pitchFamily="34" charset="0"/>
              </a:rPr>
              <a:t> ή </a:t>
            </a:r>
            <a:r>
              <a:rPr lang="el-GR" sz="2000" dirty="0" err="1">
                <a:effectLst/>
                <a:latin typeface="Calibri" panose="020F0502020204030204" pitchFamily="34" charset="0"/>
                <a:ea typeface="Calibri" panose="020F0502020204030204" pitchFamily="34" charset="0"/>
                <a:cs typeface="Calibri" panose="020F0502020204030204" pitchFamily="34" charset="0"/>
              </a:rPr>
              <a:t>λυσίνη</a:t>
            </a:r>
            <a:r>
              <a:rPr lang="el-GR" sz="2000" dirty="0">
                <a:effectLst/>
                <a:latin typeface="Calibri" panose="020F0502020204030204" pitchFamily="34" charset="0"/>
                <a:ea typeface="Calibri" panose="020F0502020204030204" pitchFamily="34" charset="0"/>
                <a:cs typeface="Calibri" panose="020F0502020204030204" pitchFamily="34" charset="0"/>
              </a:rPr>
              <a:t>, ενώ η </a:t>
            </a:r>
            <a:r>
              <a:rPr lang="el-GR" sz="2000" dirty="0" err="1">
                <a:effectLst/>
                <a:latin typeface="Calibri" panose="020F0502020204030204" pitchFamily="34" charset="0"/>
                <a:ea typeface="Calibri" panose="020F0502020204030204" pitchFamily="34" charset="0"/>
                <a:cs typeface="Calibri" panose="020F0502020204030204" pitchFamily="34" charset="0"/>
              </a:rPr>
              <a:t>χυμοθρυψίνη</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διασπά</a:t>
            </a:r>
            <a:r>
              <a:rPr lang="el-GR" sz="2000" dirty="0">
                <a:effectLst/>
                <a:latin typeface="Calibri" panose="020F0502020204030204" pitchFamily="34" charset="0"/>
                <a:ea typeface="Calibri" panose="020F0502020204030204" pitchFamily="34" charset="0"/>
                <a:cs typeface="Calibri" panose="020F0502020204030204" pitchFamily="34" charset="0"/>
              </a:rPr>
              <a:t> τους </a:t>
            </a:r>
            <a:r>
              <a:rPr lang="el-GR" sz="2000" dirty="0" err="1">
                <a:effectLst/>
                <a:latin typeface="Calibri" panose="020F0502020204030204" pitchFamily="34" charset="0"/>
                <a:ea typeface="Calibri" panose="020F0502020204030204" pitchFamily="34" charset="0"/>
                <a:cs typeface="Calibri" panose="020F0502020204030204" pitchFamily="34" charset="0"/>
              </a:rPr>
              <a:t>πεπτιδικούς</a:t>
            </a:r>
            <a:r>
              <a:rPr lang="el-GR" sz="2000" dirty="0">
                <a:effectLst/>
                <a:latin typeface="Calibri" panose="020F0502020204030204" pitchFamily="34" charset="0"/>
                <a:ea typeface="Calibri" panose="020F0502020204030204" pitchFamily="34" charset="0"/>
                <a:cs typeface="Calibri" panose="020F0502020204030204" pitchFamily="34" charset="0"/>
              </a:rPr>
              <a:t> δεσμούς </a:t>
            </a:r>
            <a:r>
              <a:rPr lang="el-GR" sz="2000" dirty="0">
                <a:latin typeface="Calibri" panose="020F0502020204030204" pitchFamily="34" charset="0"/>
                <a:ea typeface="Calibri" panose="020F0502020204030204" pitchFamily="34" charset="0"/>
                <a:cs typeface="Calibri" panose="020F0502020204030204" pitchFamily="34" charset="0"/>
              </a:rPr>
              <a:t>για</a:t>
            </a:r>
            <a:r>
              <a:rPr lang="el-GR" sz="2000" dirty="0">
                <a:effectLst/>
                <a:latin typeface="Calibri" panose="020F0502020204030204" pitchFamily="34" charset="0"/>
                <a:ea typeface="Calibri" panose="020F0502020204030204" pitchFamily="34" charset="0"/>
                <a:cs typeface="Calibri" panose="020F0502020204030204" pitchFamily="34" charset="0"/>
              </a:rPr>
              <a:t> την </a:t>
            </a:r>
            <a:r>
              <a:rPr lang="el-GR" sz="2000" dirty="0" err="1">
                <a:effectLst/>
                <a:latin typeface="Calibri" panose="020F0502020204030204" pitchFamily="34" charset="0"/>
                <a:ea typeface="Calibri" panose="020F0502020204030204" pitchFamily="34" charset="0"/>
                <a:cs typeface="Calibri" panose="020F0502020204030204" pitchFamily="34" charset="0"/>
              </a:rPr>
              <a:t>τυροσίνη</a:t>
            </a:r>
            <a:r>
              <a:rPr lang="el-GR" sz="2000" dirty="0">
                <a:effectLst/>
                <a:latin typeface="Calibri" panose="020F0502020204030204" pitchFamily="34" charset="0"/>
                <a:ea typeface="Calibri" panose="020F0502020204030204" pitchFamily="34" charset="0"/>
                <a:cs typeface="Calibri" panose="020F0502020204030204" pitchFamily="34" charset="0"/>
              </a:rPr>
              <a:t> ή </a:t>
            </a:r>
            <a:r>
              <a:rPr lang="el-GR" sz="2000" dirty="0" err="1">
                <a:effectLst/>
                <a:latin typeface="Calibri" panose="020F0502020204030204" pitchFamily="34" charset="0"/>
                <a:ea typeface="Calibri" panose="020F0502020204030204" pitchFamily="34" charset="0"/>
                <a:cs typeface="Calibri" panose="020F0502020204030204" pitchFamily="34" charset="0"/>
              </a:rPr>
              <a:t>φαινυλαλανίνη</a:t>
            </a:r>
            <a:r>
              <a:rPr lang="el-GR" sz="2000" dirty="0">
                <a:effectLst/>
                <a:latin typeface="Calibri" panose="020F0502020204030204" pitchFamily="34" charset="0"/>
                <a:ea typeface="Calibri" panose="020F0502020204030204" pitchFamily="34" charset="0"/>
                <a:cs typeface="Calibri" panose="020F0502020204030204" pitchFamily="34" charset="0"/>
              </a:rPr>
              <a:t>. Η </a:t>
            </a:r>
            <a:r>
              <a:rPr lang="el-GR" sz="2000" dirty="0" err="1">
                <a:effectLst/>
                <a:latin typeface="Calibri" panose="020F0502020204030204" pitchFamily="34" charset="0"/>
                <a:ea typeface="Calibri" panose="020F0502020204030204" pitchFamily="34" charset="0"/>
                <a:cs typeface="Calibri" panose="020F0502020204030204" pitchFamily="34" charset="0"/>
              </a:rPr>
              <a:t>καρβοξυπεπτιδάση</a:t>
            </a:r>
            <a:r>
              <a:rPr lang="el-GR" sz="2000" dirty="0">
                <a:effectLst/>
                <a:latin typeface="Calibri" panose="020F0502020204030204" pitchFamily="34" charset="0"/>
                <a:ea typeface="Calibri" panose="020F0502020204030204" pitchFamily="34" charset="0"/>
                <a:cs typeface="Calibri" panose="020F0502020204030204" pitchFamily="34" charset="0"/>
              </a:rPr>
              <a:t> δρα στο λεπτό έντερο</a:t>
            </a:r>
            <a:r>
              <a:rPr lang="el-GR" sz="2000" dirty="0">
                <a:latin typeface="Calibri" panose="020F0502020204030204" pitchFamily="34" charset="0"/>
                <a:ea typeface="Calibri" panose="020F0502020204030204" pitchFamily="34" charset="0"/>
                <a:cs typeface="Calibri" panose="020F0502020204030204" pitchFamily="34" charset="0"/>
              </a:rPr>
              <a:t> όπου</a:t>
            </a:r>
            <a:r>
              <a:rPr lang="el-GR" sz="2000" dirty="0">
                <a:effectLst/>
                <a:latin typeface="Calibri" panose="020F0502020204030204" pitchFamily="34" charset="0"/>
                <a:ea typeface="Calibri" panose="020F0502020204030204" pitchFamily="34" charset="0"/>
                <a:cs typeface="Calibri" panose="020F0502020204030204" pitchFamily="34" charset="0"/>
              </a:rPr>
              <a:t> αποκόπτει το τελικό </a:t>
            </a:r>
            <a:r>
              <a:rPr lang="el-GR" sz="2000" dirty="0" err="1">
                <a:effectLst/>
                <a:latin typeface="Calibri" panose="020F0502020204030204" pitchFamily="34" charset="0"/>
                <a:ea typeface="Calibri" panose="020F0502020204030204" pitchFamily="34" charset="0"/>
                <a:cs typeface="Calibri" panose="020F0502020204030204" pitchFamily="34" charset="0"/>
              </a:rPr>
              <a:t>αμινοξύ</a:t>
            </a:r>
            <a:r>
              <a:rPr lang="el-GR" sz="2000" dirty="0">
                <a:effectLst/>
                <a:latin typeface="Calibri" panose="020F0502020204030204" pitchFamily="34" charset="0"/>
                <a:ea typeface="Calibri" panose="020F0502020204030204" pitchFamily="34" charset="0"/>
                <a:cs typeface="Calibri" panose="020F0502020204030204" pitchFamily="34" charset="0"/>
              </a:rPr>
              <a:t> της </a:t>
            </a:r>
            <a:r>
              <a:rPr lang="el-GR" sz="2000" dirty="0" err="1">
                <a:effectLst/>
                <a:latin typeface="Calibri" panose="020F0502020204030204" pitchFamily="34" charset="0"/>
                <a:ea typeface="Calibri" panose="020F0502020204030204" pitchFamily="34" charset="0"/>
                <a:cs typeface="Calibri" panose="020F0502020204030204" pitchFamily="34" charset="0"/>
              </a:rPr>
              <a:t>πολυπεπτιδικής</a:t>
            </a:r>
            <a:r>
              <a:rPr lang="el-GR" sz="2000" dirty="0">
                <a:effectLst/>
                <a:latin typeface="Calibri" panose="020F0502020204030204" pitchFamily="34" charset="0"/>
                <a:ea typeface="Calibri" panose="020F0502020204030204" pitchFamily="34" charset="0"/>
                <a:cs typeface="Calibri" panose="020F0502020204030204" pitchFamily="34" charset="0"/>
              </a:rPr>
              <a:t> αλυσίδας</a:t>
            </a:r>
            <a:r>
              <a:rPr lang="el-GR" sz="2000" dirty="0">
                <a:latin typeface="Calibri" panose="020F0502020204030204" pitchFamily="34" charset="0"/>
                <a:ea typeface="Calibri" panose="020F0502020204030204" pitchFamily="34" charset="0"/>
                <a:cs typeface="Calibri" panose="020F0502020204030204" pitchFamily="34" charset="0"/>
              </a:rPr>
              <a:t> και</a:t>
            </a:r>
            <a:r>
              <a:rPr lang="el-GR" sz="2000" dirty="0">
                <a:effectLst/>
                <a:latin typeface="Calibri" panose="020F0502020204030204" pitchFamily="34" charset="0"/>
                <a:ea typeface="Calibri" panose="020F0502020204030204" pitchFamily="34" charset="0"/>
                <a:cs typeface="Calibri" panose="020F0502020204030204" pitchFamily="34" charset="0"/>
              </a:rPr>
              <a:t> παράγει τα ελεύθερα αμινοξέα.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65093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FA78B8E-F824-9C12-FD48-95E7C5CFE3F4}"/>
              </a:ext>
            </a:extLst>
          </p:cNvPr>
          <p:cNvSpPr>
            <a:spLocks noGrp="1"/>
          </p:cNvSpPr>
          <p:nvPr>
            <p:ph idx="1"/>
          </p:nvPr>
        </p:nvSpPr>
        <p:spPr>
          <a:xfrm>
            <a:off x="838200" y="359923"/>
            <a:ext cx="10515600" cy="5817040"/>
          </a:xfrm>
        </p:spPr>
        <p:txBody>
          <a:bodyPr/>
          <a:lstStyle/>
          <a:p>
            <a:pPr>
              <a:lnSpc>
                <a:spcPct val="150000"/>
              </a:lnSpc>
              <a:spcBef>
                <a:spcPts val="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Απορρόφηση Αμινοξέων: </a:t>
            </a:r>
            <a:r>
              <a:rPr lang="el-GR" sz="1800" dirty="0">
                <a:effectLst/>
                <a:latin typeface="Calibri" panose="020F0502020204030204" pitchFamily="34" charset="0"/>
                <a:ea typeface="Calibri" panose="020F0502020204030204" pitchFamily="34" charset="0"/>
                <a:cs typeface="Calibri" panose="020F0502020204030204" pitchFamily="34" charset="0"/>
              </a:rPr>
              <a:t>Οι επιθηλιακές επιφάνειες του λεπτού εντέρου περιέχουν αρκετές </a:t>
            </a:r>
            <a:r>
              <a:rPr lang="el-GR" sz="1800" dirty="0" err="1">
                <a:effectLst/>
                <a:latin typeface="Calibri" panose="020F0502020204030204" pitchFamily="34" charset="0"/>
                <a:ea typeface="Calibri" panose="020F0502020204030204" pitchFamily="34" charset="0"/>
                <a:cs typeface="Calibri" panose="020F0502020204030204" pitchFamily="34" charset="0"/>
              </a:rPr>
              <a:t>πεπτιδάσες</a:t>
            </a:r>
            <a:r>
              <a:rPr lang="el-GR" sz="1800" dirty="0">
                <a:effectLst/>
                <a:latin typeface="Calibri" panose="020F0502020204030204" pitchFamily="34" charset="0"/>
                <a:ea typeface="Calibri" panose="020F0502020204030204" pitchFamily="34" charset="0"/>
                <a:cs typeface="Calibri" panose="020F0502020204030204" pitchFamily="34" charset="0"/>
              </a:rPr>
              <a:t>, κυρίως </a:t>
            </a:r>
            <a:r>
              <a:rPr lang="el-GR" sz="1800" dirty="0" err="1">
                <a:effectLst/>
                <a:latin typeface="Calibri" panose="020F0502020204030204" pitchFamily="34" charset="0"/>
                <a:ea typeface="Calibri" panose="020F0502020204030204" pitchFamily="34" charset="0"/>
                <a:cs typeface="Calibri" panose="020F0502020204030204" pitchFamily="34" charset="0"/>
              </a:rPr>
              <a:t>διπεπτιδάσες</a:t>
            </a:r>
            <a:r>
              <a:rPr lang="el-GR" sz="1800" dirty="0">
                <a:effectLst/>
                <a:latin typeface="Calibri" panose="020F0502020204030204" pitchFamily="34" charset="0"/>
                <a:ea typeface="Calibri" panose="020F0502020204030204" pitchFamily="34" charset="0"/>
                <a:cs typeface="Calibri" panose="020F0502020204030204" pitchFamily="34" charset="0"/>
              </a:rPr>
              <a:t> που είναι ένζυμα που διασπούν μικρές </a:t>
            </a:r>
            <a:r>
              <a:rPr lang="el-GR" sz="1800" dirty="0" err="1">
                <a:effectLst/>
                <a:latin typeface="Calibri" panose="020F0502020204030204" pitchFamily="34" charset="0"/>
                <a:ea typeface="Calibri" panose="020F0502020204030204" pitchFamily="34" charset="0"/>
                <a:cs typeface="Calibri" panose="020F0502020204030204" pitchFamily="34" charset="0"/>
              </a:rPr>
              <a:t>πεπτιδικές</a:t>
            </a:r>
            <a:r>
              <a:rPr lang="el-GR" sz="1800" dirty="0">
                <a:effectLst/>
                <a:latin typeface="Calibri" panose="020F0502020204030204" pitchFamily="34" charset="0"/>
                <a:ea typeface="Calibri" panose="020F0502020204030204" pitchFamily="34" charset="0"/>
                <a:cs typeface="Calibri" panose="020F0502020204030204" pitchFamily="34" charset="0"/>
              </a:rPr>
              <a:t> αλυσίδες σε μεμονωμένα αμινοξέα. Αυτά τα αμινοξέα, καθώς και εκείνα που παράγονται από τα παγκρεατικά ένζυμα, </a:t>
            </a:r>
            <a:r>
              <a:rPr lang="el-GR" sz="1800" dirty="0" err="1">
                <a:effectLst/>
                <a:latin typeface="Calibri" panose="020F0502020204030204" pitchFamily="34" charset="0"/>
                <a:ea typeface="Calibri" panose="020F0502020204030204" pitchFamily="34" charset="0"/>
                <a:cs typeface="Calibri" panose="020F0502020204030204" pitchFamily="34" charset="0"/>
              </a:rPr>
              <a:t>απορροφώνται</a:t>
            </a:r>
            <a:r>
              <a:rPr lang="el-GR" sz="1800" dirty="0">
                <a:effectLst/>
                <a:latin typeface="Calibri" panose="020F0502020204030204" pitchFamily="34" charset="0"/>
                <a:ea typeface="Calibri" panose="020F0502020204030204" pitchFamily="34" charset="0"/>
                <a:cs typeface="Calibri" panose="020F0502020204030204" pitchFamily="34" charset="0"/>
              </a:rPr>
              <a:t> μέσω διευκολυνόμενης διάχυσης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συμμεταφοράς</a:t>
            </a:r>
            <a:r>
              <a:rPr lang="el-GR" sz="1800" dirty="0">
                <a:effectLst/>
                <a:latin typeface="Calibri" panose="020F0502020204030204" pitchFamily="34" charset="0"/>
                <a:ea typeface="Calibri" panose="020F0502020204030204" pitchFamily="34" charset="0"/>
                <a:cs typeface="Calibri" panose="020F0502020204030204" pitchFamily="34" charset="0"/>
              </a:rPr>
              <a:t> και στη συνέχεια απελευθερώνονται στο διάμεσο υγρό πάλι με διευκολυνόμενη διάχυση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συμμεταφορά</a:t>
            </a:r>
            <a:r>
              <a:rPr lang="el-GR" sz="1800" dirty="0">
                <a:effectLst/>
                <a:latin typeface="Calibri" panose="020F0502020204030204" pitchFamily="34" charset="0"/>
                <a:ea typeface="Calibri" panose="020F0502020204030204" pitchFamily="34" charset="0"/>
                <a:cs typeface="Calibri" panose="020F0502020204030204" pitchFamily="34" charset="0"/>
              </a:rPr>
              <a:t>. Μόλις βρεθούν στο διάμεσο υγρό, τα αμινοξέα διαχέονται μέσα στα τριχοειδή αγγεία για τη μεταφορά τους στο ήπαρ μέσω της ηπατικής πυλαίας φλέβας.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275630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8E121D4-8F69-584A-6490-BD2697F1FE55}"/>
              </a:ext>
            </a:extLst>
          </p:cNvPr>
          <p:cNvSpPr>
            <a:spLocks noGrp="1"/>
          </p:cNvSpPr>
          <p:nvPr>
            <p:ph type="title"/>
          </p:nvPr>
        </p:nvSpPr>
        <p:spPr>
          <a:xfrm>
            <a:off x="838200" y="136187"/>
            <a:ext cx="10515600" cy="846307"/>
          </a:xfrm>
        </p:spPr>
        <p:txBody>
          <a:bodyPr/>
          <a:lstStyle/>
          <a:p>
            <a:r>
              <a:rPr lang="el-GR" sz="4400" b="1" dirty="0">
                <a:effectLst/>
                <a:latin typeface="Calibri" panose="020F0502020204030204" pitchFamily="34" charset="0"/>
                <a:ea typeface="Calibri" panose="020F0502020204030204" pitchFamily="34" charset="0"/>
                <a:cs typeface="Calibri" panose="020F0502020204030204" pitchFamily="34" charset="0"/>
              </a:rPr>
              <a:t>Απορρόφηση Νερού</a:t>
            </a:r>
            <a:endParaRPr lang="el-GR" dirty="0"/>
          </a:p>
        </p:txBody>
      </p:sp>
      <p:sp>
        <p:nvSpPr>
          <p:cNvPr id="3" name="Θέση περιεχομένου 2">
            <a:extLst>
              <a:ext uri="{FF2B5EF4-FFF2-40B4-BE49-F238E27FC236}">
                <a16:creationId xmlns="" xmlns:a16="http://schemas.microsoft.com/office/drawing/2014/main" id="{A5E3646E-11E4-218D-37C7-DDF64AD12FD5}"/>
              </a:ext>
            </a:extLst>
          </p:cNvPr>
          <p:cNvSpPr>
            <a:spLocks noGrp="1"/>
          </p:cNvSpPr>
          <p:nvPr>
            <p:ph idx="1"/>
          </p:nvPr>
        </p:nvSpPr>
        <p:spPr>
          <a:xfrm>
            <a:off x="838199" y="982494"/>
            <a:ext cx="11068455" cy="5739319"/>
          </a:xfrm>
        </p:spPr>
        <p:txBody>
          <a:bodyPr>
            <a:normAutofit/>
          </a:bodyPr>
          <a:lstStyle/>
          <a:p>
            <a:pPr>
              <a:lnSpc>
                <a:spcPct val="150000"/>
              </a:lnSpc>
              <a:spcAft>
                <a:spcPts val="800"/>
              </a:spcAft>
            </a:pPr>
            <a:r>
              <a:rPr lang="el-GR" sz="2200" dirty="0">
                <a:latin typeface="Calibri" panose="020F0502020204030204" pitchFamily="34" charset="0"/>
                <a:ea typeface="Calibri" panose="020F0502020204030204" pitchFamily="34" charset="0"/>
                <a:cs typeface="Calibri" panose="020F0502020204030204" pitchFamily="34" charset="0"/>
              </a:rPr>
              <a:t>Ε</a:t>
            </a:r>
            <a:r>
              <a:rPr lang="el-GR" sz="2200" dirty="0">
                <a:effectLst/>
                <a:latin typeface="Calibri" panose="020F0502020204030204" pitchFamily="34" charset="0"/>
                <a:ea typeface="Calibri" panose="020F0502020204030204" pitchFamily="34" charset="0"/>
                <a:cs typeface="Calibri" panose="020F0502020204030204" pitchFamily="34" charset="0"/>
              </a:rPr>
              <a:t>πιθηλιακά κύτταρα του εντέρου απορροφούν συνεχώς θρεπτικά συστατικά και ιόντα, και αυτές οι δραστηριότητες μειώνουν βαθμιαία τη συγκέντρωση της διαλυμένης ουσίας στον αυλό. Καθώς μειώνεται η συγκέντρωση της διαλυτής ουσίας, το νερό μετακινείται στους </a:t>
            </a:r>
            <a:r>
              <a:rPr lang="el-GR" sz="2200" dirty="0" err="1">
                <a:effectLst/>
                <a:latin typeface="Calibri" panose="020F0502020204030204" pitchFamily="34" charset="0"/>
                <a:ea typeface="Calibri" panose="020F0502020204030204" pitchFamily="34" charset="0"/>
                <a:cs typeface="Calibri" panose="020F0502020204030204" pitchFamily="34" charset="0"/>
              </a:rPr>
              <a:t>περιβάλλοντες</a:t>
            </a:r>
            <a:r>
              <a:rPr lang="el-GR" sz="2200" dirty="0">
                <a:effectLst/>
                <a:latin typeface="Calibri" panose="020F0502020204030204" pitchFamily="34" charset="0"/>
                <a:ea typeface="Calibri" panose="020F0502020204030204" pitchFamily="34" charset="0"/>
                <a:cs typeface="Calibri" panose="020F0502020204030204" pitchFamily="34" charset="0"/>
              </a:rPr>
              <a:t> ιστούς διατηρώντας την </a:t>
            </a:r>
            <a:r>
              <a:rPr lang="el-GR" sz="2200" dirty="0" err="1">
                <a:effectLst/>
                <a:latin typeface="Calibri" panose="020F0502020204030204" pitchFamily="34" charset="0"/>
                <a:ea typeface="Calibri" panose="020F0502020204030204" pitchFamily="34" charset="0"/>
                <a:cs typeface="Calibri" panose="020F0502020204030204" pitchFamily="34" charset="0"/>
              </a:rPr>
              <a:t>οσμωτική</a:t>
            </a:r>
            <a:r>
              <a:rPr lang="el-GR" sz="2200" dirty="0">
                <a:effectLst/>
                <a:latin typeface="Calibri" panose="020F0502020204030204" pitchFamily="34" charset="0"/>
                <a:ea typeface="Calibri" panose="020F0502020204030204" pitchFamily="34" charset="0"/>
                <a:cs typeface="Calibri" panose="020F0502020204030204" pitchFamily="34" charset="0"/>
              </a:rPr>
              <a:t> ισορροπία.</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2200" dirty="0">
                <a:effectLst/>
                <a:latin typeface="Calibri" panose="020F0502020204030204" pitchFamily="34" charset="0"/>
                <a:ea typeface="Calibri" panose="020F0502020204030204" pitchFamily="34" charset="0"/>
                <a:cs typeface="Calibri" panose="020F0502020204030204" pitchFamily="34" charset="0"/>
              </a:rPr>
              <a:t>Κάθε ημέρα, περίπου 2.000 </a:t>
            </a:r>
            <a:r>
              <a:rPr lang="en-US" sz="2200" dirty="0">
                <a:effectLst/>
                <a:latin typeface="Calibri" panose="020F0502020204030204" pitchFamily="34" charset="0"/>
                <a:ea typeface="Calibri" panose="020F0502020204030204" pitchFamily="34" charset="0"/>
                <a:cs typeface="Calibri" panose="020F0502020204030204" pitchFamily="34" charset="0"/>
              </a:rPr>
              <a:t>ml</a:t>
            </a:r>
            <a:r>
              <a:rPr lang="el-GR" sz="2200" dirty="0">
                <a:effectLst/>
                <a:latin typeface="Calibri" panose="020F0502020204030204" pitchFamily="34" charset="0"/>
                <a:ea typeface="Calibri" panose="020F0502020204030204" pitchFamily="34" charset="0"/>
                <a:cs typeface="Calibri" panose="020F0502020204030204" pitchFamily="34" charset="0"/>
              </a:rPr>
              <a:t> νερού εισέρχονται στο πεπτικό σύστημα με τη μορφή τροφής ή ποτού. Οι εκκρίσεις των σιελογόνων αδένων, του στομάχου, του εντέρου, του παγκρέατος, και της χολής παρέχουν επιπλέον 7.000 </a:t>
            </a:r>
            <a:r>
              <a:rPr lang="en-US" sz="2200" dirty="0">
                <a:effectLst/>
                <a:latin typeface="Calibri" panose="020F0502020204030204" pitchFamily="34" charset="0"/>
                <a:ea typeface="Calibri" panose="020F0502020204030204" pitchFamily="34" charset="0"/>
                <a:cs typeface="Calibri" panose="020F0502020204030204" pitchFamily="34" charset="0"/>
              </a:rPr>
              <a:t>ml</a:t>
            </a:r>
            <a:r>
              <a:rPr lang="el-GR" sz="2200" dirty="0">
                <a:effectLst/>
                <a:latin typeface="Calibri" panose="020F0502020204030204" pitchFamily="34" charset="0"/>
                <a:ea typeface="Calibri" panose="020F0502020204030204" pitchFamily="34" charset="0"/>
                <a:cs typeface="Calibri" panose="020F0502020204030204" pitchFamily="34" charset="0"/>
              </a:rPr>
              <a:t> υγρών. Από το σύνολο αυτό, μόνο περίπου 150-200 </a:t>
            </a:r>
            <a:r>
              <a:rPr lang="en-US" sz="2200" dirty="0">
                <a:effectLst/>
                <a:latin typeface="Calibri" panose="020F0502020204030204" pitchFamily="34" charset="0"/>
                <a:ea typeface="Calibri" panose="020F0502020204030204" pitchFamily="34" charset="0"/>
                <a:cs typeface="Calibri" panose="020F0502020204030204" pitchFamily="34" charset="0"/>
              </a:rPr>
              <a:t>ml</a:t>
            </a:r>
            <a:r>
              <a:rPr lang="el-GR" sz="2200" dirty="0">
                <a:effectLst/>
                <a:latin typeface="Calibri" panose="020F0502020204030204" pitchFamily="34" charset="0"/>
                <a:ea typeface="Calibri" panose="020F0502020204030204" pitchFamily="34" charset="0"/>
                <a:cs typeface="Calibri" panose="020F0502020204030204" pitchFamily="34" charset="0"/>
              </a:rPr>
              <a:t> απεκκρίνονται μέσω των κοπράνων.</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29571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72CE21F-AFEE-1DE9-5707-BA0BE6556297}"/>
              </a:ext>
            </a:extLst>
          </p:cNvPr>
          <p:cNvSpPr>
            <a:spLocks noGrp="1"/>
          </p:cNvSpPr>
          <p:nvPr>
            <p:ph type="title"/>
          </p:nvPr>
        </p:nvSpPr>
        <p:spPr>
          <a:xfrm>
            <a:off x="838200" y="165371"/>
            <a:ext cx="10515600" cy="856033"/>
          </a:xfrm>
        </p:spPr>
        <p:txBody>
          <a:bodyPr/>
          <a:lstStyle/>
          <a:p>
            <a:r>
              <a:rPr lang="el-GR" sz="4400" b="1" dirty="0">
                <a:effectLst/>
                <a:latin typeface="Calibri" panose="020F0502020204030204" pitchFamily="34" charset="0"/>
                <a:ea typeface="Calibri" panose="020F0502020204030204" pitchFamily="34" charset="0"/>
                <a:cs typeface="Calibri" panose="020F0502020204030204" pitchFamily="34" charset="0"/>
              </a:rPr>
              <a:t>Απορρόφηση Ιόντων</a:t>
            </a:r>
            <a:endParaRPr lang="el-GR" dirty="0"/>
          </a:p>
        </p:txBody>
      </p:sp>
      <p:sp>
        <p:nvSpPr>
          <p:cNvPr id="3" name="Θέση περιεχομένου 2">
            <a:extLst>
              <a:ext uri="{FF2B5EF4-FFF2-40B4-BE49-F238E27FC236}">
                <a16:creationId xmlns="" xmlns:a16="http://schemas.microsoft.com/office/drawing/2014/main" id="{028B5D35-95DB-CAFA-31DC-DA9CA442AC2A}"/>
              </a:ext>
            </a:extLst>
          </p:cNvPr>
          <p:cNvSpPr>
            <a:spLocks noGrp="1"/>
          </p:cNvSpPr>
          <p:nvPr>
            <p:ph idx="1"/>
          </p:nvPr>
        </p:nvSpPr>
        <p:spPr>
          <a:xfrm>
            <a:off x="838200" y="1021404"/>
            <a:ext cx="11000362" cy="5671225"/>
          </a:xfrm>
        </p:spPr>
        <p:txBody>
          <a:bodyPr>
            <a:normAutofit fontScale="92500" lnSpcReduction="10000"/>
          </a:bodyPr>
          <a:lstStyle/>
          <a:p>
            <a:pPr>
              <a:lnSpc>
                <a:spcPct val="15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Τα μπορούν να εισέλθουν στα </a:t>
            </a:r>
            <a:r>
              <a:rPr lang="el-GR" sz="2200" dirty="0" err="1">
                <a:effectLst/>
                <a:latin typeface="Calibri" panose="020F0502020204030204" pitchFamily="34" charset="0"/>
                <a:ea typeface="Calibri" panose="020F0502020204030204" pitchFamily="34" charset="0"/>
                <a:cs typeface="Calibri" panose="020F0502020204030204" pitchFamily="34" charset="0"/>
              </a:rPr>
              <a:t>εντεροκύτταρα</a:t>
            </a:r>
            <a:r>
              <a:rPr lang="el-GR" sz="2200" dirty="0">
                <a:effectLst/>
                <a:latin typeface="Calibri" panose="020F0502020204030204" pitchFamily="34" charset="0"/>
                <a:ea typeface="Calibri" panose="020F0502020204030204" pitchFamily="34" charset="0"/>
                <a:cs typeface="Calibri" panose="020F0502020204030204" pitchFamily="34" charset="0"/>
              </a:rPr>
              <a:t> με διάχυση, με </a:t>
            </a:r>
            <a:r>
              <a:rPr lang="el-GR" sz="2200" dirty="0" err="1">
                <a:effectLst/>
                <a:latin typeface="Calibri" panose="020F0502020204030204" pitchFamily="34" charset="0"/>
                <a:ea typeface="Calibri" panose="020F0502020204030204" pitchFamily="34" charset="0"/>
                <a:cs typeface="Calibri" panose="020F0502020204030204" pitchFamily="34" charset="0"/>
              </a:rPr>
              <a:t>συμμεταφορά</a:t>
            </a:r>
            <a:r>
              <a:rPr lang="el-GR" sz="2200" dirty="0">
                <a:effectLst/>
                <a:latin typeface="Calibri" panose="020F0502020204030204" pitchFamily="34" charset="0"/>
                <a:ea typeface="Calibri" panose="020F0502020204030204" pitchFamily="34" charset="0"/>
                <a:cs typeface="Calibri" panose="020F0502020204030204" pitchFamily="34" charset="0"/>
              </a:rPr>
              <a:t> με κάποιο άλλο θρεπτικό συστατικό, ή με ενεργητική μεταφορά. Στη συνέχεια, τα </a:t>
            </a:r>
            <a:r>
              <a:rPr lang="en-US" sz="2200" dirty="0">
                <a:effectLst/>
                <a:latin typeface="Calibri" panose="020F0502020204030204" pitchFamily="34" charset="0"/>
                <a:ea typeface="Calibri" panose="020F0502020204030204" pitchFamily="34" charset="0"/>
                <a:cs typeface="Calibri" panose="020F0502020204030204" pitchFamily="34" charset="0"/>
              </a:rPr>
              <a:t>Na</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effectLst/>
                <a:latin typeface="Calibri" panose="020F0502020204030204" pitchFamily="34" charset="0"/>
                <a:ea typeface="Calibri" panose="020F0502020204030204" pitchFamily="34" charset="0"/>
                <a:cs typeface="Calibri" panose="020F0502020204030204" pitchFamily="34" charset="0"/>
              </a:rPr>
              <a:t>αντλούνται στο διάμεσο υγρό διαμέσου του κυττάρου. </a:t>
            </a:r>
            <a:r>
              <a:rPr lang="el-GR" sz="2200" dirty="0">
                <a:latin typeface="Calibri" panose="020F0502020204030204" pitchFamily="34" charset="0"/>
                <a:ea typeface="Calibri" panose="020F0502020204030204" pitchFamily="34" charset="0"/>
                <a:cs typeface="Calibri" panose="020F0502020204030204" pitchFamily="34" charset="0"/>
              </a:rPr>
              <a:t>Η</a:t>
            </a:r>
            <a:r>
              <a:rPr lang="el-GR" sz="2200" dirty="0">
                <a:effectLst/>
                <a:latin typeface="Calibri" panose="020F0502020204030204" pitchFamily="34" charset="0"/>
                <a:ea typeface="Calibri" panose="020F0502020204030204" pitchFamily="34" charset="0"/>
                <a:cs typeface="Calibri" panose="020F0502020204030204" pitchFamily="34" charset="0"/>
              </a:rPr>
              <a:t> κατανάλωση </a:t>
            </a:r>
            <a:r>
              <a:rPr lang="el-GR" sz="2200" dirty="0">
                <a:latin typeface="Calibri" panose="020F0502020204030204" pitchFamily="34" charset="0"/>
                <a:ea typeface="Calibri" panose="020F0502020204030204" pitchFamily="34" charset="0"/>
                <a:cs typeface="Calibri" panose="020F0502020204030204" pitchFamily="34" charset="0"/>
              </a:rPr>
              <a:t>υπερβολικά</a:t>
            </a:r>
            <a:r>
              <a:rPr lang="el-GR" sz="2200" dirty="0">
                <a:effectLst/>
                <a:latin typeface="Calibri" panose="020F0502020204030204" pitchFamily="34" charset="0"/>
                <a:ea typeface="Calibri" panose="020F0502020204030204" pitchFamily="34" charset="0"/>
                <a:cs typeface="Calibri" panose="020F0502020204030204" pitchFamily="34" charset="0"/>
              </a:rPr>
              <a:t> αλατισμένων τροφίμων οδηγεί σε αυξημένη απορρόφηση </a:t>
            </a:r>
            <a:r>
              <a:rPr lang="en-US" sz="2200" dirty="0">
                <a:effectLst/>
                <a:latin typeface="Calibri" panose="020F0502020204030204" pitchFamily="34" charset="0"/>
                <a:ea typeface="Calibri" panose="020F0502020204030204" pitchFamily="34" charset="0"/>
                <a:cs typeface="Calibri" panose="020F0502020204030204" pitchFamily="34" charset="0"/>
              </a:rPr>
              <a:t>Na</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και σε σχετική αύξηση νερού μέσω </a:t>
            </a:r>
            <a:r>
              <a:rPr lang="el-GR" sz="2200" dirty="0" err="1">
                <a:effectLst/>
                <a:latin typeface="Calibri" panose="020F0502020204030204" pitchFamily="34" charset="0"/>
                <a:ea typeface="Calibri" panose="020F0502020204030204" pitchFamily="34" charset="0"/>
                <a:cs typeface="Calibri" panose="020F0502020204030204" pitchFamily="34" charset="0"/>
              </a:rPr>
              <a:t>όσμωσης</a:t>
            </a:r>
            <a:r>
              <a:rPr lang="el-GR" sz="2200" dirty="0">
                <a:effectLst/>
                <a:latin typeface="Calibri" panose="020F0502020204030204" pitchFamily="34" charset="0"/>
                <a:ea typeface="Calibri" panose="020F0502020204030204" pitchFamily="34" charset="0"/>
                <a:cs typeface="Calibri" panose="020F0502020204030204" pitchFamily="34" charset="0"/>
              </a:rPr>
              <a:t>. Ο ρυθμός απορρόφησης </a:t>
            </a:r>
            <a:r>
              <a:rPr lang="en-US" sz="2200" dirty="0">
                <a:effectLst/>
                <a:latin typeface="Calibri" panose="020F0502020204030204" pitchFamily="34" charset="0"/>
                <a:ea typeface="Calibri" panose="020F0502020204030204" pitchFamily="34" charset="0"/>
                <a:cs typeface="Calibri" panose="020F0502020204030204" pitchFamily="34" charset="0"/>
              </a:rPr>
              <a:t>Na</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από την πεπτική οδό αυξάνεται από την </a:t>
            </a:r>
            <a:r>
              <a:rPr lang="el-GR" sz="2200" dirty="0" err="1">
                <a:effectLst/>
                <a:latin typeface="Calibri" panose="020F0502020204030204" pitchFamily="34" charset="0"/>
                <a:ea typeface="Calibri" panose="020F0502020204030204" pitchFamily="34" charset="0"/>
                <a:cs typeface="Calibri" panose="020F0502020204030204" pitchFamily="34" charset="0"/>
              </a:rPr>
              <a:t>αλδοστερόνη</a:t>
            </a:r>
            <a:r>
              <a:rPr lang="el-GR" sz="2200" dirty="0">
                <a:effectLst/>
                <a:latin typeface="Calibri" panose="020F0502020204030204" pitchFamily="34" charset="0"/>
                <a:ea typeface="Calibri" panose="020F0502020204030204" pitchFamily="34" charset="0"/>
                <a:cs typeface="Calibri" panose="020F0502020204030204" pitchFamily="34" charset="0"/>
              </a:rPr>
              <a:t>, μια </a:t>
            </a:r>
            <a:r>
              <a:rPr lang="el-GR" sz="2200" dirty="0" err="1">
                <a:effectLst/>
                <a:latin typeface="Calibri" panose="020F0502020204030204" pitchFamily="34" charset="0"/>
                <a:ea typeface="Calibri" panose="020F0502020204030204" pitchFamily="34" charset="0"/>
                <a:cs typeface="Calibri" panose="020F0502020204030204" pitchFamily="34" charset="0"/>
              </a:rPr>
              <a:t>στεροειδή</a:t>
            </a:r>
            <a:r>
              <a:rPr lang="el-GR" sz="2200" dirty="0">
                <a:effectLst/>
                <a:latin typeface="Calibri" panose="020F0502020204030204" pitchFamily="34" charset="0"/>
                <a:ea typeface="Calibri" panose="020F0502020204030204" pitchFamily="34" charset="0"/>
                <a:cs typeface="Calibri" panose="020F0502020204030204" pitchFamily="34" charset="0"/>
              </a:rPr>
              <a:t> ορμόνη του φλοιού των επινεφριδίων.</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Η απορρόφηση </a:t>
            </a:r>
            <a:r>
              <a:rPr lang="en-US" sz="2200" dirty="0">
                <a:effectLst/>
                <a:latin typeface="Calibri" panose="020F0502020204030204" pitchFamily="34" charset="0"/>
                <a:ea typeface="Calibri" panose="020F0502020204030204" pitchFamily="34" charset="0"/>
                <a:cs typeface="Calibri" panose="020F0502020204030204" pitchFamily="34" charset="0"/>
              </a:rPr>
              <a:t>Ca</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2+</a:t>
            </a:r>
            <a:r>
              <a:rPr lang="el-GR" sz="2200" dirty="0">
                <a:effectLst/>
                <a:latin typeface="Calibri" panose="020F0502020204030204" pitchFamily="34" charset="0"/>
                <a:ea typeface="Calibri" panose="020F0502020204030204" pitchFamily="34" charset="0"/>
                <a:cs typeface="Calibri" panose="020F0502020204030204" pitchFamily="34" charset="0"/>
              </a:rPr>
              <a:t> περιλαμβάνει ενεργητική μεταφορά στην επιθηλιακή επιφάνεια. Ο ρυθμός μεταφοράς επιταχύνεται από την παραθυρεοειδή ορμόνη και την </a:t>
            </a:r>
            <a:r>
              <a:rPr lang="el-GR" sz="2200" dirty="0" err="1">
                <a:effectLst/>
                <a:latin typeface="Calibri" panose="020F0502020204030204" pitchFamily="34" charset="0"/>
                <a:ea typeface="Calibri" panose="020F0502020204030204" pitchFamily="34" charset="0"/>
                <a:cs typeface="Calibri" panose="020F0502020204030204" pitchFamily="34" charset="0"/>
              </a:rPr>
              <a:t>καλσιτριόλη</a:t>
            </a:r>
            <a:r>
              <a:rPr lang="el-GR" sz="2200" dirty="0">
                <a:effectLst/>
                <a:latin typeface="Calibri" panose="020F0502020204030204" pitchFamily="34" charset="0"/>
                <a:ea typeface="Calibri" panose="020F0502020204030204" pitchFamily="34" charset="0"/>
                <a:cs typeface="Calibri" panose="020F0502020204030204" pitchFamily="34"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200" dirty="0">
                <a:latin typeface="Calibri" panose="020F0502020204030204" pitchFamily="34" charset="0"/>
                <a:ea typeface="Calibri" panose="020F0502020204030204" pitchFamily="34" charset="0"/>
                <a:cs typeface="Calibri" panose="020F0502020204030204" pitchFamily="34" charset="0"/>
              </a:rPr>
              <a:t>Τ</a:t>
            </a:r>
            <a:r>
              <a:rPr lang="el-GR" sz="2200" dirty="0">
                <a:effectLst/>
                <a:latin typeface="Calibri" panose="020F0502020204030204" pitchFamily="34" charset="0"/>
                <a:ea typeface="Calibri" panose="020F0502020204030204" pitchFamily="34" charset="0"/>
                <a:cs typeface="Calibri" panose="020F0502020204030204" pitchFamily="34" charset="0"/>
              </a:rPr>
              <a:t>α Κ</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effectLst/>
                <a:latin typeface="Calibri" panose="020F0502020204030204" pitchFamily="34" charset="0"/>
                <a:ea typeface="Calibri" panose="020F0502020204030204" pitchFamily="34" charset="0"/>
                <a:cs typeface="Calibri" panose="020F0502020204030204" pitchFamily="34" charset="0"/>
              </a:rPr>
              <a:t>μπορούν να διαχέονται στα επιθηλιακά κύτταρα κατά μήκος της κλίσης της συγκέντρωσης. Η απορρόφηση μαγνησίου, σιδήρου και άλλων </a:t>
            </a:r>
            <a:r>
              <a:rPr lang="el-GR" sz="2200" dirty="0" err="1">
                <a:effectLst/>
                <a:latin typeface="Calibri" panose="020F0502020204030204" pitchFamily="34" charset="0"/>
                <a:ea typeface="Calibri" panose="020F0502020204030204" pitchFamily="34" charset="0"/>
                <a:cs typeface="Calibri" panose="020F0502020204030204" pitchFamily="34" charset="0"/>
              </a:rPr>
              <a:t>κατιόντων</a:t>
            </a:r>
            <a:r>
              <a:rPr lang="el-GR" sz="2200" dirty="0">
                <a:effectLst/>
                <a:latin typeface="Calibri" panose="020F0502020204030204" pitchFamily="34" charset="0"/>
                <a:ea typeface="Calibri" panose="020F0502020204030204" pitchFamily="34" charset="0"/>
                <a:cs typeface="Calibri" panose="020F0502020204030204" pitchFamily="34" charset="0"/>
              </a:rPr>
              <a:t> περιλαμβάνει ειδικές πρωτεΐνες-μεταφορείς. Το κύτταρο χρησιμοποιεί ΑΤΡ για να </a:t>
            </a:r>
            <a:r>
              <a:rPr lang="el-GR" sz="2200" dirty="0" err="1">
                <a:effectLst/>
                <a:latin typeface="Calibri" panose="020F0502020204030204" pitchFamily="34" charset="0"/>
                <a:ea typeface="Calibri" panose="020F0502020204030204" pitchFamily="34" charset="0"/>
                <a:cs typeface="Calibri" panose="020F0502020204030204" pitchFamily="34" charset="0"/>
              </a:rPr>
              <a:t>απορροφηθούν</a:t>
            </a:r>
            <a:r>
              <a:rPr lang="el-GR" sz="2200" dirty="0">
                <a:effectLst/>
                <a:latin typeface="Calibri" panose="020F0502020204030204" pitchFamily="34" charset="0"/>
                <a:ea typeface="Calibri" panose="020F0502020204030204" pitchFamily="34" charset="0"/>
                <a:cs typeface="Calibri" panose="020F0502020204030204" pitchFamily="34" charset="0"/>
              </a:rPr>
              <a:t> και να μεταφερθούν αυτά τα ιόντα στο διάμεσο υγρό. </a:t>
            </a:r>
          </a:p>
          <a:p>
            <a:pPr>
              <a:lnSpc>
                <a:spcPct val="150000"/>
              </a:lnSpc>
              <a:spcBef>
                <a:spcPts val="0"/>
              </a:spcBef>
            </a:pPr>
            <a:r>
              <a:rPr lang="el-GR" sz="2200" dirty="0">
                <a:effectLst/>
                <a:latin typeface="Calibri" panose="020F0502020204030204" pitchFamily="34" charset="0"/>
                <a:ea typeface="Calibri" panose="020F0502020204030204" pitchFamily="34" charset="0"/>
                <a:cs typeface="Calibri" panose="020F0502020204030204" pitchFamily="34" charset="0"/>
              </a:rPr>
              <a:t>Τα </a:t>
            </a:r>
            <a:r>
              <a:rPr lang="en-US" sz="2200" dirty="0">
                <a:effectLst/>
                <a:latin typeface="Calibri" panose="020F0502020204030204" pitchFamily="34" charset="0"/>
                <a:ea typeface="Calibri" panose="020F0502020204030204" pitchFamily="34" charset="0"/>
                <a:cs typeface="Calibri" panose="020F0502020204030204" pitchFamily="34" charset="0"/>
              </a:rPr>
              <a:t>Cl</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Ι</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HCO</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3</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και </a:t>
            </a:r>
            <a:r>
              <a:rPr lang="en-US" sz="2200" dirty="0">
                <a:effectLst/>
                <a:latin typeface="Calibri" panose="020F0502020204030204" pitchFamily="34" charset="0"/>
                <a:ea typeface="Calibri" panose="020F0502020204030204" pitchFamily="34" charset="0"/>
                <a:cs typeface="Calibri" panose="020F0502020204030204" pitchFamily="34" charset="0"/>
              </a:rPr>
              <a:t>NO</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3</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dirty="0" err="1">
                <a:effectLst/>
                <a:latin typeface="Calibri" panose="020F0502020204030204" pitchFamily="34" charset="0"/>
                <a:ea typeface="Calibri" panose="020F0502020204030204" pitchFamily="34" charset="0"/>
                <a:cs typeface="Calibri" panose="020F0502020204030204" pitchFamily="34" charset="0"/>
              </a:rPr>
              <a:t>απορροφούνται</a:t>
            </a:r>
            <a:r>
              <a:rPr lang="el-GR" sz="2200" dirty="0">
                <a:effectLst/>
                <a:latin typeface="Calibri" panose="020F0502020204030204" pitchFamily="34" charset="0"/>
                <a:ea typeface="Calibri" panose="020F0502020204030204" pitchFamily="34" charset="0"/>
                <a:cs typeface="Calibri" panose="020F0502020204030204" pitchFamily="34" charset="0"/>
              </a:rPr>
              <a:t> με διάχυση ή </a:t>
            </a:r>
            <a:r>
              <a:rPr lang="el-GR" sz="2200" dirty="0" err="1">
                <a:effectLst/>
                <a:latin typeface="Calibri" panose="020F0502020204030204" pitchFamily="34" charset="0"/>
                <a:ea typeface="Calibri" panose="020F0502020204030204" pitchFamily="34" charset="0"/>
                <a:cs typeface="Calibri" panose="020F0502020204030204" pitchFamily="34" charset="0"/>
              </a:rPr>
              <a:t>διαμεσολαβούμενη</a:t>
            </a:r>
            <a:r>
              <a:rPr lang="el-GR" sz="2200" dirty="0">
                <a:effectLst/>
                <a:latin typeface="Calibri" panose="020F0502020204030204" pitchFamily="34" charset="0"/>
                <a:ea typeface="Calibri" panose="020F0502020204030204" pitchFamily="34" charset="0"/>
                <a:cs typeface="Calibri" panose="020F0502020204030204" pitchFamily="34" charset="0"/>
              </a:rPr>
              <a:t> μεταφορά. Τα </a:t>
            </a:r>
            <a:r>
              <a:rPr lang="en-US" sz="2200" dirty="0">
                <a:effectLst/>
                <a:latin typeface="Calibri" panose="020F0502020204030204" pitchFamily="34" charset="0"/>
                <a:ea typeface="Calibri" panose="020F0502020204030204" pitchFamily="34" charset="0"/>
                <a:cs typeface="Calibri" panose="020F0502020204030204" pitchFamily="34" charset="0"/>
              </a:rPr>
              <a:t>PO</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4</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3-</a:t>
            </a:r>
            <a:r>
              <a:rPr lang="el-GR" sz="2200" dirty="0">
                <a:effectLst/>
                <a:latin typeface="Calibri" panose="020F0502020204030204" pitchFamily="34" charset="0"/>
                <a:ea typeface="Calibri" panose="020F0502020204030204" pitchFamily="34" charset="0"/>
                <a:cs typeface="Calibri" panose="020F0502020204030204" pitchFamily="34" charset="0"/>
              </a:rPr>
              <a:t> και </a:t>
            </a:r>
            <a:r>
              <a:rPr lang="en-US" sz="2200" dirty="0">
                <a:effectLst/>
                <a:latin typeface="Calibri" panose="020F0502020204030204" pitchFamily="34" charset="0"/>
                <a:ea typeface="Calibri" panose="020F0502020204030204" pitchFamily="34" charset="0"/>
                <a:cs typeface="Calibri" panose="020F0502020204030204" pitchFamily="34" charset="0"/>
              </a:rPr>
              <a:t>SO</a:t>
            </a:r>
            <a:r>
              <a:rPr lang="el-GR" sz="2200" baseline="-25000" dirty="0">
                <a:effectLst/>
                <a:latin typeface="Calibri" panose="020F0502020204030204" pitchFamily="34" charset="0"/>
                <a:ea typeface="Calibri" panose="020F0502020204030204" pitchFamily="34" charset="0"/>
                <a:cs typeface="Calibri" panose="020F0502020204030204" pitchFamily="34" charset="0"/>
              </a:rPr>
              <a:t>4</a:t>
            </a:r>
            <a:r>
              <a:rPr lang="el-GR" sz="2200" baseline="30000" dirty="0">
                <a:effectLst/>
                <a:latin typeface="Calibri" panose="020F0502020204030204" pitchFamily="34" charset="0"/>
                <a:ea typeface="Calibri" panose="020F0502020204030204" pitchFamily="34" charset="0"/>
                <a:cs typeface="Calibri" panose="020F0502020204030204" pitchFamily="34" charset="0"/>
              </a:rPr>
              <a:t>2-</a:t>
            </a:r>
            <a:r>
              <a:rPr lang="el-GR" sz="2200" dirty="0">
                <a:effectLst/>
                <a:latin typeface="Calibri" panose="020F0502020204030204" pitchFamily="34" charset="0"/>
                <a:ea typeface="Calibri" panose="020F0502020204030204" pitchFamily="34" charset="0"/>
                <a:cs typeface="Calibri" panose="020F0502020204030204" pitchFamily="34" charset="0"/>
              </a:rPr>
              <a:t> εισέρχονται στα επιθηλιακά κύτταρα μόνο με ενεργητική μεταφορά.</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688760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5DE7CF0-68A2-37AC-10A8-91F8019F9889}"/>
              </a:ext>
            </a:extLst>
          </p:cNvPr>
          <p:cNvSpPr>
            <a:spLocks noGrp="1"/>
          </p:cNvSpPr>
          <p:nvPr>
            <p:ph type="title"/>
          </p:nvPr>
        </p:nvSpPr>
        <p:spPr>
          <a:xfrm>
            <a:off x="838200" y="175099"/>
            <a:ext cx="10515600" cy="924127"/>
          </a:xfrm>
        </p:spPr>
        <p:txBody>
          <a:bodyPr/>
          <a:lstStyle/>
          <a:p>
            <a:r>
              <a:rPr lang="el-GR" sz="4400" b="1" dirty="0">
                <a:effectLst/>
                <a:latin typeface="Calibri" panose="020F0502020204030204" pitchFamily="34" charset="0"/>
                <a:ea typeface="Calibri" panose="020F0502020204030204" pitchFamily="34" charset="0"/>
                <a:cs typeface="Calibri" panose="020F0502020204030204" pitchFamily="34" charset="0"/>
              </a:rPr>
              <a:t>Απορρόφηση Βιταμινών</a:t>
            </a:r>
            <a:endParaRPr lang="el-GR" dirty="0"/>
          </a:p>
        </p:txBody>
      </p:sp>
      <p:sp>
        <p:nvSpPr>
          <p:cNvPr id="3" name="Θέση περιεχομένου 2">
            <a:extLst>
              <a:ext uri="{FF2B5EF4-FFF2-40B4-BE49-F238E27FC236}">
                <a16:creationId xmlns="" xmlns:a16="http://schemas.microsoft.com/office/drawing/2014/main" id="{44EA20EA-035F-259A-85C5-A6AEA626ABBE}"/>
              </a:ext>
            </a:extLst>
          </p:cNvPr>
          <p:cNvSpPr>
            <a:spLocks noGrp="1"/>
          </p:cNvSpPr>
          <p:nvPr>
            <p:ph idx="1"/>
          </p:nvPr>
        </p:nvSpPr>
        <p:spPr>
          <a:xfrm>
            <a:off x="838200" y="1099226"/>
            <a:ext cx="11039272" cy="5583675"/>
          </a:xfrm>
        </p:spPr>
        <p:txBody>
          <a:bodyPr>
            <a:noAutofit/>
          </a:bodyPr>
          <a:lstStyle/>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Οι βιταμίνες χωρίζονται σε λιποδιαλυτές και </a:t>
            </a:r>
            <a:r>
              <a:rPr lang="el-GR" sz="2000" dirty="0" err="1">
                <a:effectLst/>
                <a:latin typeface="Calibri" panose="020F0502020204030204" pitchFamily="34" charset="0"/>
                <a:ea typeface="Calibri" panose="020F0502020204030204" pitchFamily="34" charset="0"/>
                <a:cs typeface="Calibri" panose="020F0502020204030204" pitchFamily="34" charset="0"/>
              </a:rPr>
              <a:t>υδατοδιαλυτές</a:t>
            </a:r>
            <a:r>
              <a:rPr lang="el-GR" sz="2000" dirty="0">
                <a:effectLst/>
                <a:latin typeface="Calibri" panose="020F0502020204030204" pitchFamily="34" charset="0"/>
                <a:ea typeface="Calibri" panose="020F0502020204030204" pitchFamily="34" charset="0"/>
                <a:cs typeface="Calibri" panose="020F0502020204030204" pitchFamily="34" charset="0"/>
              </a:rPr>
              <a:t> βιταμίνες. Οι βιταμίνες </a:t>
            </a:r>
            <a:r>
              <a:rPr lang="en-US" sz="2000" dirty="0">
                <a:effectLst/>
                <a:latin typeface="Calibri" panose="020F0502020204030204" pitchFamily="34" charset="0"/>
                <a:ea typeface="Calibri" panose="020F0502020204030204" pitchFamily="34" charset="0"/>
                <a:cs typeface="Calibri" panose="020F0502020204030204" pitchFamily="34" charset="0"/>
              </a:rPr>
              <a:t>A</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D</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E</a:t>
            </a:r>
            <a:r>
              <a:rPr lang="el-GR" sz="2000" dirty="0">
                <a:effectLst/>
                <a:latin typeface="Calibri" panose="020F0502020204030204" pitchFamily="34" charset="0"/>
                <a:ea typeface="Calibri" panose="020F0502020204030204" pitchFamily="34" charset="0"/>
                <a:cs typeface="Calibri" panose="020F0502020204030204" pitchFamily="34" charset="0"/>
              </a:rPr>
              <a:t> και Κ είναι </a:t>
            </a:r>
            <a:r>
              <a:rPr lang="el-GR" sz="2000" b="1" dirty="0">
                <a:effectLst/>
                <a:latin typeface="Calibri" panose="020F0502020204030204" pitchFamily="34" charset="0"/>
                <a:ea typeface="Calibri" panose="020F0502020204030204" pitchFamily="34" charset="0"/>
                <a:cs typeface="Calibri" panose="020F0502020204030204" pitchFamily="34" charset="0"/>
              </a:rPr>
              <a:t>λιποδιαλυτές βιταμίνες</a:t>
            </a:r>
            <a:r>
              <a:rPr lang="el-GR" sz="2000" dirty="0">
                <a:effectLst/>
                <a:latin typeface="Calibri" panose="020F0502020204030204" pitchFamily="34" charset="0"/>
                <a:ea typeface="Calibri" panose="020F0502020204030204" pitchFamily="34" charset="0"/>
                <a:cs typeface="Calibri" panose="020F0502020204030204" pitchFamily="34" charset="0"/>
              </a:rPr>
              <a:t>, επειδή διαλύονται στα λιπίδια. Οι </a:t>
            </a:r>
            <a:r>
              <a:rPr lang="el-GR" sz="2000" b="1" dirty="0" err="1">
                <a:effectLst/>
                <a:latin typeface="Calibri" panose="020F0502020204030204" pitchFamily="34" charset="0"/>
                <a:ea typeface="Calibri" panose="020F0502020204030204" pitchFamily="34" charset="0"/>
                <a:cs typeface="Calibri" panose="020F0502020204030204" pitchFamily="34" charset="0"/>
              </a:rPr>
              <a:t>υδατοδιαλυτές</a:t>
            </a:r>
            <a:r>
              <a:rPr lang="el-GR" sz="2000" b="1" dirty="0">
                <a:effectLst/>
                <a:latin typeface="Calibri" panose="020F0502020204030204" pitchFamily="34" charset="0"/>
                <a:ea typeface="Calibri" panose="020F0502020204030204" pitchFamily="34" charset="0"/>
                <a:cs typeface="Calibri" panose="020F0502020204030204" pitchFamily="34" charset="0"/>
              </a:rPr>
              <a:t> βιταμίνες</a:t>
            </a:r>
            <a:r>
              <a:rPr lang="el-GR" sz="2000" dirty="0">
                <a:effectLst/>
                <a:latin typeface="Calibri" panose="020F0502020204030204" pitchFamily="34" charset="0"/>
                <a:ea typeface="Calibri" panose="020F0502020204030204" pitchFamily="34" charset="0"/>
                <a:cs typeface="Calibri" panose="020F0502020204030204" pitchFamily="34" charset="0"/>
              </a:rPr>
              <a:t> περιλαμβάνουν τις βιταμίνες του συμπλέγματος Β</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γάλα και τα κρέατα) και η βιταμίνη </a:t>
            </a:r>
            <a:r>
              <a:rPr lang="en-US" sz="2000" dirty="0">
                <a:effectLst/>
                <a:latin typeface="Calibri" panose="020F0502020204030204" pitchFamily="34" charset="0"/>
                <a:ea typeface="Calibri" panose="020F0502020204030204" pitchFamily="34" charset="0"/>
                <a:cs typeface="Calibri" panose="020F0502020204030204" pitchFamily="34" charset="0"/>
              </a:rPr>
              <a:t>C</a:t>
            </a:r>
            <a:r>
              <a:rPr lang="el-GR" sz="2000" dirty="0">
                <a:effectLst/>
                <a:latin typeface="Calibri" panose="020F0502020204030204" pitchFamily="34" charset="0"/>
                <a:ea typeface="Calibri" panose="020F0502020204030204" pitchFamily="34" charset="0"/>
                <a:cs typeface="Calibri" panose="020F0502020204030204" pitchFamily="34" charset="0"/>
              </a:rPr>
              <a:t> (εσπεριδοειδή).</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Όλες οι </a:t>
            </a:r>
            <a:r>
              <a:rPr lang="el-GR" sz="2000" dirty="0" err="1">
                <a:effectLst/>
                <a:latin typeface="Calibri" panose="020F0502020204030204" pitchFamily="34" charset="0"/>
                <a:ea typeface="Calibri" panose="020F0502020204030204" pitchFamily="34" charset="0"/>
                <a:cs typeface="Calibri" panose="020F0502020204030204" pitchFamily="34" charset="0"/>
              </a:rPr>
              <a:t>υδατοδιαλυτές</a:t>
            </a:r>
            <a:r>
              <a:rPr lang="el-GR" sz="2000" dirty="0">
                <a:effectLst/>
                <a:latin typeface="Calibri" panose="020F0502020204030204" pitchFamily="34" charset="0"/>
                <a:ea typeface="Calibri" panose="020F0502020204030204" pitchFamily="34" charset="0"/>
                <a:cs typeface="Calibri" panose="020F0502020204030204" pitchFamily="34" charset="0"/>
              </a:rPr>
              <a:t> βιταμίνες, εκτός από Β</a:t>
            </a:r>
            <a:r>
              <a:rPr lang="el-GR" sz="2000" baseline="-25000" dirty="0">
                <a:effectLst/>
                <a:latin typeface="Calibri" panose="020F0502020204030204" pitchFamily="34" charset="0"/>
                <a:ea typeface="Calibri" panose="020F0502020204030204" pitchFamily="34" charset="0"/>
                <a:cs typeface="Calibri" panose="020F0502020204030204" pitchFamily="34" charset="0"/>
              </a:rPr>
              <a:t>12</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απορροφώνται</a:t>
            </a:r>
            <a:r>
              <a:rPr lang="el-GR" sz="2000" dirty="0">
                <a:effectLst/>
                <a:latin typeface="Calibri" panose="020F0502020204030204" pitchFamily="34" charset="0"/>
                <a:ea typeface="Calibri" panose="020F0502020204030204" pitchFamily="34" charset="0"/>
                <a:cs typeface="Calibri" panose="020F0502020204030204" pitchFamily="34" charset="0"/>
              </a:rPr>
              <a:t> εύκολα με διάχυση στο πεπτικό επιθήλιο. Για να </a:t>
            </a:r>
            <a:r>
              <a:rPr lang="el-GR" sz="2000" dirty="0" err="1">
                <a:effectLst/>
                <a:latin typeface="Calibri" panose="020F0502020204030204" pitchFamily="34" charset="0"/>
                <a:ea typeface="Calibri" panose="020F0502020204030204" pitchFamily="34" charset="0"/>
                <a:cs typeface="Calibri" panose="020F0502020204030204" pitchFamily="34" charset="0"/>
              </a:rPr>
              <a:t>απορροφηθεί</a:t>
            </a:r>
            <a:r>
              <a:rPr lang="el-GR" sz="2000" dirty="0">
                <a:effectLst/>
                <a:latin typeface="Calibri" panose="020F0502020204030204" pitchFamily="34" charset="0"/>
                <a:ea typeface="Calibri" panose="020F0502020204030204" pitchFamily="34" charset="0"/>
                <a:cs typeface="Calibri" panose="020F0502020204030204" pitchFamily="34" charset="0"/>
              </a:rPr>
              <a:t> η βιταμίνη Β</a:t>
            </a:r>
            <a:r>
              <a:rPr lang="el-GR" sz="2000" baseline="-25000" dirty="0">
                <a:effectLst/>
                <a:latin typeface="Calibri" panose="020F0502020204030204" pitchFamily="34" charset="0"/>
                <a:ea typeface="Calibri" panose="020F0502020204030204" pitchFamily="34" charset="0"/>
                <a:cs typeface="Calibri" panose="020F0502020204030204" pitchFamily="34" charset="0"/>
              </a:rPr>
              <a:t>12</a:t>
            </a:r>
            <a:r>
              <a:rPr lang="el-GR" sz="2000" dirty="0">
                <a:effectLst/>
                <a:latin typeface="Calibri" panose="020F0502020204030204" pitchFamily="34" charset="0"/>
                <a:ea typeface="Calibri" panose="020F0502020204030204" pitchFamily="34" charset="0"/>
                <a:cs typeface="Calibri" panose="020F0502020204030204" pitchFamily="34" charset="0"/>
              </a:rPr>
              <a:t> από τον εντερικό βλεννογόνο</a:t>
            </a:r>
            <a:r>
              <a:rPr lang="el-GR" sz="2000" dirty="0">
                <a:latin typeface="Calibri" panose="020F0502020204030204" pitchFamily="34" charset="0"/>
                <a:ea typeface="Calibri" panose="020F0502020204030204" pitchFamily="34" charset="0"/>
                <a:cs typeface="Calibri" panose="020F0502020204030204" pitchFamily="34" charset="0"/>
              </a:rPr>
              <a:t> πρέπει να έχει</a:t>
            </a:r>
            <a:r>
              <a:rPr lang="el-GR" sz="2000" dirty="0">
                <a:effectLst/>
                <a:latin typeface="Calibri" panose="020F0502020204030204" pitchFamily="34" charset="0"/>
                <a:ea typeface="Calibri" panose="020F0502020204030204" pitchFamily="34" charset="0"/>
                <a:cs typeface="Calibri" panose="020F0502020204030204" pitchFamily="34" charset="0"/>
              </a:rPr>
              <a:t> δεσμευτεί στον ενδογενή παράγοντα που εκκρίνεται από τα </a:t>
            </a:r>
            <a:r>
              <a:rPr lang="el-GR" sz="2000" dirty="0" err="1">
                <a:effectLst/>
                <a:latin typeface="Calibri" panose="020F0502020204030204" pitchFamily="34" charset="0"/>
                <a:ea typeface="Calibri" panose="020F0502020204030204" pitchFamily="34" charset="0"/>
                <a:cs typeface="Calibri" panose="020F0502020204030204" pitchFamily="34" charset="0"/>
              </a:rPr>
              <a:t>τοιχωματικά</a:t>
            </a:r>
            <a:r>
              <a:rPr lang="el-GR" sz="2000" dirty="0">
                <a:effectLst/>
                <a:latin typeface="Calibri" panose="020F0502020204030204" pitchFamily="34" charset="0"/>
                <a:ea typeface="Calibri" panose="020F0502020204030204" pitchFamily="34" charset="0"/>
                <a:cs typeface="Calibri" panose="020F0502020204030204" pitchFamily="34" charset="0"/>
              </a:rPr>
              <a:t> κύτταρα του στομάχου. </a:t>
            </a: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Οι λιποδιαλυτές βιταμίνες αναμιγνυόμενα με τα </a:t>
            </a:r>
            <a:r>
              <a:rPr lang="el-GR" sz="2000" dirty="0" err="1">
                <a:effectLst/>
                <a:latin typeface="Calibri" panose="020F0502020204030204" pitchFamily="34" charset="0"/>
                <a:ea typeface="Calibri" panose="020F0502020204030204" pitchFamily="34" charset="0"/>
                <a:cs typeface="Calibri" panose="020F0502020204030204" pitchFamily="34" charset="0"/>
              </a:rPr>
              <a:t>τριγλυκερίδια</a:t>
            </a:r>
            <a:r>
              <a:rPr lang="el-GR" sz="2000" dirty="0">
                <a:effectLst/>
                <a:latin typeface="Calibri" panose="020F0502020204030204" pitchFamily="34" charset="0"/>
                <a:ea typeface="Calibri" panose="020F0502020204030204" pitchFamily="34" charset="0"/>
                <a:cs typeface="Calibri" panose="020F0502020204030204" pitchFamily="34" charset="0"/>
              </a:rPr>
              <a:t>. Οι λιποδιαλυτές βιταμίνες </a:t>
            </a:r>
            <a:r>
              <a:rPr lang="el-GR" sz="2000" dirty="0" err="1">
                <a:effectLst/>
                <a:latin typeface="Calibri" panose="020F0502020204030204" pitchFamily="34" charset="0"/>
                <a:ea typeface="Calibri" panose="020F0502020204030204" pitchFamily="34" charset="0"/>
                <a:cs typeface="Calibri" panose="020F0502020204030204" pitchFamily="34" charset="0"/>
              </a:rPr>
              <a:t>απορροφώνται</a:t>
            </a:r>
            <a:r>
              <a:rPr lang="el-GR" sz="2000" dirty="0">
                <a:effectLst/>
                <a:latin typeface="Calibri" panose="020F0502020204030204" pitchFamily="34" charset="0"/>
                <a:ea typeface="Calibri" panose="020F0502020204030204" pitchFamily="34" charset="0"/>
                <a:cs typeface="Calibri" panose="020F0502020204030204" pitchFamily="34" charset="0"/>
              </a:rPr>
              <a:t> από τα </a:t>
            </a:r>
            <a:r>
              <a:rPr lang="el-GR" sz="2000" dirty="0" err="1">
                <a:effectLst/>
                <a:latin typeface="Calibri" panose="020F0502020204030204" pitchFamily="34" charset="0"/>
                <a:ea typeface="Calibri" panose="020F0502020204030204" pitchFamily="34" charset="0"/>
                <a:cs typeface="Calibri" panose="020F0502020204030204" pitchFamily="34" charset="0"/>
              </a:rPr>
              <a:t>μικύλλια</a:t>
            </a:r>
            <a:r>
              <a:rPr lang="el-GR" sz="2000" dirty="0">
                <a:effectLst/>
                <a:latin typeface="Calibri" panose="020F0502020204030204" pitchFamily="34" charset="0"/>
                <a:ea typeface="Calibri" panose="020F0502020204030204" pitchFamily="34" charset="0"/>
                <a:cs typeface="Calibri" panose="020F0502020204030204" pitchFamily="34" charset="0"/>
              </a:rPr>
              <a:t> μαζί με τα λιπαρά οξέα και τα </a:t>
            </a:r>
            <a:r>
              <a:rPr lang="el-GR" sz="2000" dirty="0" err="1">
                <a:effectLst/>
                <a:latin typeface="Calibri" panose="020F0502020204030204" pitchFamily="34" charset="0"/>
                <a:ea typeface="Calibri" panose="020F0502020204030204" pitchFamily="34" charset="0"/>
                <a:cs typeface="Calibri" panose="020F0502020204030204" pitchFamily="34" charset="0"/>
              </a:rPr>
              <a:t>μονογλυκερίδια</a:t>
            </a:r>
            <a:r>
              <a:rPr lang="el-GR" sz="2000" dirty="0">
                <a:effectLst/>
                <a:latin typeface="Calibri" panose="020F0502020204030204" pitchFamily="34" charset="0"/>
                <a:ea typeface="Calibri" panose="020F0502020204030204" pitchFamily="34" charset="0"/>
                <a:cs typeface="Calibri" panose="020F0502020204030204" pitchFamily="34" charset="0"/>
              </a:rPr>
              <a:t>. Η βιταμίνη Κ που παράγεται στο </a:t>
            </a:r>
            <a:r>
              <a:rPr lang="el-GR" sz="2000" dirty="0" err="1">
                <a:effectLst/>
                <a:latin typeface="Calibri" panose="020F0502020204030204" pitchFamily="34" charset="0"/>
                <a:ea typeface="Calibri" panose="020F0502020204030204" pitchFamily="34" charset="0"/>
                <a:cs typeface="Calibri" panose="020F0502020204030204" pitchFamily="34" charset="0"/>
              </a:rPr>
              <a:t>κόλον</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απορροφάται</a:t>
            </a:r>
            <a:r>
              <a:rPr lang="el-GR" sz="2000" dirty="0">
                <a:effectLst/>
                <a:latin typeface="Calibri" panose="020F0502020204030204" pitchFamily="34" charset="0"/>
                <a:ea typeface="Calibri" panose="020F0502020204030204" pitchFamily="34" charset="0"/>
                <a:cs typeface="Calibri" panose="020F0502020204030204" pitchFamily="34" charset="0"/>
              </a:rPr>
              <a:t> μαζί με λιπίδια που απελευθερώνονται μέσω της </a:t>
            </a:r>
            <a:r>
              <a:rPr lang="el-GR" sz="2000" dirty="0" err="1">
                <a:effectLst/>
                <a:latin typeface="Calibri" panose="020F0502020204030204" pitchFamily="34" charset="0"/>
                <a:ea typeface="Calibri" panose="020F0502020204030204" pitchFamily="34" charset="0"/>
                <a:cs typeface="Calibri" panose="020F0502020204030204" pitchFamily="34" charset="0"/>
              </a:rPr>
              <a:t>βακτηριακής</a:t>
            </a:r>
            <a:r>
              <a:rPr lang="el-GR" sz="2000" dirty="0">
                <a:effectLst/>
                <a:latin typeface="Calibri" panose="020F0502020204030204" pitchFamily="34" charset="0"/>
                <a:ea typeface="Calibri" panose="020F0502020204030204" pitchFamily="34" charset="0"/>
                <a:cs typeface="Calibri" panose="020F0502020204030204" pitchFamily="34" charset="0"/>
              </a:rPr>
              <a:t> δράσης. Η λήψη συμπληρωμάτων λιποδιαλυτών βιταμινών, σε άδειο στομάχι, σε νηστεία ή σε δίαιτα χαμηλής περιεκτικότητας σε λιπαρά είναι σχετικά αναποτελεσματική, επειδή η απορρόφηση αυτών των βιταμινών απαιτεί την παρουσία λιπιδίων.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76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3B6D2A6-06B9-72A8-F5D1-4EAF7CE5C114}"/>
              </a:ext>
            </a:extLst>
          </p:cNvPr>
          <p:cNvSpPr>
            <a:spLocks noGrp="1"/>
          </p:cNvSpPr>
          <p:nvPr>
            <p:ph idx="1"/>
          </p:nvPr>
        </p:nvSpPr>
        <p:spPr>
          <a:xfrm>
            <a:off x="838200" y="132080"/>
            <a:ext cx="10896600" cy="6573520"/>
          </a:xfrm>
        </p:spPr>
        <p:txBody>
          <a:bodyPr>
            <a:normAutofit fontScale="92500"/>
          </a:bodyPr>
          <a:lstStyle/>
          <a:p>
            <a:pPr>
              <a:lnSpc>
                <a:spcPct val="150000"/>
              </a:lnSpc>
              <a:spcAft>
                <a:spcPts val="800"/>
              </a:spcAft>
            </a:pPr>
            <a:r>
              <a:rPr lang="el-GR" b="1" dirty="0">
                <a:effectLst/>
                <a:latin typeface="Calibri" panose="020F0502020204030204" pitchFamily="34" charset="0"/>
                <a:ea typeface="Calibri" panose="020F0502020204030204" pitchFamily="34" charset="0"/>
                <a:cs typeface="Calibri" panose="020F0502020204030204" pitchFamily="34" charset="0"/>
              </a:rPr>
              <a:t>Εξωτερική Μυϊκή Στιβάδα:</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Σ</a:t>
            </a:r>
            <a:r>
              <a:rPr lang="el-GR" dirty="0">
                <a:effectLst/>
                <a:latin typeface="Calibri" panose="020F0502020204030204" pitchFamily="34" charset="0"/>
                <a:ea typeface="Calibri" panose="020F0502020204030204" pitchFamily="34" charset="0"/>
                <a:cs typeface="Calibri" panose="020F0502020204030204" pitchFamily="34" charset="0"/>
              </a:rPr>
              <a:t>τιβάδα λείων μυϊκών κυττάρων σε 2 μυϊκές στιβάδες, την εσωτερική κυκλοτερή στιβάδα και στην εξωτερική επιμήκη στιβάδα. Αυτές χρησιμεύουν στη μηχανική επεξεργασία και την κίνηση των τροφών κατά μήκος του πεπτικού σωλήνα. </a:t>
            </a:r>
            <a:r>
              <a:rPr lang="el-GR" dirty="0">
                <a:latin typeface="Calibri" panose="020F0502020204030204" pitchFamily="34" charset="0"/>
                <a:ea typeface="Calibri" panose="020F0502020204030204" pitchFamily="34" charset="0"/>
                <a:cs typeface="Calibri" panose="020F0502020204030204" pitchFamily="34" charset="0"/>
              </a:rPr>
              <a:t>Με τη</a:t>
            </a:r>
            <a:r>
              <a:rPr lang="el-GR" dirty="0">
                <a:effectLst/>
                <a:latin typeface="Calibri" panose="020F0502020204030204" pitchFamily="34" charset="0"/>
                <a:ea typeface="Calibri" panose="020F0502020204030204" pitchFamily="34" charset="0"/>
                <a:cs typeface="Calibri" panose="020F0502020204030204" pitchFamily="34" charset="0"/>
              </a:rPr>
              <a:t> συνδυασμένη συστολή και των δύο μυϊκών στιβάδων προκαλούνται οι κινήσεις προώθησης και ανάμειξης της τροφής. </a:t>
            </a:r>
          </a:p>
          <a:p>
            <a:pPr>
              <a:lnSpc>
                <a:spcPct val="150000"/>
              </a:lnSpc>
              <a:spcAft>
                <a:spcPts val="800"/>
              </a:spcAft>
            </a:pPr>
            <a:r>
              <a:rPr lang="el-GR" b="1" dirty="0">
                <a:effectLst/>
                <a:latin typeface="Calibri" panose="020F0502020204030204" pitchFamily="34" charset="0"/>
                <a:ea typeface="Calibri" panose="020F0502020204030204" pitchFamily="34" charset="0"/>
                <a:cs typeface="Calibri" panose="020F0502020204030204" pitchFamily="34" charset="0"/>
              </a:rPr>
              <a:t>Ορογόνος:</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Σ</a:t>
            </a:r>
            <a:r>
              <a:rPr lang="el-GR" dirty="0">
                <a:effectLst/>
                <a:latin typeface="Calibri" panose="020F0502020204030204" pitchFamily="34" charset="0"/>
                <a:ea typeface="Calibri" panose="020F0502020204030204" pitchFamily="34" charset="0"/>
                <a:cs typeface="Calibri" panose="020F0502020204030204" pitchFamily="34" charset="0"/>
              </a:rPr>
              <a:t>τιβάδα συνδετικού ιστού που περικλείει ολόκληρο το τοίχωμα του πεπτικού σωλήνα. </a:t>
            </a:r>
            <a:r>
              <a:rPr lang="el-GR" dirty="0">
                <a:latin typeface="Calibri" panose="020F0502020204030204" pitchFamily="34" charset="0"/>
                <a:ea typeface="Calibri" panose="020F0502020204030204" pitchFamily="34" charset="0"/>
                <a:cs typeface="Calibri" panose="020F0502020204030204" pitchFamily="34" charset="0"/>
              </a:rPr>
              <a:t>Ε</a:t>
            </a:r>
            <a:r>
              <a:rPr lang="el-GR" dirty="0">
                <a:effectLst/>
                <a:latin typeface="Calibri" panose="020F0502020204030204" pitchFamily="34" charset="0"/>
                <a:ea typeface="Calibri" panose="020F0502020204030204" pitchFamily="34" charset="0"/>
                <a:cs typeface="Calibri" panose="020F0502020204030204" pitchFamily="34" charset="0"/>
              </a:rPr>
              <a:t>κκρίνει ένα </a:t>
            </a:r>
            <a:r>
              <a:rPr lang="el-GR" b="1" dirty="0">
                <a:effectLst/>
                <a:latin typeface="Calibri" panose="020F0502020204030204" pitchFamily="34" charset="0"/>
                <a:ea typeface="Calibri" panose="020F0502020204030204" pitchFamily="34" charset="0"/>
                <a:cs typeface="Calibri" panose="020F0502020204030204" pitchFamily="34" charset="0"/>
              </a:rPr>
              <a:t>ορώδες υγρό</a:t>
            </a:r>
            <a:r>
              <a:rPr lang="el-GR" dirty="0">
                <a:effectLst/>
                <a:latin typeface="Calibri" panose="020F0502020204030204" pitchFamily="34" charset="0"/>
                <a:ea typeface="Calibri" panose="020F0502020204030204" pitchFamily="34" charset="0"/>
                <a:cs typeface="Calibri" panose="020F0502020204030204" pitchFamily="34" charset="0"/>
              </a:rPr>
              <a:t> χρήσιμο για την λίπανση και τη μείωση της τριβής μεταξύ των γειτονικών οργάνων του πεπτικού συστήματος και των άλλων οργάνων της κοιλιακής κοιλότητας.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9115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BCEEDF2-BA7D-BF79-3841-F5805E551CDC}"/>
              </a:ext>
            </a:extLst>
          </p:cNvPr>
          <p:cNvSpPr>
            <a:spLocks noGrp="1"/>
          </p:cNvSpPr>
          <p:nvPr>
            <p:ph type="title"/>
          </p:nvPr>
        </p:nvSpPr>
        <p:spPr>
          <a:xfrm>
            <a:off x="838200" y="203201"/>
            <a:ext cx="10515600" cy="822959"/>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Κίνηση της Τροφής κατά την Πέψη</a:t>
            </a:r>
            <a:endParaRPr lang="el-GR" sz="3600" dirty="0"/>
          </a:p>
        </p:txBody>
      </p:sp>
      <p:sp>
        <p:nvSpPr>
          <p:cNvPr id="3" name="Θέση περιεχομένου 2">
            <a:extLst>
              <a:ext uri="{FF2B5EF4-FFF2-40B4-BE49-F238E27FC236}">
                <a16:creationId xmlns="" xmlns:a16="http://schemas.microsoft.com/office/drawing/2014/main" id="{2CD0923F-5748-6181-5998-792FBADB318D}"/>
              </a:ext>
            </a:extLst>
          </p:cNvPr>
          <p:cNvSpPr>
            <a:spLocks noGrp="1"/>
          </p:cNvSpPr>
          <p:nvPr>
            <p:ph idx="1"/>
          </p:nvPr>
        </p:nvSpPr>
        <p:spPr>
          <a:xfrm>
            <a:off x="838200" y="924560"/>
            <a:ext cx="10896600" cy="5730239"/>
          </a:xfrm>
        </p:spPr>
        <p:txBody>
          <a:bodyPr>
            <a:noAutofit/>
          </a:bodyPr>
          <a:lstStyle/>
          <a:p>
            <a:pPr>
              <a:lnSpc>
                <a:spcPct val="150000"/>
              </a:lnSpc>
              <a:spcBef>
                <a:spcPts val="0"/>
              </a:spcBef>
            </a:pPr>
            <a:r>
              <a:rPr lang="el-GR" sz="2000" dirty="0">
                <a:latin typeface="Calibri" panose="020F0502020204030204" pitchFamily="34" charset="0"/>
                <a:ea typeface="Calibri" panose="020F0502020204030204" pitchFamily="34" charset="0"/>
                <a:cs typeface="Calibri" panose="020F0502020204030204" pitchFamily="34" charset="0"/>
              </a:rPr>
              <a:t>Ο</a:t>
            </a:r>
            <a:r>
              <a:rPr lang="el-GR" sz="2000" dirty="0">
                <a:effectLst/>
                <a:latin typeface="Calibri" panose="020F0502020204030204" pitchFamily="34" charset="0"/>
                <a:ea typeface="Calibri" panose="020F0502020204030204" pitchFamily="34" charset="0"/>
                <a:cs typeface="Calibri" panose="020F0502020204030204" pitchFamily="34" charset="0"/>
              </a:rPr>
              <a:t>ι συντονισμένες συσπάσεις της εξωτερικής μυϊκής στιβάδας μετακινούν την τροφή κατά μήκος του σωλήνα μέσω της </a:t>
            </a:r>
            <a:r>
              <a:rPr lang="el-GR" sz="2000" dirty="0" err="1">
                <a:effectLst/>
                <a:latin typeface="Calibri" panose="020F0502020204030204" pitchFamily="34" charset="0"/>
                <a:ea typeface="Calibri" panose="020F0502020204030204" pitchFamily="34" charset="0"/>
                <a:cs typeface="Calibri" panose="020F0502020204030204" pitchFamily="34" charset="0"/>
              </a:rPr>
              <a:t>περίσταλσης</a:t>
            </a:r>
            <a:r>
              <a:rPr lang="el-GR" sz="2000" dirty="0">
                <a:effectLst/>
                <a:latin typeface="Calibri" panose="020F0502020204030204" pitchFamily="34" charset="0"/>
                <a:ea typeface="Calibri" panose="020F0502020204030204" pitchFamily="34" charset="0"/>
                <a:cs typeface="Calibri" panose="020F0502020204030204" pitchFamily="34" charset="0"/>
              </a:rPr>
              <a:t>, και της μηχανικής επεξεργασίας μέσω της κατάτμησης.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b="1" dirty="0" err="1">
                <a:effectLst/>
                <a:latin typeface="Calibri" panose="020F0502020204030204" pitchFamily="34" charset="0"/>
                <a:ea typeface="Calibri" panose="020F0502020204030204" pitchFamily="34" charset="0"/>
                <a:cs typeface="Calibri" panose="020F0502020204030204" pitchFamily="34" charset="0"/>
              </a:rPr>
              <a:t>Περίσταλση</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Η εξωτερική μυϊκή στιβάδα προωθεί το βλωμό από το ένα τμήμα του πεπτικού σωλήνα στο άλλο από τις συσπάσεις που είναι γνωστές ως </a:t>
            </a:r>
            <a:r>
              <a:rPr lang="el-GR" sz="2000" b="1" dirty="0" err="1">
                <a:effectLst/>
                <a:latin typeface="Calibri" panose="020F0502020204030204" pitchFamily="34" charset="0"/>
                <a:ea typeface="Calibri" panose="020F0502020204030204" pitchFamily="34" charset="0"/>
                <a:cs typeface="Calibri" panose="020F0502020204030204" pitchFamily="34" charset="0"/>
              </a:rPr>
              <a:t>περίσταλση</a:t>
            </a:r>
            <a:r>
              <a:rPr lang="el-GR" sz="2000" dirty="0">
                <a:effectLst/>
                <a:latin typeface="Calibri" panose="020F0502020204030204" pitchFamily="34" charset="0"/>
                <a:ea typeface="Calibri" panose="020F0502020204030204" pitchFamily="34" charset="0"/>
                <a:cs typeface="Calibri" panose="020F0502020204030204" pitchFamily="34" charset="0"/>
              </a:rPr>
              <a:t>. Κατά την περισταλτική κίνηση, οι κυκλοτερείς μύες πίσω από το βλωμό συστέλλονται, ενώ οι κυκλοτερείς μύες μπροστά από τον βλωμό χαλαρώνουν. Ακολούθως, οι επιμήκεις μύες μπροστά από τον βλωμό συστέλλονται, μειώνοντας το μέγεθος των παρακείμενων τμημάτων του πεπτικού σωλήνα. Ένα κύμα σύσπασης στους κυκλοτερείς μυς στη συνέχεια ωθεί το βλωμό προς τα εμπρός.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b="1" dirty="0">
                <a:effectLst/>
                <a:latin typeface="Calibri" panose="020F0502020204030204" pitchFamily="34" charset="0"/>
                <a:ea typeface="Calibri" panose="020F0502020204030204" pitchFamily="34" charset="0"/>
                <a:cs typeface="Calibri" panose="020F0502020204030204" pitchFamily="34" charset="0"/>
              </a:rPr>
              <a:t>Κατάτμηση</a:t>
            </a:r>
            <a:r>
              <a:rPr lang="el-GR" sz="2000" b="1" dirty="0">
                <a:latin typeface="Calibri" panose="020F0502020204030204" pitchFamily="34" charset="0"/>
                <a:ea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rPr>
              <a:t>Οι περισσότερες περιοχές του λεπτού εντέρου υφίστανται δακτυλιοειδείς συστολές ή περισφίγξεις έκτασης 1 </a:t>
            </a:r>
            <a:r>
              <a:rPr lang="en-US" sz="2000" dirty="0">
                <a:effectLst/>
                <a:latin typeface="Calibri" panose="020F0502020204030204" pitchFamily="34" charset="0"/>
                <a:ea typeface="Calibri" panose="020F0502020204030204" pitchFamily="34" charset="0"/>
              </a:rPr>
              <a:t>cm</a:t>
            </a:r>
            <a:r>
              <a:rPr lang="el-GR" sz="2000" dirty="0">
                <a:effectLst/>
                <a:latin typeface="Calibri" panose="020F0502020204030204" pitchFamily="34" charset="0"/>
                <a:ea typeface="Calibri" panose="020F0502020204030204" pitchFamily="34" charset="0"/>
              </a:rPr>
              <a:t> η καθεμία. Μέσα σε δευτερόλεπτα, η συσταλμένη περιοχή χαλαρώνει και η περιοχή που είχε χαλαρώσει πριν συστέλλεται. Αυτές οι διακυμάνσεις συστολής και </a:t>
            </a:r>
            <a:r>
              <a:rPr lang="el-GR" sz="2000" dirty="0" err="1">
                <a:effectLst/>
                <a:latin typeface="Calibri" panose="020F0502020204030204" pitchFamily="34" charset="0"/>
                <a:ea typeface="Calibri" panose="020F0502020204030204" pitchFamily="34" charset="0"/>
              </a:rPr>
              <a:t>χάλασης</a:t>
            </a:r>
            <a:r>
              <a:rPr lang="el-GR" sz="2000" dirty="0">
                <a:effectLst/>
                <a:latin typeface="Calibri" panose="020F0502020204030204" pitchFamily="34" charset="0"/>
                <a:ea typeface="Calibri" panose="020F0502020204030204" pitchFamily="34" charset="0"/>
              </a:rPr>
              <a:t> αναμειγνύουν το περιεχόμενο του εντέρου με τις εντερικές εκκρίσεις. Αυτή η δραστηριότητα ονομάζεται </a:t>
            </a:r>
            <a:r>
              <a:rPr lang="el-GR" sz="2000" b="1" dirty="0">
                <a:effectLst/>
                <a:latin typeface="Calibri" panose="020F0502020204030204" pitchFamily="34" charset="0"/>
                <a:ea typeface="Calibri" panose="020F0502020204030204" pitchFamily="34" charset="0"/>
              </a:rPr>
              <a:t>κατάτμηση.</a:t>
            </a:r>
            <a:r>
              <a:rPr lang="el-GR" sz="2000" dirty="0">
                <a:effectLst/>
                <a:latin typeface="Calibri" panose="020F0502020204030204" pitchFamily="34" charset="0"/>
                <a:ea typeface="Calibri" panose="020F0502020204030204" pitchFamily="34" charset="0"/>
              </a:rPr>
              <a:t> </a:t>
            </a:r>
            <a:endParaRPr lang="el-GR" sz="2000" dirty="0"/>
          </a:p>
        </p:txBody>
      </p:sp>
    </p:spTree>
    <p:extLst>
      <p:ext uri="{BB962C8B-B14F-4D97-AF65-F5344CB8AC3E}">
        <p14:creationId xmlns:p14="http://schemas.microsoft.com/office/powerpoint/2010/main" val="332632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EB7F577-B056-4238-3877-7E6D805C3298}"/>
              </a:ext>
            </a:extLst>
          </p:cNvPr>
          <p:cNvSpPr>
            <a:spLocks noGrp="1"/>
          </p:cNvSpPr>
          <p:nvPr>
            <p:ph type="title"/>
          </p:nvPr>
        </p:nvSpPr>
        <p:spPr>
          <a:xfrm>
            <a:off x="838200" y="111761"/>
            <a:ext cx="10515600" cy="863600"/>
          </a:xfrm>
        </p:spPr>
        <p:txBody>
          <a:bodyPr>
            <a:normAutofit/>
          </a:bodyPr>
          <a:lstStyle/>
          <a:p>
            <a:r>
              <a:rPr lang="el-GR" sz="3600" b="1" dirty="0">
                <a:effectLst/>
                <a:latin typeface="Calibri" panose="020F0502020204030204" pitchFamily="34" charset="0"/>
                <a:ea typeface="Calibri" panose="020F0502020204030204" pitchFamily="34" charset="0"/>
                <a:cs typeface="Calibri" panose="020F0502020204030204" pitchFamily="34" charset="0"/>
              </a:rPr>
              <a:t>Στοματική Κοιλότητα</a:t>
            </a:r>
            <a:endParaRPr lang="el-GR" sz="3600" dirty="0"/>
          </a:p>
        </p:txBody>
      </p:sp>
      <p:sp>
        <p:nvSpPr>
          <p:cNvPr id="3" name="Θέση περιεχομένου 2">
            <a:extLst>
              <a:ext uri="{FF2B5EF4-FFF2-40B4-BE49-F238E27FC236}">
                <a16:creationId xmlns="" xmlns:a16="http://schemas.microsoft.com/office/drawing/2014/main" id="{CD7AF524-264F-34AA-3B51-A0766C721C77}"/>
              </a:ext>
            </a:extLst>
          </p:cNvPr>
          <p:cNvSpPr>
            <a:spLocks noGrp="1"/>
          </p:cNvSpPr>
          <p:nvPr>
            <p:ph idx="1"/>
          </p:nvPr>
        </p:nvSpPr>
        <p:spPr>
          <a:xfrm>
            <a:off x="838200" y="802640"/>
            <a:ext cx="10515600" cy="5841999"/>
          </a:xfrm>
        </p:spPr>
        <p:txBody>
          <a:bodyPr>
            <a:noAutofit/>
          </a:bodyPr>
          <a:lstStyle/>
          <a:p>
            <a:pPr>
              <a:lnSpc>
                <a:spcPct val="150000"/>
              </a:lnSpc>
              <a:spcBef>
                <a:spcPts val="0"/>
              </a:spcBef>
            </a:pPr>
            <a:r>
              <a:rPr lang="el-GR" sz="2000" b="1" dirty="0">
                <a:latin typeface="Calibri" panose="020F0502020204030204" pitchFamily="34" charset="0"/>
                <a:ea typeface="Calibri" panose="020F0502020204030204" pitchFamily="34" charset="0"/>
                <a:cs typeface="Calibri" panose="020F0502020204030204" pitchFamily="34" charset="0"/>
              </a:rPr>
              <a:t>Σ</a:t>
            </a:r>
            <a:r>
              <a:rPr lang="el-GR" sz="2000" b="1" dirty="0">
                <a:effectLst/>
                <a:latin typeface="Calibri" panose="020F0502020204030204" pitchFamily="34" charset="0"/>
                <a:ea typeface="Calibri" panose="020F0502020204030204" pitchFamily="34" charset="0"/>
                <a:cs typeface="Calibri" panose="020F0502020204030204" pitchFamily="34" charset="0"/>
              </a:rPr>
              <a:t>τοματική κοιλότητα:</a:t>
            </a:r>
            <a:r>
              <a:rPr lang="el-GR" sz="2000" dirty="0">
                <a:effectLst/>
                <a:latin typeface="Calibri" panose="020F0502020204030204" pitchFamily="34" charset="0"/>
                <a:ea typeface="Calibri" panose="020F0502020204030204" pitchFamily="34" charset="0"/>
                <a:cs typeface="Calibri" panose="020F0502020204030204" pitchFamily="34" charset="0"/>
              </a:rPr>
              <a:t> χείλη, μάγουλα, σκληρή και μαλακή υπερώα, σταφυλή, και γλώσσα.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Η σκληρή και η μαλακή </a:t>
            </a:r>
            <a:r>
              <a:rPr lang="el-GR" sz="2000" b="1" dirty="0">
                <a:effectLst/>
                <a:latin typeface="Calibri" panose="020F0502020204030204" pitchFamily="34" charset="0"/>
                <a:ea typeface="Calibri" panose="020F0502020204030204" pitchFamily="34" charset="0"/>
                <a:cs typeface="Calibri" panose="020F0502020204030204" pitchFamily="34" charset="0"/>
              </a:rPr>
              <a:t>υπερώα</a:t>
            </a:r>
            <a:r>
              <a:rPr lang="el-GR" sz="2000" dirty="0">
                <a:effectLst/>
                <a:latin typeface="Calibri" panose="020F0502020204030204" pitchFamily="34" charset="0"/>
                <a:ea typeface="Calibri" panose="020F0502020204030204" pitchFamily="34" charset="0"/>
                <a:cs typeface="Calibri" panose="020F0502020204030204" pitchFamily="34" charset="0"/>
              </a:rPr>
              <a:t> σχηματίζουν την οροφή της στοματικής κοιλότητας. </a:t>
            </a: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Η </a:t>
            </a:r>
            <a:r>
              <a:rPr lang="el-GR" sz="2000" b="1" dirty="0">
                <a:effectLst/>
                <a:latin typeface="Calibri" panose="020F0502020204030204" pitchFamily="34" charset="0"/>
                <a:ea typeface="Calibri" panose="020F0502020204030204" pitchFamily="34" charset="0"/>
                <a:cs typeface="Calibri" panose="020F0502020204030204" pitchFamily="34" charset="0"/>
              </a:rPr>
              <a:t>σταφυλή</a:t>
            </a:r>
            <a:r>
              <a:rPr lang="el-GR" sz="2000" dirty="0">
                <a:effectLst/>
                <a:latin typeface="Calibri" panose="020F0502020204030204" pitchFamily="34" charset="0"/>
                <a:ea typeface="Calibri" panose="020F0502020204030204" pitchFamily="34" charset="0"/>
                <a:cs typeface="Calibri" panose="020F0502020204030204" pitchFamily="34" charset="0"/>
              </a:rPr>
              <a:t> καθοδηγεί την κατάποση της τροφής και των υγρών στον οισοφάγο και παίζει ρόλο στα αντανακλαστικά του στόματος, και την ομιλία. </a:t>
            </a:r>
          </a:p>
          <a:p>
            <a:pPr>
              <a:lnSpc>
                <a:spcPct val="150000"/>
              </a:lnSpc>
              <a:spcBef>
                <a:spcPts val="0"/>
              </a:spcBef>
            </a:pPr>
            <a:r>
              <a:rPr lang="el-GR" sz="2000" dirty="0">
                <a:effectLst/>
                <a:latin typeface="Calibri" panose="020F0502020204030204" pitchFamily="34" charset="0"/>
                <a:ea typeface="Calibri" panose="020F0502020204030204" pitchFamily="34" charset="0"/>
                <a:cs typeface="Calibri" panose="020F0502020204030204" pitchFamily="34" charset="0"/>
              </a:rPr>
              <a:t>Η </a:t>
            </a:r>
            <a:r>
              <a:rPr lang="el-GR" sz="2000" b="1" dirty="0">
                <a:effectLst/>
                <a:latin typeface="Calibri" panose="020F0502020204030204" pitchFamily="34" charset="0"/>
                <a:ea typeface="Calibri" panose="020F0502020204030204" pitchFamily="34" charset="0"/>
                <a:cs typeface="Calibri" panose="020F0502020204030204" pitchFamily="34" charset="0"/>
              </a:rPr>
              <a:t>γλώσσα</a:t>
            </a:r>
            <a:r>
              <a:rPr lang="el-GR" sz="2000" dirty="0">
                <a:effectLst/>
                <a:latin typeface="Calibri" panose="020F0502020204030204" pitchFamily="34" charset="0"/>
                <a:ea typeface="Calibri" panose="020F0502020204030204" pitchFamily="34" charset="0"/>
                <a:cs typeface="Calibri" panose="020F0502020204030204" pitchFamily="34" charset="0"/>
              </a:rPr>
              <a:t> καθοδηγεί την τροφή κατά τη μάσηση και κατάποση και λαμβάνει μέρος στην ομιλία.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b="1" dirty="0">
                <a:latin typeface="Calibri" panose="020F0502020204030204" pitchFamily="34" charset="0"/>
                <a:ea typeface="Calibri" panose="020F0502020204030204" pitchFamily="34" charset="0"/>
                <a:cs typeface="Calibri" panose="020F0502020204030204" pitchFamily="34" charset="0"/>
              </a:rPr>
              <a:t>Σ</a:t>
            </a:r>
            <a:r>
              <a:rPr lang="el-GR" sz="2000" b="1" dirty="0">
                <a:effectLst/>
                <a:latin typeface="Calibri" panose="020F0502020204030204" pitchFamily="34" charset="0"/>
                <a:ea typeface="Calibri" panose="020F0502020204030204" pitchFamily="34" charset="0"/>
                <a:cs typeface="Calibri" panose="020F0502020204030204" pitchFamily="34" charset="0"/>
              </a:rPr>
              <a:t>τοματικός βλεννογόνος: </a:t>
            </a:r>
            <a:r>
              <a:rPr lang="el-GR" sz="2000" dirty="0">
                <a:effectLst/>
                <a:latin typeface="Calibri" panose="020F0502020204030204" pitchFamily="34" charset="0"/>
                <a:ea typeface="Calibri" panose="020F0502020204030204" pitchFamily="34" charset="0"/>
                <a:cs typeface="Calibri" panose="020F0502020204030204" pitchFamily="34" charset="0"/>
              </a:rPr>
              <a:t>Επενδύει τη στοματική κοιλότητα. Δεν απορροφά θρεπτικά συστατικά αλλά επειδή φέρει πολλαπλά αγγεία επιτρέπει την ταχεία απορρόφηση των λιποδιαλυτών φαρμάκων πχ νιτρογλυκερίνη για τη θεραπεία της οξείας κρίσης της στηθάγχης.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l-GR" sz="2000" b="1" dirty="0">
                <a:effectLst/>
                <a:latin typeface="Calibri" panose="020F0502020204030204" pitchFamily="34" charset="0"/>
                <a:ea typeface="Calibri" panose="020F0502020204030204" pitchFamily="34" charset="0"/>
                <a:cs typeface="Calibri" panose="020F0502020204030204" pitchFamily="34" charset="0"/>
              </a:rPr>
              <a:t>Λειτουργίες στοματικής κοιλότητας: </a:t>
            </a:r>
            <a:r>
              <a:rPr lang="el-GR" sz="2000" dirty="0">
                <a:effectLst/>
                <a:latin typeface="Calibri" panose="020F0502020204030204" pitchFamily="34" charset="0"/>
                <a:ea typeface="Calibri" panose="020F0502020204030204" pitchFamily="34" charset="0"/>
                <a:cs typeface="Calibri" panose="020F0502020204030204" pitchFamily="34" charset="0"/>
              </a:rPr>
              <a:t>1) αισθητική ανάλυση της τροφής πριν από την κατάποση, 2) μηχανική επεξεργασία μέσω των δοντιών, της γλώσσας, και της σκληρής και μαλακής υπερώας, 3) λίπανση μέσω της ανάμιξης με βλέννα και τις εκκρίσεις των σιελογόνων αδένων, και 4) περιορισμένη πέψη υδατανθράκων και λιπιδίων από τη </a:t>
            </a:r>
            <a:r>
              <a:rPr lang="el-GR" sz="2000" dirty="0" err="1">
                <a:effectLst/>
                <a:latin typeface="Calibri" panose="020F0502020204030204" pitchFamily="34" charset="0"/>
                <a:ea typeface="Calibri" panose="020F0502020204030204" pitchFamily="34" charset="0"/>
                <a:cs typeface="Calibri" panose="020F0502020204030204" pitchFamily="34" charset="0"/>
              </a:rPr>
              <a:t>σιελική</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αμυλάση</a:t>
            </a:r>
            <a:r>
              <a:rPr lang="el-GR" sz="2000" dirty="0">
                <a:effectLst/>
                <a:latin typeface="Calibri" panose="020F0502020204030204" pitchFamily="34" charset="0"/>
                <a:ea typeface="Calibri" panose="020F0502020204030204" pitchFamily="34" charset="0"/>
                <a:cs typeface="Calibri" panose="020F0502020204030204" pitchFamily="34" charset="0"/>
              </a:rPr>
              <a:t> και γλωσσική </a:t>
            </a:r>
            <a:r>
              <a:rPr lang="el-GR" sz="2000" dirty="0" err="1">
                <a:effectLst/>
                <a:latin typeface="Calibri" panose="020F0502020204030204" pitchFamily="34" charset="0"/>
                <a:ea typeface="Calibri" panose="020F0502020204030204" pitchFamily="34" charset="0"/>
                <a:cs typeface="Calibri" panose="020F0502020204030204" pitchFamily="34" charset="0"/>
              </a:rPr>
              <a:t>λιπάση</a:t>
            </a:r>
            <a:r>
              <a:rPr lang="el-GR" sz="2000" dirty="0">
                <a:effectLst/>
                <a:latin typeface="Calibri" panose="020F0502020204030204" pitchFamily="34" charset="0"/>
                <a:ea typeface="Calibri" panose="020F0502020204030204" pitchFamily="34" charset="0"/>
                <a:cs typeface="Calibri" panose="020F0502020204030204" pitchFamily="34" charset="0"/>
              </a:rPr>
              <a:t> αντίστοιχα.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7405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3009</TotalTime>
  <Words>8080</Words>
  <Application>Microsoft Office PowerPoint</Application>
  <PresentationFormat>Ευρεία οθόνη</PresentationFormat>
  <Paragraphs>240</Paragraphs>
  <Slides>65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65</vt:i4>
      </vt:variant>
    </vt:vector>
  </HeadingPairs>
  <TitlesOfParts>
    <vt:vector size="72" baseType="lpstr">
      <vt:lpstr>Aptos</vt:lpstr>
      <vt:lpstr>Aptos Display</vt:lpstr>
      <vt:lpstr>Arial</vt:lpstr>
      <vt:lpstr>Calibri</vt:lpstr>
      <vt:lpstr>Symbol</vt:lpstr>
      <vt:lpstr>Times New Roman</vt:lpstr>
      <vt:lpstr>Θέμα του Office</vt:lpstr>
      <vt:lpstr>ΠΕΠΤΙΚΟ ΣΥΣΤΗΜΑ</vt:lpstr>
      <vt:lpstr>Πεπτικό Σύστημα</vt:lpstr>
      <vt:lpstr>Διεργασίες πεπτικού συστήματος</vt:lpstr>
      <vt:lpstr>Παρουσίαση του PowerPoint</vt:lpstr>
      <vt:lpstr>Κυριότερες δομές και όργανα του πεπτικού συστήματος</vt:lpstr>
      <vt:lpstr>Στιβάδες του Τοιχώματος του Πεπτικού Σωλήνα</vt:lpstr>
      <vt:lpstr>Παρουσίαση του PowerPoint</vt:lpstr>
      <vt:lpstr>Κίνηση της Τροφής κατά την Πέψη</vt:lpstr>
      <vt:lpstr>Στοματική Κοιλότητα</vt:lpstr>
      <vt:lpstr>Γλώσσα</vt:lpstr>
      <vt:lpstr>ΣΙΕΛΟΓΟΝΟΙ ΑΔΕΝΕΣ</vt:lpstr>
      <vt:lpstr>Παρουσίαση του PowerPoint</vt:lpstr>
      <vt:lpstr>Τα τρία ζεύγη των κύριων σιελογόνων αδένων</vt:lpstr>
      <vt:lpstr>Σίελος</vt:lpstr>
      <vt:lpstr>Παρουσίαση του PowerPoint</vt:lpstr>
      <vt:lpstr>Δόντια</vt:lpstr>
      <vt:lpstr>Παρουσίαση του PowerPoint</vt:lpstr>
      <vt:lpstr>Η στοματική κοιλότητα και τα μόνιμα δόντια ενός ενήλικα άνδρα</vt:lpstr>
      <vt:lpstr>Μάσηση</vt:lpstr>
      <vt:lpstr>Φάρυγγας</vt:lpstr>
      <vt:lpstr>ΟΙΣΟΦΑΓΟΣ</vt:lpstr>
      <vt:lpstr>Κατάποση της Τροφής</vt:lpstr>
      <vt:lpstr>ΣΤΟΜΑΧΟΣ</vt:lpstr>
      <vt:lpstr>Παρουσίαση του PowerPoint</vt:lpstr>
      <vt:lpstr>Η δομή του στομάχου</vt:lpstr>
      <vt:lpstr>Εκκρίσεις Στομάχου</vt:lpstr>
      <vt:lpstr>Είδη κυττάρων στο βλεννογόνο του στομάχου</vt:lpstr>
      <vt:lpstr>Παρουσίαση του PowerPoint</vt:lpstr>
      <vt:lpstr>Παρουσίαση του PowerPoint</vt:lpstr>
      <vt:lpstr>Ο γαστρικός βλεννογόνος του στομάχου </vt:lpstr>
      <vt:lpstr>Πέψη και Απορρόφηση στο Στόμαχο</vt:lpstr>
      <vt:lpstr>ΛΕΠΤΟ ΕΝΤΕΡΟ</vt:lpstr>
      <vt:lpstr>Ιστολογία Λεπτού Εντέρου</vt:lpstr>
      <vt:lpstr>Παρουσίαση του PowerPoint</vt:lpstr>
      <vt:lpstr>Παρουσίαση του PowerPoint</vt:lpstr>
      <vt:lpstr>Οι λάχνες και οι μικρολάχνες </vt:lpstr>
      <vt:lpstr>ΠΑΓΚΡΕΑΣ</vt:lpstr>
      <vt:lpstr>Φυσιολογία του Παγκρέατος</vt:lpstr>
      <vt:lpstr>Ένζυμα παγκρεατικού υγρού</vt:lpstr>
      <vt:lpstr>Οι δομές του παγκρέατος και της χοληδόχου κύστης</vt:lpstr>
      <vt:lpstr>ΗΠΑΡ</vt:lpstr>
      <vt:lpstr>Φυσιολογία του Ήπατος</vt:lpstr>
      <vt:lpstr>Παρουσίαση του PowerPoint</vt:lpstr>
      <vt:lpstr>Παρουσίαση του PowerPoint</vt:lpstr>
      <vt:lpstr>Λειτουργίες της Χολής</vt:lpstr>
      <vt:lpstr>ΧΟΛΗΔΟΧΟΣ ΚΥΣΤΗ</vt:lpstr>
      <vt:lpstr>Παραγωγή χολής από το ήπαρ και έκκρισή της στο δωδεκαδάκτυλο</vt:lpstr>
      <vt:lpstr>Ορμόνες του Λεπτού Εντέρου</vt:lpstr>
      <vt:lpstr>Παρουσίαση του PowerPoint</vt:lpstr>
      <vt:lpstr>ΠΑΧΥ ΕΝΤΕΡΟ</vt:lpstr>
      <vt:lpstr>Τυφλό, Κόλον και Πρωκτός</vt:lpstr>
      <vt:lpstr>Οι διαφορετικές περιοχές του παχέος εντέρου</vt:lpstr>
      <vt:lpstr>Φυσιολογία Παχέος Εντέρου</vt:lpstr>
      <vt:lpstr>Παρουσίαση του PowerPoint</vt:lpstr>
      <vt:lpstr>Παρουσίαση του PowerPoint</vt:lpstr>
      <vt:lpstr>Κινήσεις του Παχέος Εντέρου</vt:lpstr>
      <vt:lpstr>ΠΕΨΗ ΚΑΙ ΑΠΟΡΡΟΦΗΣΗ</vt:lpstr>
      <vt:lpstr>Πέψη και Απορρόφηση Υδατανθράκων</vt:lpstr>
      <vt:lpstr>Παρουσίαση του PowerPoint</vt:lpstr>
      <vt:lpstr>Πέψη και Απορρόφηση Λιπιδίων</vt:lpstr>
      <vt:lpstr>Πέψη και Απορρόφηση Πρωτεϊνών</vt:lpstr>
      <vt:lpstr>Παρουσίαση του PowerPoint</vt:lpstr>
      <vt:lpstr>Απορρόφηση Νερού</vt:lpstr>
      <vt:lpstr>Απορρόφηση Ιόντων</vt:lpstr>
      <vt:lpstr>Απορρόφηση Βιταμινών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ΠΕΠΤΙΚΟ ΣΥΣΤΗΜΑ</dc:title>
  <dc:creator>GEORGIOS PANOUTSOPOULOS</dc:creator>
  <cp:lastModifiedBy>kostas sourlis</cp:lastModifiedBy>
  <cp:revision>26</cp:revision>
  <dcterms:created xsi:type="dcterms:W3CDTF">2024-11-22T12:21:02Z</dcterms:created>
  <dcterms:modified xsi:type="dcterms:W3CDTF">2024-12-28T12:10:24Z</dcterms:modified>
</cp:coreProperties>
</file>