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  <p:sldMasterId id="2147483683" r:id="rId3"/>
    <p:sldMasterId id="2147483696" r:id="rId4"/>
  </p:sldMasterIdLst>
  <p:notesMasterIdLst>
    <p:notesMasterId r:id="rId55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6" r:id="rId13"/>
    <p:sldId id="267" r:id="rId14"/>
    <p:sldId id="279" r:id="rId15"/>
    <p:sldId id="26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1" r:id="rId26"/>
    <p:sldId id="278" r:id="rId27"/>
    <p:sldId id="277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6" r:id="rId43"/>
    <p:sldId id="295" r:id="rId44"/>
    <p:sldId id="297" r:id="rId45"/>
    <p:sldId id="298" r:id="rId46"/>
    <p:sldId id="299" r:id="rId47"/>
    <p:sldId id="300" r:id="rId48"/>
    <p:sldId id="302" r:id="rId49"/>
    <p:sldId id="301" r:id="rId50"/>
    <p:sldId id="303" r:id="rId51"/>
    <p:sldId id="304" r:id="rId52"/>
    <p:sldId id="305" r:id="rId53"/>
    <p:sldId id="30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526EB-0905-424B-8241-78D63E1F9B3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A57A5-0AB3-4221-9265-E6C9DD66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41120" y="3886200"/>
            <a:ext cx="942848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41120" y="5124450"/>
            <a:ext cx="942848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3D784850-882C-4046-85F2-277C07EB09EC}" type="datetime1">
              <a:rPr lang="en-US" smtClean="0"/>
              <a:t>10/12/2021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74808" y="6355080"/>
            <a:ext cx="6623016" cy="36576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ECE333 Digital Systems Lab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rgbClr val="FFC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11" name="Group 10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2787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7A8-4558-4677-8125-81E5E835584F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grpSp>
        <p:nvGrpSpPr>
          <p:cNvPr id="10" name="Group 9"/>
          <p:cNvGrpSpPr/>
          <p:nvPr/>
        </p:nvGrpSpPr>
        <p:grpSpPr>
          <a:xfrm rot="5400000">
            <a:off x="-3002742" y="3354352"/>
            <a:ext cx="6858001" cy="149296"/>
            <a:chOff x="0" y="6197473"/>
            <a:chExt cx="8961120" cy="7651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99140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D10-7D6D-434B-BD10-D8524A33FFE2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257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219E-7923-4E7F-A46B-7C4211D389A4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493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4C7-80EE-41A1-86D1-072281FBEFE5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80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442-6E57-4F73-92E7-E1D80094FBB7}" type="datetime1">
              <a:rPr lang="en-US" smtClean="0"/>
              <a:t>10/12/2021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5931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B3F5-D20F-43A5-B05D-E85B4439AC17}" type="datetime1">
              <a:rPr lang="en-US" smtClean="0"/>
              <a:t>10/12/2021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9756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0999-C527-4A9A-B30A-4CABC5E73DF9}" type="datetime1">
              <a:rPr lang="en-US" smtClean="0"/>
              <a:t>10/12/2021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5263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97E6-7526-4395-854C-C71EC84AB76D}" type="datetime1">
              <a:rPr lang="en-US" smtClean="0"/>
              <a:t>10/12/2021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6408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23AB-F173-405B-8648-C3B249E484FC}" type="datetime1">
              <a:rPr lang="en-US" smtClean="0"/>
              <a:t>10/12/2021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53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624E-4A0E-491D-B69E-4474F8D604A4}" type="datetime1">
              <a:rPr lang="en-US" smtClean="0"/>
              <a:t>10/12/2021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221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Calibri" panose="020F0502020204030204" pitchFamily="34" charset="0"/>
              </a:defRPr>
            </a:lvl1pPr>
          </a:lstStyle>
          <a:p>
            <a:pPr algn="ctr"/>
            <a:fld id="{B6AD791D-809B-46D9-B559-960D01122782}" type="datetime1">
              <a:rPr lang="en-US" smtClean="0"/>
              <a:pPr algn="ctr"/>
              <a:t>10/12/2021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600">
                <a:latin typeface="Calibri" panose="020F0502020204030204" pitchFamily="34" charset="0"/>
              </a:defRPr>
            </a:lvl1pPr>
          </a:lstStyle>
          <a:p>
            <a:fld id="{330F7C4B-E11B-4932-902D-482F98F3F8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4492" y="6356350"/>
            <a:ext cx="6623016" cy="365760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ECE333 Digital Systems Lab</a:t>
            </a:r>
          </a:p>
        </p:txBody>
      </p:sp>
    </p:spTree>
    <p:extLst>
      <p:ext uri="{BB962C8B-B14F-4D97-AF65-F5344CB8AC3E}">
        <p14:creationId xmlns:p14="http://schemas.microsoft.com/office/powerpoint/2010/main" val="132550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4268-34C0-4F2D-B880-13C745601562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0347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90F6-26C8-463D-ADEE-DD1D0F9D9182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6140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09C-CC6E-4B3A-860D-9A1E9521235D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0771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BB5-3FFF-43CB-9AAA-1F7B1A1E7A12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823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C991-9781-469D-A89D-9F2EFDF5842F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17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F754-CA9B-4C7F-843C-A88909AD892B}" type="datetime1">
              <a:rPr lang="en-US" smtClean="0"/>
              <a:t>10/12/2021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6820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AE7-A60D-45B6-9902-48F49DE0F077}" type="datetime1">
              <a:rPr lang="en-US" smtClean="0"/>
              <a:t>10/12/2021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9805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2356-CB78-43F6-B727-C29632921603}" type="datetime1">
              <a:rPr lang="en-US" smtClean="0"/>
              <a:t>10/12/2021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949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C7C5-DE6E-4AF3-847F-02040F4EC80C}" type="datetime1">
              <a:rPr lang="en-US" smtClean="0"/>
              <a:t>10/12/2021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13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9F7E-A6A8-4047-AC70-05FCA043E62E}" type="datetime1">
              <a:rPr lang="en-US" smtClean="0"/>
              <a:t>10/12/2021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125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724F-C0FB-4A80-B0E7-B1F84747F041}" type="datetime1">
              <a:rPr lang="en-US" smtClean="0"/>
              <a:t>10/12/2021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4492" y="6356350"/>
            <a:ext cx="6623016" cy="36576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ECE333 Digital Systems Lab</a:t>
            </a:r>
          </a:p>
        </p:txBody>
      </p:sp>
    </p:spTree>
    <p:extLst>
      <p:ext uri="{BB962C8B-B14F-4D97-AF65-F5344CB8AC3E}">
        <p14:creationId xmlns:p14="http://schemas.microsoft.com/office/powerpoint/2010/main" val="2046323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8BE2-FE73-4481-92A5-3E35C07FD3BE}" type="datetime1">
              <a:rPr lang="en-US" smtClean="0"/>
              <a:t>10/12/2021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29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6367-3687-4682-B4A4-81316FDB932E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099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EB3F-94A4-49DC-89F6-5B173FD56E8B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167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119-1FCA-4883-8484-3EF1C9A96F57}" type="datetime1">
              <a:rPr lang="en-US" smtClean="0"/>
              <a:t>10/12/2021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862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500-4681-4922-A3A0-89048A183756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6982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065-425C-4D07-AA46-535514B9F60E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369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2E13-6CB5-4FC6-B193-6F46041208E0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185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D6F-40E2-4270-BC3A-D1EDF7D2A7CA}" type="datetime1">
              <a:rPr lang="en-US" smtClean="0"/>
              <a:t>10/12/2021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852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0A62-98DE-45D9-B61D-4F8ED60EA652}" type="datetime1">
              <a:rPr lang="en-US" smtClean="0"/>
              <a:t>10/12/2021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145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9C3-3D77-471C-8D9A-A0C84D543E45}" type="datetime1">
              <a:rPr lang="en-US" smtClean="0"/>
              <a:t>10/12/2021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08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F9AD-F7DB-4F85-84C6-969073723DD5}" type="datetime1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ECE333 Digital Systems Lab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5277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999-815D-4974-BD30-0A59772AA719}" type="datetime1">
              <a:rPr lang="en-US" smtClean="0"/>
              <a:t>10/12/2021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853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CEF2-5E01-4A87-BE1C-72670AE00E39}" type="datetime1">
              <a:rPr lang="en-US" smtClean="0"/>
              <a:t>10/12/2021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622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1091-EEEF-423B-BD0C-786A4E5831F5}" type="datetime1">
              <a:rPr lang="en-US" smtClean="0"/>
              <a:t>10/12/2021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280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4357-8016-47E8-9B15-D5ECD5888034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4599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8795-A04C-4E15-8E2F-5C56FB1C6220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041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AEE-6ACC-4861-9AAB-CDA774EDF2F9}" type="datetime1">
              <a:rPr lang="en-US" smtClean="0"/>
              <a:t>10/12/2021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53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18E5-8BF9-4436-BAE4-67DB8D5B7EBE}" type="datetime1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ECE333 Digital Systems Lab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20147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6842-1B2E-42A3-8193-986349C068F2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ECE333 Digital Systems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7" name="Group 6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9712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406E-0AC2-4646-8509-55C3BFBA4F84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ECE333 Digital Systems Lab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818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C4DC-0709-4097-8F98-C3AB597455FC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11" name="Group 10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782522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467-B944-46FF-88F1-425CEC728244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4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0142136" y="6356350"/>
            <a:ext cx="144432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DE18B0B-76EE-4F06-A504-AE41C39D4357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17821" y="6356350"/>
            <a:ext cx="7502769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ECE333 Digital Systems Lab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117449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30F7C4B-E11B-4932-902D-482F98F3F8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5" name="Group 4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1108825"/>
            <a:ext cx="11948160" cy="76517"/>
            <a:chOff x="0" y="6197473"/>
            <a:chExt cx="8961120" cy="76517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7005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accent3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5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EF7C0-E9EC-4A83-AF0C-BC8CFC4F8DE6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DBAB-91B3-4D97-83C9-C93659578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81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9E75A-8C58-4CC9-B4EC-3E64BAE6C9A8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08714-E972-4BBB-A08C-7AD872D90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25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E572-9FD6-4C9F-8F93-0471679B92DB}" type="datetime1">
              <a:rPr lang="en-US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9C3C-EFDC-4F04-B067-B742CFDDDA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32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8B22-F5D9-4EE2-9D46-19430C095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Brief </a:t>
            </a:r>
            <a:r>
              <a:rPr lang="en-US" dirty="0" err="1"/>
              <a:t>Vivado</a:t>
            </a:r>
            <a:r>
              <a:rPr lang="en-US" dirty="0"/>
              <a:t> Tutorial</a:t>
            </a:r>
            <a:br>
              <a:rPr lang="en-US" dirty="0"/>
            </a:br>
            <a:r>
              <a:rPr lang="en-US" dirty="0"/>
              <a:t>CE333, Fall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578C0-ED68-42EF-9541-5CD7C60C20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Stavros Simoglou, Dimitris </a:t>
            </a:r>
            <a:r>
              <a:rPr lang="en-US" dirty="0" err="1"/>
              <a:t>Valiantzas</a:t>
            </a:r>
            <a:r>
              <a:rPr lang="en-US" dirty="0"/>
              <a:t>, Christos </a:t>
            </a:r>
            <a:r>
              <a:rPr lang="en-US" dirty="0" err="1"/>
              <a:t>Sotiriou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0CDEC-86A4-4D06-B245-73EDD0B9D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35" y="433470"/>
            <a:ext cx="2995530" cy="29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C614BF-6B13-4BE2-88F6-8399F803CA1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00333" y="1219200"/>
            <a:ext cx="8191334" cy="4937125"/>
          </a:xfrm>
        </p:spPr>
      </p:pic>
    </p:spTree>
    <p:extLst>
      <p:ext uri="{BB962C8B-B14F-4D97-AF65-F5344CB8AC3E}">
        <p14:creationId xmlns:p14="http://schemas.microsoft.com/office/powerpoint/2010/main" val="143531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ABB5-0CBA-4581-8742-DEACA808CE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Create Project</a:t>
            </a:r>
          </a:p>
          <a:p>
            <a:pPr lvl="1"/>
            <a:r>
              <a:rPr lang="en-US" dirty="0"/>
              <a:t>Create Design Constraints (XDC)</a:t>
            </a:r>
          </a:p>
          <a:p>
            <a:pPr lvl="1"/>
            <a:r>
              <a:rPr lang="en-US" dirty="0"/>
              <a:t>Import Xilinx Soft IP</a:t>
            </a:r>
          </a:p>
          <a:p>
            <a:pPr lvl="1"/>
            <a:r>
              <a:rPr lang="en-US" dirty="0"/>
              <a:t>Behavioral Simulation</a:t>
            </a:r>
          </a:p>
          <a:p>
            <a:pPr lvl="1"/>
            <a:r>
              <a:rPr lang="en-US" dirty="0"/>
              <a:t>Synthesis</a:t>
            </a:r>
          </a:p>
          <a:p>
            <a:pPr lvl="1"/>
            <a:r>
              <a:rPr lang="en-US" dirty="0"/>
              <a:t>Gate Level Simulation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Post P&amp;R Simulation</a:t>
            </a:r>
          </a:p>
          <a:p>
            <a:pPr lvl="1"/>
            <a:r>
              <a:rPr lang="en-US" dirty="0"/>
              <a:t>Generate Bit Stream</a:t>
            </a:r>
          </a:p>
          <a:p>
            <a:pPr lvl="1"/>
            <a:r>
              <a:rPr lang="en-US" dirty="0"/>
              <a:t>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5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79C8C-1D9E-4598-9A2A-C3F1F5F889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3DB60442-EF23-4966-B451-7FEF98CDC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333" y="1219200"/>
            <a:ext cx="8191334" cy="4937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6BCE2B-3CBE-4751-A19D-55E8EEF8BCA3}"/>
              </a:ext>
            </a:extLst>
          </p:cNvPr>
          <p:cNvSpPr/>
          <p:nvPr/>
        </p:nvSpPr>
        <p:spPr>
          <a:xfrm>
            <a:off x="2200459" y="2362097"/>
            <a:ext cx="584033" cy="174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0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13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90F684F-CCF1-4051-95C7-BDBDB25C46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62F81F-FA32-45FF-B8BC-A2D944D7D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81026"/>
            <a:ext cx="5576301" cy="41030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BB7C9F-7F0D-44D0-A5EE-854AF0E32E88}"/>
              </a:ext>
            </a:extLst>
          </p:cNvPr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9490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14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90F684F-CCF1-4051-95C7-BDBDB25C46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BB7C9F-7F0D-44D0-A5EE-854AF0E32E88}"/>
              </a:ext>
            </a:extLst>
          </p:cNvPr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60956-52C2-415D-9601-87901DE90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83589"/>
            <a:ext cx="6168694" cy="45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6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15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90F684F-CCF1-4051-95C7-BDBDB25C46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BB7C9F-7F0D-44D0-A5EE-854AF0E32E88}"/>
              </a:ext>
            </a:extLst>
          </p:cNvPr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E0FCE-930A-4D58-AAE6-B0C50DA6B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053" y="3628102"/>
            <a:ext cx="2606960" cy="2320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65E492-742D-4A73-B0F1-47EE8DA69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3" y="1708049"/>
            <a:ext cx="7235925" cy="40084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278AF2-A760-4A6A-880F-86779EEC4706}"/>
              </a:ext>
            </a:extLst>
          </p:cNvPr>
          <p:cNvSpPr/>
          <p:nvPr/>
        </p:nvSpPr>
        <p:spPr>
          <a:xfrm>
            <a:off x="2347943" y="4568457"/>
            <a:ext cx="637131" cy="151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16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90F684F-CCF1-4051-95C7-BDBDB25C46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BB7C9F-7F0D-44D0-A5EE-854AF0E32E88}"/>
              </a:ext>
            </a:extLst>
          </p:cNvPr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E0FCE-930A-4D58-AAE6-B0C50DA6B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053" y="3628102"/>
            <a:ext cx="2606960" cy="2320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65E492-742D-4A73-B0F1-47EE8DA69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3" y="1708049"/>
            <a:ext cx="7235925" cy="40084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278AF2-A760-4A6A-880F-86779EEC4706}"/>
              </a:ext>
            </a:extLst>
          </p:cNvPr>
          <p:cNvSpPr/>
          <p:nvPr/>
        </p:nvSpPr>
        <p:spPr>
          <a:xfrm>
            <a:off x="2347943" y="4568457"/>
            <a:ext cx="637131" cy="151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10 Points 2">
            <a:extLst>
              <a:ext uri="{FF2B5EF4-FFF2-40B4-BE49-F238E27FC236}">
                <a16:creationId xmlns:a16="http://schemas.microsoft.com/office/drawing/2014/main" id="{D3CE4E09-22E3-4ADB-95E0-618FC193E183}"/>
              </a:ext>
            </a:extLst>
          </p:cNvPr>
          <p:cNvSpPr/>
          <p:nvPr/>
        </p:nvSpPr>
        <p:spPr>
          <a:xfrm>
            <a:off x="5197584" y="2479542"/>
            <a:ext cx="3592707" cy="3468821"/>
          </a:xfrm>
          <a:prstGeom prst="star10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Prefer using an external editor of your choice!</a:t>
            </a:r>
          </a:p>
          <a:p>
            <a:pPr algn="ctr"/>
            <a:r>
              <a:rPr lang="en-US" dirty="0"/>
              <a:t>Usually more capable than </a:t>
            </a:r>
            <a:r>
              <a:rPr lang="en-US" dirty="0" err="1"/>
              <a:t>Vivado</a:t>
            </a:r>
            <a:r>
              <a:rPr lang="en-US" dirty="0"/>
              <a:t> text editor</a:t>
            </a:r>
          </a:p>
        </p:txBody>
      </p:sp>
    </p:spTree>
    <p:extLst>
      <p:ext uri="{BB962C8B-B14F-4D97-AF65-F5344CB8AC3E}">
        <p14:creationId xmlns:p14="http://schemas.microsoft.com/office/powerpoint/2010/main" val="3942672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17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90F684F-CCF1-4051-95C7-BDBDB25C46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BB7C9F-7F0D-44D0-A5EE-854AF0E32E88}"/>
              </a:ext>
            </a:extLst>
          </p:cNvPr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E0FCE-930A-4D58-AAE6-B0C50DA6B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053" y="3628102"/>
            <a:ext cx="2606960" cy="2320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65E492-742D-4A73-B0F1-47EE8DA69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3" y="1708049"/>
            <a:ext cx="7235925" cy="40084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278AF2-A760-4A6A-880F-86779EEC4706}"/>
              </a:ext>
            </a:extLst>
          </p:cNvPr>
          <p:cNvSpPr/>
          <p:nvPr/>
        </p:nvSpPr>
        <p:spPr>
          <a:xfrm>
            <a:off x="2347943" y="4568457"/>
            <a:ext cx="637131" cy="151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10 Points 2">
            <a:extLst>
              <a:ext uri="{FF2B5EF4-FFF2-40B4-BE49-F238E27FC236}">
                <a16:creationId xmlns:a16="http://schemas.microsoft.com/office/drawing/2014/main" id="{D3CE4E09-22E3-4ADB-95E0-618FC193E183}"/>
              </a:ext>
            </a:extLst>
          </p:cNvPr>
          <p:cNvSpPr/>
          <p:nvPr/>
        </p:nvSpPr>
        <p:spPr>
          <a:xfrm>
            <a:off x="5197584" y="2479542"/>
            <a:ext cx="3592707" cy="3468821"/>
          </a:xfrm>
          <a:prstGeom prst="star10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suggestions:</a:t>
            </a:r>
          </a:p>
          <a:p>
            <a:pPr algn="ctr"/>
            <a:r>
              <a:rPr lang="en-US" dirty="0"/>
              <a:t>Sublime Text, VS Code, Atom, Vim, Emacs</a:t>
            </a:r>
          </a:p>
        </p:txBody>
      </p:sp>
    </p:spTree>
    <p:extLst>
      <p:ext uri="{BB962C8B-B14F-4D97-AF65-F5344CB8AC3E}">
        <p14:creationId xmlns:p14="http://schemas.microsoft.com/office/powerpoint/2010/main" val="222977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A67DDF-3523-487F-93F4-34D254456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37" y="1569228"/>
            <a:ext cx="8022224" cy="4312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18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90F684F-CCF1-4051-95C7-BDBDB25C46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BB7C9F-7F0D-44D0-A5EE-854AF0E32E88}"/>
              </a:ext>
            </a:extLst>
          </p:cNvPr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278AF2-A760-4A6A-880F-86779EEC4706}"/>
              </a:ext>
            </a:extLst>
          </p:cNvPr>
          <p:cNvSpPr/>
          <p:nvPr/>
        </p:nvSpPr>
        <p:spPr>
          <a:xfrm>
            <a:off x="2536723" y="4979055"/>
            <a:ext cx="548640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51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86FDDB-27A6-4C92-9683-DFA814C7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6" y="1398146"/>
            <a:ext cx="6167074" cy="45454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19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90F684F-CCF1-4051-95C7-BDBDB25C46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BB7C9F-7F0D-44D0-A5EE-854AF0E32E88}"/>
              </a:ext>
            </a:extLst>
          </p:cNvPr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278AF2-A760-4A6A-880F-86779EEC4706}"/>
              </a:ext>
            </a:extLst>
          </p:cNvPr>
          <p:cNvSpPr/>
          <p:nvPr/>
        </p:nvSpPr>
        <p:spPr>
          <a:xfrm>
            <a:off x="1256563" y="2271251"/>
            <a:ext cx="548640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B07C9-179D-4B0E-A40B-BC807A8A8BC9}"/>
              </a:ext>
            </a:extLst>
          </p:cNvPr>
          <p:cNvSpPr/>
          <p:nvPr/>
        </p:nvSpPr>
        <p:spPr>
          <a:xfrm>
            <a:off x="1256563" y="2788172"/>
            <a:ext cx="1091380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DE3D6B-394D-4511-9216-7D9E63854941}"/>
              </a:ext>
            </a:extLst>
          </p:cNvPr>
          <p:cNvSpPr/>
          <p:nvPr/>
        </p:nvSpPr>
        <p:spPr>
          <a:xfrm>
            <a:off x="2919197" y="2788172"/>
            <a:ext cx="2213241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ABB5-0CBA-4581-8742-DEACA808CE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Create Project</a:t>
            </a:r>
          </a:p>
          <a:p>
            <a:pPr lvl="1"/>
            <a:r>
              <a:rPr lang="en-US" dirty="0"/>
              <a:t>Create Design Constraints (XDC)</a:t>
            </a:r>
          </a:p>
          <a:p>
            <a:pPr lvl="1"/>
            <a:r>
              <a:rPr lang="en-US" dirty="0"/>
              <a:t>Import Xilinx Soft IP</a:t>
            </a:r>
          </a:p>
          <a:p>
            <a:pPr lvl="1"/>
            <a:r>
              <a:rPr lang="en-US" dirty="0"/>
              <a:t>Behavioral Simulation</a:t>
            </a:r>
          </a:p>
          <a:p>
            <a:pPr lvl="1"/>
            <a:r>
              <a:rPr lang="en-US" dirty="0"/>
              <a:t>Synthesis</a:t>
            </a:r>
          </a:p>
          <a:p>
            <a:pPr lvl="1"/>
            <a:r>
              <a:rPr lang="en-US" dirty="0"/>
              <a:t>Gate Level Simulation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Post P&amp;R Simulation</a:t>
            </a:r>
          </a:p>
          <a:p>
            <a:pPr lvl="1"/>
            <a:r>
              <a:rPr lang="en-US" dirty="0"/>
              <a:t>Generate Bit Stream</a:t>
            </a:r>
          </a:p>
          <a:p>
            <a:pPr lvl="1"/>
            <a:r>
              <a:rPr lang="en-US" dirty="0"/>
              <a:t>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75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86FDDB-27A6-4C92-9683-DFA814C7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6" y="1398146"/>
            <a:ext cx="6167074" cy="45454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20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90F684F-CCF1-4051-95C7-BDBDB25C46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BB7C9F-7F0D-44D0-A5EE-854AF0E32E88}"/>
              </a:ext>
            </a:extLst>
          </p:cNvPr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278AF2-A760-4A6A-880F-86779EEC4706}"/>
              </a:ext>
            </a:extLst>
          </p:cNvPr>
          <p:cNvSpPr/>
          <p:nvPr/>
        </p:nvSpPr>
        <p:spPr>
          <a:xfrm>
            <a:off x="1256563" y="2271251"/>
            <a:ext cx="548640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B07C9-179D-4B0E-A40B-BC807A8A8BC9}"/>
              </a:ext>
            </a:extLst>
          </p:cNvPr>
          <p:cNvSpPr/>
          <p:nvPr/>
        </p:nvSpPr>
        <p:spPr>
          <a:xfrm>
            <a:off x="1256563" y="2788172"/>
            <a:ext cx="1091380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DE3D6B-394D-4511-9216-7D9E63854941}"/>
              </a:ext>
            </a:extLst>
          </p:cNvPr>
          <p:cNvSpPr/>
          <p:nvPr/>
        </p:nvSpPr>
        <p:spPr>
          <a:xfrm>
            <a:off x="2919197" y="2788172"/>
            <a:ext cx="2213241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5A14E3C-F955-4C1D-9159-C004B9E47D36}"/>
              </a:ext>
            </a:extLst>
          </p:cNvPr>
          <p:cNvSpPr/>
          <p:nvPr/>
        </p:nvSpPr>
        <p:spPr>
          <a:xfrm>
            <a:off x="5337417" y="707922"/>
            <a:ext cx="2945277" cy="2249669"/>
          </a:xfrm>
          <a:prstGeom prst="wedgeEllipseCallout">
            <a:avLst>
              <a:gd name="adj1" fmla="val -57768"/>
              <a:gd name="adj2" fmla="val 425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Select </a:t>
            </a:r>
            <a:r>
              <a:rPr lang="en-US" dirty="0" err="1"/>
              <a:t>Digilent</a:t>
            </a:r>
            <a:r>
              <a:rPr lang="en-US" dirty="0"/>
              <a:t> </a:t>
            </a:r>
            <a:r>
              <a:rPr lang="en-US" dirty="0" err="1"/>
              <a:t>Nexys</a:t>
            </a:r>
            <a:r>
              <a:rPr lang="en-US" dirty="0"/>
              <a:t> A7-100T Board</a:t>
            </a:r>
          </a:p>
        </p:txBody>
      </p:sp>
    </p:spTree>
    <p:extLst>
      <p:ext uri="{BB962C8B-B14F-4D97-AF65-F5344CB8AC3E}">
        <p14:creationId xmlns:p14="http://schemas.microsoft.com/office/powerpoint/2010/main" val="4030965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36CB49-63E7-4DC3-B1EF-57798C88D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86" y="1251204"/>
            <a:ext cx="6658081" cy="4890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21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90F684F-CCF1-4051-95C7-BDBDB25C46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BB7C9F-7F0D-44D0-A5EE-854AF0E32E88}"/>
              </a:ext>
            </a:extLst>
          </p:cNvPr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278AF2-A760-4A6A-880F-86779EEC4706}"/>
              </a:ext>
            </a:extLst>
          </p:cNvPr>
          <p:cNvSpPr/>
          <p:nvPr/>
        </p:nvSpPr>
        <p:spPr>
          <a:xfrm>
            <a:off x="5798084" y="5834462"/>
            <a:ext cx="508326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6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14C34-29DB-40F7-AB03-59EDAF832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089" y="1358638"/>
            <a:ext cx="7929821" cy="47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76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ABB5-0CBA-4581-8742-DEACA808CE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FPGA Flow</a:t>
            </a: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Create Project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Create Design Constraints (XDC)</a:t>
            </a:r>
          </a:p>
          <a:p>
            <a:pPr lvl="1"/>
            <a:r>
              <a:rPr lang="en-US" dirty="0"/>
              <a:t>Import Xilinx Soft IP</a:t>
            </a:r>
          </a:p>
          <a:p>
            <a:pPr lvl="1"/>
            <a:r>
              <a:rPr lang="en-US" dirty="0"/>
              <a:t>Behavioral Simulation</a:t>
            </a:r>
          </a:p>
          <a:p>
            <a:pPr lvl="1"/>
            <a:r>
              <a:rPr lang="en-US" dirty="0"/>
              <a:t>Synthesis</a:t>
            </a:r>
          </a:p>
          <a:p>
            <a:pPr lvl="1"/>
            <a:r>
              <a:rPr lang="en-US" dirty="0"/>
              <a:t>Gate Level Simulation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Post P&amp;R Simulation</a:t>
            </a:r>
          </a:p>
          <a:p>
            <a:pPr lvl="1"/>
            <a:r>
              <a:rPr lang="en-US" dirty="0"/>
              <a:t>Generate Bit Stream</a:t>
            </a:r>
          </a:p>
          <a:p>
            <a:pPr lvl="1"/>
            <a:r>
              <a:rPr lang="en-US" dirty="0"/>
              <a:t>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9822D-21E0-43E9-B99D-8F71DAFFD1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Design Constraints (XDC)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24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BB7C9F-7F0D-44D0-A5EE-854AF0E32E88}"/>
              </a:ext>
            </a:extLst>
          </p:cNvPr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854D61-71DD-4637-A4F7-7C77B2D54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458" y="2463171"/>
            <a:ext cx="6853084" cy="24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22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ABB5-0CBA-4581-8742-DEACA808CE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Create Project</a:t>
            </a:r>
          </a:p>
          <a:p>
            <a:pPr lvl="1"/>
            <a:r>
              <a:rPr lang="en-US" dirty="0"/>
              <a:t>Create Design Constraints (XDC)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Import Xilinx Soft IP</a:t>
            </a:r>
          </a:p>
          <a:p>
            <a:pPr lvl="1"/>
            <a:r>
              <a:rPr lang="en-US" dirty="0"/>
              <a:t>Behavioral Simulation</a:t>
            </a:r>
          </a:p>
          <a:p>
            <a:pPr lvl="1"/>
            <a:r>
              <a:rPr lang="en-US" dirty="0"/>
              <a:t>Synthesis</a:t>
            </a:r>
          </a:p>
          <a:p>
            <a:pPr lvl="1"/>
            <a:r>
              <a:rPr lang="en-US" dirty="0"/>
              <a:t>Gate Level Simulation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Post P&amp;R Simulation</a:t>
            </a:r>
          </a:p>
          <a:p>
            <a:pPr lvl="1"/>
            <a:r>
              <a:rPr lang="en-US" dirty="0"/>
              <a:t>Generate Bit Stream</a:t>
            </a:r>
          </a:p>
          <a:p>
            <a:pPr lvl="1"/>
            <a:r>
              <a:rPr lang="en-US" dirty="0"/>
              <a:t>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7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 Xilinx Soft 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14C34-29DB-40F7-AB03-59EDAF832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089" y="1358638"/>
            <a:ext cx="7929821" cy="47820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33B711-749A-4273-BC7E-2C7B06E20CEC}"/>
              </a:ext>
            </a:extLst>
          </p:cNvPr>
          <p:cNvSpPr/>
          <p:nvPr/>
        </p:nvSpPr>
        <p:spPr>
          <a:xfrm>
            <a:off x="2218155" y="2188661"/>
            <a:ext cx="702026" cy="253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40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 Xilinx Soft 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14C34-29DB-40F7-AB03-59EDAF832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089" y="1358638"/>
            <a:ext cx="7929821" cy="47820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33B711-749A-4273-BC7E-2C7B06E20CEC}"/>
              </a:ext>
            </a:extLst>
          </p:cNvPr>
          <p:cNvSpPr/>
          <p:nvPr/>
        </p:nvSpPr>
        <p:spPr>
          <a:xfrm>
            <a:off x="2218155" y="2194561"/>
            <a:ext cx="713824" cy="129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F93E8-F04A-4BE0-969F-3AEA18FB0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362" y="1557220"/>
            <a:ext cx="5109202" cy="42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0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05B700-5E7A-470B-A857-5FC0E6545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78" y="1344249"/>
            <a:ext cx="8032408" cy="4840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 Xilinx Soft 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3B711-749A-4273-BC7E-2C7B06E20CEC}"/>
              </a:ext>
            </a:extLst>
          </p:cNvPr>
          <p:cNvSpPr/>
          <p:nvPr/>
        </p:nvSpPr>
        <p:spPr>
          <a:xfrm>
            <a:off x="2218155" y="2312544"/>
            <a:ext cx="713824" cy="129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2A10D1-1D11-4F65-8DD4-DB0588DC625B}"/>
              </a:ext>
            </a:extLst>
          </p:cNvPr>
          <p:cNvSpPr/>
          <p:nvPr/>
        </p:nvSpPr>
        <p:spPr>
          <a:xfrm>
            <a:off x="5562106" y="1904506"/>
            <a:ext cx="4608382" cy="309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05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ABB5-0CBA-4581-8742-DEACA808CE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Create Project</a:t>
            </a:r>
          </a:p>
          <a:p>
            <a:pPr lvl="1"/>
            <a:r>
              <a:rPr lang="en-US" dirty="0"/>
              <a:t>Create Design Constraints (XDC)</a:t>
            </a:r>
          </a:p>
          <a:p>
            <a:pPr lvl="1"/>
            <a:r>
              <a:rPr lang="en-US" dirty="0"/>
              <a:t>Import Xilinx Soft IP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Behavioral Simulation</a:t>
            </a:r>
          </a:p>
          <a:p>
            <a:pPr lvl="1"/>
            <a:r>
              <a:rPr lang="en-US" dirty="0"/>
              <a:t>Synthesis</a:t>
            </a:r>
          </a:p>
          <a:p>
            <a:pPr lvl="1"/>
            <a:r>
              <a:rPr lang="en-US" dirty="0"/>
              <a:t>Gate Level Simulation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Post P&amp;R Simulation</a:t>
            </a:r>
          </a:p>
          <a:p>
            <a:pPr lvl="1"/>
            <a:r>
              <a:rPr lang="en-US" dirty="0"/>
              <a:t>Generate Bit Stream</a:t>
            </a:r>
          </a:p>
          <a:p>
            <a:pPr lvl="1"/>
            <a:r>
              <a:rPr lang="en-US" dirty="0"/>
              <a:t>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9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ABB5-0CBA-4581-8742-DEACA808CE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FPGA Flow</a:t>
            </a: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Create Project</a:t>
            </a:r>
          </a:p>
          <a:p>
            <a:pPr lvl="1"/>
            <a:r>
              <a:rPr lang="en-US" dirty="0"/>
              <a:t>Create Design Constraints (XDC)</a:t>
            </a:r>
          </a:p>
          <a:p>
            <a:pPr lvl="1"/>
            <a:r>
              <a:rPr lang="en-US" dirty="0"/>
              <a:t>Import Xilinx Soft IP</a:t>
            </a:r>
          </a:p>
          <a:p>
            <a:pPr lvl="1"/>
            <a:r>
              <a:rPr lang="en-US" dirty="0"/>
              <a:t>Behavioral Simulation</a:t>
            </a:r>
          </a:p>
          <a:p>
            <a:pPr lvl="1"/>
            <a:r>
              <a:rPr lang="en-US" dirty="0"/>
              <a:t>Synthesis</a:t>
            </a:r>
          </a:p>
          <a:p>
            <a:pPr lvl="1"/>
            <a:r>
              <a:rPr lang="en-US" dirty="0"/>
              <a:t>Gate Level Simulation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Post P&amp;R Simulation</a:t>
            </a:r>
          </a:p>
          <a:p>
            <a:pPr lvl="1"/>
            <a:r>
              <a:rPr lang="en-US" dirty="0"/>
              <a:t>Generate Bit Stream</a:t>
            </a:r>
          </a:p>
          <a:p>
            <a:pPr lvl="1"/>
            <a:r>
              <a:rPr lang="en-US" dirty="0"/>
              <a:t>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83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2D9C5E-A967-47CF-BF32-723C6C6ED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1" y="1227049"/>
            <a:ext cx="7962308" cy="4799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17B6F-3EA7-4A46-AD3E-C2E694E147C9}"/>
              </a:ext>
            </a:extLst>
          </p:cNvPr>
          <p:cNvSpPr/>
          <p:nvPr/>
        </p:nvSpPr>
        <p:spPr>
          <a:xfrm>
            <a:off x="1946787" y="1899592"/>
            <a:ext cx="201999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5C8357-DBC5-44D5-842B-60D23BBB7E9E}"/>
              </a:ext>
            </a:extLst>
          </p:cNvPr>
          <p:cNvSpPr/>
          <p:nvPr/>
        </p:nvSpPr>
        <p:spPr>
          <a:xfrm>
            <a:off x="3261360" y="3137474"/>
            <a:ext cx="1058935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65B84966-696D-4698-BC0D-22D1557894B3}"/>
              </a:ext>
            </a:extLst>
          </p:cNvPr>
          <p:cNvSpPr/>
          <p:nvPr/>
        </p:nvSpPr>
        <p:spPr>
          <a:xfrm>
            <a:off x="5987844" y="1527932"/>
            <a:ext cx="3248582" cy="2725502"/>
          </a:xfrm>
          <a:prstGeom prst="wedgeEllipseCallout">
            <a:avLst>
              <a:gd name="adj1" fmla="val -54973"/>
              <a:gd name="adj2" fmla="val 304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Include testbench!</a:t>
            </a:r>
          </a:p>
        </p:txBody>
      </p:sp>
    </p:spTree>
    <p:extLst>
      <p:ext uri="{BB962C8B-B14F-4D97-AF65-F5344CB8AC3E}">
        <p14:creationId xmlns:p14="http://schemas.microsoft.com/office/powerpoint/2010/main" val="336901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2D9C5E-A967-47CF-BF32-723C6C6ED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1" y="1227049"/>
            <a:ext cx="7962308" cy="4799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17B6F-3EA7-4A46-AD3E-C2E694E147C9}"/>
              </a:ext>
            </a:extLst>
          </p:cNvPr>
          <p:cNvSpPr/>
          <p:nvPr/>
        </p:nvSpPr>
        <p:spPr>
          <a:xfrm>
            <a:off x="1946787" y="1899592"/>
            <a:ext cx="201999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5C8357-DBC5-44D5-842B-60D23BBB7E9E}"/>
              </a:ext>
            </a:extLst>
          </p:cNvPr>
          <p:cNvSpPr/>
          <p:nvPr/>
        </p:nvSpPr>
        <p:spPr>
          <a:xfrm>
            <a:off x="3261360" y="3137474"/>
            <a:ext cx="1058935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65B84966-696D-4698-BC0D-22D1557894B3}"/>
              </a:ext>
            </a:extLst>
          </p:cNvPr>
          <p:cNvSpPr/>
          <p:nvPr/>
        </p:nvSpPr>
        <p:spPr>
          <a:xfrm>
            <a:off x="5987844" y="1527932"/>
            <a:ext cx="3248582" cy="2725502"/>
          </a:xfrm>
          <a:prstGeom prst="wedgeEllipseCallout">
            <a:avLst>
              <a:gd name="adj1" fmla="val -54973"/>
              <a:gd name="adj2" fmla="val 304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Include testbench!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4DBC6EA-CEE4-435A-9C4E-4C4A62FC5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0452" y="4151026"/>
            <a:ext cx="5375805" cy="18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44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BECCE7-220B-4D2E-8CD4-5C85579716AC}"/>
              </a:ext>
            </a:extLst>
          </p:cNvPr>
          <p:cNvGrpSpPr/>
          <p:nvPr/>
        </p:nvGrpSpPr>
        <p:grpSpPr>
          <a:xfrm>
            <a:off x="309713" y="1258370"/>
            <a:ext cx="8614043" cy="3770005"/>
            <a:chOff x="309713" y="1258370"/>
            <a:chExt cx="8614043" cy="37700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72DC97-8596-4456-9DF4-0F1CA07EA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7"/>
            <a:stretch/>
          </p:blipFill>
          <p:spPr>
            <a:xfrm>
              <a:off x="330364" y="1258370"/>
              <a:ext cx="8593392" cy="375820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2407D4-50E2-4D7E-83D4-81C7DD4C5CE1}"/>
                </a:ext>
              </a:extLst>
            </p:cNvPr>
            <p:cNvSpPr/>
            <p:nvPr/>
          </p:nvSpPr>
          <p:spPr>
            <a:xfrm>
              <a:off x="309713" y="4111850"/>
              <a:ext cx="3427525" cy="916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17B6F-3EA7-4A46-AD3E-C2E694E147C9}"/>
              </a:ext>
            </a:extLst>
          </p:cNvPr>
          <p:cNvSpPr/>
          <p:nvPr/>
        </p:nvSpPr>
        <p:spPr>
          <a:xfrm>
            <a:off x="1393023" y="3043082"/>
            <a:ext cx="604236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5C8357-DBC5-44D5-842B-60D23BBB7E9E}"/>
              </a:ext>
            </a:extLst>
          </p:cNvPr>
          <p:cNvSpPr/>
          <p:nvPr/>
        </p:nvSpPr>
        <p:spPr>
          <a:xfrm>
            <a:off x="3804102" y="1659505"/>
            <a:ext cx="573220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38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D644232-87F3-4B86-8591-13FBB9E59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22" y="1279519"/>
            <a:ext cx="8086904" cy="4853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17B6F-3EA7-4A46-AD3E-C2E694E147C9}"/>
              </a:ext>
            </a:extLst>
          </p:cNvPr>
          <p:cNvSpPr/>
          <p:nvPr/>
        </p:nvSpPr>
        <p:spPr>
          <a:xfrm>
            <a:off x="1634121" y="3001787"/>
            <a:ext cx="766915" cy="2428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5C8357-DBC5-44D5-842B-60D23BBB7E9E}"/>
              </a:ext>
            </a:extLst>
          </p:cNvPr>
          <p:cNvSpPr/>
          <p:nvPr/>
        </p:nvSpPr>
        <p:spPr>
          <a:xfrm>
            <a:off x="2866104" y="2290736"/>
            <a:ext cx="1340135" cy="287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7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8A0BB0-5806-4F04-8441-85DFF6E15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12" y="1238066"/>
            <a:ext cx="8118548" cy="4906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17B6F-3EA7-4A46-AD3E-C2E694E147C9}"/>
              </a:ext>
            </a:extLst>
          </p:cNvPr>
          <p:cNvSpPr/>
          <p:nvPr/>
        </p:nvSpPr>
        <p:spPr>
          <a:xfrm>
            <a:off x="1602003" y="3215148"/>
            <a:ext cx="1436165" cy="147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40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B0AE81-36BC-4238-8D17-6895712E2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12" y="1264572"/>
            <a:ext cx="8250455" cy="4970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57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B0AE81-36BC-4238-8D17-6895712E2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12" y="1264572"/>
            <a:ext cx="8250455" cy="4970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17B6F-3EA7-4A46-AD3E-C2E694E147C9}"/>
              </a:ext>
            </a:extLst>
          </p:cNvPr>
          <p:cNvSpPr/>
          <p:nvPr/>
        </p:nvSpPr>
        <p:spPr>
          <a:xfrm>
            <a:off x="3419004" y="1539730"/>
            <a:ext cx="1530555" cy="147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C497658-100D-4EAD-BFA7-4D22DB8218B4}"/>
              </a:ext>
            </a:extLst>
          </p:cNvPr>
          <p:cNvSpPr/>
          <p:nvPr/>
        </p:nvSpPr>
        <p:spPr>
          <a:xfrm>
            <a:off x="5392010" y="1143000"/>
            <a:ext cx="2617350" cy="2195910"/>
          </a:xfrm>
          <a:prstGeom prst="wedgeEllipseCallout">
            <a:avLst>
              <a:gd name="adj1" fmla="val -64214"/>
              <a:gd name="adj2" fmla="val -248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Simulation Control Buttons</a:t>
            </a:r>
          </a:p>
        </p:txBody>
      </p:sp>
    </p:spTree>
    <p:extLst>
      <p:ext uri="{BB962C8B-B14F-4D97-AF65-F5344CB8AC3E}">
        <p14:creationId xmlns:p14="http://schemas.microsoft.com/office/powerpoint/2010/main" val="2361112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ABB5-0CBA-4581-8742-DEACA808CE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Create Project</a:t>
            </a:r>
          </a:p>
          <a:p>
            <a:pPr lvl="1"/>
            <a:r>
              <a:rPr lang="en-US" dirty="0"/>
              <a:t>Create Design Constraints (XDC)</a:t>
            </a:r>
          </a:p>
          <a:p>
            <a:pPr lvl="1"/>
            <a:r>
              <a:rPr lang="en-US" dirty="0"/>
              <a:t>Import Xilinx Soft IP</a:t>
            </a:r>
          </a:p>
          <a:p>
            <a:pPr lvl="1"/>
            <a:r>
              <a:rPr lang="en-US" dirty="0"/>
              <a:t>Behavioral Simulation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Synthesis</a:t>
            </a:r>
          </a:p>
          <a:p>
            <a:pPr lvl="1"/>
            <a:r>
              <a:rPr lang="en-US" dirty="0"/>
              <a:t>Gate Level Simulation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Post P&amp;R Simulation</a:t>
            </a:r>
          </a:p>
          <a:p>
            <a:pPr lvl="1"/>
            <a:r>
              <a:rPr lang="en-US" dirty="0"/>
              <a:t>Generate Bit Stream</a:t>
            </a:r>
          </a:p>
          <a:p>
            <a:pPr lvl="1"/>
            <a:r>
              <a:rPr lang="en-US" dirty="0"/>
              <a:t>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71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Synthesis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F19E8-2C88-41E7-AFFB-1C30D726F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21" y="1217686"/>
            <a:ext cx="9141558" cy="48470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683037-3171-4E04-8442-08DCC20163DA}"/>
              </a:ext>
            </a:extLst>
          </p:cNvPr>
          <p:cNvSpPr/>
          <p:nvPr/>
        </p:nvSpPr>
        <p:spPr>
          <a:xfrm>
            <a:off x="1607902" y="4478249"/>
            <a:ext cx="782960" cy="253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111D91-AB89-4039-B490-B8657DB99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096" y="2194814"/>
            <a:ext cx="3100664" cy="24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63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ABB5-0CBA-4581-8742-DEACA808CE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Create Project</a:t>
            </a:r>
          </a:p>
          <a:p>
            <a:pPr lvl="1"/>
            <a:r>
              <a:rPr lang="en-US" dirty="0"/>
              <a:t>Create Design Constraints (XDC)</a:t>
            </a:r>
          </a:p>
          <a:p>
            <a:pPr lvl="1"/>
            <a:r>
              <a:rPr lang="en-US" dirty="0"/>
              <a:t>Import Xilinx Soft IP</a:t>
            </a:r>
          </a:p>
          <a:p>
            <a:pPr lvl="1"/>
            <a:r>
              <a:rPr lang="en-US" dirty="0"/>
              <a:t>Behavioral Simulation</a:t>
            </a:r>
          </a:p>
          <a:p>
            <a:pPr lvl="1"/>
            <a:r>
              <a:rPr lang="en-US" dirty="0"/>
              <a:t>Synthesis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Gate Level Simulation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Post P&amp;R Simulation</a:t>
            </a:r>
          </a:p>
          <a:p>
            <a:pPr lvl="1"/>
            <a:r>
              <a:rPr lang="en-US" dirty="0"/>
              <a:t>Generate Bit Stream</a:t>
            </a:r>
          </a:p>
          <a:p>
            <a:pPr lvl="1"/>
            <a:r>
              <a:rPr lang="en-US" dirty="0"/>
              <a:t>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8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FPGA 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79C8C-1D9E-4598-9A2A-C3F1F5F889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1C792F-AC96-4397-B0EF-85F22255A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736" y="1452562"/>
            <a:ext cx="2384528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57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52D22F-6031-44F3-BE2D-06381508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54" y="1266737"/>
            <a:ext cx="9097892" cy="4801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Gate Level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40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83037-3171-4E04-8442-08DCC20163DA}"/>
              </a:ext>
            </a:extLst>
          </p:cNvPr>
          <p:cNvSpPr/>
          <p:nvPr/>
        </p:nvSpPr>
        <p:spPr>
          <a:xfrm>
            <a:off x="1625046" y="3713911"/>
            <a:ext cx="883261" cy="17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AFD2CF-FDBF-49A5-B58D-C3553B07CBC0}"/>
              </a:ext>
            </a:extLst>
          </p:cNvPr>
          <p:cNvSpPr/>
          <p:nvPr/>
        </p:nvSpPr>
        <p:spPr>
          <a:xfrm>
            <a:off x="2066676" y="4007840"/>
            <a:ext cx="1985207" cy="329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19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52D22F-6031-44F3-BE2D-06381508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54" y="1266737"/>
            <a:ext cx="9097892" cy="4801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Gate Level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41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83037-3171-4E04-8442-08DCC20163DA}"/>
              </a:ext>
            </a:extLst>
          </p:cNvPr>
          <p:cNvSpPr/>
          <p:nvPr/>
        </p:nvSpPr>
        <p:spPr>
          <a:xfrm>
            <a:off x="1625046" y="3713911"/>
            <a:ext cx="883261" cy="17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AFD2CF-FDBF-49A5-B58D-C3553B07CBC0}"/>
              </a:ext>
            </a:extLst>
          </p:cNvPr>
          <p:cNvSpPr/>
          <p:nvPr/>
        </p:nvSpPr>
        <p:spPr>
          <a:xfrm>
            <a:off x="2066676" y="4007840"/>
            <a:ext cx="1985207" cy="329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2796811-5815-42D9-9298-5DE370D2B48B}"/>
              </a:ext>
            </a:extLst>
          </p:cNvPr>
          <p:cNvSpPr/>
          <p:nvPr/>
        </p:nvSpPr>
        <p:spPr>
          <a:xfrm>
            <a:off x="3934437" y="1266737"/>
            <a:ext cx="4630723" cy="3212984"/>
          </a:xfrm>
          <a:prstGeom prst="cloudCallout">
            <a:avLst>
              <a:gd name="adj1" fmla="val -52174"/>
              <a:gd name="adj2" fmla="val 41090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What’s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1100002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ABB5-0CBA-4581-8742-DEACA808CE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Create Project</a:t>
            </a:r>
          </a:p>
          <a:p>
            <a:pPr lvl="1"/>
            <a:r>
              <a:rPr lang="en-US" dirty="0"/>
              <a:t>Create Design Constraints (XDC)</a:t>
            </a:r>
          </a:p>
          <a:p>
            <a:pPr lvl="1"/>
            <a:r>
              <a:rPr lang="en-US" dirty="0"/>
              <a:t>Import Xilinx Soft IP</a:t>
            </a:r>
          </a:p>
          <a:p>
            <a:pPr lvl="1"/>
            <a:r>
              <a:rPr lang="en-US" dirty="0"/>
              <a:t>Behavioral Simulation</a:t>
            </a:r>
          </a:p>
          <a:p>
            <a:pPr lvl="1"/>
            <a:r>
              <a:rPr lang="en-US" dirty="0"/>
              <a:t>Synthesis</a:t>
            </a:r>
          </a:p>
          <a:p>
            <a:pPr lvl="1"/>
            <a:r>
              <a:rPr lang="en-US" dirty="0"/>
              <a:t>Gate Level Simulation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Implementation</a:t>
            </a:r>
          </a:p>
          <a:p>
            <a:pPr lvl="1"/>
            <a:r>
              <a:rPr lang="en-US" dirty="0"/>
              <a:t>Post P&amp;R Simulation</a:t>
            </a:r>
          </a:p>
          <a:p>
            <a:pPr lvl="1"/>
            <a:r>
              <a:rPr lang="en-US" dirty="0"/>
              <a:t>Generate Bit Stream</a:t>
            </a:r>
          </a:p>
          <a:p>
            <a:pPr lvl="1"/>
            <a:r>
              <a:rPr lang="en-US" dirty="0"/>
              <a:t>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46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9C17-D3CD-4EEE-8694-AF0DCD24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C9BA-6B4C-4DBB-A84E-CA414E6CC6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17117-DC55-452D-9617-32CE3AC0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B6AD791D-809B-46D9-B559-960D01122782}" type="datetime1">
              <a:rPr lang="en-US" smtClean="0"/>
              <a:pPr algn="ctr"/>
              <a:t>10/12/2021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9285F-8331-4430-8C9D-7983EA08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29886-59CD-44D6-8419-253B530B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21A75A-5C12-40FB-B00B-3A41B06AF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84" y="1265022"/>
            <a:ext cx="9137831" cy="48420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850091-68F7-472C-B318-CE4712F6C97F}"/>
              </a:ext>
            </a:extLst>
          </p:cNvPr>
          <p:cNvSpPr/>
          <p:nvPr/>
        </p:nvSpPr>
        <p:spPr>
          <a:xfrm>
            <a:off x="1658601" y="5072927"/>
            <a:ext cx="883261" cy="17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8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C1AA319-877C-4F10-97EE-39274AC1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36" y="1252057"/>
            <a:ext cx="9085928" cy="4814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09C17-D3CD-4EEE-8694-AF0DCD24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C9BA-6B4C-4DBB-A84E-CA414E6CC6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17117-DC55-452D-9617-32CE3AC0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B6AD791D-809B-46D9-B559-960D01122782}" type="datetime1">
              <a:rPr lang="en-US" smtClean="0"/>
              <a:pPr algn="ctr"/>
              <a:t>10/12/2021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9285F-8331-4430-8C9D-7983EA08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29886-59CD-44D6-8419-253B530B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50091-68F7-472C-B318-CE4712F6C97F}"/>
              </a:ext>
            </a:extLst>
          </p:cNvPr>
          <p:cNvSpPr/>
          <p:nvPr/>
        </p:nvSpPr>
        <p:spPr>
          <a:xfrm>
            <a:off x="4670249" y="4468920"/>
            <a:ext cx="1076210" cy="203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C7438F-8F4C-4874-B546-CB89CAD1CCE1}"/>
              </a:ext>
            </a:extLst>
          </p:cNvPr>
          <p:cNvSpPr/>
          <p:nvPr/>
        </p:nvSpPr>
        <p:spPr>
          <a:xfrm>
            <a:off x="4670249" y="4728745"/>
            <a:ext cx="5564320" cy="877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4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ABB5-0CBA-4581-8742-DEACA808CE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Create Project</a:t>
            </a:r>
          </a:p>
          <a:p>
            <a:pPr lvl="1"/>
            <a:r>
              <a:rPr lang="en-US" dirty="0"/>
              <a:t>Create Design Constraints (XDC)</a:t>
            </a:r>
          </a:p>
          <a:p>
            <a:pPr lvl="1"/>
            <a:r>
              <a:rPr lang="en-US" dirty="0"/>
              <a:t>Import Xilinx Soft IP</a:t>
            </a:r>
          </a:p>
          <a:p>
            <a:pPr lvl="1"/>
            <a:r>
              <a:rPr lang="en-US" dirty="0"/>
              <a:t>Behavioral Simulation</a:t>
            </a:r>
          </a:p>
          <a:p>
            <a:pPr lvl="1"/>
            <a:r>
              <a:rPr lang="en-US" dirty="0"/>
              <a:t>Synthesis</a:t>
            </a:r>
          </a:p>
          <a:p>
            <a:pPr lvl="1"/>
            <a:r>
              <a:rPr lang="en-US" dirty="0"/>
              <a:t>Gate Level Simulation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Post P&amp;R Simulation</a:t>
            </a:r>
          </a:p>
          <a:p>
            <a:pPr lvl="1"/>
            <a:r>
              <a:rPr lang="en-US" dirty="0"/>
              <a:t>Generate Bit Stream</a:t>
            </a:r>
          </a:p>
          <a:p>
            <a:pPr lvl="1"/>
            <a:r>
              <a:rPr lang="en-US" dirty="0"/>
              <a:t>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72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CC4116-B4AE-4AEF-8ACA-9DB8C7061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30" y="1190938"/>
            <a:ext cx="9448739" cy="4995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P&amp;R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46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83037-3171-4E04-8442-08DCC20163DA}"/>
              </a:ext>
            </a:extLst>
          </p:cNvPr>
          <p:cNvSpPr/>
          <p:nvPr/>
        </p:nvSpPr>
        <p:spPr>
          <a:xfrm>
            <a:off x="1549729" y="3688743"/>
            <a:ext cx="883261" cy="17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AFD2CF-FDBF-49A5-B58D-C3553B07CBC0}"/>
              </a:ext>
            </a:extLst>
          </p:cNvPr>
          <p:cNvSpPr/>
          <p:nvPr/>
        </p:nvSpPr>
        <p:spPr>
          <a:xfrm>
            <a:off x="1991360" y="4284676"/>
            <a:ext cx="2060707" cy="329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58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ABB5-0CBA-4581-8742-DEACA808CE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Create Project</a:t>
            </a:r>
          </a:p>
          <a:p>
            <a:pPr lvl="1"/>
            <a:r>
              <a:rPr lang="en-US" dirty="0"/>
              <a:t>Create Design Constraints (XDC)</a:t>
            </a:r>
          </a:p>
          <a:p>
            <a:pPr lvl="1"/>
            <a:r>
              <a:rPr lang="en-US" dirty="0"/>
              <a:t>Import Xilinx Soft IP</a:t>
            </a:r>
          </a:p>
          <a:p>
            <a:pPr lvl="1"/>
            <a:r>
              <a:rPr lang="en-US" dirty="0"/>
              <a:t>Behavioral Simulation</a:t>
            </a:r>
          </a:p>
          <a:p>
            <a:pPr lvl="1"/>
            <a:r>
              <a:rPr lang="en-US" dirty="0"/>
              <a:t>Synthesis</a:t>
            </a:r>
          </a:p>
          <a:p>
            <a:pPr lvl="1"/>
            <a:r>
              <a:rPr lang="en-US" dirty="0"/>
              <a:t>Gate Level Simulation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Post P&amp;R Simulation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Generate Bit Stream</a:t>
            </a:r>
          </a:p>
          <a:p>
            <a:pPr lvl="1"/>
            <a:r>
              <a:rPr lang="en-US" dirty="0"/>
              <a:t>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297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265E05-1A31-447D-A259-6D0EF255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67" y="1167415"/>
            <a:ext cx="9585466" cy="5076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Bit Stream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48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83037-3171-4E04-8442-08DCC20163DA}"/>
              </a:ext>
            </a:extLst>
          </p:cNvPr>
          <p:cNvSpPr/>
          <p:nvPr/>
        </p:nvSpPr>
        <p:spPr>
          <a:xfrm>
            <a:off x="1404112" y="5763236"/>
            <a:ext cx="969972" cy="156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11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265E05-1A31-447D-A259-6D0EF255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67" y="1167415"/>
            <a:ext cx="9585466" cy="5076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Bit Stream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49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83037-3171-4E04-8442-08DCC20163DA}"/>
              </a:ext>
            </a:extLst>
          </p:cNvPr>
          <p:cNvSpPr/>
          <p:nvPr/>
        </p:nvSpPr>
        <p:spPr>
          <a:xfrm>
            <a:off x="1404112" y="5763236"/>
            <a:ext cx="969972" cy="156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D6E63D7D-E2CE-4733-A122-80F0160E6898}"/>
              </a:ext>
            </a:extLst>
          </p:cNvPr>
          <p:cNvSpPr/>
          <p:nvPr/>
        </p:nvSpPr>
        <p:spPr>
          <a:xfrm>
            <a:off x="7561277" y="939566"/>
            <a:ext cx="4630723" cy="3212984"/>
          </a:xfrm>
          <a:prstGeom prst="cloudCallout">
            <a:avLst>
              <a:gd name="adj1" fmla="val -52174"/>
              <a:gd name="adj2" fmla="val 41090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Will it work?</a:t>
            </a:r>
          </a:p>
        </p:txBody>
      </p:sp>
    </p:spTree>
    <p:extLst>
      <p:ext uri="{BB962C8B-B14F-4D97-AF65-F5344CB8AC3E}">
        <p14:creationId xmlns:p14="http://schemas.microsoft.com/office/powerpoint/2010/main" val="359486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ABB5-0CBA-4581-8742-DEACA808CE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</a:p>
          <a:p>
            <a:r>
              <a:rPr lang="en-US" dirty="0">
                <a:solidFill>
                  <a:schemeClr val="accent1"/>
                </a:solidFill>
              </a:rPr>
              <a:t>Xilinx </a:t>
            </a:r>
            <a:r>
              <a:rPr lang="en-US" dirty="0" err="1">
                <a:solidFill>
                  <a:schemeClr val="accent1"/>
                </a:solidFill>
              </a:rPr>
              <a:t>Vivado</a:t>
            </a:r>
            <a:r>
              <a:rPr lang="en-US" dirty="0">
                <a:solidFill>
                  <a:schemeClr val="accent1"/>
                </a:solidFill>
              </a:rPr>
              <a:t> 2021</a:t>
            </a:r>
          </a:p>
          <a:p>
            <a:pPr lvl="1"/>
            <a:r>
              <a:rPr lang="en-US" dirty="0"/>
              <a:t>Create Project</a:t>
            </a:r>
          </a:p>
          <a:p>
            <a:pPr lvl="1"/>
            <a:r>
              <a:rPr lang="en-US" dirty="0"/>
              <a:t>Create Design Constraints (XDC)</a:t>
            </a:r>
          </a:p>
          <a:p>
            <a:pPr lvl="1"/>
            <a:r>
              <a:rPr lang="en-US" dirty="0"/>
              <a:t>Import Xilinx Soft IP</a:t>
            </a:r>
          </a:p>
          <a:p>
            <a:pPr lvl="1"/>
            <a:r>
              <a:rPr lang="en-US" dirty="0"/>
              <a:t>Behavioral Simulation</a:t>
            </a:r>
          </a:p>
          <a:p>
            <a:pPr lvl="1"/>
            <a:r>
              <a:rPr lang="en-US" dirty="0"/>
              <a:t>Synthesis</a:t>
            </a:r>
          </a:p>
          <a:p>
            <a:pPr lvl="1"/>
            <a:r>
              <a:rPr lang="en-US" dirty="0"/>
              <a:t>Gate Level Simulation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Post P&amp;R Simulation</a:t>
            </a:r>
          </a:p>
          <a:p>
            <a:pPr lvl="1"/>
            <a:r>
              <a:rPr lang="en-US" dirty="0"/>
              <a:t>Generate Bit Stream</a:t>
            </a:r>
          </a:p>
          <a:p>
            <a:pPr lvl="1"/>
            <a:r>
              <a:rPr lang="en-US" dirty="0"/>
              <a:t>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36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7E37-D872-4193-8188-FF6545FB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6F2CEAE9-DF8B-4ED5-89F7-C89B17B5074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37" y="1219200"/>
            <a:ext cx="4937125" cy="49371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893AE-271D-48DA-941E-4539F2EE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B6AD791D-809B-46D9-B559-960D01122782}" type="datetime1">
              <a:rPr lang="en-US" smtClean="0"/>
              <a:pPr algn="ctr"/>
              <a:t>10/12/2021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8ECC8-F661-415D-A625-5F61C8A8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9E36B-A2C2-4247-93D1-89C03DD50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</p:spTree>
    <p:extLst>
      <p:ext uri="{BB962C8B-B14F-4D97-AF65-F5344CB8AC3E}">
        <p14:creationId xmlns:p14="http://schemas.microsoft.com/office/powerpoint/2010/main" val="172353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79C8C-1D9E-4598-9A2A-C3F1F5F889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Xilinx Embedded Systems Development Kit</a:t>
            </a:r>
          </a:p>
        </p:txBody>
      </p:sp>
    </p:spTree>
    <p:extLst>
      <p:ext uri="{BB962C8B-B14F-4D97-AF65-F5344CB8AC3E}">
        <p14:creationId xmlns:p14="http://schemas.microsoft.com/office/powerpoint/2010/main" val="339957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79C8C-1D9E-4598-9A2A-C3F1F5F889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Xilinx Embedded Systems Development Kit</a:t>
            </a:r>
          </a:p>
          <a:p>
            <a:r>
              <a:rPr lang="en-US" dirty="0"/>
              <a:t>RTL to FPGA Integrated Solution</a:t>
            </a:r>
          </a:p>
        </p:txBody>
      </p:sp>
    </p:spTree>
    <p:extLst>
      <p:ext uri="{BB962C8B-B14F-4D97-AF65-F5344CB8AC3E}">
        <p14:creationId xmlns:p14="http://schemas.microsoft.com/office/powerpoint/2010/main" val="262437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79C8C-1D9E-4598-9A2A-C3F1F5F889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Xilinx Embedded Systems Development Kit</a:t>
            </a:r>
          </a:p>
          <a:p>
            <a:r>
              <a:rPr lang="en-US" dirty="0"/>
              <a:t>RTL to FPGA Integrated Solution</a:t>
            </a:r>
          </a:p>
          <a:p>
            <a:r>
              <a:rPr lang="en-US" dirty="0"/>
              <a:t>Latest Version</a:t>
            </a:r>
          </a:p>
        </p:txBody>
      </p:sp>
    </p:spTree>
    <p:extLst>
      <p:ext uri="{BB962C8B-B14F-4D97-AF65-F5344CB8AC3E}">
        <p14:creationId xmlns:p14="http://schemas.microsoft.com/office/powerpoint/2010/main" val="195791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CB9-E0BF-4CE5-96B4-05D32FE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B365-BD32-46A0-AF68-A3FB66B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C84-DF4B-4AA2-974D-1AD81EA7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BEDC95-8FFF-4B2A-820A-1AE0BC9D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79C8C-1D9E-4598-9A2A-C3F1F5F889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start </a:t>
            </a:r>
            <a:r>
              <a:rPr lang="en-US" dirty="0" err="1"/>
              <a:t>Vivado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Vivado</a:t>
            </a:r>
            <a:r>
              <a:rPr lang="en-US" dirty="0"/>
              <a:t> directory contains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settings32.sh </a:t>
            </a:r>
            <a:r>
              <a:rPr lang="en-US" dirty="0"/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settings64.sh </a:t>
            </a:r>
            <a:r>
              <a:rPr lang="en-US" dirty="0"/>
              <a:t>scripts</a:t>
            </a:r>
          </a:p>
          <a:p>
            <a:pPr lvl="1"/>
            <a:r>
              <a:rPr lang="en-US" dirty="0"/>
              <a:t>Use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source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Vivado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Path&gt;/settings64.sh</a:t>
            </a:r>
          </a:p>
          <a:p>
            <a:pPr lvl="2"/>
            <a:r>
              <a:rPr lang="en-US" dirty="0"/>
              <a:t>Where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Vivado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Path&gt;</a:t>
            </a:r>
            <a:r>
              <a:rPr lang="en-US" dirty="0"/>
              <a:t> is the installation directory path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Start using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vivado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E6C97-20D7-46E9-A782-C50B7A8BE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3878364"/>
            <a:ext cx="73056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16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FF0000"/>
      </a:accent1>
      <a:accent2>
        <a:srgbClr val="0070C0"/>
      </a:accent2>
      <a:accent3>
        <a:srgbClr val="00B050"/>
      </a:accent3>
      <a:accent4>
        <a:srgbClr val="FFC000"/>
      </a:accent4>
      <a:accent5>
        <a:srgbClr val="945D4A"/>
      </a:accent5>
      <a:accent6>
        <a:srgbClr val="BFBFBF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" id="{3ABC9601-B6B7-42F5-A888-B7F68ED5B7A6}" vid="{3F6C3419-CB8D-4BEE-9C02-516BEFA0FCE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open_days_2019</Template>
  <TotalTime>818</TotalTime>
  <Words>939</Words>
  <Application>Microsoft Office PowerPoint</Application>
  <PresentationFormat>Widescreen</PresentationFormat>
  <Paragraphs>372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Bookman Old Style</vt:lpstr>
      <vt:lpstr>Calibri</vt:lpstr>
      <vt:lpstr>Calibri Light</vt:lpstr>
      <vt:lpstr>Courier New</vt:lpstr>
      <vt:lpstr>Gill Sans MT</vt:lpstr>
      <vt:lpstr>Wingdings</vt:lpstr>
      <vt:lpstr>Wingdings 3</vt:lpstr>
      <vt:lpstr>Origin</vt:lpstr>
      <vt:lpstr>Custom Design</vt:lpstr>
      <vt:lpstr>1_Custom Design</vt:lpstr>
      <vt:lpstr>2_Custom Design</vt:lpstr>
      <vt:lpstr>Brief Vivado Tutorial CE333, Fall 2021</vt:lpstr>
      <vt:lpstr>Overview</vt:lpstr>
      <vt:lpstr>Overview</vt:lpstr>
      <vt:lpstr>FPGA Flow</vt:lpstr>
      <vt:lpstr>Overview</vt:lpstr>
      <vt:lpstr>Xilinx Vivado 2021</vt:lpstr>
      <vt:lpstr>Xilinx Vivado 2021</vt:lpstr>
      <vt:lpstr>Xilinx Vivado 2021</vt:lpstr>
      <vt:lpstr>Xilinx Vivado 2021</vt:lpstr>
      <vt:lpstr>Xilinx Vivado 2021</vt:lpstr>
      <vt:lpstr>Overview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Overview</vt:lpstr>
      <vt:lpstr>Create Design Constraints (XDC)</vt:lpstr>
      <vt:lpstr>Overview</vt:lpstr>
      <vt:lpstr>Import Xilinx Soft IP</vt:lpstr>
      <vt:lpstr>Import Xilinx Soft IP</vt:lpstr>
      <vt:lpstr>Import Xilinx Soft IP</vt:lpstr>
      <vt:lpstr>Overview</vt:lpstr>
      <vt:lpstr>Behavioral Simulation</vt:lpstr>
      <vt:lpstr>Behavioral Simulation</vt:lpstr>
      <vt:lpstr>Behavioral Simulation</vt:lpstr>
      <vt:lpstr>Behavioral Simulation</vt:lpstr>
      <vt:lpstr>Behavioral Simulation</vt:lpstr>
      <vt:lpstr>Behavioral Simulation</vt:lpstr>
      <vt:lpstr>Behavioral Simulation</vt:lpstr>
      <vt:lpstr>Overview</vt:lpstr>
      <vt:lpstr>Synthesis</vt:lpstr>
      <vt:lpstr>Overview</vt:lpstr>
      <vt:lpstr>Gate Level Simulation</vt:lpstr>
      <vt:lpstr>Gate Level Simulation</vt:lpstr>
      <vt:lpstr>Overview</vt:lpstr>
      <vt:lpstr>Implementation</vt:lpstr>
      <vt:lpstr>Implementation</vt:lpstr>
      <vt:lpstr>Overview</vt:lpstr>
      <vt:lpstr>Post P&amp;R Simulation</vt:lpstr>
      <vt:lpstr>Overview</vt:lpstr>
      <vt:lpstr>Generate Bit Stream</vt:lpstr>
      <vt:lpstr>Generate Bit Stream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Valgrind Tutorial CE420, Spring 2019</dc:title>
  <dc:creator>Stavros Simoglou</dc:creator>
  <cp:lastModifiedBy>Stavros Simoglou</cp:lastModifiedBy>
  <cp:revision>76</cp:revision>
  <dcterms:created xsi:type="dcterms:W3CDTF">2019-04-15T21:26:40Z</dcterms:created>
  <dcterms:modified xsi:type="dcterms:W3CDTF">2021-10-12T21:01:40Z</dcterms:modified>
</cp:coreProperties>
</file>