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5" autoAdjust="0"/>
    <p:restoredTop sz="94637"/>
  </p:normalViewPr>
  <p:slideViewPr>
    <p:cSldViewPr>
      <p:cViewPr varScale="1">
        <p:scale>
          <a:sx n="108" d="100"/>
          <a:sy n="108" d="100"/>
        </p:scale>
        <p:origin x="176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Ορθογώνιο τρίγωνο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grpSp>
        <p:nvGrpSpPr>
          <p:cNvPr id="2" name="1 - Ομάδα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- Ελεύθερη σχεδίαση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8" name="7 - Ελεύθερη σχεδίαση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1" name="10 - Ελεύθερη σχεδίαση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11 - Ευθεία γραμμή σύνδεσης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973BE7A-A896-4D86-AC7E-13069397EC9D}" type="datetimeFigureOut">
              <a:rPr lang="el-GR" smtClean="0"/>
              <a:t>4/11/19</a:t>
            </a:fld>
            <a:endParaRPr lang="el-GR" dirty="0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l-GR" dirty="0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751F20-7825-47A4-80CB-EA7FF8C8D83F}" type="slidenum">
              <a:rPr lang="el-GR" smtClean="0"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3BE7A-A896-4D86-AC7E-13069397EC9D}" type="datetimeFigureOut">
              <a:rPr lang="el-GR" smtClean="0"/>
              <a:t>4/11/19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51F20-7825-47A4-80CB-EA7FF8C8D83F}" type="slidenum">
              <a:rPr lang="el-GR" smtClean="0"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3BE7A-A896-4D86-AC7E-13069397EC9D}" type="datetimeFigureOut">
              <a:rPr lang="el-GR" smtClean="0"/>
              <a:t>4/11/19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51F20-7825-47A4-80CB-EA7FF8C8D83F}" type="slidenum">
              <a:rPr lang="el-GR" smtClean="0"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3BE7A-A896-4D86-AC7E-13069397EC9D}" type="datetimeFigureOut">
              <a:rPr lang="el-GR" smtClean="0"/>
              <a:t>4/11/19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51F20-7825-47A4-80CB-EA7FF8C8D83F}" type="slidenum">
              <a:rPr lang="el-GR" smtClean="0"/>
              <a:t>‹#›</a:t>
            </a:fld>
            <a:endParaRPr lang="el-GR" dirty="0"/>
          </a:p>
        </p:txBody>
      </p:sp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3BE7A-A896-4D86-AC7E-13069397EC9D}" type="datetimeFigureOut">
              <a:rPr lang="el-GR" smtClean="0"/>
              <a:t>4/11/19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51F20-7825-47A4-80CB-EA7FF8C8D83F}" type="slidenum">
              <a:rPr lang="el-GR" smtClean="0"/>
              <a:t>‹#›</a:t>
            </a:fld>
            <a:endParaRPr lang="el-GR" dirty="0"/>
          </a:p>
        </p:txBody>
      </p:sp>
      <p:sp>
        <p:nvSpPr>
          <p:cNvPr id="7" name="6 - Διάσημα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8" name="7 - Διάσημα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3BE7A-A896-4D86-AC7E-13069397EC9D}" type="datetimeFigureOut">
              <a:rPr lang="el-GR" smtClean="0"/>
              <a:t>4/11/19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51F20-7825-47A4-80CB-EA7FF8C8D83F}" type="slidenum">
              <a:rPr lang="el-GR" smtClean="0"/>
              <a:t>‹#›</a:t>
            </a:fld>
            <a:endParaRPr lang="el-GR" dirty="0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3BE7A-A896-4D86-AC7E-13069397EC9D}" type="datetimeFigureOut">
              <a:rPr lang="el-GR" smtClean="0"/>
              <a:t>4/11/19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51F20-7825-47A4-80CB-EA7FF8C8D83F}" type="slidenum">
              <a:rPr lang="el-GR" smtClean="0"/>
              <a:t>‹#›</a:t>
            </a:fld>
            <a:endParaRPr lang="el-G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3BE7A-A896-4D86-AC7E-13069397EC9D}" type="datetimeFigureOut">
              <a:rPr lang="el-GR" smtClean="0"/>
              <a:t>4/11/19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51F20-7825-47A4-80CB-EA7FF8C8D83F}" type="slidenum">
              <a:rPr lang="el-GR" smtClean="0"/>
              <a:t>‹#›</a:t>
            </a:fld>
            <a:endParaRPr lang="el-GR" dirty="0"/>
          </a:p>
        </p:txBody>
      </p:sp>
      <p:sp>
        <p:nvSpPr>
          <p:cNvPr id="6" name="5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3BE7A-A896-4D86-AC7E-13069397EC9D}" type="datetimeFigureOut">
              <a:rPr lang="el-GR" smtClean="0"/>
              <a:t>4/11/19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51F20-7825-47A4-80CB-EA7FF8C8D83F}" type="slidenum">
              <a:rPr lang="el-GR" smtClean="0"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E973BE7A-A896-4D86-AC7E-13069397EC9D}" type="datetimeFigureOut">
              <a:rPr lang="el-GR" smtClean="0"/>
              <a:t>4/11/19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51F20-7825-47A4-80CB-EA7FF8C8D83F}" type="slidenum">
              <a:rPr lang="el-GR" smtClean="0"/>
              <a:t>‹#›</a:t>
            </a:fld>
            <a:endParaRPr lang="el-G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dirty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973BE7A-A896-4D86-AC7E-13069397EC9D}" type="datetimeFigureOut">
              <a:rPr lang="el-GR" smtClean="0"/>
              <a:t>4/11/19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751F20-7825-47A4-80CB-EA7FF8C8D83F}" type="slidenum">
              <a:rPr lang="el-GR" smtClean="0"/>
              <a:t>‹#›</a:t>
            </a:fld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- Ελεύθερη σχεδίαση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9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10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- Διάσημα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13" name="12 - Διάσημα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Ελεύθερη σχεδίαση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11 - Ελεύθερη σχεδίαση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13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14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973BE7A-A896-4D86-AC7E-13069397EC9D}" type="datetimeFigureOut">
              <a:rPr lang="el-GR" smtClean="0"/>
              <a:t>4/11/19</a:t>
            </a:fld>
            <a:endParaRPr lang="el-GR" dirty="0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l-GR" dirty="0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751F20-7825-47A4-80CB-EA7FF8C8D83F}" type="slidenum">
              <a:rPr lang="el-GR" smtClean="0"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αναπτύσσοντας μαθηματικές έννοιες και καταπολεμώντας στερεότυπα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όταν δύο σχήματα είναι διαφορετικά τότε όλα τα χαρακτηριστικά τους και τα μεγέθη τους είναι διαφορετικά</a:t>
            </a: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όχι πάντα</a:t>
            </a:r>
          </a:p>
          <a:p>
            <a:endParaRPr lang="el-GR" dirty="0"/>
          </a:p>
          <a:p>
            <a:endParaRPr lang="el-GR" dirty="0"/>
          </a:p>
          <a:p>
            <a:pPr>
              <a:buNone/>
            </a:pPr>
            <a:r>
              <a:rPr lang="el-GR" dirty="0"/>
              <a:t>4 ορθογώνια</a:t>
            </a:r>
          </a:p>
          <a:p>
            <a:pPr>
              <a:buNone/>
            </a:pPr>
            <a:r>
              <a:rPr lang="el-GR" dirty="0"/>
              <a:t>τρίγωνα</a:t>
            </a:r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Ορθογώνιο τρίγωνο"/>
          <p:cNvSpPr/>
          <p:nvPr/>
        </p:nvSpPr>
        <p:spPr>
          <a:xfrm>
            <a:off x="1259632" y="4077072"/>
            <a:ext cx="864096" cy="864096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grpSp>
        <p:nvGrpSpPr>
          <p:cNvPr id="19" name="18 - Ομάδα"/>
          <p:cNvGrpSpPr/>
          <p:nvPr/>
        </p:nvGrpSpPr>
        <p:grpSpPr>
          <a:xfrm>
            <a:off x="4067944" y="2420888"/>
            <a:ext cx="4320480" cy="1944216"/>
            <a:chOff x="3779912" y="2132856"/>
            <a:chExt cx="4320480" cy="1944216"/>
          </a:xfrm>
        </p:grpSpPr>
        <p:sp>
          <p:nvSpPr>
            <p:cNvPr id="9" name="8 - Ορθογώνιο τρίγωνο"/>
            <p:cNvSpPr/>
            <p:nvPr/>
          </p:nvSpPr>
          <p:spPr>
            <a:xfrm rot="10800000">
              <a:off x="7236296" y="2348880"/>
              <a:ext cx="864096" cy="864096"/>
            </a:xfrm>
            <a:prstGeom prst="rt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dirty="0"/>
            </a:p>
          </p:txBody>
        </p:sp>
        <p:grpSp>
          <p:nvGrpSpPr>
            <p:cNvPr id="18" name="17 - Ομάδα"/>
            <p:cNvGrpSpPr/>
            <p:nvPr/>
          </p:nvGrpSpPr>
          <p:grpSpPr>
            <a:xfrm>
              <a:off x="3779912" y="2132856"/>
              <a:ext cx="4320480" cy="1944216"/>
              <a:chOff x="3779912" y="2132856"/>
              <a:chExt cx="4320480" cy="1944216"/>
            </a:xfrm>
          </p:grpSpPr>
          <p:grpSp>
            <p:nvGrpSpPr>
              <p:cNvPr id="16" name="15 - Ομάδα"/>
              <p:cNvGrpSpPr/>
              <p:nvPr/>
            </p:nvGrpSpPr>
            <p:grpSpPr>
              <a:xfrm>
                <a:off x="3779912" y="2132856"/>
                <a:ext cx="3456384" cy="1728192"/>
                <a:chOff x="3779912" y="2132856"/>
                <a:chExt cx="3456384" cy="1728192"/>
              </a:xfrm>
            </p:grpSpPr>
            <p:grpSp>
              <p:nvGrpSpPr>
                <p:cNvPr id="15" name="14 - Ομάδα"/>
                <p:cNvGrpSpPr/>
                <p:nvPr/>
              </p:nvGrpSpPr>
              <p:grpSpPr>
                <a:xfrm>
                  <a:off x="3779912" y="2996952"/>
                  <a:ext cx="864096" cy="864096"/>
                  <a:chOff x="3779912" y="2996952"/>
                  <a:chExt cx="864096" cy="864096"/>
                </a:xfrm>
              </p:grpSpPr>
              <p:sp>
                <p:nvSpPr>
                  <p:cNvPr id="5" name="4 - Ορθογώνιο τρίγωνο"/>
                  <p:cNvSpPr/>
                  <p:nvPr/>
                </p:nvSpPr>
                <p:spPr>
                  <a:xfrm>
                    <a:off x="3779912" y="2996952"/>
                    <a:ext cx="864096" cy="864096"/>
                  </a:xfrm>
                  <a:prstGeom prst="rtTriangl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dirty="0"/>
                  </a:p>
                </p:txBody>
              </p:sp>
              <p:sp>
                <p:nvSpPr>
                  <p:cNvPr id="6" name="5 - Ορθογώνιο τρίγωνο"/>
                  <p:cNvSpPr/>
                  <p:nvPr/>
                </p:nvSpPr>
                <p:spPr>
                  <a:xfrm rot="10800000">
                    <a:off x="3779912" y="2996952"/>
                    <a:ext cx="864096" cy="864096"/>
                  </a:xfrm>
                  <a:prstGeom prst="rtTriangl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dirty="0"/>
                  </a:p>
                </p:txBody>
              </p:sp>
            </p:grpSp>
            <p:grpSp>
              <p:nvGrpSpPr>
                <p:cNvPr id="14" name="13 - Ομάδα"/>
                <p:cNvGrpSpPr/>
                <p:nvPr/>
              </p:nvGrpSpPr>
              <p:grpSpPr>
                <a:xfrm>
                  <a:off x="3779912" y="2132856"/>
                  <a:ext cx="3456384" cy="1080120"/>
                  <a:chOff x="3779912" y="2132856"/>
                  <a:chExt cx="3456384" cy="1080120"/>
                </a:xfrm>
              </p:grpSpPr>
              <p:sp>
                <p:nvSpPr>
                  <p:cNvPr id="7" name="6 - Ορθογώνιο τρίγωνο"/>
                  <p:cNvSpPr/>
                  <p:nvPr/>
                </p:nvSpPr>
                <p:spPr>
                  <a:xfrm rot="10800000">
                    <a:off x="3779912" y="2132856"/>
                    <a:ext cx="864096" cy="864096"/>
                  </a:xfrm>
                  <a:prstGeom prst="rtTriangl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dirty="0"/>
                  </a:p>
                </p:txBody>
              </p:sp>
              <p:sp>
                <p:nvSpPr>
                  <p:cNvPr id="8" name="7 - Ορθογώνιο τρίγωνο"/>
                  <p:cNvSpPr/>
                  <p:nvPr/>
                </p:nvSpPr>
                <p:spPr>
                  <a:xfrm>
                    <a:off x="3779912" y="2132856"/>
                    <a:ext cx="864096" cy="864096"/>
                  </a:xfrm>
                  <a:prstGeom prst="rtTriangl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dirty="0"/>
                  </a:p>
                </p:txBody>
              </p:sp>
              <p:sp>
                <p:nvSpPr>
                  <p:cNvPr id="11" name="10 - Ορθογώνιο τρίγωνο"/>
                  <p:cNvSpPr/>
                  <p:nvPr/>
                </p:nvSpPr>
                <p:spPr>
                  <a:xfrm rot="16200000">
                    <a:off x="6372200" y="2348880"/>
                    <a:ext cx="864096" cy="864096"/>
                  </a:xfrm>
                  <a:prstGeom prst="rtTriangl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 dirty="0"/>
                  </a:p>
                </p:txBody>
              </p:sp>
            </p:grpSp>
          </p:grpSp>
          <p:grpSp>
            <p:nvGrpSpPr>
              <p:cNvPr id="17" name="16 - Ομάδα"/>
              <p:cNvGrpSpPr/>
              <p:nvPr/>
            </p:nvGrpSpPr>
            <p:grpSpPr>
              <a:xfrm>
                <a:off x="7236296" y="2348880"/>
                <a:ext cx="864096" cy="1728192"/>
                <a:chOff x="7236296" y="2348880"/>
                <a:chExt cx="864096" cy="1728192"/>
              </a:xfrm>
            </p:grpSpPr>
            <p:sp>
              <p:nvSpPr>
                <p:cNvPr id="10" name="9 - Ορθογώνιο τρίγωνο"/>
                <p:cNvSpPr/>
                <p:nvPr/>
              </p:nvSpPr>
              <p:spPr>
                <a:xfrm flipV="1">
                  <a:off x="7236296" y="3212976"/>
                  <a:ext cx="864096" cy="864096"/>
                </a:xfrm>
                <a:prstGeom prst="rtTriangl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 dirty="0"/>
                </a:p>
              </p:txBody>
            </p:sp>
            <p:sp>
              <p:nvSpPr>
                <p:cNvPr id="12" name="11 - Ορθογώνιο τρίγωνο"/>
                <p:cNvSpPr/>
                <p:nvPr/>
              </p:nvSpPr>
              <p:spPr>
                <a:xfrm>
                  <a:off x="7236296" y="2348880"/>
                  <a:ext cx="864096" cy="864096"/>
                </a:xfrm>
                <a:prstGeom prst="rtTriangl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 dirty="0"/>
                </a:p>
              </p:txBody>
            </p:sp>
          </p:grpSp>
        </p:grp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η επιλογή του υλικού που χρησιμοποιούμε αποτελεί ένα σημαντικό παράγοντα δημιουργίας στερεότυπων</a:t>
            </a:r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πώς καταπολεμούμε τα στερεότυπα;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αν δίνουμε πάντα τρία «καλά» ευθύγραμμα τμήματα </a:t>
            </a:r>
          </a:p>
          <a:p>
            <a:r>
              <a:rPr lang="el-GR" dirty="0"/>
              <a:t>αν δίνουμε πάντα τέσσερα ίσα ευθύγραμμα τμήματα</a:t>
            </a:r>
          </a:p>
          <a:p>
            <a:r>
              <a:rPr lang="el-GR" dirty="0"/>
              <a:t>αν έχουμε πάντα αναλογικές σχέσεις στα μεγέθη και τις ποσότητες που χρησιμοποιούμε</a:t>
            </a:r>
          </a:p>
          <a:p>
            <a:r>
              <a:rPr lang="el-GR" dirty="0"/>
              <a:t>αν χρησιμοποιούμε πάντα κανονικά σχήματα για τα μεγέθη κα τη σύγκρισή τους</a:t>
            </a: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παραδείγματα καταστάσεων που οδηγούν σε στερεότυπα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πώς συνθέτω ένα τετράγωνο;</a:t>
            </a:r>
          </a:p>
          <a:p>
            <a:endParaRPr lang="el-GR" dirty="0"/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παράδειγμα εξερεύνησης</a:t>
            </a:r>
          </a:p>
        </p:txBody>
      </p:sp>
      <p:sp>
        <p:nvSpPr>
          <p:cNvPr id="4" name="3 - Ορθογώνιο"/>
          <p:cNvSpPr/>
          <p:nvPr/>
        </p:nvSpPr>
        <p:spPr>
          <a:xfrm>
            <a:off x="1691680" y="2348880"/>
            <a:ext cx="432048" cy="43204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1691680" y="2996952"/>
            <a:ext cx="432048" cy="432048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5 - Ορθογώνιο"/>
          <p:cNvSpPr/>
          <p:nvPr/>
        </p:nvSpPr>
        <p:spPr>
          <a:xfrm>
            <a:off x="2411760" y="2348880"/>
            <a:ext cx="432048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2411760" y="2996952"/>
            <a:ext cx="432048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Ορθογώνιο"/>
          <p:cNvSpPr/>
          <p:nvPr/>
        </p:nvSpPr>
        <p:spPr>
          <a:xfrm>
            <a:off x="2987824" y="4149080"/>
            <a:ext cx="504056" cy="86409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8 - Ορθογώνιο"/>
          <p:cNvSpPr/>
          <p:nvPr/>
        </p:nvSpPr>
        <p:spPr>
          <a:xfrm>
            <a:off x="3851920" y="4149080"/>
            <a:ext cx="504056" cy="86409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11 - Ορθογώνιο τρίγωνο"/>
          <p:cNvSpPr/>
          <p:nvPr/>
        </p:nvSpPr>
        <p:spPr>
          <a:xfrm flipH="1">
            <a:off x="5508104" y="3789040"/>
            <a:ext cx="624316" cy="624316"/>
          </a:xfrm>
          <a:prstGeom prst="rt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15 - Ορθογώνιο τρίγωνο"/>
          <p:cNvSpPr/>
          <p:nvPr/>
        </p:nvSpPr>
        <p:spPr>
          <a:xfrm>
            <a:off x="6372200" y="3789040"/>
            <a:ext cx="624316" cy="624316"/>
          </a:xfrm>
          <a:prstGeom prst="rtTriangl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7" name="16 - Ορθογώνιο τρίγωνο"/>
          <p:cNvSpPr/>
          <p:nvPr/>
        </p:nvSpPr>
        <p:spPr>
          <a:xfrm flipV="1">
            <a:off x="6372200" y="4653136"/>
            <a:ext cx="624316" cy="624316"/>
          </a:xfrm>
          <a:prstGeom prst="rt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17 - Ορθογώνιο τρίγωνο"/>
          <p:cNvSpPr/>
          <p:nvPr/>
        </p:nvSpPr>
        <p:spPr>
          <a:xfrm rot="5400000" flipV="1">
            <a:off x="5508104" y="4653136"/>
            <a:ext cx="624316" cy="624316"/>
          </a:xfrm>
          <a:prstGeom prst="rtTriangl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18 - Ορθογώνιο"/>
          <p:cNvSpPr/>
          <p:nvPr/>
        </p:nvSpPr>
        <p:spPr>
          <a:xfrm>
            <a:off x="1115616" y="3861048"/>
            <a:ext cx="864096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0" name="19 - Ισοσκελές τρίγωνο"/>
          <p:cNvSpPr/>
          <p:nvPr/>
        </p:nvSpPr>
        <p:spPr>
          <a:xfrm>
            <a:off x="1115616" y="3861048"/>
            <a:ext cx="576064" cy="864096"/>
          </a:xfrm>
          <a:prstGeom prst="triangle">
            <a:avLst>
              <a:gd name="adj" fmla="val 5114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1" name="20 - Ισοσκελές τρίγωνο"/>
          <p:cNvSpPr/>
          <p:nvPr/>
        </p:nvSpPr>
        <p:spPr>
          <a:xfrm rot="10800000">
            <a:off x="1426511" y="3861047"/>
            <a:ext cx="574380" cy="876327"/>
          </a:xfrm>
          <a:prstGeom prst="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4" name="23 - Ορθογώνιο τρίγωνο"/>
          <p:cNvSpPr/>
          <p:nvPr/>
        </p:nvSpPr>
        <p:spPr>
          <a:xfrm rot="10800000">
            <a:off x="4283968" y="2276872"/>
            <a:ext cx="936104" cy="93610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" name="24 - Ορθογώνιο τρίγωνο"/>
          <p:cNvSpPr/>
          <p:nvPr/>
        </p:nvSpPr>
        <p:spPr>
          <a:xfrm rot="5400000" flipH="1">
            <a:off x="3995936" y="2564904"/>
            <a:ext cx="936104" cy="936104"/>
          </a:xfrm>
          <a:prstGeom prst="rtTriangl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Η ιδιαίτερη φύση των Μαθηματικών και η αφηρημένη τους διάσταση απαιτούν μια </a:t>
            </a:r>
            <a:r>
              <a:rPr lang="el-GR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μακροχρόνια διαδρομή οικοδόμησης των σχετικών εννοιών </a:t>
            </a:r>
            <a:endParaRPr lang="el-GR" dirty="0"/>
          </a:p>
          <a:p>
            <a:r>
              <a:rPr lang="el-GR" dirty="0"/>
              <a:t>Έτσι η ολοκληρωμένη ανάπτυξη των μαθηματικών εννοιών και διαδικασιών κάνει απαραίτητη </a:t>
            </a:r>
            <a:r>
              <a:rPr lang="el-GR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την θεμελίωση από τις μικρότερες ηλικίες</a:t>
            </a:r>
            <a:r>
              <a:rPr lang="el-GR" dirty="0"/>
              <a:t> και τη βαθμιαία προσέγγισή τους με συστηματικές εμπειρίες και δράσεις </a:t>
            </a: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/>
              <a:t>Αρχική θεμελίωση</a:t>
            </a:r>
          </a:p>
          <a:p>
            <a:endParaRPr lang="el-GR" dirty="0"/>
          </a:p>
          <a:p>
            <a:pPr lvl="2"/>
            <a:endParaRPr lang="el-GR" dirty="0"/>
          </a:p>
          <a:p>
            <a:pPr lvl="2"/>
            <a:r>
              <a:rPr lang="el-GR" dirty="0"/>
              <a:t>Πορεία</a:t>
            </a:r>
          </a:p>
          <a:p>
            <a:endParaRPr lang="el-GR" dirty="0"/>
          </a:p>
          <a:p>
            <a:endParaRPr lang="el-GR" dirty="0"/>
          </a:p>
          <a:p>
            <a:r>
              <a:rPr lang="el-GR" dirty="0"/>
              <a:t>Τελική αντίληψη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dirty="0"/>
              <a:t>Αρχικά στερεότυπα</a:t>
            </a:r>
          </a:p>
          <a:p>
            <a:endParaRPr lang="el-GR" dirty="0"/>
          </a:p>
          <a:p>
            <a:endParaRPr lang="el-GR" dirty="0"/>
          </a:p>
          <a:p>
            <a:r>
              <a:rPr lang="el-GR" dirty="0"/>
              <a:t>Στερεότυπα ενσωματωμένα στην τελική αντίληψη</a:t>
            </a:r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Πρόβλημα:</a:t>
            </a:r>
          </a:p>
          <a:p>
            <a:pPr lvl="1"/>
            <a:r>
              <a:rPr lang="el-GR" dirty="0"/>
              <a:t> από όλα τα ορθογώνια με ίδια περίμετρο ποιο είναι εκείνο που έχει το μεγαλύτερο εμβαδόν</a:t>
            </a:r>
          </a:p>
          <a:p>
            <a:r>
              <a:rPr lang="el-GR" dirty="0"/>
              <a:t>Λύση:</a:t>
            </a:r>
          </a:p>
          <a:p>
            <a:pPr lvl="1"/>
            <a:r>
              <a:rPr lang="el-GR" dirty="0"/>
              <a:t>εύρεση της κατάλληλης συνάρτησης, εύρεση του τοπικού ακρότατου για χ=5, διαπίστωση ότι πρόκειται για τοπικό μέγιστο</a:t>
            </a:r>
          </a:p>
          <a:p>
            <a:r>
              <a:rPr lang="el-GR" dirty="0"/>
              <a:t>Απάντηση:</a:t>
            </a:r>
          </a:p>
          <a:p>
            <a:pPr lvl="1"/>
            <a:r>
              <a:rPr lang="el-GR" dirty="0"/>
              <a:t>θα είναι το ορθογώνιο με πλευρές χ=4,99 και ψ=5,01</a:t>
            </a: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ένα παράδειγμα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Τελική αντίληψη:</a:t>
            </a:r>
          </a:p>
          <a:p>
            <a:pPr lvl="1"/>
            <a:r>
              <a:rPr lang="el-GR" dirty="0"/>
              <a:t>Το ορθογώνιο έχει υποχρεωτικά τις δύο συνεχόμενες πλευρές άνισες</a:t>
            </a:r>
          </a:p>
          <a:p>
            <a:endParaRPr lang="el-GR" dirty="0"/>
          </a:p>
          <a:p>
            <a:r>
              <a:rPr lang="el-GR" dirty="0"/>
              <a:t>Αρχική θεμελίωση:</a:t>
            </a:r>
          </a:p>
          <a:p>
            <a:pPr lvl="1"/>
            <a:r>
              <a:rPr lang="el-GR" dirty="0"/>
              <a:t>Το ορθογώνιο είναι ένα τετράγωνο με άνισες τις συνεχόμενες πλευρές</a:t>
            </a: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το στερεότυπο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τρία ευθύγραμμα τμήματα ορίζουν ένα τρίγωνο</a:t>
            </a:r>
          </a:p>
          <a:p>
            <a:endParaRPr lang="el-GR" dirty="0"/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όχι πάντα</a:t>
            </a: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cxnSp>
        <p:nvCxnSpPr>
          <p:cNvPr id="5" name="4 - Ευθεία γραμμή σύνδεσης"/>
          <p:cNvCxnSpPr/>
          <p:nvPr/>
        </p:nvCxnSpPr>
        <p:spPr>
          <a:xfrm>
            <a:off x="4644008" y="3284984"/>
            <a:ext cx="1368152" cy="288032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6" name="5 - Ευθεία γραμμή σύνδεσης"/>
          <p:cNvCxnSpPr/>
          <p:nvPr/>
        </p:nvCxnSpPr>
        <p:spPr>
          <a:xfrm flipV="1">
            <a:off x="1619672" y="3212976"/>
            <a:ext cx="1656184" cy="36004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7 - Ευθεία γραμμή σύνδεσης"/>
          <p:cNvCxnSpPr/>
          <p:nvPr/>
        </p:nvCxnSpPr>
        <p:spPr>
          <a:xfrm flipV="1">
            <a:off x="1619672" y="3645024"/>
            <a:ext cx="4447728" cy="1676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όταν διπλασιάζεται ένα μέγεθος, διπλασιάζεται και το άλλο </a:t>
            </a: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όχι πάντα</a:t>
            </a:r>
          </a:p>
          <a:p>
            <a:endParaRPr lang="el-GR" dirty="0"/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1259632" y="2348880"/>
            <a:ext cx="576064" cy="57606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5" name="4 - Ορθογώνιο"/>
          <p:cNvSpPr/>
          <p:nvPr/>
        </p:nvSpPr>
        <p:spPr>
          <a:xfrm>
            <a:off x="3923928" y="2492896"/>
            <a:ext cx="576064" cy="57606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6" name="5 - Ορθογώνιο"/>
          <p:cNvSpPr/>
          <p:nvPr/>
        </p:nvSpPr>
        <p:spPr>
          <a:xfrm>
            <a:off x="3347864" y="2492896"/>
            <a:ext cx="576064" cy="57606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7" name="6 - Ορθογώνιο"/>
          <p:cNvSpPr/>
          <p:nvPr/>
        </p:nvSpPr>
        <p:spPr>
          <a:xfrm>
            <a:off x="3347864" y="3068960"/>
            <a:ext cx="576064" cy="57606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8" name="7 - Ορθογώνιο"/>
          <p:cNvSpPr/>
          <p:nvPr/>
        </p:nvSpPr>
        <p:spPr>
          <a:xfrm>
            <a:off x="3923928" y="3068960"/>
            <a:ext cx="576064" cy="57606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Συγκέντρωση">
  <a:themeElements>
    <a:clrScheme name="Συγκέντρωση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Συγκέντρωση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Συγκέντρωση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136</TotalTime>
  <Words>257</Words>
  <Application>Microsoft Macintosh PowerPoint</Application>
  <PresentationFormat>On-screen Show (4:3)</PresentationFormat>
  <Paragraphs>51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Lucida Sans Unicode</vt:lpstr>
      <vt:lpstr>Verdana</vt:lpstr>
      <vt:lpstr>Wingdings 2</vt:lpstr>
      <vt:lpstr>Wingdings 3</vt:lpstr>
      <vt:lpstr>Συγκέντρωση</vt:lpstr>
      <vt:lpstr>αναπτύσσοντας μαθηματικές έννοιες και καταπολεμώντας στερεότυπα</vt:lpstr>
      <vt:lpstr>PowerPoint Presentation</vt:lpstr>
      <vt:lpstr>PowerPoint Presentation</vt:lpstr>
      <vt:lpstr>ένα παράδειγμα</vt:lpstr>
      <vt:lpstr>το στερεότυπο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πώς καταπολεμούμε τα στερεότυπα;</vt:lpstr>
      <vt:lpstr>παραδείγματα καταστάσεων που οδηγούν σε στερεότυπα</vt:lpstr>
      <vt:lpstr>παράδειγμα εξερεύνησης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Pc</dc:creator>
  <cp:lastModifiedBy>Anna Chronaki</cp:lastModifiedBy>
  <cp:revision>19</cp:revision>
  <dcterms:created xsi:type="dcterms:W3CDTF">2012-10-11T17:01:01Z</dcterms:created>
  <dcterms:modified xsi:type="dcterms:W3CDTF">2019-11-04T08:43:29Z</dcterms:modified>
</cp:coreProperties>
</file>