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6"/>
  </p:notesMasterIdLst>
  <p:handoutMasterIdLst>
    <p:handoutMasterId r:id="rId27"/>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306" r:id="rId2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0" autoAdjust="0"/>
    <p:restoredTop sz="95574" autoAdjust="0"/>
  </p:normalViewPr>
  <p:slideViewPr>
    <p:cSldViewPr snapToGrid="0" snapToObjects="1">
      <p:cViewPr varScale="1">
        <p:scale>
          <a:sx n="101" d="100"/>
          <a:sy n="101" d="100"/>
        </p:scale>
        <p:origin x="94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9/12/23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10345165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a:t>Click to edit Master text styles</a:t>
            </a:r>
          </a:p>
          <a:p>
            <a:pPr lvl="1"/>
            <a:r>
              <a:rPr lang="el-GR" dirty="0"/>
              <a:t>Second level</a:t>
            </a:r>
          </a:p>
          <a:p>
            <a:pPr lvl="2"/>
            <a:r>
              <a:rPr lang="el-GR" dirty="0"/>
              <a:t>Third level</a:t>
            </a:r>
          </a:p>
          <a:p>
            <a:pPr lvl="3"/>
            <a:r>
              <a:rPr lang="el-GR" dirty="0"/>
              <a:t>Fourth level</a:t>
            </a:r>
          </a:p>
          <a:p>
            <a:pPr lvl="4"/>
            <a:r>
              <a:rPr lang="el-GR"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6" name="Slide Number Placeholder 5"/>
          <p:cNvSpPr>
            <a:spLocks noGrp="1"/>
          </p:cNvSpPr>
          <p:nvPr>
            <p:ph type="sldNum" sz="quarter" idx="11"/>
          </p:nvPr>
        </p:nvSpPr>
        <p:spPr/>
        <p:txBody>
          <a:bodyPr/>
          <a:lstStyle>
            <a:lvl1pPr>
              <a:defRPr/>
            </a:lvl1pPr>
          </a:lstStyle>
          <a:p>
            <a:pPr>
              <a:defRPr/>
            </a:pPr>
            <a:r>
              <a:rPr lang="el-GR"/>
              <a:t>Διαφάνεια </a:t>
            </a:r>
            <a:fld id="{624B0523-D47E-2247-B983-B9E272A2D9C0}" type="slidenum">
              <a:rPr lang="en-US"/>
              <a:pPr>
                <a:defRPr/>
              </a:pPr>
              <a:t>‹#›</a:t>
            </a:fld>
            <a:endParaRPr lang="en-US"/>
          </a:p>
        </p:txBody>
      </p:sp>
    </p:spTree>
    <p:extLst>
      <p:ext uri="{BB962C8B-B14F-4D97-AF65-F5344CB8AC3E}">
        <p14:creationId xmlns:p14="http://schemas.microsoft.com/office/powerpoint/2010/main" val="23247448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12</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Σχεδιασμός Μελετών Αξιολόγησης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Μοντέλο των σχολών σκέψης για την αξιολόγηση </a:t>
            </a:r>
            <a:endParaRPr lang="en-US" sz="3600" dirty="0"/>
          </a:p>
        </p:txBody>
      </p:sp>
      <p:sp>
        <p:nvSpPr>
          <p:cNvPr id="3" name="Text Placeholder 2">
            <a:extLst>
              <a:ext uri="{FF2B5EF4-FFF2-40B4-BE49-F238E27FC236}">
                <a16:creationId xmlns:a16="http://schemas.microsoft.com/office/drawing/2014/main" id="{B78DCCDE-FD85-62AC-098F-147C390E6940}"/>
              </a:ext>
            </a:extLst>
          </p:cNvPr>
          <p:cNvSpPr>
            <a:spLocks noGrp="1"/>
          </p:cNvSpPr>
          <p:nvPr>
            <p:ph type="body" idx="1"/>
          </p:nvPr>
        </p:nvSpPr>
        <p:spPr>
          <a:xfrm>
            <a:off x="825500" y="5867400"/>
            <a:ext cx="7861300" cy="417616"/>
          </a:xfrm>
        </p:spPr>
        <p:txBody>
          <a:bodyPr/>
          <a:lstStyle/>
          <a:p>
            <a:r>
              <a:rPr lang="el-GR" sz="1000" dirty="0"/>
              <a:t>Πηγή: Προσαρμογή από </a:t>
            </a:r>
            <a:r>
              <a:rPr lang="en-US" sz="1000" dirty="0" err="1"/>
              <a:t>Easterby</a:t>
            </a:r>
            <a:r>
              <a:rPr lang="en-US" sz="1000" dirty="0"/>
              <a:t>-Smith, 1994</a:t>
            </a:r>
          </a:p>
        </p:txBody>
      </p:sp>
      <p:pic>
        <p:nvPicPr>
          <p:cNvPr id="8" name="Picture 7" descr="A diagram of a cross with text&#10;&#10;Description automatically generated with medium confidence">
            <a:extLst>
              <a:ext uri="{FF2B5EF4-FFF2-40B4-BE49-F238E27FC236}">
                <a16:creationId xmlns:a16="http://schemas.microsoft.com/office/drawing/2014/main" id="{561CBBE5-F347-E9CA-DB7A-EEB15DDDC721}"/>
              </a:ext>
            </a:extLst>
          </p:cNvPr>
          <p:cNvPicPr>
            <a:picLocks noChangeAspect="1"/>
          </p:cNvPicPr>
          <p:nvPr/>
        </p:nvPicPr>
        <p:blipFill>
          <a:blip r:embed="rId2"/>
          <a:stretch>
            <a:fillRect/>
          </a:stretch>
        </p:blipFill>
        <p:spPr>
          <a:xfrm>
            <a:off x="1574800" y="1509054"/>
            <a:ext cx="5753100" cy="4567154"/>
          </a:xfrm>
          <a:prstGeom prst="rect">
            <a:avLst/>
          </a:prstGeom>
        </p:spPr>
      </p:pic>
    </p:spTree>
    <p:extLst>
      <p:ext uri="{BB962C8B-B14F-4D97-AF65-F5344CB8AC3E}">
        <p14:creationId xmlns:p14="http://schemas.microsoft.com/office/powerpoint/2010/main" val="1930402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Πειραματική Αξιολόγηση</a:t>
            </a:r>
            <a:endParaRPr lang="en-US" dirty="0"/>
          </a:p>
        </p:txBody>
      </p:sp>
      <p:sp>
        <p:nvSpPr>
          <p:cNvPr id="3" name="Content Placeholder 2"/>
          <p:cNvSpPr>
            <a:spLocks noGrp="1"/>
          </p:cNvSpPr>
          <p:nvPr>
            <p:ph type="body" idx="1"/>
          </p:nvPr>
        </p:nvSpPr>
        <p:spPr/>
        <p:txBody>
          <a:bodyPr>
            <a:normAutofit/>
          </a:bodyPr>
          <a:lstStyle/>
          <a:p>
            <a:r>
              <a:rPr lang="el-GR" sz="2400" dirty="0"/>
              <a:t>Αναζητά να αποδείξει πως κάθε παρατηρούμενη αλλαγή στη συμπεριφορά, ή στα αποτελέσματα, μπορεί να αποδοθεί στην παρέμβαση </a:t>
            </a:r>
          </a:p>
          <a:p>
            <a:r>
              <a:rPr lang="el-GR" sz="2400" dirty="0"/>
              <a:t>Δίνεται έμφαση στον ερευνητικό σχεδιασμό και στην ποσοτική μέτρηση. Οι πιλοτικές έρευνες θεωρούνται ως μία καλή πρακτική </a:t>
            </a:r>
          </a:p>
          <a:p>
            <a:r>
              <a:rPr lang="el-GR" sz="2400" dirty="0"/>
              <a:t>Περιορισμένη εφαρμογή</a:t>
            </a:r>
            <a:r>
              <a:rPr lang="en-GB" sz="2400" dirty="0"/>
              <a:t>: </a:t>
            </a:r>
            <a:r>
              <a:rPr lang="el-GR" sz="2400" dirty="0"/>
              <a:t>τα μεγέθη των δειγμάτων πρέπει να είναι επαρκώς μεγάλα, οι ομάδες ελέγχου, πρέπει να διαλέγονται προσεκτικά και υπάρχει ακόμα και το ζήτημα της διαπίστωσης της αιτιότητας</a:t>
            </a:r>
            <a:endParaRPr lang="en-GB" sz="2400" dirty="0"/>
          </a:p>
          <a:p>
            <a:endParaRPr lang="en-US" sz="2400" dirty="0"/>
          </a:p>
        </p:txBody>
      </p:sp>
    </p:spTree>
    <p:extLst>
      <p:ext uri="{BB962C8B-B14F-4D97-AF65-F5344CB8AC3E}">
        <p14:creationId xmlns:p14="http://schemas.microsoft.com/office/powerpoint/2010/main" val="4128542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Αξιολόγηση Συστημάτων</a:t>
            </a:r>
            <a:endParaRPr lang="en-US" dirty="0"/>
          </a:p>
        </p:txBody>
      </p:sp>
      <p:sp>
        <p:nvSpPr>
          <p:cNvPr id="3" name="Content Placeholder 2"/>
          <p:cNvSpPr>
            <a:spLocks noGrp="1"/>
          </p:cNvSpPr>
          <p:nvPr>
            <p:ph type="body" idx="1"/>
          </p:nvPr>
        </p:nvSpPr>
        <p:spPr/>
        <p:txBody>
          <a:bodyPr>
            <a:normAutofit lnSpcReduction="10000"/>
          </a:bodyPr>
          <a:lstStyle/>
          <a:p>
            <a:r>
              <a:rPr lang="el-GR" sz="2400" dirty="0"/>
              <a:t>Δίνεται έμφαση στον προσδιορισμό των στόχων της αξιολόγησης, αναγνωρίζοντας τα αποτελέσματα και παρέχοντας ανατροφοδοτήσεις για αυτά τα αποτελέσματα σε όσους δέχονται την κατάρτιση</a:t>
            </a:r>
          </a:p>
          <a:p>
            <a:r>
              <a:rPr lang="el-GR" sz="2400" dirty="0"/>
              <a:t>Οι αξιολογητές συζητούν τους στόχους με τα ενδιαφερόμενα μέλη και μετά σχεδιάζουν ένα πρόγραμμα αξιολόγησης </a:t>
            </a:r>
          </a:p>
          <a:p>
            <a:r>
              <a:rPr lang="el-GR" sz="2400" dirty="0"/>
              <a:t>Περιορισμοί</a:t>
            </a:r>
            <a:r>
              <a:rPr lang="en-US" sz="2400" dirty="0"/>
              <a:t>: </a:t>
            </a:r>
            <a:r>
              <a:rPr lang="el-GR" sz="2400" dirty="0"/>
              <a:t>αναπαριστά μία μάλλον μηχανιστική όψη του κόσμου, η οποία αποτυγχάνει να αναγνωρίσει πως, για παράδειγμα, οι στόχοι δεν μπορούν ποτέ να είναι ουδέτεροι.</a:t>
            </a:r>
            <a:r>
              <a:rPr lang="en-US" sz="2400" dirty="0"/>
              <a:t> </a:t>
            </a:r>
            <a:endParaRPr lang="en-GB" sz="2400" dirty="0"/>
          </a:p>
          <a:p>
            <a:endParaRPr lang="en-US" sz="2400" dirty="0"/>
          </a:p>
        </p:txBody>
      </p:sp>
    </p:spTree>
    <p:extLst>
      <p:ext uri="{BB962C8B-B14F-4D97-AF65-F5344CB8AC3E}">
        <p14:creationId xmlns:p14="http://schemas.microsoft.com/office/powerpoint/2010/main" val="1960590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Αξιολόγηση Λήψης Αποφάσεων</a:t>
            </a:r>
            <a:endParaRPr lang="en-US" dirty="0"/>
          </a:p>
        </p:txBody>
      </p:sp>
      <p:sp>
        <p:nvSpPr>
          <p:cNvPr id="3" name="Content Placeholder 2"/>
          <p:cNvSpPr>
            <a:spLocks noGrp="1"/>
          </p:cNvSpPr>
          <p:nvPr>
            <p:ph type="body" idx="1"/>
          </p:nvPr>
        </p:nvSpPr>
        <p:spPr/>
        <p:txBody>
          <a:bodyPr>
            <a:normAutofit/>
          </a:bodyPr>
          <a:lstStyle/>
          <a:p>
            <a:r>
              <a:rPr lang="el-GR" sz="2400" dirty="0"/>
              <a:t>Υποστηρίζει πως η αξιολόγηση πρέπει να δομείται από τις αποφάσεις που πρέπει να παρθούν – συχνά από τους κορυφαίους </a:t>
            </a:r>
            <a:r>
              <a:rPr lang="el-GR" sz="2400" dirty="0" err="1"/>
              <a:t>αποφασίζοντες</a:t>
            </a:r>
            <a:r>
              <a:rPr lang="el-GR" sz="2400" dirty="0"/>
              <a:t> ή τα στελέχη</a:t>
            </a:r>
          </a:p>
          <a:p>
            <a:r>
              <a:rPr lang="el-GR" sz="2400" dirty="0"/>
              <a:t>Κάνει εκτεταμένη χρήση της μεθοδολογίας των δημοσκοπήσεων, χρησιμοποιώντας συχνά εργαλεία όπως ερωτηματολόγια και συνεντεύξεις</a:t>
            </a:r>
          </a:p>
          <a:p>
            <a:r>
              <a:rPr lang="el-GR" sz="2400" dirty="0"/>
              <a:t>Περιορισμός</a:t>
            </a:r>
            <a:r>
              <a:rPr lang="en-US" sz="2400" dirty="0"/>
              <a:t>: </a:t>
            </a:r>
            <a:r>
              <a:rPr lang="el-GR" sz="2400" dirty="0"/>
              <a:t>μπορεί συχνά να αγνοήσει άλλα πιθανά ενδιαφερόμενα μέρη</a:t>
            </a:r>
            <a:r>
              <a:rPr lang="en-US" sz="2400" dirty="0"/>
              <a:t> </a:t>
            </a:r>
            <a:endParaRPr lang="en-GB" sz="2400" dirty="0"/>
          </a:p>
          <a:p>
            <a:endParaRPr lang="en-US" sz="2400" dirty="0"/>
          </a:p>
        </p:txBody>
      </p:sp>
    </p:spTree>
    <p:extLst>
      <p:ext uri="{BB962C8B-B14F-4D97-AF65-F5344CB8AC3E}">
        <p14:creationId xmlns:p14="http://schemas.microsoft.com/office/powerpoint/2010/main" val="3342025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Αξιολόγηση από Επαγγελματίες</a:t>
            </a:r>
            <a:endParaRPr lang="en-US" dirty="0"/>
          </a:p>
        </p:txBody>
      </p:sp>
      <p:sp>
        <p:nvSpPr>
          <p:cNvPr id="3" name="Content Placeholder 2"/>
          <p:cNvSpPr>
            <a:spLocks noGrp="1"/>
          </p:cNvSpPr>
          <p:nvPr>
            <p:ph type="body" idx="1"/>
          </p:nvPr>
        </p:nvSpPr>
        <p:spPr/>
        <p:txBody>
          <a:bodyPr/>
          <a:lstStyle/>
          <a:p>
            <a:r>
              <a:rPr lang="el-GR" sz="2400" dirty="0"/>
              <a:t>Θέτουν επαγγελματικά πρότυπα και, στη συνέχεια, εκτιμούν και πιστοποιούν ατομικά μέλη του επαγγέλματος ως προς αυτά τα πρότυπα</a:t>
            </a:r>
            <a:r>
              <a:rPr lang="en-US" sz="2400" dirty="0"/>
              <a:t> </a:t>
            </a:r>
            <a:endParaRPr lang="el-GR" sz="2400" dirty="0"/>
          </a:p>
          <a:p>
            <a:endParaRPr lang="en-US" sz="2400" dirty="0"/>
          </a:p>
          <a:p>
            <a:r>
              <a:rPr lang="el-GR" sz="2400" dirty="0"/>
              <a:t>Η επικύρωση θεωρείται ως μία βασική διαδικασία διασφάλισης ποιότητας, για να επιβεβαιωθούν πως τα κολέγια και τα πανεπιστήμια παρέχουν μαθήματα με τα κατάλληλα πρότυπα. </a:t>
            </a:r>
            <a:endParaRPr lang="en-GB" sz="2400" dirty="0"/>
          </a:p>
          <a:p>
            <a:endParaRPr lang="en-US" sz="2400" dirty="0"/>
          </a:p>
        </p:txBody>
      </p:sp>
    </p:spTree>
    <p:extLst>
      <p:ext uri="{BB962C8B-B14F-4D97-AF65-F5344CB8AC3E}">
        <p14:creationId xmlns:p14="http://schemas.microsoft.com/office/powerpoint/2010/main" val="195508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Διαφωτιστική Αξιολόγηση</a:t>
            </a:r>
            <a:endParaRPr lang="en-US" dirty="0"/>
          </a:p>
        </p:txBody>
      </p:sp>
      <p:sp>
        <p:nvSpPr>
          <p:cNvPr id="3" name="Content Placeholder 2"/>
          <p:cNvSpPr>
            <a:spLocks noGrp="1"/>
          </p:cNvSpPr>
          <p:nvPr>
            <p:ph type="body" idx="1"/>
          </p:nvPr>
        </p:nvSpPr>
        <p:spPr/>
        <p:txBody>
          <a:bodyPr>
            <a:normAutofit fontScale="92500"/>
          </a:bodyPr>
          <a:lstStyle/>
          <a:p>
            <a:r>
              <a:rPr lang="el-GR" sz="2400" dirty="0"/>
              <a:t>Πιο ευέλικτη και ανοιχτή προσέγγιση</a:t>
            </a:r>
            <a:r>
              <a:rPr lang="en-US" sz="2400" dirty="0"/>
              <a:t> </a:t>
            </a:r>
            <a:endParaRPr lang="el-GR" sz="2400" dirty="0"/>
          </a:p>
          <a:p>
            <a:r>
              <a:rPr lang="el-GR" sz="2400" dirty="0"/>
              <a:t>Αναζητά τις απόψεις των συμμετεχόντων, αναγνωρίζοντας πως υπάρχουν «πολλαπλές οπτικές» σε κάθε θέμα που ερευνάται. </a:t>
            </a:r>
          </a:p>
          <a:p>
            <a:r>
              <a:rPr lang="el-GR" sz="2400" dirty="0"/>
              <a:t>Προσπαθεί να προωθήσει την ευαισθητοποίηση της κοινότητας για το πρόγραμμα, και δεν στοχεύει στην επίτευξη προκαθορισμένων αποτελεσμάτων, δεικτών, και συστάσεων</a:t>
            </a:r>
            <a:r>
              <a:rPr lang="en-US" sz="2400" dirty="0"/>
              <a:t> </a:t>
            </a:r>
            <a:endParaRPr lang="el-GR" sz="2400" dirty="0"/>
          </a:p>
          <a:p>
            <a:r>
              <a:rPr lang="el-GR" sz="2400" dirty="0"/>
              <a:t>Περιορισμός</a:t>
            </a:r>
            <a:r>
              <a:rPr lang="en-US" sz="2400" dirty="0"/>
              <a:t>: </a:t>
            </a:r>
            <a:r>
              <a:rPr lang="el-GR" sz="2400" dirty="0"/>
              <a:t>οι πελάτες και οι χρηματοδότες μπορεί να θέλουν κάτι περισσότερο από μία απλή «διαφώτιση»,</a:t>
            </a:r>
            <a:r>
              <a:rPr lang="en-US" sz="2400" dirty="0"/>
              <a:t> </a:t>
            </a:r>
            <a:r>
              <a:rPr lang="el-GR" sz="2400" dirty="0"/>
              <a:t>όπως </a:t>
            </a:r>
            <a:r>
              <a:rPr lang="el-GR" sz="2400" dirty="0" err="1"/>
              <a:t>π.χ</a:t>
            </a:r>
            <a:r>
              <a:rPr lang="el-GR" sz="2400" dirty="0"/>
              <a:t>. αποτελέσματα που μπορούν να οδηγήσουν σε δράση</a:t>
            </a:r>
            <a:r>
              <a:rPr lang="en-US" sz="2400" dirty="0"/>
              <a:t> </a:t>
            </a:r>
          </a:p>
        </p:txBody>
      </p:sp>
    </p:spTree>
    <p:extLst>
      <p:ext uri="{BB962C8B-B14F-4D97-AF65-F5344CB8AC3E}">
        <p14:creationId xmlns:p14="http://schemas.microsoft.com/office/powerpoint/2010/main" val="789342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Κενή Στόχου Αξιολόγηση</a:t>
            </a:r>
            <a:endParaRPr lang="en-US" dirty="0"/>
          </a:p>
        </p:txBody>
      </p:sp>
      <p:sp>
        <p:nvSpPr>
          <p:cNvPr id="3" name="Content Placeholder 2"/>
          <p:cNvSpPr>
            <a:spLocks noGrp="1"/>
          </p:cNvSpPr>
          <p:nvPr>
            <p:ph type="body" idx="1"/>
          </p:nvPr>
        </p:nvSpPr>
        <p:spPr/>
        <p:txBody>
          <a:bodyPr/>
          <a:lstStyle/>
          <a:p>
            <a:r>
              <a:rPr lang="el-GR" sz="2400" dirty="0"/>
              <a:t>Ισχυρίζεται πως οι αξιολογήσεις θα πρέπει να αγνοούν παντελώς τους τυπικούς στόχους ενός προγράμματος, αφού αυτοί αποτυγχάνουν να αποτυπώνουν τι πραγματικά συμβαίνει. </a:t>
            </a:r>
          </a:p>
          <a:p>
            <a:endParaRPr lang="en-US" sz="2400" dirty="0"/>
          </a:p>
          <a:p>
            <a:r>
              <a:rPr lang="el-GR" sz="2400" dirty="0"/>
              <a:t>Πρέπει να στοχεύει να ψάχνει για απρόσμενα αποτελέσματα, και πάνω από όλα, για διαδικασίες.</a:t>
            </a:r>
            <a:r>
              <a:rPr lang="en-US" sz="2400" dirty="0"/>
              <a:t> </a:t>
            </a:r>
            <a:endParaRPr lang="en-GB" sz="2400" dirty="0"/>
          </a:p>
          <a:p>
            <a:endParaRPr lang="en-US" sz="2400" dirty="0"/>
          </a:p>
        </p:txBody>
      </p:sp>
    </p:spTree>
    <p:extLst>
      <p:ext uri="{BB962C8B-B14F-4D97-AF65-F5344CB8AC3E}">
        <p14:creationId xmlns:p14="http://schemas.microsoft.com/office/powerpoint/2010/main" val="3844930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Αξιολόγηση Παρέμβασης και Έρευνα Δράσης</a:t>
            </a:r>
            <a:endParaRPr lang="en-US" dirty="0"/>
          </a:p>
        </p:txBody>
      </p:sp>
      <p:sp>
        <p:nvSpPr>
          <p:cNvPr id="3" name="Content Placeholder 2"/>
          <p:cNvSpPr>
            <a:spLocks noGrp="1"/>
          </p:cNvSpPr>
          <p:nvPr>
            <p:ph type="body" idx="1"/>
          </p:nvPr>
        </p:nvSpPr>
        <p:spPr/>
        <p:txBody>
          <a:bodyPr>
            <a:normAutofit lnSpcReduction="10000"/>
          </a:bodyPr>
          <a:lstStyle/>
          <a:p>
            <a:r>
              <a:rPr lang="el-GR" sz="2400" i="1" u="sng" dirty="0"/>
              <a:t>Αποκριτική αξιολόγηση </a:t>
            </a:r>
            <a:r>
              <a:rPr lang="en-US" sz="2400" i="1" dirty="0"/>
              <a:t>: </a:t>
            </a:r>
            <a:r>
              <a:rPr lang="el-GR" sz="2400" dirty="0"/>
              <a:t>προσηλώνεται στις δραστηριότητες ενός προγράμματος παρά στις προγραμματισμένες προθέσεις του, και εξερευνά τις διαφορετικές οπτικές των ενδιαφερόμενων μελών που εμπλέκονται. </a:t>
            </a:r>
          </a:p>
          <a:p>
            <a:endParaRPr lang="en-US" sz="2400" dirty="0"/>
          </a:p>
          <a:p>
            <a:r>
              <a:rPr lang="el-GR" sz="2400" i="1" u="sng" dirty="0"/>
              <a:t>Αξιολόγηση  με εστίαση στην αξιοποίηση</a:t>
            </a:r>
            <a:r>
              <a:rPr lang="en-US" sz="2400" dirty="0"/>
              <a:t>: </a:t>
            </a:r>
            <a:r>
              <a:rPr lang="el-GR" sz="2400" dirty="0"/>
              <a:t>η έμφαση δίνεται στη σημασία του εντοπισμού των κινήτρων των βασικών φορέων (ανθρώπων) λήψης αποφάσεων πριν να παρθεί η απόφαση για το τι είδη πληροφορίας πρέπει να συλλεχθούν</a:t>
            </a:r>
            <a:r>
              <a:rPr lang="en-US" sz="2400" dirty="0"/>
              <a:t> </a:t>
            </a:r>
            <a:endParaRPr lang="en-GB" sz="2400" dirty="0"/>
          </a:p>
          <a:p>
            <a:endParaRPr lang="en-US" sz="2400" dirty="0"/>
          </a:p>
        </p:txBody>
      </p:sp>
    </p:spTree>
    <p:extLst>
      <p:ext uri="{BB962C8B-B14F-4D97-AF65-F5344CB8AC3E}">
        <p14:creationId xmlns:p14="http://schemas.microsoft.com/office/powerpoint/2010/main" val="3527045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Πηγές Συλλογής Δεδομένων</a:t>
            </a:r>
            <a:endParaRPr lang="en-US" dirty="0"/>
          </a:p>
        </p:txBody>
      </p:sp>
      <p:sp>
        <p:nvSpPr>
          <p:cNvPr id="3" name="Content Placeholder 2"/>
          <p:cNvSpPr>
            <a:spLocks noGrp="1"/>
          </p:cNvSpPr>
          <p:nvPr>
            <p:ph type="body" idx="1"/>
          </p:nvPr>
        </p:nvSpPr>
        <p:spPr/>
        <p:txBody>
          <a:bodyPr/>
          <a:lstStyle/>
          <a:p>
            <a:r>
              <a:rPr lang="el-GR" sz="2400" b="1" dirty="0"/>
              <a:t>Πληροφορητές</a:t>
            </a:r>
            <a:r>
              <a:rPr lang="en-GB" sz="2400" dirty="0"/>
              <a:t>: </a:t>
            </a:r>
            <a:r>
              <a:rPr lang="el-GR" sz="2400" dirty="0"/>
              <a:t>άμεσα συμμετέχοντες, παρατηρητές, άτομα ελέγχου, και ενδιαφερόμενα μέρη</a:t>
            </a:r>
            <a:endParaRPr lang="en-GB" sz="2400" dirty="0"/>
          </a:p>
          <a:p>
            <a:r>
              <a:rPr lang="el-GR" sz="2400" b="1" dirty="0"/>
              <a:t>Άμεσες Παρατηρήσεις</a:t>
            </a:r>
            <a:r>
              <a:rPr lang="en-GB" sz="2400" dirty="0"/>
              <a:t>: </a:t>
            </a:r>
            <a:r>
              <a:rPr lang="el-GR" sz="2400" dirty="0"/>
              <a:t>χρόνου</a:t>
            </a:r>
            <a:r>
              <a:rPr lang="en-GB" sz="2400" dirty="0"/>
              <a:t>, </a:t>
            </a:r>
            <a:r>
              <a:rPr lang="el-GR" sz="2400" i="1" dirty="0"/>
              <a:t>περιστατικών</a:t>
            </a:r>
            <a:r>
              <a:rPr lang="en-GB" sz="2400" dirty="0"/>
              <a:t>, </a:t>
            </a:r>
            <a:r>
              <a:rPr lang="el-GR" sz="2400" i="1" dirty="0"/>
              <a:t>ανθρώπων</a:t>
            </a:r>
            <a:r>
              <a:rPr lang="en-GB" sz="2400" dirty="0"/>
              <a:t>, </a:t>
            </a:r>
            <a:r>
              <a:rPr lang="el-GR" sz="2400" dirty="0"/>
              <a:t>και</a:t>
            </a:r>
            <a:r>
              <a:rPr lang="en-GB" sz="2400" dirty="0"/>
              <a:t> </a:t>
            </a:r>
            <a:r>
              <a:rPr lang="el-GR" sz="2400" i="1" dirty="0"/>
              <a:t>αναλυτικών κατηγοριών</a:t>
            </a:r>
            <a:r>
              <a:rPr lang="en-US" sz="2400" dirty="0"/>
              <a:t> </a:t>
            </a:r>
            <a:r>
              <a:rPr lang="el-GR" sz="2400" dirty="0"/>
              <a:t> δειγματοληψία</a:t>
            </a:r>
          </a:p>
          <a:p>
            <a:r>
              <a:rPr lang="el-GR" sz="2400" b="1" dirty="0"/>
              <a:t>Καταγεγραμμένα διαχρονικά αρχεία</a:t>
            </a:r>
          </a:p>
          <a:p>
            <a:pPr lvl="1"/>
            <a:r>
              <a:rPr lang="el-GR" sz="2400" dirty="0"/>
              <a:t>Τα e-mail μεταξύ των συμμετεχόντων</a:t>
            </a:r>
          </a:p>
          <a:p>
            <a:pPr lvl="1"/>
            <a:r>
              <a:rPr lang="el-GR" sz="2400" dirty="0"/>
              <a:t>Πλάνα προγραμμάτων </a:t>
            </a:r>
          </a:p>
          <a:p>
            <a:pPr lvl="1"/>
            <a:r>
              <a:rPr lang="el-GR" sz="2400" dirty="0"/>
              <a:t>Τα γραμμένα σε πίνακες σχόλια</a:t>
            </a:r>
            <a:endParaRPr lang="en-US" sz="2400" dirty="0"/>
          </a:p>
        </p:txBody>
      </p:sp>
      <p:sp>
        <p:nvSpPr>
          <p:cNvPr id="4" name="Footer Placeholder 3"/>
          <p:cNvSpPr>
            <a:spLocks noGrp="1"/>
          </p:cNvSpPr>
          <p:nvPr>
            <p:ph type="ftr" sz="quarter" idx="4294967295"/>
          </p:nvPr>
        </p:nvSpPr>
        <p:spPr>
          <a:xfrm>
            <a:off x="0" y="6172200"/>
            <a:ext cx="8596313" cy="234950"/>
          </a:xfrm>
        </p:spPr>
        <p:txBody>
          <a:bodyPr/>
          <a:lstStyle/>
          <a:p>
            <a:pPr>
              <a:defRPr/>
            </a:pPr>
            <a:r>
              <a:rPr lang="el-GR"/>
              <a:t>Η Ερευνητική Μεθοδολογία στον Πραγματικό Κόσμο 4η Έκδοση </a:t>
            </a:r>
          </a:p>
        </p:txBody>
      </p:sp>
    </p:spTree>
    <p:extLst>
      <p:ext uri="{BB962C8B-B14F-4D97-AF65-F5344CB8AC3E}">
        <p14:creationId xmlns:p14="http://schemas.microsoft.com/office/powerpoint/2010/main" val="1659969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dirty="0"/>
              <a:t>Εργαλεία Συλλογής Δεδομένων</a:t>
            </a:r>
            <a:endParaRPr lang="en-US" dirty="0"/>
          </a:p>
        </p:txBody>
      </p:sp>
      <p:sp>
        <p:nvSpPr>
          <p:cNvPr id="7" name="Content Placeholder 6"/>
          <p:cNvSpPr>
            <a:spLocks noGrp="1"/>
          </p:cNvSpPr>
          <p:nvPr>
            <p:ph type="body" idx="1"/>
          </p:nvPr>
        </p:nvSpPr>
        <p:spPr/>
        <p:txBody>
          <a:bodyPr>
            <a:normAutofit/>
          </a:bodyPr>
          <a:lstStyle/>
          <a:p>
            <a:r>
              <a:rPr lang="el-GR" sz="2400" dirty="0"/>
              <a:t>Βαθμολογικά τεστ</a:t>
            </a:r>
            <a:endParaRPr lang="en-GB" sz="2400" dirty="0"/>
          </a:p>
          <a:p>
            <a:r>
              <a:rPr lang="el-GR" sz="2400" dirty="0"/>
              <a:t>Ερωτηματολόγια</a:t>
            </a:r>
            <a:endParaRPr lang="en-GB" sz="2400" dirty="0"/>
          </a:p>
          <a:p>
            <a:r>
              <a:rPr lang="el-GR" sz="2400" dirty="0"/>
              <a:t>Πλέγμα Στοιχείων</a:t>
            </a:r>
            <a:endParaRPr lang="en-GB" sz="2400" dirty="0"/>
          </a:p>
          <a:p>
            <a:r>
              <a:rPr lang="el-GR" sz="2400" dirty="0"/>
              <a:t>Κρίσιμα Περιστατικά</a:t>
            </a:r>
            <a:endParaRPr lang="en-GB" sz="2400" dirty="0"/>
          </a:p>
          <a:p>
            <a:r>
              <a:rPr lang="el-GR" sz="2400" dirty="0"/>
              <a:t>Αρχεία Καταγραφών Μάθησης</a:t>
            </a:r>
            <a:endParaRPr lang="en-GB" sz="2400" dirty="0"/>
          </a:p>
          <a:p>
            <a:endParaRPr lang="en-US" sz="2400" dirty="0"/>
          </a:p>
        </p:txBody>
      </p:sp>
    </p:spTree>
    <p:extLst>
      <p:ext uri="{BB962C8B-B14F-4D97-AF65-F5344CB8AC3E}">
        <p14:creationId xmlns:p14="http://schemas.microsoft.com/office/powerpoint/2010/main" val="790365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fontScale="92500"/>
          </a:bodyPr>
          <a:lstStyle/>
          <a:p>
            <a:pPr marL="0" indent="0">
              <a:buNone/>
            </a:pPr>
            <a:r>
              <a:rPr lang="el-GR" sz="2400" dirty="0"/>
              <a:t>Έχοντας μελετήσει αυτό το κεφάλαιο θα είστε σε θέση να:</a:t>
            </a:r>
          </a:p>
          <a:p>
            <a:pPr lvl="0"/>
            <a:r>
              <a:rPr lang="el-GR" sz="2400" dirty="0"/>
              <a:t>Περιγράφετε τους σκοπούς των μελετών αξιολόγησης.</a:t>
            </a:r>
            <a:endParaRPr lang="en-US" sz="2400" dirty="0"/>
          </a:p>
          <a:p>
            <a:pPr lvl="0"/>
            <a:r>
              <a:rPr lang="el-GR" sz="2400" dirty="0"/>
              <a:t>Διακρίνετε μεταξύ των διαφορετικών σχολών αξιολόγησης</a:t>
            </a:r>
            <a:endParaRPr lang="en-US" sz="2400" dirty="0"/>
          </a:p>
          <a:p>
            <a:pPr lvl="0"/>
            <a:r>
              <a:rPr lang="el-GR" sz="2400" dirty="0"/>
              <a:t>Εντοπίσετε κατάλληλες πηγές συλλογής δεδομένων</a:t>
            </a:r>
            <a:endParaRPr lang="en-US" sz="2400" dirty="0"/>
          </a:p>
          <a:p>
            <a:pPr lvl="0"/>
            <a:r>
              <a:rPr lang="el-GR" sz="2400" dirty="0"/>
              <a:t>Σχεδιάσετε έγκυρα και αξιόπιστα εργαλεία αξιολόγησης</a:t>
            </a:r>
            <a:endParaRPr lang="en-US" sz="2400" dirty="0"/>
          </a:p>
          <a:p>
            <a:pPr lvl="0"/>
            <a:r>
              <a:rPr lang="el-GR" sz="2400" dirty="0"/>
              <a:t>Παράγετε ευανάγνωστες και κατατοπιστικές εκθέσεις αξιολόγησης</a:t>
            </a:r>
            <a:endParaRPr lang="en-US" sz="2400" dirty="0"/>
          </a:p>
          <a:p>
            <a:pPr lvl="0"/>
            <a:r>
              <a:rPr lang="el-GR" sz="2400" dirty="0"/>
              <a:t>Διεξάγετε αξιολογήσεις τηρώντας τις δεοντολογικές αρχές.</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l-GR" dirty="0"/>
              <a:t>Ζητήματα Ποιότητας στην Αξιολόγηση</a:t>
            </a:r>
            <a:endParaRPr lang="en-US" dirty="0"/>
          </a:p>
        </p:txBody>
      </p:sp>
      <p:sp>
        <p:nvSpPr>
          <p:cNvPr id="8" name="Content Placeholder 7"/>
          <p:cNvSpPr>
            <a:spLocks noGrp="1"/>
          </p:cNvSpPr>
          <p:nvPr>
            <p:ph type="body" idx="1"/>
          </p:nvPr>
        </p:nvSpPr>
        <p:spPr/>
        <p:txBody>
          <a:bodyPr>
            <a:normAutofit fontScale="92500" lnSpcReduction="10000"/>
          </a:bodyPr>
          <a:lstStyle/>
          <a:p>
            <a:r>
              <a:rPr lang="el-GR" sz="2400" dirty="0"/>
              <a:t>Μία από τις προκλήσεις στις αξιολογήσεις είναι πως δεν υπάρχουν συγκεκριμένοι  κανόνες για το πως τις προγραμματίζουμε και πως τις υλοποιούμε</a:t>
            </a:r>
            <a:r>
              <a:rPr lang="en-US" sz="2400" dirty="0"/>
              <a:t> </a:t>
            </a:r>
            <a:r>
              <a:rPr lang="el-GR" sz="2400" dirty="0"/>
              <a:t> </a:t>
            </a:r>
          </a:p>
          <a:p>
            <a:r>
              <a:rPr lang="el-GR" sz="2400" dirty="0"/>
              <a:t>Η εξέταση ενός προβλήματος σε βάθος μπορεί να φέρει λεπτομερειακά αποτελέσματα, αλλά να αφήνει άλλα προβλήματα αναπάντητα</a:t>
            </a:r>
            <a:r>
              <a:rPr lang="en-US" sz="2400" dirty="0"/>
              <a:t> </a:t>
            </a:r>
            <a:endParaRPr lang="el-GR" sz="2400" dirty="0"/>
          </a:p>
          <a:p>
            <a:r>
              <a:rPr lang="el-GR" sz="2400" dirty="0"/>
              <a:t>Η εξέταση μιας γκάμας προβλημάτων μπορεί να μην επιτρέψει το βάθος που απαιτείται για να φτάσουμε σε λογικά αποτελέσματα. </a:t>
            </a:r>
            <a:endParaRPr lang="en-US" sz="2400" dirty="0"/>
          </a:p>
          <a:p>
            <a:r>
              <a:rPr lang="el-GR" sz="2400" dirty="0"/>
              <a:t>Η ποιότητα κάθε διαδικασίας αξιολόγησης επηρεάζεται, επίσης, βαθύτατα από τα γνωστά ζητήματα της εγκυρότητας, της αξιοπιστίας, και της αντικειμενικότητας. </a:t>
            </a:r>
            <a:endParaRPr lang="en-US" sz="2400" dirty="0"/>
          </a:p>
        </p:txBody>
      </p:sp>
    </p:spTree>
    <p:extLst>
      <p:ext uri="{BB962C8B-B14F-4D97-AF65-F5344CB8AC3E}">
        <p14:creationId xmlns:p14="http://schemas.microsoft.com/office/powerpoint/2010/main" val="3807396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Ενίσχυση της Επίδρασης της Αξιολόγησης</a:t>
            </a:r>
            <a:endParaRPr lang="en-US" sz="4000" dirty="0"/>
          </a:p>
        </p:txBody>
      </p:sp>
      <p:sp>
        <p:nvSpPr>
          <p:cNvPr id="3" name="Content Placeholder 2"/>
          <p:cNvSpPr>
            <a:spLocks noGrp="1"/>
          </p:cNvSpPr>
          <p:nvPr>
            <p:ph type="body" idx="1"/>
          </p:nvPr>
        </p:nvSpPr>
        <p:spPr/>
        <p:txBody>
          <a:bodyPr>
            <a:normAutofit fontScale="92500" lnSpcReduction="10000"/>
          </a:bodyPr>
          <a:lstStyle/>
          <a:p>
            <a:r>
              <a:rPr lang="el-GR" sz="2400" dirty="0"/>
              <a:t>Η εμπλοκή των χρηματοδοτών στη διαμόρφωση των στόχων και στο σχεδιασμό της αξιολόγησης για να κερδηθεί το ενδιαφέρον τους και η δέσμευσή τους.</a:t>
            </a:r>
            <a:endParaRPr lang="en-US" sz="2400" dirty="0"/>
          </a:p>
          <a:p>
            <a:r>
              <a:rPr lang="el-GR" sz="2400" dirty="0"/>
              <a:t>Η εξασφάλιση δέσμευσης από τους κύριους ενδιαφερόμενους πριν από την αξιολόγηση πως θα αναληφθούν δράσεις με βάση τα αποτελέσματα.</a:t>
            </a:r>
            <a:endParaRPr lang="en-US" sz="2400" dirty="0"/>
          </a:p>
          <a:p>
            <a:r>
              <a:rPr lang="el-GR" sz="2400" dirty="0"/>
              <a:t>Η σκέψη για τη θέσπιση μιας συντονιστικής επιτροπής για να παρακολουθεί και να υποστηρίζει το έργο της αξιολόγησης και η ένταξη σε αυτήν, αν είναι δυνατόν, σημαντικών ενδιαφερόμενων μερών ώστε να αυξηθεί η φερεγγυότητά της.</a:t>
            </a:r>
            <a:endParaRPr lang="en-US" sz="2400" dirty="0"/>
          </a:p>
          <a:p>
            <a:r>
              <a:rPr lang="el-GR" sz="2400" dirty="0"/>
              <a:t>Οι χρηματοδότες πρέπει να ενημερώνονται για τα αποτελέσματα (ειδικά για τα αναπάντεχα) έγκαιρα.</a:t>
            </a:r>
            <a:endParaRPr lang="en-US" sz="2400" dirty="0"/>
          </a:p>
        </p:txBody>
      </p:sp>
    </p:spTree>
    <p:extLst>
      <p:ext uri="{BB962C8B-B14F-4D97-AF65-F5344CB8AC3E}">
        <p14:creationId xmlns:p14="http://schemas.microsoft.com/office/powerpoint/2010/main" val="2784071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Η Δεοντολογία της Αξιολόγησης</a:t>
            </a:r>
            <a:endParaRPr lang="en-US" dirty="0"/>
          </a:p>
        </p:txBody>
      </p:sp>
      <p:sp>
        <p:nvSpPr>
          <p:cNvPr id="3" name="Content Placeholder 2"/>
          <p:cNvSpPr>
            <a:spLocks noGrp="1"/>
          </p:cNvSpPr>
          <p:nvPr>
            <p:ph type="body" idx="1"/>
          </p:nvPr>
        </p:nvSpPr>
        <p:spPr/>
        <p:txBody>
          <a:bodyPr>
            <a:normAutofit fontScale="92500" lnSpcReduction="10000"/>
          </a:bodyPr>
          <a:lstStyle/>
          <a:p>
            <a:pPr lvl="0"/>
            <a:r>
              <a:rPr lang="el-GR" sz="2000" dirty="0"/>
              <a:t>Ο </a:t>
            </a:r>
            <a:r>
              <a:rPr lang="el-GR" sz="2000" i="1" dirty="0"/>
              <a:t>περιορισμός καθολικότητας</a:t>
            </a:r>
            <a:r>
              <a:rPr lang="el-GR" sz="2000" dirty="0"/>
              <a:t>: Η συμμετοχή σε ένα διάλογο ή σε μία συζήτηση πρέπει να είναι όσο το δυνατόν πιο ευρεία και να παρουσιάζει τις απόψεις όλων των θιγόμενων ομάδων συμφερόντων.</a:t>
            </a:r>
            <a:endParaRPr lang="en-US" sz="2000" dirty="0"/>
          </a:p>
          <a:p>
            <a:pPr lvl="0"/>
            <a:r>
              <a:rPr lang="el-GR" sz="2000" dirty="0"/>
              <a:t>Ο </a:t>
            </a:r>
            <a:r>
              <a:rPr lang="el-GR" sz="2000" i="1" dirty="0"/>
              <a:t>περιορισμός της αυτόνομης αξιολόγησης</a:t>
            </a:r>
            <a:r>
              <a:rPr lang="el-GR" sz="2000" dirty="0"/>
              <a:t>: Στους συμμετέχοντες πρέπει να επιτραπεί να εισηγηθούν και να αμφισβητήσουν κάθε ισχυρισμό και κάθε εκδηλωμένο ενδιαφέρον.</a:t>
            </a:r>
            <a:endParaRPr lang="en-US" sz="2000" dirty="0"/>
          </a:p>
          <a:p>
            <a:pPr lvl="0"/>
            <a:r>
              <a:rPr lang="el-GR" sz="2000" dirty="0"/>
              <a:t>Ο </a:t>
            </a:r>
            <a:r>
              <a:rPr lang="el-GR" sz="2000" i="1" dirty="0"/>
              <a:t>περιορισμός της ανάληψης ρόλου</a:t>
            </a:r>
            <a:r>
              <a:rPr lang="el-GR" sz="2000" dirty="0"/>
              <a:t>: Οι συμμετέχοντες πρέπει να αποδίδουν ίσο βάρος στα συμφέροντα των άλλων σε σχέση με τα δικά τους συμφέροντα.</a:t>
            </a:r>
            <a:endParaRPr lang="en-US" sz="2000" dirty="0"/>
          </a:p>
          <a:p>
            <a:pPr lvl="0"/>
            <a:r>
              <a:rPr lang="el-GR" sz="2000" dirty="0"/>
              <a:t>Ο </a:t>
            </a:r>
            <a:r>
              <a:rPr lang="el-GR" sz="2000" i="1" dirty="0"/>
              <a:t>περιορισμός ισχύος</a:t>
            </a:r>
            <a:r>
              <a:rPr lang="el-GR" sz="2000" dirty="0"/>
              <a:t>: Ένας συμμετέχων δεν πρέπει να επικαλείται καμία ιεραρχική εξουσία για τη νομιμοποίηση του επιχειρήματος του.</a:t>
            </a:r>
            <a:endParaRPr lang="en-US" sz="2000" dirty="0"/>
          </a:p>
          <a:p>
            <a:pPr lvl="0"/>
            <a:r>
              <a:rPr lang="el-GR" sz="2000" dirty="0"/>
              <a:t>Η </a:t>
            </a:r>
            <a:r>
              <a:rPr lang="el-GR" sz="2000" i="1" dirty="0"/>
              <a:t>αρχή της διαφάνειας</a:t>
            </a:r>
            <a:r>
              <a:rPr lang="el-GR" sz="2000" dirty="0"/>
              <a:t>: Οι συμμετέχοντες πρέπει να δηλώνουν ανοικτά τους στόχους και τις προθέσεις τους.</a:t>
            </a:r>
            <a:endParaRPr lang="en-US" sz="2000" dirty="0"/>
          </a:p>
        </p:txBody>
      </p:sp>
    </p:spTree>
    <p:extLst>
      <p:ext uri="{BB962C8B-B14F-4D97-AF65-F5344CB8AC3E}">
        <p14:creationId xmlns:p14="http://schemas.microsoft.com/office/powerpoint/2010/main" val="37674151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Σκοποί της Αξιολόγησης</a:t>
            </a:r>
            <a:endParaRPr lang="en-US" dirty="0"/>
          </a:p>
        </p:txBody>
      </p:sp>
      <p:sp>
        <p:nvSpPr>
          <p:cNvPr id="3" name="Content Placeholder 2"/>
          <p:cNvSpPr>
            <a:spLocks noGrp="1"/>
          </p:cNvSpPr>
          <p:nvPr>
            <p:ph type="body" idx="1"/>
          </p:nvPr>
        </p:nvSpPr>
        <p:spPr/>
        <p:txBody>
          <a:bodyPr>
            <a:normAutofit lnSpcReduction="10000"/>
          </a:bodyPr>
          <a:lstStyle/>
          <a:p>
            <a:pPr marL="457200" indent="-457200">
              <a:buFont typeface="Arial"/>
              <a:buAutoNum type="arabicPeriod"/>
            </a:pPr>
            <a:r>
              <a:rPr lang="el-GR" sz="2400" dirty="0"/>
              <a:t>Μπορεί να εστιάσει στην </a:t>
            </a:r>
            <a:r>
              <a:rPr lang="el-GR" sz="2400" i="1" dirty="0"/>
              <a:t>αποτελεσματικότητα των εργαλείων</a:t>
            </a:r>
            <a:r>
              <a:rPr lang="el-GR" sz="2400" dirty="0"/>
              <a:t> ενός προγράμματος </a:t>
            </a:r>
            <a:r>
              <a:rPr lang="en-US" sz="2400" dirty="0">
                <a:sym typeface="Wingdings" panose="05000000000000000000" pitchFamily="2" charset="2"/>
              </a:rPr>
              <a:t> </a:t>
            </a:r>
            <a:r>
              <a:rPr lang="el-GR" sz="2400" dirty="0"/>
              <a:t>πέτυχε αυτό τα προσδοκώμενα αποτελέσματα;</a:t>
            </a:r>
            <a:endParaRPr lang="en-US" sz="2400" dirty="0"/>
          </a:p>
          <a:p>
            <a:pPr marL="457200" indent="-457200">
              <a:buAutoNum type="arabicPeriod"/>
            </a:pPr>
            <a:r>
              <a:rPr lang="el-GR" sz="2400" dirty="0"/>
              <a:t>Μπορεί να εστιάσει στο νόημα της πολιτικής ή του προγράμματος για τους πελάτες, τις ομάδες στόχου, και τους επαγγελματίες </a:t>
            </a:r>
            <a:r>
              <a:rPr lang="en-US" sz="2400" dirty="0">
                <a:sym typeface="Wingdings" panose="05000000000000000000" pitchFamily="2" charset="2"/>
              </a:rPr>
              <a:t> </a:t>
            </a:r>
            <a:r>
              <a:rPr lang="en-US" sz="2400" dirty="0"/>
              <a:t> </a:t>
            </a:r>
            <a:r>
              <a:rPr lang="el-GR" sz="2400" dirty="0"/>
              <a:t>πώς βίωσαν οι άνθρωποι το πρόγραμμα και κατά πόσο οι εμπειρίες ήταν διαφορετικές για τα εμπλεκόμενα μέρη; </a:t>
            </a:r>
            <a:endParaRPr lang="en-US" sz="2400" dirty="0"/>
          </a:p>
          <a:p>
            <a:pPr marL="457200" indent="-457200">
              <a:buAutoNum type="arabicPeriod"/>
            </a:pPr>
            <a:r>
              <a:rPr lang="el-GR" sz="2400" dirty="0"/>
              <a:t>Μπορεί να ακολουθήσει μία </a:t>
            </a:r>
            <a:r>
              <a:rPr lang="el-GR" sz="2400" i="1" dirty="0"/>
              <a:t>προσέγγιση χειραφέτησης</a:t>
            </a:r>
            <a:r>
              <a:rPr lang="el-GR" sz="2400" dirty="0"/>
              <a:t> όπου η πληροφορία που προέρχεται από την αξιολόγηση αναζητά να ενδυναμώσει ή να εκπαιδεύσει τους δικαιούχους του προγράμματος ή της πολιτικής. </a:t>
            </a:r>
            <a:endParaRPr lang="en-GB" sz="2400" dirty="0"/>
          </a:p>
          <a:p>
            <a:pPr marL="342900" indent="0">
              <a:buNone/>
            </a:pPr>
            <a:endParaRPr lang="en-US" sz="2400" dirty="0"/>
          </a:p>
        </p:txBody>
      </p:sp>
    </p:spTree>
    <p:extLst>
      <p:ext uri="{BB962C8B-B14F-4D97-AF65-F5344CB8AC3E}">
        <p14:creationId xmlns:p14="http://schemas.microsoft.com/office/powerpoint/2010/main" val="17377472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Εστίαση της Αξιολόγησης</a:t>
            </a:r>
            <a:endParaRPr lang="en-US" dirty="0"/>
          </a:p>
        </p:txBody>
      </p:sp>
      <p:sp>
        <p:nvSpPr>
          <p:cNvPr id="3" name="Content Placeholder 2"/>
          <p:cNvSpPr>
            <a:spLocks noGrp="1"/>
          </p:cNvSpPr>
          <p:nvPr>
            <p:ph type="body" idx="1"/>
          </p:nvPr>
        </p:nvSpPr>
        <p:spPr/>
        <p:txBody>
          <a:bodyPr>
            <a:normAutofit/>
          </a:bodyPr>
          <a:lstStyle/>
          <a:p>
            <a:pPr lvl="0"/>
            <a:r>
              <a:rPr lang="el-GR" sz="2000" i="1" dirty="0"/>
              <a:t>Επίπεδο 1, Αντιδράσεις:</a:t>
            </a:r>
            <a:r>
              <a:rPr lang="el-GR" sz="2000" dirty="0"/>
              <a:t> Αξιολόγηση των άμεσων εντυπώσεων των συμμετεχόντων του προγράμματος </a:t>
            </a:r>
          </a:p>
          <a:p>
            <a:pPr lvl="0"/>
            <a:r>
              <a:rPr lang="el-GR" sz="2000" i="1" dirty="0"/>
              <a:t>Επίπεδο 2, Μάθηση:</a:t>
            </a:r>
            <a:r>
              <a:rPr lang="el-GR" sz="2000" dirty="0"/>
              <a:t> Μέτρηση της γνώσης, των δεξιοτήτων, και των στάσεων που προκύπτουν από το πρόγραμμα </a:t>
            </a:r>
          </a:p>
          <a:p>
            <a:pPr lvl="0"/>
            <a:r>
              <a:rPr lang="el-GR" sz="2000" i="1" dirty="0"/>
              <a:t>Επίπεδο 3, Συμπεριφορά:</a:t>
            </a:r>
            <a:r>
              <a:rPr lang="el-GR" sz="2000" dirty="0"/>
              <a:t> Μέτρηση στοιχείων βελτίωσης της απόδοσης εργασίας, τα οποία συνδέονται με τους στόχους της κατάρτισης.</a:t>
            </a:r>
            <a:endParaRPr lang="en-US" sz="2000" dirty="0"/>
          </a:p>
          <a:p>
            <a:pPr lvl="0"/>
            <a:r>
              <a:rPr lang="el-GR" sz="2000" i="1" dirty="0"/>
              <a:t>Επίπεδο 4, Αποτελέσματα:</a:t>
            </a:r>
            <a:r>
              <a:rPr lang="el-GR" sz="2000" dirty="0"/>
              <a:t> Σύνδεση των αποτελεσμάτων της κατάρτισης με τους στόχους του οργανισμού και άλλα κριτήρια αποτελεσματικότητας</a:t>
            </a:r>
            <a:endParaRPr lang="en-US" sz="2000" dirty="0"/>
          </a:p>
          <a:p>
            <a:endParaRPr lang="en-US" sz="2000" dirty="0"/>
          </a:p>
        </p:txBody>
      </p:sp>
    </p:spTree>
    <p:extLst>
      <p:ext uri="{BB962C8B-B14F-4D97-AF65-F5344CB8AC3E}">
        <p14:creationId xmlns:p14="http://schemas.microsoft.com/office/powerpoint/2010/main" val="158497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Πέντε επίπεδα αξιολόγησης </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233146877"/>
              </p:ext>
            </p:extLst>
          </p:nvPr>
        </p:nvGraphicFramePr>
        <p:xfrm>
          <a:off x="262327" y="1312650"/>
          <a:ext cx="8619345" cy="4572000"/>
        </p:xfrm>
        <a:graphic>
          <a:graphicData uri="http://schemas.openxmlformats.org/drawingml/2006/table">
            <a:tbl>
              <a:tblPr firstRow="1" bandRow="1">
                <a:tableStyleId>{FABFCF23-3B69-468F-B69F-88F6DE6A72F2}</a:tableStyleId>
              </a:tblPr>
              <a:tblGrid>
                <a:gridCol w="749510">
                  <a:extLst>
                    <a:ext uri="{9D8B030D-6E8A-4147-A177-3AD203B41FA5}">
                      <a16:colId xmlns:a16="http://schemas.microsoft.com/office/drawing/2014/main" val="2534572622"/>
                    </a:ext>
                  </a:extLst>
                </a:gridCol>
                <a:gridCol w="1551474">
                  <a:extLst>
                    <a:ext uri="{9D8B030D-6E8A-4147-A177-3AD203B41FA5}">
                      <a16:colId xmlns:a16="http://schemas.microsoft.com/office/drawing/2014/main" val="2949269438"/>
                    </a:ext>
                  </a:extLst>
                </a:gridCol>
                <a:gridCol w="2013861">
                  <a:extLst>
                    <a:ext uri="{9D8B030D-6E8A-4147-A177-3AD203B41FA5}">
                      <a16:colId xmlns:a16="http://schemas.microsoft.com/office/drawing/2014/main" val="2253614990"/>
                    </a:ext>
                  </a:extLst>
                </a:gridCol>
                <a:gridCol w="4304500">
                  <a:extLst>
                    <a:ext uri="{9D8B030D-6E8A-4147-A177-3AD203B41FA5}">
                      <a16:colId xmlns:a16="http://schemas.microsoft.com/office/drawing/2014/main" val="1710571122"/>
                    </a:ext>
                  </a:extLst>
                </a:gridCol>
              </a:tblGrid>
              <a:tr h="481502">
                <a:tc>
                  <a:txBody>
                    <a:bodyPr/>
                    <a:lstStyle/>
                    <a:p>
                      <a:pPr indent="0" algn="l">
                        <a:lnSpc>
                          <a:spcPts val="1600"/>
                        </a:lnSpc>
                        <a:spcAft>
                          <a:spcPts val="600"/>
                        </a:spcAft>
                      </a:pPr>
                      <a:r>
                        <a:rPr lang="el-GR" sz="1600" dirty="0">
                          <a:effectLst/>
                        </a:rPr>
                        <a:t>Επίπεδο</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n-US" sz="1600">
                          <a:effectLst/>
                        </a:rPr>
                        <a:t>Kirkpatrick</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Kaufman και </a:t>
                      </a:r>
                      <a:r>
                        <a:rPr lang="en-US" sz="1600" dirty="0">
                          <a:effectLst/>
                        </a:rPr>
                        <a:t>Keller</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Εστίαση των Kaufman και </a:t>
                      </a:r>
                      <a:r>
                        <a:rPr lang="en-US" sz="1600">
                          <a:effectLst/>
                        </a:rPr>
                        <a:t>Keller</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2945145111"/>
                  </a:ext>
                </a:extLst>
              </a:tr>
              <a:tr h="674122">
                <a:tc>
                  <a:txBody>
                    <a:bodyPr/>
                    <a:lstStyle/>
                    <a:p>
                      <a:pPr indent="0" algn="l">
                        <a:lnSpc>
                          <a:spcPts val="1600"/>
                        </a:lnSpc>
                        <a:spcAft>
                          <a:spcPts val="600"/>
                        </a:spcAft>
                      </a:pPr>
                      <a:r>
                        <a:rPr lang="el-GR" sz="1600">
                          <a:effectLst/>
                        </a:rPr>
                        <a:t>5</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Κοινωνική συνεισφορά</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Ανταπόκριση στην κοινωνία και στους πελάτες, συνέπειες και ανταμοιβές</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95550389"/>
                  </a:ext>
                </a:extLst>
              </a:tr>
              <a:tr h="481502">
                <a:tc>
                  <a:txBody>
                    <a:bodyPr/>
                    <a:lstStyle/>
                    <a:p>
                      <a:pPr indent="0" algn="l">
                        <a:lnSpc>
                          <a:spcPts val="1600"/>
                        </a:lnSpc>
                        <a:spcAft>
                          <a:spcPts val="600"/>
                        </a:spcAft>
                      </a:pPr>
                      <a:r>
                        <a:rPr lang="el-GR" sz="1600">
                          <a:effectLst/>
                        </a:rPr>
                        <a:t>4</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Αποτελέσματα</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Ανταμοιβή οργανισμού</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Συνεισφορές και ανταμοιβές για τον οργανισμό</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1180806501"/>
                  </a:ext>
                </a:extLst>
              </a:tr>
              <a:tr h="1029009">
                <a:tc>
                  <a:txBody>
                    <a:bodyPr/>
                    <a:lstStyle/>
                    <a:p>
                      <a:pPr indent="0" algn="l">
                        <a:lnSpc>
                          <a:spcPts val="1600"/>
                        </a:lnSpc>
                        <a:spcAft>
                          <a:spcPts val="600"/>
                        </a:spcAft>
                      </a:pPr>
                      <a:r>
                        <a:rPr lang="el-GR" sz="1600">
                          <a:effectLst/>
                        </a:rPr>
                        <a:t>3</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Συμπεριφορά</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Ατομική ή ομαδική ανταμοιβή</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Αξιοποίηση ατόμων και μικρών ομάδων (προϊόντων) μέσα στον οργανισμό</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3196215066"/>
                  </a:ext>
                </a:extLst>
              </a:tr>
              <a:tr h="674122">
                <a:tc>
                  <a:txBody>
                    <a:bodyPr/>
                    <a:lstStyle/>
                    <a:p>
                      <a:pPr indent="0" algn="l">
                        <a:lnSpc>
                          <a:spcPts val="1600"/>
                        </a:lnSpc>
                        <a:spcAft>
                          <a:spcPts val="600"/>
                        </a:spcAft>
                      </a:pPr>
                      <a:r>
                        <a:rPr lang="el-GR" sz="1600">
                          <a:effectLst/>
                        </a:rPr>
                        <a:t>2</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Μάθηση</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Ατομική ή ομαδική ανταμοιβή</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Ικανότητα και επάρκεια ατόμων και μικρών ομάδων</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2160129399"/>
                  </a:ext>
                </a:extLst>
              </a:tr>
              <a:tr h="1231743">
                <a:tc>
                  <a:txBody>
                    <a:bodyPr/>
                    <a:lstStyle/>
                    <a:p>
                      <a:pPr indent="0" algn="l">
                        <a:lnSpc>
                          <a:spcPts val="1600"/>
                        </a:lnSpc>
                        <a:spcAft>
                          <a:spcPts val="600"/>
                        </a:spcAft>
                      </a:pPr>
                      <a:r>
                        <a:rPr lang="el-GR" sz="1600">
                          <a:effectLst/>
                        </a:rPr>
                        <a:t>1</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Αντίδραση</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Αποδοχή και αποδοτικότητα διαδικασίας</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Αποδοχή και αποδοτικότητα μεθόδων, μέσων, και διαδικασιών</a:t>
                      </a:r>
                      <a:endParaRPr lang="en-US" sz="1600" dirty="0">
                        <a:effectLst/>
                        <a:latin typeface="Times New Roman"/>
                        <a:ea typeface="Yu Mincho"/>
                      </a:endParaRPr>
                    </a:p>
                  </a:txBody>
                  <a:tcPr marL="68580" marR="68580" marT="0" marB="0" anchor="ctr"/>
                </a:tc>
                <a:extLst>
                  <a:ext uri="{0D108BD9-81ED-4DB2-BD59-A6C34878D82A}">
                    <a16:rowId xmlns:a16="http://schemas.microsoft.com/office/drawing/2014/main" val="129489847"/>
                  </a:ext>
                </a:extLst>
              </a:tr>
            </a:tbl>
          </a:graphicData>
        </a:graphic>
      </p:graphicFrame>
    </p:spTree>
    <p:extLst>
      <p:ext uri="{BB962C8B-B14F-4D97-AF65-F5344CB8AC3E}">
        <p14:creationId xmlns:p14="http://schemas.microsoft.com/office/powerpoint/2010/main" val="178189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Εναλλακτικές Προσεγγίσεις Αξιολογήσεις</a:t>
            </a:r>
            <a:endParaRPr lang="en-US" sz="3600" dirty="0"/>
          </a:p>
        </p:txBody>
      </p:sp>
      <p:sp>
        <p:nvSpPr>
          <p:cNvPr id="3" name="Content Placeholder 2"/>
          <p:cNvSpPr>
            <a:spLocks noGrp="1"/>
          </p:cNvSpPr>
          <p:nvPr>
            <p:ph type="body" idx="1"/>
          </p:nvPr>
        </p:nvSpPr>
        <p:spPr/>
        <p:txBody>
          <a:bodyPr>
            <a:normAutofit fontScale="85000" lnSpcReduction="10000"/>
          </a:bodyPr>
          <a:lstStyle/>
          <a:p>
            <a:r>
              <a:rPr lang="en-GB" sz="2400" dirty="0"/>
              <a:t>Brinkerhoff:</a:t>
            </a:r>
          </a:p>
          <a:p>
            <a:pPr lvl="1"/>
            <a:r>
              <a:rPr lang="el-GR" sz="2400" dirty="0"/>
              <a:t>α</a:t>
            </a:r>
            <a:r>
              <a:rPr lang="en-US" sz="2400" dirty="0"/>
              <a:t>) </a:t>
            </a:r>
            <a:r>
              <a:rPr lang="el-GR" sz="2400" dirty="0"/>
              <a:t>αναγνώριση εκείνων των λίγων καταρτιζόμενων που υπήρξαν οι πιο επιτυχημένοι στην παρακολούθηση του προγράμματος,</a:t>
            </a:r>
            <a:endParaRPr lang="en-US" sz="2400" dirty="0"/>
          </a:p>
          <a:p>
            <a:pPr lvl="1"/>
            <a:r>
              <a:rPr lang="el-GR" sz="2400" dirty="0"/>
              <a:t>β</a:t>
            </a:r>
            <a:r>
              <a:rPr lang="en-US" sz="2400" dirty="0"/>
              <a:t>) </a:t>
            </a:r>
            <a:r>
              <a:rPr lang="el-GR" sz="2400" dirty="0"/>
              <a:t>συνεντεύξεις, τόσο από τους περισσότερο, όσο και από τους λιγότερο επιτυχημένους καταρτιζόμενους και προσπάθεια να κατανοηθούν και να αναλυθούν οι ιστορίες τους</a:t>
            </a:r>
            <a:r>
              <a:rPr lang="en-US" sz="2400" dirty="0"/>
              <a:t> </a:t>
            </a:r>
            <a:endParaRPr lang="el-GR" sz="2400" dirty="0"/>
          </a:p>
          <a:p>
            <a:r>
              <a:rPr lang="el-GR" sz="2400" dirty="0"/>
              <a:t>Ανάλυση Επιπτώσεων</a:t>
            </a:r>
            <a:r>
              <a:rPr lang="en-US" sz="2400" dirty="0"/>
              <a:t>: </a:t>
            </a:r>
          </a:p>
          <a:p>
            <a:pPr lvl="1"/>
            <a:r>
              <a:rPr lang="el-GR" sz="2400" dirty="0"/>
              <a:t>α</a:t>
            </a:r>
            <a:r>
              <a:rPr lang="en-US" sz="2400" dirty="0"/>
              <a:t>) </a:t>
            </a:r>
            <a:r>
              <a:rPr lang="el-GR" sz="2400" dirty="0"/>
              <a:t>όλα τα ενδιαφερόμενα μέλη συγκεντρώνονται πριν από την έναρξη του προγράμματος και συζητούν τους στόχους και τις συμπεριφορές τις οποίες είναι δυνατόν να αλλάξουν ως ένα αποτέλεσμα</a:t>
            </a:r>
            <a:r>
              <a:rPr lang="en-US" sz="2400" dirty="0"/>
              <a:t> 	</a:t>
            </a:r>
            <a:endParaRPr lang="el-GR" sz="2400" dirty="0"/>
          </a:p>
          <a:p>
            <a:pPr lvl="1"/>
            <a:r>
              <a:rPr lang="el-GR" sz="2400" dirty="0"/>
              <a:t>β</a:t>
            </a:r>
            <a:r>
              <a:rPr lang="en-US" sz="2400" dirty="0"/>
              <a:t>) </a:t>
            </a:r>
            <a:r>
              <a:rPr lang="el-GR" sz="2400" dirty="0"/>
              <a:t>οι συμμετέχοντες καταγράφουν τι θεωρούν σημαντικό και μετά τα αναλύουν τα ενδιαφερόμενα μέλη </a:t>
            </a:r>
            <a:endParaRPr lang="en-US" sz="2400" dirty="0"/>
          </a:p>
        </p:txBody>
      </p:sp>
    </p:spTree>
    <p:extLst>
      <p:ext uri="{BB962C8B-B14F-4D97-AF65-F5344CB8AC3E}">
        <p14:creationId xmlns:p14="http://schemas.microsoft.com/office/powerpoint/2010/main" val="1164816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Ανάλυση δυνάμεων περιβάλλοντος για το πρόγραμμα αλλαγής στον οργανισμό</a:t>
            </a:r>
            <a:endParaRPr lang="en-US" sz="3600" dirty="0"/>
          </a:p>
        </p:txBody>
      </p:sp>
      <p:pic>
        <p:nvPicPr>
          <p:cNvPr id="7" name="Picture 6" descr="A diagram of a timeline&#10;&#10;Description automatically generated">
            <a:extLst>
              <a:ext uri="{FF2B5EF4-FFF2-40B4-BE49-F238E27FC236}">
                <a16:creationId xmlns:a16="http://schemas.microsoft.com/office/drawing/2014/main" id="{7EAB1684-63E5-0CFD-59B6-AC13EB06631C}"/>
              </a:ext>
            </a:extLst>
          </p:cNvPr>
          <p:cNvPicPr>
            <a:picLocks noChangeAspect="1"/>
          </p:cNvPicPr>
          <p:nvPr/>
        </p:nvPicPr>
        <p:blipFill>
          <a:blip r:embed="rId2"/>
          <a:stretch>
            <a:fillRect/>
          </a:stretch>
        </p:blipFill>
        <p:spPr>
          <a:xfrm>
            <a:off x="565150" y="1441415"/>
            <a:ext cx="7689850" cy="4309696"/>
          </a:xfrm>
          <a:prstGeom prst="rect">
            <a:avLst/>
          </a:prstGeom>
        </p:spPr>
      </p:pic>
    </p:spTree>
    <p:extLst>
      <p:ext uri="{BB962C8B-B14F-4D97-AF65-F5344CB8AC3E}">
        <p14:creationId xmlns:p14="http://schemas.microsoft.com/office/powerpoint/2010/main" val="3548182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Διοίκησης Ολικής Ποιότητας (ΔΟΠ)</a:t>
            </a:r>
            <a:endParaRPr lang="en-US" dirty="0"/>
          </a:p>
        </p:txBody>
      </p:sp>
      <p:sp>
        <p:nvSpPr>
          <p:cNvPr id="3" name="Content Placeholder 2"/>
          <p:cNvSpPr>
            <a:spLocks noGrp="1"/>
          </p:cNvSpPr>
          <p:nvPr>
            <p:ph type="body" idx="1"/>
          </p:nvPr>
        </p:nvSpPr>
        <p:spPr/>
        <p:txBody>
          <a:bodyPr>
            <a:normAutofit/>
          </a:bodyPr>
          <a:lstStyle/>
          <a:p>
            <a:r>
              <a:rPr lang="el-GR" sz="2400" dirty="0"/>
              <a:t>Είναι πρακτικά αδύνατον να κατανοήσουμε ένα πρόγραμμα χωρίς να αξιολογήσουμε το </a:t>
            </a:r>
            <a:r>
              <a:rPr lang="el-GR" sz="2400" i="1" dirty="0"/>
              <a:t>πλαίσιο</a:t>
            </a:r>
            <a:r>
              <a:rPr lang="el-GR" sz="2400" dirty="0"/>
              <a:t> μέσα στο οποίο αυτό λαμβάνει χώρα</a:t>
            </a:r>
            <a:r>
              <a:rPr lang="en-US" sz="2400" dirty="0"/>
              <a:t> </a:t>
            </a:r>
            <a:endParaRPr lang="el-GR" sz="2400" dirty="0"/>
          </a:p>
          <a:p>
            <a:r>
              <a:rPr lang="el-GR" sz="2400" i="1" dirty="0"/>
              <a:t>Διαχείριση</a:t>
            </a:r>
            <a:r>
              <a:rPr lang="en-US" sz="2400" dirty="0"/>
              <a:t>: </a:t>
            </a:r>
            <a:r>
              <a:rPr lang="el-GR" sz="2400" dirty="0"/>
              <a:t>οι διαδικασίες που συμβαίνουν πριν από την κατάρτιση και το τι συμβαίνει αφού ολοκληρωθεί η κατάρτιση </a:t>
            </a:r>
          </a:p>
          <a:p>
            <a:r>
              <a:rPr lang="el-GR" sz="2400" i="1" dirty="0"/>
              <a:t>Διαδικασίες</a:t>
            </a:r>
            <a:r>
              <a:rPr lang="en-US" sz="2400" dirty="0"/>
              <a:t>:</a:t>
            </a:r>
            <a:r>
              <a:rPr lang="el-GR" sz="2400" dirty="0"/>
              <a:t> δεν</a:t>
            </a:r>
            <a:r>
              <a:rPr lang="en-US" sz="2400" dirty="0"/>
              <a:t> </a:t>
            </a:r>
            <a:r>
              <a:rPr lang="el-GR" sz="2400" dirty="0"/>
              <a:t>περιγράφει απλά τα γεγονότα, αλλά αναζητά να </a:t>
            </a:r>
            <a:r>
              <a:rPr lang="el-GR" sz="2400" i="1" dirty="0"/>
              <a:t>ερμηνεύσει</a:t>
            </a:r>
            <a:r>
              <a:rPr lang="el-GR" sz="2400" dirty="0"/>
              <a:t> αυτό που συμβαίνει</a:t>
            </a:r>
            <a:r>
              <a:rPr lang="en-US" sz="2400" dirty="0"/>
              <a:t> </a:t>
            </a:r>
            <a:r>
              <a:rPr lang="el-GR" sz="2400" dirty="0"/>
              <a:t>ανάμεσα στους συμμετέχοντες</a:t>
            </a:r>
            <a:endParaRPr lang="en-US" sz="2400" dirty="0"/>
          </a:p>
        </p:txBody>
      </p:sp>
    </p:spTree>
    <p:extLst>
      <p:ext uri="{BB962C8B-B14F-4D97-AF65-F5344CB8AC3E}">
        <p14:creationId xmlns:p14="http://schemas.microsoft.com/office/powerpoint/2010/main" val="1184207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Είδη αξιολόγησης </a:t>
            </a:r>
            <a:endParaRPr lang="en-US" dirty="0"/>
          </a:p>
        </p:txBody>
      </p:sp>
      <p:sp>
        <p:nvSpPr>
          <p:cNvPr id="3" name="Text Placeholder 2">
            <a:extLst>
              <a:ext uri="{FF2B5EF4-FFF2-40B4-BE49-F238E27FC236}">
                <a16:creationId xmlns:a16="http://schemas.microsoft.com/office/drawing/2014/main" id="{4D67866F-BDA3-CF0A-9E4A-C34D78BE23B2}"/>
              </a:ext>
            </a:extLst>
          </p:cNvPr>
          <p:cNvSpPr>
            <a:spLocks noGrp="1"/>
          </p:cNvSpPr>
          <p:nvPr>
            <p:ph type="body" idx="1"/>
          </p:nvPr>
        </p:nvSpPr>
        <p:spPr>
          <a:xfrm>
            <a:off x="1160154" y="5862884"/>
            <a:ext cx="7526645" cy="422131"/>
          </a:xfrm>
        </p:spPr>
        <p:txBody>
          <a:bodyPr/>
          <a:lstStyle/>
          <a:p>
            <a:r>
              <a:rPr lang="el-GR" sz="1000" dirty="0"/>
              <a:t>Είδη αξιολόγησης και η προσδιοριστική τους ερώτηση ή προσέγγιση. Προσαρμογή από </a:t>
            </a:r>
            <a:r>
              <a:rPr lang="en-US" sz="1000" dirty="0"/>
              <a:t>Patton, 2002</a:t>
            </a:r>
          </a:p>
        </p:txBody>
      </p:sp>
      <p:graphicFrame>
        <p:nvGraphicFramePr>
          <p:cNvPr id="6" name="Table 5"/>
          <p:cNvGraphicFramePr>
            <a:graphicFrameLocks noGrp="1"/>
          </p:cNvGraphicFramePr>
          <p:nvPr>
            <p:extLst>
              <p:ext uri="{D42A27DB-BD31-4B8C-83A1-F6EECF244321}">
                <p14:modId xmlns:p14="http://schemas.microsoft.com/office/powerpoint/2010/main" val="3563339777"/>
              </p:ext>
            </p:extLst>
          </p:nvPr>
        </p:nvGraphicFramePr>
        <p:xfrm>
          <a:off x="1160155" y="1498600"/>
          <a:ext cx="6823690" cy="4364285"/>
        </p:xfrm>
        <a:graphic>
          <a:graphicData uri="http://schemas.openxmlformats.org/drawingml/2006/table">
            <a:tbl>
              <a:tblPr bandRow="1">
                <a:tableStyleId>{BDBED569-4797-4DF1-A0F4-6AAB3CD982D8}</a:tableStyleId>
              </a:tblPr>
              <a:tblGrid>
                <a:gridCol w="3411845">
                  <a:extLst>
                    <a:ext uri="{9D8B030D-6E8A-4147-A177-3AD203B41FA5}">
                      <a16:colId xmlns:a16="http://schemas.microsoft.com/office/drawing/2014/main" val="3787826278"/>
                    </a:ext>
                  </a:extLst>
                </a:gridCol>
                <a:gridCol w="3411845">
                  <a:extLst>
                    <a:ext uri="{9D8B030D-6E8A-4147-A177-3AD203B41FA5}">
                      <a16:colId xmlns:a16="http://schemas.microsoft.com/office/drawing/2014/main" val="3850701620"/>
                    </a:ext>
                  </a:extLst>
                </a:gridCol>
              </a:tblGrid>
              <a:tr h="370024">
                <a:tc>
                  <a:txBody>
                    <a:bodyPr/>
                    <a:lstStyle/>
                    <a:p>
                      <a:pPr marL="91440" indent="173990" algn="l">
                        <a:lnSpc>
                          <a:spcPct val="100000"/>
                        </a:lnSpc>
                        <a:spcBef>
                          <a:spcPts val="100"/>
                        </a:spcBef>
                        <a:spcAft>
                          <a:spcPts val="600"/>
                        </a:spcAft>
                      </a:pPr>
                      <a:r>
                        <a:rPr lang="el-GR" sz="1600" dirty="0">
                          <a:effectLst/>
                        </a:rPr>
                        <a:t>Εστίαση στην πιστοποίηση (επικύρωση)</a:t>
                      </a:r>
                      <a:endParaRPr lang="en-US" sz="1600" dirty="0">
                        <a:effectLst/>
                        <a:latin typeface="Times New Roman"/>
                        <a:ea typeface="Yu Mincho"/>
                      </a:endParaRPr>
                    </a:p>
                  </a:txBody>
                  <a:tcPr marL="68580" marR="68580" marT="0" marB="0"/>
                </a:tc>
                <a:tc>
                  <a:txBody>
                    <a:bodyPr/>
                    <a:lstStyle/>
                    <a:p>
                      <a:pPr marL="91440" marR="0" lvl="0" indent="173990" algn="l" defTabSz="914400" rtl="0" eaLnBrk="1" fontAlgn="auto" latinLnBrk="0" hangingPunct="1">
                        <a:lnSpc>
                          <a:spcPct val="100000"/>
                        </a:lnSpc>
                        <a:spcBef>
                          <a:spcPts val="100"/>
                        </a:spcBef>
                        <a:spcAft>
                          <a:spcPts val="600"/>
                        </a:spcAft>
                        <a:buClrTx/>
                        <a:buSzTx/>
                        <a:buFontTx/>
                        <a:buNone/>
                        <a:tabLst/>
                        <a:defRPr/>
                      </a:pPr>
                      <a:r>
                        <a:rPr lang="el-GR" sz="1600" dirty="0">
                          <a:effectLst/>
                        </a:rPr>
                        <a:t>Εστίαση στους στόχους</a:t>
                      </a:r>
                      <a:endParaRPr lang="en-US" sz="1600" dirty="0">
                        <a:effectLst/>
                        <a:latin typeface="Times New Roman"/>
                        <a:ea typeface="Yu Mincho"/>
                      </a:endParaRPr>
                    </a:p>
                  </a:txBody>
                  <a:tcPr marL="68580" marR="68580" marT="0" marB="0"/>
                </a:tc>
                <a:extLst>
                  <a:ext uri="{0D108BD9-81ED-4DB2-BD59-A6C34878D82A}">
                    <a16:rowId xmlns:a16="http://schemas.microsoft.com/office/drawing/2014/main" val="1503700341"/>
                  </a:ext>
                </a:extLst>
              </a:tr>
              <a:tr h="344795">
                <a:tc>
                  <a:txBody>
                    <a:bodyPr/>
                    <a:lstStyle/>
                    <a:p>
                      <a:pPr marL="91440" indent="173990" algn="l">
                        <a:lnSpc>
                          <a:spcPct val="100000"/>
                        </a:lnSpc>
                        <a:spcBef>
                          <a:spcPts val="100"/>
                        </a:spcBef>
                        <a:spcAft>
                          <a:spcPts val="600"/>
                        </a:spcAft>
                      </a:pPr>
                      <a:r>
                        <a:rPr lang="el-GR" sz="1600" dirty="0">
                          <a:effectLst/>
                        </a:rPr>
                        <a:t>Εστίαση στην σύγκριση</a:t>
                      </a:r>
                      <a:endParaRPr lang="en-US" sz="1600" dirty="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dirty="0">
                          <a:effectLst/>
                        </a:rPr>
                        <a:t>Εστίαση στις επιπτώσεις</a:t>
                      </a:r>
                      <a:endParaRPr lang="en-US" sz="1600" dirty="0">
                        <a:effectLst/>
                        <a:latin typeface="Times New Roman"/>
                        <a:ea typeface="Yu Mincho"/>
                      </a:endParaRPr>
                    </a:p>
                  </a:txBody>
                  <a:tcPr marL="68580" marR="68580" marT="0" marB="0"/>
                </a:tc>
                <a:extLst>
                  <a:ext uri="{0D108BD9-81ED-4DB2-BD59-A6C34878D82A}">
                    <a16:rowId xmlns:a16="http://schemas.microsoft.com/office/drawing/2014/main" val="2262442100"/>
                  </a:ext>
                </a:extLst>
              </a:tr>
              <a:tr h="344795">
                <a:tc>
                  <a:txBody>
                    <a:bodyPr/>
                    <a:lstStyle/>
                    <a:p>
                      <a:pPr marL="91440" indent="173990" algn="l">
                        <a:lnSpc>
                          <a:spcPct val="100000"/>
                        </a:lnSpc>
                        <a:spcBef>
                          <a:spcPts val="100"/>
                        </a:spcBef>
                        <a:spcAft>
                          <a:spcPts val="600"/>
                        </a:spcAft>
                      </a:pPr>
                      <a:r>
                        <a:rPr lang="el-GR" sz="1600" dirty="0">
                          <a:effectLst/>
                        </a:rPr>
                        <a:t>Εστίαση στην συμμόρφωση</a:t>
                      </a:r>
                      <a:endParaRPr lang="en-US" sz="1600" dirty="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a:effectLst/>
                        </a:rPr>
                        <a:t>Εστίαση στους πόρους εισόδου</a:t>
                      </a:r>
                      <a:endParaRPr lang="en-US" sz="1600">
                        <a:effectLst/>
                        <a:latin typeface="Times New Roman"/>
                        <a:ea typeface="Yu Mincho"/>
                      </a:endParaRPr>
                    </a:p>
                  </a:txBody>
                  <a:tcPr marL="68580" marR="68580" marT="0" marB="0"/>
                </a:tc>
                <a:extLst>
                  <a:ext uri="{0D108BD9-81ED-4DB2-BD59-A6C34878D82A}">
                    <a16:rowId xmlns:a16="http://schemas.microsoft.com/office/drawing/2014/main" val="2147036108"/>
                  </a:ext>
                </a:extLst>
              </a:tr>
              <a:tr h="344795">
                <a:tc>
                  <a:txBody>
                    <a:bodyPr/>
                    <a:lstStyle/>
                    <a:p>
                      <a:pPr marL="91440" indent="173990" algn="l">
                        <a:lnSpc>
                          <a:spcPct val="100000"/>
                        </a:lnSpc>
                        <a:spcBef>
                          <a:spcPts val="100"/>
                        </a:spcBef>
                        <a:spcAft>
                          <a:spcPts val="600"/>
                        </a:spcAft>
                      </a:pPr>
                      <a:r>
                        <a:rPr lang="el-GR" sz="1600" dirty="0">
                          <a:effectLst/>
                        </a:rPr>
                        <a:t>Εστίαση στο πλαίσιο</a:t>
                      </a:r>
                      <a:endParaRPr lang="en-US" sz="1600" dirty="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dirty="0">
                          <a:effectLst/>
                        </a:rPr>
                        <a:t>Εστίαση στη γνώση</a:t>
                      </a:r>
                      <a:endParaRPr lang="en-US" sz="1600" dirty="0">
                        <a:effectLst/>
                        <a:latin typeface="Times New Roman"/>
                        <a:ea typeface="Yu Mincho"/>
                      </a:endParaRPr>
                    </a:p>
                  </a:txBody>
                  <a:tcPr marL="68580" marR="68580" marT="0" marB="0"/>
                </a:tc>
                <a:extLst>
                  <a:ext uri="{0D108BD9-81ED-4DB2-BD59-A6C34878D82A}">
                    <a16:rowId xmlns:a16="http://schemas.microsoft.com/office/drawing/2014/main" val="2354501137"/>
                  </a:ext>
                </a:extLst>
              </a:tr>
              <a:tr h="344795">
                <a:tc>
                  <a:txBody>
                    <a:bodyPr/>
                    <a:lstStyle/>
                    <a:p>
                      <a:pPr marL="91440" indent="173990" algn="l">
                        <a:lnSpc>
                          <a:spcPct val="100000"/>
                        </a:lnSpc>
                        <a:spcBef>
                          <a:spcPts val="100"/>
                        </a:spcBef>
                        <a:spcAft>
                          <a:spcPts val="600"/>
                        </a:spcAft>
                      </a:pPr>
                      <a:r>
                        <a:rPr lang="el-GR" sz="1600" dirty="0">
                          <a:effectLst/>
                        </a:rPr>
                        <a:t>Ανάλυση κόστους-ωφέλειας</a:t>
                      </a:r>
                      <a:endParaRPr lang="en-US" sz="1600" dirty="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a:effectLst/>
                        </a:rPr>
                        <a:t>Εστίαση στην διαχρονικότητα</a:t>
                      </a:r>
                      <a:endParaRPr lang="en-US" sz="1600">
                        <a:effectLst/>
                        <a:latin typeface="Times New Roman"/>
                        <a:ea typeface="Yu Mincho"/>
                      </a:endParaRPr>
                    </a:p>
                  </a:txBody>
                  <a:tcPr marL="68580" marR="68580" marT="0" marB="0"/>
                </a:tc>
                <a:extLst>
                  <a:ext uri="{0D108BD9-81ED-4DB2-BD59-A6C34878D82A}">
                    <a16:rowId xmlns:a16="http://schemas.microsoft.com/office/drawing/2014/main" val="3449799550"/>
                  </a:ext>
                </a:extLst>
              </a:tr>
              <a:tr h="370024">
                <a:tc>
                  <a:txBody>
                    <a:bodyPr/>
                    <a:lstStyle/>
                    <a:p>
                      <a:pPr marL="91440" indent="173990" algn="l">
                        <a:lnSpc>
                          <a:spcPct val="100000"/>
                        </a:lnSpc>
                        <a:spcBef>
                          <a:spcPts val="100"/>
                        </a:spcBef>
                        <a:spcAft>
                          <a:spcPts val="600"/>
                        </a:spcAft>
                      </a:pPr>
                      <a:r>
                        <a:rPr lang="el-GR" sz="1600" dirty="0">
                          <a:effectLst/>
                        </a:rPr>
                        <a:t>Αξιολόγηση με εστίαση στα κριτήρια</a:t>
                      </a:r>
                      <a:endParaRPr lang="en-US" sz="1600" dirty="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dirty="0">
                          <a:effectLst/>
                        </a:rPr>
                        <a:t>Εκτίμηση αναγκών</a:t>
                      </a:r>
                      <a:endParaRPr lang="en-US" sz="1600" dirty="0">
                        <a:effectLst/>
                        <a:latin typeface="Times New Roman"/>
                        <a:ea typeface="Yu Mincho"/>
                      </a:endParaRPr>
                    </a:p>
                  </a:txBody>
                  <a:tcPr marL="68580" marR="68580" marT="0" marB="0"/>
                </a:tc>
                <a:extLst>
                  <a:ext uri="{0D108BD9-81ED-4DB2-BD59-A6C34878D82A}">
                    <a16:rowId xmlns:a16="http://schemas.microsoft.com/office/drawing/2014/main" val="953198598"/>
                  </a:ext>
                </a:extLst>
              </a:tr>
              <a:tr h="344795">
                <a:tc>
                  <a:txBody>
                    <a:bodyPr/>
                    <a:lstStyle/>
                    <a:p>
                      <a:pPr marL="91440" indent="173990" algn="l">
                        <a:lnSpc>
                          <a:spcPct val="100000"/>
                        </a:lnSpc>
                        <a:spcBef>
                          <a:spcPts val="100"/>
                        </a:spcBef>
                        <a:spcAft>
                          <a:spcPts val="600"/>
                        </a:spcAft>
                      </a:pPr>
                      <a:r>
                        <a:rPr lang="el-GR" sz="1600">
                          <a:effectLst/>
                        </a:rPr>
                        <a:t>Εστίαση στις αποφάσεις</a:t>
                      </a:r>
                      <a:endParaRPr lang="en-US" sz="160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dirty="0">
                          <a:effectLst/>
                        </a:rPr>
                        <a:t>Προσέγγιση παραπομπής σε πρότυπο</a:t>
                      </a:r>
                      <a:endParaRPr lang="en-US" sz="1600" dirty="0">
                        <a:effectLst/>
                        <a:latin typeface="Times New Roman"/>
                        <a:ea typeface="Yu Mincho"/>
                      </a:endParaRPr>
                    </a:p>
                  </a:txBody>
                  <a:tcPr marL="68580" marR="68580" marT="0" marB="0"/>
                </a:tc>
                <a:extLst>
                  <a:ext uri="{0D108BD9-81ED-4DB2-BD59-A6C34878D82A}">
                    <a16:rowId xmlns:a16="http://schemas.microsoft.com/office/drawing/2014/main" val="1576772244"/>
                  </a:ext>
                </a:extLst>
              </a:tr>
              <a:tr h="344795">
                <a:tc>
                  <a:txBody>
                    <a:bodyPr/>
                    <a:lstStyle/>
                    <a:p>
                      <a:pPr marL="91440" indent="173990" algn="l">
                        <a:lnSpc>
                          <a:spcPct val="100000"/>
                        </a:lnSpc>
                        <a:spcBef>
                          <a:spcPts val="100"/>
                        </a:spcBef>
                        <a:spcAft>
                          <a:spcPts val="600"/>
                        </a:spcAft>
                      </a:pPr>
                      <a:r>
                        <a:rPr lang="el-GR" sz="1600" dirty="0">
                          <a:effectLst/>
                        </a:rPr>
                        <a:t>Εστίαση στην περιγραφή</a:t>
                      </a:r>
                      <a:endParaRPr lang="en-US" sz="1600" dirty="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dirty="0">
                          <a:effectLst/>
                        </a:rPr>
                        <a:t>Αξιολόγηση αποτελεσμάτων</a:t>
                      </a:r>
                      <a:endParaRPr lang="en-US" sz="1600" dirty="0">
                        <a:effectLst/>
                        <a:latin typeface="Times New Roman"/>
                        <a:ea typeface="Yu Mincho"/>
                      </a:endParaRPr>
                    </a:p>
                  </a:txBody>
                  <a:tcPr marL="68580" marR="68580" marT="0" marB="0"/>
                </a:tc>
                <a:extLst>
                  <a:ext uri="{0D108BD9-81ED-4DB2-BD59-A6C34878D82A}">
                    <a16:rowId xmlns:a16="http://schemas.microsoft.com/office/drawing/2014/main" val="2436448106"/>
                  </a:ext>
                </a:extLst>
              </a:tr>
              <a:tr h="370024">
                <a:tc>
                  <a:txBody>
                    <a:bodyPr/>
                    <a:lstStyle/>
                    <a:p>
                      <a:pPr marL="91440" indent="173990" algn="l">
                        <a:lnSpc>
                          <a:spcPct val="100000"/>
                        </a:lnSpc>
                        <a:spcBef>
                          <a:spcPts val="100"/>
                        </a:spcBef>
                        <a:spcAft>
                          <a:spcPts val="600"/>
                        </a:spcAft>
                      </a:pPr>
                      <a:r>
                        <a:rPr lang="el-GR" sz="1600">
                          <a:effectLst/>
                        </a:rPr>
                        <a:t>Εστίαση στην αποτελεσματικότητα</a:t>
                      </a:r>
                      <a:endParaRPr lang="en-US" sz="160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dirty="0">
                          <a:effectLst/>
                        </a:rPr>
                        <a:t>Εστίαση στις διαδικασίες</a:t>
                      </a:r>
                      <a:endParaRPr lang="en-US" sz="1600" dirty="0">
                        <a:effectLst/>
                        <a:latin typeface="Times New Roman"/>
                        <a:ea typeface="Yu Mincho"/>
                      </a:endParaRPr>
                    </a:p>
                  </a:txBody>
                  <a:tcPr marL="68580" marR="68580" marT="0" marB="0"/>
                </a:tc>
                <a:extLst>
                  <a:ext uri="{0D108BD9-81ED-4DB2-BD59-A6C34878D82A}">
                    <a16:rowId xmlns:a16="http://schemas.microsoft.com/office/drawing/2014/main" val="3248125110"/>
                  </a:ext>
                </a:extLst>
              </a:tr>
              <a:tr h="344795">
                <a:tc>
                  <a:txBody>
                    <a:bodyPr/>
                    <a:lstStyle/>
                    <a:p>
                      <a:pPr marL="91440" indent="173990" algn="l">
                        <a:lnSpc>
                          <a:spcPct val="100000"/>
                        </a:lnSpc>
                        <a:spcBef>
                          <a:spcPts val="100"/>
                        </a:spcBef>
                        <a:spcAft>
                          <a:spcPts val="600"/>
                        </a:spcAft>
                      </a:pPr>
                      <a:r>
                        <a:rPr lang="el-GR" sz="1600">
                          <a:effectLst/>
                        </a:rPr>
                        <a:t>Εστίαση στην αποδοτικότητα</a:t>
                      </a:r>
                      <a:endParaRPr lang="en-US" sz="160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dirty="0">
                          <a:effectLst/>
                        </a:rPr>
                        <a:t>Διασφάλιση ποιότητας</a:t>
                      </a:r>
                      <a:endParaRPr lang="en-US" sz="1600" dirty="0">
                        <a:effectLst/>
                        <a:latin typeface="Times New Roman"/>
                        <a:ea typeface="Yu Mincho"/>
                      </a:endParaRPr>
                    </a:p>
                  </a:txBody>
                  <a:tcPr marL="68580" marR="68580" marT="0" marB="0"/>
                </a:tc>
                <a:extLst>
                  <a:ext uri="{0D108BD9-81ED-4DB2-BD59-A6C34878D82A}">
                    <a16:rowId xmlns:a16="http://schemas.microsoft.com/office/drawing/2014/main" val="2812254375"/>
                  </a:ext>
                </a:extLst>
              </a:tr>
              <a:tr h="344795">
                <a:tc>
                  <a:txBody>
                    <a:bodyPr/>
                    <a:lstStyle/>
                    <a:p>
                      <a:pPr marL="91440" indent="173990" algn="l">
                        <a:lnSpc>
                          <a:spcPct val="100000"/>
                        </a:lnSpc>
                        <a:spcBef>
                          <a:spcPts val="100"/>
                        </a:spcBef>
                        <a:spcAft>
                          <a:spcPts val="600"/>
                        </a:spcAft>
                      </a:pPr>
                      <a:r>
                        <a:rPr lang="el-GR" sz="1600">
                          <a:effectLst/>
                        </a:rPr>
                        <a:t>Ενδιάμεση αξιολόγηση</a:t>
                      </a:r>
                      <a:endParaRPr lang="en-US" sz="1600">
                        <a:effectLst/>
                        <a:latin typeface="Times New Roman"/>
                        <a:ea typeface="Yu Mincho"/>
                      </a:endParaRPr>
                    </a:p>
                  </a:txBody>
                  <a:tcPr marL="68580" marR="68580" marT="0" marB="0"/>
                </a:tc>
                <a:tc>
                  <a:txBody>
                    <a:bodyPr/>
                    <a:lstStyle/>
                    <a:p>
                      <a:pPr marL="91440" indent="173990" algn="l">
                        <a:lnSpc>
                          <a:spcPct val="100000"/>
                        </a:lnSpc>
                        <a:spcBef>
                          <a:spcPts val="100"/>
                        </a:spcBef>
                        <a:spcAft>
                          <a:spcPts val="600"/>
                        </a:spcAft>
                      </a:pPr>
                      <a:r>
                        <a:rPr lang="el-GR" sz="1600" dirty="0">
                          <a:effectLst/>
                        </a:rPr>
                        <a:t>Συνολική αξιολόγηση</a:t>
                      </a:r>
                      <a:endParaRPr lang="en-US" sz="1600" dirty="0">
                        <a:effectLst/>
                        <a:latin typeface="Times New Roman"/>
                        <a:ea typeface="Yu Mincho"/>
                      </a:endParaRPr>
                    </a:p>
                  </a:txBody>
                  <a:tcPr marL="68580" marR="68580" marT="0" marB="0"/>
                </a:tc>
                <a:extLst>
                  <a:ext uri="{0D108BD9-81ED-4DB2-BD59-A6C34878D82A}">
                    <a16:rowId xmlns:a16="http://schemas.microsoft.com/office/drawing/2014/main" val="3065876727"/>
                  </a:ext>
                </a:extLst>
              </a:tr>
            </a:tbl>
          </a:graphicData>
        </a:graphic>
      </p:graphicFrame>
    </p:spTree>
    <p:extLst>
      <p:ext uri="{BB962C8B-B14F-4D97-AF65-F5344CB8AC3E}">
        <p14:creationId xmlns:p14="http://schemas.microsoft.com/office/powerpoint/2010/main" val="4010998984"/>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21</TotalTime>
  <Words>1700</Words>
  <Application>Microsoft Macintosh PowerPoint</Application>
  <PresentationFormat>On-screen Show (4:3)</PresentationFormat>
  <Paragraphs>151</Paragraphs>
  <Slides>23</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23</vt:i4>
      </vt:variant>
    </vt:vector>
  </HeadingPairs>
  <TitlesOfParts>
    <vt:vector size="30"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Σκοποί της Αξιολόγησης</vt:lpstr>
      <vt:lpstr>Εστίαση της Αξιολόγησης</vt:lpstr>
      <vt:lpstr>Πέντε επίπεδα αξιολόγησης </vt:lpstr>
      <vt:lpstr>Εναλλακτικές Προσεγγίσεις Αξιολογήσεις</vt:lpstr>
      <vt:lpstr>Ανάλυση δυνάμεων περιβάλλοντος για το πρόγραμμα αλλαγής στον οργανισμό</vt:lpstr>
      <vt:lpstr>Διοίκησης Ολικής Ποιότητας (ΔΟΠ)</vt:lpstr>
      <vt:lpstr>Είδη αξιολόγησης </vt:lpstr>
      <vt:lpstr>Μοντέλο των σχολών σκέψης για την αξιολόγηση </vt:lpstr>
      <vt:lpstr>Πειραματική Αξιολόγηση</vt:lpstr>
      <vt:lpstr>Αξιολόγηση Συστημάτων</vt:lpstr>
      <vt:lpstr>Αξιολόγηση Λήψης Αποφάσεων</vt:lpstr>
      <vt:lpstr>Αξιολόγηση από Επαγγελματίες</vt:lpstr>
      <vt:lpstr>Διαφωτιστική Αξιολόγηση</vt:lpstr>
      <vt:lpstr>Κενή Στόχου Αξιολόγηση</vt:lpstr>
      <vt:lpstr>Αξιολόγηση Παρέμβασης και Έρευνα Δράσης</vt:lpstr>
      <vt:lpstr>Πηγές Συλλογής Δεδομένων</vt:lpstr>
      <vt:lpstr>Εργαλεία Συλλογής Δεδομένων</vt:lpstr>
      <vt:lpstr>Ζητήματα Ποιότητας στην Αξιολόγηση</vt:lpstr>
      <vt:lpstr>Ενίσχυση της Επίδρασης της Αξιολόγησης</vt:lpstr>
      <vt:lpstr>Η Δεοντολογία της Αξιολόγησης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4</cp:revision>
  <dcterms:created xsi:type="dcterms:W3CDTF">2023-09-12T13:50:34Z</dcterms:created>
  <dcterms:modified xsi:type="dcterms:W3CDTF">2023-09-12T14:11:39Z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