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82" r:id="rId2"/>
    <p:sldId id="300" r:id="rId3"/>
    <p:sldId id="283" r:id="rId4"/>
    <p:sldId id="299" r:id="rId5"/>
    <p:sldId id="298" r:id="rId6"/>
    <p:sldId id="284" r:id="rId7"/>
    <p:sldId id="285" r:id="rId8"/>
    <p:sldId id="286" r:id="rId9"/>
    <p:sldId id="275" r:id="rId10"/>
    <p:sldId id="289" r:id="rId11"/>
    <p:sldId id="292" r:id="rId12"/>
    <p:sldId id="293" r:id="rId13"/>
    <p:sldId id="290" r:id="rId14"/>
    <p:sldId id="291" r:id="rId15"/>
    <p:sldId id="295"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30/10/2025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9</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10/30/2025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10/30/2025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10/30/2025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fontScale="90000"/>
          </a:bodyPr>
          <a:lstStyle/>
          <a:p>
            <a:pPr algn="ctr"/>
            <a:r>
              <a:rPr lang="el-GR" sz="25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577830"/>
          </a:xfrm>
        </p:spPr>
        <p:txBody>
          <a:bodyPr>
            <a:normAutofit lnSpcReduction="1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i="0" u="none"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700"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Ακαδημαϊκό έτος 202</a:t>
            </a:r>
            <a:r>
              <a:rPr lang="en-US" sz="1700"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5</a:t>
            </a:r>
            <a:r>
              <a:rPr lang="el-GR" sz="1700"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 – 202</a:t>
            </a:r>
            <a:r>
              <a:rPr lang="en-US" sz="1700"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6</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700" cap="none"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Μάθημα </a:t>
            </a:r>
            <a:r>
              <a:rPr kumimoji="0" lang="en-US" sz="1700" b="1" i="0"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rPr>
              <a:t>0</a:t>
            </a:r>
            <a:r>
              <a:rPr lang="el-GR" sz="1700" b="1"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5</a:t>
            </a:r>
            <a:endParaRPr kumimoji="0" lang="el-GR" sz="1700" b="1" i="0" strike="noStrike" kern="1200" cap="none" spc="0" normalizeH="0" baseline="0" noProof="0" dirty="0">
              <a:ln>
                <a:noFill/>
              </a:ln>
              <a:solidFill>
                <a:schemeClr val="bg2"/>
              </a:solidFill>
              <a:effectLst/>
              <a:uLnTx/>
              <a:uFillTx/>
              <a:latin typeface="Century Gothic" panose="020B0502020202020204" pitchFamily="34" charset="0"/>
              <a:ea typeface="Calibri" panose="020F0502020204030204" pitchFamily="34" charset="0"/>
              <a:cs typeface="Calibri" panose="020F0502020204030204" pitchFamily="34" charset="0"/>
            </a:endParaRPr>
          </a:p>
          <a:p>
            <a:pPr marR="0" lvl="0" algn="just" defTabSz="457200" rtl="0" eaLnBrk="1" fontAlgn="auto" latinLnBrk="0" hangingPunct="1">
              <a:lnSpc>
                <a:spcPct val="110000"/>
              </a:lnSpc>
              <a:spcBef>
                <a:spcPts val="1000"/>
              </a:spcBef>
              <a:spcAft>
                <a:spcPts val="0"/>
              </a:spcAft>
              <a:buClr>
                <a:srgbClr val="353535"/>
              </a:buClr>
              <a:buSzTx/>
              <a:tabLst/>
              <a:defRPr/>
            </a:pPr>
            <a:r>
              <a:rPr lang="el-GR" sz="1700" cap="none" dirty="0">
                <a:solidFill>
                  <a:schemeClr val="bg2"/>
                </a:solidFill>
                <a:latin typeface="Century Gothic" panose="020B0502020202020204" pitchFamily="34" charset="0"/>
                <a:ea typeface="Calibri" panose="020F0502020204030204" pitchFamily="34" charset="0"/>
                <a:cs typeface="Calibri" panose="020F0502020204030204" pitchFamily="34" charset="0"/>
              </a:rPr>
              <a:t>Περιβαλλοντική πληροφόρηση και συμμετοχή των πολιτών στις διαδικασίες λήψης αποφάσεων που αφορούν το περιβάλλον </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EA6762-35CC-613C-7EF6-68DB6E26A89C}"/>
              </a:ext>
            </a:extLst>
          </p:cNvPr>
          <p:cNvSpPr>
            <a:spLocks noGrp="1"/>
          </p:cNvSpPr>
          <p:nvPr>
            <p:ph type="title"/>
          </p:nvPr>
        </p:nvSpPr>
        <p:spPr>
          <a:xfrm>
            <a:off x="1141413" y="618519"/>
            <a:ext cx="9905998" cy="704444"/>
          </a:xfrm>
        </p:spPr>
        <p:txBody>
          <a:bodyPr>
            <a:noAutofit/>
          </a:bodyPr>
          <a:lstStyle/>
          <a:p>
            <a:pPr algn="ctr">
              <a:lnSpc>
                <a:spcPct val="100000"/>
              </a:lnSpc>
            </a:pPr>
            <a:r>
              <a:rPr lang="el-GR" sz="2400" b="1" dirty="0">
                <a:solidFill>
                  <a:schemeClr val="bg2"/>
                </a:solidFill>
                <a:latin typeface="Century Gothic" panose="020B0502020202020204" pitchFamily="34" charset="0"/>
                <a:cs typeface="Arial" panose="020B0604020202020204" pitchFamily="34" charset="0"/>
              </a:rPr>
              <a:t>Οι </a:t>
            </a:r>
            <a:r>
              <a:rPr lang="el-GR" sz="2400" b="1" dirty="0" err="1">
                <a:solidFill>
                  <a:schemeClr val="bg2"/>
                </a:solidFill>
                <a:latin typeface="Century Gothic" panose="020B0502020202020204" pitchFamily="34" charset="0"/>
                <a:cs typeface="Arial" panose="020B0604020202020204" pitchFamily="34" charset="0"/>
              </a:rPr>
              <a:t>περιορισμοΙ</a:t>
            </a:r>
            <a:r>
              <a:rPr lang="el-GR" sz="2400" b="1" dirty="0">
                <a:solidFill>
                  <a:schemeClr val="bg2"/>
                </a:solidFill>
                <a:latin typeface="Century Gothic" panose="020B0502020202020204" pitchFamily="34" charset="0"/>
                <a:cs typeface="Arial" panose="020B0604020202020204" pitchFamily="34" charset="0"/>
              </a:rPr>
              <a:t> του </a:t>
            </a:r>
            <a:r>
              <a:rPr lang="el-GR" sz="2400" b="1" dirty="0" err="1">
                <a:solidFill>
                  <a:schemeClr val="bg2"/>
                </a:solidFill>
                <a:latin typeface="Century Gothic" panose="020B0502020202020204" pitchFamily="34" charset="0"/>
                <a:cs typeface="Arial" panose="020B0604020202020204" pitchFamily="34" charset="0"/>
              </a:rPr>
              <a:t>δικαιΩματος</a:t>
            </a:r>
            <a:r>
              <a:rPr lang="el-GR" sz="2400" b="1" dirty="0">
                <a:solidFill>
                  <a:schemeClr val="bg2"/>
                </a:solidFill>
                <a:latin typeface="Century Gothic" panose="020B0502020202020204" pitchFamily="34" charset="0"/>
                <a:cs typeface="Arial" panose="020B0604020202020204" pitchFamily="34" charset="0"/>
              </a:rPr>
              <a:t> </a:t>
            </a:r>
            <a:r>
              <a:rPr lang="el-GR" sz="2400" b="1" dirty="0" err="1">
                <a:solidFill>
                  <a:schemeClr val="bg2"/>
                </a:solidFill>
                <a:latin typeface="Century Gothic" panose="020B0502020202020204" pitchFamily="34" charset="0"/>
                <a:cs typeface="Arial" panose="020B0604020202020204" pitchFamily="34" charset="0"/>
              </a:rPr>
              <a:t>περιβαλλοντικΗς</a:t>
            </a:r>
            <a:r>
              <a:rPr lang="el-GR" sz="2400" b="1" dirty="0">
                <a:solidFill>
                  <a:schemeClr val="bg2"/>
                </a:solidFill>
                <a:latin typeface="Century Gothic" panose="020B0502020202020204" pitchFamily="34" charset="0"/>
                <a:cs typeface="Arial" panose="020B0604020202020204" pitchFamily="34" charset="0"/>
              </a:rPr>
              <a:t> </a:t>
            </a:r>
            <a:r>
              <a:rPr lang="el-GR" sz="2400" b="1" dirty="0" err="1">
                <a:solidFill>
                  <a:schemeClr val="bg2"/>
                </a:solidFill>
                <a:latin typeface="Century Gothic" panose="020B0502020202020204" pitchFamily="34" charset="0"/>
                <a:cs typeface="Arial" panose="020B0604020202020204" pitchFamily="34" charset="0"/>
              </a:rPr>
              <a:t>πληροφΟρησης</a:t>
            </a:r>
            <a:r>
              <a:rPr lang="el-GR" sz="2400" b="1" dirty="0">
                <a:solidFill>
                  <a:schemeClr val="bg2"/>
                </a:solidFill>
                <a:latin typeface="Century Gothic" panose="020B0502020202020204" pitchFamily="34" charset="0"/>
                <a:cs typeface="Arial" panose="020B0604020202020204" pitchFamily="34" charset="0"/>
              </a:rPr>
              <a:t> (Ι) </a:t>
            </a:r>
            <a:endParaRPr lang="en-US" sz="2400" dirty="0">
              <a:solidFill>
                <a:schemeClr val="bg2"/>
              </a:solidFill>
              <a:latin typeface="Century Gothic" panose="020B0502020202020204" pitchFamily="34" charset="0"/>
            </a:endParaRPr>
          </a:p>
        </p:txBody>
      </p:sp>
      <p:sp>
        <p:nvSpPr>
          <p:cNvPr id="3" name="Θέση περιεχομένου 2">
            <a:extLst>
              <a:ext uri="{FF2B5EF4-FFF2-40B4-BE49-F238E27FC236}">
                <a16:creationId xmlns:a16="http://schemas.microsoft.com/office/drawing/2014/main" id="{B2A983B6-44AB-818F-E86B-F86AAD5F43B1}"/>
              </a:ext>
            </a:extLst>
          </p:cNvPr>
          <p:cNvSpPr>
            <a:spLocks noGrp="1"/>
          </p:cNvSpPr>
          <p:nvPr>
            <p:ph idx="1"/>
          </p:nvPr>
        </p:nvSpPr>
        <p:spPr>
          <a:xfrm>
            <a:off x="1141412" y="1461247"/>
            <a:ext cx="9354733" cy="4852004"/>
          </a:xfrm>
        </p:spPr>
        <p:txBody>
          <a:bodyPr>
            <a:normAutofit/>
          </a:bodyPr>
          <a:lstStyle/>
          <a:p>
            <a:pPr marL="0" indent="0" algn="just">
              <a:lnSpc>
                <a:spcPct val="150000"/>
              </a:lnSpc>
              <a:buNone/>
            </a:pPr>
            <a:r>
              <a:rPr lang="el-GR" sz="1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Η αρμόδια αρχή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προς την οποία υποβάλλεται η αίτηση έχει τη </a:t>
            </a:r>
            <a:r>
              <a:rPr lang="el-GR" sz="1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δυνατότητα απόρριψης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της αίτησης για παροχή περιβαλλοντικών πληροφοριών </a:t>
            </a:r>
            <a:r>
              <a:rPr lang="el-GR" sz="1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όταν η αίτηση</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a:t>
            </a:r>
          </a:p>
          <a:p>
            <a:pPr algn="just">
              <a:lnSpc>
                <a:spcPct val="150000"/>
              </a:lnSpc>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είναι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εμφανώς παράλογη</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ή διατυπώνεται κατά τρόπο υπερβολικά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αόριστο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ή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επαναλαμβάνεται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κατά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τρόπο καταχρηστικό</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a:t>
            </a:r>
          </a:p>
          <a:p>
            <a:pPr algn="just">
              <a:lnSpc>
                <a:spcPct val="150000"/>
              </a:lnSpc>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αφορά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ημιτελές υλικό ή ημιτελή έγγραφα και δεδομένα</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Στην περίπτωση αυτή η δημόσια αρχή αναφέρει το όνομα της αρχής που ετοιμάζει το υλικό και τον εκτιμώμενο χρόνο που χρειάζεται για την ολοκλήρωσή του.</a:t>
            </a:r>
          </a:p>
          <a:p>
            <a:pPr algn="just">
              <a:lnSpc>
                <a:spcPct val="150000"/>
              </a:lnSpc>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αφορά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εσωτερικές επικοινωνίες - ανακοινώσεις των δημόσιων αρχών</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λαμβανομένου υπόψη του δημόσιου συμφέροντος που εξυπηρετείται από τη δημοσιοποίηση των πληροφοριών αυτών.</a:t>
            </a:r>
          </a:p>
          <a:p>
            <a:pPr marL="0" indent="0">
              <a:buNone/>
            </a:pPr>
            <a:endParaRPr lang="en-US" sz="1400" b="1" dirty="0">
              <a:solidFill>
                <a:schemeClr val="bg2"/>
              </a:solidFill>
            </a:endParaRPr>
          </a:p>
        </p:txBody>
      </p:sp>
      <p:sp>
        <p:nvSpPr>
          <p:cNvPr id="4" name="Βέλος: Δεξιό 3">
            <a:extLst>
              <a:ext uri="{FF2B5EF4-FFF2-40B4-BE49-F238E27FC236}">
                <a16:creationId xmlns:a16="http://schemas.microsoft.com/office/drawing/2014/main" id="{1FB07B14-A23C-7F4D-53EF-A82A3087695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10</a:t>
            </a:r>
          </a:p>
        </p:txBody>
      </p:sp>
    </p:spTree>
    <p:extLst>
      <p:ext uri="{BB962C8B-B14F-4D97-AF65-F5344CB8AC3E}">
        <p14:creationId xmlns:p14="http://schemas.microsoft.com/office/powerpoint/2010/main" val="1335291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6DFC3A-FD3B-A61E-B4A1-C1CEA29ACDBB}"/>
              </a:ext>
            </a:extLst>
          </p:cNvPr>
          <p:cNvSpPr>
            <a:spLocks noGrp="1"/>
          </p:cNvSpPr>
          <p:nvPr>
            <p:ph type="title"/>
          </p:nvPr>
        </p:nvSpPr>
        <p:spPr>
          <a:xfrm>
            <a:off x="1141413" y="618518"/>
            <a:ext cx="9905998" cy="655805"/>
          </a:xfrm>
        </p:spPr>
        <p:txBody>
          <a:bodyPr>
            <a:noAutofit/>
          </a:bodyPr>
          <a:lstStyle/>
          <a:p>
            <a:pPr algn="ctr">
              <a:lnSpc>
                <a:spcPct val="150000"/>
              </a:lnSpc>
            </a:pPr>
            <a:r>
              <a:rPr lang="el-GR" sz="2000" b="1" dirty="0">
                <a:solidFill>
                  <a:schemeClr val="bg2"/>
                </a:solidFill>
                <a:latin typeface="Century Gothic" panose="020B0502020202020204" pitchFamily="34" charset="0"/>
                <a:cs typeface="Arial" panose="020B0604020202020204" pitchFamily="34" charset="0"/>
              </a:rPr>
              <a:t>Οι </a:t>
            </a:r>
            <a:r>
              <a:rPr lang="el-GR" sz="2000" b="1" dirty="0" err="1">
                <a:solidFill>
                  <a:schemeClr val="bg2"/>
                </a:solidFill>
                <a:latin typeface="Century Gothic" panose="020B0502020202020204" pitchFamily="34" charset="0"/>
                <a:cs typeface="Arial" panose="020B0604020202020204" pitchFamily="34" charset="0"/>
              </a:rPr>
              <a:t>περιορισμοΙ</a:t>
            </a:r>
            <a:r>
              <a:rPr lang="el-GR" sz="2000" b="1" dirty="0">
                <a:solidFill>
                  <a:schemeClr val="bg2"/>
                </a:solidFill>
                <a:latin typeface="Century Gothic" panose="020B0502020202020204" pitchFamily="34" charset="0"/>
                <a:cs typeface="Arial" panose="020B0604020202020204" pitchFamily="34" charset="0"/>
              </a:rPr>
              <a:t> του </a:t>
            </a:r>
            <a:r>
              <a:rPr lang="el-GR" sz="2000" b="1" dirty="0" err="1">
                <a:solidFill>
                  <a:schemeClr val="bg2"/>
                </a:solidFill>
                <a:latin typeface="Century Gothic" panose="020B0502020202020204" pitchFamily="34" charset="0"/>
                <a:cs typeface="Arial" panose="020B0604020202020204" pitchFamily="34" charset="0"/>
              </a:rPr>
              <a:t>δικαιΩματος</a:t>
            </a:r>
            <a:r>
              <a:rPr lang="el-GR" sz="2000" b="1" dirty="0">
                <a:solidFill>
                  <a:schemeClr val="bg2"/>
                </a:solidFill>
                <a:latin typeface="Century Gothic" panose="020B0502020202020204" pitchFamily="34" charset="0"/>
                <a:cs typeface="Arial" panose="020B0604020202020204" pitchFamily="34" charset="0"/>
              </a:rPr>
              <a:t> </a:t>
            </a:r>
            <a:r>
              <a:rPr lang="el-GR" sz="2000" b="1" dirty="0" err="1">
                <a:solidFill>
                  <a:schemeClr val="bg2"/>
                </a:solidFill>
                <a:latin typeface="Century Gothic" panose="020B0502020202020204" pitchFamily="34" charset="0"/>
                <a:cs typeface="Arial" panose="020B0604020202020204" pitchFamily="34" charset="0"/>
              </a:rPr>
              <a:t>περιβαλλοντικΗς</a:t>
            </a:r>
            <a:r>
              <a:rPr lang="el-GR" sz="2000" b="1" dirty="0">
                <a:solidFill>
                  <a:schemeClr val="bg2"/>
                </a:solidFill>
                <a:latin typeface="Century Gothic" panose="020B0502020202020204" pitchFamily="34" charset="0"/>
                <a:cs typeface="Arial" panose="020B0604020202020204" pitchFamily="34" charset="0"/>
              </a:rPr>
              <a:t> </a:t>
            </a:r>
            <a:r>
              <a:rPr lang="el-GR" sz="2000" b="1" dirty="0" err="1">
                <a:solidFill>
                  <a:schemeClr val="bg2"/>
                </a:solidFill>
                <a:latin typeface="Century Gothic" panose="020B0502020202020204" pitchFamily="34" charset="0"/>
                <a:cs typeface="Arial" panose="020B0604020202020204" pitchFamily="34" charset="0"/>
              </a:rPr>
              <a:t>πληροφΟρησης</a:t>
            </a:r>
            <a:r>
              <a:rPr lang="el-GR" sz="2000" b="1" dirty="0">
                <a:solidFill>
                  <a:schemeClr val="bg2"/>
                </a:solidFill>
                <a:latin typeface="Century Gothic" panose="020B0502020202020204" pitchFamily="34" charset="0"/>
                <a:cs typeface="Arial" panose="020B0604020202020204" pitchFamily="34" charset="0"/>
              </a:rPr>
              <a:t> (ΙΙ) </a:t>
            </a:r>
            <a:endParaRPr lang="en-US" sz="2000" dirty="0">
              <a:latin typeface="Century Gothic" panose="020B0502020202020204" pitchFamily="34" charset="0"/>
            </a:endParaRPr>
          </a:p>
        </p:txBody>
      </p:sp>
      <p:sp>
        <p:nvSpPr>
          <p:cNvPr id="12" name="Βέλος: Δεξιό 11">
            <a:extLst>
              <a:ext uri="{FF2B5EF4-FFF2-40B4-BE49-F238E27FC236}">
                <a16:creationId xmlns:a16="http://schemas.microsoft.com/office/drawing/2014/main" id="{243DB8BA-018F-497B-3900-A71F92B797AF}"/>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r>
              <a:rPr lang="en-US" b="1" dirty="0">
                <a:solidFill>
                  <a:schemeClr val="bg2"/>
                </a:solidFill>
              </a:rPr>
              <a:t>1</a:t>
            </a:r>
          </a:p>
        </p:txBody>
      </p:sp>
      <p:sp>
        <p:nvSpPr>
          <p:cNvPr id="4" name="Θέση περιεχομένου 3">
            <a:extLst>
              <a:ext uri="{FF2B5EF4-FFF2-40B4-BE49-F238E27FC236}">
                <a16:creationId xmlns:a16="http://schemas.microsoft.com/office/drawing/2014/main" id="{AC6E6C3E-3C8F-1612-18F5-17DCCD8101FE}"/>
              </a:ext>
            </a:extLst>
          </p:cNvPr>
          <p:cNvSpPr>
            <a:spLocks noGrp="1"/>
          </p:cNvSpPr>
          <p:nvPr>
            <p:ph idx="1"/>
          </p:nvPr>
        </p:nvSpPr>
        <p:spPr>
          <a:xfrm>
            <a:off x="1141412" y="1274323"/>
            <a:ext cx="9905999" cy="5398851"/>
          </a:xfrm>
        </p:spPr>
        <p:txBody>
          <a:bodyPr>
            <a:normAutofit fontScale="25000" lnSpcReduction="20000"/>
          </a:bodyPr>
          <a:lstStyle/>
          <a:p>
            <a:pPr indent="0" algn="just">
              <a:buNone/>
            </a:pPr>
            <a:r>
              <a:rPr lang="el-GR" sz="48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Οι υπόχρεες δημόσιες αρχές μπορεί να αρνηθούν </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τη χορήγηση περιβαλλοντικών πληροφοριών όταν η δημοσιοποίηση αυτών μπορεί να επηρεάσει αρνητικά:   </a:t>
            </a:r>
          </a:p>
          <a:p>
            <a:pPr marL="800100" indent="-571500" algn="just">
              <a:buFont typeface="Wingdings" panose="05000000000000000000" pitchFamily="2" charset="2"/>
              <a:buChar char="q"/>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την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εθνική άμυνα</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τις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διεθνείς σχέσεις </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ή τη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δημόσια ασφάλεια</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p>
          <a:p>
            <a:pPr marL="800100" indent="-571500" algn="just">
              <a:buFont typeface="Wingdings" panose="05000000000000000000" pitchFamily="2" charset="2"/>
              <a:buChar char="q"/>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τον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εμπιστευτικό χαρακτήρα των συνόδων του Υπουργικού Συμβουλίου </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και των διαδικασιών των δημόσιων αρχών,</a:t>
            </a:r>
          </a:p>
          <a:p>
            <a:pPr marL="800100" indent="-571500" algn="just">
              <a:buFont typeface="Wingdings" panose="05000000000000000000" pitchFamily="2" charset="2"/>
              <a:buChar char="q"/>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τη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λειτουργία της δικαιοσύνης</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τη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δυνατότητα</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κάθε προσώπου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για δίκαιη δίκη  </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ή τη δυνατότητα μιας δημόσιας αρχής να διεξαγάγει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έρευνα ποινικού ή πειθαρχικού χαρακτήρα</a:t>
            </a:r>
          </a:p>
          <a:p>
            <a:pPr marL="800100" indent="-571500" algn="just">
              <a:buFont typeface="Wingdings" panose="05000000000000000000" pitchFamily="2" charset="2"/>
              <a:buChar char="q"/>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τον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εμπιστευτικό χαρακτήρα εμπορικών ή βιομηχανικών πληροφοριών</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προκειμένου να προστατευθεί θεμιτό οικονομικό συμφέρον, συμπεριλαμβανομένου του δημόσιου συμφέροντος για την τήρηση του εμπιστευτικού χαρακτήρα των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στατιστικών στοιχείων και του φορολογικού απορρήτου·</a:t>
            </a:r>
          </a:p>
          <a:p>
            <a:pPr marL="800100" indent="-571500" algn="just">
              <a:buFont typeface="Wingdings" panose="05000000000000000000" pitchFamily="2" charset="2"/>
              <a:buChar char="q"/>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τα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δικαιώματα πνευματικής ιδιοκτησίας</a:t>
            </a:r>
          </a:p>
          <a:p>
            <a:pPr marL="800100" indent="-571500" algn="just">
              <a:buFont typeface="Wingdings" panose="05000000000000000000" pitchFamily="2" charset="2"/>
              <a:buChar char="q"/>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τον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εμπιστευτικό χαρακτήρα των προσωπικών δεδομένων </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ή/και αρχείων που αφορούν </a:t>
            </a:r>
            <a:r>
              <a:rPr lang="el-GR" sz="48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φυσικό πρόσωπο όταν το εν λόγω πρόσωπο δεν έχει συναινέσει</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στην δημοσιοποίηση των πληροφοριών</a:t>
            </a:r>
          </a:p>
          <a:p>
            <a:pPr marL="800100" indent="-571500" algn="just">
              <a:buFont typeface="Wingdings" panose="05000000000000000000" pitchFamily="2" charset="2"/>
              <a:buChar char="q"/>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τα </a:t>
            </a:r>
            <a:r>
              <a:rPr lang="el-GR" sz="48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συμφέροντα προστασίας οιουδήποτε προσώπου το οποίο έχει δώσει τις αιτούμενες πληροφορίες εθελουσίως χωρίς να του επιβάλλεται ή να είναι δυνατό να του επιβληθεί νομική υποχρέωση, εκτός εάν το συγκεκριμένο πρόσωπο έχει συναινέσει στην δημοσιοποίηση των εν λόγω πληροφοριών</a:t>
            </a:r>
          </a:p>
          <a:p>
            <a:pPr marL="800100" indent="-571500" algn="just">
              <a:buFont typeface="Wingdings" panose="05000000000000000000" pitchFamily="2" charset="2"/>
              <a:buChar char="q"/>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την προστασία του περιβάλλοντος στο οποίο αναφέρονται οι ως άνω πληροφορίες,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όπως ο εντοπισμός σπάνιων ειδών</a:t>
            </a:r>
          </a:p>
          <a:p>
            <a:pPr marL="0" indent="0" algn="just">
              <a:buNone/>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Στις περιπτώσεις απόρριψης του αιτήματος χορήγησης περιβαλλοντικών πληροφοριών, η Διοίκηση οφείλει να παρέχει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ειδική αιτιολογία</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προς τον αιτούντα και να περιλαμβάνει πληροφορίες σχετικά με την ένδικη προστασία (δικαίωμα αποζημίωσης λόγω υπέρβασης προθεσμιών για απάντηση στο αίτημα, δικαίωμα άσκησης αγωγής αποζημίωσης, δικαίωμα </a:t>
            </a:r>
            <a:r>
              <a:rPr lang="el-GR" sz="4800"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ενδικοφανούς</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προσφυγής) </a:t>
            </a:r>
          </a:p>
          <a:p>
            <a:pPr marL="0" indent="0" algn="just">
              <a:buNone/>
            </a:pP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Σε κάθε περίπτωση,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οι λόγοι απόρριψης</a:t>
            </a:r>
            <a:r>
              <a:rPr lang="el-GR" sz="48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των αιτημάτων χορήγησης περιβαλλοντικών πληροφοριών πρέπει να </a:t>
            </a:r>
            <a:r>
              <a:rPr lang="el-GR" sz="48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ερμηνεύονται συσταλτικά. </a:t>
            </a:r>
          </a:p>
          <a:p>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1108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46A783-41CF-6F6E-7670-B97D4349800A}"/>
              </a:ext>
            </a:extLst>
          </p:cNvPr>
          <p:cNvSpPr>
            <a:spLocks noGrp="1"/>
          </p:cNvSpPr>
          <p:nvPr>
            <p:ph type="title"/>
          </p:nvPr>
        </p:nvSpPr>
        <p:spPr>
          <a:xfrm>
            <a:off x="1141413" y="618518"/>
            <a:ext cx="9905998" cy="788941"/>
          </a:xfrm>
        </p:spPr>
        <p:txBody>
          <a:bodyPr>
            <a:normAutofit/>
          </a:bodyPr>
          <a:lstStyle/>
          <a:p>
            <a:pPr algn="ctr">
              <a:lnSpc>
                <a:spcPct val="150000"/>
              </a:lnSpc>
            </a:pPr>
            <a:r>
              <a:rPr lang="el-GR" sz="2400" b="1" dirty="0">
                <a:solidFill>
                  <a:schemeClr val="bg2"/>
                </a:solidFill>
                <a:latin typeface="Century Gothic" panose="020B0502020202020204" pitchFamily="34" charset="0"/>
              </a:rPr>
              <a:t>Β. ΤΟ ΔΙΚΑΙΩΜΑ ΕΝΔΙΚΗΣ ΠΡΟΣΤΑΣΙΑΣ</a:t>
            </a:r>
            <a:endParaRPr lang="en-US" sz="2400" dirty="0">
              <a:solidFill>
                <a:schemeClr val="bg2"/>
              </a:solidFill>
              <a:latin typeface="Century Gothic" panose="020B0502020202020204" pitchFamily="34" charset="0"/>
            </a:endParaRPr>
          </a:p>
        </p:txBody>
      </p:sp>
      <p:sp>
        <p:nvSpPr>
          <p:cNvPr id="5" name="Βέλος: Δεξιό 4">
            <a:extLst>
              <a:ext uri="{FF2B5EF4-FFF2-40B4-BE49-F238E27FC236}">
                <a16:creationId xmlns:a16="http://schemas.microsoft.com/office/drawing/2014/main" id="{F6A60477-6686-2971-E3AB-3C745FF1E6E5}"/>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r>
              <a:rPr lang="en-US" b="1" dirty="0">
                <a:solidFill>
                  <a:schemeClr val="bg2"/>
                </a:solidFill>
              </a:rPr>
              <a:t>2</a:t>
            </a:r>
          </a:p>
        </p:txBody>
      </p:sp>
      <p:sp>
        <p:nvSpPr>
          <p:cNvPr id="6" name="Θέση περιεχομένου 5">
            <a:extLst>
              <a:ext uri="{FF2B5EF4-FFF2-40B4-BE49-F238E27FC236}">
                <a16:creationId xmlns:a16="http://schemas.microsoft.com/office/drawing/2014/main" id="{8F182EB5-0C57-F4A8-FFA4-A28C82741709}"/>
              </a:ext>
            </a:extLst>
          </p:cNvPr>
          <p:cNvSpPr>
            <a:spLocks noGrp="1"/>
          </p:cNvSpPr>
          <p:nvPr>
            <p:ph idx="1"/>
          </p:nvPr>
        </p:nvSpPr>
        <p:spPr>
          <a:xfrm>
            <a:off x="1141412" y="1407459"/>
            <a:ext cx="9905999" cy="4907616"/>
          </a:xfrm>
        </p:spPr>
        <p:txBody>
          <a:bodyPr>
            <a:normAutofit lnSpcReduction="10000"/>
          </a:bodyPr>
          <a:lstStyle/>
          <a:p>
            <a:pPr marL="0" indent="0" algn="just">
              <a:buNone/>
            </a:pPr>
            <a:r>
              <a:rPr lang="el-GR" sz="1200" dirty="0">
                <a:solidFill>
                  <a:schemeClr val="bg2"/>
                </a:solidFill>
                <a:latin typeface="Century Gothic" panose="020B0502020202020204" pitchFamily="34" charset="0"/>
              </a:rPr>
              <a:t>Σε περίπτωση που ο αιτών θεωρεί </a:t>
            </a:r>
            <a:r>
              <a:rPr lang="el-GR" sz="1200" b="1" dirty="0">
                <a:solidFill>
                  <a:schemeClr val="bg2"/>
                </a:solidFill>
                <a:latin typeface="Century Gothic" panose="020B0502020202020204" pitchFamily="34" charset="0"/>
              </a:rPr>
              <a:t>ότι η δημόσια αρχή αγνόησε την αίτησή </a:t>
            </a:r>
            <a:r>
              <a:rPr lang="el-GR" sz="1200" dirty="0">
                <a:solidFill>
                  <a:schemeClr val="bg2"/>
                </a:solidFill>
                <a:latin typeface="Century Gothic" panose="020B0502020202020204" pitchFamily="34" charset="0"/>
              </a:rPr>
              <a:t>του για παροχή πληροφοριών λόγω παρέλευσης προθεσμιών (έμμεση απόρριψη) </a:t>
            </a:r>
            <a:r>
              <a:rPr lang="el-GR" sz="1200" b="1" dirty="0">
                <a:solidFill>
                  <a:schemeClr val="bg2"/>
                </a:solidFill>
                <a:latin typeface="Century Gothic" panose="020B0502020202020204" pitchFamily="34" charset="0"/>
              </a:rPr>
              <a:t>ή απέρριψε την αίτησή του αδικαιολόγητα </a:t>
            </a:r>
            <a:r>
              <a:rPr lang="el-GR" sz="1200" dirty="0">
                <a:solidFill>
                  <a:schemeClr val="bg2"/>
                </a:solidFill>
                <a:latin typeface="Century Gothic" panose="020B0502020202020204" pitchFamily="34" charset="0"/>
              </a:rPr>
              <a:t>(πλήρως ή εν μέρει) ή </a:t>
            </a:r>
            <a:r>
              <a:rPr lang="el-GR" sz="1200" b="1" dirty="0">
                <a:solidFill>
                  <a:schemeClr val="bg2"/>
                </a:solidFill>
                <a:latin typeface="Century Gothic" panose="020B0502020202020204" pitchFamily="34" charset="0"/>
              </a:rPr>
              <a:t>απάντησε πλημμελώς</a:t>
            </a:r>
            <a:r>
              <a:rPr lang="el-GR" sz="1200" dirty="0">
                <a:solidFill>
                  <a:schemeClr val="bg2"/>
                </a:solidFill>
                <a:latin typeface="Century Gothic" panose="020B0502020202020204" pitchFamily="34" charset="0"/>
              </a:rPr>
              <a:t> ή δεν αντιμετώπισε το αίτημά του σύμφωνα με τις κείμενες διατάξεις, δικαιούται:</a:t>
            </a:r>
          </a:p>
          <a:p>
            <a:pPr>
              <a:buFont typeface="Wingdings" panose="05000000000000000000" pitchFamily="2" charset="2"/>
              <a:buChar char="q"/>
            </a:pPr>
            <a:r>
              <a:rPr lang="el-GR" sz="1200" dirty="0">
                <a:solidFill>
                  <a:schemeClr val="bg2"/>
                </a:solidFill>
                <a:latin typeface="Century Gothic" panose="020B0502020202020204" pitchFamily="34" charset="0"/>
              </a:rPr>
              <a:t>Να ζητήσει </a:t>
            </a:r>
            <a:r>
              <a:rPr lang="el-GR" sz="1200" b="1" dirty="0">
                <a:solidFill>
                  <a:schemeClr val="bg2"/>
                </a:solidFill>
                <a:latin typeface="Century Gothic" panose="020B0502020202020204" pitchFamily="34" charset="0"/>
              </a:rPr>
              <a:t>αποζημίωση</a:t>
            </a:r>
            <a:r>
              <a:rPr lang="el-GR" sz="1200" dirty="0">
                <a:solidFill>
                  <a:schemeClr val="bg2"/>
                </a:solidFill>
                <a:latin typeface="Century Gothic" panose="020B0502020202020204" pitchFamily="34" charset="0"/>
              </a:rPr>
              <a:t> ενώπιον των αρμόδιων οργάνων</a:t>
            </a:r>
          </a:p>
          <a:p>
            <a:pPr algn="just">
              <a:buFont typeface="Wingdings" panose="05000000000000000000" pitchFamily="2" charset="2"/>
              <a:buChar char="q"/>
            </a:pPr>
            <a:r>
              <a:rPr lang="el-GR" sz="1200" dirty="0">
                <a:solidFill>
                  <a:schemeClr val="bg2"/>
                </a:solidFill>
                <a:latin typeface="Century Gothic" panose="020B0502020202020204" pitchFamily="34" charset="0"/>
              </a:rPr>
              <a:t>Να ασκήσει </a:t>
            </a:r>
            <a:r>
              <a:rPr lang="el-GR" sz="1200" b="1" dirty="0">
                <a:solidFill>
                  <a:schemeClr val="bg2"/>
                </a:solidFill>
                <a:latin typeface="Century Gothic" panose="020B0502020202020204" pitchFamily="34" charset="0"/>
              </a:rPr>
              <a:t>αγωγή αποζημίωσης </a:t>
            </a:r>
            <a:r>
              <a:rPr lang="el-GR" sz="1200" dirty="0">
                <a:solidFill>
                  <a:schemeClr val="bg2"/>
                </a:solidFill>
                <a:latin typeface="Century Gothic" panose="020B0502020202020204" pitchFamily="34" charset="0"/>
              </a:rPr>
              <a:t>ενώπιον του αρμοδίου Δικαστηρίου σύμφωνα με τις περί αστικής ευθύνης διατάξεις. Το δικαίωμα αυτό έχουν και οι τρίτοι οι οποίοι ενδεχομένως ζημιώνονται από τη δημοσιοποίηση των πληροφοριών.</a:t>
            </a:r>
          </a:p>
          <a:p>
            <a:pPr algn="just">
              <a:buFont typeface="Wingdings" panose="05000000000000000000" pitchFamily="2" charset="2"/>
              <a:buChar char="q"/>
            </a:pPr>
            <a:r>
              <a:rPr lang="el-GR" sz="1200" dirty="0">
                <a:solidFill>
                  <a:schemeClr val="bg2"/>
                </a:solidFill>
                <a:latin typeface="Century Gothic" panose="020B0502020202020204" pitchFamily="34" charset="0"/>
              </a:rPr>
              <a:t>Να ασκήσει </a:t>
            </a:r>
            <a:r>
              <a:rPr lang="el-GR" sz="1200" b="1" dirty="0" err="1">
                <a:solidFill>
                  <a:schemeClr val="bg2"/>
                </a:solidFill>
                <a:latin typeface="Century Gothic" panose="020B0502020202020204" pitchFamily="34" charset="0"/>
              </a:rPr>
              <a:t>ενδικοφανή</a:t>
            </a:r>
            <a:r>
              <a:rPr lang="el-GR" sz="1200" b="1" dirty="0">
                <a:solidFill>
                  <a:schemeClr val="bg2"/>
                </a:solidFill>
                <a:latin typeface="Century Gothic" panose="020B0502020202020204" pitchFamily="34" charset="0"/>
              </a:rPr>
              <a:t> προσφυγή</a:t>
            </a:r>
            <a:r>
              <a:rPr lang="el-GR" sz="1200" dirty="0">
                <a:solidFill>
                  <a:schemeClr val="bg2"/>
                </a:solidFill>
                <a:latin typeface="Century Gothic" panose="020B0502020202020204" pitchFamily="34" charset="0"/>
              </a:rPr>
              <a:t> ενώπιον των αρμόδιων οργάνων για την τροποποίηση ή επανεξέταση των πράξεων ή παραλείψεων της δημόσιας αρχής εντός τριάντα (30) ημερών από την κοινοποίηση στον αιτούντα της απάντησης της δημόσιας αρχής ή από την ημερομηνία παρέλευσης των προβλεπόμενων προθεσμιών (έμμεση απόρριψη).</a:t>
            </a:r>
          </a:p>
          <a:p>
            <a:pPr algn="just">
              <a:buFont typeface="Wingdings" panose="05000000000000000000" pitchFamily="2" charset="2"/>
              <a:buChar char="q"/>
            </a:pPr>
            <a:r>
              <a:rPr lang="el-GR" sz="1200" dirty="0">
                <a:solidFill>
                  <a:schemeClr val="bg2"/>
                </a:solidFill>
                <a:latin typeface="Century Gothic" panose="020B0502020202020204" pitchFamily="34" charset="0"/>
              </a:rPr>
              <a:t>Πριν από την έκδοση απόφασης επί της </a:t>
            </a:r>
            <a:r>
              <a:rPr lang="el-GR" sz="1200" dirty="0" err="1">
                <a:solidFill>
                  <a:schemeClr val="bg2"/>
                </a:solidFill>
                <a:latin typeface="Century Gothic" panose="020B0502020202020204" pitchFamily="34" charset="0"/>
              </a:rPr>
              <a:t>ενδικοφανούς</a:t>
            </a:r>
            <a:r>
              <a:rPr lang="el-GR" sz="1200" dirty="0">
                <a:solidFill>
                  <a:schemeClr val="bg2"/>
                </a:solidFill>
                <a:latin typeface="Century Gothic" panose="020B0502020202020204" pitchFamily="34" charset="0"/>
              </a:rPr>
              <a:t> προσφυγής, το αρμόδιο όργανο, μπορεί να ζητά τη γνώμη της αρμόδιας κατά περίπτωση Υπηρεσίας Περιβάλλοντος του ΥΠΕΝ ή της Αποκεντρωμένης Διοίκησης, επί θεμάτων ουσίας της </a:t>
            </a:r>
            <a:r>
              <a:rPr lang="el-GR" sz="1200" dirty="0" err="1">
                <a:solidFill>
                  <a:schemeClr val="bg2"/>
                </a:solidFill>
                <a:latin typeface="Century Gothic" panose="020B0502020202020204" pitchFamily="34" charset="0"/>
              </a:rPr>
              <a:t>ενδικοφανούς</a:t>
            </a:r>
            <a:r>
              <a:rPr lang="el-GR" sz="1200" dirty="0">
                <a:solidFill>
                  <a:schemeClr val="bg2"/>
                </a:solidFill>
                <a:latin typeface="Century Gothic" panose="020B0502020202020204" pitchFamily="34" charset="0"/>
              </a:rPr>
              <a:t> προσφυγής. Η απόφαση του αρμόδιου οργάνου επί της </a:t>
            </a:r>
            <a:r>
              <a:rPr lang="el-GR" sz="1200" dirty="0" err="1">
                <a:solidFill>
                  <a:schemeClr val="bg2"/>
                </a:solidFill>
                <a:latin typeface="Century Gothic" panose="020B0502020202020204" pitchFamily="34" charset="0"/>
              </a:rPr>
              <a:t>ενδικοφανούς</a:t>
            </a:r>
            <a:r>
              <a:rPr lang="el-GR" sz="1200" dirty="0">
                <a:solidFill>
                  <a:schemeClr val="bg2"/>
                </a:solidFill>
                <a:latin typeface="Century Gothic" panose="020B0502020202020204" pitchFamily="34" charset="0"/>
              </a:rPr>
              <a:t> προσφυγής γνωστοποιείται στον προσφεύγοντα μέσα σε προθεσμία 45 ημερών από την άσκησή της.</a:t>
            </a:r>
          </a:p>
          <a:p>
            <a:pPr>
              <a:buFont typeface="Wingdings" panose="05000000000000000000" pitchFamily="2" charset="2"/>
              <a:buChar char="q"/>
            </a:pPr>
            <a:r>
              <a:rPr lang="el-GR" sz="1200" dirty="0">
                <a:solidFill>
                  <a:schemeClr val="bg2"/>
                </a:solidFill>
                <a:latin typeface="Century Gothic" panose="020B0502020202020204" pitchFamily="34" charset="0"/>
              </a:rPr>
              <a:t> Κατά της απόφασης του αρμόδιου οργάνου επί της </a:t>
            </a:r>
            <a:r>
              <a:rPr lang="el-GR" sz="1200" dirty="0" err="1">
                <a:solidFill>
                  <a:schemeClr val="bg2"/>
                </a:solidFill>
                <a:latin typeface="Century Gothic" panose="020B0502020202020204" pitchFamily="34" charset="0"/>
              </a:rPr>
              <a:t>ενδικοφανούς</a:t>
            </a:r>
            <a:r>
              <a:rPr lang="el-GR" sz="1200" dirty="0">
                <a:solidFill>
                  <a:schemeClr val="bg2"/>
                </a:solidFill>
                <a:latin typeface="Century Gothic" panose="020B0502020202020204" pitchFamily="34" charset="0"/>
              </a:rPr>
              <a:t> προσφυγής, ο ενδιαφερόμενος έχει το δικαίωμα να ασκήσει </a:t>
            </a:r>
            <a:r>
              <a:rPr lang="el-GR" sz="1200" b="1" dirty="0">
                <a:solidFill>
                  <a:schemeClr val="bg2"/>
                </a:solidFill>
                <a:latin typeface="Century Gothic" panose="020B0502020202020204" pitchFamily="34" charset="0"/>
              </a:rPr>
              <a:t>προσφυγή ουσίας ενώπιον του αρμόδιου Τριμελούς Διοικητικού Πρωτοδικείου</a:t>
            </a:r>
            <a:r>
              <a:rPr lang="el-GR" sz="1200" dirty="0">
                <a:solidFill>
                  <a:schemeClr val="bg2"/>
                </a:solidFill>
                <a:latin typeface="Century Gothic" panose="020B0502020202020204" pitchFamily="34" charset="0"/>
              </a:rPr>
              <a:t>. Αν παρέλθει άπρακτη η ανωτέρω προθεσμία των 45 ημερών, η προσφυγή ουσίας ενώπιον του αρμόδιου Τριμελούς Διοικητικού Πρωτοδικείου ασκείται κατά της </a:t>
            </a:r>
            <a:r>
              <a:rPr lang="el-GR" sz="1200" dirty="0" err="1">
                <a:solidFill>
                  <a:schemeClr val="bg2"/>
                </a:solidFill>
                <a:latin typeface="Century Gothic" panose="020B0502020202020204" pitchFamily="34" charset="0"/>
              </a:rPr>
              <a:t>τεκμαιρόμενης</a:t>
            </a:r>
            <a:r>
              <a:rPr lang="el-GR" sz="1200" dirty="0">
                <a:solidFill>
                  <a:schemeClr val="bg2"/>
                </a:solidFill>
                <a:latin typeface="Century Gothic" panose="020B0502020202020204" pitchFamily="34" charset="0"/>
              </a:rPr>
              <a:t>, από την πάροδο της ως άνω προθεσμίας, απόρριψης της </a:t>
            </a:r>
            <a:r>
              <a:rPr lang="el-GR" sz="1200" dirty="0" err="1">
                <a:solidFill>
                  <a:schemeClr val="bg2"/>
                </a:solidFill>
                <a:latin typeface="Century Gothic" panose="020B0502020202020204" pitchFamily="34" charset="0"/>
              </a:rPr>
              <a:t>ενδικοφανούς</a:t>
            </a:r>
            <a:r>
              <a:rPr lang="el-GR" sz="1200" dirty="0">
                <a:solidFill>
                  <a:schemeClr val="bg2"/>
                </a:solidFill>
                <a:latin typeface="Century Gothic" panose="020B0502020202020204" pitchFamily="34" charset="0"/>
              </a:rPr>
              <a:t> προσφυγής.</a:t>
            </a:r>
          </a:p>
          <a:p>
            <a:pPr>
              <a:buFont typeface="Wingdings" panose="05000000000000000000" pitchFamily="2" charset="2"/>
              <a:buChar char="q"/>
            </a:pPr>
            <a:r>
              <a:rPr lang="el-GR" sz="1200" b="1" dirty="0">
                <a:solidFill>
                  <a:schemeClr val="bg2"/>
                </a:solidFill>
                <a:latin typeface="Century Gothic" panose="020B0502020202020204" pitchFamily="34" charset="0"/>
              </a:rPr>
              <a:t>Οι αποφάσεις των Δικαστηρίων είναι δεσμευτικές για τη δημόσια αρχή που κατέχει την πληροφορία</a:t>
            </a:r>
            <a:r>
              <a:rPr lang="el-GR" sz="1200" dirty="0">
                <a:solidFill>
                  <a:schemeClr val="bg2"/>
                </a:solidFill>
                <a:latin typeface="Century Gothic" panose="020B0502020202020204" pitchFamily="34" charset="0"/>
              </a:rPr>
              <a:t>, με την έννοια ότι η εν λόγω αρχή υποχρεούται να εφαρμόσει αποφάσεις σχετικές με την παροχή της αιτηθείσας πληροφορίας την οποία άμεσα ή έμμεσα είχε αρχικά απορρίψει.</a:t>
            </a:r>
          </a:p>
          <a:p>
            <a:pPr>
              <a:buFont typeface="Wingdings" panose="05000000000000000000" pitchFamily="2" charset="2"/>
              <a:buChar char="v"/>
            </a:pPr>
            <a:endParaRPr lang="el-GR" sz="1200" dirty="0">
              <a:solidFill>
                <a:schemeClr val="bg2"/>
              </a:solidFill>
            </a:endParaRPr>
          </a:p>
          <a:p>
            <a:pPr>
              <a:buFont typeface="Wingdings" panose="05000000000000000000" pitchFamily="2" charset="2"/>
              <a:buChar char="v"/>
            </a:pPr>
            <a:endParaRPr lang="en-US" sz="1200" dirty="0">
              <a:solidFill>
                <a:schemeClr val="bg2"/>
              </a:solidFill>
            </a:endParaRPr>
          </a:p>
        </p:txBody>
      </p:sp>
    </p:spTree>
    <p:extLst>
      <p:ext uri="{BB962C8B-B14F-4D97-AF65-F5344CB8AC3E}">
        <p14:creationId xmlns:p14="http://schemas.microsoft.com/office/powerpoint/2010/main" val="2928934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DE0B62-BFA1-AF94-EE44-554A82977193}"/>
              </a:ext>
            </a:extLst>
          </p:cNvPr>
          <p:cNvSpPr>
            <a:spLocks noGrp="1"/>
          </p:cNvSpPr>
          <p:nvPr>
            <p:ph type="title"/>
          </p:nvPr>
        </p:nvSpPr>
        <p:spPr>
          <a:xfrm>
            <a:off x="1141413" y="518280"/>
            <a:ext cx="9905998" cy="885825"/>
          </a:xfrm>
        </p:spPr>
        <p:txBody>
          <a:bodyPr>
            <a:normAutofit fontScale="90000"/>
          </a:bodyPr>
          <a:lstStyle/>
          <a:p>
            <a:pPr algn="ctr">
              <a:lnSpc>
                <a:spcPct val="100000"/>
              </a:lnSpc>
            </a:pPr>
            <a:br>
              <a:rPr lang="el-GR" sz="2200" b="1" dirty="0">
                <a:solidFill>
                  <a:srgbClr val="002060"/>
                </a:solidFill>
                <a:latin typeface="Arial" panose="020B0604020202020204" pitchFamily="34" charset="0"/>
                <a:cs typeface="Arial" panose="020B0604020202020204" pitchFamily="34" charset="0"/>
              </a:rPr>
            </a:br>
            <a:r>
              <a:rPr lang="el-GR" sz="2700" b="1" dirty="0">
                <a:solidFill>
                  <a:srgbClr val="002060"/>
                </a:solidFill>
                <a:latin typeface="Century Gothic" panose="020B0502020202020204" pitchFamily="34" charset="0"/>
                <a:cs typeface="Arial" panose="020B0604020202020204" pitchFamily="34" charset="0"/>
              </a:rPr>
              <a:t>Γ. Το </a:t>
            </a:r>
            <a:r>
              <a:rPr lang="el-GR" sz="2700" b="1" dirty="0" err="1">
                <a:solidFill>
                  <a:srgbClr val="002060"/>
                </a:solidFill>
                <a:latin typeface="Century Gothic" panose="020B0502020202020204" pitchFamily="34" charset="0"/>
                <a:cs typeface="Arial" panose="020B0604020202020204" pitchFamily="34" charset="0"/>
              </a:rPr>
              <a:t>δικαΙωμα</a:t>
            </a:r>
            <a:r>
              <a:rPr lang="el-GR" sz="2700" b="1" dirty="0">
                <a:solidFill>
                  <a:srgbClr val="002060"/>
                </a:solidFill>
                <a:latin typeface="Century Gothic" panose="020B0502020202020204" pitchFamily="34" charset="0"/>
                <a:cs typeface="Arial" panose="020B0604020202020204" pitchFamily="34" charset="0"/>
              </a:rPr>
              <a:t> </a:t>
            </a:r>
            <a:r>
              <a:rPr lang="el-GR" sz="2700" b="1" dirty="0" err="1">
                <a:solidFill>
                  <a:srgbClr val="002060"/>
                </a:solidFill>
                <a:latin typeface="Century Gothic" panose="020B0502020202020204" pitchFamily="34" charset="0"/>
                <a:cs typeface="Arial" panose="020B0604020202020204" pitchFamily="34" charset="0"/>
              </a:rPr>
              <a:t>συμμετοχΗς</a:t>
            </a:r>
            <a:r>
              <a:rPr lang="el-GR" sz="2700" b="1" dirty="0">
                <a:solidFill>
                  <a:srgbClr val="002060"/>
                </a:solidFill>
                <a:latin typeface="Century Gothic" panose="020B0502020202020204" pitchFamily="34" charset="0"/>
                <a:cs typeface="Arial" panose="020B0604020202020204" pitchFamily="34" charset="0"/>
              </a:rPr>
              <a:t> του </a:t>
            </a:r>
            <a:r>
              <a:rPr lang="el-GR" sz="2700" b="1" dirty="0" err="1">
                <a:solidFill>
                  <a:srgbClr val="002060"/>
                </a:solidFill>
                <a:latin typeface="Century Gothic" panose="020B0502020202020204" pitchFamily="34" charset="0"/>
                <a:cs typeface="Arial" panose="020B0604020202020204" pitchFamily="34" charset="0"/>
              </a:rPr>
              <a:t>κοινΟΥ</a:t>
            </a:r>
            <a:r>
              <a:rPr lang="el-GR" sz="2700" b="1" dirty="0">
                <a:solidFill>
                  <a:srgbClr val="002060"/>
                </a:solidFill>
                <a:latin typeface="Century Gothic" panose="020B0502020202020204" pitchFamily="34" charset="0"/>
                <a:cs typeface="Arial" panose="020B0604020202020204" pitchFamily="34" charset="0"/>
              </a:rPr>
              <a:t> στη </a:t>
            </a:r>
            <a:r>
              <a:rPr lang="el-GR" sz="2700" b="1" dirty="0" err="1">
                <a:solidFill>
                  <a:srgbClr val="002060"/>
                </a:solidFill>
                <a:latin typeface="Century Gothic" panose="020B0502020202020204" pitchFamily="34" charset="0"/>
                <a:cs typeface="Arial" panose="020B0604020202020204" pitchFamily="34" charset="0"/>
              </a:rPr>
              <a:t>διαδικασΙα</a:t>
            </a:r>
            <a:r>
              <a:rPr lang="el-GR" sz="2700" b="1" dirty="0">
                <a:solidFill>
                  <a:srgbClr val="002060"/>
                </a:solidFill>
                <a:latin typeface="Century Gothic" panose="020B0502020202020204" pitchFamily="34" charset="0"/>
                <a:cs typeface="Arial" panose="020B0604020202020204" pitchFamily="34" charset="0"/>
              </a:rPr>
              <a:t> </a:t>
            </a:r>
            <a:r>
              <a:rPr lang="el-GR" sz="2700" b="1" dirty="0" err="1">
                <a:solidFill>
                  <a:srgbClr val="002060"/>
                </a:solidFill>
                <a:latin typeface="Century Gothic" panose="020B0502020202020204" pitchFamily="34" charset="0"/>
                <a:cs typeface="Arial" panose="020B0604020202020204" pitchFamily="34" charset="0"/>
              </a:rPr>
              <a:t>λΗψης</a:t>
            </a:r>
            <a:r>
              <a:rPr lang="el-GR" sz="2700" b="1" dirty="0">
                <a:solidFill>
                  <a:srgbClr val="002060"/>
                </a:solidFill>
                <a:latin typeface="Century Gothic" panose="020B0502020202020204" pitchFamily="34" charset="0"/>
                <a:cs typeface="Arial" panose="020B0604020202020204" pitchFamily="34" charset="0"/>
              </a:rPr>
              <a:t> </a:t>
            </a:r>
            <a:r>
              <a:rPr lang="el-GR" sz="2700" b="1" dirty="0" err="1">
                <a:solidFill>
                  <a:srgbClr val="002060"/>
                </a:solidFill>
                <a:latin typeface="Century Gothic" panose="020B0502020202020204" pitchFamily="34" charset="0"/>
                <a:cs typeface="Arial" panose="020B0604020202020204" pitchFamily="34" charset="0"/>
              </a:rPr>
              <a:t>αποφΑσεων</a:t>
            </a:r>
            <a:r>
              <a:rPr lang="el-GR" sz="2700" b="1" dirty="0">
                <a:solidFill>
                  <a:srgbClr val="002060"/>
                </a:solidFill>
                <a:latin typeface="Century Gothic" panose="020B0502020202020204" pitchFamily="34" charset="0"/>
                <a:cs typeface="Arial" panose="020B0604020202020204" pitchFamily="34" charset="0"/>
              </a:rPr>
              <a:t> για το </a:t>
            </a:r>
            <a:r>
              <a:rPr lang="el-GR" sz="2700" b="1" dirty="0" err="1">
                <a:solidFill>
                  <a:srgbClr val="002060"/>
                </a:solidFill>
                <a:latin typeface="Century Gothic" panose="020B0502020202020204" pitchFamily="34" charset="0"/>
                <a:cs typeface="Arial" panose="020B0604020202020204" pitchFamily="34" charset="0"/>
              </a:rPr>
              <a:t>περιβΑλλον</a:t>
            </a:r>
            <a:r>
              <a:rPr lang="el-GR" sz="2700" b="1" dirty="0">
                <a:solidFill>
                  <a:srgbClr val="002060"/>
                </a:solidFill>
                <a:latin typeface="Century Gothic" panose="020B0502020202020204" pitchFamily="34" charset="0"/>
                <a:cs typeface="Arial" panose="020B0604020202020204" pitchFamily="34" charset="0"/>
              </a:rPr>
              <a:t> (Ι) </a:t>
            </a:r>
            <a:br>
              <a:rPr lang="el-GR" sz="3600" b="1" dirty="0">
                <a:solidFill>
                  <a:srgbClr val="002060"/>
                </a:solidFill>
              </a:rPr>
            </a:br>
            <a:endParaRPr lang="en-US" dirty="0"/>
          </a:p>
        </p:txBody>
      </p:sp>
      <p:sp>
        <p:nvSpPr>
          <p:cNvPr id="3" name="Θέση περιεχομένου 2">
            <a:extLst>
              <a:ext uri="{FF2B5EF4-FFF2-40B4-BE49-F238E27FC236}">
                <a16:creationId xmlns:a16="http://schemas.microsoft.com/office/drawing/2014/main" id="{D02A951B-E745-9123-1077-1051EA2E28FE}"/>
              </a:ext>
            </a:extLst>
          </p:cNvPr>
          <p:cNvSpPr>
            <a:spLocks noGrp="1"/>
          </p:cNvSpPr>
          <p:nvPr>
            <p:ph idx="1"/>
          </p:nvPr>
        </p:nvSpPr>
        <p:spPr>
          <a:xfrm>
            <a:off x="1141412" y="1730188"/>
            <a:ext cx="9905999" cy="4476059"/>
          </a:xfrm>
        </p:spPr>
        <p:txBody>
          <a:bodyPr>
            <a:normAutofit/>
          </a:bodyPr>
          <a:lstStyle/>
          <a:p>
            <a:pPr marL="0" indent="0" algn="just">
              <a:lnSpc>
                <a:spcPct val="90000"/>
              </a:lnSpc>
              <a:buNone/>
            </a:pP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Νομική βάση </a:t>
            </a:r>
          </a:p>
          <a:p>
            <a:pPr algn="just">
              <a:lnSpc>
                <a:spcPct val="90000"/>
              </a:lnSpc>
            </a:pP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Διεθνές δίκαιο</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δεύτερος πυλώνας Διεθνούς Σύμβασης </a:t>
            </a:r>
            <a:r>
              <a:rPr lang="el-GR" sz="1400"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Άαρχους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(1998) </a:t>
            </a:r>
            <a:r>
              <a:rPr lang="en-US"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χαλαρής κανονιστικής πυκνότητας διατάξεις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κύρωση με Ν. 3422/2005</a:t>
            </a:r>
            <a:endPar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q"/>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συμμετοχή του κοινού στην προετοιμασία νόμων, κανονισμών και νομικά δεσμευτικών κανόνων (άρθρο 8 ν. 3422/2005) </a:t>
            </a:r>
          </a:p>
          <a:p>
            <a:pPr lvl="1" algn="just">
              <a:lnSpc>
                <a:spcPct val="90000"/>
              </a:lnSpc>
              <a:buFont typeface="Wingdings" panose="05000000000000000000" pitchFamily="2" charset="2"/>
              <a:buChar char="q"/>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συμμετοχή του κοινού σε αποφάσεις που αφορούν ή εστιάζουν σε συγκεκριμένη δραστηριότητα (άρθρο 6 ν. 3422/2005)</a:t>
            </a:r>
          </a:p>
          <a:p>
            <a:pPr lvl="1" algn="just">
              <a:lnSpc>
                <a:spcPct val="90000"/>
              </a:lnSpc>
              <a:buFont typeface="Wingdings" panose="05000000000000000000" pitchFamily="2" charset="2"/>
              <a:buChar char="q"/>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συμμετοχή του κοινού στην προετοιμασία περιβαλλοντικών σχεδίων, προγραμμάτων και πολιτικών (άρθρο 7 ν. 3422/2005)</a:t>
            </a:r>
          </a:p>
          <a:p>
            <a:pPr algn="just">
              <a:lnSpc>
                <a:spcPct val="90000"/>
              </a:lnSpc>
              <a:spcAft>
                <a:spcPts val="600"/>
              </a:spcAft>
            </a:pPr>
            <a:r>
              <a:rPr lang="el-GR" sz="1400" u="sng"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Eνωσιακό</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 δίκαιο</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οδηγία 2003/35/ΕΚ σε συνδυασμό με άλλες οδηγίες, ιδίως 2011/92/ΕΕ (οδηγία ΕΠΕ), 2001/42/ΕΚ (οδηγία ΣΠΕ), οδηγία 92/43/ΕΚ (οδηγία </a:t>
            </a:r>
            <a:r>
              <a:rPr lang="en-US"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Natura)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και οδηγία 96/61/ΕΚ (οδηγία </a:t>
            </a:r>
            <a:r>
              <a:rPr lang="en-US"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IPPC –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ολοκληρωμένη πρόληψη και έλεγχος της ρύπανσης</a:t>
            </a:r>
            <a:r>
              <a:rPr lang="en-US"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p>
          <a:p>
            <a:pPr algn="just">
              <a:lnSpc>
                <a:spcPct val="90000"/>
              </a:lnSpc>
            </a:pP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Ελληνικό δίκαιο</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άρθρο 24 παρ. 1 Συντ., Κ.Υ.Α 1649/45/2014 «Εξειδίκευση των διαδικασιών γνωμοδοτήσεων και τρόπου ενημέρωσης του κοινού στη δημόσια διαβούλευση κατά την περιβαλλοντική </a:t>
            </a:r>
            <a:r>
              <a:rPr lang="el-GR" sz="1400"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αδειοδότηση</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έργων και δραστηριοτήτων» (Β΄ 45)</a:t>
            </a:r>
          </a:p>
          <a:p>
            <a:pPr marL="0" indent="0" algn="just">
              <a:lnSpc>
                <a:spcPct val="90000"/>
              </a:lnSpc>
              <a:buNone/>
            </a:pP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Εφαρμογή</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p>
          <a:p>
            <a:pPr algn="just">
              <a:lnSpc>
                <a:spcPct val="90000"/>
              </a:lnSpc>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Η συμμετοχή του κοινού βρίσκει ως επί το </a:t>
            </a:r>
            <a:r>
              <a:rPr lang="el-GR" sz="1400"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πλείστον</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εφαρμογή στις διαδικασίες εκτίμησης περιβαλλοντικών επιπτώσεων</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(ΕΠΕ &amp; ΣΠΕ) </a:t>
            </a:r>
          </a:p>
          <a:p>
            <a:pPr algn="just">
              <a:buFont typeface="Wingdings" panose="05000000000000000000" pitchFamily="2" charset="2"/>
              <a:buChar char="Ø"/>
            </a:pPr>
            <a:endParaRPr lang="en-US" sz="1400" dirty="0">
              <a:solidFill>
                <a:schemeClr val="bg2"/>
              </a:solidFill>
            </a:endParaRPr>
          </a:p>
        </p:txBody>
      </p:sp>
      <p:sp>
        <p:nvSpPr>
          <p:cNvPr id="4" name="Βέλος: Δεξιό 3">
            <a:extLst>
              <a:ext uri="{FF2B5EF4-FFF2-40B4-BE49-F238E27FC236}">
                <a16:creationId xmlns:a16="http://schemas.microsoft.com/office/drawing/2014/main" id="{DF43F3C2-D66A-2C0D-EE43-239F45EE9E0A}"/>
              </a:ext>
            </a:extLst>
          </p:cNvPr>
          <p:cNvSpPr/>
          <p:nvPr/>
        </p:nvSpPr>
        <p:spPr>
          <a:xfrm>
            <a:off x="0" y="47656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r>
              <a:rPr lang="en-US" b="1" dirty="0">
                <a:solidFill>
                  <a:schemeClr val="bg2"/>
                </a:solidFill>
              </a:rPr>
              <a:t>3</a:t>
            </a:r>
          </a:p>
        </p:txBody>
      </p:sp>
    </p:spTree>
    <p:extLst>
      <p:ext uri="{BB962C8B-B14F-4D97-AF65-F5344CB8AC3E}">
        <p14:creationId xmlns:p14="http://schemas.microsoft.com/office/powerpoint/2010/main" val="2200102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4A5CF2-2AC9-E705-4FAE-E5B40767BFC2}"/>
              </a:ext>
            </a:extLst>
          </p:cNvPr>
          <p:cNvSpPr>
            <a:spLocks noGrp="1"/>
          </p:cNvSpPr>
          <p:nvPr>
            <p:ph type="title"/>
          </p:nvPr>
        </p:nvSpPr>
        <p:spPr>
          <a:xfrm>
            <a:off x="1141413" y="618518"/>
            <a:ext cx="9905998" cy="950306"/>
          </a:xfrm>
        </p:spPr>
        <p:txBody>
          <a:bodyPr>
            <a:normAutofit/>
          </a:bodyPr>
          <a:lstStyle/>
          <a:p>
            <a:pPr algn="ctr"/>
            <a:r>
              <a:rPr lang="el-GR" sz="2400" b="1" dirty="0">
                <a:solidFill>
                  <a:srgbClr val="002060"/>
                </a:solidFill>
                <a:latin typeface="Century Gothic" panose="020B0502020202020204" pitchFamily="34" charset="0"/>
                <a:cs typeface="Arial" panose="020B0604020202020204" pitchFamily="34" charset="0"/>
              </a:rPr>
              <a:t>Το </a:t>
            </a:r>
            <a:r>
              <a:rPr lang="el-GR" sz="2400" b="1" dirty="0" err="1">
                <a:solidFill>
                  <a:srgbClr val="002060"/>
                </a:solidFill>
                <a:latin typeface="Century Gothic" panose="020B0502020202020204" pitchFamily="34" charset="0"/>
                <a:cs typeface="Arial" panose="020B0604020202020204" pitchFamily="34" charset="0"/>
              </a:rPr>
              <a:t>δικαΙωμα</a:t>
            </a:r>
            <a:r>
              <a:rPr lang="el-GR" sz="2400" b="1" dirty="0">
                <a:solidFill>
                  <a:srgbClr val="002060"/>
                </a:solidFill>
                <a:latin typeface="Century Gothic" panose="020B0502020202020204" pitchFamily="34" charset="0"/>
                <a:cs typeface="Arial" panose="020B0604020202020204" pitchFamily="34" charset="0"/>
              </a:rPr>
              <a:t> </a:t>
            </a:r>
            <a:r>
              <a:rPr lang="el-GR" sz="2400" b="1" dirty="0" err="1">
                <a:solidFill>
                  <a:srgbClr val="002060"/>
                </a:solidFill>
                <a:latin typeface="Century Gothic" panose="020B0502020202020204" pitchFamily="34" charset="0"/>
                <a:cs typeface="Arial" panose="020B0604020202020204" pitchFamily="34" charset="0"/>
              </a:rPr>
              <a:t>συμμετοχΗς</a:t>
            </a:r>
            <a:r>
              <a:rPr lang="el-GR" sz="2400" b="1" dirty="0">
                <a:solidFill>
                  <a:srgbClr val="002060"/>
                </a:solidFill>
                <a:latin typeface="Century Gothic" panose="020B0502020202020204" pitchFamily="34" charset="0"/>
                <a:cs typeface="Arial" panose="020B0604020202020204" pitchFamily="34" charset="0"/>
              </a:rPr>
              <a:t> του </a:t>
            </a:r>
            <a:r>
              <a:rPr lang="el-GR" sz="2400" b="1" dirty="0" err="1">
                <a:solidFill>
                  <a:srgbClr val="002060"/>
                </a:solidFill>
                <a:latin typeface="Century Gothic" panose="020B0502020202020204" pitchFamily="34" charset="0"/>
                <a:cs typeface="Arial" panose="020B0604020202020204" pitchFamily="34" charset="0"/>
              </a:rPr>
              <a:t>κοινΟΥ</a:t>
            </a:r>
            <a:r>
              <a:rPr lang="el-GR" sz="2400" b="1" dirty="0">
                <a:solidFill>
                  <a:srgbClr val="002060"/>
                </a:solidFill>
                <a:latin typeface="Century Gothic" panose="020B0502020202020204" pitchFamily="34" charset="0"/>
                <a:cs typeface="Arial" panose="020B0604020202020204" pitchFamily="34" charset="0"/>
              </a:rPr>
              <a:t> στη </a:t>
            </a:r>
            <a:r>
              <a:rPr lang="el-GR" sz="2400" b="1" dirty="0" err="1">
                <a:solidFill>
                  <a:srgbClr val="002060"/>
                </a:solidFill>
                <a:latin typeface="Century Gothic" panose="020B0502020202020204" pitchFamily="34" charset="0"/>
                <a:cs typeface="Arial" panose="020B0604020202020204" pitchFamily="34" charset="0"/>
              </a:rPr>
              <a:t>διαδικασΙα</a:t>
            </a:r>
            <a:r>
              <a:rPr lang="el-GR" sz="2400" b="1" dirty="0">
                <a:solidFill>
                  <a:srgbClr val="002060"/>
                </a:solidFill>
                <a:latin typeface="Century Gothic" panose="020B0502020202020204" pitchFamily="34" charset="0"/>
                <a:cs typeface="Arial" panose="020B0604020202020204" pitchFamily="34" charset="0"/>
              </a:rPr>
              <a:t> </a:t>
            </a:r>
            <a:r>
              <a:rPr lang="el-GR" sz="2400" b="1" dirty="0" err="1">
                <a:solidFill>
                  <a:srgbClr val="002060"/>
                </a:solidFill>
                <a:latin typeface="Century Gothic" panose="020B0502020202020204" pitchFamily="34" charset="0"/>
                <a:cs typeface="Arial" panose="020B0604020202020204" pitchFamily="34" charset="0"/>
              </a:rPr>
              <a:t>λΗψης</a:t>
            </a:r>
            <a:r>
              <a:rPr lang="el-GR" sz="2400" b="1" dirty="0">
                <a:solidFill>
                  <a:srgbClr val="002060"/>
                </a:solidFill>
                <a:latin typeface="Century Gothic" panose="020B0502020202020204" pitchFamily="34" charset="0"/>
                <a:cs typeface="Arial" panose="020B0604020202020204" pitchFamily="34" charset="0"/>
              </a:rPr>
              <a:t> </a:t>
            </a:r>
            <a:r>
              <a:rPr lang="el-GR" sz="2400" b="1" dirty="0" err="1">
                <a:solidFill>
                  <a:srgbClr val="002060"/>
                </a:solidFill>
                <a:latin typeface="Century Gothic" panose="020B0502020202020204" pitchFamily="34" charset="0"/>
                <a:cs typeface="Arial" panose="020B0604020202020204" pitchFamily="34" charset="0"/>
              </a:rPr>
              <a:t>αποφΑσεων</a:t>
            </a:r>
            <a:r>
              <a:rPr lang="el-GR" sz="2400" b="1" dirty="0">
                <a:solidFill>
                  <a:srgbClr val="002060"/>
                </a:solidFill>
                <a:latin typeface="Century Gothic" panose="020B0502020202020204" pitchFamily="34" charset="0"/>
                <a:cs typeface="Arial" panose="020B0604020202020204" pitchFamily="34" charset="0"/>
              </a:rPr>
              <a:t> για το </a:t>
            </a:r>
            <a:r>
              <a:rPr lang="el-GR" sz="2400" b="1" dirty="0" err="1">
                <a:solidFill>
                  <a:srgbClr val="002060"/>
                </a:solidFill>
                <a:latin typeface="Century Gothic" panose="020B0502020202020204" pitchFamily="34" charset="0"/>
                <a:cs typeface="Arial" panose="020B0604020202020204" pitchFamily="34" charset="0"/>
              </a:rPr>
              <a:t>περιβΑλλον</a:t>
            </a:r>
            <a:r>
              <a:rPr lang="el-GR" sz="2400" b="1" dirty="0">
                <a:solidFill>
                  <a:srgbClr val="002060"/>
                </a:solidFill>
                <a:latin typeface="Century Gothic" panose="020B0502020202020204" pitchFamily="34" charset="0"/>
                <a:cs typeface="Arial" panose="020B0604020202020204" pitchFamily="34" charset="0"/>
              </a:rPr>
              <a:t> (ΙΙ)</a:t>
            </a:r>
            <a:endParaRPr lang="en-US" sz="2400" b="1"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8F2BD6C3-D16B-71A9-52C6-D80D31C77A0A}"/>
              </a:ext>
            </a:extLst>
          </p:cNvPr>
          <p:cNvSpPr>
            <a:spLocks noGrp="1"/>
          </p:cNvSpPr>
          <p:nvPr>
            <p:ph idx="1"/>
          </p:nvPr>
        </p:nvSpPr>
        <p:spPr>
          <a:xfrm>
            <a:off x="1141412" y="1739153"/>
            <a:ext cx="9905999" cy="4823012"/>
          </a:xfrm>
        </p:spPr>
        <p:txBody>
          <a:bodyPr>
            <a:normAutofit fontScale="92500" lnSpcReduction="10000"/>
          </a:bodyPr>
          <a:lstStyle/>
          <a:p>
            <a:pPr marL="0" indent="0" algn="just">
              <a:buNone/>
            </a:pP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Σχετική νομολογία: </a:t>
            </a:r>
          </a:p>
          <a:p>
            <a:pPr marL="0" indent="0" algn="just">
              <a:buNone/>
            </a:pPr>
            <a:r>
              <a:rPr lang="el-GR" sz="1400" b="1"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ΣτΕ</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970/2007, 4243/2014</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η δημοσιοποίηση της Μελέτης Περιβαλλοντικών Επιπτώσεων αποτελεί ουσιώδη τύπο για την έκδοση της απόφασης έγκρισης των περιβαλλοντικών όρων, η παράλειψη τήρησης του οποίου επιφέρει ακυρότητα της εν λόγω απόφασης</a:t>
            </a:r>
          </a:p>
          <a:p>
            <a:pPr marL="0" indent="0" algn="just">
              <a:buNone/>
            </a:pPr>
            <a:r>
              <a:rPr lang="el-GR" sz="1400" b="1"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ΣτΕ</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400" b="1"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Ολομ</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26/2014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(συμμετοχή πολιτών όταν οι περιβαλλοντικοί όροι έργου εγκρίνονται με τυπικό νόμο - εκτροπή Αχελώου ποταμού):</a:t>
            </a:r>
          </a:p>
          <a:p>
            <a:pPr algn="just">
              <a:buFont typeface="Wingdings" panose="05000000000000000000" pitchFamily="2" charset="2"/>
              <a:buChar char="Ø"/>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Με τη δημόσια συζήτηση ενώπιον του Κοινοβουλίου δεν καλύπτεται ο επιδιωκόμενος από την ως άνω Οδηγία [85/337/ΕΟΚ] σκοπός της παροχής πληροφοριών προς το κοινό, δεν παρέχεται δε από τον Κανονισμό της Βουλής ούτε από άλλο νομοθέτημα η δυνατότητα συμμετοχής στη διαδικασία και έκφρασης γνώμης των ενδιαφερομένων. </a:t>
            </a:r>
          </a:p>
          <a:p>
            <a:pPr algn="just">
              <a:buFont typeface="Wingdings" panose="05000000000000000000" pitchFamily="2" charset="2"/>
              <a:buChar char="Ø"/>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Εξάλλου, προβλέπεται υπό ορισμένες προϋποθέσεις η ακρόαση εξωκοινοβουλευτικών προσώπων στις συνεδριάσεις των διαρκών επιτροπών της Βουλής (άρθρο 38), ύστερα από απόφαση της Επιτροπής, η διαδικασία όμως αυτή δεν καλύπτει την ανωτέρω απαίτηση της Οδηγίας αφού η κλήση καθώς και η επιλογή των καλουμένων προσώπων ανήκει στην κρίση της Επιτροπής και, πάντως, στην προκειμένη περίπτωση δεν προκύπτει κλήση οποιουδήποτε προσώπου.</a:t>
            </a:r>
          </a:p>
          <a:p>
            <a:pPr algn="just">
              <a:buFont typeface="Wingdings" panose="05000000000000000000" pitchFamily="2" charset="2"/>
              <a:buChar char="Ø"/>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Όπως άλλωστε προκύπτει από τα πρακτικά των συζητήσεων στη Βουλή, εν προκειμένω, οι βουλευτές δεν είχαν στη διάθεσή τους τον απαιτούμενο χρόνο και την αναγκαία επιστημονική υποστήριξη, ώστε να έχουν τη δυνατότητα ουσιαστικής πρόσβασης, επεξεργασίας και εκτίμησης των ως άνω στοιχείων.</a:t>
            </a:r>
          </a:p>
          <a:p>
            <a:pPr algn="just">
              <a:buFont typeface="Wingdings" panose="05000000000000000000" pitchFamily="2" charset="2"/>
              <a:buChar char="Ø"/>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Συνεπώς, δεν ικανοποιήθηκε η απαιτούμενη από την οδηγία αυτή υποχρέωση ενημερώσεως και συμμετοχής του κοινού ενόψει της ψηφίσεως του ν. 3481/2006.</a:t>
            </a:r>
          </a:p>
          <a:p>
            <a:pPr>
              <a:buFont typeface="Wingdings" panose="05000000000000000000" pitchFamily="2" charset="2"/>
              <a:buChar char="Ø"/>
            </a:pPr>
            <a:endParaRPr lang="en-US" dirty="0"/>
          </a:p>
        </p:txBody>
      </p:sp>
      <p:sp>
        <p:nvSpPr>
          <p:cNvPr id="4" name="Βέλος: Δεξιό 3">
            <a:extLst>
              <a:ext uri="{FF2B5EF4-FFF2-40B4-BE49-F238E27FC236}">
                <a16:creationId xmlns:a16="http://schemas.microsoft.com/office/drawing/2014/main" id="{BFC01439-5255-CC17-3DCB-C7C221F2A756}"/>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r>
              <a:rPr lang="en-US" b="1" dirty="0">
                <a:solidFill>
                  <a:schemeClr val="bg2"/>
                </a:solidFill>
              </a:rPr>
              <a:t>4</a:t>
            </a:r>
          </a:p>
        </p:txBody>
      </p:sp>
    </p:spTree>
    <p:extLst>
      <p:ext uri="{BB962C8B-B14F-4D97-AF65-F5344CB8AC3E}">
        <p14:creationId xmlns:p14="http://schemas.microsoft.com/office/powerpoint/2010/main" val="1318541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11F3A3-993A-5F00-14B6-962B5122BC55}"/>
              </a:ext>
            </a:extLst>
          </p:cNvPr>
          <p:cNvSpPr>
            <a:spLocks noGrp="1"/>
          </p:cNvSpPr>
          <p:nvPr>
            <p:ph type="title"/>
          </p:nvPr>
        </p:nvSpPr>
        <p:spPr>
          <a:xfrm>
            <a:off x="1141413" y="618518"/>
            <a:ext cx="9905998" cy="895957"/>
          </a:xfrm>
        </p:spPr>
        <p:txBody>
          <a:bodyPr>
            <a:normAutofit fontScale="90000"/>
          </a:bodyPr>
          <a:lstStyle/>
          <a:p>
            <a:pPr marL="0" marR="0" lvl="0" indent="0" algn="ctr" defTabSz="457200" rtl="0" eaLnBrk="1" fontAlgn="auto" latinLnBrk="0" hangingPunct="1">
              <a:lnSpc>
                <a:spcPct val="90000"/>
              </a:lnSpc>
              <a:spcBef>
                <a:spcPts val="1200"/>
              </a:spcBef>
              <a:spcAft>
                <a:spcPts val="0"/>
              </a:spcAft>
              <a:tabLst/>
              <a:defRPr/>
            </a:pPr>
            <a:br>
              <a:rPr kumimoji="0" lang="el-GR"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br>
            <a:r>
              <a:rPr lang="el-GR" sz="2000" b="1" dirty="0">
                <a:solidFill>
                  <a:srgbClr val="002060"/>
                </a:solidFill>
                <a:latin typeface="Arial" panose="020B0604020202020204" pitchFamily="34" charset="0"/>
                <a:cs typeface="Arial" panose="020B0604020202020204" pitchFamily="34" charset="0"/>
              </a:rPr>
              <a:t>Το </a:t>
            </a:r>
            <a:r>
              <a:rPr lang="el-GR" sz="2000" b="1" dirty="0" err="1">
                <a:solidFill>
                  <a:srgbClr val="002060"/>
                </a:solidFill>
                <a:latin typeface="Arial" panose="020B0604020202020204" pitchFamily="34" charset="0"/>
                <a:cs typeface="Arial" panose="020B0604020202020204" pitchFamily="34" charset="0"/>
              </a:rPr>
              <a:t>δικαΙωμα</a:t>
            </a:r>
            <a:r>
              <a:rPr lang="el-GR" sz="2000" b="1" dirty="0">
                <a:solidFill>
                  <a:srgbClr val="002060"/>
                </a:solidFill>
                <a:latin typeface="Arial" panose="020B0604020202020204" pitchFamily="34" charset="0"/>
                <a:cs typeface="Arial" panose="020B0604020202020204" pitchFamily="34" charset="0"/>
              </a:rPr>
              <a:t> </a:t>
            </a:r>
            <a:r>
              <a:rPr lang="el-GR" sz="2000" b="1" dirty="0" err="1">
                <a:solidFill>
                  <a:srgbClr val="002060"/>
                </a:solidFill>
                <a:latin typeface="Arial" panose="020B0604020202020204" pitchFamily="34" charset="0"/>
                <a:cs typeface="Arial" panose="020B0604020202020204" pitchFamily="34" charset="0"/>
              </a:rPr>
              <a:t>συμμετοχΗς</a:t>
            </a:r>
            <a:r>
              <a:rPr lang="el-GR" sz="2000" b="1" dirty="0">
                <a:solidFill>
                  <a:srgbClr val="002060"/>
                </a:solidFill>
                <a:latin typeface="Arial" panose="020B0604020202020204" pitchFamily="34" charset="0"/>
                <a:cs typeface="Arial" panose="020B0604020202020204" pitchFamily="34" charset="0"/>
              </a:rPr>
              <a:t> του </a:t>
            </a:r>
            <a:r>
              <a:rPr lang="el-GR" sz="2000" b="1" dirty="0" err="1">
                <a:solidFill>
                  <a:srgbClr val="002060"/>
                </a:solidFill>
                <a:latin typeface="Arial" panose="020B0604020202020204" pitchFamily="34" charset="0"/>
                <a:cs typeface="Arial" panose="020B0604020202020204" pitchFamily="34" charset="0"/>
              </a:rPr>
              <a:t>κοινΟΥ</a:t>
            </a:r>
            <a:r>
              <a:rPr lang="el-GR" sz="2000" b="1" dirty="0">
                <a:solidFill>
                  <a:srgbClr val="002060"/>
                </a:solidFill>
                <a:latin typeface="Arial" panose="020B0604020202020204" pitchFamily="34" charset="0"/>
                <a:cs typeface="Arial" panose="020B0604020202020204" pitchFamily="34" charset="0"/>
              </a:rPr>
              <a:t> </a:t>
            </a:r>
            <a:br>
              <a:rPr lang="el-GR" sz="2000" b="1" dirty="0">
                <a:solidFill>
                  <a:srgbClr val="002060"/>
                </a:solidFill>
                <a:latin typeface="Arial" panose="020B0604020202020204" pitchFamily="34" charset="0"/>
                <a:cs typeface="Arial" panose="020B0604020202020204" pitchFamily="34" charset="0"/>
              </a:rPr>
            </a:br>
            <a:r>
              <a:rPr lang="el-GR" sz="2000" b="1" dirty="0">
                <a:solidFill>
                  <a:srgbClr val="002060"/>
                </a:solidFill>
                <a:latin typeface="Arial" panose="020B0604020202020204" pitchFamily="34" charset="0"/>
                <a:cs typeface="Arial" panose="020B0604020202020204" pitchFamily="34" charset="0"/>
              </a:rPr>
              <a:t>στη </a:t>
            </a:r>
            <a:r>
              <a:rPr lang="el-GR" sz="2000" b="1" dirty="0" err="1">
                <a:solidFill>
                  <a:srgbClr val="002060"/>
                </a:solidFill>
                <a:latin typeface="Arial" panose="020B0604020202020204" pitchFamily="34" charset="0"/>
                <a:cs typeface="Arial" panose="020B0604020202020204" pitchFamily="34" charset="0"/>
              </a:rPr>
              <a:t>διαδικασΙα</a:t>
            </a:r>
            <a:r>
              <a:rPr lang="el-GR" sz="2000" b="1" dirty="0">
                <a:solidFill>
                  <a:srgbClr val="002060"/>
                </a:solidFill>
                <a:latin typeface="Arial" panose="020B0604020202020204" pitchFamily="34" charset="0"/>
                <a:cs typeface="Arial" panose="020B0604020202020204" pitchFamily="34" charset="0"/>
              </a:rPr>
              <a:t> </a:t>
            </a:r>
            <a:r>
              <a:rPr lang="el-GR" sz="2000" b="1" dirty="0" err="1">
                <a:solidFill>
                  <a:srgbClr val="002060"/>
                </a:solidFill>
                <a:latin typeface="Arial" panose="020B0604020202020204" pitchFamily="34" charset="0"/>
                <a:cs typeface="Arial" panose="020B0604020202020204" pitchFamily="34" charset="0"/>
              </a:rPr>
              <a:t>λΗψης</a:t>
            </a:r>
            <a:r>
              <a:rPr lang="el-GR" sz="2000" b="1" dirty="0">
                <a:solidFill>
                  <a:srgbClr val="002060"/>
                </a:solidFill>
                <a:latin typeface="Arial" panose="020B0604020202020204" pitchFamily="34" charset="0"/>
                <a:cs typeface="Arial" panose="020B0604020202020204" pitchFamily="34" charset="0"/>
              </a:rPr>
              <a:t> </a:t>
            </a:r>
            <a:r>
              <a:rPr lang="el-GR" sz="2000" b="1" dirty="0" err="1">
                <a:solidFill>
                  <a:srgbClr val="002060"/>
                </a:solidFill>
                <a:latin typeface="Arial" panose="020B0604020202020204" pitchFamily="34" charset="0"/>
                <a:cs typeface="Arial" panose="020B0604020202020204" pitchFamily="34" charset="0"/>
              </a:rPr>
              <a:t>αποφΑσεων</a:t>
            </a:r>
            <a:r>
              <a:rPr lang="el-GR" sz="2000" b="1" dirty="0">
                <a:solidFill>
                  <a:srgbClr val="002060"/>
                </a:solidFill>
                <a:latin typeface="Arial" panose="020B0604020202020204" pitchFamily="34" charset="0"/>
                <a:cs typeface="Arial" panose="020B0604020202020204" pitchFamily="34" charset="0"/>
              </a:rPr>
              <a:t> για το </a:t>
            </a:r>
            <a:r>
              <a:rPr lang="el-GR" sz="2000" b="1" dirty="0" err="1">
                <a:solidFill>
                  <a:srgbClr val="002060"/>
                </a:solidFill>
                <a:latin typeface="Arial" panose="020B0604020202020204" pitchFamily="34" charset="0"/>
                <a:cs typeface="Arial" panose="020B0604020202020204" pitchFamily="34" charset="0"/>
              </a:rPr>
              <a:t>περιβΑλλον</a:t>
            </a:r>
            <a:r>
              <a:rPr lang="el-GR" sz="2000" b="1" dirty="0">
                <a:solidFill>
                  <a:srgbClr val="002060"/>
                </a:solidFill>
                <a:latin typeface="Arial" panose="020B0604020202020204" pitchFamily="34" charset="0"/>
                <a:cs typeface="Arial" panose="020B0604020202020204" pitchFamily="34" charset="0"/>
              </a:rPr>
              <a:t> (ΙΙΙ)</a:t>
            </a:r>
            <a:br>
              <a:rPr kumimoji="0" lang="en-US" sz="2000" b="1" i="0" u="none" strike="noStrike" kern="1200" cap="none" spc="0" normalizeH="0" baseline="0" noProof="0" dirty="0">
                <a:ln>
                  <a:noFill/>
                </a:ln>
                <a:solidFill>
                  <a:srgbClr val="002060"/>
                </a:solidFill>
                <a:effectLst/>
                <a:uLnTx/>
                <a:uFillTx/>
                <a:latin typeface="Century Gothic" panose="020B0502020202020204"/>
                <a:ea typeface="+mn-ea"/>
                <a:cs typeface="+mn-cs"/>
              </a:rPr>
            </a:br>
            <a:endParaRPr lang="en-US" dirty="0"/>
          </a:p>
        </p:txBody>
      </p:sp>
      <p:sp>
        <p:nvSpPr>
          <p:cNvPr id="3" name="Θέση περιεχομένου 2">
            <a:extLst>
              <a:ext uri="{FF2B5EF4-FFF2-40B4-BE49-F238E27FC236}">
                <a16:creationId xmlns:a16="http://schemas.microsoft.com/office/drawing/2014/main" id="{4A2A59CC-D149-71CF-43C4-0343FF8C0B14}"/>
              </a:ext>
            </a:extLst>
          </p:cNvPr>
          <p:cNvSpPr>
            <a:spLocks noGrp="1"/>
          </p:cNvSpPr>
          <p:nvPr>
            <p:ph idx="1"/>
          </p:nvPr>
        </p:nvSpPr>
        <p:spPr>
          <a:xfrm>
            <a:off x="1141412" y="1704974"/>
            <a:ext cx="9905999" cy="4534507"/>
          </a:xfrm>
        </p:spPr>
        <p:txBody>
          <a:bodyPr>
            <a:normAutofit fontScale="25000" lnSpcReduction="20000"/>
          </a:bodyPr>
          <a:lstStyle/>
          <a:p>
            <a:pPr marL="0" indent="0" algn="just">
              <a:buNone/>
            </a:pPr>
            <a:r>
              <a:rPr lang="el-GR" sz="48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ΔΕΕ υπόθεση C-280/18, </a:t>
            </a:r>
            <a:r>
              <a:rPr lang="el-GR" sz="4800" b="1" u="sng"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Flausch</a:t>
            </a:r>
            <a:r>
              <a:rPr lang="el-GR" sz="48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 κ.λπ., απόφαση της 7ης Νοεμβρίου 2019:  </a:t>
            </a:r>
          </a:p>
          <a:p>
            <a:pPr algn="just">
              <a:buFont typeface="Wingdings" panose="05000000000000000000" pitchFamily="2" charset="2"/>
              <a:buChar char="q"/>
            </a:pPr>
            <a:r>
              <a:rPr lang="el-GR" sz="48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Η οδηγία ΕΠΕ καταλείπει στα κράτη μέλη τη μέριμνα επακριβούς καθορισμού των όρων ενημερώσεως και συμμετοχής του κοινού </a:t>
            </a:r>
            <a:r>
              <a:rPr lang="el-GR" sz="4800" dirty="0">
                <a:solidFill>
                  <a:schemeClr val="bg2"/>
                </a:solidFill>
                <a:latin typeface="Century Gothic" panose="020B0502020202020204" pitchFamily="34" charset="0"/>
                <a:ea typeface="Calibri" panose="020F0502020204030204" pitchFamily="34" charset="0"/>
                <a:cs typeface="Calibri" panose="020F0502020204030204" pitchFamily="34" charset="0"/>
              </a:rPr>
              <a:t>στη διαδικασία λήψεως αποφάσεων σχετικά με το περιβάλλον, υπό την προϋπόθεση, πάντως, ότι οι όροι αυτοί δεν είναι λιγότερο ευνοϊκοί εκείνων που διέπουν παρεμφερείς περιπτώσεις εσωτερικού χαρακτήρα </a:t>
            </a:r>
            <a:r>
              <a:rPr lang="el-GR" sz="48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(αρχή της ισοδυναμίας) </a:t>
            </a:r>
            <a:r>
              <a:rPr lang="el-GR" sz="4800" dirty="0">
                <a:solidFill>
                  <a:schemeClr val="bg2"/>
                </a:solidFill>
                <a:latin typeface="Century Gothic" panose="020B0502020202020204" pitchFamily="34" charset="0"/>
                <a:ea typeface="Calibri" panose="020F0502020204030204" pitchFamily="34" charset="0"/>
                <a:cs typeface="Calibri" panose="020F0502020204030204" pitchFamily="34" charset="0"/>
              </a:rPr>
              <a:t>και ότι δεν καθιστούν πρακτικώς αδύνατη ή υπέρμετρα δυσχερή την άσκηση των δικαιωμάτων που παρέχει η έννομη τάξη της Ένωσης </a:t>
            </a:r>
            <a:r>
              <a:rPr lang="el-GR" sz="48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(αρχή της αποτελεσματικότητας)</a:t>
            </a:r>
            <a:r>
              <a:rPr lang="el-GR" sz="48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q"/>
            </a:pPr>
            <a:r>
              <a:rPr lang="el-GR" sz="4800" dirty="0">
                <a:solidFill>
                  <a:schemeClr val="bg2"/>
                </a:solidFill>
                <a:latin typeface="Century Gothic" panose="020B0502020202020204" pitchFamily="34" charset="0"/>
                <a:ea typeface="Calibri" panose="020F0502020204030204" pitchFamily="34" charset="0"/>
                <a:cs typeface="Calibri" panose="020F0502020204030204" pitchFamily="34" charset="0"/>
              </a:rPr>
              <a:t>όσον αφορά την αρχή της αποτελεσματικότητας, </a:t>
            </a:r>
            <a:r>
              <a:rPr lang="el-GR" sz="48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οι αρμόδιες αρχές πρέπει να διασφαλίζουν ότι οι χρησιμοποιούμενοι δίαυλοι ενημερώσεως είναι πρόσφοροι για την πληροφόρηση των ενδιαφερόμενων πολιτών</a:t>
            </a:r>
            <a:r>
              <a:rPr lang="el-GR" sz="4800" dirty="0">
                <a:solidFill>
                  <a:schemeClr val="bg2"/>
                </a:solidFill>
                <a:latin typeface="Century Gothic" panose="020B0502020202020204" pitchFamily="34" charset="0"/>
                <a:ea typeface="Calibri" panose="020F0502020204030204" pitchFamily="34" charset="0"/>
                <a:cs typeface="Calibri" panose="020F0502020204030204" pitchFamily="34" charset="0"/>
              </a:rPr>
              <a:t>, προκειμένου να τους δώσουν επαρκή δυνατότητα να τηρούνται ενήμεροι για τις σχεδιαζόμενες δραστηριότητες, τη διαδικασία λήψεως αποφάσεων και τις δυνατότητές τους να συμμετάσχουν εγκαίρως στη διαδικασία, </a:t>
            </a:r>
          </a:p>
          <a:p>
            <a:pPr algn="just">
              <a:buFont typeface="Wingdings" panose="05000000000000000000" pitchFamily="2" charset="2"/>
              <a:buChar char="q"/>
            </a:pPr>
            <a:r>
              <a:rPr lang="el-GR" sz="48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η ανάρτηση στο κατάστημα της περιφερειακής διοικητικής αρχής, η οποία εδρεύει στη Σύρο</a:t>
            </a:r>
            <a:r>
              <a:rPr lang="el-GR" sz="4800" dirty="0">
                <a:solidFill>
                  <a:schemeClr val="bg2"/>
                </a:solidFill>
                <a:latin typeface="Century Gothic" panose="020B0502020202020204" pitchFamily="34" charset="0"/>
                <a:ea typeface="Calibri" panose="020F0502020204030204" pitchFamily="34" charset="0"/>
                <a:cs typeface="Calibri" panose="020F0502020204030204" pitchFamily="34" charset="0"/>
              </a:rPr>
              <a:t>, έστω και συνοδευόμενη από δημοσίευση σε τοπική εφημερίδα της νήσου αυτής), </a:t>
            </a:r>
            <a:r>
              <a:rPr lang="el-GR" sz="48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δεν φαίνεται να συμβάλλει επαρκώς στην ενημέρωση του ενδιαφερομένου κοινού</a:t>
            </a:r>
            <a:r>
              <a:rPr lang="el-GR" sz="48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q"/>
            </a:pPr>
            <a:r>
              <a:rPr lang="el-GR" sz="4800" dirty="0">
                <a:solidFill>
                  <a:schemeClr val="bg2"/>
                </a:solidFill>
                <a:latin typeface="Century Gothic" panose="020B0502020202020204" pitchFamily="34" charset="0"/>
                <a:ea typeface="Calibri" panose="020F0502020204030204" pitchFamily="34" charset="0"/>
                <a:cs typeface="Calibri" panose="020F0502020204030204" pitchFamily="34" charset="0"/>
              </a:rPr>
              <a:t>οι συνθήκες πρόσβασης στον φάκελο της διαδικασίας συμμετοχής πρέπει να παρέχουν στο ενδιαφερόμενο κοινό τη δυνατότητα να ασκεί αποτελεσματικώς τα δικαιώματά του, κάτι που προϋποθέτει δυνατότητα ευχερούς πρόσβασης στον εν λόγω φάκελο</a:t>
            </a:r>
          </a:p>
          <a:p>
            <a:pPr algn="just">
              <a:buFont typeface="Wingdings" panose="05000000000000000000" pitchFamily="2" charset="2"/>
              <a:buChar char="q"/>
            </a:pPr>
            <a:r>
              <a:rPr lang="el-GR" sz="4800" dirty="0" err="1">
                <a:solidFill>
                  <a:schemeClr val="bg2"/>
                </a:solidFill>
                <a:latin typeface="Century Gothic" panose="020B0502020202020204" pitchFamily="34" charset="0"/>
                <a:ea typeface="Calibri" panose="020F0502020204030204" pitchFamily="34" charset="0"/>
                <a:cs typeface="Calibri" panose="020F0502020204030204" pitchFamily="34" charset="0"/>
              </a:rPr>
              <a:t>απόκειται</a:t>
            </a:r>
            <a:r>
              <a:rPr lang="el-GR" sz="4800" dirty="0">
                <a:solidFill>
                  <a:schemeClr val="bg2"/>
                </a:solidFill>
                <a:latin typeface="Century Gothic" panose="020B0502020202020204" pitchFamily="34" charset="0"/>
                <a:ea typeface="Calibri" panose="020F0502020204030204" pitchFamily="34" charset="0"/>
                <a:cs typeface="Calibri" panose="020F0502020204030204" pitchFamily="34" charset="0"/>
              </a:rPr>
              <a:t> στο αιτούν δικαστήριο να κρίνει αν οι απαιτήσεις αυτές τηρήθηκαν, λαμβανομένων, ιδίως, υπόψη της προσπάθειας την οποία πρέπει να καταβάλει το ενδιαφερόμενο κοινό προκειμένου να μεταβεί ακτοπλοϊκώς από την Ίο στη Σύρο και των δυνατοτήτων που είχαν οι αρμόδιες αρχές προκειμένου, χωρίς να καταβάλουν δυσανάλογες προσπάθειες, να καταστήσουν δυνατή την πρόσβαση στα στοιχεία του φακέλου στην Ίο.</a:t>
            </a:r>
          </a:p>
          <a:p>
            <a:endParaRPr lang="en-US" dirty="0"/>
          </a:p>
        </p:txBody>
      </p:sp>
      <p:sp>
        <p:nvSpPr>
          <p:cNvPr id="4" name="Βέλος: Δεξιό 3">
            <a:extLst>
              <a:ext uri="{FF2B5EF4-FFF2-40B4-BE49-F238E27FC236}">
                <a16:creationId xmlns:a16="http://schemas.microsoft.com/office/drawing/2014/main" id="{41FF12DC-69E4-F69E-E1C4-8CA78CD3274F}"/>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r>
              <a:rPr lang="en-US" b="1" dirty="0">
                <a:solidFill>
                  <a:schemeClr val="bg2"/>
                </a:solidFill>
              </a:rPr>
              <a:t>5</a:t>
            </a:r>
          </a:p>
        </p:txBody>
      </p:sp>
    </p:spTree>
    <p:extLst>
      <p:ext uri="{BB962C8B-B14F-4D97-AF65-F5344CB8AC3E}">
        <p14:creationId xmlns:p14="http://schemas.microsoft.com/office/powerpoint/2010/main" val="3624173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ΕΥΧΑΡΙΣΤΩ ΓΙΑ ΤΗΝ ΠΡΟΣΟΧΗ ΣΑΣ</a:t>
            </a:r>
            <a:endParaRPr lang="en-US" b="1"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80FA7852-42EC-C686-D3AF-C8AA6F06B992}"/>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r>
              <a:rPr lang="en-US" b="1">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CC0461-F3C0-49F6-CA8E-86E59F778675}"/>
              </a:ext>
            </a:extLst>
          </p:cNvPr>
          <p:cNvSpPr>
            <a:spLocks noGrp="1"/>
          </p:cNvSpPr>
          <p:nvPr>
            <p:ph type="title"/>
          </p:nvPr>
        </p:nvSpPr>
        <p:spPr>
          <a:xfrm>
            <a:off x="1141413" y="618518"/>
            <a:ext cx="9905998" cy="626622"/>
          </a:xfrm>
        </p:spPr>
        <p:txBody>
          <a:bodyPr>
            <a:normAutofit/>
          </a:bodyPr>
          <a:lstStyle/>
          <a:p>
            <a:pPr algn="ctr"/>
            <a:r>
              <a:rPr lang="el-GR" sz="2400" b="1" dirty="0">
                <a:solidFill>
                  <a:schemeClr val="bg2"/>
                </a:solidFill>
                <a:latin typeface="Century Gothic" panose="020B0502020202020204" pitchFamily="34" charset="0"/>
              </a:rPr>
              <a:t>ΣΥΜΜΕΤΟΧΙΚΑ ΔΙΚΑΙΩΜΑΤΑ ΚΑΙ ΠΡΟΣΒΑΣΗ ΣΤΗ ΔΙΚΑΙΟΣΥΝΗ</a:t>
            </a:r>
            <a:endParaRPr lang="en-US" sz="2400" b="1" dirty="0">
              <a:solidFill>
                <a:schemeClr val="bg2"/>
              </a:solidFill>
              <a:latin typeface="Century Gothic" panose="020B0502020202020204" pitchFamily="34" charset="0"/>
            </a:endParaRPr>
          </a:p>
        </p:txBody>
      </p:sp>
      <p:sp>
        <p:nvSpPr>
          <p:cNvPr id="3" name="Θέση περιεχομένου 2">
            <a:extLst>
              <a:ext uri="{FF2B5EF4-FFF2-40B4-BE49-F238E27FC236}">
                <a16:creationId xmlns:a16="http://schemas.microsoft.com/office/drawing/2014/main" id="{BFD3B05A-A9B6-E688-24A8-043E72830499}"/>
              </a:ext>
            </a:extLst>
          </p:cNvPr>
          <p:cNvSpPr>
            <a:spLocks noGrp="1"/>
          </p:cNvSpPr>
          <p:nvPr>
            <p:ph idx="1"/>
          </p:nvPr>
        </p:nvSpPr>
        <p:spPr>
          <a:xfrm>
            <a:off x="1141412" y="1391055"/>
            <a:ext cx="9905999" cy="4400146"/>
          </a:xfrm>
        </p:spPr>
        <p:txBody>
          <a:bodyPr>
            <a:normAutofit fontScale="55000" lnSpcReduction="20000"/>
          </a:bodyPr>
          <a:lstStyle/>
          <a:p>
            <a:pPr>
              <a:buFont typeface="Wingdings" panose="05000000000000000000" pitchFamily="2" charset="2"/>
              <a:buChar char="q"/>
            </a:pPr>
            <a:r>
              <a:rPr lang="el-GR" dirty="0">
                <a:solidFill>
                  <a:schemeClr val="bg2"/>
                </a:solidFill>
                <a:latin typeface="Century Gothic" panose="020B0502020202020204" pitchFamily="34" charset="0"/>
              </a:rPr>
              <a:t>Τα </a:t>
            </a:r>
            <a:r>
              <a:rPr lang="el-GR" b="1" dirty="0">
                <a:solidFill>
                  <a:schemeClr val="bg2"/>
                </a:solidFill>
                <a:latin typeface="Century Gothic" panose="020B0502020202020204" pitchFamily="34" charset="0"/>
              </a:rPr>
              <a:t>διαδικαστικά ή συμμετοχικά δικαιώματα </a:t>
            </a:r>
            <a:r>
              <a:rPr lang="el-GR" dirty="0">
                <a:solidFill>
                  <a:schemeClr val="bg2"/>
                </a:solidFill>
                <a:latin typeface="Century Gothic" panose="020B0502020202020204" pitchFamily="34" charset="0"/>
              </a:rPr>
              <a:t>συνιστούν αναπόσπαστο στοιχείο περιβαλλοντικού δικαίου, τόσο σε διεθνές όσο και σε </a:t>
            </a:r>
            <a:r>
              <a:rPr lang="el-GR" dirty="0" err="1">
                <a:solidFill>
                  <a:schemeClr val="bg2"/>
                </a:solidFill>
                <a:latin typeface="Century Gothic" panose="020B0502020202020204" pitchFamily="34" charset="0"/>
              </a:rPr>
              <a:t>ενωσιακό</a:t>
            </a:r>
            <a:r>
              <a:rPr lang="el-GR" dirty="0">
                <a:solidFill>
                  <a:schemeClr val="bg2"/>
                </a:solidFill>
                <a:latin typeface="Century Gothic" panose="020B0502020202020204" pitchFamily="34" charset="0"/>
              </a:rPr>
              <a:t> επίπεδο, </a:t>
            </a:r>
          </a:p>
          <a:p>
            <a:pPr>
              <a:buFont typeface="Wingdings" panose="05000000000000000000" pitchFamily="2" charset="2"/>
              <a:buChar char="q"/>
            </a:pPr>
            <a:r>
              <a:rPr lang="el-GR" dirty="0">
                <a:solidFill>
                  <a:schemeClr val="bg2"/>
                </a:solidFill>
                <a:latin typeface="Century Gothic" panose="020B0502020202020204" pitchFamily="34" charset="0"/>
              </a:rPr>
              <a:t>Με τον όρο διαδικαστικά ή συμμετοχικά δικαιώματα νοούνται τα </a:t>
            </a:r>
            <a:r>
              <a:rPr lang="el-GR" b="1" dirty="0">
                <a:solidFill>
                  <a:schemeClr val="bg2"/>
                </a:solidFill>
                <a:latin typeface="Century Gothic" panose="020B0502020202020204" pitchFamily="34" charset="0"/>
              </a:rPr>
              <a:t>δικαιώματα του κοινού να συμμετέχει στη διαδικασία λήψης αποφάσεων</a:t>
            </a:r>
            <a:r>
              <a:rPr lang="el-GR" dirty="0">
                <a:solidFill>
                  <a:schemeClr val="bg2"/>
                </a:solidFill>
                <a:latin typeface="Century Gothic" panose="020B0502020202020204" pitchFamily="34" charset="0"/>
              </a:rPr>
              <a:t> που αφορούν το περιβάλλον, καθώς και στην </a:t>
            </a:r>
            <a:r>
              <a:rPr lang="el-GR" b="1" dirty="0">
                <a:solidFill>
                  <a:schemeClr val="bg2"/>
                </a:solidFill>
                <a:latin typeface="Century Gothic" panose="020B0502020202020204" pitchFamily="34" charset="0"/>
              </a:rPr>
              <a:t>παρακολούθηση της τήρησης και της εφαρμογής της σχετικής νομοθεσίας.</a:t>
            </a:r>
          </a:p>
          <a:p>
            <a:pPr>
              <a:buFont typeface="Wingdings" panose="05000000000000000000" pitchFamily="2" charset="2"/>
              <a:buChar char="q"/>
            </a:pPr>
            <a:r>
              <a:rPr lang="el-GR" dirty="0">
                <a:solidFill>
                  <a:schemeClr val="bg2"/>
                </a:solidFill>
                <a:latin typeface="Century Gothic" panose="020B0502020202020204" pitchFamily="34" charset="0"/>
              </a:rPr>
              <a:t>Οι διαδικαστικές πτυχές του δικαιώματος στο περιβάλλον συμβάλλουν στην αποτελεσματική εφαρμογή του θεμελιώδους δικαιώματος σε ένα καθαρό και υγιές περιβάλλον, ενώ ταυτόχρονα ενισχύουν το κράτος δικαίου, τη διαφάνεια και τη λογοδοσία των αποφάσεων που επηρεάζουν το περιβάλλον.</a:t>
            </a:r>
          </a:p>
          <a:p>
            <a:pPr>
              <a:buFont typeface="Wingdings" panose="05000000000000000000" pitchFamily="2" charset="2"/>
              <a:buChar char="q"/>
            </a:pPr>
            <a:endParaRPr lang="el-GR" dirty="0">
              <a:solidFill>
                <a:schemeClr val="bg2"/>
              </a:solidFill>
              <a:latin typeface="Century Gothic" panose="020B0502020202020204" pitchFamily="34" charset="0"/>
            </a:endParaRPr>
          </a:p>
          <a:p>
            <a:pPr algn="just">
              <a:lnSpc>
                <a:spcPct val="90000"/>
              </a:lnSpc>
              <a:spcBef>
                <a:spcPts val="600"/>
              </a:spcBef>
              <a:buFont typeface="Wingdings" panose="05000000000000000000" pitchFamily="2" charset="2"/>
              <a:buChar char="q"/>
            </a:pPr>
            <a:r>
              <a:rPr lang="el-GR"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Δικαιολογητικός λόγος </a:t>
            </a:r>
          </a:p>
          <a:p>
            <a:pPr marL="0" indent="0" algn="just">
              <a:lnSpc>
                <a:spcPct val="90000"/>
              </a:lnSpc>
              <a:spcBef>
                <a:spcPts val="1200"/>
              </a:spcBef>
              <a:buNone/>
            </a:pP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Η επαρκής ενημέρωση των πολιτών σχετικά με τα περιβαλλοντικά ζητήματα:</a:t>
            </a:r>
          </a:p>
          <a:p>
            <a:pPr marL="285750" indent="112713" algn="just">
              <a:lnSpc>
                <a:spcPct val="90000"/>
              </a:lnSpc>
              <a:buFont typeface="Wingdings" panose="05000000000000000000" pitchFamily="2" charset="2"/>
              <a:buChar char="v"/>
            </a:pP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Προάγει το πρότυπο του </a:t>
            </a: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ενεργού πολίτη </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και ενδυναμώνει τη συμμετοχική δημοκρατία </a:t>
            </a:r>
          </a:p>
          <a:p>
            <a:pPr marL="285750" indent="112713" algn="just">
              <a:lnSpc>
                <a:spcPct val="90000"/>
              </a:lnSpc>
              <a:buFont typeface="Wingdings" panose="05000000000000000000" pitchFamily="2" charset="2"/>
              <a:buChar char="v"/>
            </a:pP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Συμβάλλει στην </a:t>
            </a: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ευαισθητοποίηση του κοινού </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για τα περιβαλλοντικά προβλήματα </a:t>
            </a:r>
          </a:p>
          <a:p>
            <a:pPr marL="285750" indent="112713" algn="just">
              <a:lnSpc>
                <a:spcPct val="90000"/>
              </a:lnSpc>
              <a:buFont typeface="Wingdings" panose="05000000000000000000" pitchFamily="2" charset="2"/>
              <a:buChar char="v"/>
            </a:pP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Προωθεί τη </a:t>
            </a: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διαφάνεια της διοικητικής δράσης </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και τον ελεύθερο και υγιή ανταγωνισμό</a:t>
            </a:r>
          </a:p>
          <a:p>
            <a:pPr marL="285750" indent="112713" algn="just">
              <a:lnSpc>
                <a:spcPct val="90000"/>
              </a:lnSpc>
              <a:buFont typeface="Wingdings" panose="05000000000000000000" pitchFamily="2" charset="2"/>
              <a:buChar char="v"/>
            </a:pP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Ενθαρρύνει τη </a:t>
            </a: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συμμετοχή των πολιτών </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στις διαδικασίες λήψης αποφάσεων για το περιβάλλον </a:t>
            </a:r>
          </a:p>
          <a:p>
            <a:pPr marL="285750" indent="112713" algn="just">
              <a:lnSpc>
                <a:spcPct val="90000"/>
              </a:lnSpc>
              <a:buFont typeface="Wingdings" panose="05000000000000000000" pitchFamily="2" charset="2"/>
              <a:buChar char="v"/>
            </a:pP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Αποτελεί προϋπόθεση για την </a:t>
            </a: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αποτελεσματική προσφυγή στη δικαιοσύνη </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rPr>
              <a:t>για περιβαλλοντικά θέματα </a:t>
            </a:r>
          </a:p>
          <a:p>
            <a:endParaRPr lang="en-US" dirty="0">
              <a:solidFill>
                <a:schemeClr val="bg2"/>
              </a:solidFill>
              <a:latin typeface="Century Gothic" panose="020B0502020202020204" pitchFamily="34" charset="0"/>
            </a:endParaRPr>
          </a:p>
        </p:txBody>
      </p:sp>
      <p:sp>
        <p:nvSpPr>
          <p:cNvPr id="4" name="Βέλος: Δεξιό 3">
            <a:extLst>
              <a:ext uri="{FF2B5EF4-FFF2-40B4-BE49-F238E27FC236}">
                <a16:creationId xmlns:a16="http://schemas.microsoft.com/office/drawing/2014/main" id="{1BF8FAA3-FD4B-972C-05C2-90F1ECDE309C}"/>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3730041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a:bodyPr>
          <a:lstStyle/>
          <a:p>
            <a:pPr algn="ctr"/>
            <a:r>
              <a:rPr lang="el-GR" sz="2400" b="1" dirty="0">
                <a:solidFill>
                  <a:schemeClr val="bg2"/>
                </a:solidFill>
                <a:latin typeface="Century Gothic" panose="020B0502020202020204" pitchFamily="34" charset="0"/>
                <a:cs typeface="Arial" panose="020B0604020202020204" pitchFamily="34" charset="0"/>
              </a:rPr>
              <a:t>Α. ΤΟ ΔΙΚΑΙΩΜΑ ΠΕΡΙΒΑΛΛΟΝΤΙΚΗΣ ΠΛΗΡΟΦΟΡΗΣΗΣ</a:t>
            </a:r>
            <a:endParaRPr lang="en-US" sz="2400"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203509"/>
            <a:ext cx="9905999" cy="5406841"/>
          </a:xfrm>
        </p:spPr>
        <p:txBody>
          <a:bodyPr>
            <a:normAutofit fontScale="85000" lnSpcReduction="10000"/>
          </a:bodyPr>
          <a:lstStyle/>
          <a:p>
            <a:pPr marL="0" indent="0">
              <a:buNone/>
            </a:pPr>
            <a:endParaRPr lang="el-GR" sz="2000" dirty="0">
              <a:solidFill>
                <a:schemeClr val="bg2"/>
              </a:solidFill>
              <a:latin typeface="Century Gothic" panose="020B0502020202020204" pitchFamily="34" charset="0"/>
            </a:endParaRPr>
          </a:p>
          <a:p>
            <a:pPr marL="0" indent="0" algn="just">
              <a:lnSpc>
                <a:spcPct val="90000"/>
              </a:lnSpc>
              <a:spcBef>
                <a:spcPts val="1800"/>
              </a:spcBef>
              <a:buNone/>
            </a:pPr>
            <a:r>
              <a:rPr lang="el-GR" sz="20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Νομική βάση</a:t>
            </a:r>
            <a:r>
              <a:rPr lang="el-GR" sz="2000"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p>
          <a:p>
            <a:pPr algn="just">
              <a:lnSpc>
                <a:spcPct val="90000"/>
              </a:lnSpc>
            </a:pPr>
            <a:r>
              <a:rPr lang="el-GR" sz="20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Διεθνές δίκαιο</a:t>
            </a:r>
            <a:r>
              <a:rPr lang="el-GR" sz="20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Σύμβαση </a:t>
            </a:r>
            <a:r>
              <a:rPr lang="el-GR" sz="2000"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Άαρχους</a:t>
            </a:r>
            <a:r>
              <a:rPr lang="el-GR" sz="2000"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r>
              <a:rPr lang="en-US" sz="2000" dirty="0">
                <a:solidFill>
                  <a:srgbClr val="002060"/>
                </a:solidFill>
                <a:latin typeface="Century Gothic" panose="020B0502020202020204" pitchFamily="34" charset="0"/>
                <a:ea typeface="Calibri" panose="020F0502020204030204" pitchFamily="34" charset="0"/>
                <a:cs typeface="Calibri" panose="020F0502020204030204" pitchFamily="34" charset="0"/>
              </a:rPr>
              <a:t>(1998)</a:t>
            </a:r>
            <a:r>
              <a:rPr lang="el-GR" sz="2000" dirty="0">
                <a:solidFill>
                  <a:srgbClr val="002060"/>
                </a:solidFill>
                <a:latin typeface="Century Gothic" panose="020B0502020202020204" pitchFamily="34" charset="0"/>
                <a:ea typeface="Calibri" panose="020F0502020204030204" pitchFamily="34" charset="0"/>
                <a:cs typeface="Calibri" panose="020F0502020204030204" pitchFamily="34" charset="0"/>
              </a:rPr>
              <a:t> – </a:t>
            </a:r>
            <a:r>
              <a:rPr lang="el-GR" sz="20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Πρώτος πυλώνας </a:t>
            </a:r>
            <a:r>
              <a:rPr lang="en-US" sz="2000"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N. 3</a:t>
            </a:r>
            <a:r>
              <a:rPr lang="el-GR" sz="2000"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422/</a:t>
            </a:r>
            <a:r>
              <a:rPr lang="en-US" sz="2000"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2005</a:t>
            </a:r>
            <a:r>
              <a:rPr lang="el-GR" sz="2000"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(Α΄ 303), Διακήρυξη του Ρίο (1992) -  Αρχή 10η</a:t>
            </a:r>
            <a:endParaRPr lang="en-US" sz="2000"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endParaRPr>
          </a:p>
          <a:p>
            <a:pPr algn="just">
              <a:lnSpc>
                <a:spcPct val="90000"/>
              </a:lnSpc>
            </a:pPr>
            <a:r>
              <a:rPr lang="en-US" sz="2000" u="sng"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E</a:t>
            </a:r>
            <a:r>
              <a:rPr lang="el-GR" sz="2000" u="sng" dirty="0" err="1">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νωσιακό</a:t>
            </a:r>
            <a:r>
              <a:rPr lang="el-GR" sz="2000" u="sng"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δίκαιο</a:t>
            </a:r>
            <a:r>
              <a:rPr lang="el-GR" sz="2000"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Κανονισμός </a:t>
            </a:r>
            <a:r>
              <a:rPr lang="el-GR" sz="2000" dirty="0" err="1">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Άαρχους</a:t>
            </a:r>
            <a:r>
              <a:rPr lang="el-GR" sz="2000"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1367/2006 &amp; Οδηγία 2003/4/ΕΚ  Κ.Υ.Α ΗΠ 11764/653/2006 (Β΄ 327)</a:t>
            </a:r>
          </a:p>
          <a:p>
            <a:pPr algn="just">
              <a:lnSpc>
                <a:spcPct val="90000"/>
              </a:lnSpc>
            </a:pPr>
            <a:r>
              <a:rPr lang="el-GR" sz="2000" u="sng"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Ελληνικό δίκαιο</a:t>
            </a:r>
            <a:r>
              <a:rPr lang="el-GR" sz="2000"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a:t>
            </a:r>
          </a:p>
          <a:p>
            <a:pPr lvl="1" algn="just">
              <a:lnSpc>
                <a:spcPct val="120000"/>
              </a:lnSpc>
              <a:buFont typeface="Wingdings" panose="05000000000000000000" pitchFamily="2" charset="2"/>
              <a:buChar char="Ø"/>
            </a:pP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Σύνταγμα</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άρθρα 5Α, 10 παρ. 3 και 24 παρ. 1 Συντ. </a:t>
            </a:r>
          </a:p>
          <a:p>
            <a:pPr lvl="1" algn="just">
              <a:lnSpc>
                <a:spcPct val="120000"/>
              </a:lnSpc>
              <a:buFont typeface="Wingdings" panose="05000000000000000000" pitchFamily="2" charset="2"/>
              <a:buChar char="Ø"/>
            </a:pP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Κώδικας Διοικητικής Διαδικασίας </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(Ν. 2690/1999, άρθρο 5, όπως ισχύει): Κάθε ενδιαφερόμενος έχει το δικαίωμα, ύστερα από γραπτή αίτησή του, να λαμβάνει γνώση των </a:t>
            </a: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διοικητικών εγγράφων</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Ως διοικητικά έγγραφα νοούνται όσα συντάσσονται από τις δημόσιες υπηρεσίες, όπως εκθέσεις, μελέτες, πρακτικά, στατιστικά στοιχεία, εγκύκλιες οδηγίες, απαντήσεις της Διοίκησης, γνωμοδοτήσεις και αποφάσεις – Εφόσον υπάρχει </a:t>
            </a: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ειδικό έννομο συμφέρον </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του ενδιαφερομένου, δίδεται </a:t>
            </a: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δικαίωμα γνώσης και ιδιωτικών εγγράφων</a:t>
            </a:r>
            <a:r>
              <a:rPr lang="el-GR"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  που φυλάσσονται στις δημόσιες υπηρεσίες και είναι σχετικά με υπόθεση που εκκρεμεί σε αυτές (παλαιότερα ν. 1599/1986 και ν. 1943/1991)</a:t>
            </a:r>
          </a:p>
          <a:p>
            <a:pPr lvl="1" algn="just">
              <a:lnSpc>
                <a:spcPct val="120000"/>
              </a:lnSpc>
              <a:buFont typeface="Wingdings" panose="05000000000000000000" pitchFamily="2" charset="2"/>
              <a:buChar char="Ø"/>
            </a:pPr>
            <a:r>
              <a:rPr lang="el-GR" u="sng" dirty="0">
                <a:solidFill>
                  <a:srgbClr val="002060"/>
                </a:solidFill>
                <a:latin typeface="Century Gothic" panose="020B0502020202020204" pitchFamily="34" charset="0"/>
                <a:ea typeface="Calibri" panose="020F0502020204030204" pitchFamily="34" charset="0"/>
                <a:cs typeface="Calibri" panose="020F0502020204030204" pitchFamily="34" charset="0"/>
                <a:sym typeface="Symbol" panose="05050102010706020507" pitchFamily="18" charset="2"/>
              </a:rPr>
              <a:t>Κ.Υ.Α ΗΠ 11764/653/2006 (Β΄ 327) σε συμμόρφωση προς την Οδηγία 2003/4/ΕΚ</a:t>
            </a:r>
          </a:p>
          <a:p>
            <a:pPr marL="0" indent="0">
              <a:buNone/>
            </a:pPr>
            <a:endParaRPr lang="el-GR" sz="1400" dirty="0">
              <a:solidFill>
                <a:srgbClr val="002060"/>
              </a:solidFill>
            </a:endParaRPr>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120175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BF741E-1322-E900-BD6B-B3C55B35BDE1}"/>
              </a:ext>
            </a:extLst>
          </p:cNvPr>
          <p:cNvSpPr>
            <a:spLocks noGrp="1"/>
          </p:cNvSpPr>
          <p:nvPr>
            <p:ph type="title"/>
          </p:nvPr>
        </p:nvSpPr>
        <p:spPr>
          <a:xfrm>
            <a:off x="1141413" y="618518"/>
            <a:ext cx="9905998" cy="991207"/>
          </a:xfrm>
        </p:spPr>
        <p:txBody>
          <a:bodyPr>
            <a:normAutofit/>
          </a:bodyPr>
          <a:lstStyle/>
          <a:p>
            <a:pPr algn="ctr"/>
            <a:r>
              <a:rPr lang="el-GR" sz="2400" b="1" dirty="0">
                <a:solidFill>
                  <a:schemeClr val="bg2"/>
                </a:solidFill>
                <a:latin typeface="Century Gothic" panose="020B0502020202020204" pitchFamily="34" charset="0"/>
                <a:cs typeface="Arial" panose="020B0604020202020204" pitchFamily="34" charset="0"/>
              </a:rPr>
              <a:t>ΤΟ ΔΙΚΑΙΩΜΑ ΠΕΡΙΒΑΛΛΟΝΤΙΚΗΣ ΠΛΗΡΟΦΟΡΗΣΗΣ</a:t>
            </a:r>
            <a:endParaRPr lang="en-US" sz="2400" dirty="0">
              <a:latin typeface="Century Gothic" panose="020B0502020202020204" pitchFamily="34" charset="0"/>
            </a:endParaRPr>
          </a:p>
        </p:txBody>
      </p:sp>
      <p:sp>
        <p:nvSpPr>
          <p:cNvPr id="3" name="Θέση περιεχομένου 2">
            <a:extLst>
              <a:ext uri="{FF2B5EF4-FFF2-40B4-BE49-F238E27FC236}">
                <a16:creationId xmlns:a16="http://schemas.microsoft.com/office/drawing/2014/main" id="{93D02C88-6176-6994-D6CC-F7242B0AC759}"/>
              </a:ext>
            </a:extLst>
          </p:cNvPr>
          <p:cNvSpPr>
            <a:spLocks noGrp="1"/>
          </p:cNvSpPr>
          <p:nvPr>
            <p:ph idx="1"/>
          </p:nvPr>
        </p:nvSpPr>
        <p:spPr>
          <a:xfrm>
            <a:off x="1141412" y="1609724"/>
            <a:ext cx="9905999" cy="5019675"/>
          </a:xfrm>
        </p:spPr>
        <p:txBody>
          <a:bodyPr>
            <a:normAutofit fontScale="92500" lnSpcReduction="20000"/>
          </a:bodyPr>
          <a:lstStyle/>
          <a:p>
            <a:pPr marL="0" indent="0">
              <a:buNone/>
            </a:pPr>
            <a:r>
              <a:rPr lang="el-GR" sz="1200" b="1" u="sng" dirty="0">
                <a:solidFill>
                  <a:schemeClr val="bg2"/>
                </a:solidFill>
                <a:latin typeface="Century Gothic" panose="020B0502020202020204" pitchFamily="34" charset="0"/>
              </a:rPr>
              <a:t>Διεθνές Δίκαιο:</a:t>
            </a:r>
          </a:p>
          <a:p>
            <a:pPr algn="just">
              <a:buFont typeface="Wingdings" panose="05000000000000000000" pitchFamily="2" charset="2"/>
              <a:buChar char="q"/>
            </a:pPr>
            <a:r>
              <a:rPr lang="el-GR" sz="1200" dirty="0">
                <a:solidFill>
                  <a:schemeClr val="bg2"/>
                </a:solidFill>
                <a:latin typeface="Century Gothic" panose="020B0502020202020204" pitchFamily="34" charset="0"/>
              </a:rPr>
              <a:t>Στην </a:t>
            </a:r>
            <a:r>
              <a:rPr lang="el-GR" sz="1200" b="1" dirty="0">
                <a:solidFill>
                  <a:schemeClr val="bg2"/>
                </a:solidFill>
                <a:latin typeface="Century Gothic" panose="020B0502020202020204" pitchFamily="34" charset="0"/>
              </a:rPr>
              <a:t>Παγκόσμια Διάσκεψη για το Περιβάλλον και την Ανάπτυξη στο Ρίο </a:t>
            </a:r>
            <a:r>
              <a:rPr lang="el-GR" sz="1200" dirty="0">
                <a:solidFill>
                  <a:schemeClr val="bg2"/>
                </a:solidFill>
                <a:latin typeface="Century Gothic" panose="020B0502020202020204" pitchFamily="34" charset="0"/>
              </a:rPr>
              <a:t>(1992), η αρχή 10 προβλέπει ότι σε εθνικό επίπεδο κάθε άτομο θα πρέπει να έχει αποτελεσματική πρόσβαση στην πληροφόρηση που αφορά το περιβάλλον και διατηρείται από τις δημόσιες αρχές, περιλαμβανομένων πληροφοριών για επικίνδυνα υλικά και δραστηριότητες στην περιοχή τους.</a:t>
            </a:r>
          </a:p>
          <a:p>
            <a:pPr algn="just">
              <a:buFont typeface="Wingdings" panose="05000000000000000000" pitchFamily="2" charset="2"/>
              <a:buChar char="q"/>
            </a:pPr>
            <a:r>
              <a:rPr lang="el-GR" sz="1200" dirty="0">
                <a:solidFill>
                  <a:schemeClr val="bg2"/>
                </a:solidFill>
                <a:latin typeface="Century Gothic" panose="020B0502020202020204" pitchFamily="34" charset="0"/>
              </a:rPr>
              <a:t>Στις 25 Ιουνίου 1998 στην πόλη </a:t>
            </a:r>
            <a:r>
              <a:rPr lang="el-GR" sz="1200" dirty="0" err="1">
                <a:solidFill>
                  <a:schemeClr val="bg2"/>
                </a:solidFill>
                <a:latin typeface="Century Gothic" panose="020B0502020202020204" pitchFamily="34" charset="0"/>
              </a:rPr>
              <a:t>Άαρχους</a:t>
            </a:r>
            <a:r>
              <a:rPr lang="el-GR" sz="1200" dirty="0">
                <a:solidFill>
                  <a:schemeClr val="bg2"/>
                </a:solidFill>
                <a:latin typeface="Century Gothic" panose="020B0502020202020204" pitchFamily="34" charset="0"/>
              </a:rPr>
              <a:t> της Δανίας υπεγράφη από 35 Κράτη (μεταγενέστερα προσχώρησαν και άλλα κράτη), μεταξύ των οποίων και η Ελλάδα, και από την  Ευρωπαϊκή Ένωση Διεθνής Σύμβαση, με την οποία κατοχυρώνονται τα δικαιώματα: </a:t>
            </a:r>
            <a:r>
              <a:rPr lang="el-GR" sz="1200" b="1" dirty="0">
                <a:solidFill>
                  <a:schemeClr val="bg2"/>
                </a:solidFill>
                <a:latin typeface="Century Gothic" panose="020B0502020202020204" pitchFamily="34" charset="0"/>
              </a:rPr>
              <a:t>α) πρόσβασης στην περιβαλλοντική πληροφόρηση, β) συμμετοχής στις διαδικασίες λήψης αποφάσεων για το περιβάλλον και γ) δικαστικής προστασίας σε περίπτωση παραβίασης των παραπάνω δύο δικαιωμάτων. </a:t>
            </a:r>
            <a:r>
              <a:rPr lang="el-GR" sz="1200" dirty="0">
                <a:solidFill>
                  <a:schemeClr val="bg2"/>
                </a:solidFill>
                <a:latin typeface="Century Gothic" panose="020B0502020202020204" pitchFamily="34" charset="0"/>
              </a:rPr>
              <a:t>Μέχρι σήμερα έχει επικυρωθεί από 48  κράτη, συμπεριλαμβανομένης της ΕΕ.</a:t>
            </a:r>
          </a:p>
          <a:p>
            <a:pPr algn="just">
              <a:buFont typeface="Wingdings" panose="05000000000000000000" pitchFamily="2" charset="2"/>
              <a:buChar char="q"/>
            </a:pPr>
            <a:r>
              <a:rPr lang="el-GR" sz="1200" dirty="0">
                <a:solidFill>
                  <a:schemeClr val="bg2"/>
                </a:solidFill>
                <a:latin typeface="Century Gothic" panose="020B0502020202020204" pitchFamily="34" charset="0"/>
                <a:ea typeface="Calibri" panose="020F0502020204030204" pitchFamily="34" charset="0"/>
                <a:cs typeface="Calibri" panose="020F0502020204030204" pitchFamily="34" charset="0"/>
              </a:rPr>
              <a:t>Σχετικές ρυθμίσεις είχαν περιληφθεί σε προγενέστερα κοινοτικά νομοθετήματα, κυρίως στις Οδηγίες 90/313/ΕΟΚ και 85/337/ΕΟΚ που συμπληρώθηκε με την Οδηγία 97/11/ΕΚ, που είχαν μεταφερθεί στο εσωτερικό δίκαιο της Ελλάδας με την ΚΥΑ 77921/1440/1995.</a:t>
            </a:r>
          </a:p>
          <a:p>
            <a:pPr algn="just">
              <a:buFont typeface="Wingdings" panose="05000000000000000000" pitchFamily="2" charset="2"/>
              <a:buChar char="q"/>
            </a:pPr>
            <a:r>
              <a:rPr lang="el-GR" sz="1200" dirty="0">
                <a:solidFill>
                  <a:schemeClr val="bg2"/>
                </a:solidFill>
                <a:latin typeface="Century Gothic" panose="020B0502020202020204" pitchFamily="34" charset="0"/>
                <a:ea typeface="Calibri" panose="020F0502020204030204" pitchFamily="34" charset="0"/>
                <a:cs typeface="Calibri" panose="020F0502020204030204" pitchFamily="34" charset="0"/>
              </a:rPr>
              <a:t>Εξέλιξη για περαιτέρω κατοχύρωση σχετικών δικαιωμάτων: </a:t>
            </a:r>
          </a:p>
          <a:p>
            <a:pPr indent="0" algn="just">
              <a:buNone/>
            </a:pPr>
            <a:r>
              <a:rPr lang="el-GR" sz="1200" dirty="0">
                <a:solidFill>
                  <a:schemeClr val="bg2"/>
                </a:solidFill>
                <a:latin typeface="Century Gothic" panose="020B0502020202020204" pitchFamily="34" charset="0"/>
                <a:ea typeface="Calibri" panose="020F0502020204030204" pitchFamily="34" charset="0"/>
                <a:cs typeface="Calibri" panose="020F0502020204030204" pitchFamily="34" charset="0"/>
              </a:rPr>
              <a:t>- Κατοχυρώνεται όχι μόνο η παθητική ενημέρωση, δηλαδή η υποχρέωση χορήγησης των πληροφοριών που αναζητεί κάθε φορά ο πολίτης, αλλά επιβάλλεται </a:t>
            </a:r>
            <a:r>
              <a:rPr lang="el-GR" sz="12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ενημέρωση ενεργητική</a:t>
            </a:r>
            <a:r>
              <a:rPr lang="el-GR" sz="1200" dirty="0">
                <a:solidFill>
                  <a:schemeClr val="bg2"/>
                </a:solidFill>
                <a:latin typeface="Century Gothic" panose="020B0502020202020204" pitchFamily="34" charset="0"/>
                <a:ea typeface="Calibri" panose="020F0502020204030204" pitchFamily="34" charset="0"/>
                <a:cs typeface="Calibri" panose="020F0502020204030204" pitchFamily="34" charset="0"/>
              </a:rPr>
              <a:t>, δηλαδή </a:t>
            </a:r>
            <a:r>
              <a:rPr lang="el-GR" sz="12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η υποχρέωση των αρμόδιων αρχών να διαδίδουν με δική τους πρωτοβουλία τις κρίσιμες περιβαλλοντικές πληροφορίες</a:t>
            </a:r>
          </a:p>
          <a:p>
            <a:pPr marL="400050" indent="-171450" algn="just">
              <a:buFontTx/>
              <a:buChar char="-"/>
            </a:pPr>
            <a:r>
              <a:rPr lang="el-GR" sz="12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Δικονομική εγγύηση </a:t>
            </a:r>
            <a:r>
              <a:rPr lang="el-GR" sz="1200" dirty="0">
                <a:solidFill>
                  <a:schemeClr val="bg2"/>
                </a:solidFill>
                <a:latin typeface="Century Gothic" panose="020B0502020202020204" pitchFamily="34" charset="0"/>
                <a:ea typeface="Calibri" panose="020F0502020204030204" pitchFamily="34" charset="0"/>
                <a:cs typeface="Calibri" panose="020F0502020204030204" pitchFamily="34" charset="0"/>
              </a:rPr>
              <a:t>για την εξασφάλιση της δυνατότητας άσκησης των αναγνωριζόμενων ουσιαστικών δικαιωμάτων </a:t>
            </a:r>
            <a:r>
              <a:rPr lang="el-GR" sz="12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(δικαστική προστασία)</a:t>
            </a:r>
          </a:p>
          <a:p>
            <a:pPr marL="400050" indent="-171450" algn="just">
              <a:buFontTx/>
              <a:buChar char="-"/>
            </a:pPr>
            <a:r>
              <a:rPr lang="el-GR" sz="12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Έμφαση στη δυνατότητα ηλεκτρονικής πρόσβασης </a:t>
            </a:r>
            <a:r>
              <a:rPr lang="el-GR" sz="1200" dirty="0">
                <a:solidFill>
                  <a:schemeClr val="bg2"/>
                </a:solidFill>
                <a:latin typeface="Century Gothic" panose="020B0502020202020204" pitchFamily="34" charset="0"/>
                <a:ea typeface="Calibri" panose="020F0502020204030204" pitchFamily="34" charset="0"/>
                <a:cs typeface="Calibri" panose="020F0502020204030204" pitchFamily="34" charset="0"/>
              </a:rPr>
              <a:t>στα αρχεία, καθόσον οι αρχές οφείλουν να χρησιμοποιούν τα δίκτυα επικοινωνιών για να διαχέουν τις περιβαλλοντικές πληροφορίες, προγράμματα πολιτικές και σχέδια για το περιβάλλον</a:t>
            </a:r>
          </a:p>
          <a:p>
            <a:pPr marL="400050" indent="-171450" algn="just">
              <a:buFontTx/>
              <a:buChar char="-"/>
            </a:pPr>
            <a:r>
              <a:rPr lang="el-GR" sz="12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Θεσμική αναγνώριση του ρόλου των μη κυβερνητικών οργανώσεων </a:t>
            </a:r>
          </a:p>
          <a:p>
            <a:pPr marL="400050" indent="-171450" algn="just">
              <a:buFontTx/>
              <a:buChar char="-"/>
            </a:pPr>
            <a:r>
              <a:rPr lang="el-GR" sz="12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Μηχανισμός συμμόρφωσης </a:t>
            </a:r>
            <a:r>
              <a:rPr lang="el-GR" sz="1200" dirty="0">
                <a:solidFill>
                  <a:schemeClr val="bg2"/>
                </a:solidFill>
                <a:latin typeface="Century Gothic" panose="020B0502020202020204" pitchFamily="34" charset="0"/>
                <a:ea typeface="Calibri" panose="020F0502020204030204" pitchFamily="34" charset="0"/>
                <a:cs typeface="Calibri" panose="020F0502020204030204" pitchFamily="34" charset="0"/>
              </a:rPr>
              <a:t>των κρατών μελών για την ενίσχυση της επιβολής των υποχρεώσεών τους. </a:t>
            </a:r>
            <a:r>
              <a:rPr lang="el-GR" sz="12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Σύσταση</a:t>
            </a:r>
            <a:r>
              <a:rPr lang="el-GR" sz="1200"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r>
              <a:rPr lang="el-GR" sz="12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Επιτροπής Συμμόρφωσης </a:t>
            </a:r>
            <a:r>
              <a:rPr lang="el-GR" sz="1200" dirty="0">
                <a:solidFill>
                  <a:schemeClr val="bg2"/>
                </a:solidFill>
                <a:latin typeface="Century Gothic" panose="020B0502020202020204" pitchFamily="34" charset="0"/>
                <a:ea typeface="Calibri" panose="020F0502020204030204" pitchFamily="34" charset="0"/>
                <a:cs typeface="Calibri" panose="020F0502020204030204" pitchFamily="34" charset="0"/>
              </a:rPr>
              <a:t>ως κύριου οργάνου για την εξέταση της συμμόρφωσης των κρατών και καθορισμός σχετικών διαδικασιών.</a:t>
            </a:r>
          </a:p>
          <a:p>
            <a:pPr marL="0" indent="0">
              <a:buNone/>
            </a:pPr>
            <a:endParaRPr lang="en-US" dirty="0">
              <a:solidFill>
                <a:schemeClr val="bg2"/>
              </a:solidFill>
            </a:endParaRPr>
          </a:p>
        </p:txBody>
      </p:sp>
      <p:sp>
        <p:nvSpPr>
          <p:cNvPr id="6" name="Βέλος: Δεξιό 5">
            <a:extLst>
              <a:ext uri="{FF2B5EF4-FFF2-40B4-BE49-F238E27FC236}">
                <a16:creationId xmlns:a16="http://schemas.microsoft.com/office/drawing/2014/main" id="{C1F3A5BF-213B-D35F-3E80-CF7365C8AD03}"/>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3300023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494EEF-2F3B-2C15-374C-6FFAB4EFF8F3}"/>
              </a:ext>
            </a:extLst>
          </p:cNvPr>
          <p:cNvSpPr>
            <a:spLocks noGrp="1"/>
          </p:cNvSpPr>
          <p:nvPr>
            <p:ph type="title"/>
          </p:nvPr>
        </p:nvSpPr>
        <p:spPr>
          <a:xfrm>
            <a:off x="1141413" y="618518"/>
            <a:ext cx="9905998" cy="484632"/>
          </a:xfrm>
        </p:spPr>
        <p:txBody>
          <a:bodyPr>
            <a:normAutofit/>
          </a:bodyPr>
          <a:lstStyle/>
          <a:p>
            <a:pPr algn="ctr"/>
            <a:r>
              <a:rPr lang="el-GR" sz="2400" b="1" dirty="0">
                <a:solidFill>
                  <a:schemeClr val="bg2"/>
                </a:solidFill>
                <a:latin typeface="Century Gothic" panose="020B0502020202020204" pitchFamily="34" charset="0"/>
                <a:cs typeface="Arial" panose="020B0604020202020204" pitchFamily="34" charset="0"/>
              </a:rPr>
              <a:t>ΤΟ ΔΙΚΑΙΩΜΑ ΠΕΡΙΒΑΛΛΟΝΤΙΚΗΣ ΠΛΗΡΟΦΟΡΗΣΗΣ</a:t>
            </a:r>
            <a:endParaRPr lang="en-US" sz="2400" dirty="0">
              <a:latin typeface="Century Gothic" panose="020B0502020202020204" pitchFamily="34" charset="0"/>
            </a:endParaRPr>
          </a:p>
        </p:txBody>
      </p:sp>
      <p:sp>
        <p:nvSpPr>
          <p:cNvPr id="3" name="Θέση περιεχομένου 2">
            <a:extLst>
              <a:ext uri="{FF2B5EF4-FFF2-40B4-BE49-F238E27FC236}">
                <a16:creationId xmlns:a16="http://schemas.microsoft.com/office/drawing/2014/main" id="{74F28109-3485-B4AD-143D-7DA1E94FFFC5}"/>
              </a:ext>
            </a:extLst>
          </p:cNvPr>
          <p:cNvSpPr>
            <a:spLocks noGrp="1"/>
          </p:cNvSpPr>
          <p:nvPr>
            <p:ph idx="1"/>
          </p:nvPr>
        </p:nvSpPr>
        <p:spPr>
          <a:xfrm>
            <a:off x="1141413" y="1391056"/>
            <a:ext cx="10021888" cy="4962120"/>
          </a:xfrm>
        </p:spPr>
        <p:txBody>
          <a:bodyPr>
            <a:normAutofit fontScale="85000" lnSpcReduction="20000"/>
          </a:bodyPr>
          <a:lstStyle/>
          <a:p>
            <a:pPr algn="just">
              <a:buFont typeface="Wingdings" panose="05000000000000000000" pitchFamily="2" charset="2"/>
              <a:buChar char="Ø"/>
            </a:pP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Συνταγματική βάση:</a:t>
            </a: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a:t>
            </a:r>
          </a:p>
          <a:p>
            <a:pPr marL="0" indent="0" algn="just">
              <a:buNone/>
            </a:pP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      Άρθρο 24 παρ. 1: </a:t>
            </a:r>
          </a:p>
          <a:p>
            <a:pPr marL="514350" indent="-285750" algn="just">
              <a:buFont typeface="Wingdings" panose="05000000000000000000" pitchFamily="2" charset="2"/>
              <a:buChar char="q"/>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Το δικαίωμα στο περιβάλλον έχει παραπληρωματικό χαρακτήρα, είναι ταυτόχρονα </a:t>
            </a: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δικαίωμα ατομικό, κοινωνικό και πολιτικό</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Ως συλλογικό δικαίωμα έχει ισχυρό διαδικαστικό και συμμετοχικό χαρακτήρα και θεμελιώνει πολιτικό δικαίωμα, που συνίσταται στο δικαίωμα συμμετοχής των πολιτών στις διαδικασίες λήψης αποφάσεων που αφορούν το περιβάλλον τους.</a:t>
            </a:r>
          </a:p>
          <a:p>
            <a:pPr marL="514350" indent="-285750" algn="just">
              <a:buFont typeface="Wingdings" panose="05000000000000000000" pitchFamily="2" charset="2"/>
              <a:buChar char="q"/>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Το δικαίωμα συμμετοχής στην προστασία του περιβάλλοντος ερμηνεύεται ευρύτατα: συμμετοχή στις διαδικασίες λήψης αποφάσεων που αφορούν τη διαχείριση και την προστασία του περιβάλλοντος, δικαίωμα στην ευρεία άσκηση ενδίκων μέσων και δικαίωμα πληροφόρησης για όλα τα θέματα που αφορούν το περιβάλλον.</a:t>
            </a:r>
          </a:p>
          <a:p>
            <a:pPr indent="0" algn="just">
              <a:buNone/>
            </a:pP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Άρθρο 10 παρ. 3: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Υποχρέωση Διοίκησης προς απάντηση παροχής πληροφοριών και εγγράφων εντός προθεσμίας όχι μεγαλύτερης από 60 ημέρες</a:t>
            </a:r>
          </a:p>
          <a:p>
            <a:pPr indent="0" algn="just">
              <a:buNone/>
            </a:pP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Αρχή της φανερής δράσης των διοικητικών οργάνων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που θεμελιώνεται στην </a:t>
            </a: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αρχή της λαϊκής κυριαρχίας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και στην </a:t>
            </a: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αρχή του κράτους δικαίου</a:t>
            </a:r>
          </a:p>
          <a:p>
            <a:pPr algn="just">
              <a:buFont typeface="Wingdings" panose="05000000000000000000" pitchFamily="2" charset="2"/>
              <a:buChar char="Ø"/>
            </a:pP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Δικαίωμα πληροφόρησης και αρχή της πρόληψης:</a:t>
            </a:r>
          </a:p>
          <a:p>
            <a:pPr marL="514350" indent="-285750" algn="just">
              <a:buFontTx/>
              <a:buChar char="-"/>
            </a:pP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Η υποχρέωση της Διοίκησης να παρέχει στους πολίτες απαραίτητες πληροφορίες για την κατάσταση του περιβάλλοντος και για τα μέτρα που πρόκειται να λάβει αποτελεί βασικό προληπτικό μέτρο. Έτσι </a:t>
            </a: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η πληροφόρηση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ως προϋπόθεση για την άσκηση οποιοδήποτε δικαιώματος για την προστασία του περιβάλλοντος είναι </a:t>
            </a: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άμεσα συνδεδεμένη με την αρχή της πρόληψης</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b="1" u="sng" dirty="0">
                <a:solidFill>
                  <a:schemeClr val="bg2"/>
                </a:solidFill>
                <a:latin typeface="Century Gothic" panose="020B0502020202020204" pitchFamily="34" charset="0"/>
                <a:ea typeface="Calibri" panose="020F0502020204030204" pitchFamily="34" charset="0"/>
                <a:cs typeface="Calibri" panose="020F0502020204030204" pitchFamily="34" charset="0"/>
              </a:rPr>
              <a:t>Παθητική και ενεργητική πληροφόρηση</a:t>
            </a:r>
          </a:p>
          <a:p>
            <a:pPr marL="514350" indent="-285750" algn="just">
              <a:lnSpc>
                <a:spcPct val="130000"/>
              </a:lnSpc>
              <a:buFont typeface="Wingdings" panose="05000000000000000000" pitchFamily="2" charset="2"/>
              <a:buChar char="q"/>
            </a:pP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Παθητική ενημέρωση: </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διάθεση των πληροφοριών προς το κοινό και τις δημόσιες αρχές</a:t>
            </a:r>
            <a:endParaRPr lang="el-GR" sz="1400" u="sng"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a:p>
            <a:pPr marL="514350" indent="-285750" algn="just">
              <a:lnSpc>
                <a:spcPct val="130000"/>
              </a:lnSpc>
              <a:buFont typeface="Wingdings" panose="05000000000000000000" pitchFamily="2" charset="2"/>
              <a:buChar char="q"/>
            </a:pPr>
            <a:r>
              <a:rPr lang="el-GR" sz="1400" b="1" dirty="0">
                <a:solidFill>
                  <a:schemeClr val="bg2"/>
                </a:solidFill>
                <a:latin typeface="Century Gothic" panose="020B0502020202020204" pitchFamily="34" charset="0"/>
                <a:ea typeface="Calibri" panose="020F0502020204030204" pitchFamily="34" charset="0"/>
                <a:cs typeface="Calibri" panose="020F0502020204030204" pitchFamily="34" charset="0"/>
              </a:rPr>
              <a:t>Ενεργητική:</a:t>
            </a:r>
            <a:r>
              <a:rPr lang="el-GR" sz="1400" dirty="0">
                <a:solidFill>
                  <a:schemeClr val="bg2"/>
                </a:solidFill>
                <a:latin typeface="Century Gothic" panose="020B0502020202020204" pitchFamily="34" charset="0"/>
                <a:ea typeface="Calibri" panose="020F0502020204030204" pitchFamily="34" charset="0"/>
                <a:cs typeface="Calibri" panose="020F0502020204030204" pitchFamily="34" charset="0"/>
              </a:rPr>
              <a:t> δικαίωμα πρόσβασης</a:t>
            </a:r>
          </a:p>
        </p:txBody>
      </p:sp>
      <p:sp>
        <p:nvSpPr>
          <p:cNvPr id="7" name="Βέλος: Δεξιό 6">
            <a:extLst>
              <a:ext uri="{FF2B5EF4-FFF2-40B4-BE49-F238E27FC236}">
                <a16:creationId xmlns:a16="http://schemas.microsoft.com/office/drawing/2014/main" id="{7230347E-C386-DF05-C189-67B350FB9E2D}"/>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3704868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584991"/>
          </a:xfrm>
        </p:spPr>
        <p:txBody>
          <a:bodyPr>
            <a:normAutofit/>
          </a:bodyPr>
          <a:lstStyle/>
          <a:p>
            <a:pPr algn="ctr"/>
            <a:r>
              <a:rPr lang="el-GR" sz="2400" b="1" dirty="0">
                <a:solidFill>
                  <a:schemeClr val="bg2"/>
                </a:solidFill>
                <a:latin typeface="Century Gothic" panose="020B0502020202020204" pitchFamily="34" charset="0"/>
                <a:cs typeface="Arial" panose="020B0604020202020204" pitchFamily="34" charset="0"/>
              </a:rPr>
              <a:t>ΤΟ ΔΙΚΑΙΩΜΑ ΠΕΡΙΒΑΛΛΟΝΤΙΚΗΣ ΠΛΗΡΟΦΟΡΗΣΗΣ</a:t>
            </a:r>
            <a:endParaRPr lang="en-US" sz="2400" b="1"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3" y="1613646"/>
            <a:ext cx="9257456" cy="4625835"/>
          </a:xfrm>
        </p:spPr>
        <p:txBody>
          <a:bodyPr>
            <a:normAutofit/>
          </a:bodyPr>
          <a:lstStyle/>
          <a:p>
            <a:pPr marL="0" indent="0" algn="just">
              <a:buNone/>
            </a:pPr>
            <a:r>
              <a:rPr lang="el-GR" sz="12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Κώδικας Διοικητικής Διαδικασίας (Ν. 2690/1999, άρθρο 5): </a:t>
            </a:r>
          </a:p>
          <a:p>
            <a:pPr algn="just">
              <a:buFont typeface="Wingdings" panose="05000000000000000000" pitchFamily="2" charset="2"/>
              <a:buChar char="Ø"/>
            </a:pPr>
            <a:r>
              <a:rPr lang="el-GR" sz="12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Πρόσβαση σε διοικητικά έγγραφα</a:t>
            </a:r>
          </a:p>
          <a:p>
            <a:pPr indent="4763" algn="just">
              <a:buFont typeface="Wingdings" panose="05000000000000000000" pitchFamily="2" charset="2"/>
              <a:buChar char="q"/>
            </a:pPr>
            <a:r>
              <a:rPr lang="el-GR" sz="1200" dirty="0">
                <a:solidFill>
                  <a:srgbClr val="002060"/>
                </a:solidFill>
                <a:latin typeface="Century Gothic" panose="020B0502020202020204" pitchFamily="34" charset="0"/>
                <a:ea typeface="Calibri" panose="020F0502020204030204" pitchFamily="34" charset="0"/>
                <a:cs typeface="Calibri" panose="020F0502020204030204" pitchFamily="34" charset="0"/>
              </a:rPr>
              <a:t>Θεμελιώνεται στην αρχή της διαφάνειας</a:t>
            </a:r>
          </a:p>
          <a:p>
            <a:pPr indent="4763" algn="just">
              <a:buFont typeface="Wingdings" panose="05000000000000000000" pitchFamily="2" charset="2"/>
              <a:buChar char="q"/>
            </a:pPr>
            <a:r>
              <a:rPr lang="el-GR" sz="1200" dirty="0">
                <a:solidFill>
                  <a:srgbClr val="002060"/>
                </a:solidFill>
                <a:latin typeface="Century Gothic" panose="020B0502020202020204" pitchFamily="34" charset="0"/>
                <a:ea typeface="Calibri" panose="020F0502020204030204" pitchFamily="34" charset="0"/>
                <a:cs typeface="Calibri" panose="020F0502020204030204" pitchFamily="34" charset="0"/>
              </a:rPr>
              <a:t>Διάκριση ανάμεσα δημόσια και ιδιωτικά έγγραφα</a:t>
            </a:r>
          </a:p>
          <a:p>
            <a:pPr indent="4763" algn="just">
              <a:buFont typeface="Wingdings" panose="05000000000000000000" pitchFamily="2" charset="2"/>
              <a:buChar char="q"/>
            </a:pPr>
            <a:r>
              <a:rPr lang="el-GR" sz="1200" dirty="0">
                <a:solidFill>
                  <a:srgbClr val="002060"/>
                </a:solidFill>
                <a:latin typeface="Century Gothic" panose="020B0502020202020204" pitchFamily="34" charset="0"/>
                <a:ea typeface="Calibri" panose="020F0502020204030204" pitchFamily="34" charset="0"/>
                <a:cs typeface="Calibri" panose="020F0502020204030204" pitchFamily="34" charset="0"/>
              </a:rPr>
              <a:t>Δικαίωμα γνώσης των </a:t>
            </a:r>
            <a:r>
              <a:rPr lang="el-GR" sz="12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δημοσίων εγγράφων </a:t>
            </a:r>
            <a:r>
              <a:rPr lang="el-GR" sz="1200" dirty="0">
                <a:solidFill>
                  <a:srgbClr val="002060"/>
                </a:solidFill>
                <a:latin typeface="Century Gothic" panose="020B0502020202020204" pitchFamily="34" charset="0"/>
                <a:ea typeface="Calibri" panose="020F0502020204030204" pitchFamily="34" charset="0"/>
                <a:cs typeface="Calibri" panose="020F0502020204030204" pitchFamily="34" charset="0"/>
              </a:rPr>
              <a:t>έχει κάθε ενδιαφερόμενος με γραπτή αίτηση, χωρίς να απαιτείται η συνδρομή έννομου συμφέροντος. Πρόσβαση και σε γνωμοδοτήσεις, εγκυκλίους, μελέτες, εκθέσεις, απαντήσεις, πρακτικά κ.λπ.</a:t>
            </a:r>
          </a:p>
          <a:p>
            <a:pPr indent="4763" algn="just">
              <a:buFont typeface="Wingdings" panose="05000000000000000000" pitchFamily="2" charset="2"/>
              <a:buChar char="q"/>
            </a:pPr>
            <a:r>
              <a:rPr lang="el-GR" sz="1200" dirty="0">
                <a:solidFill>
                  <a:srgbClr val="002060"/>
                </a:solidFill>
                <a:latin typeface="Century Gothic" panose="020B0502020202020204" pitchFamily="34" charset="0"/>
                <a:ea typeface="Calibri" panose="020F0502020204030204" pitchFamily="34" charset="0"/>
                <a:cs typeface="Calibri" panose="020F0502020204030204" pitchFamily="34" charset="0"/>
              </a:rPr>
              <a:t>Η πρόσβαση σε ιδιωτικά έγγραφα επιτρέπεται μόνο σε όποιον έχει ειδικό έννομο συμφέρον, ύστερα από γραπτή αίτησή του. Αφορά μόνο τα πρόσωπα, των οποίων το έννομο συμφέρον συνδέεται με τρόπο προσωπικό και άμεσο με τις πληροφορίες που περιέχονται στα φυλασσόμενα έγγραφα.</a:t>
            </a:r>
          </a:p>
          <a:p>
            <a:pPr algn="just">
              <a:buFont typeface="Wingdings" panose="05000000000000000000" pitchFamily="2" charset="2"/>
              <a:buChar char="Ø"/>
            </a:pPr>
            <a:r>
              <a:rPr lang="el-GR" sz="12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Περιορισμοί του δικαιώματος πρόσβασης σε έγγραφα: απόλυτοι και σχετικοί </a:t>
            </a:r>
          </a:p>
          <a:p>
            <a:pPr algn="just">
              <a:buFontTx/>
              <a:buChar char="-"/>
            </a:pPr>
            <a:r>
              <a:rPr lang="el-GR" sz="1200" dirty="0">
                <a:solidFill>
                  <a:srgbClr val="002060"/>
                </a:solidFill>
                <a:latin typeface="Century Gothic" panose="020B0502020202020204" pitchFamily="34" charset="0"/>
                <a:ea typeface="Calibri" panose="020F0502020204030204" pitchFamily="34" charset="0"/>
                <a:cs typeface="Calibri" panose="020F0502020204030204" pitchFamily="34" charset="0"/>
              </a:rPr>
              <a:t>Απόλυτοι περιορισμοί για την προστασία της ιδιωτικής και οικογενειακής ζωής. Η Διοίκηση υποχρεούται να απορρίψει το αίτημα κατά </a:t>
            </a:r>
            <a:r>
              <a:rPr lang="el-GR" sz="1200"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δεσμία</a:t>
            </a:r>
            <a:r>
              <a:rPr lang="el-GR" sz="12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αρμοδιότητα.</a:t>
            </a:r>
          </a:p>
          <a:p>
            <a:pPr algn="just">
              <a:buFontTx/>
              <a:buChar char="-"/>
            </a:pPr>
            <a:r>
              <a:rPr lang="el-GR" sz="1200" dirty="0">
                <a:solidFill>
                  <a:srgbClr val="002060"/>
                </a:solidFill>
                <a:latin typeface="Century Gothic" panose="020B0502020202020204" pitchFamily="34" charset="0"/>
                <a:ea typeface="Calibri" panose="020F0502020204030204" pitchFamily="34" charset="0"/>
                <a:cs typeface="Calibri" panose="020F0502020204030204" pitchFamily="34" charset="0"/>
              </a:rPr>
              <a:t>Σχετικοί περιορισμοί για έγγραφα σχετικά με συζητήσεις του Υπουργικού Συμβουλίου,  ή αν δημιουργείται κίνδυνος να δυσχεράνει την έρευνα δικαστικών, αστυνομικών ή στρατιωτικών αρχών για την τέλεση εγκλήματος ή διοικητικής παράβασης. Η ικανοποίηση του αιτήματος εξαρτάται από τη διακριτική ευχέρεια της Διοίκησης.</a:t>
            </a:r>
          </a:p>
          <a:p>
            <a:pPr algn="just">
              <a:buFontTx/>
              <a:buChar char="-"/>
            </a:pPr>
            <a:endPar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3515F18F-8217-6F86-CE17-C1214B5B5975}"/>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618518"/>
            <a:ext cx="9905998" cy="915008"/>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7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t>Η ΕΝΝΟΙΑ ΤΗΣ ΠΕΡΙΒΑΛΛΟΝΤΙΚΗΣ ΠΛΗΡΟΦΟΡΙΑΣ</a:t>
            </a:r>
            <a:br>
              <a:rPr lang="el-GR" sz="2700" b="1" dirty="0">
                <a:solidFill>
                  <a:schemeClr val="bg2"/>
                </a:solidFill>
                <a:latin typeface="Century Gothic" panose="020B0502020202020204" pitchFamily="34" charset="0"/>
              </a:rPr>
            </a:br>
            <a:br>
              <a:rPr lang="el-GR" sz="2000" b="1" dirty="0">
                <a:solidFill>
                  <a:schemeClr val="bg2"/>
                </a:solidFill>
              </a:rPr>
            </a:br>
            <a:endParaRPr lang="en-US" sz="2000" dirty="0">
              <a:solidFill>
                <a:schemeClr val="bg2"/>
              </a:solidFill>
            </a:endParaRPr>
          </a:p>
        </p:txBody>
      </p:sp>
      <p:sp>
        <p:nvSpPr>
          <p:cNvPr id="8" name="Βέλος: Δεξιό 7">
            <a:extLst>
              <a:ext uri="{FF2B5EF4-FFF2-40B4-BE49-F238E27FC236}">
                <a16:creationId xmlns:a16="http://schemas.microsoft.com/office/drawing/2014/main" id="{2C8F1C20-A602-0B4C-C1C9-46E9141C7FDE}"/>
              </a:ext>
            </a:extLst>
          </p:cNvPr>
          <p:cNvSpPr/>
          <p:nvPr/>
        </p:nvSpPr>
        <p:spPr>
          <a:xfrm>
            <a:off x="0" y="48600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5F25149D-C4FC-7477-588D-354599356D61}"/>
              </a:ext>
            </a:extLst>
          </p:cNvPr>
          <p:cNvSpPr>
            <a:spLocks noGrp="1"/>
          </p:cNvSpPr>
          <p:nvPr>
            <p:ph idx="1"/>
          </p:nvPr>
        </p:nvSpPr>
        <p:spPr>
          <a:xfrm>
            <a:off x="1141412" y="1542491"/>
            <a:ext cx="9905999" cy="4849344"/>
          </a:xfrm>
        </p:spPr>
        <p:txBody>
          <a:bodyPr>
            <a:normAutofit fontScale="92500"/>
          </a:bodyPr>
          <a:lstStyle/>
          <a:p>
            <a:pPr marL="0" indent="0" algn="just">
              <a:lnSpc>
                <a:spcPct val="160000"/>
              </a:lnSpc>
              <a:buFont typeface="Arial" panose="020B0604020202020204" pitchFamily="34" charset="0"/>
              <a:buNone/>
              <a:defRPr/>
            </a:pPr>
            <a:r>
              <a:rPr lang="el-GR" sz="1600" dirty="0">
                <a:solidFill>
                  <a:srgbClr val="002060"/>
                </a:solidFill>
                <a:latin typeface="Century Gothic" panose="020B0502020202020204" pitchFamily="34" charset="0"/>
                <a:ea typeface="Calibri" panose="020F0502020204030204" pitchFamily="34" charset="0"/>
                <a:cs typeface="Calibri" panose="020F0502020204030204" pitchFamily="34" charset="0"/>
              </a:rPr>
              <a:t>Ως «Περιβαλλοντική πληροφορία» κατά το άρθρο 1 της ΚΥΑ  ΗΠ 11764/653/2006 (Β΄ 327) νοείται </a:t>
            </a:r>
            <a:r>
              <a:rPr lang="el-GR" sz="16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οποιαδήποτε πληροφορία σε γραπτή, οπτική, ακουστική, ηλεκτρονική ή άλλη υλική μορφή,</a:t>
            </a:r>
            <a:r>
              <a:rPr lang="el-GR" sz="16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σχετικά με:</a:t>
            </a:r>
          </a:p>
          <a:p>
            <a:pPr marL="457200" indent="0" algn="just">
              <a:buNone/>
              <a:defRPr/>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α)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την κατάσταση των στοιχείων του περιβάλλοντος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όπως ο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αέρας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και η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ατμόσφαιρα,</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το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νερό</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το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έδαφος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τα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τοπία</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και οι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φυσικές τοποθεσίες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η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βιοποικιλότητα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και τα στοιχεία της, και η αλληλεπίδραση μεταξύ των στοιχείων αυτών,</a:t>
            </a:r>
          </a:p>
          <a:p>
            <a:pPr marL="457200" indent="0" algn="just">
              <a:buNone/>
              <a:defRPr/>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β)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παράγοντες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όπως η ενέργεια, ο θόρυβος, οι ακτινοβολίες ή τα απόβλητα, συμπεριλαμβανομένων των ραδιενεργών αποβλήτων, οι εκπομπές, οι απορρίψεις και άλλες εκχύσεις στο περιβάλλον, που επηρεάζουν ή ενδέχεται να επηρεάσουν τα στοιχεία του περιβάλλοντος,</a:t>
            </a:r>
          </a:p>
          <a:p>
            <a:pPr marL="457200" indent="0" algn="just">
              <a:buNone/>
              <a:defRPr/>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γ)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μέτρα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(συμπεριλαμβανομένων των διοικητικών μέτρων),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όπως οι πολιτικές, η νομοθεσία, τα σχέδια, τα προγράμματα, οι περιβαλλοντικές συμφωνίες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και οι δραστηριότητες που επηρεάζουν ή ενδέχεται να επηρεάσουν τα στοιχεία και τους παράγοντες που αναφέρονται στις περιπτώσεις α’ και β’, </a:t>
            </a:r>
          </a:p>
          <a:p>
            <a:pPr marL="457200" indent="0" algn="just">
              <a:buNone/>
              <a:defRPr/>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δ)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εκθέσεις για την εφαρμογή της περιβαλλοντικής νομοθεσίας</a:t>
            </a:r>
            <a:endPar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endParaRPr>
          </a:p>
          <a:p>
            <a:pPr marL="457200" indent="0" algn="just">
              <a:buNone/>
              <a:defRPr/>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ε)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αναλύσεις κόστους-ωφέλειας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και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άλλες οικονομικές αναλύσεις και παραδοχές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χρησιμοποιούμενες στο πλαίσιο των δραστηριοτήτων και των μέτρων που αναφέρονται στην περίπτωση γ’ και</a:t>
            </a:r>
          </a:p>
          <a:p>
            <a:pPr marL="457200" indent="0" algn="just">
              <a:buNone/>
              <a:defRPr/>
            </a:pPr>
            <a:r>
              <a:rPr lang="el-GR" sz="1400"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στ</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την κατάσταση της ανθρώπινης υγείας και ασφάλειας</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r>
              <a:rPr lang="el-GR" sz="1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τις συνθήκες της ανθρώπινης διαβίωσης, τις τοποθεσίες και τα οικοδομήματα πολιτισμικού ενδιαφέροντος</a:t>
            </a:r>
          </a:p>
          <a:p>
            <a:pPr algn="just">
              <a:buFont typeface="Wingdings" panose="05000000000000000000" pitchFamily="2" charset="2"/>
              <a:buChar char="Ø"/>
            </a:pPr>
            <a:endParaRPr lang="el-GR" sz="1200" dirty="0">
              <a:solidFill>
                <a:schemeClr val="bg2"/>
              </a:solidFill>
            </a:endParaRPr>
          </a:p>
        </p:txBody>
      </p:sp>
    </p:spTree>
    <p:extLst>
      <p:ext uri="{BB962C8B-B14F-4D97-AF65-F5344CB8AC3E}">
        <p14:creationId xmlns:p14="http://schemas.microsoft.com/office/powerpoint/2010/main" val="1172679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806870"/>
          </a:xfrm>
        </p:spPr>
        <p:txBody>
          <a:bodyPr>
            <a:normAutofit/>
          </a:bodyPr>
          <a:lstStyle/>
          <a:p>
            <a:pPr algn="ctr"/>
            <a:r>
              <a:rPr lang="el-GR" sz="2400" b="1" cap="none" dirty="0">
                <a:solidFill>
                  <a:schemeClr val="bg2"/>
                </a:solidFill>
                <a:latin typeface="Century Gothic" panose="020B0502020202020204" pitchFamily="34" charset="0"/>
                <a:ea typeface="Calibri" panose="020F0502020204030204" pitchFamily="34" charset="0"/>
                <a:cs typeface="Arial" panose="020B0604020202020204" pitchFamily="34" charset="0"/>
              </a:rPr>
              <a:t>ΟΙ ΦΟΡΕΙΣ ΤΟΥ ΔΙΚΑΙΩΜΑΤΟΣ ΣΤΗΝ ΠΕΡΙΒΑΛΛΟΝΤΙΚΗ ΠΛΗΡΟΦΟΡΗΣΗ</a:t>
            </a:r>
            <a:endParaRPr lang="en-US" sz="2400" dirty="0">
              <a:solidFill>
                <a:schemeClr val="bg2"/>
              </a:solidFill>
              <a:latin typeface="Century Gothic" panose="020B0502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3" y="1353670"/>
            <a:ext cx="9490920" cy="4885811"/>
          </a:xfrm>
        </p:spPr>
        <p:txBody>
          <a:bodyPr>
            <a:normAutofit fontScale="92500" lnSpcReduction="10000"/>
          </a:bodyPr>
          <a:lstStyle/>
          <a:p>
            <a:pPr algn="just">
              <a:lnSpc>
                <a:spcPct val="150000"/>
              </a:lnSpc>
              <a:buFont typeface="Wingdings" panose="05000000000000000000" pitchFamily="2" charset="2"/>
              <a:buChar char="q"/>
            </a:pPr>
            <a:r>
              <a:rPr lang="el-GR" sz="1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Κάθε φυσικό ή νομικό πρόσωπο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έχει δικαίωμα ύστερα από </a:t>
            </a:r>
            <a:r>
              <a:rPr lang="el-GR" sz="1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γραπτή αίτησή</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του στις δημόσιες αρχές  να λαμβάνει γνώση ή /και να ζητά τη χορήγηση πληροφοριών σχετικά με το περιβάλλον </a:t>
            </a:r>
            <a:r>
              <a:rPr lang="el-GR" sz="1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χωρίς να επικαλείται την ύπαρξη εννόμου συμφέροντος</a:t>
            </a:r>
          </a:p>
          <a:p>
            <a:pPr algn="just">
              <a:lnSpc>
                <a:spcPct val="150000"/>
              </a:lnSpc>
              <a:buFont typeface="Wingdings" panose="05000000000000000000" pitchFamily="2" charset="2"/>
              <a:buChar char="q"/>
            </a:pPr>
            <a:r>
              <a:rPr lang="el-GR" sz="1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Προθεσμία απάντησης: </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20 ημέρες ή 2 μήνες από την αίτηση σε περίπτωση πολυπλοκότητας  ή όγκου υπόθεσης </a:t>
            </a:r>
          </a:p>
          <a:p>
            <a:pPr algn="just">
              <a:lnSpc>
                <a:spcPct val="150000"/>
              </a:lnSpc>
              <a:buFont typeface="Wingdings" panose="05000000000000000000" pitchFamily="2" charset="2"/>
              <a:buChar char="q"/>
            </a:pPr>
            <a:r>
              <a:rPr lang="el-GR" sz="1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Άσκηση:</a:t>
            </a: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με επιτόπια μελέτη ή με τη χορήγηση αντιγράφου (εκτός εάν η αναπαραγωγή του μπορεί να βλάψει το πρωτότυπο) </a:t>
            </a:r>
          </a:p>
          <a:p>
            <a:pPr algn="just">
              <a:lnSpc>
                <a:spcPct val="150000"/>
              </a:lnSpc>
              <a:buFont typeface="Wingdings" panose="05000000000000000000" pitchFamily="2" charset="2"/>
              <a:buChar char="q"/>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Η δαπάνη βαρύνει τον αιτούντα</a:t>
            </a:r>
          </a:p>
          <a:p>
            <a:pPr algn="just">
              <a:lnSpc>
                <a:spcPct val="150000"/>
              </a:lnSpc>
              <a:buFont typeface="Wingdings" panose="05000000000000000000" pitchFamily="2" charset="2"/>
              <a:buChar char="q"/>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Για την ευχερή άσκηση του δικαιώματος: </a:t>
            </a:r>
          </a:p>
          <a:p>
            <a:pPr marL="514350" indent="-285750" algn="just">
              <a:lnSpc>
                <a:spcPct val="150000"/>
              </a:lnSpc>
              <a:buFont typeface="Wingdings" panose="05000000000000000000" pitchFamily="2" charset="2"/>
              <a:buChar char="§"/>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οι υπάλληλοι οφείλουν να υποστηρίζουν το κοινό στην αναζήτηση πρόσβασης σε πληροφορίες,</a:t>
            </a:r>
          </a:p>
          <a:p>
            <a:pPr marL="514350" indent="-285750" algn="just">
              <a:lnSpc>
                <a:spcPct val="150000"/>
              </a:lnSpc>
              <a:buFont typeface="Wingdings" panose="05000000000000000000" pitchFamily="2" charset="2"/>
              <a:buChar char="§"/>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οι κατάλογοι των δημόσιων αρχών πρέπει να είναι προσιτοί στο κοινό,</a:t>
            </a:r>
          </a:p>
          <a:p>
            <a:pPr marL="514350" indent="-285750" algn="just">
              <a:lnSpc>
                <a:spcPct val="150000"/>
              </a:lnSpc>
              <a:buFont typeface="Wingdings" panose="05000000000000000000" pitchFamily="2" charset="2"/>
              <a:buChar char="§"/>
            </a:pPr>
            <a:r>
              <a:rPr lang="el-GR" sz="1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οι δημόσιες αρχές υποχρεούνται να προβαίνουν στις αναγκαίες πρακτικές ρυθμίσεις, όπως στη σύνταξη μητρώων ή καταλόγων περιβαλλοντικών πληροφοριών, στον καθορισμό υπευθύνων ενημέρωσης, στην καθιέρωση και διατήρηση χώρων για την εξέταση των αιτούμενων πληροφοριών, καθώς και να ενημερώνουν το κοινό για τα δικαιώματά του με πληροφορίες, καθοδηγήσεις και συμβουλές .</a:t>
            </a:r>
          </a:p>
          <a:p>
            <a:pPr algn="just">
              <a:buFont typeface="Wingdings" panose="05000000000000000000" pitchFamily="2" charset="2"/>
              <a:buChar char="Ø"/>
            </a:pPr>
            <a:endParaRPr lang="en-US" sz="1200" b="1" dirty="0">
              <a:solidFill>
                <a:schemeClr val="bg2"/>
              </a:solidFill>
            </a:endParaRPr>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145722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484632"/>
          </a:xfrm>
        </p:spPr>
        <p:txBody>
          <a:bodyPr>
            <a:normAutofit fontScale="90000"/>
          </a:bodyPr>
          <a:lstStyle/>
          <a:p>
            <a:pPr algn="ctr">
              <a:lnSpc>
                <a:spcPct val="150000"/>
              </a:lnSpc>
            </a:pPr>
            <a:r>
              <a:rPr lang="el-GR" sz="2400" b="1" dirty="0">
                <a:solidFill>
                  <a:schemeClr val="bg2"/>
                </a:solidFill>
                <a:latin typeface="Century Gothic" panose="020B0502020202020204" pitchFamily="34" charset="0"/>
                <a:cs typeface="Arial" panose="020B0604020202020204" pitchFamily="34" charset="0"/>
              </a:rPr>
              <a:t>ΟΙ ΥΠΟΧΡΕΕΣ ΔΗΜΟΣΙΕΣ ΑΡΧΕΣ</a:t>
            </a:r>
            <a:endParaRPr lang="en-GB" sz="2400" dirty="0">
              <a:solidFill>
                <a:schemeClr val="bg2"/>
              </a:solidFill>
              <a:latin typeface="Century Gothic" panose="020B0502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3" y="1237375"/>
            <a:ext cx="9559014" cy="5523348"/>
          </a:xfrm>
        </p:spPr>
        <p:txBody>
          <a:bodyPr>
            <a:normAutofit fontScale="25000" lnSpcReduction="20000"/>
          </a:bodyPr>
          <a:lstStyle/>
          <a:p>
            <a:pPr algn="just">
              <a:lnSpc>
                <a:spcPct val="150000"/>
              </a:lnSpc>
              <a:buFont typeface="Wingdings" panose="05000000000000000000" pitchFamily="2" charset="2"/>
              <a:buChar char="q"/>
            </a:pPr>
            <a:r>
              <a:rPr lang="el-GR" sz="4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Υπόχρεες δημόσιες αρχές για την παροχή των περιβαλλοντικών πληροφοριών </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(κατά το άρθρο 2 παρ. 2 της ΚΥΑ  ΗΠ 11764/653/2006, Β΄ 327): </a:t>
            </a:r>
          </a:p>
          <a:p>
            <a:pPr marL="1028700" lvl="1" indent="-571500" algn="just">
              <a:lnSpc>
                <a:spcPct val="150000"/>
              </a:lnSpc>
              <a:buFont typeface="+mj-lt"/>
              <a:buAutoNum type="romanLcPeriod"/>
            </a:pP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η Κυβέρνηση</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και τα </a:t>
            </a: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κυβερνητικά όργανα</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οι </a:t>
            </a: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δημόσιες υπηρεσίες</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οι </a:t>
            </a: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Οργανισμοί Τοπικής Αυτοδιοίκησης </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και τα </a:t>
            </a: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νομικά πρόσωπα δημοσίου δικαίου</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συμπεριλαμβανομένων των δημόσιων συμβουλευτικών φορέων, σε εθνικό, περιφερειακό ή τοπικό επίπεδο</a:t>
            </a:r>
          </a:p>
          <a:p>
            <a:pPr marL="1028700" lvl="1" indent="-571500" algn="just">
              <a:lnSpc>
                <a:spcPct val="150000"/>
              </a:lnSpc>
              <a:buFont typeface="+mj-lt"/>
              <a:buAutoNum type="romanLcPeriod"/>
            </a:pP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οποιοδήποτε φυσικό ή νομικό πρόσωπο που εκτελεί δημόσια διοικητικά καθήκοντα </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δυνάμει του εθνικού δικαίου (</a:t>
            </a: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Νομικό Πρόσωπο Ιδιωτικού Δικαίου ΝΠΙΔ),</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συμπεριλαμβανομένων ειδικών αρμοδιοτήτων, δραστηριοτήτων ή υπηρεσιών σχετικών με το περιβάλλον και</a:t>
            </a:r>
          </a:p>
          <a:p>
            <a:pPr marL="1028700" lvl="1" indent="-571500" algn="just">
              <a:lnSpc>
                <a:spcPct val="150000"/>
              </a:lnSpc>
              <a:spcAft>
                <a:spcPts val="600"/>
              </a:spcAft>
              <a:buFont typeface="+mj-lt"/>
              <a:buAutoNum type="romanLcPeriod"/>
            </a:pP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οποιοδήποτε φυσικό ή νομικό πρόσωπο </a:t>
            </a: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ασκεί καθήκοντα ή αρμοδιότητες δημόσιας αρχής </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ή </a:t>
            </a: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παρέχει δημόσιες υπηρεσίες σχετικά με το περιβάλλον</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υπό τον έλεγχο φορέα ή προσώπου που εμπίπτει στις περιπτώσεις α΄ ή β΄</a:t>
            </a:r>
          </a:p>
          <a:p>
            <a:pPr algn="just">
              <a:lnSpc>
                <a:spcPct val="150000"/>
              </a:lnSpc>
              <a:buFont typeface="Wingdings" panose="05000000000000000000" pitchFamily="2" charset="2"/>
              <a:buChar char="q"/>
            </a:pP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Σε κάθε περίπτωση, στην έννοια των υπόχρεων δημόσιων αρχών </a:t>
            </a:r>
            <a:r>
              <a:rPr lang="el-GR" sz="4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δεν υπάγονται </a:t>
            </a:r>
            <a:r>
              <a:rPr lang="el-GR" sz="4400"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τα όργανα που ασκούν δικαστική ή νομοθετική εξουσία </a:t>
            </a:r>
            <a:r>
              <a:rPr lang="el-GR" sz="4400" i="1" dirty="0">
                <a:solidFill>
                  <a:srgbClr val="002060"/>
                </a:solidFill>
                <a:latin typeface="Century Gothic" panose="020B0502020202020204" pitchFamily="34" charset="0"/>
                <a:ea typeface="Calibri" panose="020F0502020204030204" pitchFamily="34" charset="0"/>
                <a:cs typeface="Calibri" panose="020F0502020204030204" pitchFamily="34" charset="0"/>
              </a:rPr>
              <a:t>(ΔΕΕ </a:t>
            </a:r>
            <a:r>
              <a:rPr lang="en-US" sz="4400" i="1" dirty="0">
                <a:solidFill>
                  <a:srgbClr val="002060"/>
                </a:solidFill>
                <a:latin typeface="Century Gothic" panose="020B0502020202020204" pitchFamily="34" charset="0"/>
                <a:ea typeface="Calibri" panose="020F0502020204030204" pitchFamily="34" charset="0"/>
                <a:cs typeface="Calibri" panose="020F0502020204030204" pitchFamily="34" charset="0"/>
              </a:rPr>
              <a:t>CC-204/09:</a:t>
            </a:r>
            <a:r>
              <a:rPr lang="el-GR" sz="4400" i="1"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Τα Υπουργεία που συμμετέχουν στη νομοθετική διαδικασία μπορούν να εξαιρούνται από τη σχετική διαδικασία</a:t>
            </a:r>
            <a:r>
              <a:rPr lang="en-US" sz="4400" i="1"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r>
              <a:rPr lang="el-GR" sz="4400" i="1" dirty="0">
                <a:solidFill>
                  <a:srgbClr val="002060"/>
                </a:solidFill>
                <a:latin typeface="Century Gothic" panose="020B0502020202020204" pitchFamily="34" charset="0"/>
                <a:ea typeface="Calibri" panose="020F0502020204030204" pitchFamily="34" charset="0"/>
                <a:cs typeface="Calibri" panose="020F0502020204030204" pitchFamily="34" charset="0"/>
              </a:rPr>
              <a:t>ΔΕΕ </a:t>
            </a:r>
            <a:r>
              <a:rPr lang="en-US" sz="4400" i="1" dirty="0">
                <a:solidFill>
                  <a:srgbClr val="002060"/>
                </a:solidFill>
                <a:latin typeface="Century Gothic" panose="020B0502020202020204" pitchFamily="34" charset="0"/>
                <a:ea typeface="Calibri" panose="020F0502020204030204" pitchFamily="34" charset="0"/>
                <a:cs typeface="Calibri" panose="020F0502020204030204" pitchFamily="34" charset="0"/>
              </a:rPr>
              <a:t>C-515/11</a:t>
            </a:r>
            <a:r>
              <a:rPr lang="el-GR" sz="4400" i="1" dirty="0">
                <a:solidFill>
                  <a:srgbClr val="002060"/>
                </a:solidFill>
                <a:latin typeface="Century Gothic" panose="020B0502020202020204" pitchFamily="34" charset="0"/>
                <a:ea typeface="Calibri" panose="020F0502020204030204" pitchFamily="34" charset="0"/>
                <a:cs typeface="Calibri" panose="020F0502020204030204" pitchFamily="34" charset="0"/>
              </a:rPr>
              <a:t>: Τα Υπουργεία δεν εξαιρούνται όταν επεξεργάζονται και εκδίδουν κανονιστικές αποφάσεις με τυπική ισχύ υποδεέστερη νόμου)</a:t>
            </a:r>
          </a:p>
          <a:p>
            <a:pPr algn="just">
              <a:lnSpc>
                <a:spcPct val="150000"/>
              </a:lnSpc>
              <a:buFont typeface="Wingdings" panose="05000000000000000000" pitchFamily="2" charset="2"/>
              <a:buChar char="q"/>
            </a:pP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Αν η αίτηση υποβληθεί σε </a:t>
            </a:r>
            <a:r>
              <a:rPr lang="el-GR" sz="4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αναρμόδια αρχή</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η αρχή αυτή οφείλει, μέσα σε </a:t>
            </a:r>
            <a:r>
              <a:rPr lang="el-GR" sz="4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τρεις (3) ημέρες </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να την διαβιβάσει στην αρμόδια αρχή και να γνωστοποιήσει τούτο στον ενδιαφερόμενο </a:t>
            </a:r>
          </a:p>
          <a:p>
            <a:pPr algn="just">
              <a:lnSpc>
                <a:spcPct val="150000"/>
              </a:lnSpc>
              <a:buFont typeface="Wingdings" panose="05000000000000000000" pitchFamily="2" charset="2"/>
              <a:buChar char="q"/>
            </a:pPr>
            <a:r>
              <a:rPr lang="el-GR" sz="4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Οι κατά τα ανωτέρω υπόχρεες δημόσιες αρχές, υποχρεούνται να χορηγούν τις περιβαλλοντικές πληροφορίες που βρίσκονται στην κατοχή τους, είτε αυτές προέρχονται (παράγονται) από αυτές είτε απλώς έχουν περιέλθει στην κατοχή αυτών.</a:t>
            </a:r>
          </a:p>
          <a:p>
            <a:pPr algn="just">
              <a:lnSpc>
                <a:spcPct val="150000"/>
              </a:lnSpc>
              <a:buFont typeface="Wingdings" panose="05000000000000000000" pitchFamily="2" charset="2"/>
              <a:buChar char="q"/>
            </a:pPr>
            <a:r>
              <a:rPr lang="el-GR" sz="4400" b="1" u="sng"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ΣτΕ</a:t>
            </a:r>
            <a:r>
              <a:rPr lang="el-GR" sz="4400" b="1" u="sng" dirty="0">
                <a:solidFill>
                  <a:srgbClr val="002060"/>
                </a:solidFill>
                <a:latin typeface="Century Gothic" panose="020B0502020202020204" pitchFamily="34" charset="0"/>
                <a:ea typeface="Calibri" panose="020F0502020204030204" pitchFamily="34" charset="0"/>
                <a:cs typeface="Calibri" panose="020F0502020204030204" pitchFamily="34" charset="0"/>
              </a:rPr>
              <a:t> 3943/1995</a:t>
            </a:r>
            <a:r>
              <a:rPr lang="el-GR" sz="4400" b="1" dirty="0">
                <a:solidFill>
                  <a:srgbClr val="002060"/>
                </a:solidFill>
                <a:latin typeface="Century Gothic" panose="020B0502020202020204" pitchFamily="34" charset="0"/>
                <a:ea typeface="Calibri" panose="020F0502020204030204" pitchFamily="34" charset="0"/>
                <a:cs typeface="Calibri" panose="020F0502020204030204" pitchFamily="34" charset="0"/>
              </a:rPr>
              <a:t>: </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Σύμφωνα με τη νομολογία, υπόχρεες είναι τόσο οι αρχές που έχουν συντάξει και εκδώσει τα σχετικά έγγραφα όσο και οι αρχές που έχουν κατά νόμο υποχρέωση να τηρούν έγγραφα σε οπτική, ακουστική ή μηχανογραφική μορφή, ανεξαρτήτως αν αυτά βρίσκονται πράγματι στη διάθεσή τους (π.χ. χορήγηση στατιστικών υδρολογικών στοιχείων από τη Διεύθυνση Υδατικού Δυναμικού του πρώην Υπουργείου Βιομηχανίας, Ενέργειας και Φυσικών Πόρων για τις λεκάνες απορροής των ποταμών Αχελώου, Παμίσου, </a:t>
            </a:r>
            <a:r>
              <a:rPr lang="el-GR" sz="4400" dirty="0" err="1">
                <a:solidFill>
                  <a:srgbClr val="002060"/>
                </a:solidFill>
                <a:latin typeface="Century Gothic" panose="020B0502020202020204" pitchFamily="34" charset="0"/>
                <a:ea typeface="Calibri" panose="020F0502020204030204" pitchFamily="34" charset="0"/>
                <a:cs typeface="Calibri" panose="020F0502020204030204" pitchFamily="34" charset="0"/>
              </a:rPr>
              <a:t>Πορταϊκού</a:t>
            </a:r>
            <a:r>
              <a:rPr lang="el-GR" sz="4400" dirty="0">
                <a:solidFill>
                  <a:srgbClr val="002060"/>
                </a:solidFill>
                <a:latin typeface="Century Gothic" panose="020B0502020202020204" pitchFamily="34" charset="0"/>
                <a:ea typeface="Calibri" panose="020F0502020204030204" pitchFamily="34" charset="0"/>
                <a:cs typeface="Calibri" panose="020F0502020204030204" pitchFamily="34" charset="0"/>
              </a:rPr>
              <a:t> και Ευήνου)</a:t>
            </a:r>
          </a:p>
          <a:p>
            <a:pPr algn="just">
              <a:lnSpc>
                <a:spcPct val="150000"/>
              </a:lnSpc>
            </a:pPr>
            <a:endParaRPr lang="el-GR" sz="3400"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
        <p:nvSpPr>
          <p:cNvPr id="6" name="Βέλος: Δεξιό 5">
            <a:extLst>
              <a:ext uri="{FF2B5EF4-FFF2-40B4-BE49-F238E27FC236}">
                <a16:creationId xmlns:a16="http://schemas.microsoft.com/office/drawing/2014/main" id="{774D9404-30B1-8B58-74E6-D7D1F32AE710}"/>
              </a:ext>
            </a:extLst>
          </p:cNvPr>
          <p:cNvSpPr/>
          <p:nvPr/>
        </p:nvSpPr>
        <p:spPr>
          <a:xfrm>
            <a:off x="0" y="75274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3461</TotalTime>
  <Words>3414</Words>
  <Application>Microsoft Office PowerPoint</Application>
  <PresentationFormat>Ευρεία οθόνη</PresentationFormat>
  <Paragraphs>159</Paragraphs>
  <Slides>16</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16</vt:i4>
      </vt:variant>
    </vt:vector>
  </HeadingPairs>
  <TitlesOfParts>
    <vt:vector size="23" baseType="lpstr">
      <vt:lpstr>Arial</vt:lpstr>
      <vt:lpstr>Calibri</vt:lpstr>
      <vt:lpstr>Century Gothic</vt:lpstr>
      <vt:lpstr>Tw Cen MT</vt:lpstr>
      <vt:lpstr>Wingdings</vt:lpstr>
      <vt:lpstr>Wingdings 3</vt:lpstr>
      <vt:lpstr>Κύκλωμα</vt:lpstr>
      <vt:lpstr>ΔΙΚΑΙΟ ΠΟΛΕΟΔΟΜΙΑΣ-ΧΩΡΟΤΑΞΙΑΣ ΚΑΙ ΠΕΡΙΒΑΛΛΟΝΤΟΣ ΙΙ  </vt:lpstr>
      <vt:lpstr>ΣΥΜΜΕΤΟΧΙΚΑ ΔΙΚΑΙΩΜΑΤΑ ΚΑΙ ΠΡΟΣΒΑΣΗ ΣΤΗ ΔΙΚΑΙΟΣΥΝΗ</vt:lpstr>
      <vt:lpstr>Α. ΤΟ ΔΙΚΑΙΩΜΑ ΠΕΡΙΒΑΛΛΟΝΤΙΚΗΣ ΠΛΗΡΟΦΟΡΗΣΗΣ</vt:lpstr>
      <vt:lpstr>ΤΟ ΔΙΚΑΙΩΜΑ ΠΕΡΙΒΑΛΛΟΝΤΙΚΗΣ ΠΛΗΡΟΦΟΡΗΣΗΣ</vt:lpstr>
      <vt:lpstr>ΤΟ ΔΙΚΑΙΩΜΑ ΠΕΡΙΒΑΛΛΟΝΤΙΚΗΣ ΠΛΗΡΟΦΟΡΗΣΗΣ</vt:lpstr>
      <vt:lpstr>ΤΟ ΔΙΚΑΙΩΜΑ ΠΕΡΙΒΑΛΛΟΝΤΙΚΗΣ ΠΛΗΡΟΦΟΡΗΣΗΣ</vt:lpstr>
      <vt:lpstr>  Η ΕΝΝΟΙΑ ΤΗΣ ΠΕΡΙΒΑΛΛΟΝΤΙΚΗΣ ΠΛΗΡΟΦΟΡΙΑΣ  </vt:lpstr>
      <vt:lpstr>ΟΙ ΦΟΡΕΙΣ ΤΟΥ ΔΙΚΑΙΩΜΑΤΟΣ ΣΤΗΝ ΠΕΡΙΒΑΛΛΟΝΤΙΚΗ ΠΛΗΡΟΦΟΡΗΣΗ</vt:lpstr>
      <vt:lpstr>ΟΙ ΥΠΟΧΡΕΕΣ ΔΗΜΟΣΙΕΣ ΑΡΧΕΣ</vt:lpstr>
      <vt:lpstr>Οι περιορισμοΙ του δικαιΩματος περιβαλλοντικΗς πληροφΟρησης (Ι) </vt:lpstr>
      <vt:lpstr>Οι περιορισμοΙ του δικαιΩματος περιβαλλοντικΗς πληροφΟρησης (ΙΙ) </vt:lpstr>
      <vt:lpstr>Β. ΤΟ ΔΙΚΑΙΩΜΑ ΕΝΔΙΚΗΣ ΠΡΟΣΤΑΣΙΑΣ</vt:lpstr>
      <vt:lpstr> Γ. Το δικαΙωμα συμμετοχΗς του κοινΟΥ στη διαδικασΙα λΗψης αποφΑσεων για το περιβΑλλον (Ι)  </vt:lpstr>
      <vt:lpstr>Το δικαΙωμα συμμετοχΗς του κοινΟΥ στη διαδικασΙα λΗψης αποφΑσεων για το περιβΑλλον (ΙΙ)</vt:lpstr>
      <vt:lpstr> Το δικαΙωμα συμμετοχΗς του κοινΟΥ  στη διαδικασΙα λΗψης αποφΑσεων για το περιβΑλλον (ΙΙΙ)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319</cp:revision>
  <dcterms:created xsi:type="dcterms:W3CDTF">2023-11-01T21:01:17Z</dcterms:created>
  <dcterms:modified xsi:type="dcterms:W3CDTF">2025-10-30T20:39:34Z</dcterms:modified>
</cp:coreProperties>
</file>