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36"/>
  </p:notesMasterIdLst>
  <p:sldIdLst>
    <p:sldId id="256" r:id="rId4"/>
    <p:sldId id="257" r:id="rId5"/>
    <p:sldId id="544" r:id="rId6"/>
    <p:sldId id="434" r:id="rId7"/>
    <p:sldId id="435" r:id="rId8"/>
    <p:sldId id="545" r:id="rId9"/>
    <p:sldId id="436" r:id="rId10"/>
    <p:sldId id="511" r:id="rId11"/>
    <p:sldId id="512" r:id="rId12"/>
    <p:sldId id="513" r:id="rId13"/>
    <p:sldId id="514" r:id="rId14"/>
    <p:sldId id="515" r:id="rId15"/>
    <p:sldId id="516" r:id="rId16"/>
    <p:sldId id="517" r:id="rId17"/>
    <p:sldId id="518" r:id="rId18"/>
    <p:sldId id="519" r:id="rId19"/>
    <p:sldId id="520" r:id="rId20"/>
    <p:sldId id="522" r:id="rId21"/>
    <p:sldId id="523" r:id="rId22"/>
    <p:sldId id="524" r:id="rId23"/>
    <p:sldId id="525" r:id="rId24"/>
    <p:sldId id="526" r:id="rId25"/>
    <p:sldId id="527" r:id="rId26"/>
    <p:sldId id="528" r:id="rId27"/>
    <p:sldId id="529" r:id="rId28"/>
    <p:sldId id="530" r:id="rId29"/>
    <p:sldId id="534" r:id="rId30"/>
    <p:sldId id="535" r:id="rId31"/>
    <p:sldId id="536" r:id="rId32"/>
    <p:sldId id="537" r:id="rId33"/>
    <p:sldId id="538" r:id="rId34"/>
    <p:sldId id="539" r:id="rId35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>
        <p:scale>
          <a:sx n="86" d="100"/>
          <a:sy n="86" d="100"/>
        </p:scale>
        <p:origin x="-156" y="31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>
            <a:extLst>
              <a:ext uri="{FF2B5EF4-FFF2-40B4-BE49-F238E27FC236}">
                <a16:creationId xmlns:a16="http://schemas.microsoft.com/office/drawing/2014/main" id="{B47DDD3D-E55C-4FEB-AD84-4FF4C680592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9586F14C-AB56-4385-9C68-785BA6A25D41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Text Box 1">
            <a:extLst>
              <a:ext uri="{FF2B5EF4-FFF2-40B4-BE49-F238E27FC236}">
                <a16:creationId xmlns:a16="http://schemas.microsoft.com/office/drawing/2014/main" id="{0554C27E-3B95-4D0C-A88B-7E0230CD8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95000"/>
              </a:lnSpc>
              <a:buClrTx/>
              <a:buFontTx/>
              <a:buNone/>
            </a:pPr>
            <a:fld id="{2D1C5F59-CA0B-4D0B-902F-EBEEB6A69264}" type="slidenum">
              <a:rPr lang="el-GR" altLang="el-GR" sz="14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>
                <a:lnSpc>
                  <a:spcPct val="95000"/>
                </a:lnSpc>
                <a:buClrTx/>
                <a:buFontTx/>
                <a:buNone/>
              </a:pPr>
              <a:t>2</a:t>
            </a:fld>
            <a:endParaRPr lang="el-GR" altLang="el-GR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F1A6552E-2E35-40AA-95F4-C3F0AB3E6453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7" name="Rectangle 3">
            <a:extLst>
              <a:ext uri="{FF2B5EF4-FFF2-40B4-BE49-F238E27FC236}">
                <a16:creationId xmlns:a16="http://schemas.microsoft.com/office/drawing/2014/main" id="{7D1A1DFF-6341-4C78-B812-9F3F43B5F49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86002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928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33542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8717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2664296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ΔΙΑΙΡΕΤΟΤΗΤΑ </a:t>
            </a:r>
          </a:p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Μ.Κ.Δ.-Ε.Κ.Π.</a:t>
            </a:r>
            <a:endParaRPr lang="en-US" altLang="el-GR" sz="32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219A48A-D0EE-487D-B6E7-430BFEF4E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45" y="1196752"/>
            <a:ext cx="10387045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53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DC082C7-6DBE-44A2-921D-0266EBD42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27" y="1364723"/>
            <a:ext cx="10362327" cy="436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640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8B5023F-BEA0-48CB-8B82-28D6E4239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13" y="620688"/>
            <a:ext cx="9779699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55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87B98E6-1FE0-4BA3-9703-51AF350B4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46" y="317226"/>
            <a:ext cx="7992888" cy="628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78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5D4F1CC-976F-4D71-B7FE-FB32085E7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21" y="843239"/>
            <a:ext cx="10064309" cy="53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58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0F799DA-B323-4AC8-A214-0E9AA4F89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259" y="620688"/>
            <a:ext cx="9316952" cy="582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8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C5D975F4-CA99-4599-AD29-68159566B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902" y="1052736"/>
            <a:ext cx="885574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20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446E730-5D15-42C3-B7DA-5C1A3133C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1" y="2132856"/>
            <a:ext cx="1152517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77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C65D7ED-A94A-4E72-BC28-EB8F57642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047" y="577588"/>
            <a:ext cx="7419147" cy="587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77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FA3F74F-7CEF-47A3-BC1B-44BA58FE0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87" y="764704"/>
            <a:ext cx="9074658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2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>
            <a:extLst>
              <a:ext uri="{FF2B5EF4-FFF2-40B4-BE49-F238E27FC236}">
                <a16:creationId xmlns:a16="http://schemas.microsoft.com/office/drawing/2014/main" id="{D8C7AB6A-5FF9-4F8E-B4AF-68E36DC20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2800" b="1">
                <a:solidFill>
                  <a:srgbClr val="000000"/>
                </a:solidFill>
                <a:latin typeface="Times New Roman" panose="02020603050405020304" pitchFamily="18" charset="0"/>
              </a:rPr>
              <a:t>κατανομή του χρόνου διδασκαλίας των μαθηματικών στο δημοτικό</a:t>
            </a:r>
          </a:p>
        </p:txBody>
      </p:sp>
      <p:graphicFrame>
        <p:nvGraphicFramePr>
          <p:cNvPr id="6146" name="Group 2">
            <a:extLst>
              <a:ext uri="{FF2B5EF4-FFF2-40B4-BE49-F238E27FC236}">
                <a16:creationId xmlns:a16="http://schemas.microsoft.com/office/drawing/2014/main" id="{8B84EACD-EEEF-4668-8621-CED2B51726AA}"/>
              </a:ext>
            </a:extLst>
          </p:cNvPr>
          <p:cNvGraphicFramePr>
            <a:graphicFrameLocks noGrp="1"/>
          </p:cNvGraphicFramePr>
          <p:nvPr/>
        </p:nvGraphicFramePr>
        <p:xfrm>
          <a:off x="1416050" y="2633663"/>
          <a:ext cx="9507538" cy="3255959"/>
        </p:xfrm>
        <a:graphic>
          <a:graphicData uri="http://schemas.openxmlformats.org/drawingml/2006/table">
            <a:tbl>
              <a:tblPr/>
              <a:tblGrid>
                <a:gridCol w="3190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6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96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64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63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63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el-GR" altLang="el-GR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Α</a:t>
                      </a: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Β</a:t>
                      </a: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Γ</a:t>
                      </a: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Δ</a:t>
                      </a: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Ε</a:t>
                      </a: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</a:t>
                      </a:r>
                    </a:p>
                  </a:txBody>
                  <a:tcPr marL="90000" marR="90000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6/θέσιο και άνω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5/θέσιο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3,5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3,5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4/θέσιο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5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3/θέσιο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2/θέσιο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4/2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13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1/θέσιο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el-GR" altLang="el-G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3/2</a:t>
                      </a:r>
                    </a:p>
                  </a:txBody>
                  <a:tcPr marL="90000" marR="90000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8ABCF90-EA2C-4AE2-BF20-DF0EB1760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247" y="820827"/>
            <a:ext cx="9122035" cy="541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70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3E41126-2E19-4644-81F5-C914500F7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41" y="1412776"/>
            <a:ext cx="1149190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24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26C0ADB-FFEA-471F-A457-F7BA1FBF4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67" y="915906"/>
            <a:ext cx="9642647" cy="517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46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6267553-E751-4D2A-A847-278BAAB0F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4" y="1124744"/>
            <a:ext cx="1183896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96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61857B38-41FB-421E-93ED-314DCAD09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85" y="1412776"/>
            <a:ext cx="11387932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246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61AD098-2105-4C22-9101-31DD7F5B1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89" y="1196752"/>
            <a:ext cx="10146699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49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8A4E418-0975-4764-881E-B3933F2C6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6014" y="1196752"/>
            <a:ext cx="11104631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14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69EA0FD3-EBFE-4366-930C-383B1A671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290" y="309309"/>
            <a:ext cx="9361040" cy="605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23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7C662C2-691E-4325-BB2C-BFABF33D2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38" y="1213933"/>
            <a:ext cx="9686492" cy="444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73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96E59EB-DE1D-4EC0-A3FA-CFE4337D6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06" y="1628800"/>
            <a:ext cx="1069933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77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(Ε΄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010555"/>
              </p:ext>
            </p:extLst>
          </p:nvPr>
        </p:nvGraphicFramePr>
        <p:xfrm>
          <a:off x="808819" y="1954327"/>
          <a:ext cx="10514013" cy="4319647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4401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8585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υπολογίζουν τα πολλαπλάσια του 2, 3, 4, του 5, …, 10.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βρίσκουν το ΕΚΠ.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γνωρίζουν τα κριτήρια διαιρετότητας του 2, του 5 και του 10.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1425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lang="el-GR" sz="1800" b="1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Η εύρεση του ΕΚΠ να γίνεται και με τη μέθοδο των πολλαπλασίων και με την κατακόρυφη τεχνική ανάλυσης σε γινόμενο παραγόντων.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el-GR" sz="2400" b="0" i="0" u="none" strike="noStrike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algn="ctr"/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Διαιρετότητα, πολλαπλάσια </a:t>
                      </a:r>
                    </a:p>
                    <a:p>
                      <a:pPr algn="ctr"/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(4 ώρες) 	</a:t>
                      </a: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9989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416B408-4A0A-4B0F-9D54-69270542D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01" y="1052736"/>
            <a:ext cx="10737190" cy="47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797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63B3DD7-1861-4D15-A160-AF4A5B9FA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01" y="1124744"/>
            <a:ext cx="1105678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116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21C41FD-455F-4050-B3CF-6CE65D101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98" y="1268760"/>
            <a:ext cx="1103499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86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1">
            <a:extLst>
              <a:ext uri="{FF2B5EF4-FFF2-40B4-BE49-F238E27FC236}">
                <a16:creationId xmlns:a16="http://schemas.microsoft.com/office/drawing/2014/main" id="{0AD28FB5-4F79-4510-A90E-668CCAE630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8CBAD"/>
          </a:solidFill>
        </p:spPr>
        <p:txBody>
          <a:bodyPr lIns="91440" tIns="45720" rIns="91440" bIns="45720" anchor="ctr"/>
          <a:lstStyle/>
          <a:p>
            <a:pPr algn="ctr" eaLnBrk="1" hangingPunct="1">
              <a:lnSpc>
                <a:spcPct val="9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  <a:tab pos="10134600" algn="l"/>
              </a:tabLst>
            </a:pPr>
            <a:r>
              <a:rPr lang="el-GR" altLang="el-GR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</a:t>
            </a:r>
          </a:p>
        </p:txBody>
      </p:sp>
      <p:graphicFrame>
        <p:nvGraphicFramePr>
          <p:cNvPr id="5" name="Πίνακας 5">
            <a:extLst>
              <a:ext uri="{FF2B5EF4-FFF2-40B4-BE49-F238E27FC236}">
                <a16:creationId xmlns:a16="http://schemas.microsoft.com/office/drawing/2014/main" id="{5E361A3F-0543-437F-9ECA-CC8282DF63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761273"/>
              </p:ext>
            </p:extLst>
          </p:nvPr>
        </p:nvGraphicFramePr>
        <p:xfrm>
          <a:off x="870332" y="1963739"/>
          <a:ext cx="10483045" cy="2637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3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6759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τάξη</a:t>
                      </a:r>
                    </a:p>
                  </a:txBody>
                  <a:tcPr marL="91439" marR="91439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Γενικοί στόχοι</a:t>
                      </a:r>
                      <a:br>
                        <a:rPr lang="el-GR" sz="2000" dirty="0"/>
                      </a:br>
                      <a:r>
                        <a:rPr lang="el-GR" sz="2000" dirty="0"/>
                        <a:t>(γνώσεις, δεξιότητες, στάσεις και αξίες) </a:t>
                      </a:r>
                    </a:p>
                  </a:txBody>
                  <a:tcPr marL="91439" marR="91439" marT="45723" marB="4572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6614">
                <a:tc>
                  <a:txBody>
                    <a:bodyPr/>
                    <a:lstStyle/>
                    <a:p>
                      <a:pPr algn="ctr"/>
                      <a:endParaRPr lang="el-G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l-G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l-G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l-G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ΣΤ</a:t>
                      </a:r>
                    </a:p>
                    <a:p>
                      <a:pPr algn="ctr"/>
                      <a:endParaRPr lang="el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l-GR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Να απαγγέλλουν, να διαβάζουν, να γράφουν και να διατάσσουν φυσικούς, κλασματικούς και δεκαδικούς αριθμούς καθώς και να εκτελούν όλες τις πράξεις τους. 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Να γνωρίζουν ποιοι αριθμοί διαιρούνται με 2, 3, 4, 5, 9, 10 και 25. </a:t>
                      </a:r>
                    </a:p>
                  </a:txBody>
                  <a:tcPr marL="91439" marR="91439"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089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(ΣΤ΄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605563"/>
              </p:ext>
            </p:extLst>
          </p:nvPr>
        </p:nvGraphicFramePr>
        <p:xfrm>
          <a:off x="808819" y="2484640"/>
          <a:ext cx="10514013" cy="2528536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303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747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γνωρίζουν πότε ένας αριθμός διαιρείται με: 2, 4,5,10,25,3,9.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βρίσκουν το ΜΚΔ και το ΕΚΠ. δύο αριθμών.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88613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και πράξεις (Ε΄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762000" y="2321585"/>
            <a:ext cx="10514013" cy="15081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endParaRPr lang="el-GR" sz="1800" b="0" i="0" u="none" strike="noStrike" baseline="0" dirty="0">
              <a:latin typeface="Calibri" panose="020F0502020204030204" pitchFamily="34" charset="0"/>
            </a:endParaRPr>
          </a:p>
          <a:p>
            <a:pPr algn="just"/>
            <a:r>
              <a:rPr lang="el-G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Διατυπώνουν αιτιολογούν και εφαρμόζουν τα κριτήρια διαιρετότητας των 2,3, 4, 5, 8, 9, 10 και 25. </a:t>
            </a:r>
          </a:p>
          <a:p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894445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και πράξεις (ΣΤ΄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430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Υπολογίζουν και διερευνούν το ΕΚΠ και τον ΜΚΔ δύο </a:t>
            </a:r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περισσότερων αριθμών.</a:t>
            </a:r>
          </a:p>
        </p:txBody>
      </p:sp>
    </p:spTree>
    <p:extLst>
      <p:ext uri="{BB962C8B-B14F-4D97-AF65-F5344CB8AC3E}">
        <p14:creationId xmlns:p14="http://schemas.microsoft.com/office/powerpoint/2010/main" val="31064530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EC9A6BA4-6F2E-4928-93E2-583BBE59EB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274" y="740581"/>
            <a:ext cx="8784976" cy="575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5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5293268-6875-4B9B-A29A-8AED9CEC7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266" y="615062"/>
            <a:ext cx="9145016" cy="585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96533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38353</TotalTime>
  <Words>340</Words>
  <Application>Microsoft Office PowerPoint</Application>
  <PresentationFormat>Προσαρμογή</PresentationFormat>
  <Paragraphs>92</Paragraphs>
  <Slides>32</Slides>
  <Notes>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32</vt:i4>
      </vt:variant>
    </vt:vector>
  </HeadingPairs>
  <TitlesOfParts>
    <vt:vector size="39" baseType="lpstr">
      <vt:lpstr>Microsoft YaHei</vt:lpstr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αριθμοί και πράξεις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user</cp:lastModifiedBy>
  <cp:revision>195</cp:revision>
  <cp:lastPrinted>1601-01-01T00:00:00Z</cp:lastPrinted>
  <dcterms:created xsi:type="dcterms:W3CDTF">1601-01-01T00:00:00Z</dcterms:created>
  <dcterms:modified xsi:type="dcterms:W3CDTF">2024-12-12T08:32:04Z</dcterms:modified>
</cp:coreProperties>
</file>