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72"/>
  </p:notesMasterIdLst>
  <p:sldIdLst>
    <p:sldId id="256" r:id="rId2"/>
    <p:sldId id="285" r:id="rId3"/>
    <p:sldId id="286" r:id="rId4"/>
    <p:sldId id="289" r:id="rId5"/>
    <p:sldId id="257" r:id="rId6"/>
    <p:sldId id="258" r:id="rId7"/>
    <p:sldId id="259" r:id="rId8"/>
    <p:sldId id="260" r:id="rId9"/>
    <p:sldId id="261" r:id="rId10"/>
    <p:sldId id="262" r:id="rId11"/>
    <p:sldId id="287" r:id="rId12"/>
    <p:sldId id="288" r:id="rId13"/>
    <p:sldId id="263" r:id="rId14"/>
    <p:sldId id="292" r:id="rId15"/>
    <p:sldId id="264" r:id="rId16"/>
    <p:sldId id="291" r:id="rId17"/>
    <p:sldId id="294" r:id="rId18"/>
    <p:sldId id="295" r:id="rId19"/>
    <p:sldId id="296" r:id="rId20"/>
    <p:sldId id="297" r:id="rId21"/>
    <p:sldId id="322" r:id="rId22"/>
    <p:sldId id="323" r:id="rId23"/>
    <p:sldId id="298" r:id="rId24"/>
    <p:sldId id="266" r:id="rId25"/>
    <p:sldId id="299" r:id="rId26"/>
    <p:sldId id="300" r:id="rId27"/>
    <p:sldId id="312" r:id="rId28"/>
    <p:sldId id="313" r:id="rId29"/>
    <p:sldId id="315" r:id="rId30"/>
    <p:sldId id="319" r:id="rId31"/>
    <p:sldId id="330" r:id="rId32"/>
    <p:sldId id="321" r:id="rId33"/>
    <p:sldId id="331" r:id="rId34"/>
    <p:sldId id="363" r:id="rId35"/>
    <p:sldId id="349" r:id="rId36"/>
    <p:sldId id="350" r:id="rId37"/>
    <p:sldId id="351" r:id="rId38"/>
    <p:sldId id="352" r:id="rId39"/>
    <p:sldId id="353" r:id="rId40"/>
    <p:sldId id="354" r:id="rId41"/>
    <p:sldId id="355" r:id="rId42"/>
    <p:sldId id="356" r:id="rId43"/>
    <p:sldId id="357" r:id="rId44"/>
    <p:sldId id="334" r:id="rId45"/>
    <p:sldId id="335" r:id="rId46"/>
    <p:sldId id="336" r:id="rId47"/>
    <p:sldId id="337" r:id="rId48"/>
    <p:sldId id="338" r:id="rId49"/>
    <p:sldId id="339" r:id="rId50"/>
    <p:sldId id="341" r:id="rId51"/>
    <p:sldId id="332" r:id="rId52"/>
    <p:sldId id="333" r:id="rId53"/>
    <p:sldId id="362" r:id="rId54"/>
    <p:sldId id="364" r:id="rId55"/>
    <p:sldId id="366" r:id="rId56"/>
    <p:sldId id="510" r:id="rId57"/>
    <p:sldId id="518" r:id="rId58"/>
    <p:sldId id="529" r:id="rId59"/>
    <p:sldId id="530" r:id="rId60"/>
    <p:sldId id="531" r:id="rId61"/>
    <p:sldId id="532" r:id="rId62"/>
    <p:sldId id="511" r:id="rId63"/>
    <p:sldId id="512" r:id="rId64"/>
    <p:sldId id="513" r:id="rId65"/>
    <p:sldId id="514" r:id="rId66"/>
    <p:sldId id="515" r:id="rId67"/>
    <p:sldId id="516" r:id="rId68"/>
    <p:sldId id="517" r:id="rId69"/>
    <p:sldId id="519" r:id="rId70"/>
    <p:sldId id="521" r:id="rId71"/>
  </p:sldIdLst>
  <p:sldSz cx="9144000" cy="6858000" type="screen4x3"/>
  <p:notesSz cx="7104063" cy="102346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7" autoAdjust="0"/>
    <p:restoredTop sz="98315" autoAdjust="0"/>
  </p:normalViewPr>
  <p:slideViewPr>
    <p:cSldViewPr>
      <p:cViewPr varScale="1">
        <p:scale>
          <a:sx n="82" d="100"/>
          <a:sy n="82" d="100"/>
        </p:scale>
        <p:origin x="1613"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l-GR"/>
          </a:p>
        </p:txBody>
      </p:sp>
      <p:sp>
        <p:nvSpPr>
          <p:cNvPr id="3" name="2 - Θέση ημερομηνίας"/>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974E61E3-4BAB-4B55-8E8A-ABDD7EAC6ADE}" type="datetimeFigureOut">
              <a:rPr lang="el-GR" smtClean="0"/>
              <a:pPr/>
              <a:t>19/9/2021</a:t>
            </a:fld>
            <a:endParaRPr lang="el-GR"/>
          </a:p>
        </p:txBody>
      </p:sp>
      <p:sp>
        <p:nvSpPr>
          <p:cNvPr id="4" name="3 - Θέση εικόνας διαφάνειας"/>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l-GR"/>
          </a:p>
        </p:txBody>
      </p:sp>
      <p:sp>
        <p:nvSpPr>
          <p:cNvPr id="5" name="4 - Θέση σημειώσεων"/>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l-GR"/>
          </a:p>
        </p:txBody>
      </p:sp>
      <p:sp>
        <p:nvSpPr>
          <p:cNvPr id="7" name="6 - Θέση αριθμού διαφάνειας"/>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787DC64E-7122-43A8-BD7E-E633C6813613}" type="slidenum">
              <a:rPr lang="el-GR" smtClean="0"/>
              <a:pPr/>
              <a:t>‹#›</a:t>
            </a:fld>
            <a:endParaRPr lang="el-GR"/>
          </a:p>
        </p:txBody>
      </p:sp>
    </p:spTree>
    <p:extLst>
      <p:ext uri="{BB962C8B-B14F-4D97-AF65-F5344CB8AC3E}">
        <p14:creationId xmlns:p14="http://schemas.microsoft.com/office/powerpoint/2010/main" val="3224803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87DC64E-7122-43A8-BD7E-E633C6813613}" type="slidenum">
              <a:rPr lang="el-GR" smtClean="0"/>
              <a:pPr/>
              <a:t>12</a:t>
            </a:fld>
            <a:endParaRPr lang="el-GR"/>
          </a:p>
        </p:txBody>
      </p:sp>
    </p:spTree>
    <p:extLst>
      <p:ext uri="{BB962C8B-B14F-4D97-AF65-F5344CB8AC3E}">
        <p14:creationId xmlns:p14="http://schemas.microsoft.com/office/powerpoint/2010/main" val="3916413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a:t>Memory </a:t>
            </a:r>
          </a:p>
          <a:p>
            <a:pPr defTabSz="990752">
              <a:defRPr/>
            </a:pPr>
            <a:r>
              <a:rPr lang="en-US" dirty="0"/>
              <a:t>Arithmetic and logic Unit </a:t>
            </a:r>
            <a:endParaRPr lang="el-GR" dirty="0"/>
          </a:p>
          <a:p>
            <a:r>
              <a:rPr lang="en-US" dirty="0"/>
              <a:t>Control Unit </a:t>
            </a:r>
            <a:endParaRPr lang="el-GR" dirty="0"/>
          </a:p>
          <a:p>
            <a:r>
              <a:rPr lang="en-US" dirty="0"/>
              <a:t>Input/output</a:t>
            </a:r>
            <a:endParaRPr lang="el-GR" dirty="0"/>
          </a:p>
        </p:txBody>
      </p:sp>
      <p:sp>
        <p:nvSpPr>
          <p:cNvPr id="4" name="3 - Θέση αριθμού διαφάνειας"/>
          <p:cNvSpPr>
            <a:spLocks noGrp="1"/>
          </p:cNvSpPr>
          <p:nvPr>
            <p:ph type="sldNum" sz="quarter" idx="10"/>
          </p:nvPr>
        </p:nvSpPr>
        <p:spPr/>
        <p:txBody>
          <a:bodyPr/>
          <a:lstStyle/>
          <a:p>
            <a:fld id="{787DC64E-7122-43A8-BD7E-E633C6813613}" type="slidenum">
              <a:rPr lang="el-GR" smtClean="0"/>
              <a:pPr/>
              <a:t>13</a:t>
            </a:fld>
            <a:endParaRPr lang="el-GR"/>
          </a:p>
        </p:txBody>
      </p:sp>
    </p:spTree>
    <p:extLst>
      <p:ext uri="{BB962C8B-B14F-4D97-AF65-F5344CB8AC3E}">
        <p14:creationId xmlns:p14="http://schemas.microsoft.com/office/powerpoint/2010/main" val="545046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1"/>
            <a:r>
              <a:rPr lang="el-GR" dirty="0"/>
              <a:t>Μνήμη</a:t>
            </a:r>
            <a:r>
              <a:rPr lang="en-US" dirty="0"/>
              <a:t> | </a:t>
            </a:r>
            <a:r>
              <a:rPr lang="el-GR" dirty="0"/>
              <a:t>Αριθμητική και λογική μονάδα</a:t>
            </a:r>
            <a:r>
              <a:rPr lang="en-US" dirty="0"/>
              <a:t> | </a:t>
            </a:r>
            <a:r>
              <a:rPr lang="el-GR" dirty="0"/>
              <a:t>Μονάδα ελέγχου</a:t>
            </a:r>
            <a:r>
              <a:rPr lang="en-US" dirty="0"/>
              <a:t> | </a:t>
            </a:r>
            <a:r>
              <a:rPr lang="el-GR" dirty="0"/>
              <a:t>Είσοδος/Έξοδος</a:t>
            </a:r>
            <a:endParaRPr lang="en-US" dirty="0"/>
          </a:p>
        </p:txBody>
      </p:sp>
      <p:sp>
        <p:nvSpPr>
          <p:cNvPr id="4" name="3 - Θέση αριθμού διαφάνειας"/>
          <p:cNvSpPr>
            <a:spLocks noGrp="1"/>
          </p:cNvSpPr>
          <p:nvPr>
            <p:ph type="sldNum" sz="quarter" idx="10"/>
          </p:nvPr>
        </p:nvSpPr>
        <p:spPr/>
        <p:txBody>
          <a:bodyPr/>
          <a:lstStyle/>
          <a:p>
            <a:fld id="{787DC64E-7122-43A8-BD7E-E633C6813613}" type="slidenum">
              <a:rPr lang="el-GR" smtClean="0"/>
              <a:pPr/>
              <a:t>15</a:t>
            </a:fld>
            <a:endParaRPr lang="el-GR"/>
          </a:p>
        </p:txBody>
      </p:sp>
    </p:spTree>
    <p:extLst>
      <p:ext uri="{BB962C8B-B14F-4D97-AF65-F5344CB8AC3E}">
        <p14:creationId xmlns:p14="http://schemas.microsoft.com/office/powerpoint/2010/main" val="394597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87DC64E-7122-43A8-BD7E-E633C6813613}" type="slidenum">
              <a:rPr lang="el-GR" smtClean="0"/>
              <a:pPr/>
              <a:t>23</a:t>
            </a:fld>
            <a:endParaRPr lang="el-GR"/>
          </a:p>
        </p:txBody>
      </p:sp>
    </p:spTree>
    <p:extLst>
      <p:ext uri="{BB962C8B-B14F-4D97-AF65-F5344CB8AC3E}">
        <p14:creationId xmlns:p14="http://schemas.microsoft.com/office/powerpoint/2010/main" val="1049877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a:t>2</a:t>
            </a:r>
            <a:r>
              <a:rPr lang="el-GR" baseline="30000" dirty="0"/>
              <a:t>25</a:t>
            </a:r>
            <a:r>
              <a:rPr lang="en-US" sz="1200" b="0" i="0" u="none" strike="noStrike" kern="1200" dirty="0">
                <a:solidFill>
                  <a:schemeClr val="tx1"/>
                </a:solidFill>
                <a:latin typeface="+mn-lt"/>
                <a:ea typeface="+mn-ea"/>
                <a:cs typeface="+mn-cs"/>
              </a:rPr>
              <a:t>=</a:t>
            </a:r>
            <a:r>
              <a:rPr lang="el-GR" dirty="0"/>
              <a:t>2</a:t>
            </a:r>
            <a:r>
              <a:rPr lang="el-GR" baseline="30000" dirty="0"/>
              <a:t>20</a:t>
            </a:r>
            <a:r>
              <a:rPr lang="el-GR" dirty="0"/>
              <a:t>*2</a:t>
            </a:r>
            <a:r>
              <a:rPr lang="el-GR" baseline="30000" dirty="0"/>
              <a:t>5</a:t>
            </a:r>
            <a:r>
              <a:rPr lang="en-US" sz="1200" b="0" i="0" u="none" strike="noStrike" kern="1200" dirty="0">
                <a:solidFill>
                  <a:schemeClr val="tx1"/>
                </a:solidFill>
                <a:latin typeface="+mn-lt"/>
                <a:ea typeface="+mn-ea"/>
                <a:cs typeface="+mn-cs"/>
              </a:rPr>
              <a:t>==3</a:t>
            </a:r>
            <a:r>
              <a:rPr lang="el-GR" sz="1200" b="0" i="0" u="none" strike="noStrike" kern="1200" dirty="0">
                <a:solidFill>
                  <a:schemeClr val="tx1"/>
                </a:solidFill>
                <a:latin typeface="+mn-lt"/>
                <a:ea typeface="+mn-ea"/>
                <a:cs typeface="+mn-cs"/>
              </a:rPr>
              <a:t>3</a:t>
            </a:r>
            <a:r>
              <a:rPr lang="en-US" sz="1200" b="0" i="0" u="none" strike="noStrike" kern="1200" dirty="0">
                <a:solidFill>
                  <a:schemeClr val="tx1"/>
                </a:solidFill>
                <a:latin typeface="+mn-lt"/>
                <a:ea typeface="+mn-ea"/>
                <a:cs typeface="+mn-cs"/>
              </a:rPr>
              <a:t>.</a:t>
            </a:r>
            <a:r>
              <a:rPr lang="el-GR" sz="1200" b="0" i="0" u="none" strike="noStrike" kern="1200" dirty="0">
                <a:solidFill>
                  <a:schemeClr val="tx1"/>
                </a:solidFill>
                <a:latin typeface="+mn-lt"/>
                <a:ea typeface="+mn-ea"/>
                <a:cs typeface="+mn-cs"/>
              </a:rPr>
              <a:t>554</a:t>
            </a:r>
            <a:r>
              <a:rPr lang="en-US" sz="1200" b="0" i="0" u="none" strike="noStrike" kern="1200" dirty="0">
                <a:solidFill>
                  <a:schemeClr val="tx1"/>
                </a:solidFill>
                <a:latin typeface="+mn-lt"/>
                <a:ea typeface="+mn-ea"/>
                <a:cs typeface="+mn-cs"/>
              </a:rPr>
              <a:t>.</a:t>
            </a:r>
            <a:r>
              <a:rPr lang="el-GR" sz="1200" b="0" i="0" u="none" strike="noStrike" kern="1200" dirty="0">
                <a:solidFill>
                  <a:schemeClr val="tx1"/>
                </a:solidFill>
                <a:latin typeface="+mn-lt"/>
                <a:ea typeface="+mn-ea"/>
                <a:cs typeface="+mn-cs"/>
              </a:rPr>
              <a:t>432</a:t>
            </a:r>
            <a:r>
              <a:rPr lang="el-GR" dirty="0"/>
              <a:t> </a:t>
            </a:r>
          </a:p>
        </p:txBody>
      </p:sp>
      <p:sp>
        <p:nvSpPr>
          <p:cNvPr id="4" name="3 - Θέση αριθμού διαφάνειας"/>
          <p:cNvSpPr>
            <a:spLocks noGrp="1"/>
          </p:cNvSpPr>
          <p:nvPr>
            <p:ph type="sldNum" sz="quarter" idx="10"/>
          </p:nvPr>
        </p:nvSpPr>
        <p:spPr/>
        <p:txBody>
          <a:bodyPr/>
          <a:lstStyle/>
          <a:p>
            <a:fld id="{BE1A7E5D-3C5F-4DED-A547-8318ADF12877}" type="slidenum">
              <a:rPr lang="el-GR" smtClean="0"/>
              <a:pPr/>
              <a:t>60</a:t>
            </a:fld>
            <a:endParaRPr lang="el-GR"/>
          </a:p>
        </p:txBody>
      </p:sp>
    </p:spTree>
    <p:extLst>
      <p:ext uri="{BB962C8B-B14F-4D97-AF65-F5344CB8AC3E}">
        <p14:creationId xmlns:p14="http://schemas.microsoft.com/office/powerpoint/2010/main" val="1678261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dirty="0"/>
              <a:t>2</a:t>
            </a:r>
            <a:r>
              <a:rPr lang="el-GR" sz="1200" baseline="30000" dirty="0"/>
              <a:t>2</a:t>
            </a:r>
            <a:r>
              <a:rPr lang="en-US" sz="1200" baseline="30000" dirty="0"/>
              <a:t>0</a:t>
            </a:r>
            <a:r>
              <a:rPr lang="en-US" sz="1200" baseline="0" dirty="0"/>
              <a:t>+2</a:t>
            </a:r>
            <a:r>
              <a:rPr lang="en-US" sz="1200" baseline="30000" dirty="0"/>
              <a:t>7</a:t>
            </a:r>
            <a:r>
              <a:rPr lang="en-US" sz="1200" baseline="0" dirty="0"/>
              <a:t>=128MB</a:t>
            </a:r>
          </a:p>
          <a:p>
            <a:endParaRPr lang="el-GR" sz="1200" baseline="0" dirty="0"/>
          </a:p>
          <a:p>
            <a:r>
              <a:rPr lang="el-GR" sz="1200" baseline="0" dirty="0"/>
              <a:t>1 λέξη είναι 2</a:t>
            </a:r>
            <a:r>
              <a:rPr lang="el-GR" sz="1200" baseline="30000" dirty="0"/>
              <a:t>3 </a:t>
            </a:r>
            <a:r>
              <a:rPr lang="en-US" sz="1200" baseline="0" dirty="0"/>
              <a:t>byte</a:t>
            </a:r>
          </a:p>
          <a:p>
            <a:r>
              <a:rPr lang="en-US" sz="1200" baseline="0" dirty="0"/>
              <a:t>X </a:t>
            </a:r>
            <a:r>
              <a:rPr lang="el-GR" sz="1200" baseline="0" dirty="0"/>
              <a:t>λέξεις είναι 2</a:t>
            </a:r>
            <a:r>
              <a:rPr lang="el-GR" sz="1200" baseline="30000" dirty="0"/>
              <a:t>27 </a:t>
            </a:r>
            <a:r>
              <a:rPr lang="en-US" sz="1200" baseline="0" dirty="0"/>
              <a:t>bytes</a:t>
            </a:r>
          </a:p>
          <a:p>
            <a:r>
              <a:rPr lang="en-US" sz="1200" baseline="0" dirty="0"/>
              <a:t>X=</a:t>
            </a:r>
            <a:r>
              <a:rPr lang="el-GR" sz="1200" baseline="0" dirty="0"/>
              <a:t>2</a:t>
            </a:r>
            <a:r>
              <a:rPr lang="el-GR" sz="1200" baseline="30000" dirty="0"/>
              <a:t>27</a:t>
            </a:r>
            <a:r>
              <a:rPr lang="en-US" sz="1200" baseline="0" dirty="0"/>
              <a:t>/</a:t>
            </a:r>
            <a:r>
              <a:rPr lang="el-GR" sz="1200" baseline="0" dirty="0"/>
              <a:t>2</a:t>
            </a:r>
            <a:r>
              <a:rPr lang="el-GR" sz="1200" baseline="30000" dirty="0"/>
              <a:t>3 </a:t>
            </a:r>
            <a:r>
              <a:rPr lang="el-GR" sz="1200" baseline="0" dirty="0"/>
              <a:t>λέξεις</a:t>
            </a:r>
            <a:endParaRPr lang="en-US" sz="1200" baseline="0" dirty="0"/>
          </a:p>
          <a:p>
            <a:endParaRPr lang="el-GR" baseline="0" dirty="0"/>
          </a:p>
        </p:txBody>
      </p:sp>
      <p:sp>
        <p:nvSpPr>
          <p:cNvPr id="4" name="3 - Θέση αριθμού διαφάνειας"/>
          <p:cNvSpPr>
            <a:spLocks noGrp="1"/>
          </p:cNvSpPr>
          <p:nvPr>
            <p:ph type="sldNum" sz="quarter" idx="10"/>
          </p:nvPr>
        </p:nvSpPr>
        <p:spPr/>
        <p:txBody>
          <a:bodyPr/>
          <a:lstStyle/>
          <a:p>
            <a:fld id="{BE1A7E5D-3C5F-4DED-A547-8318ADF12877}" type="slidenum">
              <a:rPr lang="el-GR" smtClean="0"/>
              <a:pPr/>
              <a:t>61</a:t>
            </a:fld>
            <a:endParaRPr lang="el-GR"/>
          </a:p>
        </p:txBody>
      </p:sp>
    </p:spTree>
    <p:extLst>
      <p:ext uri="{BB962C8B-B14F-4D97-AF65-F5344CB8AC3E}">
        <p14:creationId xmlns:p14="http://schemas.microsoft.com/office/powerpoint/2010/main" val="671123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400800" y="6355080"/>
            <a:ext cx="2286000" cy="365760"/>
          </a:xfrm>
        </p:spPr>
        <p:txBody>
          <a:bodyPr/>
          <a:lstStyle>
            <a:lvl1pPr>
              <a:defRPr sz="1400"/>
            </a:lvl1pPr>
          </a:lstStyle>
          <a:p>
            <a:fld id="{7F6584D5-37DE-4D68-8F9E-0BEE3FE0FF7B}" type="datetime1">
              <a:rPr lang="el-GR" smtClean="0"/>
              <a:pPr/>
              <a:t>19/9/2021</a:t>
            </a:fld>
            <a:endParaRPr lang="el-GR"/>
          </a:p>
        </p:txBody>
      </p:sp>
      <p:sp>
        <p:nvSpPr>
          <p:cNvPr id="17" name="16 - Θέση υποσέλιδου"/>
          <p:cNvSpPr>
            <a:spLocks noGrp="1"/>
          </p:cNvSpPr>
          <p:nvPr>
            <p:ph type="ftr" sz="quarter" idx="11"/>
          </p:nvPr>
        </p:nvSpPr>
        <p:spPr>
          <a:xfrm>
            <a:off x="2898648" y="6355080"/>
            <a:ext cx="3474720" cy="365760"/>
          </a:xfrm>
        </p:spPr>
        <p:txBody>
          <a:bodyPr/>
          <a:lstStyle/>
          <a:p>
            <a:endParaRPr lang="el-GR"/>
          </a:p>
        </p:txBody>
      </p:sp>
      <p:sp>
        <p:nvSpPr>
          <p:cNvPr id="29" name="28 - Θέση αριθμού διαφάνειας"/>
          <p:cNvSpPr>
            <a:spLocks noGrp="1"/>
          </p:cNvSpPr>
          <p:nvPr>
            <p:ph type="sldNum" sz="quarter" idx="12"/>
          </p:nvPr>
        </p:nvSpPr>
        <p:spPr>
          <a:xfrm>
            <a:off x="1216152" y="6355080"/>
            <a:ext cx="1219200" cy="365760"/>
          </a:xfrm>
        </p:spPr>
        <p:txBody>
          <a:bodyPr/>
          <a:lstStyle/>
          <a:p>
            <a:fld id="{D3F1D1C4-C2D9-4231-9FB2-B2D9D97AA41D}" type="slidenum">
              <a:rPr lang="el-GR" smtClean="0"/>
              <a:pPr/>
              <a:t>‹#›</a:t>
            </a:fld>
            <a:endParaRPr lang="el-GR"/>
          </a:p>
        </p:txBody>
      </p:sp>
      <p:sp>
        <p:nvSpPr>
          <p:cNvPr id="21" name="20 - Ορθογώνιο"/>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 Ορθογώνιο"/>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 Ορθογώνιο"/>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339341B1-C115-44D0-B820-804F0F5D3579}" type="datetime1">
              <a:rPr lang="el-GR" smtClean="0"/>
              <a:pPr/>
              <a:t>19/9/2021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2C1A220D-958D-45D4-A896-0899ADE57B63}" type="datetime1">
              <a:rPr lang="el-GR" smtClean="0"/>
              <a:pPr/>
              <a:t>19/9/2021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7" name="6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Ευθεία γραμμή σύνδεσης"/>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16DD8CDC-D558-4468-80F6-9ACF81528F32}" type="datetime1">
              <a:rPr lang="el-GR" smtClean="0"/>
              <a:pPr/>
              <a:t>19/9/2021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Θέση περιεχομένου"/>
          <p:cNvSpPr>
            <a:spLocks noGrp="1"/>
          </p:cNvSpPr>
          <p:nvPr>
            <p:ph sz="quarter" idx="1"/>
          </p:nvPr>
        </p:nvSpPr>
        <p:spPr>
          <a:xfrm>
            <a:off x="457200" y="1219200"/>
            <a:ext cx="8229600" cy="493776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transition>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a:xfrm>
            <a:off x="6400800" y="6355080"/>
            <a:ext cx="2286000" cy="365760"/>
          </a:xfrm>
        </p:spPr>
        <p:txBody>
          <a:bodyPr/>
          <a:lstStyle/>
          <a:p>
            <a:fld id="{AD7E1A31-4D79-424A-A69E-21FB05DC82F2}" type="datetime1">
              <a:rPr lang="el-GR" smtClean="0"/>
              <a:pPr/>
              <a:t>19/9/2021</a:t>
            </a:fld>
            <a:endParaRPr lang="el-GR"/>
          </a:p>
        </p:txBody>
      </p:sp>
      <p:sp>
        <p:nvSpPr>
          <p:cNvPr id="5" name="4 - Θέση υποσέλιδου"/>
          <p:cNvSpPr>
            <a:spLocks noGrp="1"/>
          </p:cNvSpPr>
          <p:nvPr>
            <p:ph type="ftr" sz="quarter" idx="11"/>
          </p:nvPr>
        </p:nvSpPr>
        <p:spPr>
          <a:xfrm>
            <a:off x="2898648" y="6355080"/>
            <a:ext cx="3474720" cy="365760"/>
          </a:xfrm>
        </p:spPr>
        <p:txBody>
          <a:bodyPr/>
          <a:lstStyle/>
          <a:p>
            <a:endParaRPr lang="el-GR"/>
          </a:p>
        </p:txBody>
      </p:sp>
      <p:sp>
        <p:nvSpPr>
          <p:cNvPr id="6" name="5 - Θέση αριθμού διαφάνειας"/>
          <p:cNvSpPr>
            <a:spLocks noGrp="1"/>
          </p:cNvSpPr>
          <p:nvPr>
            <p:ph type="sldNum" sz="quarter" idx="12"/>
          </p:nvPr>
        </p:nvSpPr>
        <p:spPr>
          <a:xfrm>
            <a:off x="1069848" y="6355080"/>
            <a:ext cx="1520952" cy="365760"/>
          </a:xfrm>
        </p:spPr>
        <p:txBody>
          <a:bodyPr/>
          <a:lstStyle/>
          <a:p>
            <a:fld id="{D3F1D1C4-C2D9-4231-9FB2-B2D9D97AA41D}" type="slidenum">
              <a:rPr lang="el-GR" smtClean="0"/>
              <a:pPr/>
              <a:t>‹#›</a:t>
            </a:fld>
            <a:endParaRPr lang="el-GR"/>
          </a:p>
        </p:txBody>
      </p:sp>
      <p:sp>
        <p:nvSpPr>
          <p:cNvPr id="7" name="6 - Ορθογώνιο"/>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kumimoji="0" lang="el-GR"/>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135B929-4088-4AB8-B10A-5F1E0A3DD2CF}" type="datetime1">
              <a:rPr lang="el-GR" smtClean="0"/>
              <a:pPr/>
              <a:t>19/9/2021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9" name="8 - Θέση περιεχομένου"/>
          <p:cNvSpPr>
            <a:spLocks noGrp="1"/>
          </p:cNvSpPr>
          <p:nvPr>
            <p:ph sz="quarter" idx="1"/>
          </p:nvPr>
        </p:nvSpPr>
        <p:spPr>
          <a:xfrm>
            <a:off x="457200" y="1219200"/>
            <a:ext cx="4041648" cy="493776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1" name="10 - Θέση περιεχομένου"/>
          <p:cNvSpPr>
            <a:spLocks noGrp="1"/>
          </p:cNvSpPr>
          <p:nvPr>
            <p:ph sz="quarter" idx="2"/>
          </p:nvPr>
        </p:nvSpPr>
        <p:spPr>
          <a:xfrm>
            <a:off x="4632198" y="1216152"/>
            <a:ext cx="4041648" cy="493776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transition>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nchor="ctr"/>
          <a:lstStyle>
            <a:lvl1pPr>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A63F3504-C956-4D94-AF1B-6B35F10BF861}" type="datetime1">
              <a:rPr lang="el-GR" smtClean="0"/>
              <a:pPr/>
              <a:t>19/9/2021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1" name="10 - Θέση περιεχομένου"/>
          <p:cNvSpPr>
            <a:spLocks noGrp="1"/>
          </p:cNvSpPr>
          <p:nvPr>
            <p:ph sz="quarter" idx="2"/>
          </p:nvPr>
        </p:nvSpPr>
        <p:spPr>
          <a:xfrm>
            <a:off x="457200" y="2133600"/>
            <a:ext cx="4038600" cy="40386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3" name="12 - Θέση περιεχομένου"/>
          <p:cNvSpPr>
            <a:spLocks noGrp="1"/>
          </p:cNvSpPr>
          <p:nvPr>
            <p:ph sz="quarter" idx="4"/>
          </p:nvPr>
        </p:nvSpPr>
        <p:spPr>
          <a:xfrm>
            <a:off x="4648200" y="2133600"/>
            <a:ext cx="4038600" cy="40386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transition>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0A999528-5E9D-42A4-B549-1808AD19CD3B}" type="datetime1">
              <a:rPr lang="el-GR" smtClean="0"/>
              <a:pPr/>
              <a:t>19/9/2021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6" name="5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0B39B89-D480-4834-B081-F3A69B6524C3}" type="datetime1">
              <a:rPr lang="el-GR" smtClean="0"/>
              <a:pPr/>
              <a:t>19/9/2021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5" name="4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6E3581B-B502-42E3-9709-D7DF9C80C576}" type="datetime1">
              <a:rPr lang="el-GR" smtClean="0"/>
              <a:pPr/>
              <a:t>19/9/2021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 Ευθεία γραμμή σύνδεσης"/>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περιεχομένου"/>
          <p:cNvSpPr>
            <a:spLocks noGrp="1"/>
          </p:cNvSpPr>
          <p:nvPr>
            <p:ph sz="quarter" idx="1"/>
          </p:nvPr>
        </p:nvSpPr>
        <p:spPr>
          <a:xfrm>
            <a:off x="304800" y="304800"/>
            <a:ext cx="5715000" cy="5715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transition>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l-GR"/>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765275F-A418-4743-A680-CB15E529F44D}" type="datetime1">
              <a:rPr lang="el-GR" smtClean="0"/>
              <a:pPr/>
              <a:t>19/9/2021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152400"/>
            <a:ext cx="8229600" cy="990600"/>
          </a:xfrm>
          <a:prstGeom prst="rect">
            <a:avLst/>
          </a:prstGeom>
        </p:spPr>
        <p:txBody>
          <a:bodyPr vert="horz" anchor="b" anchorCtr="0">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3DB9520-884C-4F59-B6D9-5790EC8E02F2}" type="datetime1">
              <a:rPr lang="el-GR" smtClean="0"/>
              <a:pPr/>
              <a:t>19/9/2021</a:t>
            </a:fld>
            <a:endParaRPr lang="el-GR"/>
          </a:p>
        </p:txBody>
      </p:sp>
      <p:sp>
        <p:nvSpPr>
          <p:cNvPr id="3" name="2 - Θέση υποσέλιδου"/>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3F1D1C4-C2D9-4231-9FB2-B2D9D97AA41D}" type="slidenum">
              <a:rPr lang="el-GR" smtClean="0"/>
              <a:pPr/>
              <a:t>‹#›</a:t>
            </a:fld>
            <a:endParaRPr lang="el-GR"/>
          </a:p>
        </p:txBody>
      </p:sp>
      <p:sp>
        <p:nvSpPr>
          <p:cNvPr id="28" name="2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 Ευθεία γραμμή σύνδεσης"/>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u"/>
  </p:transition>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el.wikipedia.org/wiki/%CE%97/%CE%A5" TargetMode="External"/><Relationship Id="rId2" Type="http://schemas.openxmlformats.org/officeDocument/2006/relationships/hyperlink" Target="https://el.wikipedia.org/wiki/%CE%9C%CE%BD%CE%AE%CE%BC%CE%B7_%CF%85%CF%80%CE%BF%CE%BB%CE%BF%CE%B3%CE%B9%CF%83%CF%84%CE%AE"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gi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7.xml"/><Relationship Id="rId4" Type="http://schemas.openxmlformats.org/officeDocument/2006/relationships/image" Target="../media/image57.emf"/></Relationships>
</file>

<file path=ppt/slides/_rels/slide6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a:solidFill>
                  <a:srgbClr val="FF0000"/>
                </a:solidFill>
              </a:rPr>
              <a:t>Υπολογιστές και δεδομένα</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Ίδια δεδομένα εισόδου, διαφορετικά προγράμματα</a:t>
            </a:r>
          </a:p>
        </p:txBody>
      </p:sp>
      <p:sp>
        <p:nvSpPr>
          <p:cNvPr id="3" name="2 - Θέση περιεχομένου"/>
          <p:cNvSpPr>
            <a:spLocks noGrp="1"/>
          </p:cNvSpPr>
          <p:nvPr>
            <p:ph sz="quarter" idx="1"/>
          </p:nvPr>
        </p:nvSpPr>
        <p:spPr/>
        <p:txBody>
          <a:bodyPr/>
          <a:lstStyle/>
          <a:p>
            <a:endParaRPr lang="el-GR"/>
          </a:p>
        </p:txBody>
      </p:sp>
      <p:pic>
        <p:nvPicPr>
          <p:cNvPr id="4098" name="Picture 2"/>
          <p:cNvPicPr>
            <a:picLocks noChangeAspect="1" noChangeArrowheads="1"/>
          </p:cNvPicPr>
          <p:nvPr/>
        </p:nvPicPr>
        <p:blipFill>
          <a:blip r:embed="rId2" cstate="print"/>
          <a:srcRect/>
          <a:stretch>
            <a:fillRect/>
          </a:stretch>
        </p:blipFill>
        <p:spPr bwMode="auto">
          <a:xfrm>
            <a:off x="2343150" y="2075656"/>
            <a:ext cx="4457700" cy="3657600"/>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10</a:t>
            </a:fld>
            <a:endParaRPr lang="el-G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11</a:t>
            </a:fld>
            <a:endParaRPr lang="el-G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84064"/>
            <a:ext cx="6336704"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75656" y="103064"/>
            <a:ext cx="2088232" cy="369332"/>
          </a:xfrm>
          <a:prstGeom prst="rect">
            <a:avLst/>
          </a:prstGeom>
          <a:noFill/>
        </p:spPr>
        <p:txBody>
          <a:bodyPr wrap="square" rtlCol="0">
            <a:spAutoFit/>
          </a:bodyPr>
          <a:lstStyle/>
          <a:p>
            <a:r>
              <a:rPr lang="el-GR" b="1" dirty="0"/>
              <a:t>ΣΥΜΠΕΡΑΣΜΑΤΙΚΑ</a:t>
            </a:r>
            <a:r>
              <a:rPr lang="en-US" b="1" dirty="0"/>
              <a:t>:</a:t>
            </a:r>
            <a:endParaRPr lang="el-GR" b="1" dirty="0"/>
          </a:p>
        </p:txBody>
      </p:sp>
    </p:spTree>
    <p:extLst>
      <p:ext uri="{BB962C8B-B14F-4D97-AF65-F5344CB8AC3E}">
        <p14:creationId xmlns:p14="http://schemas.microsoft.com/office/powerpoint/2010/main" val="9016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12</a:t>
            </a:fld>
            <a:endParaRPr lang="el-G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771192"/>
            <a:ext cx="7051930" cy="541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9275" y="212000"/>
            <a:ext cx="5505450" cy="495300"/>
          </a:xfrm>
          <a:prstGeom prst="rect">
            <a:avLst/>
          </a:prstGeom>
          <a:noFill/>
          <a:ln w="12700">
            <a:solidFill>
              <a:schemeClr val="tx1"/>
            </a:solidFill>
            <a:miter lim="800000"/>
            <a:headEnd/>
            <a:tailEnd/>
          </a:ln>
          <a:effectLst/>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86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Το μοντέλο </a:t>
            </a:r>
            <a:r>
              <a:rPr lang="en-US" dirty="0"/>
              <a:t>Von Neumann</a:t>
            </a:r>
            <a:endParaRPr lang="el-GR" dirty="0"/>
          </a:p>
        </p:txBody>
      </p:sp>
      <p:sp>
        <p:nvSpPr>
          <p:cNvPr id="3" name="2 - Θέση περιεχομένου"/>
          <p:cNvSpPr>
            <a:spLocks noGrp="1"/>
          </p:cNvSpPr>
          <p:nvPr>
            <p:ph sz="quarter" idx="1"/>
          </p:nvPr>
        </p:nvSpPr>
        <p:spPr/>
        <p:txBody>
          <a:bodyPr>
            <a:normAutofit/>
          </a:bodyPr>
          <a:lstStyle/>
          <a:p>
            <a:r>
              <a:rPr lang="el-GR" dirty="0"/>
              <a:t>Ορίζει τον υπολογιστή ως τέσσερα υποσυστήματα</a:t>
            </a:r>
            <a:r>
              <a:rPr lang="en-US" dirty="0"/>
              <a:t>:</a:t>
            </a:r>
          </a:p>
          <a:p>
            <a:pPr lvl="1"/>
            <a:r>
              <a:rPr lang="el-GR" dirty="0"/>
              <a:t>Μνήμη</a:t>
            </a:r>
          </a:p>
          <a:p>
            <a:pPr lvl="1"/>
            <a:r>
              <a:rPr lang="el-GR" dirty="0"/>
              <a:t>Αριθμητική και λογική μονάδα</a:t>
            </a:r>
          </a:p>
          <a:p>
            <a:pPr lvl="1"/>
            <a:r>
              <a:rPr lang="el-GR" dirty="0"/>
              <a:t>Μονάδα ελέγχου</a:t>
            </a:r>
          </a:p>
          <a:p>
            <a:pPr lvl="1"/>
            <a:r>
              <a:rPr lang="el-GR" dirty="0"/>
              <a:t>Είσοδος/Έξοδος</a:t>
            </a:r>
            <a:endParaRPr lang="en-US" dirty="0"/>
          </a:p>
          <a:p>
            <a:pPr lvl="1"/>
            <a:endParaRPr lang="el-GR" dirty="0"/>
          </a:p>
          <a:p>
            <a:r>
              <a:rPr lang="el-GR" dirty="0"/>
              <a:t>Ορίζει ότι το πρόγραμμα πρέπει να αποθηκεύεται στην μνήμη</a:t>
            </a:r>
          </a:p>
          <a:p>
            <a:r>
              <a:rPr lang="el-GR" dirty="0"/>
              <a:t>Ορίζει ότι το πρόγραμμα αποτελείται από πεπερασμένο αριθμό εντολών οι οποίες εκτελούνται η μία μετά την άλλη, </a:t>
            </a:r>
            <a:r>
              <a:rPr lang="el-GR" b="1" dirty="0"/>
              <a:t>σειριακά</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13</a:t>
            </a:fld>
            <a:endParaRPr lang="el-G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14</a:t>
            </a:fld>
            <a:endParaRPr lang="el-G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166" y="260648"/>
            <a:ext cx="6565709"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999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Το μοντέλο </a:t>
            </a:r>
            <a:r>
              <a:rPr lang="en-US" dirty="0"/>
              <a:t>Von Neumann</a:t>
            </a:r>
            <a:endParaRPr lang="el-GR" dirty="0"/>
          </a:p>
        </p:txBody>
      </p:sp>
      <p:sp>
        <p:nvSpPr>
          <p:cNvPr id="3" name="2 - Θέση περιεχομένου"/>
          <p:cNvSpPr>
            <a:spLocks noGrp="1"/>
          </p:cNvSpPr>
          <p:nvPr>
            <p:ph sz="quarter" idx="1"/>
          </p:nvPr>
        </p:nvSpPr>
        <p:spPr/>
        <p:txBody>
          <a:bodyPr/>
          <a:lstStyle/>
          <a:p>
            <a:endParaRPr lang="el-GR" dirty="0"/>
          </a:p>
        </p:txBody>
      </p:sp>
      <p:pic>
        <p:nvPicPr>
          <p:cNvPr id="5122" name="Picture 2"/>
          <p:cNvPicPr>
            <a:picLocks noChangeAspect="1" noChangeArrowheads="1"/>
          </p:cNvPicPr>
          <p:nvPr/>
        </p:nvPicPr>
        <p:blipFill>
          <a:blip r:embed="rId3" cstate="print"/>
          <a:srcRect/>
          <a:stretch>
            <a:fillRect/>
          </a:stretch>
        </p:blipFill>
        <p:spPr bwMode="auto">
          <a:xfrm>
            <a:off x="828675" y="1776413"/>
            <a:ext cx="7486650" cy="3305175"/>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15</a:t>
            </a:fld>
            <a:endParaRPr lang="el-G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16</a:t>
            </a:fld>
            <a:endParaRPr lang="el-G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764702"/>
            <a:ext cx="5953125"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0148" y="0"/>
            <a:ext cx="9123852" cy="923330"/>
          </a:xfrm>
          <a:prstGeom prst="rect">
            <a:avLst/>
          </a:prstGeom>
        </p:spPr>
        <p:txBody>
          <a:bodyPr wrap="square">
            <a:spAutoFit/>
          </a:bodyPr>
          <a:lstStyle/>
          <a:p>
            <a:pPr algn="just"/>
            <a:r>
              <a:rPr lang="el-GR" b="1" dirty="0">
                <a:solidFill>
                  <a:srgbClr val="00B050"/>
                </a:solidFill>
                <a:latin typeface="Arial" panose="020B0604020202020204" pitchFamily="34" charset="0"/>
                <a:cs typeface="Arial" panose="020B0604020202020204" pitchFamily="34" charset="0"/>
              </a:rPr>
              <a:t>√ </a:t>
            </a:r>
            <a:r>
              <a:rPr lang="el-GR" b="1" dirty="0">
                <a:solidFill>
                  <a:srgbClr val="C00000"/>
                </a:solidFill>
                <a:latin typeface="Arial" panose="020B0604020202020204" pitchFamily="34" charset="0"/>
                <a:cs typeface="Arial" panose="020B0604020202020204" pitchFamily="34" charset="0"/>
              </a:rPr>
              <a:t>Η αρχιτεκτονική </a:t>
            </a:r>
            <a:r>
              <a:rPr lang="el-GR" b="1" dirty="0" err="1">
                <a:solidFill>
                  <a:srgbClr val="C00000"/>
                </a:solidFill>
                <a:latin typeface="Arial" panose="020B0604020202020204" pitchFamily="34" charset="0"/>
                <a:cs typeface="Arial" panose="020B0604020202020204" pitchFamily="34" charset="0"/>
              </a:rPr>
              <a:t>von</a:t>
            </a:r>
            <a:r>
              <a:rPr lang="el-GR" b="1" dirty="0">
                <a:solidFill>
                  <a:srgbClr val="C00000"/>
                </a:solidFill>
                <a:latin typeface="Arial" panose="020B0604020202020204" pitchFamily="34" charset="0"/>
                <a:cs typeface="Arial" panose="020B0604020202020204" pitchFamily="34" charset="0"/>
              </a:rPr>
              <a:t> </a:t>
            </a:r>
            <a:r>
              <a:rPr lang="el-GR" b="1" dirty="0" err="1">
                <a:solidFill>
                  <a:srgbClr val="C00000"/>
                </a:solidFill>
                <a:latin typeface="Arial" panose="020B0604020202020204" pitchFamily="34" charset="0"/>
                <a:cs typeface="Arial" panose="020B0604020202020204" pitchFamily="34" charset="0"/>
              </a:rPr>
              <a:t>Neumann</a:t>
            </a:r>
            <a:r>
              <a:rPr lang="el-GR" b="1" dirty="0">
                <a:solidFill>
                  <a:srgbClr val="C00000"/>
                </a:solidFill>
                <a:latin typeface="Arial" panose="020B0604020202020204" pitchFamily="34" charset="0"/>
                <a:cs typeface="Arial" panose="020B0604020202020204" pitchFamily="34" charset="0"/>
              </a:rPr>
              <a:t> προβλέπει την ύπαρξη ενός επεξεργαστή, ο οποίος επικοινωνεί με τη μνήμη καθώς και με μια σειρά από συσκευές εισόδου/ εξόδου μέσω διαύλων</a:t>
            </a:r>
            <a:r>
              <a:rPr lang="el-GR"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4063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17</a:t>
            </a:fld>
            <a:endParaRPr lang="el-G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576" y="-26009"/>
            <a:ext cx="5496843" cy="2735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1" y="2962275"/>
            <a:ext cx="787717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680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18</a:t>
            </a:fld>
            <a:endParaRPr lang="el-G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 y="836712"/>
            <a:ext cx="8829675"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88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19</a:t>
            </a:fld>
            <a:endParaRPr lang="el-G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1095375"/>
            <a:ext cx="8543925"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296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2</a:t>
            </a:fld>
            <a:endParaRPr lang="el-G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620688"/>
            <a:ext cx="7387809" cy="5507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75656" y="99646"/>
            <a:ext cx="6336704" cy="369332"/>
          </a:xfrm>
          <a:prstGeom prst="rect">
            <a:avLst/>
          </a:prstGeom>
          <a:noFill/>
        </p:spPr>
        <p:txBody>
          <a:bodyPr wrap="square" rtlCol="0">
            <a:spAutoFit/>
          </a:bodyPr>
          <a:lstStyle/>
          <a:p>
            <a:r>
              <a:rPr lang="el-GR" b="1" dirty="0">
                <a:latin typeface="Arial" panose="020B0604020202020204" pitchFamily="34" charset="0"/>
                <a:cs typeface="Arial" panose="020B0604020202020204" pitchFamily="34" charset="0"/>
              </a:rPr>
              <a:t>ΓΕΝΙΚΗ ΕΙΚΟΝΑ ΥΠ</a:t>
            </a:r>
            <a:r>
              <a:rPr lang="en-US" b="1" dirty="0">
                <a:latin typeface="Arial" panose="020B0604020202020204" pitchFamily="34" charset="0"/>
                <a:cs typeface="Arial" panose="020B0604020202020204" pitchFamily="34" charset="0"/>
              </a:rPr>
              <a:t>O</a:t>
            </a:r>
            <a:r>
              <a:rPr lang="el-GR" b="1" dirty="0">
                <a:latin typeface="Arial" panose="020B0604020202020204" pitchFamily="34" charset="0"/>
                <a:cs typeface="Arial" panose="020B0604020202020204" pitchFamily="34" charset="0"/>
              </a:rPr>
              <a:t>ΛΟΓΙΣΤΗ</a:t>
            </a:r>
          </a:p>
        </p:txBody>
      </p:sp>
    </p:spTree>
    <p:extLst>
      <p:ext uri="{BB962C8B-B14F-4D97-AF65-F5344CB8AC3E}">
        <p14:creationId xmlns:p14="http://schemas.microsoft.com/office/powerpoint/2010/main" val="74774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20</a:t>
            </a:fld>
            <a:endParaRPr lang="el-G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620688"/>
            <a:ext cx="8667750"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7174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21</a:t>
            </a:fld>
            <a:endParaRPr lang="el-GR"/>
          </a:p>
        </p:txBody>
      </p:sp>
      <p:sp>
        <p:nvSpPr>
          <p:cNvPr id="3" name="Rectangle 2"/>
          <p:cNvSpPr/>
          <p:nvPr/>
        </p:nvSpPr>
        <p:spPr>
          <a:xfrm>
            <a:off x="251520" y="751344"/>
            <a:ext cx="8640960" cy="2585323"/>
          </a:xfrm>
          <a:prstGeom prst="rect">
            <a:avLst/>
          </a:prstGeom>
        </p:spPr>
        <p:txBody>
          <a:bodyPr wrap="square">
            <a:spAutoFit/>
          </a:bodyPr>
          <a:lstStyle/>
          <a:p>
            <a:r>
              <a:rPr lang="el-GR" b="1" dirty="0"/>
              <a:t>Μνήμη </a:t>
            </a:r>
            <a:r>
              <a:rPr lang="en-US" b="1" dirty="0"/>
              <a:t>RAM</a:t>
            </a:r>
          </a:p>
          <a:p>
            <a:r>
              <a:rPr lang="el-GR" dirty="0"/>
              <a:t>H μνήμη </a:t>
            </a:r>
            <a:r>
              <a:rPr lang="el-GR" b="1" dirty="0"/>
              <a:t>RAM </a:t>
            </a:r>
            <a:r>
              <a:rPr lang="el-GR" dirty="0"/>
              <a:t>του υπολογιστή παίρνει το όνομά της από τα αρχικά των λέξεων </a:t>
            </a:r>
            <a:r>
              <a:rPr lang="el-GR" dirty="0" err="1"/>
              <a:t>Random</a:t>
            </a:r>
            <a:endParaRPr lang="el-GR" dirty="0"/>
          </a:p>
          <a:p>
            <a:r>
              <a:rPr lang="el-GR" dirty="0"/>
              <a:t>Access </a:t>
            </a:r>
            <a:r>
              <a:rPr lang="el-GR" dirty="0" err="1"/>
              <a:t>Memory</a:t>
            </a:r>
            <a:r>
              <a:rPr lang="el-GR" dirty="0"/>
              <a:t> – Μνήμη Τυχαίας Προσπέλασης οι οποίες σημαίνουν ότι τα περιεχόμενα της</a:t>
            </a:r>
            <a:r>
              <a:rPr lang="en-US" dirty="0"/>
              <a:t>  </a:t>
            </a:r>
            <a:r>
              <a:rPr lang="el-GR" dirty="0"/>
              <a:t>μνήμης μπορούν να προσπελαστούν (διαβαστούν και γραφτούν) με οποιαδήποτε σειρά.</a:t>
            </a:r>
          </a:p>
          <a:p>
            <a:r>
              <a:rPr lang="el-GR" dirty="0">
                <a:solidFill>
                  <a:srgbClr val="FF0000"/>
                </a:solidFill>
                <a:effectLst>
                  <a:outerShdw blurRad="38100" dist="38100" dir="2700000" algn="tl">
                    <a:srgbClr val="000000">
                      <a:alpha val="43137"/>
                    </a:srgbClr>
                  </a:outerShdw>
                </a:effectLst>
              </a:rPr>
              <a:t>Χαρακτηριστικό της μνήμης RAM είναι ότι παρότι προφέρει μεγάλες ταχύτητες </a:t>
            </a:r>
            <a:r>
              <a:rPr lang="el-GR" b="1" dirty="0">
                <a:solidFill>
                  <a:srgbClr val="FF0000"/>
                </a:solidFill>
                <a:effectLst>
                  <a:outerShdw blurRad="38100" dist="38100" dir="2700000" algn="tl">
                    <a:srgbClr val="000000">
                      <a:alpha val="43137"/>
                    </a:srgbClr>
                  </a:outerShdw>
                </a:effectLst>
              </a:rPr>
              <a:t>δε </a:t>
            </a:r>
            <a:r>
              <a:rPr lang="el-GR" dirty="0">
                <a:solidFill>
                  <a:srgbClr val="FF0000"/>
                </a:solidFill>
                <a:effectLst>
                  <a:outerShdw blurRad="38100" dist="38100" dir="2700000" algn="tl">
                    <a:srgbClr val="000000">
                      <a:alpha val="43137"/>
                    </a:srgbClr>
                  </a:outerShdw>
                </a:effectLst>
              </a:rPr>
              <a:t>μπορεί να</a:t>
            </a:r>
            <a:r>
              <a:rPr lang="en-US" dirty="0">
                <a:solidFill>
                  <a:srgbClr val="FF0000"/>
                </a:solidFill>
                <a:effectLst>
                  <a:outerShdw blurRad="38100" dist="38100" dir="2700000" algn="tl">
                    <a:srgbClr val="000000">
                      <a:alpha val="43137"/>
                    </a:srgbClr>
                  </a:outerShdw>
                </a:effectLst>
              </a:rPr>
              <a:t> </a:t>
            </a:r>
            <a:r>
              <a:rPr lang="el-GR" dirty="0">
                <a:solidFill>
                  <a:srgbClr val="FF0000"/>
                </a:solidFill>
                <a:effectLst>
                  <a:outerShdw blurRad="38100" dist="38100" dir="2700000" algn="tl">
                    <a:srgbClr val="000000">
                      <a:alpha val="43137"/>
                    </a:srgbClr>
                  </a:outerShdw>
                </a:effectLst>
              </a:rPr>
              <a:t>διατηρήσει μόνιμα το περιεχόμενό της και αυτό χάνεται όταν διακοπεί η παροχή ρεύματος</a:t>
            </a:r>
            <a:r>
              <a:rPr lang="el-GR" dirty="0"/>
              <a:t> –αυτός είναι και ο λόγος που χρησιμοποιούμε μονάδες περιφερειακής μνήμης όπως ο</a:t>
            </a:r>
            <a:r>
              <a:rPr lang="en-US" dirty="0"/>
              <a:t> </a:t>
            </a:r>
            <a:r>
              <a:rPr lang="el-GR" dirty="0"/>
              <a:t>σκληρός δίσκος για τη μόνιμη αποθήκευση των δεδομένων μας.</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045" y="3789040"/>
            <a:ext cx="8334375"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8220545"/>
      </p:ext>
    </p:extLst>
  </p:cSld>
  <p:clrMapOvr>
    <a:masterClrMapping/>
  </p:clrMapOvr>
  <p:transition>
    <p:wipe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22</a:t>
            </a:fld>
            <a:endParaRPr lang="el-GR"/>
          </a:p>
        </p:txBody>
      </p:sp>
      <p:sp>
        <p:nvSpPr>
          <p:cNvPr id="3" name="Rectangle 2"/>
          <p:cNvSpPr/>
          <p:nvPr/>
        </p:nvSpPr>
        <p:spPr>
          <a:xfrm>
            <a:off x="35790" y="188640"/>
            <a:ext cx="9108210" cy="1754326"/>
          </a:xfrm>
          <a:prstGeom prst="rect">
            <a:avLst/>
          </a:prstGeom>
        </p:spPr>
        <p:txBody>
          <a:bodyPr wrap="square">
            <a:spAutoFit/>
          </a:bodyPr>
          <a:lstStyle/>
          <a:p>
            <a:r>
              <a:rPr lang="el-GR" dirty="0"/>
              <a:t>Η </a:t>
            </a:r>
            <a:r>
              <a:rPr lang="el-GR" b="1" dirty="0"/>
              <a:t>ROM</a:t>
            </a:r>
            <a:r>
              <a:rPr lang="el-GR" dirty="0"/>
              <a:t> (</a:t>
            </a:r>
            <a:r>
              <a:rPr lang="el-GR" b="1" dirty="0" err="1"/>
              <a:t>R</a:t>
            </a:r>
            <a:r>
              <a:rPr lang="el-GR" dirty="0" err="1"/>
              <a:t>ead</a:t>
            </a:r>
            <a:r>
              <a:rPr lang="el-GR" dirty="0"/>
              <a:t>-</a:t>
            </a:r>
            <a:r>
              <a:rPr lang="el-GR" b="1" dirty="0" err="1"/>
              <a:t>O</a:t>
            </a:r>
            <a:r>
              <a:rPr lang="el-GR" dirty="0" err="1"/>
              <a:t>nly</a:t>
            </a:r>
            <a:r>
              <a:rPr lang="el-GR" dirty="0"/>
              <a:t> </a:t>
            </a:r>
            <a:r>
              <a:rPr lang="el-GR" b="1" dirty="0" err="1"/>
              <a:t>M</a:t>
            </a:r>
            <a:r>
              <a:rPr lang="el-GR" dirty="0" err="1"/>
              <a:t>emory</a:t>
            </a:r>
            <a:r>
              <a:rPr lang="el-GR" dirty="0"/>
              <a:t>, μτφ. μνήμη μόνο για ανάγνωση) είναι τύπος ηλεκτρονικής </a:t>
            </a:r>
            <a:r>
              <a:rPr lang="el-GR" dirty="0">
                <a:hlinkClick r:id="rId2" tooltip="Μνήμη υπολογιστή"/>
              </a:rPr>
              <a:t>μνήμης</a:t>
            </a:r>
            <a:r>
              <a:rPr lang="el-GR" dirty="0"/>
              <a:t>, μόνο ανάγνωσης (γράφεται μόνο μία φορά από το εργοστάσιο που την κατασκευάζει) και μη πτητική (δεν χάνει τα δεδομένα της με τη διακοπή της τροφοδοσίας ρεύματος) που χρησιμοποιείται κυρίως σε </a:t>
            </a:r>
            <a:r>
              <a:rPr lang="el-GR" dirty="0">
                <a:hlinkClick r:id="rId3" tooltip="Η/Υ"/>
              </a:rPr>
              <a:t>ηλεκτρονικούς υπολογιστές</a:t>
            </a:r>
            <a:r>
              <a:rPr lang="el-GR" dirty="0"/>
              <a:t> αλλά και σε ηλεκτρονικές συσκευές. Υπάρχουν ειδικές περιπτώσεις που μπορούμε να αλλάξουμε τα περιεχόμενα μιας μνήμης ROM αλλά αυτή η αλλαγή είτε γίνεται πολύ αργά είτε απαιτούνται ειδικά μηχανήματα και τεχνικές.</a:t>
            </a:r>
          </a:p>
        </p:txBody>
      </p:sp>
      <p:sp>
        <p:nvSpPr>
          <p:cNvPr id="4" name="Rectangle 3"/>
          <p:cNvSpPr/>
          <p:nvPr/>
        </p:nvSpPr>
        <p:spPr>
          <a:xfrm>
            <a:off x="611560" y="2420888"/>
            <a:ext cx="7416823" cy="2031325"/>
          </a:xfrm>
          <a:prstGeom prst="rect">
            <a:avLst/>
          </a:prstGeom>
        </p:spPr>
        <p:txBody>
          <a:bodyPr wrap="square">
            <a:spAutoFit/>
          </a:bodyPr>
          <a:lstStyle/>
          <a:p>
            <a:r>
              <a:rPr lang="el-GR" b="1" dirty="0"/>
              <a:t>Είδη άλλων μη πτητικών μνημών </a:t>
            </a:r>
            <a:r>
              <a:rPr lang="en-US" b="1" dirty="0"/>
              <a:t>ROM</a:t>
            </a:r>
          </a:p>
          <a:p>
            <a:r>
              <a:rPr lang="el-GR" dirty="0"/>
              <a:t>Υπάρχουν παρόμοιες μνήμες με τη </a:t>
            </a:r>
            <a:r>
              <a:rPr lang="en-US" dirty="0"/>
              <a:t>ROM </a:t>
            </a:r>
            <a:r>
              <a:rPr lang="el-GR" dirty="0"/>
              <a:t>όσον αφορά κυρίως στη μη πτητικότητα τους όπως οι : </a:t>
            </a:r>
          </a:p>
          <a:p>
            <a:r>
              <a:rPr lang="en-US" b="1" dirty="0"/>
              <a:t>√PROM</a:t>
            </a:r>
            <a:r>
              <a:rPr lang="en-US" dirty="0"/>
              <a:t> (Programmable Read Only Memory)</a:t>
            </a:r>
          </a:p>
          <a:p>
            <a:r>
              <a:rPr lang="en-US" b="1" dirty="0"/>
              <a:t>√EPROM</a:t>
            </a:r>
            <a:r>
              <a:rPr lang="en-US" dirty="0"/>
              <a:t> (Erasable Programmable Read Only Memory)</a:t>
            </a:r>
          </a:p>
          <a:p>
            <a:r>
              <a:rPr lang="en-US" b="1" dirty="0"/>
              <a:t>√EEPROM</a:t>
            </a:r>
            <a:r>
              <a:rPr lang="en-US" dirty="0"/>
              <a:t> (Electrically Erasable Programmable Read-Only Memory)</a:t>
            </a:r>
          </a:p>
          <a:p>
            <a:r>
              <a:rPr lang="en-US" b="1" dirty="0"/>
              <a:t>√Flash ROM (BIOS)</a:t>
            </a:r>
            <a:endParaRPr lang="en-US" dirty="0"/>
          </a:p>
        </p:txBody>
      </p:sp>
    </p:spTree>
    <p:extLst>
      <p:ext uri="{BB962C8B-B14F-4D97-AF65-F5344CB8AC3E}">
        <p14:creationId xmlns:p14="http://schemas.microsoft.com/office/powerpoint/2010/main" val="912083703"/>
      </p:ext>
    </p:extLst>
  </p:cSld>
  <p:clrMapOvr>
    <a:masterClrMapping/>
  </p:clrMapOvr>
  <p:transition>
    <p:wipe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23</a:t>
            </a:fld>
            <a:endParaRPr lang="el-G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7483" y="1988840"/>
            <a:ext cx="552450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1187624" y="2132856"/>
            <a:ext cx="1584176" cy="151216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0736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rgbClr val="00B050"/>
                </a:solidFill>
                <a:latin typeface="Arial" panose="020B0604020202020204" pitchFamily="34" charset="0"/>
                <a:cs typeface="Arial" panose="020B0604020202020204" pitchFamily="34" charset="0"/>
              </a:rPr>
              <a:t>Δεδομένα</a:t>
            </a:r>
            <a:r>
              <a:rPr lang="en-US" b="1" dirty="0">
                <a:solidFill>
                  <a:srgbClr val="00B050"/>
                </a:solidFill>
                <a:latin typeface="Arial" panose="020B0604020202020204" pitchFamily="34" charset="0"/>
                <a:cs typeface="Arial" panose="020B0604020202020204" pitchFamily="34" charset="0"/>
              </a:rPr>
              <a:t> </a:t>
            </a:r>
            <a:endParaRPr lang="el-GR" b="1" dirty="0">
              <a:solidFill>
                <a:srgbClr val="00B050"/>
              </a:solidFill>
              <a:latin typeface="Arial" panose="020B0604020202020204" pitchFamily="34" charset="0"/>
              <a:cs typeface="Arial" panose="020B0604020202020204" pitchFamily="34" charset="0"/>
            </a:endParaRPr>
          </a:p>
        </p:txBody>
      </p:sp>
      <p:sp>
        <p:nvSpPr>
          <p:cNvPr id="3" name="2 - Θέση περιεχομένου"/>
          <p:cNvSpPr>
            <a:spLocks noGrp="1"/>
          </p:cNvSpPr>
          <p:nvPr>
            <p:ph sz="quarter" idx="1"/>
          </p:nvPr>
        </p:nvSpPr>
        <p:spPr/>
        <p:txBody>
          <a:bodyPr/>
          <a:lstStyle/>
          <a:p>
            <a:r>
              <a:rPr lang="el-GR" dirty="0"/>
              <a:t>Τα δεδομένα πρέπει να αποθηκευθούν στον υπολογιστή με τη μορφή ηλεκτρικών σημάτων και πιο συγκεκριμένα με την παρουσία ή την απουσία τους. </a:t>
            </a:r>
            <a:endParaRPr lang="en-US" dirty="0"/>
          </a:p>
          <a:p>
            <a:r>
              <a:rPr lang="el-GR" dirty="0"/>
              <a:t>Έτσι μετατρέπονται σε κάποιο σύστημα το οποίο χρησιμοποιεί μόνο 2 καταστάσεις (0 και 1)</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24</a:t>
            </a:fld>
            <a:endParaRPr lang="el-G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25144"/>
            <a:ext cx="6108173" cy="1316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83568" y="4405754"/>
            <a:ext cx="4032448" cy="369332"/>
          </a:xfrm>
          <a:prstGeom prst="rect">
            <a:avLst/>
          </a:prstGeom>
          <a:noFill/>
        </p:spPr>
        <p:txBody>
          <a:bodyPr wrap="square" rtlCol="0">
            <a:spAutoFit/>
          </a:bodyPr>
          <a:lstStyle/>
          <a:p>
            <a:r>
              <a:rPr lang="el-GR" b="1" dirty="0">
                <a:latin typeface="Arial" panose="020B0604020202020204" pitchFamily="34" charset="0"/>
                <a:cs typeface="Arial" panose="020B0604020202020204" pitchFamily="34" charset="0"/>
              </a:rPr>
              <a:t>ΑΡΧΙΤΕΚΤΟΝΙΚΗ </a:t>
            </a:r>
            <a:r>
              <a:rPr lang="en-US" b="1" dirty="0">
                <a:latin typeface="Arial" panose="020B0604020202020204" pitchFamily="34" charset="0"/>
                <a:cs typeface="Arial" panose="020B0604020202020204" pitchFamily="34" charset="0"/>
              </a:rPr>
              <a:t>von Neumann</a:t>
            </a:r>
            <a:endParaRPr lang="el-GR" b="1" dirty="0">
              <a:latin typeface="Arial" panose="020B0604020202020204" pitchFamily="34" charset="0"/>
              <a:cs typeface="Arial" panose="020B0604020202020204" pitchFamily="34"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4471"/>
            <a:ext cx="7962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25</a:t>
            </a:fld>
            <a:endParaRPr lang="el-G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62" y="620688"/>
            <a:ext cx="7944094" cy="512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50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26</a:t>
            </a:fld>
            <a:endParaRPr lang="el-G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260649"/>
            <a:ext cx="8280920" cy="640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167" y="1116480"/>
            <a:ext cx="6293020" cy="4660701"/>
          </a:xfrm>
          <a:prstGeom prst="rect">
            <a:avLst/>
          </a:prstGeom>
          <a:noFill/>
          <a:ln>
            <a:noFill/>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986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27</a:t>
            </a:fld>
            <a:endParaRPr lang="el-GR"/>
          </a:p>
        </p:txBody>
      </p:sp>
      <p:sp>
        <p:nvSpPr>
          <p:cNvPr id="3" name="Rectangle 2"/>
          <p:cNvSpPr/>
          <p:nvPr/>
        </p:nvSpPr>
        <p:spPr>
          <a:xfrm>
            <a:off x="0" y="116632"/>
            <a:ext cx="9144000" cy="1526572"/>
          </a:xfrm>
          <a:prstGeom prst="rect">
            <a:avLst/>
          </a:prstGeom>
        </p:spPr>
        <p:txBody>
          <a:bodyPr wrap="square">
            <a:spAutoFit/>
          </a:bodyPr>
          <a:lstStyle/>
          <a:p>
            <a:pPr>
              <a:lnSpc>
                <a:spcPct val="150000"/>
              </a:lnSpc>
            </a:pPr>
            <a:r>
              <a:rPr lang="el-GR" sz="2800" b="1" dirty="0" err="1">
                <a:solidFill>
                  <a:srgbClr val="FF0000"/>
                </a:solidFill>
                <a:latin typeface="Arial Black" pitchFamily="34" charset="0"/>
              </a:rPr>
              <a:t>Aναλογικά</a:t>
            </a:r>
            <a:r>
              <a:rPr lang="el-GR" sz="2800" b="1" dirty="0">
                <a:solidFill>
                  <a:srgbClr val="FF0000"/>
                </a:solidFill>
                <a:latin typeface="Arial Black" pitchFamily="34" charset="0"/>
              </a:rPr>
              <a:t> </a:t>
            </a:r>
            <a:r>
              <a:rPr lang="el-GR" dirty="0">
                <a:latin typeface="Arial Black" pitchFamily="34" charset="0"/>
              </a:rPr>
              <a:t>είναι τα μεγέθη που οι καταστάσεις τους μπορούν να πάρουν</a:t>
            </a:r>
            <a:r>
              <a:rPr lang="en-US" dirty="0">
                <a:latin typeface="Arial Black" pitchFamily="34" charset="0"/>
              </a:rPr>
              <a:t> </a:t>
            </a:r>
            <a:r>
              <a:rPr lang="el-GR" i="1" dirty="0">
                <a:latin typeface="Arial Black" pitchFamily="34" charset="0"/>
              </a:rPr>
              <a:t>συνεχείς τιμές </a:t>
            </a:r>
            <a:r>
              <a:rPr lang="el-GR" dirty="0">
                <a:latin typeface="Arial Black" pitchFamily="34" charset="0"/>
              </a:rPr>
              <a:t>και σε κάθε τιμή του μεγέθους αντιστοιχεί μία πληροφορία.</a:t>
            </a:r>
          </a:p>
        </p:txBody>
      </p:sp>
      <p:sp>
        <p:nvSpPr>
          <p:cNvPr id="4" name="Rectangle 3"/>
          <p:cNvSpPr/>
          <p:nvPr/>
        </p:nvSpPr>
        <p:spPr>
          <a:xfrm>
            <a:off x="19654" y="2105560"/>
            <a:ext cx="9144000" cy="800219"/>
          </a:xfrm>
          <a:prstGeom prst="rect">
            <a:avLst/>
          </a:prstGeom>
        </p:spPr>
        <p:txBody>
          <a:bodyPr wrap="square">
            <a:spAutoFit/>
          </a:bodyPr>
          <a:lstStyle/>
          <a:p>
            <a:r>
              <a:rPr lang="el-GR" sz="2800" b="1" dirty="0">
                <a:solidFill>
                  <a:srgbClr val="FF0000"/>
                </a:solidFill>
                <a:latin typeface="Arial Black" pitchFamily="34" charset="0"/>
              </a:rPr>
              <a:t>Ψηφιακά </a:t>
            </a:r>
            <a:r>
              <a:rPr lang="el-GR" dirty="0">
                <a:latin typeface="Arial Black" pitchFamily="34" charset="0"/>
              </a:rPr>
              <a:t>είναι τα μεγέθη, και τα αντίστοιχα συστήματα, που οι καταστάσεις τους παίρνουν </a:t>
            </a:r>
            <a:r>
              <a:rPr lang="el-GR" i="1" dirty="0">
                <a:latin typeface="Arial Black" pitchFamily="34" charset="0"/>
              </a:rPr>
              <a:t>διακριτές τιμές</a:t>
            </a:r>
            <a:r>
              <a:rPr lang="el-GR" dirty="0">
                <a:latin typeface="Arial Black" pitchFamily="34" charset="0"/>
              </a:rPr>
              <a:t>.</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717032"/>
            <a:ext cx="630555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697544"/>
      </p:ext>
    </p:extLst>
  </p:cSld>
  <p:clrMapOvr>
    <a:masterClrMapping/>
  </p:clrMapOvr>
  <p:transition>
    <p:wipe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28</a:t>
            </a:fld>
            <a:endParaRPr lang="el-GR"/>
          </a:p>
        </p:txBody>
      </p:sp>
      <p:sp>
        <p:nvSpPr>
          <p:cNvPr id="28" name="Rectangle 27"/>
          <p:cNvSpPr/>
          <p:nvPr/>
        </p:nvSpPr>
        <p:spPr>
          <a:xfrm>
            <a:off x="1475656" y="65447"/>
            <a:ext cx="6696744" cy="1754326"/>
          </a:xfrm>
          <a:prstGeom prst="rect">
            <a:avLst/>
          </a:prstGeom>
          <a:ln w="38100" cmpd="dbl">
            <a:solidFill>
              <a:schemeClr val="accent1"/>
            </a:solidFill>
          </a:ln>
        </p:spPr>
        <p:txBody>
          <a:bodyPr wrap="square">
            <a:spAutoFit/>
          </a:bodyPr>
          <a:lstStyle/>
          <a:p>
            <a:pPr algn="just"/>
            <a:r>
              <a:rPr lang="el-GR" dirty="0">
                <a:solidFill>
                  <a:srgbClr val="002060"/>
                </a:solidFill>
                <a:effectLst>
                  <a:outerShdw blurRad="38100" dist="38100" dir="2700000" algn="tl">
                    <a:srgbClr val="000000">
                      <a:alpha val="43137"/>
                    </a:srgbClr>
                  </a:outerShdw>
                </a:effectLst>
                <a:latin typeface="Arial Black" pitchFamily="34" charset="0"/>
              </a:rPr>
              <a:t>! Γενικώς, ψηφιακό ονομάζεται ένα μέγεθος του οποίου οι καταστάσεις και κατ' επέκταση οι πληροφορίες, που τις καταγράφουν, εκφράζονται ή μπορούν να παρασταθούν με τα στοιχεία ενός αριθμήσιμου συνόλου, όπως π.χ. είναι οι ακέραιοι αριθμοί.</a:t>
            </a:r>
          </a:p>
        </p:txBody>
      </p:sp>
      <p:pic>
        <p:nvPicPr>
          <p:cNvPr id="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708920"/>
            <a:ext cx="7759890" cy="263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a:xfrm>
            <a:off x="2339752" y="2891925"/>
            <a:ext cx="1200521" cy="369332"/>
          </a:xfrm>
          <a:prstGeom prst="rect">
            <a:avLst/>
          </a:prstGeom>
        </p:spPr>
        <p:txBody>
          <a:bodyPr wrap="none">
            <a:spAutoFit/>
          </a:bodyPr>
          <a:lstStyle/>
          <a:p>
            <a:r>
              <a:rPr lang="el-GR" b="1" i="1" dirty="0"/>
              <a:t>Αναλογικό</a:t>
            </a:r>
            <a:endParaRPr lang="el-GR" b="1" dirty="0"/>
          </a:p>
        </p:txBody>
      </p:sp>
      <p:sp>
        <p:nvSpPr>
          <p:cNvPr id="31" name="Rectangle 30"/>
          <p:cNvSpPr/>
          <p:nvPr/>
        </p:nvSpPr>
        <p:spPr>
          <a:xfrm>
            <a:off x="6156176" y="2875002"/>
            <a:ext cx="1646028" cy="369332"/>
          </a:xfrm>
          <a:prstGeom prst="rect">
            <a:avLst/>
          </a:prstGeom>
        </p:spPr>
        <p:txBody>
          <a:bodyPr wrap="none">
            <a:spAutoFit/>
          </a:bodyPr>
          <a:lstStyle/>
          <a:p>
            <a:r>
              <a:rPr lang="el-GR" b="1" dirty="0">
                <a:solidFill>
                  <a:srgbClr val="FF0000"/>
                </a:solidFill>
              </a:rPr>
              <a:t>Ψηφιακό σήμα</a:t>
            </a:r>
          </a:p>
        </p:txBody>
      </p:sp>
      <p:sp>
        <p:nvSpPr>
          <p:cNvPr id="32" name="Rectangle 31"/>
          <p:cNvSpPr/>
          <p:nvPr/>
        </p:nvSpPr>
        <p:spPr>
          <a:xfrm>
            <a:off x="8797" y="5517232"/>
            <a:ext cx="8928992" cy="923330"/>
          </a:xfrm>
          <a:prstGeom prst="rect">
            <a:avLst/>
          </a:prstGeom>
          <a:ln w="63500" cmpd="sng">
            <a:solidFill>
              <a:srgbClr val="00B050"/>
            </a:solidFill>
          </a:ln>
        </p:spPr>
        <p:txBody>
          <a:bodyPr wrap="square">
            <a:spAutoFit/>
          </a:bodyPr>
          <a:lstStyle/>
          <a:p>
            <a:pPr algn="just"/>
            <a:r>
              <a:rPr lang="el-GR" dirty="0">
                <a:solidFill>
                  <a:srgbClr val="FF0000"/>
                </a:solidFill>
                <a:latin typeface="Arial Black" pitchFamily="34" charset="0"/>
                <a:sym typeface="Wingdings 2"/>
              </a:rPr>
              <a:t> </a:t>
            </a:r>
            <a:r>
              <a:rPr lang="el-GR" dirty="0" err="1">
                <a:solidFill>
                  <a:srgbClr val="FF0000"/>
                </a:solidFill>
                <a:latin typeface="Arial Black" pitchFamily="34" charset="0"/>
              </a:rPr>
              <a:t>Tα</a:t>
            </a:r>
            <a:r>
              <a:rPr lang="el-GR" dirty="0">
                <a:solidFill>
                  <a:srgbClr val="FF0000"/>
                </a:solidFill>
                <a:latin typeface="Arial Black" pitchFamily="34" charset="0"/>
              </a:rPr>
              <a:t> ψηφιακά μεγέθη χαρακτηρίζονται από διακριτές τιμές και αυτό κάνει τα σήματά τους πλεονεκτικά έναντι του θορύβου σε σύγκριση με τα αναλογικά.</a:t>
            </a:r>
          </a:p>
        </p:txBody>
      </p:sp>
    </p:spTree>
    <p:extLst>
      <p:ext uri="{BB962C8B-B14F-4D97-AF65-F5344CB8AC3E}">
        <p14:creationId xmlns:p14="http://schemas.microsoft.com/office/powerpoint/2010/main" val="332384292"/>
      </p:ext>
    </p:extLst>
  </p:cSld>
  <p:clrMapOvr>
    <a:masterClrMapping/>
  </p:clrMapOvr>
  <p:transition>
    <p:wipe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29</a:t>
            </a:fld>
            <a:endParaRPr lang="el-G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8640"/>
            <a:ext cx="6775298"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2852936"/>
            <a:ext cx="9036496" cy="3416320"/>
          </a:xfrm>
          <a:prstGeom prst="rect">
            <a:avLst/>
          </a:prstGeom>
        </p:spPr>
        <p:txBody>
          <a:bodyPr wrap="square">
            <a:spAutoFit/>
          </a:bodyPr>
          <a:lstStyle/>
          <a:p>
            <a:pPr algn="just"/>
            <a:r>
              <a:rPr lang="el-GR" dirty="0" err="1">
                <a:solidFill>
                  <a:schemeClr val="tx2">
                    <a:lumMod val="75000"/>
                  </a:schemeClr>
                </a:solidFill>
                <a:latin typeface="Arial Black" pitchFamily="34" charset="0"/>
                <a:sym typeface="Wingdings"/>
              </a:rPr>
              <a:t></a:t>
            </a:r>
            <a:r>
              <a:rPr lang="el-GR" dirty="0" err="1">
                <a:solidFill>
                  <a:schemeClr val="tx2">
                    <a:lumMod val="75000"/>
                  </a:schemeClr>
                </a:solidFill>
                <a:latin typeface="Arial Black" pitchFamily="34" charset="0"/>
              </a:rPr>
              <a:t>Tα</a:t>
            </a:r>
            <a:r>
              <a:rPr lang="el-GR" dirty="0">
                <a:solidFill>
                  <a:schemeClr val="tx2">
                    <a:lumMod val="75000"/>
                  </a:schemeClr>
                </a:solidFill>
                <a:latin typeface="Arial Black" pitchFamily="34" charset="0"/>
              </a:rPr>
              <a:t> δυαδικά σήματα, λόγω της ευκολίας παραγωγής τους και του μεγάλου περιθωρίου θορύβου που προσφέρουν, χρησιμοποιούνται σχεδόν αποκλειστικά στις σημερινές εφαρμογές. </a:t>
            </a:r>
          </a:p>
          <a:p>
            <a:pPr algn="just"/>
            <a:endParaRPr lang="el-GR" dirty="0">
              <a:latin typeface="Arial Black" pitchFamily="34" charset="0"/>
            </a:endParaRPr>
          </a:p>
          <a:p>
            <a:pPr marL="285750" indent="-285750" algn="just">
              <a:buFont typeface="Wingdings 2"/>
              <a:buChar char="R"/>
            </a:pPr>
            <a:r>
              <a:rPr lang="el-GR" dirty="0">
                <a:latin typeface="Arial Black" pitchFamily="34" charset="0"/>
                <a:sym typeface="Wingdings 2"/>
              </a:rPr>
              <a:t>Έχει </a:t>
            </a:r>
            <a:r>
              <a:rPr lang="el-GR" dirty="0">
                <a:latin typeface="Arial Black" pitchFamily="34" charset="0"/>
              </a:rPr>
              <a:t>καθιερωθεί διεθνώς οι δύο καταστάσεις ενός δυαδικού σήματος να συμβολίζονται </a:t>
            </a:r>
            <a:r>
              <a:rPr lang="el-GR" i="1" dirty="0">
                <a:solidFill>
                  <a:srgbClr val="FF0000"/>
                </a:solidFill>
                <a:latin typeface="Arial Black" pitchFamily="34" charset="0"/>
              </a:rPr>
              <a:t>με τα ψηφία "0" και "1"</a:t>
            </a:r>
            <a:r>
              <a:rPr lang="el-GR" dirty="0">
                <a:latin typeface="Arial Black" pitchFamily="34" charset="0"/>
              </a:rPr>
              <a:t> και το κάθε ένα από αυτά τα δυαδικά ψηφία να ονομάζεται </a:t>
            </a:r>
            <a:r>
              <a:rPr lang="el-GR" b="1" dirty="0" err="1">
                <a:latin typeface="Arial Black" pitchFamily="34" charset="0"/>
              </a:rPr>
              <a:t>bit</a:t>
            </a:r>
            <a:r>
              <a:rPr lang="el-GR" b="1" dirty="0">
                <a:latin typeface="Arial Black" pitchFamily="34" charset="0"/>
              </a:rPr>
              <a:t> </a:t>
            </a:r>
            <a:r>
              <a:rPr lang="el-GR" dirty="0">
                <a:latin typeface="Arial Black" pitchFamily="34" charset="0"/>
              </a:rPr>
              <a:t>(</a:t>
            </a:r>
            <a:r>
              <a:rPr lang="el-GR" b="1" dirty="0" err="1">
                <a:latin typeface="Arial Black" pitchFamily="34" charset="0"/>
              </a:rPr>
              <a:t>bi</a:t>
            </a:r>
            <a:r>
              <a:rPr lang="el-GR" dirty="0" err="1">
                <a:latin typeface="Arial Black" pitchFamily="34" charset="0"/>
              </a:rPr>
              <a:t>nary</a:t>
            </a:r>
            <a:r>
              <a:rPr lang="el-GR" dirty="0">
                <a:latin typeface="Arial Black" pitchFamily="34" charset="0"/>
              </a:rPr>
              <a:t> </a:t>
            </a:r>
            <a:r>
              <a:rPr lang="el-GR" dirty="0" err="1">
                <a:latin typeface="Arial Black" pitchFamily="34" charset="0"/>
              </a:rPr>
              <a:t>digi</a:t>
            </a:r>
            <a:r>
              <a:rPr lang="el-GR" b="1" dirty="0" err="1">
                <a:latin typeface="Arial Black" pitchFamily="34" charset="0"/>
              </a:rPr>
              <a:t>t</a:t>
            </a:r>
            <a:r>
              <a:rPr lang="el-GR" dirty="0">
                <a:latin typeface="Arial Black" pitchFamily="34" charset="0"/>
              </a:rPr>
              <a:t>). </a:t>
            </a:r>
          </a:p>
          <a:p>
            <a:pPr algn="just"/>
            <a:endParaRPr lang="el-GR" dirty="0">
              <a:latin typeface="Arial Black" pitchFamily="34" charset="0"/>
            </a:endParaRPr>
          </a:p>
          <a:p>
            <a:pPr marL="285750" indent="-285750" algn="just">
              <a:buFont typeface="Wingdings 2"/>
              <a:buChar char="R"/>
            </a:pPr>
            <a:r>
              <a:rPr lang="el-GR" b="1" dirty="0">
                <a:latin typeface="Arial Black" pitchFamily="34" charset="0"/>
              </a:rPr>
              <a:t>1 </a:t>
            </a:r>
            <a:r>
              <a:rPr lang="el-GR" b="1" dirty="0" err="1">
                <a:latin typeface="Arial Black" pitchFamily="34" charset="0"/>
              </a:rPr>
              <a:t>bit</a:t>
            </a:r>
            <a:r>
              <a:rPr lang="el-GR" b="1" dirty="0">
                <a:latin typeface="Arial Black" pitchFamily="34" charset="0"/>
              </a:rPr>
              <a:t> </a:t>
            </a:r>
            <a:r>
              <a:rPr lang="el-GR" dirty="0">
                <a:latin typeface="Arial Black" pitchFamily="34" charset="0"/>
              </a:rPr>
              <a:t>πληροφορίας παριστά μία από τις δύο δυνατές καταστάσεις.</a:t>
            </a:r>
          </a:p>
          <a:p>
            <a:pPr marL="285750" indent="-285750" algn="just">
              <a:buFont typeface="Wingdings 2"/>
              <a:buChar char="R"/>
            </a:pPr>
            <a:endParaRPr lang="el-GR" dirty="0">
              <a:latin typeface="Arial Black" pitchFamily="34" charset="0"/>
            </a:endParaRPr>
          </a:p>
          <a:p>
            <a:pPr marL="285750" indent="-285750" algn="just">
              <a:buFont typeface="Wingdings 2"/>
              <a:buChar char="R"/>
            </a:pPr>
            <a:r>
              <a:rPr lang="el-GR" dirty="0">
                <a:latin typeface="Arial Black" pitchFamily="34" charset="0"/>
              </a:rPr>
              <a:t> Σύνολο των δυνατών καταστάσεων</a:t>
            </a:r>
            <a:r>
              <a:rPr lang="en-US" dirty="0">
                <a:latin typeface="Arial Black" pitchFamily="34" charset="0"/>
              </a:rPr>
              <a:t>: </a:t>
            </a:r>
            <a:r>
              <a:rPr lang="el-GR" dirty="0">
                <a:solidFill>
                  <a:srgbClr val="FF0000"/>
                </a:solidFill>
                <a:latin typeface="Arial Black" pitchFamily="34" charset="0"/>
              </a:rPr>
              <a:t>2</a:t>
            </a:r>
            <a:r>
              <a:rPr lang="en-US" baseline="30000" dirty="0">
                <a:solidFill>
                  <a:srgbClr val="FF0000"/>
                </a:solidFill>
                <a:latin typeface="Arial Black" pitchFamily="34" charset="0"/>
              </a:rPr>
              <a:t>m</a:t>
            </a:r>
            <a:r>
              <a:rPr lang="en-US" dirty="0">
                <a:solidFill>
                  <a:srgbClr val="FF0000"/>
                </a:solidFill>
                <a:latin typeface="Arial Black" pitchFamily="34" charset="0"/>
              </a:rPr>
              <a:t> </a:t>
            </a:r>
            <a:r>
              <a:rPr lang="en-US" dirty="0">
                <a:latin typeface="Arial Black" pitchFamily="34" charset="0"/>
              </a:rPr>
              <a:t>m: </a:t>
            </a:r>
            <a:r>
              <a:rPr lang="el-GR" dirty="0">
                <a:latin typeface="Arial Black" pitchFamily="34" charset="0"/>
              </a:rPr>
              <a:t>Πλήθος δυαδικών σημάτων  (2 = {0,1}, δυαδικό σήμα)</a:t>
            </a:r>
          </a:p>
        </p:txBody>
      </p:sp>
    </p:spTree>
    <p:extLst>
      <p:ext uri="{BB962C8B-B14F-4D97-AF65-F5344CB8AC3E}">
        <p14:creationId xmlns:p14="http://schemas.microsoft.com/office/powerpoint/2010/main" val="1709227582"/>
      </p:ext>
    </p:extLst>
  </p:cSld>
  <p:clrMapOvr>
    <a:masterClrMapping/>
  </p:clrMapOvr>
  <p:transition>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3</a:t>
            </a:fld>
            <a:endParaRPr lang="el-G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08720"/>
            <a:ext cx="6996695"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835696" y="332656"/>
            <a:ext cx="3528392"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MNHMH</a:t>
            </a:r>
            <a:endParaRPr lang="el-G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179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30</a:t>
            </a:fld>
            <a:endParaRPr lang="el-G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32656"/>
            <a:ext cx="638803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2804377"/>
      </p:ext>
    </p:extLst>
  </p:cSld>
  <p:clrMapOvr>
    <a:masterClrMapping/>
  </p:clrMapOvr>
  <p:transition>
    <p:wipe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31</a:t>
            </a:fld>
            <a:endParaRPr lang="el-G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8278"/>
            <a:ext cx="6812810" cy="578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640484"/>
      </p:ext>
    </p:extLst>
  </p:cSld>
  <p:clrMapOvr>
    <a:masterClrMapping/>
  </p:clrMapOvr>
  <p:transition>
    <p:wipe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32</a:t>
            </a:fld>
            <a:endParaRPr lang="el-G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980728"/>
            <a:ext cx="5400675"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07504" y="2924943"/>
            <a:ext cx="3920949" cy="2292341"/>
            <a:chOff x="107504" y="2924943"/>
            <a:chExt cx="3920949" cy="2292341"/>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924943"/>
              <a:ext cx="3347864" cy="2292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p:nvPr/>
          </p:nvSpPr>
          <p:spPr>
            <a:xfrm rot="16200000">
              <a:off x="3203339" y="3498026"/>
              <a:ext cx="504057" cy="11461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2575338612"/>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33</a:t>
            </a:fld>
            <a:endParaRPr lang="el-G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04664"/>
            <a:ext cx="4419285" cy="2833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9863" y="3356992"/>
            <a:ext cx="4032448" cy="302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450903"/>
      </p:ext>
    </p:extLst>
  </p:cSld>
  <p:clrMapOvr>
    <a:masterClrMapping/>
  </p:clrMapOvr>
  <p:transition>
    <p:wipe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34</a:t>
            </a:fld>
            <a:endParaRPr lang="el-G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196752"/>
            <a:ext cx="4818962" cy="426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5229" y="1646946"/>
            <a:ext cx="3896227" cy="336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9089039"/>
      </p:ext>
    </p:extLst>
  </p:cSld>
  <p:clrMapOvr>
    <a:masterClrMapping/>
  </p:clrMapOvr>
  <p:transition>
    <p:wipe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35</a:t>
            </a:fld>
            <a:endParaRPr lang="el-GR"/>
          </a:p>
        </p:txBody>
      </p:sp>
      <p:sp>
        <p:nvSpPr>
          <p:cNvPr id="3" name="Rectangle 2"/>
          <p:cNvSpPr/>
          <p:nvPr/>
        </p:nvSpPr>
        <p:spPr>
          <a:xfrm>
            <a:off x="1979712" y="162218"/>
            <a:ext cx="5295232" cy="523220"/>
          </a:xfrm>
          <a:prstGeom prst="rect">
            <a:avLst/>
          </a:prstGeom>
        </p:spPr>
        <p:txBody>
          <a:bodyPr wrap="none">
            <a:spAutoFit/>
          </a:bodyPr>
          <a:lstStyle/>
          <a:p>
            <a:r>
              <a:rPr lang="el-GR" sz="2800" b="1" dirty="0">
                <a:solidFill>
                  <a:srgbClr val="FF0000"/>
                </a:solidFill>
              </a:rPr>
              <a:t>Οι έννοιες του Υλικού και Λογικού</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799" y="836712"/>
            <a:ext cx="6600015"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08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36</a:t>
            </a:fld>
            <a:endParaRPr lang="el-G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8504599"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1988133"/>
      </p:ext>
    </p:extLst>
  </p:cSld>
  <p:clrMapOvr>
    <a:masterClrMapping/>
  </p:clrMapOvr>
  <p:transition>
    <p:wipe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37</a:t>
            </a:fld>
            <a:endParaRPr lang="el-G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404666"/>
            <a:ext cx="7632848" cy="516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413708"/>
      </p:ext>
    </p:extLst>
  </p:cSld>
  <p:clrMapOvr>
    <a:masterClrMapping/>
  </p:clrMapOvr>
  <p:transition>
    <p:wipe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38</a:t>
            </a:fld>
            <a:endParaRPr lang="el-G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1257300"/>
            <a:ext cx="706755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804454"/>
      </p:ext>
    </p:extLst>
  </p:cSld>
  <p:clrMapOvr>
    <a:masterClrMapping/>
  </p:clrMapOvr>
  <p:transition>
    <p:wipe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39</a:t>
            </a:fld>
            <a:endParaRPr lang="el-G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28724"/>
            <a:ext cx="7489676" cy="47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071126"/>
      </p:ext>
    </p:extLst>
  </p:cSld>
  <p:clrMapOvr>
    <a:masterClrMapping/>
  </p:clrMapOvr>
  <p:transition>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4</a:t>
            </a:fld>
            <a:endParaRPr lang="el-G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764704"/>
            <a:ext cx="87249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4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40</a:t>
            </a:fld>
            <a:endParaRPr lang="el-G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14413"/>
            <a:ext cx="6905625"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6014672"/>
      </p:ext>
    </p:extLst>
  </p:cSld>
  <p:clrMapOvr>
    <a:masterClrMapping/>
  </p:clrMapOvr>
  <p:transition>
    <p:wipe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Λογισμικό υπολογιστών</a:t>
            </a:r>
          </a:p>
        </p:txBody>
      </p:sp>
      <p:sp>
        <p:nvSpPr>
          <p:cNvPr id="3" name="2 - Θέση περιεχομένου"/>
          <p:cNvSpPr>
            <a:spLocks noGrp="1"/>
          </p:cNvSpPr>
          <p:nvPr>
            <p:ph sz="quarter" idx="1"/>
          </p:nvPr>
        </p:nvSpPr>
        <p:spPr/>
        <p:txBody>
          <a:bodyPr/>
          <a:lstStyle/>
          <a:p>
            <a:r>
              <a:rPr lang="el-GR" dirty="0"/>
              <a:t>Το βασικό χαρακτηριστικό του μοντέλου </a:t>
            </a:r>
            <a:r>
              <a:rPr lang="en-US" dirty="0"/>
              <a:t>von Neumann </a:t>
            </a:r>
            <a:r>
              <a:rPr lang="el-GR" dirty="0"/>
              <a:t>είναι η έννοια του αποθηκευμένου προγράμματος</a:t>
            </a:r>
          </a:p>
          <a:p>
            <a:r>
              <a:rPr lang="el-GR" dirty="0"/>
              <a:t>Υπάρχουν 2 χαρακτηριστικά του προγραμματισμού που πρέπει να γίνουν κατανοητά</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41</a:t>
            </a:fld>
            <a:endParaRPr lang="el-GR"/>
          </a:p>
        </p:txBody>
      </p:sp>
    </p:spTree>
    <p:extLst>
      <p:ext uri="{BB962C8B-B14F-4D97-AF65-F5344CB8AC3E}">
        <p14:creationId xmlns:p14="http://schemas.microsoft.com/office/powerpoint/2010/main" val="27422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Λογισμικό υπολογιστών</a:t>
            </a:r>
          </a:p>
        </p:txBody>
      </p:sp>
      <p:sp>
        <p:nvSpPr>
          <p:cNvPr id="3" name="2 - Θέση περιεχομένου"/>
          <p:cNvSpPr>
            <a:spLocks noGrp="1"/>
          </p:cNvSpPr>
          <p:nvPr>
            <p:ph sz="quarter" idx="1"/>
          </p:nvPr>
        </p:nvSpPr>
        <p:spPr/>
        <p:txBody>
          <a:bodyPr/>
          <a:lstStyle/>
          <a:p>
            <a:r>
              <a:rPr lang="el-GR" dirty="0"/>
              <a:t>Τα προγράμματα όπως και τα δεδομένα πρέπει να αποθηκεύονται στη μνήμη του υπολογιστή</a:t>
            </a:r>
          </a:p>
        </p:txBody>
      </p:sp>
      <p:pic>
        <p:nvPicPr>
          <p:cNvPr id="6146" name="Picture 2"/>
          <p:cNvPicPr>
            <a:picLocks noChangeAspect="1" noChangeArrowheads="1"/>
          </p:cNvPicPr>
          <p:nvPr/>
        </p:nvPicPr>
        <p:blipFill>
          <a:blip r:embed="rId2" cstate="print"/>
          <a:srcRect/>
          <a:stretch>
            <a:fillRect/>
          </a:stretch>
        </p:blipFill>
        <p:spPr bwMode="auto">
          <a:xfrm>
            <a:off x="3563888" y="2636912"/>
            <a:ext cx="1162050" cy="1676400"/>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42</a:t>
            </a:fld>
            <a:endParaRPr lang="el-GR"/>
          </a:p>
        </p:txBody>
      </p:sp>
    </p:spTree>
    <p:extLst>
      <p:ext uri="{BB962C8B-B14F-4D97-AF65-F5344CB8AC3E}">
        <p14:creationId xmlns:p14="http://schemas.microsoft.com/office/powerpoint/2010/main" val="212908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Λογισμικό υπολογιστών</a:t>
            </a:r>
          </a:p>
        </p:txBody>
      </p:sp>
      <p:sp>
        <p:nvSpPr>
          <p:cNvPr id="3" name="2 - Θέση περιεχομένου"/>
          <p:cNvSpPr>
            <a:spLocks noGrp="1"/>
          </p:cNvSpPr>
          <p:nvPr>
            <p:ph sz="quarter" idx="1"/>
          </p:nvPr>
        </p:nvSpPr>
        <p:spPr/>
        <p:txBody>
          <a:bodyPr/>
          <a:lstStyle/>
          <a:p>
            <a:pPr marL="514350" indent="-514350">
              <a:buFont typeface="+mj-lt"/>
              <a:buAutoNum type="arabicPeriod" startAt="2"/>
            </a:pPr>
            <a:r>
              <a:rPr lang="el-GR" dirty="0"/>
              <a:t>Έννοιες που σχετίζονται με την ανάπτυξη λογισμικού είναι οι</a:t>
            </a:r>
            <a:r>
              <a:rPr lang="en-US" dirty="0"/>
              <a:t>:</a:t>
            </a:r>
          </a:p>
          <a:p>
            <a:pPr lvl="2"/>
            <a:r>
              <a:rPr lang="el-GR" dirty="0"/>
              <a:t>Αλγόριθμοι</a:t>
            </a:r>
          </a:p>
          <a:p>
            <a:pPr lvl="2"/>
            <a:r>
              <a:rPr lang="el-GR" dirty="0"/>
              <a:t>Γλώσσες</a:t>
            </a:r>
          </a:p>
          <a:p>
            <a:pPr lvl="2"/>
            <a:r>
              <a:rPr lang="el-GR" dirty="0"/>
              <a:t>Τεχνολογία λογισμικού </a:t>
            </a:r>
          </a:p>
          <a:p>
            <a:pPr lvl="2"/>
            <a:r>
              <a:rPr lang="el-GR" dirty="0"/>
              <a:t>Λειτουργικά συστήματα</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43</a:t>
            </a:fld>
            <a:endParaRPr lang="el-GR"/>
          </a:p>
        </p:txBody>
      </p:sp>
    </p:spTree>
    <p:extLst>
      <p:ext uri="{BB962C8B-B14F-4D97-AF65-F5344CB8AC3E}">
        <p14:creationId xmlns:p14="http://schemas.microsoft.com/office/powerpoint/2010/main" val="414484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44</a:t>
            </a:fld>
            <a:endParaRPr lang="el-GR"/>
          </a:p>
        </p:txBody>
      </p:sp>
      <p:sp>
        <p:nvSpPr>
          <p:cNvPr id="3" name="Rectangle 2"/>
          <p:cNvSpPr/>
          <p:nvPr/>
        </p:nvSpPr>
        <p:spPr>
          <a:xfrm>
            <a:off x="827584" y="3217369"/>
            <a:ext cx="7914090" cy="923330"/>
          </a:xfrm>
          <a:prstGeom prst="rect">
            <a:avLst/>
          </a:prstGeom>
        </p:spPr>
        <p:txBody>
          <a:bodyPr wrap="none">
            <a:spAutoFit/>
          </a:bodyPr>
          <a:lstStyle/>
          <a:p>
            <a:r>
              <a:rPr lang="el-GR" sz="5400" dirty="0">
                <a:solidFill>
                  <a:srgbClr val="FF0000"/>
                </a:solidFill>
                <a:effectLst>
                  <a:outerShdw blurRad="38100" dist="38100" dir="2700000" algn="tl">
                    <a:srgbClr val="000000">
                      <a:alpha val="43137"/>
                    </a:srgbClr>
                  </a:outerShdw>
                </a:effectLst>
              </a:rPr>
              <a:t>Αναπαράσταση δεδομένων</a:t>
            </a:r>
          </a:p>
        </p:txBody>
      </p:sp>
    </p:spTree>
    <p:extLst>
      <p:ext uri="{BB962C8B-B14F-4D97-AF65-F5344CB8AC3E}">
        <p14:creationId xmlns:p14="http://schemas.microsoft.com/office/powerpoint/2010/main" val="3169407607"/>
      </p:ext>
    </p:extLst>
  </p:cSld>
  <p:clrMapOvr>
    <a:masterClrMapping/>
  </p:clrMapOvr>
  <p:transition>
    <p:wipe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45</a:t>
            </a:fld>
            <a:endParaRPr lang="el-GR"/>
          </a:p>
        </p:txBody>
      </p:sp>
      <p:sp>
        <p:nvSpPr>
          <p:cNvPr id="3" name="1 - Τίτλος"/>
          <p:cNvSpPr txBox="1">
            <a:spLocks/>
          </p:cNvSpPr>
          <p:nvPr/>
        </p:nvSpPr>
        <p:spPr>
          <a:xfrm>
            <a:off x="457200" y="152400"/>
            <a:ext cx="8229600" cy="990600"/>
          </a:xfrm>
          <a:prstGeom prst="rect">
            <a:avLst/>
          </a:prstGeom>
        </p:spPr>
        <p:txBody>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l-GR" b="1" dirty="0"/>
              <a:t>Τύποι δεδομένων</a:t>
            </a:r>
          </a:p>
        </p:txBody>
      </p:sp>
      <p:sp>
        <p:nvSpPr>
          <p:cNvPr id="4" name="2 - Θέση περιεχομένου"/>
          <p:cNvSpPr txBox="1">
            <a:spLocks/>
          </p:cNvSpPr>
          <p:nvPr/>
        </p:nvSpPr>
        <p:spPr>
          <a:xfrm>
            <a:off x="457200" y="1600201"/>
            <a:ext cx="8229600" cy="1756792"/>
          </a:xfrm>
          <a:prstGeom prst="rect">
            <a:avLst/>
          </a:prstGeom>
        </p:spPr>
        <p:txBody>
          <a:bodyPr>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l-GR"/>
              <a:t>Τα δεδομένα σήμερα συναντώνται σε διάφορες μορφές, στις οποίες περιλαμβάνονται αριθμοί, κείμενο, εικόνες, ήχος και βίντεο</a:t>
            </a:r>
            <a:endParaRPr lang="el-GR" dirty="0"/>
          </a:p>
        </p:txBody>
      </p:sp>
      <p:pic>
        <p:nvPicPr>
          <p:cNvPr id="5" name="Picture 3"/>
          <p:cNvPicPr>
            <a:picLocks noChangeAspect="1" noChangeArrowheads="1"/>
          </p:cNvPicPr>
          <p:nvPr/>
        </p:nvPicPr>
        <p:blipFill>
          <a:blip r:embed="rId2" cstate="print"/>
          <a:srcRect/>
          <a:stretch>
            <a:fillRect/>
          </a:stretch>
        </p:blipFill>
        <p:spPr bwMode="auto">
          <a:xfrm>
            <a:off x="1187624" y="4221088"/>
            <a:ext cx="6657975" cy="1609725"/>
          </a:xfrm>
          <a:prstGeom prst="rect">
            <a:avLst/>
          </a:prstGeom>
          <a:noFill/>
          <a:ln w="9525">
            <a:noFill/>
            <a:miter lim="800000"/>
            <a:headEnd/>
            <a:tailEnd/>
          </a:ln>
        </p:spPr>
      </p:pic>
    </p:spTree>
    <p:extLst>
      <p:ext uri="{BB962C8B-B14F-4D97-AF65-F5344CB8AC3E}">
        <p14:creationId xmlns:p14="http://schemas.microsoft.com/office/powerpoint/2010/main" val="2442189678"/>
      </p:ext>
    </p:extLst>
  </p:cSld>
  <p:clrMapOvr>
    <a:masterClrMapping/>
  </p:clrMapOvr>
  <p:transition>
    <p:wipe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46</a:t>
            </a:fld>
            <a:endParaRPr lang="el-GR"/>
          </a:p>
        </p:txBody>
      </p:sp>
      <p:sp>
        <p:nvSpPr>
          <p:cNvPr id="3" name="1 - Τίτλος"/>
          <p:cNvSpPr txBox="1">
            <a:spLocks/>
          </p:cNvSpPr>
          <p:nvPr/>
        </p:nvSpPr>
        <p:spPr>
          <a:xfrm>
            <a:off x="457200" y="152400"/>
            <a:ext cx="8229600" cy="990600"/>
          </a:xfrm>
          <a:prstGeom prst="rect">
            <a:avLst/>
          </a:prstGeom>
        </p:spPr>
        <p:txBody>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l-GR" dirty="0">
                <a:solidFill>
                  <a:srgbClr val="FF0000"/>
                </a:solidFill>
              </a:rPr>
              <a:t>Τύποι δεδομένων</a:t>
            </a:r>
          </a:p>
        </p:txBody>
      </p:sp>
      <p:sp>
        <p:nvSpPr>
          <p:cNvPr id="4" name="2 - Θέση περιεχομένου"/>
          <p:cNvSpPr txBox="1">
            <a:spLocks/>
          </p:cNvSpPr>
          <p:nvPr/>
        </p:nvSpPr>
        <p:spPr>
          <a:xfrm>
            <a:off x="457200" y="1219200"/>
            <a:ext cx="8229600" cy="4937760"/>
          </a:xfrm>
          <a:prstGeom prst="rect">
            <a:avLst/>
          </a:prstGeom>
        </p:spPr>
        <p:txBody>
          <a:bodyPr>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l-GR"/>
              <a:t>Ένα πρόγραμμα μηχανολογίας χρησιμοποιεί τον υπολογιστή κυρίως για επεξεργασία αριθμών</a:t>
            </a:r>
          </a:p>
          <a:p>
            <a:r>
              <a:rPr lang="el-GR"/>
              <a:t>Ένα πρόγραμμα επεξεργασίας κειμένου χρησιμοποιεί τον υπολογιστή κυρίως για εργασίες με κείμενο</a:t>
            </a:r>
          </a:p>
          <a:p>
            <a:r>
              <a:rPr lang="el-GR"/>
              <a:t>Ένα πρόγραμμα επεξεργασίας εικόνων χρησιμοποιεί τον υπολογιστή για χειρισμό εικόνων</a:t>
            </a:r>
          </a:p>
          <a:p>
            <a:r>
              <a:rPr lang="el-GR"/>
              <a:t>Ένας υπολογιστής χειρίζεται επίσης δεδομένα ήχου</a:t>
            </a:r>
          </a:p>
          <a:p>
            <a:r>
              <a:rPr lang="el-GR"/>
              <a:t>Οι υπολογιστές χρησιμοποιούνται για τη δημιουργία των ειδικών εφέ που βλέπουμε στις ταινίες</a:t>
            </a:r>
            <a:endParaRPr lang="el-GR" dirty="0"/>
          </a:p>
        </p:txBody>
      </p:sp>
    </p:spTree>
    <p:extLst>
      <p:ext uri="{BB962C8B-B14F-4D97-AF65-F5344CB8AC3E}">
        <p14:creationId xmlns:p14="http://schemas.microsoft.com/office/powerpoint/2010/main" val="2102771569"/>
      </p:ext>
    </p:extLst>
  </p:cSld>
  <p:clrMapOvr>
    <a:masterClrMapping/>
  </p:clrMapOvr>
  <p:transition>
    <p:wipe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47</a:t>
            </a:fld>
            <a:endParaRPr lang="el-GR"/>
          </a:p>
        </p:txBody>
      </p:sp>
      <p:sp>
        <p:nvSpPr>
          <p:cNvPr id="3" name="1 - Τίτλος"/>
          <p:cNvSpPr txBox="1">
            <a:spLocks/>
          </p:cNvSpPr>
          <p:nvPr/>
        </p:nvSpPr>
        <p:spPr>
          <a:xfrm>
            <a:off x="457200" y="152400"/>
            <a:ext cx="8579296" cy="990600"/>
          </a:xfrm>
          <a:prstGeom prst="rect">
            <a:avLst/>
          </a:prstGeom>
        </p:spPr>
        <p:txBody>
          <a:bodyPr>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l-GR" dirty="0"/>
              <a:t>√</a:t>
            </a:r>
            <a:r>
              <a:rPr lang="en-US" dirty="0"/>
              <a:t> </a:t>
            </a:r>
            <a:r>
              <a:rPr lang="el-GR" dirty="0"/>
              <a:t>Τα δεδομένα στο εσωτερικό του υπολογιστή</a:t>
            </a:r>
          </a:p>
        </p:txBody>
      </p:sp>
      <p:sp>
        <p:nvSpPr>
          <p:cNvPr id="4" name="2 - Θέση περιεχομένου"/>
          <p:cNvSpPr txBox="1">
            <a:spLocks/>
          </p:cNvSpPr>
          <p:nvPr/>
        </p:nvSpPr>
        <p:spPr>
          <a:xfrm>
            <a:off x="457200" y="1219200"/>
            <a:ext cx="8229600" cy="4937760"/>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l-GR" dirty="0"/>
              <a:t>Όλοι οι τύποι δεδομένων του πραγματικού κόσμου μετατρέπονται σε μια ενιαία αναπαράσταση όταν αποθηκεύονται στον υπολογιστή, και ξαναπαίρνουν την αρχική τους μορφή όταν βγαίνουν από τον υπολογιστή</a:t>
            </a:r>
          </a:p>
          <a:p>
            <a:r>
              <a:rPr lang="el-GR" dirty="0"/>
              <a:t>Αυτή η καθολική μορφή ονομάζεται σχήμα μπιτ </a:t>
            </a:r>
            <a:r>
              <a:rPr lang="en-US" dirty="0"/>
              <a:t>(</a:t>
            </a:r>
            <a:r>
              <a:rPr lang="en-US" b="1" dirty="0"/>
              <a:t>bit pattern</a:t>
            </a:r>
            <a:r>
              <a:rPr lang="en-US" dirty="0"/>
              <a:t>)</a:t>
            </a:r>
          </a:p>
          <a:p>
            <a:r>
              <a:rPr lang="en-US" dirty="0">
                <a:solidFill>
                  <a:srgbClr val="FF0000"/>
                </a:solidFill>
              </a:rPr>
              <a:t>Binary Information </a:t>
            </a:r>
            <a:r>
              <a:rPr lang="en-US" dirty="0" err="1">
                <a:solidFill>
                  <a:srgbClr val="FF0000"/>
                </a:solidFill>
              </a:rPr>
              <a:t>uniT</a:t>
            </a:r>
            <a:endParaRPr lang="el-GR" dirty="0">
              <a:solidFill>
                <a:srgbClr val="FF0000"/>
              </a:solidFill>
            </a:endParaRPr>
          </a:p>
        </p:txBody>
      </p:sp>
    </p:spTree>
    <p:extLst>
      <p:ext uri="{BB962C8B-B14F-4D97-AF65-F5344CB8AC3E}">
        <p14:creationId xmlns:p14="http://schemas.microsoft.com/office/powerpoint/2010/main" val="3260633633"/>
      </p:ext>
    </p:extLst>
  </p:cSld>
  <p:clrMapOvr>
    <a:masterClrMapping/>
  </p:clrMapOvr>
  <p:transition>
    <p:wipe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48</a:t>
            </a:fld>
            <a:endParaRPr lang="el-GR"/>
          </a:p>
        </p:txBody>
      </p:sp>
      <p:sp>
        <p:nvSpPr>
          <p:cNvPr id="3" name="1 - Τίτλος"/>
          <p:cNvSpPr txBox="1">
            <a:spLocks/>
          </p:cNvSpPr>
          <p:nvPr/>
        </p:nvSpPr>
        <p:spPr>
          <a:xfrm>
            <a:off x="457200" y="152400"/>
            <a:ext cx="8229600" cy="990600"/>
          </a:xfrm>
          <a:prstGeom prst="rect">
            <a:avLst/>
          </a:prstGeom>
        </p:spPr>
        <p:txBody>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l-GR" dirty="0" err="1">
                <a:solidFill>
                  <a:srgbClr val="FF0000"/>
                </a:solidFill>
              </a:rPr>
              <a:t>⤃Μπιτ</a:t>
            </a:r>
            <a:endParaRPr lang="el-GR" dirty="0">
              <a:solidFill>
                <a:srgbClr val="FF0000"/>
              </a:solidFill>
            </a:endParaRPr>
          </a:p>
        </p:txBody>
      </p:sp>
      <p:sp>
        <p:nvSpPr>
          <p:cNvPr id="4" name="2 - Θέση περιεχομένου"/>
          <p:cNvSpPr txBox="1">
            <a:spLocks/>
          </p:cNvSpPr>
          <p:nvPr/>
        </p:nvSpPr>
        <p:spPr>
          <a:xfrm>
            <a:off x="457200" y="1219200"/>
            <a:ext cx="8229600" cy="4937760"/>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l-GR" b="1" dirty="0"/>
              <a:t>Μπιτ </a:t>
            </a:r>
            <a:r>
              <a:rPr lang="en-US" dirty="0"/>
              <a:t>(bit, </a:t>
            </a:r>
            <a:r>
              <a:rPr lang="el-GR" dirty="0"/>
              <a:t>από την φράση </a:t>
            </a:r>
            <a:r>
              <a:rPr lang="en-US" dirty="0"/>
              <a:t>binary digit, </a:t>
            </a:r>
            <a:r>
              <a:rPr lang="el-GR" dirty="0"/>
              <a:t>που σημαίνει </a:t>
            </a:r>
            <a:r>
              <a:rPr lang="el-GR" b="1" dirty="0"/>
              <a:t>δυαδικό ψηφίο</a:t>
            </a:r>
            <a:r>
              <a:rPr lang="el-GR" dirty="0"/>
              <a:t>) είναι η μικρότερη μονάδα δεδομένων που μπορεί να αποθηκευθεί σε έναν υπολογιστή και μπορεί να πάρει είτε την τιμή 0 είτε την τιμή 1</a:t>
            </a:r>
          </a:p>
          <a:p>
            <a:r>
              <a:rPr lang="el-GR" dirty="0">
                <a:effectLst>
                  <a:outerShdw blurRad="38100" dist="38100" dir="2700000" algn="tl">
                    <a:srgbClr val="000000">
                      <a:alpha val="43137"/>
                    </a:srgbClr>
                  </a:outerShdw>
                </a:effectLst>
              </a:rPr>
              <a:t>Ένα μπιτ αντιπροσωπεύει την κατάσταση μιας συσκευής η οποία μπορεί να πάρει μία από δύο δυνατές τιμές</a:t>
            </a:r>
          </a:p>
        </p:txBody>
      </p:sp>
    </p:spTree>
    <p:extLst>
      <p:ext uri="{BB962C8B-B14F-4D97-AF65-F5344CB8AC3E}">
        <p14:creationId xmlns:p14="http://schemas.microsoft.com/office/powerpoint/2010/main" val="3167923023"/>
      </p:ext>
    </p:extLst>
  </p:cSld>
  <p:clrMapOvr>
    <a:masterClrMapping/>
  </p:clrMapOvr>
  <p:transition>
    <p:wipe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49</a:t>
            </a:fld>
            <a:endParaRPr lang="el-GR"/>
          </a:p>
        </p:txBody>
      </p:sp>
      <p:sp>
        <p:nvSpPr>
          <p:cNvPr id="3" name="1 - Τίτλος"/>
          <p:cNvSpPr txBox="1">
            <a:spLocks/>
          </p:cNvSpPr>
          <p:nvPr/>
        </p:nvSpPr>
        <p:spPr>
          <a:xfrm>
            <a:off x="457200" y="152400"/>
            <a:ext cx="8229600" cy="990600"/>
          </a:xfrm>
          <a:prstGeom prst="rect">
            <a:avLst/>
          </a:prstGeom>
        </p:spPr>
        <p:txBody>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l-GR"/>
              <a:t>Μπιτ</a:t>
            </a:r>
            <a:endParaRPr lang="el-GR" dirty="0"/>
          </a:p>
        </p:txBody>
      </p:sp>
      <p:sp>
        <p:nvSpPr>
          <p:cNvPr id="4" name="2 - Θέση περιεχομένου"/>
          <p:cNvSpPr txBox="1">
            <a:spLocks/>
          </p:cNvSpPr>
          <p:nvPr/>
        </p:nvSpPr>
        <p:spPr>
          <a:xfrm>
            <a:off x="457200" y="1219200"/>
            <a:ext cx="8229600" cy="4937760"/>
          </a:xfrm>
          <a:prstGeom prst="rect">
            <a:avLst/>
          </a:prstGeom>
        </p:spPr>
        <p:txBody>
          <a:bodyPr>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l-GR"/>
              <a:t>Ένας ηλεκτρονικός διακόπτης αντιπροσωπεύει ένα μπιτ. Με άλλα λόγια, σε ένα διακόπτη μπορεί να αποθηκευθεί ένα μπιτ πληροφορίας</a:t>
            </a:r>
          </a:p>
          <a:p>
            <a:r>
              <a:rPr lang="el-GR"/>
              <a:t>Ένας διακόπτης μπορεί να είναι είτε αναμμένος κλειστός </a:t>
            </a:r>
            <a:r>
              <a:rPr lang="en-US"/>
              <a:t>(on)</a:t>
            </a:r>
            <a:r>
              <a:rPr lang="el-GR"/>
              <a:t> είτε ανοικτός (</a:t>
            </a:r>
            <a:r>
              <a:rPr lang="en-US"/>
              <a:t>off)</a:t>
            </a:r>
            <a:r>
              <a:rPr lang="el-GR"/>
              <a:t>. Η σύμβαση είναι να αναπαρίσταται η κατάσταση «</a:t>
            </a:r>
            <a:r>
              <a:rPr lang="en-US"/>
              <a:t>on</a:t>
            </a:r>
            <a:r>
              <a:rPr lang="el-GR"/>
              <a:t>» με 1 και η κατάσταση «</a:t>
            </a:r>
            <a:r>
              <a:rPr lang="en-US"/>
              <a:t>off</a:t>
            </a:r>
            <a:r>
              <a:rPr lang="el-GR"/>
              <a:t>»</a:t>
            </a:r>
            <a:r>
              <a:rPr lang="en-US"/>
              <a:t> </a:t>
            </a:r>
            <a:r>
              <a:rPr lang="el-GR"/>
              <a:t>με 0</a:t>
            </a:r>
            <a:endParaRPr lang="el-GR" dirty="0"/>
          </a:p>
        </p:txBody>
      </p:sp>
    </p:spTree>
    <p:extLst>
      <p:ext uri="{BB962C8B-B14F-4D97-AF65-F5344CB8AC3E}">
        <p14:creationId xmlns:p14="http://schemas.microsoft.com/office/powerpoint/2010/main" val="2595782151"/>
      </p:ext>
    </p:extLst>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 υπολογιστής ως μαύρο κουτί</a:t>
            </a:r>
          </a:p>
        </p:txBody>
      </p:sp>
      <p:sp>
        <p:nvSpPr>
          <p:cNvPr id="3" name="2 - Θέση περιεχομένου"/>
          <p:cNvSpPr>
            <a:spLocks noGrp="1"/>
          </p:cNvSpPr>
          <p:nvPr>
            <p:ph sz="quarter" idx="1"/>
          </p:nvPr>
        </p:nvSpPr>
        <p:spPr/>
        <p:txBody>
          <a:bodyPr/>
          <a:lstStyle/>
          <a:p>
            <a:r>
              <a:rPr lang="el-GR" dirty="0"/>
              <a:t>Υπάρχουν 2 μοντέλα υπολογιστή</a:t>
            </a:r>
          </a:p>
          <a:p>
            <a:pPr lvl="1"/>
            <a:r>
              <a:rPr lang="el-GR" dirty="0"/>
              <a:t>Επεξεργαστής Δεδομένων</a:t>
            </a:r>
          </a:p>
          <a:p>
            <a:pPr lvl="1"/>
            <a:r>
              <a:rPr lang="el-GR" dirty="0"/>
              <a:t>Προγραμματιζόμενος επεξεργαστής δεδομένων</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a:t>
            </a:fld>
            <a:endParaRPr lang="el-G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50</a:t>
            </a:fld>
            <a:endParaRPr lang="el-GR"/>
          </a:p>
        </p:txBody>
      </p:sp>
      <p:sp>
        <p:nvSpPr>
          <p:cNvPr id="3" name="1 - Τίτλος"/>
          <p:cNvSpPr txBox="1">
            <a:spLocks/>
          </p:cNvSpPr>
          <p:nvPr/>
        </p:nvSpPr>
        <p:spPr>
          <a:xfrm>
            <a:off x="457200" y="152400"/>
            <a:ext cx="8229600" cy="990600"/>
          </a:xfrm>
          <a:prstGeom prst="rect">
            <a:avLst/>
          </a:prstGeom>
        </p:spPr>
        <p:txBody>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l-GR" dirty="0" err="1"/>
              <a:t>Μπάιτ</a:t>
            </a:r>
            <a:r>
              <a:rPr lang="en-US" dirty="0"/>
              <a:t> (Byte)</a:t>
            </a:r>
            <a:endParaRPr lang="el-GR" dirty="0"/>
          </a:p>
        </p:txBody>
      </p:sp>
      <p:sp>
        <p:nvSpPr>
          <p:cNvPr id="4" name="2 - Θέση περιεχομένου"/>
          <p:cNvSpPr txBox="1">
            <a:spLocks/>
          </p:cNvSpPr>
          <p:nvPr/>
        </p:nvSpPr>
        <p:spPr>
          <a:xfrm>
            <a:off x="457200" y="1219200"/>
            <a:ext cx="8229600" cy="4937760"/>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l-GR" b="1" dirty="0"/>
              <a:t>Ένα σχήμα μπιτ με μήκος 8 μπιτ ονομάζεται </a:t>
            </a:r>
            <a:r>
              <a:rPr lang="el-GR" b="1" dirty="0" err="1"/>
              <a:t>μπάιτ</a:t>
            </a:r>
            <a:r>
              <a:rPr lang="el-GR" b="1" dirty="0"/>
              <a:t> (</a:t>
            </a:r>
            <a:r>
              <a:rPr lang="en-US" b="1" dirty="0"/>
              <a:t>Byte)</a:t>
            </a:r>
          </a:p>
          <a:p>
            <a:r>
              <a:rPr lang="el-GR" dirty="0"/>
              <a:t>Ο όρος αυτός χρησιμοποιείται επίσης για τη μέτρηση του μεγέθους της μνήμης ή άλλων συσκευών αποθήκευσης</a:t>
            </a:r>
          </a:p>
          <a:p>
            <a:endParaRPr lang="el-GR" dirty="0"/>
          </a:p>
        </p:txBody>
      </p:sp>
    </p:spTree>
    <p:extLst>
      <p:ext uri="{BB962C8B-B14F-4D97-AF65-F5344CB8AC3E}">
        <p14:creationId xmlns:p14="http://schemas.microsoft.com/office/powerpoint/2010/main" val="15065021"/>
      </p:ext>
    </p:extLst>
  </p:cSld>
  <p:clrMapOvr>
    <a:masterClrMapping/>
  </p:clrMapOvr>
  <p:transition>
    <p:wipe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51</a:t>
            </a:fld>
            <a:endParaRPr lang="el-G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648" y="332656"/>
            <a:ext cx="7069195"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884106"/>
      </p:ext>
    </p:extLst>
  </p:cSld>
  <p:clrMapOvr>
    <a:masterClrMapping/>
  </p:clrMapOvr>
  <p:transition>
    <p:wipe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52</a:t>
            </a:fld>
            <a:endParaRPr lang="el-G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925" y="1119188"/>
            <a:ext cx="5772150"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129067"/>
      </p:ext>
    </p:extLst>
  </p:cSld>
  <p:clrMapOvr>
    <a:masterClrMapping/>
  </p:clrMapOvr>
  <p:transition>
    <p:wipe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53</a:t>
            </a:fld>
            <a:endParaRPr lang="el-GR"/>
          </a:p>
        </p:txBody>
      </p:sp>
      <p:sp>
        <p:nvSpPr>
          <p:cNvPr id="3" name="Rectangle 2"/>
          <p:cNvSpPr/>
          <p:nvPr/>
        </p:nvSpPr>
        <p:spPr>
          <a:xfrm>
            <a:off x="107505" y="260648"/>
            <a:ext cx="8928992" cy="5509200"/>
          </a:xfrm>
          <a:prstGeom prst="rect">
            <a:avLst/>
          </a:prstGeom>
        </p:spPr>
        <p:txBody>
          <a:bodyPr wrap="square">
            <a:spAutoFit/>
          </a:bodyPr>
          <a:lstStyle/>
          <a:p>
            <a:r>
              <a:rPr lang="el-GR" sz="2800" b="1" dirty="0">
                <a:solidFill>
                  <a:srgbClr val="FF0000"/>
                </a:solidFill>
              </a:rPr>
              <a:t>Χαρακτήρες στο Δυαδικό Σύστημα</a:t>
            </a:r>
          </a:p>
          <a:p>
            <a:pPr algn="just"/>
            <a:r>
              <a:rPr lang="el-GR" sz="1900" dirty="0"/>
              <a:t>Για να αναπαραστήσουμε </a:t>
            </a:r>
            <a:r>
              <a:rPr lang="el-GR" sz="1900" b="1" dirty="0"/>
              <a:t>τους χαρακτήρες </a:t>
            </a:r>
            <a:r>
              <a:rPr lang="el-GR" sz="1900" dirty="0"/>
              <a:t>στο </a:t>
            </a:r>
            <a:r>
              <a:rPr lang="el-GR" sz="1900" b="1" dirty="0"/>
              <a:t>δυαδικό σύστημα </a:t>
            </a:r>
            <a:r>
              <a:rPr lang="el-GR" sz="1900" dirty="0"/>
              <a:t>και να</a:t>
            </a:r>
            <a:r>
              <a:rPr lang="en-US" sz="1900" dirty="0"/>
              <a:t> </a:t>
            </a:r>
            <a:r>
              <a:rPr lang="el-GR" sz="1900" dirty="0"/>
              <a:t>μπορούμε να τους χειριστούμε και να τους αποθηκεύσουμε στους ηλεκτρονικούς</a:t>
            </a:r>
            <a:r>
              <a:rPr lang="en-US" sz="1900" dirty="0"/>
              <a:t> </a:t>
            </a:r>
            <a:r>
              <a:rPr lang="el-GR" sz="1900" dirty="0"/>
              <a:t>υπολογιστές , κατασκευάσαμε κώδικες που </a:t>
            </a:r>
            <a:r>
              <a:rPr lang="el-GR" sz="1900" b="1" dirty="0"/>
              <a:t>αντιστοιχούν σε κάθε χαρακτήρα</a:t>
            </a:r>
            <a:r>
              <a:rPr lang="en-US" sz="1900" b="1" dirty="0"/>
              <a:t> </a:t>
            </a:r>
            <a:r>
              <a:rPr lang="el-GR" sz="1900" b="1" dirty="0"/>
              <a:t>έναν αριθμό. </a:t>
            </a:r>
            <a:endParaRPr lang="en-US" sz="1900" b="1" dirty="0"/>
          </a:p>
          <a:p>
            <a:pPr algn="just"/>
            <a:endParaRPr lang="en-US" sz="1900" dirty="0"/>
          </a:p>
          <a:p>
            <a:pPr algn="just"/>
            <a:r>
              <a:rPr lang="el-GR" sz="1900" dirty="0"/>
              <a:t>Έτσι αντί για τον χαρακτήρα </a:t>
            </a:r>
            <a:r>
              <a:rPr lang="el-GR" sz="1900" dirty="0">
                <a:solidFill>
                  <a:srgbClr val="FF0000"/>
                </a:solidFill>
              </a:rPr>
              <a:t>αποθηκεύουμε τον αριθμό που του</a:t>
            </a:r>
            <a:r>
              <a:rPr lang="en-US" sz="1900" dirty="0">
                <a:solidFill>
                  <a:srgbClr val="FF0000"/>
                </a:solidFill>
              </a:rPr>
              <a:t> </a:t>
            </a:r>
            <a:r>
              <a:rPr lang="el-GR" sz="1900" dirty="0">
                <a:solidFill>
                  <a:srgbClr val="FF0000"/>
                </a:solidFill>
              </a:rPr>
              <a:t>αντιστοιχεί στο δυαδικό σύστημα.</a:t>
            </a:r>
          </a:p>
          <a:p>
            <a:pPr algn="just"/>
            <a:endParaRPr lang="en-US" dirty="0"/>
          </a:p>
          <a:p>
            <a:pPr algn="just"/>
            <a:r>
              <a:rPr lang="el-GR" sz="1900" dirty="0">
                <a:effectLst>
                  <a:outerShdw blurRad="38100" dist="38100" dir="2700000" algn="tl">
                    <a:srgbClr val="000000">
                      <a:alpha val="43137"/>
                    </a:srgbClr>
                  </a:outerShdw>
                </a:effectLst>
              </a:rPr>
              <a:t>√</a:t>
            </a:r>
            <a:r>
              <a:rPr lang="en-US" sz="1900" dirty="0">
                <a:effectLst>
                  <a:outerShdw blurRad="38100" dist="38100" dir="2700000" algn="tl">
                    <a:srgbClr val="000000">
                      <a:alpha val="43137"/>
                    </a:srgbClr>
                  </a:outerShdw>
                </a:effectLst>
              </a:rPr>
              <a:t> </a:t>
            </a:r>
            <a:r>
              <a:rPr lang="el-GR" sz="1900" dirty="0">
                <a:effectLst>
                  <a:outerShdw blurRad="38100" dist="38100" dir="2700000" algn="tl">
                    <a:srgbClr val="000000">
                      <a:alpha val="43137"/>
                    </a:srgbClr>
                  </a:outerShdw>
                </a:effectLst>
              </a:rPr>
              <a:t>Ο πιο διαδομένος τέτοιος κώδικας είναι ο κώδικας </a:t>
            </a:r>
            <a:r>
              <a:rPr lang="el-GR" sz="1900" b="1" dirty="0">
                <a:effectLst>
                  <a:outerShdw blurRad="38100" dist="38100" dir="2700000" algn="tl">
                    <a:srgbClr val="000000">
                      <a:alpha val="43137"/>
                    </a:srgbClr>
                  </a:outerShdw>
                </a:effectLst>
              </a:rPr>
              <a:t>ASCII</a:t>
            </a:r>
            <a:r>
              <a:rPr lang="el-GR" sz="1900" dirty="0">
                <a:effectLst>
                  <a:outerShdw blurRad="38100" dist="38100" dir="2700000" algn="tl">
                    <a:srgbClr val="000000">
                      <a:alpha val="43137"/>
                    </a:srgbClr>
                  </a:outerShdw>
                </a:effectLst>
              </a:rPr>
              <a:t>. Ο κώδικας ASCII</a:t>
            </a:r>
            <a:r>
              <a:rPr lang="en-US" sz="1900" dirty="0">
                <a:effectLst>
                  <a:outerShdw blurRad="38100" dist="38100" dir="2700000" algn="tl">
                    <a:srgbClr val="000000">
                      <a:alpha val="43137"/>
                    </a:srgbClr>
                  </a:outerShdw>
                </a:effectLst>
              </a:rPr>
              <a:t> </a:t>
            </a:r>
            <a:r>
              <a:rPr lang="el-GR" sz="1900" dirty="0">
                <a:effectLst>
                  <a:outerShdw blurRad="38100" dist="38100" dir="2700000" algn="tl">
                    <a:srgbClr val="000000">
                      <a:alpha val="43137"/>
                    </a:srgbClr>
                  </a:outerShdw>
                </a:effectLst>
              </a:rPr>
              <a:t>χρησιμοποιεί 8 </a:t>
            </a:r>
            <a:r>
              <a:rPr lang="el-GR" sz="1900" dirty="0" err="1">
                <a:effectLst>
                  <a:outerShdw blurRad="38100" dist="38100" dir="2700000" algn="tl">
                    <a:srgbClr val="000000">
                      <a:alpha val="43137"/>
                    </a:srgbClr>
                  </a:outerShdw>
                </a:effectLst>
              </a:rPr>
              <a:t>bits</a:t>
            </a:r>
            <a:r>
              <a:rPr lang="el-GR" sz="1900" dirty="0">
                <a:effectLst>
                  <a:outerShdw blurRad="38100" dist="38100" dir="2700000" algn="tl">
                    <a:srgbClr val="000000">
                      <a:alpha val="43137"/>
                    </a:srgbClr>
                  </a:outerShdw>
                </a:effectLst>
              </a:rPr>
              <a:t> άρα μπορεί να δώσει </a:t>
            </a:r>
            <a:r>
              <a:rPr lang="el-GR" sz="1900" b="1" dirty="0">
                <a:effectLst>
                  <a:outerShdw blurRad="38100" dist="38100" dir="2700000" algn="tl">
                    <a:srgbClr val="000000">
                      <a:alpha val="43137"/>
                    </a:srgbClr>
                  </a:outerShdw>
                </a:effectLst>
              </a:rPr>
              <a:t>2</a:t>
            </a:r>
            <a:r>
              <a:rPr lang="el-GR" sz="1900" b="1" baseline="30000" dirty="0">
                <a:effectLst>
                  <a:outerShdw blurRad="38100" dist="38100" dir="2700000" algn="tl">
                    <a:srgbClr val="000000">
                      <a:alpha val="43137"/>
                    </a:srgbClr>
                  </a:outerShdw>
                </a:effectLst>
              </a:rPr>
              <a:t>8</a:t>
            </a:r>
            <a:r>
              <a:rPr lang="el-GR" sz="1900" b="1" dirty="0">
                <a:effectLst>
                  <a:outerShdw blurRad="38100" dist="38100" dir="2700000" algn="tl">
                    <a:srgbClr val="000000">
                      <a:alpha val="43137"/>
                    </a:srgbClr>
                  </a:outerShdw>
                </a:effectLst>
              </a:rPr>
              <a:t> = 256 </a:t>
            </a:r>
            <a:r>
              <a:rPr lang="el-GR" sz="1900" dirty="0">
                <a:effectLst>
                  <a:outerShdw blurRad="38100" dist="38100" dir="2700000" algn="tl">
                    <a:srgbClr val="000000">
                      <a:alpha val="43137"/>
                    </a:srgbClr>
                  </a:outerShdw>
                </a:effectLst>
              </a:rPr>
              <a:t>συνδυασμούς (Κωδικοί από 0</a:t>
            </a:r>
            <a:r>
              <a:rPr lang="en-US" sz="1900" dirty="0">
                <a:effectLst>
                  <a:outerShdw blurRad="38100" dist="38100" dir="2700000" algn="tl">
                    <a:srgbClr val="000000">
                      <a:alpha val="43137"/>
                    </a:srgbClr>
                  </a:outerShdw>
                </a:effectLst>
              </a:rPr>
              <a:t> </a:t>
            </a:r>
            <a:r>
              <a:rPr lang="el-GR" sz="1900" dirty="0">
                <a:effectLst>
                  <a:outerShdw blurRad="38100" dist="38100" dir="2700000" algn="tl">
                    <a:srgbClr val="000000">
                      <a:alpha val="43137"/>
                    </a:srgbClr>
                  </a:outerShdw>
                </a:effectLst>
              </a:rPr>
              <a:t>έως και 255) και επομένως μπορούσε να παραστήσει 256 διαφορετικούς</a:t>
            </a:r>
            <a:r>
              <a:rPr lang="en-US" sz="1900" dirty="0">
                <a:effectLst>
                  <a:outerShdw blurRad="38100" dist="38100" dir="2700000" algn="tl">
                    <a:srgbClr val="000000">
                      <a:alpha val="43137"/>
                    </a:srgbClr>
                  </a:outerShdw>
                </a:effectLst>
              </a:rPr>
              <a:t> </a:t>
            </a:r>
            <a:r>
              <a:rPr lang="el-GR" sz="1900" dirty="0">
                <a:effectLst>
                  <a:outerShdw blurRad="38100" dist="38100" dir="2700000" algn="tl">
                    <a:srgbClr val="000000">
                      <a:alpha val="43137"/>
                    </a:srgbClr>
                  </a:outerShdw>
                </a:effectLst>
              </a:rPr>
              <a:t>χαρακτήρες.</a:t>
            </a:r>
          </a:p>
          <a:p>
            <a:endParaRPr lang="en-US" sz="2000" dirty="0"/>
          </a:p>
          <a:p>
            <a:r>
              <a:rPr lang="en-US" sz="2000" dirty="0"/>
              <a:t>ASCII: American Standard Code for Information Exchange</a:t>
            </a:r>
            <a:endParaRPr lang="en-US" sz="1900" dirty="0"/>
          </a:p>
          <a:p>
            <a:pPr algn="just"/>
            <a:endParaRPr lang="en-US" sz="1900" dirty="0">
              <a:effectLst>
                <a:outerShdw blurRad="38100" dist="38100" dir="2700000" algn="tl">
                  <a:srgbClr val="000000">
                    <a:alpha val="43137"/>
                  </a:srgbClr>
                </a:outerShdw>
              </a:effectLst>
              <a:latin typeface="Cambria"/>
            </a:endParaRPr>
          </a:p>
          <a:p>
            <a:pPr algn="just"/>
            <a:r>
              <a:rPr lang="el-GR" sz="1900" dirty="0">
                <a:effectLst>
                  <a:outerShdw blurRad="38100" dist="38100" dir="2700000" algn="tl">
                    <a:srgbClr val="000000">
                      <a:alpha val="43137"/>
                    </a:srgbClr>
                  </a:outerShdw>
                </a:effectLst>
                <a:latin typeface="Cambria"/>
              </a:rPr>
              <a:t>⤃</a:t>
            </a:r>
            <a:r>
              <a:rPr lang="en-US" sz="1900" dirty="0">
                <a:effectLst>
                  <a:outerShdw blurRad="38100" dist="38100" dir="2700000" algn="tl">
                    <a:srgbClr val="000000">
                      <a:alpha val="43137"/>
                    </a:srgbClr>
                  </a:outerShdw>
                </a:effectLst>
                <a:latin typeface="Cambria"/>
              </a:rPr>
              <a:t> </a:t>
            </a:r>
            <a:r>
              <a:rPr lang="el-GR" sz="1900" dirty="0">
                <a:effectLst>
                  <a:outerShdw blurRad="38100" dist="38100" dir="2700000" algn="tl">
                    <a:srgbClr val="000000">
                      <a:alpha val="43137"/>
                    </a:srgbClr>
                  </a:outerShdw>
                </a:effectLst>
              </a:rPr>
              <a:t>Μετά από λίγα χρόνια, με τη διάδοση των υπολογιστών σε όλες τις χώρες , ο</a:t>
            </a:r>
            <a:r>
              <a:rPr lang="en-US" sz="1900" dirty="0">
                <a:effectLst>
                  <a:outerShdw blurRad="38100" dist="38100" dir="2700000" algn="tl">
                    <a:srgbClr val="000000">
                      <a:alpha val="43137"/>
                    </a:srgbClr>
                  </a:outerShdw>
                </a:effectLst>
              </a:rPr>
              <a:t> </a:t>
            </a:r>
            <a:r>
              <a:rPr lang="el-GR" sz="1900" dirty="0">
                <a:effectLst>
                  <a:outerShdw blurRad="38100" dist="38100" dir="2700000" algn="tl">
                    <a:srgbClr val="000000">
                      <a:alpha val="43137"/>
                    </a:srgbClr>
                  </a:outerShdw>
                </a:effectLst>
              </a:rPr>
              <a:t>κώδικας ASCII με τους 256 κωδικούς αδυνατούσε να καλύψει όλα τα αλφάβητα</a:t>
            </a:r>
            <a:r>
              <a:rPr lang="en-US" sz="1900" dirty="0">
                <a:effectLst>
                  <a:outerShdw blurRad="38100" dist="38100" dir="2700000" algn="tl">
                    <a:srgbClr val="000000">
                      <a:alpha val="43137"/>
                    </a:srgbClr>
                  </a:outerShdw>
                </a:effectLst>
              </a:rPr>
              <a:t> </a:t>
            </a:r>
            <a:r>
              <a:rPr lang="el-GR" sz="1900" dirty="0">
                <a:effectLst>
                  <a:outerShdw blurRad="38100" dist="38100" dir="2700000" algn="tl">
                    <a:srgbClr val="000000">
                      <a:alpha val="43137"/>
                    </a:srgbClr>
                  </a:outerShdw>
                </a:effectLst>
              </a:rPr>
              <a:t>του κόσμου και έτσι δημιουργήθηκε </a:t>
            </a:r>
            <a:r>
              <a:rPr lang="el-GR" sz="1900" b="1" dirty="0">
                <a:effectLst>
                  <a:outerShdw blurRad="38100" dist="38100" dir="2700000" algn="tl">
                    <a:srgbClr val="000000">
                      <a:alpha val="43137"/>
                    </a:srgbClr>
                  </a:outerShdw>
                </a:effectLst>
              </a:rPr>
              <a:t>ένας νέος κώδικας , ο UNICODE</a:t>
            </a:r>
            <a:r>
              <a:rPr lang="el-GR" sz="1900" dirty="0">
                <a:effectLst>
                  <a:outerShdw blurRad="38100" dist="38100" dir="2700000" algn="tl">
                    <a:srgbClr val="000000">
                      <a:alpha val="43137"/>
                    </a:srgbClr>
                  </a:outerShdw>
                </a:effectLst>
              </a:rPr>
              <a:t>, που</a:t>
            </a:r>
            <a:r>
              <a:rPr lang="en-US" sz="1900" dirty="0">
                <a:effectLst>
                  <a:outerShdw blurRad="38100" dist="38100" dir="2700000" algn="tl">
                    <a:srgbClr val="000000">
                      <a:alpha val="43137"/>
                    </a:srgbClr>
                  </a:outerShdw>
                </a:effectLst>
              </a:rPr>
              <a:t> </a:t>
            </a:r>
            <a:r>
              <a:rPr lang="el-GR" sz="1900" dirty="0">
                <a:effectLst>
                  <a:outerShdw blurRad="38100" dist="38100" dir="2700000" algn="tl">
                    <a:srgbClr val="000000">
                      <a:alpha val="43137"/>
                    </a:srgbClr>
                  </a:outerShdw>
                </a:effectLst>
              </a:rPr>
              <a:t>χρησιμοποιεί 16 </a:t>
            </a:r>
            <a:r>
              <a:rPr lang="el-GR" sz="1900" dirty="0" err="1">
                <a:effectLst>
                  <a:outerShdw blurRad="38100" dist="38100" dir="2700000" algn="tl">
                    <a:srgbClr val="000000">
                      <a:alpha val="43137"/>
                    </a:srgbClr>
                  </a:outerShdw>
                </a:effectLst>
              </a:rPr>
              <a:t>bits</a:t>
            </a:r>
            <a:r>
              <a:rPr lang="el-GR" sz="1900" dirty="0">
                <a:effectLst>
                  <a:outerShdw blurRad="38100" dist="38100" dir="2700000" algn="tl">
                    <a:srgbClr val="000000">
                      <a:alpha val="43137"/>
                    </a:srgbClr>
                  </a:outerShdw>
                </a:effectLst>
              </a:rPr>
              <a:t> (άρα 2</a:t>
            </a:r>
            <a:r>
              <a:rPr lang="el-GR" sz="1900" baseline="30000" dirty="0">
                <a:effectLst>
                  <a:outerShdw blurRad="38100" dist="38100" dir="2700000" algn="tl">
                    <a:srgbClr val="000000">
                      <a:alpha val="43137"/>
                    </a:srgbClr>
                  </a:outerShdw>
                </a:effectLst>
              </a:rPr>
              <a:t>16 </a:t>
            </a:r>
            <a:r>
              <a:rPr lang="el-GR" sz="1900" dirty="0">
                <a:effectLst>
                  <a:outerShdw blurRad="38100" dist="38100" dir="2700000" algn="tl">
                    <a:srgbClr val="000000">
                      <a:alpha val="43137"/>
                    </a:srgbClr>
                  </a:outerShdw>
                </a:effectLst>
              </a:rPr>
              <a:t>= 65,536 συνδυασμούς) που μπορούν να καλύψουν</a:t>
            </a:r>
            <a:r>
              <a:rPr lang="en-US" sz="1900" dirty="0">
                <a:effectLst>
                  <a:outerShdw blurRad="38100" dist="38100" dir="2700000" algn="tl">
                    <a:srgbClr val="000000">
                      <a:alpha val="43137"/>
                    </a:srgbClr>
                  </a:outerShdw>
                </a:effectLst>
              </a:rPr>
              <a:t> </a:t>
            </a:r>
            <a:r>
              <a:rPr lang="el-GR" sz="1900" dirty="0">
                <a:effectLst>
                  <a:outerShdw blurRad="38100" dist="38100" dir="2700000" algn="tl">
                    <a:srgbClr val="000000">
                      <a:alpha val="43137"/>
                    </a:srgbClr>
                  </a:outerShdw>
                </a:effectLst>
              </a:rPr>
              <a:t>κάθε ανάγκη.</a:t>
            </a:r>
          </a:p>
        </p:txBody>
      </p:sp>
    </p:spTree>
    <p:extLst>
      <p:ext uri="{BB962C8B-B14F-4D97-AF65-F5344CB8AC3E}">
        <p14:creationId xmlns:p14="http://schemas.microsoft.com/office/powerpoint/2010/main" val="1924882068"/>
      </p:ext>
    </p:extLst>
  </p:cSld>
  <p:clrMapOvr>
    <a:masterClrMapping/>
  </p:clrMapOvr>
  <p:transition>
    <p:wipe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54</a:t>
            </a:fld>
            <a:endParaRPr lang="el-G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68" y="692696"/>
            <a:ext cx="882015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118" y="5373216"/>
            <a:ext cx="527685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0861302"/>
      </p:ext>
    </p:extLst>
  </p:cSld>
  <p:clrMapOvr>
    <a:masterClrMapping/>
  </p:clrMapOvr>
  <p:transition>
    <p:wipe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F1D1C4-C2D9-4231-9FB2-B2D9D97AA41D}" type="slidenum">
              <a:rPr lang="el-GR" smtClean="0"/>
              <a:pPr/>
              <a:t>55</a:t>
            </a:fld>
            <a:endParaRPr lang="el-GR"/>
          </a:p>
        </p:txBody>
      </p:sp>
      <p:pic>
        <p:nvPicPr>
          <p:cNvPr id="3" name="5 - Εικόνα" descr="ascii-binary-chart.gif"/>
          <p:cNvPicPr>
            <a:picLocks noChangeAspect="1"/>
          </p:cNvPicPr>
          <p:nvPr/>
        </p:nvPicPr>
        <p:blipFill>
          <a:blip r:embed="rId2" cstate="print"/>
          <a:stretch>
            <a:fillRect/>
          </a:stretch>
        </p:blipFill>
        <p:spPr>
          <a:xfrm>
            <a:off x="153300" y="13501"/>
            <a:ext cx="5910287" cy="626469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08666"/>
            <a:ext cx="3584823" cy="3249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429984"/>
      </p:ext>
    </p:extLst>
  </p:cSld>
  <p:clrMapOvr>
    <a:masterClrMapping/>
  </p:clrMapOvr>
  <p:transition>
    <p:wipe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D3F1D1C4-C2D9-4231-9FB2-B2D9D97AA41D}" type="slidenum">
              <a:rPr lang="el-GR" smtClean="0"/>
              <a:pPr/>
              <a:t>56</a:t>
            </a:fld>
            <a:endParaRPr lang="el-GR"/>
          </a:p>
        </p:txBody>
      </p:sp>
      <p:pic>
        <p:nvPicPr>
          <p:cNvPr id="3" name="Εικόνα 2"/>
          <p:cNvPicPr>
            <a:picLocks noChangeAspect="1"/>
          </p:cNvPicPr>
          <p:nvPr/>
        </p:nvPicPr>
        <p:blipFill>
          <a:blip r:embed="rId2"/>
          <a:stretch>
            <a:fillRect/>
          </a:stretch>
        </p:blipFill>
        <p:spPr>
          <a:xfrm>
            <a:off x="107504" y="0"/>
            <a:ext cx="5366401" cy="4632000"/>
          </a:xfrm>
          <a:prstGeom prst="rect">
            <a:avLst/>
          </a:prstGeom>
        </p:spPr>
      </p:pic>
      <p:sp>
        <p:nvSpPr>
          <p:cNvPr id="4" name="Ορθογώνιο 3"/>
          <p:cNvSpPr/>
          <p:nvPr/>
        </p:nvSpPr>
        <p:spPr>
          <a:xfrm>
            <a:off x="251520" y="4755511"/>
            <a:ext cx="8243760" cy="1200329"/>
          </a:xfrm>
          <a:prstGeom prst="rect">
            <a:avLst/>
          </a:prstGeom>
        </p:spPr>
        <p:txBody>
          <a:bodyPr wrap="square">
            <a:spAutoFit/>
          </a:bodyPr>
          <a:lstStyle/>
          <a:p>
            <a:r>
              <a:rPr lang="el-GR" dirty="0">
                <a:latin typeface="ArialMT"/>
              </a:rPr>
              <a:t>Μονάδα μνήμης άμεσης προσπέλασης σαν ένα πίνακα από λέξεις, κάθε μία από τις οποίες αντιστοιχεί σε μία διεύθυνση. Αν η </a:t>
            </a:r>
            <a:r>
              <a:rPr lang="el-GR" dirty="0">
                <a:effectLst>
                  <a:outerShdw blurRad="38100" dist="38100" dir="2700000" algn="tl">
                    <a:srgbClr val="000000">
                      <a:alpha val="43137"/>
                    </a:srgbClr>
                  </a:outerShdw>
                </a:effectLst>
                <a:latin typeface="ArialMT"/>
              </a:rPr>
              <a:t>μονάδα περιέχει 2</a:t>
            </a:r>
            <a:r>
              <a:rPr lang="el-GR" baseline="30000" dirty="0">
                <a:effectLst>
                  <a:outerShdw blurRad="38100" dist="38100" dir="2700000" algn="tl">
                    <a:srgbClr val="000000">
                      <a:alpha val="43137"/>
                    </a:srgbClr>
                  </a:outerShdw>
                </a:effectLst>
                <a:latin typeface="ArialMT"/>
              </a:rPr>
              <a:t>κ</a:t>
            </a:r>
            <a:r>
              <a:rPr lang="el-GR" dirty="0">
                <a:effectLst>
                  <a:outerShdw blurRad="38100" dist="38100" dir="2700000" algn="tl">
                    <a:srgbClr val="000000">
                      <a:alpha val="43137"/>
                    </a:srgbClr>
                  </a:outerShdw>
                </a:effectLst>
                <a:latin typeface="ArialMT"/>
              </a:rPr>
              <a:t> λέξεις</a:t>
            </a:r>
            <a:r>
              <a:rPr lang="el-GR" dirty="0">
                <a:latin typeface="ArialMT"/>
              </a:rPr>
              <a:t>, </a:t>
            </a:r>
            <a:r>
              <a:rPr lang="el-GR" u="sng" dirty="0">
                <a:latin typeface="ArialMT"/>
              </a:rPr>
              <a:t>οι διευθύνσεις τους θα είναι οι αριθμοί από 0 έως 2</a:t>
            </a:r>
            <a:r>
              <a:rPr lang="el-GR" u="sng" baseline="30000" dirty="0">
                <a:latin typeface="ArialMT"/>
              </a:rPr>
              <a:t>κ</a:t>
            </a:r>
            <a:r>
              <a:rPr lang="el-GR" u="sng" dirty="0">
                <a:latin typeface="ArialMT"/>
              </a:rPr>
              <a:t> -1</a:t>
            </a:r>
            <a:r>
              <a:rPr lang="el-GR" dirty="0">
                <a:latin typeface="ArialMT"/>
              </a:rPr>
              <a:t>, και θα απαιτούν κ </a:t>
            </a:r>
            <a:r>
              <a:rPr lang="el-GR" dirty="0" err="1">
                <a:latin typeface="ArialMT"/>
              </a:rPr>
              <a:t>bits</a:t>
            </a:r>
            <a:r>
              <a:rPr lang="el-GR" dirty="0">
                <a:latin typeface="ArialMT"/>
              </a:rPr>
              <a:t> για να παρασταθούν.</a:t>
            </a:r>
            <a:endParaRPr lang="el-GR" dirty="0"/>
          </a:p>
        </p:txBody>
      </p:sp>
      <p:sp>
        <p:nvSpPr>
          <p:cNvPr id="5" name="Ορθογώνιο 4"/>
          <p:cNvSpPr/>
          <p:nvPr/>
        </p:nvSpPr>
        <p:spPr>
          <a:xfrm>
            <a:off x="5473905" y="260648"/>
            <a:ext cx="3418575" cy="3139321"/>
          </a:xfrm>
          <a:prstGeom prst="rect">
            <a:avLst/>
          </a:prstGeom>
        </p:spPr>
        <p:txBody>
          <a:bodyPr wrap="square">
            <a:spAutoFit/>
          </a:bodyPr>
          <a:lstStyle/>
          <a:p>
            <a:r>
              <a:rPr lang="el-GR" dirty="0">
                <a:latin typeface="ArialMT"/>
              </a:rPr>
              <a:t>Η κύρια μνήμη του υπολογιστή είναι </a:t>
            </a:r>
            <a:r>
              <a:rPr lang="el-GR" i="1" dirty="0">
                <a:latin typeface="Arial-ItalicMT"/>
              </a:rPr>
              <a:t>μνήμη άμεσης προσπέλασης </a:t>
            </a:r>
            <a:r>
              <a:rPr lang="el-GR" dirty="0">
                <a:latin typeface="ArialMT"/>
              </a:rPr>
              <a:t>(</a:t>
            </a:r>
            <a:r>
              <a:rPr lang="el-GR" dirty="0" err="1">
                <a:latin typeface="ArialMT"/>
              </a:rPr>
              <a:t>Random</a:t>
            </a:r>
            <a:r>
              <a:rPr lang="el-GR" dirty="0">
                <a:latin typeface="ArialMT"/>
              </a:rPr>
              <a:t> Access</a:t>
            </a:r>
          </a:p>
          <a:p>
            <a:r>
              <a:rPr lang="el-GR" dirty="0">
                <a:latin typeface="ArialMT"/>
              </a:rPr>
              <a:t>Memory). Σε μία τέτοια μνήμη, ο χρόνος που χρειάζεται για να διαβάσουμε ή να</a:t>
            </a:r>
          </a:p>
          <a:p>
            <a:r>
              <a:rPr lang="el-GR" dirty="0">
                <a:latin typeface="ArialMT"/>
              </a:rPr>
              <a:t>γράψουμε μία πληροφορία στη μνήμη είναι πάντα ο ίδιος, ανεξάρτητα από τη</a:t>
            </a:r>
          </a:p>
          <a:p>
            <a:r>
              <a:rPr lang="el-GR" dirty="0">
                <a:latin typeface="ArialMT"/>
              </a:rPr>
              <a:t>συγκεκριμένη διεύθυνση της πληροφορίας αυτής.</a:t>
            </a:r>
            <a:endParaRPr lang="el-GR" dirty="0"/>
          </a:p>
        </p:txBody>
      </p:sp>
    </p:spTree>
    <p:extLst>
      <p:ext uri="{BB962C8B-B14F-4D97-AF65-F5344CB8AC3E}">
        <p14:creationId xmlns:p14="http://schemas.microsoft.com/office/powerpoint/2010/main" val="205972770"/>
      </p:ext>
    </p:extLst>
  </p:cSld>
  <p:clrMapOvr>
    <a:masterClrMapping/>
  </p:clrMapOvr>
  <p:transition>
    <p:wipe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D3F1D1C4-C2D9-4231-9FB2-B2D9D97AA41D}" type="slidenum">
              <a:rPr lang="el-GR" smtClean="0"/>
              <a:pPr/>
              <a:t>57</a:t>
            </a:fld>
            <a:endParaRPr lang="el-GR"/>
          </a:p>
        </p:txBody>
      </p:sp>
      <p:sp>
        <p:nvSpPr>
          <p:cNvPr id="4" name="Ορθογώνιο 3"/>
          <p:cNvSpPr/>
          <p:nvPr/>
        </p:nvSpPr>
        <p:spPr>
          <a:xfrm>
            <a:off x="2792721" y="1040297"/>
            <a:ext cx="3168352" cy="201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Δεξιό βέλος 4"/>
          <p:cNvSpPr/>
          <p:nvPr/>
        </p:nvSpPr>
        <p:spPr>
          <a:xfrm>
            <a:off x="1043608" y="1340768"/>
            <a:ext cx="172819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p:cNvSpPr txBox="1"/>
          <p:nvPr/>
        </p:nvSpPr>
        <p:spPr>
          <a:xfrm>
            <a:off x="451120" y="971436"/>
            <a:ext cx="2304256" cy="369332"/>
          </a:xfrm>
          <a:prstGeom prst="rect">
            <a:avLst/>
          </a:prstGeom>
          <a:noFill/>
        </p:spPr>
        <p:txBody>
          <a:bodyPr wrap="square" rtlCol="0">
            <a:spAutoFit/>
          </a:bodyPr>
          <a:lstStyle/>
          <a:p>
            <a:r>
              <a:rPr lang="el-GR" dirty="0"/>
              <a:t>Κ γραμμές διεύθυνσης </a:t>
            </a:r>
          </a:p>
        </p:txBody>
      </p:sp>
      <p:sp>
        <p:nvSpPr>
          <p:cNvPr id="7" name="Δεξιό βέλος 6"/>
          <p:cNvSpPr/>
          <p:nvPr/>
        </p:nvSpPr>
        <p:spPr>
          <a:xfrm>
            <a:off x="1323428" y="2079432"/>
            <a:ext cx="144016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1423228" y="1741458"/>
            <a:ext cx="1240560" cy="369332"/>
          </a:xfrm>
          <a:prstGeom prst="rect">
            <a:avLst/>
          </a:prstGeom>
          <a:noFill/>
        </p:spPr>
        <p:txBody>
          <a:bodyPr wrap="square" rtlCol="0">
            <a:spAutoFit/>
          </a:bodyPr>
          <a:lstStyle/>
          <a:p>
            <a:r>
              <a:rPr lang="el-GR" dirty="0"/>
              <a:t>Ανάγνωση</a:t>
            </a:r>
          </a:p>
        </p:txBody>
      </p:sp>
      <p:sp>
        <p:nvSpPr>
          <p:cNvPr id="9" name="Δεξιό βέλος 8"/>
          <p:cNvSpPr/>
          <p:nvPr/>
        </p:nvSpPr>
        <p:spPr>
          <a:xfrm>
            <a:off x="1423228" y="2564904"/>
            <a:ext cx="13321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p:cNvSpPr txBox="1"/>
          <p:nvPr/>
        </p:nvSpPr>
        <p:spPr>
          <a:xfrm>
            <a:off x="1353288" y="2687189"/>
            <a:ext cx="1240560" cy="369332"/>
          </a:xfrm>
          <a:prstGeom prst="rect">
            <a:avLst/>
          </a:prstGeom>
          <a:noFill/>
        </p:spPr>
        <p:txBody>
          <a:bodyPr wrap="square" rtlCol="0">
            <a:spAutoFit/>
          </a:bodyPr>
          <a:lstStyle/>
          <a:p>
            <a:r>
              <a:rPr lang="el-GR" dirty="0"/>
              <a:t>Γραφή</a:t>
            </a:r>
          </a:p>
        </p:txBody>
      </p:sp>
      <p:sp>
        <p:nvSpPr>
          <p:cNvPr id="12" name="TextBox 11"/>
          <p:cNvSpPr txBox="1"/>
          <p:nvPr/>
        </p:nvSpPr>
        <p:spPr>
          <a:xfrm>
            <a:off x="3131840" y="1340768"/>
            <a:ext cx="2592288" cy="369332"/>
          </a:xfrm>
          <a:prstGeom prst="rect">
            <a:avLst/>
          </a:prstGeom>
          <a:noFill/>
        </p:spPr>
        <p:txBody>
          <a:bodyPr wrap="square" rtlCol="0">
            <a:spAutoFit/>
          </a:bodyPr>
          <a:lstStyle/>
          <a:p>
            <a:r>
              <a:rPr lang="el-GR" dirty="0">
                <a:solidFill>
                  <a:srgbClr val="FF0000"/>
                </a:solidFill>
              </a:rPr>
              <a:t>Μονάδα μνήμης 2</a:t>
            </a:r>
            <a:r>
              <a:rPr lang="el-GR" baseline="30000" dirty="0">
                <a:solidFill>
                  <a:srgbClr val="FF0000"/>
                </a:solidFill>
              </a:rPr>
              <a:t>κ</a:t>
            </a:r>
            <a:r>
              <a:rPr lang="el-GR" dirty="0">
                <a:solidFill>
                  <a:srgbClr val="FF0000"/>
                </a:solidFill>
              </a:rPr>
              <a:t> λέξεις</a:t>
            </a:r>
          </a:p>
        </p:txBody>
      </p:sp>
      <p:sp>
        <p:nvSpPr>
          <p:cNvPr id="13" name="TextBox 12"/>
          <p:cNvSpPr txBox="1"/>
          <p:nvPr/>
        </p:nvSpPr>
        <p:spPr>
          <a:xfrm>
            <a:off x="3080753" y="1905670"/>
            <a:ext cx="2592288" cy="369332"/>
          </a:xfrm>
          <a:prstGeom prst="rect">
            <a:avLst/>
          </a:prstGeom>
          <a:noFill/>
        </p:spPr>
        <p:txBody>
          <a:bodyPr wrap="square" rtlCol="0">
            <a:spAutoFit/>
          </a:bodyPr>
          <a:lstStyle/>
          <a:p>
            <a:r>
              <a:rPr lang="en-US" dirty="0">
                <a:solidFill>
                  <a:srgbClr val="FF0000"/>
                </a:solidFill>
              </a:rPr>
              <a:t>n bit/</a:t>
            </a:r>
            <a:r>
              <a:rPr lang="el-GR" dirty="0">
                <a:solidFill>
                  <a:srgbClr val="FF0000"/>
                </a:solidFill>
              </a:rPr>
              <a:t>λέξη (περιεχόμενο)</a:t>
            </a:r>
          </a:p>
        </p:txBody>
      </p:sp>
      <p:sp>
        <p:nvSpPr>
          <p:cNvPr id="14" name="TextBox 13"/>
          <p:cNvSpPr txBox="1"/>
          <p:nvPr/>
        </p:nvSpPr>
        <p:spPr>
          <a:xfrm>
            <a:off x="827584" y="3425853"/>
            <a:ext cx="8136904" cy="2954655"/>
          </a:xfrm>
          <a:prstGeom prst="rect">
            <a:avLst/>
          </a:prstGeom>
          <a:noFill/>
        </p:spPr>
        <p:txBody>
          <a:bodyPr wrap="square" rtlCol="0">
            <a:spAutoFit/>
          </a:bodyPr>
          <a:lstStyle/>
          <a:p>
            <a:r>
              <a:rPr lang="el-GR" dirty="0"/>
              <a:t>1Κ = 2</a:t>
            </a:r>
            <a:r>
              <a:rPr lang="el-GR" baseline="30000" dirty="0"/>
              <a:t>10</a:t>
            </a:r>
          </a:p>
          <a:p>
            <a:r>
              <a:rPr lang="el-GR" dirty="0"/>
              <a:t>1Μ = 2</a:t>
            </a:r>
            <a:r>
              <a:rPr lang="el-GR" baseline="30000" dirty="0"/>
              <a:t>20</a:t>
            </a:r>
          </a:p>
          <a:p>
            <a:r>
              <a:rPr lang="el-GR" dirty="0"/>
              <a:t>1</a:t>
            </a:r>
            <a:r>
              <a:rPr lang="en-US" dirty="0"/>
              <a:t>G = 2</a:t>
            </a:r>
            <a:r>
              <a:rPr lang="en-US" baseline="30000" dirty="0"/>
              <a:t>30</a:t>
            </a:r>
            <a:endParaRPr lang="en-US" dirty="0"/>
          </a:p>
          <a:p>
            <a:endParaRPr lang="en-US" baseline="30000" dirty="0"/>
          </a:p>
          <a:p>
            <a:r>
              <a:rPr lang="en-US" dirty="0"/>
              <a:t>2M = 2</a:t>
            </a:r>
            <a:r>
              <a:rPr lang="en-US" baseline="30000" dirty="0"/>
              <a:t>21</a:t>
            </a:r>
          </a:p>
          <a:p>
            <a:endParaRPr lang="en-US" baseline="30000" dirty="0"/>
          </a:p>
          <a:p>
            <a:r>
              <a:rPr lang="en-US" dirty="0"/>
              <a:t>4G = 2</a:t>
            </a:r>
            <a:r>
              <a:rPr lang="en-US" baseline="30000" dirty="0"/>
              <a:t>32</a:t>
            </a:r>
            <a:r>
              <a:rPr lang="en-US" dirty="0"/>
              <a:t> bytes</a:t>
            </a:r>
            <a:endParaRPr lang="el-GR" dirty="0"/>
          </a:p>
          <a:p>
            <a:endParaRPr lang="el-GR" dirty="0"/>
          </a:p>
          <a:p>
            <a:r>
              <a:rPr lang="el-GR" dirty="0"/>
              <a:t>2</a:t>
            </a:r>
            <a:r>
              <a:rPr lang="el-GR" baseline="30000" dirty="0"/>
              <a:t>κ</a:t>
            </a:r>
            <a:r>
              <a:rPr lang="en-US" baseline="30000" dirty="0"/>
              <a:t> </a:t>
            </a:r>
            <a:r>
              <a:rPr lang="en-US" dirty="0"/>
              <a:t>x m, m:</a:t>
            </a:r>
            <a:r>
              <a:rPr lang="el-GR" dirty="0"/>
              <a:t>μήκος λέξης</a:t>
            </a:r>
          </a:p>
          <a:p>
            <a:r>
              <a:rPr lang="el-GR" dirty="0"/>
              <a:t>κ</a:t>
            </a:r>
            <a:r>
              <a:rPr lang="en-US" dirty="0"/>
              <a:t>:</a:t>
            </a:r>
            <a:r>
              <a:rPr lang="el-GR" dirty="0"/>
              <a:t> μήκος διεύθυνσης, ο αριθμός των </a:t>
            </a:r>
            <a:r>
              <a:rPr lang="en-US" dirty="0"/>
              <a:t>bits </a:t>
            </a:r>
            <a:r>
              <a:rPr lang="el-GR" dirty="0"/>
              <a:t>της διεύθυνσης εξαρτάται από το συνολικό αριθμό των λέξεων προς αποθήκευση.</a:t>
            </a:r>
            <a:endParaRPr lang="en-US" dirty="0"/>
          </a:p>
        </p:txBody>
      </p:sp>
      <p:sp>
        <p:nvSpPr>
          <p:cNvPr id="15" name="Ορθογώνιο 14"/>
          <p:cNvSpPr/>
          <p:nvPr/>
        </p:nvSpPr>
        <p:spPr>
          <a:xfrm>
            <a:off x="2792721" y="3252086"/>
            <a:ext cx="4572000" cy="1615827"/>
          </a:xfrm>
          <a:prstGeom prst="rect">
            <a:avLst/>
          </a:prstGeom>
        </p:spPr>
        <p:txBody>
          <a:bodyPr>
            <a:spAutoFit/>
          </a:bodyPr>
          <a:lstStyle/>
          <a:p>
            <a:r>
              <a:rPr lang="el-GR" sz="1100" dirty="0">
                <a:latin typeface="ArialMT"/>
              </a:rPr>
              <a:t>Για να γίνει μια λειτουργία ανάγνωσης από</a:t>
            </a:r>
          </a:p>
          <a:p>
            <a:r>
              <a:rPr lang="el-GR" sz="1100" dirty="0">
                <a:latin typeface="ArialMT"/>
              </a:rPr>
              <a:t>τη μονάδα της μνήμης, οι γραμμές</a:t>
            </a:r>
          </a:p>
          <a:p>
            <a:r>
              <a:rPr lang="el-GR" sz="1100" dirty="0">
                <a:latin typeface="ArialMT"/>
              </a:rPr>
              <a:t>διεύθυνσης (Α</a:t>
            </a:r>
            <a:r>
              <a:rPr lang="en-US" sz="1100" dirty="0">
                <a:latin typeface="ArialMT"/>
              </a:rPr>
              <a:t>k-1…</a:t>
            </a:r>
            <a:r>
              <a:rPr lang="el-GR" sz="1100" dirty="0">
                <a:latin typeface="ArialMT"/>
              </a:rPr>
              <a:t>Α0) μεταφέρουν τη</a:t>
            </a:r>
          </a:p>
          <a:p>
            <a:r>
              <a:rPr lang="el-GR" sz="1100" dirty="0">
                <a:latin typeface="ArialMT"/>
              </a:rPr>
              <a:t>δυαδική διεύθυνση της λέξης που θα</a:t>
            </a:r>
          </a:p>
          <a:p>
            <a:r>
              <a:rPr lang="el-GR" sz="1100" dirty="0">
                <a:latin typeface="ArialMT"/>
              </a:rPr>
              <a:t>διαβαστεί. Στη συνέχεια ο επεξεργαστής</a:t>
            </a:r>
          </a:p>
          <a:p>
            <a:r>
              <a:rPr lang="el-GR" sz="1100" dirty="0">
                <a:latin typeface="ArialMT"/>
              </a:rPr>
              <a:t>ενεργοποιεί το σήμα RD, και μετά από μια</a:t>
            </a:r>
          </a:p>
          <a:p>
            <a:r>
              <a:rPr lang="el-GR" sz="1100" dirty="0">
                <a:latin typeface="ArialMT"/>
              </a:rPr>
              <a:t>μικρή καθυστέρηση </a:t>
            </a:r>
            <a:r>
              <a:rPr lang="el-GR" sz="1100" dirty="0">
                <a:effectLst>
                  <a:outerShdw blurRad="38100" dist="38100" dir="2700000" algn="tl">
                    <a:srgbClr val="000000">
                      <a:alpha val="43137"/>
                    </a:srgbClr>
                  </a:outerShdw>
                </a:effectLst>
                <a:latin typeface="ArialMT"/>
              </a:rPr>
              <a:t>οι γραμμές δεδομένων</a:t>
            </a:r>
          </a:p>
          <a:p>
            <a:r>
              <a:rPr lang="el-GR" sz="1100" dirty="0">
                <a:effectLst>
                  <a:outerShdw blurRad="38100" dist="38100" dir="2700000" algn="tl">
                    <a:srgbClr val="000000">
                      <a:alpha val="43137"/>
                    </a:srgbClr>
                  </a:outerShdw>
                </a:effectLst>
                <a:latin typeface="ArialMT"/>
              </a:rPr>
              <a:t>(Dn-1…D0) ενεργοποιούνται με τα δεδομένα</a:t>
            </a:r>
          </a:p>
          <a:p>
            <a:r>
              <a:rPr lang="el-GR" sz="1100" dirty="0">
                <a:effectLst>
                  <a:outerShdw blurRad="38100" dist="38100" dir="2700000" algn="tl">
                    <a:srgbClr val="000000">
                      <a:alpha val="43137"/>
                    </a:srgbClr>
                  </a:outerShdw>
                </a:effectLst>
                <a:latin typeface="ArialMT"/>
              </a:rPr>
              <a:t>της λέξης.</a:t>
            </a:r>
            <a:endParaRPr lang="el-GR" sz="1100" dirty="0">
              <a:effectLst>
                <a:outerShdw blurRad="38100" dist="38100" dir="2700000" algn="tl">
                  <a:srgbClr val="000000">
                    <a:alpha val="43137"/>
                  </a:srgbClr>
                </a:outerShdw>
              </a:effectLst>
            </a:endParaRPr>
          </a:p>
        </p:txBody>
      </p:sp>
      <p:sp>
        <p:nvSpPr>
          <p:cNvPr id="16" name="Ορθογώνιο 15"/>
          <p:cNvSpPr/>
          <p:nvPr/>
        </p:nvSpPr>
        <p:spPr>
          <a:xfrm>
            <a:off x="2954249" y="-50575"/>
            <a:ext cx="2841887" cy="1107996"/>
          </a:xfrm>
          <a:prstGeom prst="rect">
            <a:avLst/>
          </a:prstGeom>
        </p:spPr>
        <p:txBody>
          <a:bodyPr wrap="square">
            <a:spAutoFit/>
          </a:bodyPr>
          <a:lstStyle/>
          <a:p>
            <a:r>
              <a:rPr lang="el-GR" sz="1100" dirty="0">
                <a:latin typeface="ArialMT"/>
              </a:rPr>
              <a:t>Οι γραμμές </a:t>
            </a:r>
            <a:r>
              <a:rPr lang="el-GR" sz="1100" i="1" dirty="0">
                <a:latin typeface="Arial-ItalicMT"/>
              </a:rPr>
              <a:t>διεύθυνσης </a:t>
            </a:r>
            <a:r>
              <a:rPr lang="el-GR" sz="1100" dirty="0">
                <a:latin typeface="ArialMT"/>
              </a:rPr>
              <a:t>μεταφέρουν τη</a:t>
            </a:r>
          </a:p>
          <a:p>
            <a:r>
              <a:rPr lang="el-GR" sz="1100" dirty="0">
                <a:latin typeface="ArialMT"/>
              </a:rPr>
              <a:t>διεύθυνση της λέξης που θα γραφεί </a:t>
            </a:r>
            <a:r>
              <a:rPr lang="el-GR" sz="1100" dirty="0">
                <a:effectLst>
                  <a:outerShdw blurRad="38100" dist="38100" dir="2700000" algn="tl">
                    <a:srgbClr val="000000">
                      <a:alpha val="43137"/>
                    </a:srgbClr>
                  </a:outerShdw>
                </a:effectLst>
                <a:latin typeface="ArialMT"/>
              </a:rPr>
              <a:t>και οι</a:t>
            </a:r>
          </a:p>
          <a:p>
            <a:r>
              <a:rPr lang="el-GR" sz="1100" dirty="0">
                <a:effectLst>
                  <a:outerShdw blurRad="38100" dist="38100" dir="2700000" algn="tl">
                    <a:srgbClr val="000000">
                      <a:alpha val="43137"/>
                    </a:srgbClr>
                  </a:outerShdw>
                </a:effectLst>
                <a:latin typeface="ArialMT"/>
              </a:rPr>
              <a:t>γραμμές δεδομένων τα περιεχόμενά της. </a:t>
            </a:r>
            <a:r>
              <a:rPr lang="el-GR" sz="1100" dirty="0">
                <a:latin typeface="ArialMT"/>
              </a:rPr>
              <a:t>Κατόπιν ο επεξεργαστής ενεργοποιεί το</a:t>
            </a:r>
          </a:p>
          <a:p>
            <a:r>
              <a:rPr lang="el-GR" sz="1100" dirty="0">
                <a:latin typeface="ArialMT"/>
              </a:rPr>
              <a:t>σήμα WR και μετά από ένα μικρό χρονικό διάστημα η λέξη έχει εγγραφεί στη μνήμη.</a:t>
            </a:r>
            <a:endParaRPr lang="el-GR" sz="1100" dirty="0"/>
          </a:p>
        </p:txBody>
      </p:sp>
      <p:sp>
        <p:nvSpPr>
          <p:cNvPr id="18" name="Ορθογώνιο 17"/>
          <p:cNvSpPr/>
          <p:nvPr/>
        </p:nvSpPr>
        <p:spPr>
          <a:xfrm>
            <a:off x="6249105" y="533311"/>
            <a:ext cx="2736700" cy="2677656"/>
          </a:xfrm>
          <a:prstGeom prst="rect">
            <a:avLst/>
          </a:prstGeom>
        </p:spPr>
        <p:txBody>
          <a:bodyPr wrap="square">
            <a:spAutoFit/>
          </a:bodyPr>
          <a:lstStyle/>
          <a:p>
            <a:pPr marL="171450" indent="-171450">
              <a:buFont typeface="Wingdings" panose="05000000000000000000" pitchFamily="2" charset="2"/>
              <a:buChar char="Ø"/>
            </a:pPr>
            <a:r>
              <a:rPr lang="el-GR" sz="1200" dirty="0">
                <a:effectLst>
                  <a:outerShdw blurRad="38100" dist="38100" dir="2700000" algn="tl">
                    <a:srgbClr val="000000">
                      <a:alpha val="43137"/>
                    </a:srgbClr>
                  </a:outerShdw>
                </a:effectLst>
                <a:latin typeface="ArialMT"/>
              </a:rPr>
              <a:t>Η δευτερεύουσα ή βοηθητική μνήμη απαρτίζεται από</a:t>
            </a:r>
          </a:p>
          <a:p>
            <a:r>
              <a:rPr lang="el-GR" sz="1200" dirty="0">
                <a:effectLst>
                  <a:outerShdw blurRad="38100" dist="38100" dir="2700000" algn="tl">
                    <a:srgbClr val="000000">
                      <a:alpha val="43137"/>
                    </a:srgbClr>
                  </a:outerShdw>
                </a:effectLst>
                <a:latin typeface="ArialMT"/>
              </a:rPr>
              <a:t>διάφορες περιφερειακές συσκευές. Σ’ αυτήν αποθηκεύονται</a:t>
            </a:r>
          </a:p>
          <a:p>
            <a:r>
              <a:rPr lang="el-GR" sz="1200" dirty="0">
                <a:effectLst>
                  <a:outerShdw blurRad="38100" dist="38100" dir="2700000" algn="tl">
                    <a:srgbClr val="000000">
                      <a:alpha val="43137"/>
                    </a:srgbClr>
                  </a:outerShdw>
                </a:effectLst>
                <a:latin typeface="ArialMT"/>
              </a:rPr>
              <a:t>τα δεδομένα που δεν είναι άμεσα απαραίτητα στην ΚΜΕ, τα</a:t>
            </a:r>
          </a:p>
          <a:p>
            <a:r>
              <a:rPr lang="el-GR" sz="1200" dirty="0">
                <a:effectLst>
                  <a:outerShdw blurRad="38100" dist="38100" dir="2700000" algn="tl">
                    <a:srgbClr val="000000">
                      <a:alpha val="43137"/>
                    </a:srgbClr>
                  </a:outerShdw>
                </a:effectLst>
                <a:latin typeface="ArialMT"/>
              </a:rPr>
              <a:t>οποία διατηρούνται αναλλοίωτα και μετά τη διακοπή</a:t>
            </a:r>
          </a:p>
          <a:p>
            <a:r>
              <a:rPr lang="el-GR" sz="1200" dirty="0">
                <a:effectLst>
                  <a:outerShdw blurRad="38100" dist="38100" dir="2700000" algn="tl">
                    <a:srgbClr val="000000">
                      <a:alpha val="43137"/>
                    </a:srgbClr>
                  </a:outerShdw>
                </a:effectLst>
                <a:latin typeface="ArialMT"/>
              </a:rPr>
              <a:t>λειτουργίας του υπολογιστή. </a:t>
            </a:r>
            <a:r>
              <a:rPr lang="el-GR" sz="1200" dirty="0">
                <a:latin typeface="ArialMT"/>
              </a:rPr>
              <a:t>Η δευτερεύουσα μνήμη</a:t>
            </a:r>
          </a:p>
          <a:p>
            <a:r>
              <a:rPr lang="el-GR" sz="1200" dirty="0">
                <a:latin typeface="ArialMT"/>
              </a:rPr>
              <a:t>αποτελείται συνήθως από μαγνητικούς δίσκους, οπτικούς</a:t>
            </a:r>
          </a:p>
          <a:p>
            <a:r>
              <a:rPr lang="el-GR" sz="1200" dirty="0">
                <a:latin typeface="ArialMT"/>
              </a:rPr>
              <a:t>δίσκους (CD-ROM) και μαγνητικές ταινίες.</a:t>
            </a:r>
            <a:endParaRPr lang="el-GR" sz="1200" dirty="0"/>
          </a:p>
        </p:txBody>
      </p:sp>
      <p:sp>
        <p:nvSpPr>
          <p:cNvPr id="3" name="Ορθογώνιο 2"/>
          <p:cNvSpPr/>
          <p:nvPr/>
        </p:nvSpPr>
        <p:spPr>
          <a:xfrm>
            <a:off x="6227788" y="3414810"/>
            <a:ext cx="2880716" cy="2092881"/>
          </a:xfrm>
          <a:prstGeom prst="rect">
            <a:avLst/>
          </a:prstGeom>
        </p:spPr>
        <p:txBody>
          <a:bodyPr wrap="square">
            <a:spAutoFit/>
          </a:bodyPr>
          <a:lstStyle/>
          <a:p>
            <a:r>
              <a:rPr lang="en-US" dirty="0">
                <a:latin typeface="ArialMT"/>
              </a:rPr>
              <a:t>!</a:t>
            </a:r>
            <a:r>
              <a:rPr lang="en-US" sz="1400" dirty="0">
                <a:latin typeface="ArialMT"/>
              </a:rPr>
              <a:t> H</a:t>
            </a:r>
            <a:r>
              <a:rPr lang="el-GR" sz="1400" dirty="0">
                <a:latin typeface="ArialMT"/>
              </a:rPr>
              <a:t> δευτερεύουσα μνήμη δεν είναι άμεσα προσπελάσιμη από τον</a:t>
            </a:r>
          </a:p>
          <a:p>
            <a:r>
              <a:rPr lang="el-GR" sz="1400" dirty="0">
                <a:latin typeface="ArialMT"/>
              </a:rPr>
              <a:t>επεξεργαστή </a:t>
            </a:r>
            <a:r>
              <a:rPr lang="el-GR" sz="1400" dirty="0">
                <a:solidFill>
                  <a:srgbClr val="FF0000"/>
                </a:solidFill>
                <a:latin typeface="ArialMT"/>
              </a:rPr>
              <a:t>τα περιεχόμενά της πρέπει πρώτα να μεταφερθούν στην κύρια μνήμη με</a:t>
            </a:r>
          </a:p>
          <a:p>
            <a:r>
              <a:rPr lang="el-GR" sz="1400" dirty="0">
                <a:solidFill>
                  <a:srgbClr val="FF0000"/>
                </a:solidFill>
                <a:latin typeface="ArialMT"/>
              </a:rPr>
              <a:t>τη βοήθεια της μονάδας εισόδου-εξόδου, και μετά να χρησιμοποιηθούν από τον</a:t>
            </a:r>
          </a:p>
          <a:p>
            <a:r>
              <a:rPr lang="el-GR" sz="1400" dirty="0">
                <a:solidFill>
                  <a:srgbClr val="FF0000"/>
                </a:solidFill>
                <a:latin typeface="ArialMT"/>
              </a:rPr>
              <a:t>επεξεργαστή.</a:t>
            </a:r>
            <a:endParaRPr lang="el-GR" sz="1400" dirty="0">
              <a:solidFill>
                <a:srgbClr val="FF0000"/>
              </a:solidFill>
            </a:endParaRPr>
          </a:p>
        </p:txBody>
      </p:sp>
    </p:spTree>
    <p:extLst>
      <p:ext uri="{BB962C8B-B14F-4D97-AF65-F5344CB8AC3E}">
        <p14:creationId xmlns:p14="http://schemas.microsoft.com/office/powerpoint/2010/main" val="3713393007"/>
      </p:ext>
    </p:extLst>
  </p:cSld>
  <p:clrMapOvr>
    <a:masterClrMapping/>
  </p:clrMapOvr>
  <p:transition>
    <p:wipe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D3F1D1C4-C2D9-4231-9FB2-B2D9D97AA41D}" type="slidenum">
              <a:rPr lang="el-GR" smtClean="0"/>
              <a:pPr/>
              <a:t>58</a:t>
            </a:fld>
            <a:endParaRPr lang="el-GR"/>
          </a:p>
        </p:txBody>
      </p:sp>
      <p:sp>
        <p:nvSpPr>
          <p:cNvPr id="3" name="Ορθογώνιο 2"/>
          <p:cNvSpPr/>
          <p:nvPr/>
        </p:nvSpPr>
        <p:spPr>
          <a:xfrm>
            <a:off x="35496" y="260648"/>
            <a:ext cx="5400600" cy="1477328"/>
          </a:xfrm>
          <a:prstGeom prst="rect">
            <a:avLst/>
          </a:prstGeom>
        </p:spPr>
        <p:txBody>
          <a:bodyPr wrap="square">
            <a:spAutoFit/>
          </a:bodyPr>
          <a:lstStyle/>
          <a:p>
            <a:r>
              <a:rPr lang="el-GR" dirty="0">
                <a:latin typeface="ArialMT"/>
              </a:rPr>
              <a:t>Ένα σύστημα στηρίζεται σε επεξεργαστή ο οποίος</a:t>
            </a:r>
          </a:p>
          <a:p>
            <a:r>
              <a:rPr lang="el-GR" dirty="0">
                <a:latin typeface="ArialMT"/>
              </a:rPr>
              <a:t>διαθέτει 8 γραμμές δεδομένων (D</a:t>
            </a:r>
            <a:r>
              <a:rPr lang="el-GR" sz="800" dirty="0">
                <a:latin typeface="ArialMT"/>
              </a:rPr>
              <a:t>7 </a:t>
            </a:r>
            <a:r>
              <a:rPr lang="el-GR" dirty="0">
                <a:latin typeface="ArialMT"/>
              </a:rPr>
              <a:t>– D</a:t>
            </a:r>
            <a:r>
              <a:rPr lang="el-GR" sz="800" dirty="0">
                <a:latin typeface="ArialMT"/>
              </a:rPr>
              <a:t>0</a:t>
            </a:r>
            <a:r>
              <a:rPr lang="el-GR" dirty="0">
                <a:latin typeface="ArialMT"/>
              </a:rPr>
              <a:t>) και 11 γραμμές</a:t>
            </a:r>
            <a:r>
              <a:rPr lang="en-US" dirty="0">
                <a:latin typeface="ArialMT"/>
              </a:rPr>
              <a:t> </a:t>
            </a:r>
            <a:r>
              <a:rPr lang="el-GR" dirty="0">
                <a:latin typeface="ArialMT"/>
              </a:rPr>
              <a:t>διευθύνσεων (Α</a:t>
            </a:r>
            <a:r>
              <a:rPr lang="el-GR" sz="800" dirty="0">
                <a:latin typeface="ArialMT"/>
              </a:rPr>
              <a:t>10 </a:t>
            </a:r>
            <a:r>
              <a:rPr lang="el-GR" dirty="0">
                <a:latin typeface="ArialMT"/>
              </a:rPr>
              <a:t>– A</a:t>
            </a:r>
            <a:r>
              <a:rPr lang="el-GR" sz="800" dirty="0">
                <a:latin typeface="ArialMT"/>
              </a:rPr>
              <a:t>0</a:t>
            </a:r>
            <a:r>
              <a:rPr lang="el-GR" dirty="0">
                <a:latin typeface="ArialMT"/>
              </a:rPr>
              <a:t>). Ο χώρος μνήμης του</a:t>
            </a:r>
            <a:r>
              <a:rPr lang="en-US" dirty="0">
                <a:latin typeface="ArialMT"/>
              </a:rPr>
              <a:t> </a:t>
            </a:r>
            <a:r>
              <a:rPr lang="el-GR" dirty="0">
                <a:latin typeface="ArialMT"/>
              </a:rPr>
              <a:t>υπολογιστή αυτού λοιπόν θα αποτελείται από 2</a:t>
            </a:r>
            <a:r>
              <a:rPr lang="en-US" baseline="30000" dirty="0">
                <a:latin typeface="ArialMT"/>
              </a:rPr>
              <a:t>11</a:t>
            </a:r>
            <a:r>
              <a:rPr lang="el-GR" sz="800" dirty="0">
                <a:latin typeface="ArialMT"/>
              </a:rPr>
              <a:t> </a:t>
            </a:r>
            <a:r>
              <a:rPr lang="el-GR" dirty="0">
                <a:latin typeface="ArialMT"/>
              </a:rPr>
              <a:t>= 2048</a:t>
            </a:r>
            <a:r>
              <a:rPr lang="en-US" dirty="0">
                <a:latin typeface="ArialMT"/>
              </a:rPr>
              <a:t> </a:t>
            </a:r>
            <a:r>
              <a:rPr lang="el-GR" dirty="0">
                <a:latin typeface="ArialMT"/>
              </a:rPr>
              <a:t>λέξεις των 8 </a:t>
            </a:r>
            <a:r>
              <a:rPr lang="en-US" dirty="0">
                <a:latin typeface="ArialMT"/>
              </a:rPr>
              <a:t>bits.</a:t>
            </a:r>
            <a:endParaRPr lang="el-GR" dirty="0"/>
          </a:p>
        </p:txBody>
      </p:sp>
      <p:pic>
        <p:nvPicPr>
          <p:cNvPr id="4" name="Εικόνα 3"/>
          <p:cNvPicPr>
            <a:picLocks noChangeAspect="1"/>
          </p:cNvPicPr>
          <p:nvPr/>
        </p:nvPicPr>
        <p:blipFill>
          <a:blip r:embed="rId2"/>
          <a:stretch>
            <a:fillRect/>
          </a:stretch>
        </p:blipFill>
        <p:spPr>
          <a:xfrm>
            <a:off x="612648" y="1772816"/>
            <a:ext cx="3600400" cy="3740726"/>
          </a:xfrm>
          <a:prstGeom prst="rect">
            <a:avLst/>
          </a:prstGeom>
        </p:spPr>
      </p:pic>
      <p:sp>
        <p:nvSpPr>
          <p:cNvPr id="5" name="2 - Θέση περιεχομένου"/>
          <p:cNvSpPr txBox="1">
            <a:spLocks/>
          </p:cNvSpPr>
          <p:nvPr/>
        </p:nvSpPr>
        <p:spPr>
          <a:xfrm>
            <a:off x="4572000" y="1600201"/>
            <a:ext cx="4114800" cy="1540768"/>
          </a:xfrm>
          <a:prstGeom prst="rect">
            <a:avLst/>
          </a:prstGeom>
        </p:spPr>
        <p:txBody>
          <a:bodyPr>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l-GR" sz="2000" dirty="0"/>
              <a:t>Η </a:t>
            </a:r>
            <a:r>
              <a:rPr lang="el-GR" sz="2000" b="1" dirty="0"/>
              <a:t>κυρία μνήμη</a:t>
            </a:r>
            <a:r>
              <a:rPr lang="el-GR" sz="2000" dirty="0"/>
              <a:t> (</a:t>
            </a:r>
            <a:r>
              <a:rPr lang="en-US" sz="2000" dirty="0"/>
              <a:t>main memory) </a:t>
            </a:r>
            <a:r>
              <a:rPr lang="el-GR" sz="2000" dirty="0"/>
              <a:t>είναι μια συλλογή από θέσεις αποθήκευσης, κάθε μία από τις οποίες διαθέτει ένα μοναδικό αναγνωριστικό που ονομάζεται διεύθυνση.</a:t>
            </a:r>
          </a:p>
          <a:p>
            <a:r>
              <a:rPr lang="el-GR" sz="2000" dirty="0"/>
              <a:t>Τα δεδομένα μεταφέρονται από και προς τη μνήμη σε ομάδες από μπιτ οι οποίες ονομάζονται λέξεις (</a:t>
            </a:r>
            <a:r>
              <a:rPr lang="en-US" sz="2000" dirty="0"/>
              <a:t>words). </a:t>
            </a:r>
            <a:r>
              <a:rPr lang="el-GR" sz="2000" dirty="0"/>
              <a:t>Μια λέξη μπορεί να είναι μια ομάδα των 8, 16, 32 ή μερικές φορές 64 μπιτ</a:t>
            </a:r>
          </a:p>
        </p:txBody>
      </p:sp>
    </p:spTree>
    <p:extLst>
      <p:ext uri="{BB962C8B-B14F-4D97-AF65-F5344CB8AC3E}">
        <p14:creationId xmlns:p14="http://schemas.microsoft.com/office/powerpoint/2010/main" val="1777282304"/>
      </p:ext>
    </p:extLst>
  </p:cSld>
  <p:clrMapOvr>
    <a:masterClrMapping/>
  </p:clrMapOvr>
  <p:transition>
    <p:wipe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58688"/>
            <a:ext cx="8229600" cy="4937760"/>
          </a:xfrm>
        </p:spPr>
        <p:txBody>
          <a:bodyPr>
            <a:normAutofit/>
          </a:bodyPr>
          <a:lstStyle/>
          <a:p>
            <a:r>
              <a:rPr lang="el-GR" dirty="0"/>
              <a:t>Οι διευθύνσεις μνήμης καθορίζονται με τη χρήση μη προσημασμένων δυαδικών ακεραίων (δεν υπάρχουν αρνητικές διευθύνσεων).</a:t>
            </a:r>
          </a:p>
          <a:p>
            <a:r>
              <a:rPr lang="el-GR" dirty="0"/>
              <a:t>Η 1</a:t>
            </a:r>
            <a:r>
              <a:rPr lang="el-GR" baseline="30000" dirty="0"/>
              <a:t>η</a:t>
            </a:r>
            <a:r>
              <a:rPr lang="el-GR" dirty="0"/>
              <a:t> θέση αναφέρεται ως διεύθυνση 0000000000000000 (διεύθυνση 0), και η τελευταία θέση αναφέρεται ως διεύθυνση 1111111111111111 (διεύθυνση 65.535)</a:t>
            </a:r>
          </a:p>
          <a:p>
            <a:r>
              <a:rPr lang="el-GR" dirty="0"/>
              <a:t>Γενικά, αν ένας υπολογιστής διαθέτει Ν λέξεις μνήμης, για την αναφορά όλων των θέσεων μνήμης </a:t>
            </a:r>
            <a:r>
              <a:rPr lang="el-GR" dirty="0">
                <a:effectLst>
                  <a:outerShdw blurRad="38100" dist="38100" dir="2700000" algn="tl">
                    <a:srgbClr val="000000">
                      <a:alpha val="43137"/>
                    </a:srgbClr>
                  </a:outerShdw>
                </a:effectLst>
              </a:rPr>
              <a:t>απαιτείται ένας μη προσημασμένος ακέραιος μεγέθους </a:t>
            </a:r>
            <a:r>
              <a:rPr lang="en-US" dirty="0">
                <a:effectLst>
                  <a:outerShdw blurRad="38100" dist="38100" dir="2700000" algn="tl">
                    <a:srgbClr val="000000">
                      <a:alpha val="43137"/>
                    </a:srgbClr>
                  </a:outerShdw>
                </a:effectLst>
              </a:rPr>
              <a:t>log</a:t>
            </a:r>
            <a:r>
              <a:rPr lang="en-US" baseline="-25000" dirty="0">
                <a:effectLst>
                  <a:outerShdw blurRad="38100" dist="38100" dir="2700000" algn="tl">
                    <a:srgbClr val="000000">
                      <a:alpha val="43137"/>
                    </a:srgbClr>
                  </a:outerShdw>
                </a:effectLst>
              </a:rPr>
              <a:t>2</a:t>
            </a:r>
            <a:r>
              <a:rPr lang="en-US" dirty="0">
                <a:effectLst>
                  <a:outerShdw blurRad="38100" dist="38100" dir="2700000" algn="tl">
                    <a:srgbClr val="000000">
                      <a:alpha val="43137"/>
                    </a:srgbClr>
                  </a:outerShdw>
                </a:effectLst>
              </a:rPr>
              <a:t>N </a:t>
            </a:r>
            <a:r>
              <a:rPr lang="el-GR" dirty="0">
                <a:effectLst>
                  <a:outerShdw blurRad="38100" dist="38100" dir="2700000" algn="tl">
                    <a:srgbClr val="000000">
                      <a:alpha val="43137"/>
                    </a:srgbClr>
                  </a:outerShdw>
                </a:effectLst>
              </a:rPr>
              <a:t>μπιτ</a:t>
            </a:r>
          </a:p>
        </p:txBody>
      </p:sp>
      <p:sp>
        <p:nvSpPr>
          <p:cNvPr id="4" name="Τίτλος 3"/>
          <p:cNvSpPr>
            <a:spLocks noGrp="1"/>
          </p:cNvSpPr>
          <p:nvPr>
            <p:ph type="title"/>
          </p:nvPr>
        </p:nvSpPr>
        <p:spPr/>
        <p:txBody>
          <a:bodyPr/>
          <a:lstStyle/>
          <a:p>
            <a:endParaRPr lang="el-GR" dirty="0"/>
          </a:p>
        </p:txBody>
      </p:sp>
    </p:spTree>
    <p:extLst>
      <p:ext uri="{BB962C8B-B14F-4D97-AF65-F5344CB8AC3E}">
        <p14:creationId xmlns:p14="http://schemas.microsoft.com/office/powerpoint/2010/main" val="3370177530"/>
      </p:ext>
    </p:extLst>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Επεξεργαστής δεδομένων</a:t>
            </a:r>
          </a:p>
        </p:txBody>
      </p:sp>
      <p:sp>
        <p:nvSpPr>
          <p:cNvPr id="3" name="2 - Θέση περιεχομένου"/>
          <p:cNvSpPr>
            <a:spLocks noGrp="1"/>
          </p:cNvSpPr>
          <p:nvPr>
            <p:ph sz="quarter" idx="1"/>
          </p:nvPr>
        </p:nvSpPr>
        <p:spPr/>
        <p:txBody>
          <a:bodyPr/>
          <a:lstStyle/>
          <a:p>
            <a:r>
              <a:rPr lang="el-GR" dirty="0"/>
              <a:t>Το μοντέλο αυτό θα μπορούσε να αναπαραστήσει έναν εξειδικευμένο υπολογιστή (ή επεξεργαστή) που έχει σχεδιαστεί για να κάνει συγκεκριμένη εργασία, όπως</a:t>
            </a:r>
            <a:r>
              <a:rPr lang="en-US" dirty="0"/>
              <a:t>:</a:t>
            </a:r>
          </a:p>
          <a:p>
            <a:pPr lvl="2"/>
            <a:r>
              <a:rPr lang="el-GR" dirty="0"/>
              <a:t>ο έλεγχος της θερμοκρασίας ενός κτιρίου ή </a:t>
            </a:r>
            <a:endParaRPr lang="en-US" dirty="0"/>
          </a:p>
          <a:p>
            <a:pPr lvl="2"/>
            <a:r>
              <a:rPr lang="el-GR" dirty="0"/>
              <a:t>ο έλεγχος της ροής καυσίμων σε ένα αυτοκίνητο</a:t>
            </a:r>
          </a:p>
        </p:txBody>
      </p:sp>
      <p:pic>
        <p:nvPicPr>
          <p:cNvPr id="1026" name="Picture 2"/>
          <p:cNvPicPr>
            <a:picLocks noChangeAspect="1" noChangeArrowheads="1"/>
          </p:cNvPicPr>
          <p:nvPr/>
        </p:nvPicPr>
        <p:blipFill>
          <a:blip r:embed="rId2" cstate="print"/>
          <a:srcRect/>
          <a:stretch>
            <a:fillRect/>
          </a:stretch>
        </p:blipFill>
        <p:spPr bwMode="auto">
          <a:xfrm>
            <a:off x="1187624" y="4581128"/>
            <a:ext cx="6953250" cy="638175"/>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6</a:t>
            </a:fld>
            <a:endParaRPr lang="el-G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Οι διευθύνσεις ως σχήματα μπιτ</a:t>
            </a:r>
          </a:p>
        </p:txBody>
      </p:sp>
      <p:sp>
        <p:nvSpPr>
          <p:cNvPr id="3" name="2 - Θέση περιεχομένου"/>
          <p:cNvSpPr>
            <a:spLocks noGrp="1"/>
          </p:cNvSpPr>
          <p:nvPr>
            <p:ph idx="1"/>
          </p:nvPr>
        </p:nvSpPr>
        <p:spPr>
          <a:xfrm>
            <a:off x="457200" y="1600201"/>
            <a:ext cx="8229600" cy="1900808"/>
          </a:xfrm>
        </p:spPr>
        <p:txBody>
          <a:bodyPr>
            <a:normAutofit/>
          </a:bodyPr>
          <a:lstStyle/>
          <a:p>
            <a:r>
              <a:rPr lang="el-GR" dirty="0"/>
              <a:t>Ένας υπολογιστής έχει 32ΜΒ μνήμης. Πόσα μπιτ χρειάζονται για τη </a:t>
            </a:r>
            <a:r>
              <a:rPr lang="el-GR" dirty="0" err="1"/>
              <a:t>διευθυνσιοδότηση</a:t>
            </a:r>
            <a:r>
              <a:rPr lang="el-GR" dirty="0"/>
              <a:t> κάθε λέξης μνήμης?</a:t>
            </a:r>
          </a:p>
        </p:txBody>
      </p:sp>
      <p:sp>
        <p:nvSpPr>
          <p:cNvPr id="4" name="3 - Ορθογώνιο"/>
          <p:cNvSpPr/>
          <p:nvPr/>
        </p:nvSpPr>
        <p:spPr>
          <a:xfrm>
            <a:off x="827584" y="3284984"/>
            <a:ext cx="7200800" cy="2246769"/>
          </a:xfrm>
          <a:prstGeom prst="rect">
            <a:avLst/>
          </a:prstGeom>
        </p:spPr>
        <p:txBody>
          <a:bodyPr wrap="square">
            <a:spAutoFit/>
          </a:bodyPr>
          <a:lstStyle/>
          <a:p>
            <a:r>
              <a:rPr lang="el-GR" sz="2800" dirty="0"/>
              <a:t>Λύση</a:t>
            </a:r>
          </a:p>
          <a:p>
            <a:pPr lvl="1"/>
            <a:r>
              <a:rPr lang="el-GR" sz="2800" dirty="0"/>
              <a:t>Ο χώρος διευθύνσεων της μνήμης είναι 32ΜΒ δηλαδή 2</a:t>
            </a:r>
            <a:r>
              <a:rPr lang="el-GR" sz="2800" baseline="30000" dirty="0"/>
              <a:t>25</a:t>
            </a:r>
            <a:r>
              <a:rPr lang="el-GR" sz="2800" dirty="0"/>
              <a:t>.  Αυτό σημαίνει ότι για τη </a:t>
            </a:r>
            <a:r>
              <a:rPr lang="el-GR" sz="2800" dirty="0" err="1"/>
              <a:t>διευθυνσιοδότηση</a:t>
            </a:r>
            <a:r>
              <a:rPr lang="el-GR" sz="2800" dirty="0"/>
              <a:t> κάθε </a:t>
            </a:r>
            <a:r>
              <a:rPr lang="en-US" sz="2800" dirty="0"/>
              <a:t>Byte</a:t>
            </a:r>
            <a:r>
              <a:rPr lang="el-GR" sz="2800" dirty="0"/>
              <a:t> απαιτούνται </a:t>
            </a:r>
            <a:r>
              <a:rPr lang="en-US" sz="2800" dirty="0"/>
              <a:t>log</a:t>
            </a:r>
            <a:r>
              <a:rPr lang="en-US" sz="2800" baseline="-25000" dirty="0"/>
              <a:t>2</a:t>
            </a:r>
            <a:r>
              <a:rPr lang="en-US" sz="2800" dirty="0"/>
              <a:t>2</a:t>
            </a:r>
            <a:r>
              <a:rPr lang="en-US" sz="2800" baseline="30000" dirty="0"/>
              <a:t>2</a:t>
            </a:r>
            <a:r>
              <a:rPr lang="el-GR" sz="2800" baseline="30000" dirty="0"/>
              <a:t>5</a:t>
            </a:r>
            <a:r>
              <a:rPr lang="en-US" sz="2800" dirty="0"/>
              <a:t>, </a:t>
            </a:r>
            <a:r>
              <a:rPr lang="el-GR" sz="2800" dirty="0"/>
              <a:t>δηλαδή 25 μπιτ.</a:t>
            </a:r>
          </a:p>
        </p:txBody>
      </p:sp>
      <p:sp>
        <p:nvSpPr>
          <p:cNvPr id="5" name="Ορθογώνιο 4"/>
          <p:cNvSpPr/>
          <p:nvPr/>
        </p:nvSpPr>
        <p:spPr>
          <a:xfrm>
            <a:off x="4546456" y="2568901"/>
            <a:ext cx="4572000" cy="1200329"/>
          </a:xfrm>
          <a:prstGeom prst="rect">
            <a:avLst/>
          </a:prstGeom>
        </p:spPr>
        <p:txBody>
          <a:bodyPr>
            <a:spAutoFit/>
          </a:bodyPr>
          <a:lstStyle/>
          <a:p>
            <a:r>
              <a:rPr lang="el-GR" dirty="0"/>
              <a:t>Γενικά, αν ένας υπολογιστής διαθέτει Ν λέξεις μνήμης, για την αναφορά όλων των θέσεων μνήμης απαιτείται ένας μη </a:t>
            </a:r>
            <a:r>
              <a:rPr lang="el-GR" dirty="0" err="1"/>
              <a:t>προσημασμένος</a:t>
            </a:r>
            <a:r>
              <a:rPr lang="el-GR" dirty="0"/>
              <a:t> ακέραιος μεγέθους </a:t>
            </a:r>
            <a:r>
              <a:rPr lang="en-US" dirty="0"/>
              <a:t>log</a:t>
            </a:r>
            <a:r>
              <a:rPr lang="en-US" baseline="-25000" dirty="0"/>
              <a:t>2</a:t>
            </a:r>
            <a:r>
              <a:rPr lang="en-US" dirty="0"/>
              <a:t>N </a:t>
            </a:r>
            <a:r>
              <a:rPr lang="el-GR" dirty="0"/>
              <a:t>μπιτ</a:t>
            </a:r>
          </a:p>
        </p:txBody>
      </p:sp>
    </p:spTree>
    <p:extLst>
      <p:ext uri="{BB962C8B-B14F-4D97-AF65-F5344CB8AC3E}">
        <p14:creationId xmlns:p14="http://schemas.microsoft.com/office/powerpoint/2010/main" val="113822066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457200" y="1600201"/>
            <a:ext cx="8229600" cy="2260848"/>
          </a:xfrm>
        </p:spPr>
        <p:txBody>
          <a:bodyPr>
            <a:normAutofit/>
          </a:bodyPr>
          <a:lstStyle/>
          <a:p>
            <a:r>
              <a:rPr lang="el-GR" dirty="0"/>
              <a:t>Ένας υπολογιστής έχει </a:t>
            </a:r>
            <a:r>
              <a:rPr lang="en-US" dirty="0"/>
              <a:t>128</a:t>
            </a:r>
            <a:r>
              <a:rPr lang="el-GR" dirty="0"/>
              <a:t>ΜΒ μνήμης. Κάθε λέξη σε αυτόν τον υπολογιστή είναι 8 </a:t>
            </a:r>
            <a:r>
              <a:rPr lang="en-US" dirty="0"/>
              <a:t>Byte</a:t>
            </a:r>
            <a:r>
              <a:rPr lang="el-GR" dirty="0"/>
              <a:t>. Πόσα </a:t>
            </a:r>
            <a:r>
              <a:rPr lang="en-US" dirty="0"/>
              <a:t>Bit</a:t>
            </a:r>
            <a:r>
              <a:rPr lang="el-GR" dirty="0"/>
              <a:t> χρειάζονται για τη </a:t>
            </a:r>
            <a:r>
              <a:rPr lang="el-GR" dirty="0" err="1"/>
              <a:t>διευθυνσιοδότηση</a:t>
            </a:r>
            <a:r>
              <a:rPr lang="el-GR" dirty="0"/>
              <a:t> κάθε </a:t>
            </a:r>
            <a:r>
              <a:rPr lang="en-US" dirty="0"/>
              <a:t>Byte</a:t>
            </a:r>
            <a:r>
              <a:rPr lang="el-GR" dirty="0"/>
              <a:t> της μνήμης?</a:t>
            </a:r>
          </a:p>
          <a:p>
            <a:endParaRPr lang="el-GR" dirty="0"/>
          </a:p>
        </p:txBody>
      </p:sp>
      <p:sp>
        <p:nvSpPr>
          <p:cNvPr id="4" name="3 - Ορθογώνιο"/>
          <p:cNvSpPr/>
          <p:nvPr/>
        </p:nvSpPr>
        <p:spPr>
          <a:xfrm>
            <a:off x="719572" y="3284984"/>
            <a:ext cx="7704856" cy="2677656"/>
          </a:xfrm>
          <a:prstGeom prst="rect">
            <a:avLst/>
          </a:prstGeom>
        </p:spPr>
        <p:txBody>
          <a:bodyPr wrap="square">
            <a:spAutoFit/>
          </a:bodyPr>
          <a:lstStyle/>
          <a:p>
            <a:r>
              <a:rPr lang="el-GR" sz="2800" dirty="0"/>
              <a:t>Λύση</a:t>
            </a:r>
          </a:p>
          <a:p>
            <a:pPr lvl="1"/>
            <a:r>
              <a:rPr lang="el-GR" sz="2800" dirty="0"/>
              <a:t>Ο χώρος διευθύνσεων της μνήμης είναι 128ΜΒ δηλαδή</a:t>
            </a:r>
            <a:r>
              <a:rPr lang="en-US" sz="2800" dirty="0"/>
              <a:t> (2</a:t>
            </a:r>
            <a:r>
              <a:rPr lang="en-US" sz="2800" baseline="30000" dirty="0"/>
              <a:t>20</a:t>
            </a:r>
            <a:r>
              <a:rPr lang="en-US" sz="2800" dirty="0"/>
              <a:t> x2</a:t>
            </a:r>
            <a:r>
              <a:rPr lang="en-US" sz="2800" baseline="30000" dirty="0"/>
              <a:t>7</a:t>
            </a:r>
            <a:r>
              <a:rPr lang="en-US" sz="2800" dirty="0"/>
              <a:t>)</a:t>
            </a:r>
            <a:r>
              <a:rPr lang="el-GR" sz="2800" dirty="0"/>
              <a:t> 2</a:t>
            </a:r>
            <a:r>
              <a:rPr lang="el-GR" sz="2800" baseline="30000" dirty="0">
                <a:effectLst>
                  <a:outerShdw blurRad="38100" dist="38100" dir="2700000" algn="tl">
                    <a:srgbClr val="000000">
                      <a:alpha val="43137"/>
                    </a:srgbClr>
                  </a:outerShdw>
                </a:effectLst>
              </a:rPr>
              <a:t>27</a:t>
            </a:r>
            <a:r>
              <a:rPr lang="el-GR" sz="2800" dirty="0"/>
              <a:t>. Όμως κάθε λέξη είναι 8 (2</a:t>
            </a:r>
            <a:r>
              <a:rPr lang="el-GR" sz="2800" baseline="30000" dirty="0"/>
              <a:t>3</a:t>
            </a:r>
            <a:r>
              <a:rPr lang="el-GR" sz="2800" dirty="0"/>
              <a:t>) </a:t>
            </a:r>
            <a:r>
              <a:rPr lang="en-US" sz="2800" dirty="0"/>
              <a:t>Byte</a:t>
            </a:r>
            <a:r>
              <a:rPr lang="el-GR" sz="2800" dirty="0"/>
              <a:t> άρα έχουμε 2</a:t>
            </a:r>
            <a:r>
              <a:rPr lang="el-GR" sz="2800" baseline="30000" dirty="0"/>
              <a:t>24</a:t>
            </a:r>
            <a:r>
              <a:rPr lang="el-GR" sz="2800" dirty="0"/>
              <a:t> λέξεις. Αυτό σημαίνει ότι για τη </a:t>
            </a:r>
            <a:r>
              <a:rPr lang="el-GR" sz="2800" dirty="0" err="1"/>
              <a:t>διευθυνσιοδότηση</a:t>
            </a:r>
            <a:r>
              <a:rPr lang="el-GR" sz="2800" dirty="0"/>
              <a:t> κάθε </a:t>
            </a:r>
            <a:r>
              <a:rPr lang="en-US" sz="2800" dirty="0"/>
              <a:t>Byte</a:t>
            </a:r>
            <a:r>
              <a:rPr lang="el-GR" sz="2800" dirty="0"/>
              <a:t> απαιτούνται </a:t>
            </a:r>
            <a:r>
              <a:rPr lang="en-US" sz="2800" dirty="0"/>
              <a:t>log</a:t>
            </a:r>
            <a:r>
              <a:rPr lang="en-US" sz="2800" baseline="-25000" dirty="0"/>
              <a:t>2</a:t>
            </a:r>
            <a:r>
              <a:rPr lang="en-US" sz="2800" dirty="0"/>
              <a:t>2</a:t>
            </a:r>
            <a:r>
              <a:rPr lang="en-US" sz="2800" baseline="30000" dirty="0"/>
              <a:t>2</a:t>
            </a:r>
            <a:r>
              <a:rPr lang="el-GR" sz="2800" baseline="30000" dirty="0"/>
              <a:t>4</a:t>
            </a:r>
            <a:r>
              <a:rPr lang="en-US" sz="2800" dirty="0"/>
              <a:t>, </a:t>
            </a:r>
            <a:r>
              <a:rPr lang="el-GR" sz="2800" dirty="0"/>
              <a:t>δηλαδή 24 μπιτ.</a:t>
            </a:r>
          </a:p>
        </p:txBody>
      </p:sp>
    </p:spTree>
    <p:extLst>
      <p:ext uri="{BB962C8B-B14F-4D97-AF65-F5344CB8AC3E}">
        <p14:creationId xmlns:p14="http://schemas.microsoft.com/office/powerpoint/2010/main" val="1034516168"/>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D3F1D1C4-C2D9-4231-9FB2-B2D9D97AA41D}" type="slidenum">
              <a:rPr lang="el-GR" smtClean="0"/>
              <a:pPr/>
              <a:t>62</a:t>
            </a:fld>
            <a:endParaRPr lang="el-GR"/>
          </a:p>
        </p:txBody>
      </p:sp>
      <p:pic>
        <p:nvPicPr>
          <p:cNvPr id="3" name="Εικόνα 2"/>
          <p:cNvPicPr>
            <a:picLocks noChangeAspect="1"/>
          </p:cNvPicPr>
          <p:nvPr/>
        </p:nvPicPr>
        <p:blipFill>
          <a:blip r:embed="rId2"/>
          <a:stretch>
            <a:fillRect/>
          </a:stretch>
        </p:blipFill>
        <p:spPr>
          <a:xfrm>
            <a:off x="1403648" y="548680"/>
            <a:ext cx="6321825" cy="4752528"/>
          </a:xfrm>
          <a:prstGeom prst="rect">
            <a:avLst/>
          </a:prstGeom>
        </p:spPr>
      </p:pic>
    </p:spTree>
    <p:extLst>
      <p:ext uri="{BB962C8B-B14F-4D97-AF65-F5344CB8AC3E}">
        <p14:creationId xmlns:p14="http://schemas.microsoft.com/office/powerpoint/2010/main" val="1399538527"/>
      </p:ext>
    </p:extLst>
  </p:cSld>
  <p:clrMapOvr>
    <a:masterClrMapping/>
  </p:clrMapOvr>
  <p:transition>
    <p:wipe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D3F1D1C4-C2D9-4231-9FB2-B2D9D97AA41D}" type="slidenum">
              <a:rPr lang="el-GR" smtClean="0"/>
              <a:pPr/>
              <a:t>63</a:t>
            </a:fld>
            <a:endParaRPr lang="el-GR"/>
          </a:p>
        </p:txBody>
      </p:sp>
      <p:sp>
        <p:nvSpPr>
          <p:cNvPr id="3" name="Ορθογώνιο 2"/>
          <p:cNvSpPr/>
          <p:nvPr/>
        </p:nvSpPr>
        <p:spPr>
          <a:xfrm>
            <a:off x="179512" y="-26413"/>
            <a:ext cx="8928992" cy="923330"/>
          </a:xfrm>
          <a:prstGeom prst="rect">
            <a:avLst/>
          </a:prstGeom>
        </p:spPr>
        <p:txBody>
          <a:bodyPr wrap="square">
            <a:spAutoFit/>
          </a:bodyPr>
          <a:lstStyle/>
          <a:p>
            <a:r>
              <a:rPr lang="el-GR" b="1" i="1" dirty="0" err="1">
                <a:latin typeface="Verdana-BoldItalic"/>
              </a:rPr>
              <a:t>big-endian</a:t>
            </a:r>
            <a:r>
              <a:rPr lang="el-GR" b="1" i="1" dirty="0">
                <a:latin typeface="Verdana-BoldItalic"/>
              </a:rPr>
              <a:t> </a:t>
            </a:r>
            <a:r>
              <a:rPr lang="el-GR" dirty="0">
                <a:latin typeface="Verdana" panose="020B0604030504040204" pitchFamily="34" charset="0"/>
              </a:rPr>
              <a:t>θεωρεί ότι στη </a:t>
            </a:r>
            <a:r>
              <a:rPr lang="el-GR" dirty="0">
                <a:effectLst>
                  <a:outerShdw blurRad="38100" dist="38100" dir="2700000" algn="tl">
                    <a:srgbClr val="000000">
                      <a:alpha val="43137"/>
                    </a:srgbClr>
                  </a:outerShdw>
                </a:effectLst>
                <a:latin typeface="Verdana" panose="020B0604030504040204" pitchFamily="34" charset="0"/>
              </a:rPr>
              <a:t>μικρότερη διεύθυνση </a:t>
            </a:r>
            <a:r>
              <a:rPr lang="el-GR" dirty="0">
                <a:latin typeface="Verdana" panose="020B0604030504040204" pitchFamily="34" charset="0"/>
              </a:rPr>
              <a:t>από τις θέσεις</a:t>
            </a:r>
          </a:p>
          <a:p>
            <a:r>
              <a:rPr lang="el-GR" dirty="0">
                <a:latin typeface="Verdana" panose="020B0604030504040204" pitchFamily="34" charset="0"/>
              </a:rPr>
              <a:t>που καταλαμβάνει μια ποσότητα αποθηκεύεται το </a:t>
            </a:r>
            <a:r>
              <a:rPr lang="el-GR" dirty="0">
                <a:effectLst>
                  <a:outerShdw blurRad="38100" dist="38100" dir="2700000" algn="tl">
                    <a:srgbClr val="000000">
                      <a:alpha val="43137"/>
                    </a:srgbClr>
                  </a:outerShdw>
                </a:effectLst>
                <a:latin typeface="Verdana" panose="020B0604030504040204" pitchFamily="34" charset="0"/>
              </a:rPr>
              <a:t>πιο σημαντικό κομμάτι της.</a:t>
            </a:r>
            <a:endParaRPr lang="el-GR" dirty="0">
              <a:effectLst>
                <a:outerShdw blurRad="38100" dist="38100" dir="2700000" algn="tl">
                  <a:srgbClr val="000000">
                    <a:alpha val="43137"/>
                  </a:srgbClr>
                </a:outerShdw>
              </a:effectLst>
            </a:endParaRPr>
          </a:p>
        </p:txBody>
      </p:sp>
      <p:sp>
        <p:nvSpPr>
          <p:cNvPr id="4" name="Ορθογώνιο 3"/>
          <p:cNvSpPr/>
          <p:nvPr/>
        </p:nvSpPr>
        <p:spPr>
          <a:xfrm>
            <a:off x="169316" y="1196752"/>
            <a:ext cx="8748464" cy="1200329"/>
          </a:xfrm>
          <a:prstGeom prst="rect">
            <a:avLst/>
          </a:prstGeom>
        </p:spPr>
        <p:txBody>
          <a:bodyPr wrap="square">
            <a:spAutoFit/>
          </a:bodyPr>
          <a:lstStyle/>
          <a:p>
            <a:r>
              <a:rPr lang="el-GR" b="1" dirty="0" err="1">
                <a:effectLst>
                  <a:outerShdw blurRad="38100" dist="38100" dir="2700000" algn="tl">
                    <a:srgbClr val="000000">
                      <a:alpha val="43137"/>
                    </a:srgbClr>
                  </a:outerShdw>
                </a:effectLst>
                <a:latin typeface="Verdana" panose="020B0604030504040204" pitchFamily="34" charset="0"/>
              </a:rPr>
              <a:t>little-endian</a:t>
            </a:r>
            <a:r>
              <a:rPr lang="el-GR" dirty="0">
                <a:latin typeface="Verdana" panose="020B0604030504040204" pitchFamily="34" charset="0"/>
              </a:rPr>
              <a:t> προτείνουν την αποθήκευση των ποσοτήτων</a:t>
            </a:r>
          </a:p>
          <a:p>
            <a:r>
              <a:rPr lang="el-GR" dirty="0">
                <a:latin typeface="Verdana" panose="020B0604030504040204" pitchFamily="34" charset="0"/>
              </a:rPr>
              <a:t>έτσι ώστε η </a:t>
            </a:r>
            <a:r>
              <a:rPr lang="el-GR" dirty="0">
                <a:effectLst>
                  <a:outerShdw blurRad="38100" dist="38100" dir="2700000" algn="tl">
                    <a:srgbClr val="000000">
                      <a:alpha val="43137"/>
                    </a:srgbClr>
                  </a:outerShdw>
                </a:effectLst>
                <a:latin typeface="Verdana" panose="020B0604030504040204" pitchFamily="34" charset="0"/>
              </a:rPr>
              <a:t>μικρότερη διεύθυνση να αποθηκεύει το λιγότερο σημαντικό</a:t>
            </a:r>
          </a:p>
          <a:p>
            <a:r>
              <a:rPr lang="el-GR" dirty="0">
                <a:effectLst>
                  <a:outerShdw blurRad="38100" dist="38100" dir="2700000" algn="tl">
                    <a:srgbClr val="000000">
                      <a:alpha val="43137"/>
                    </a:srgbClr>
                  </a:outerShdw>
                </a:effectLst>
                <a:latin typeface="Verdana" panose="020B0604030504040204" pitchFamily="34" charset="0"/>
              </a:rPr>
              <a:t>κομμάτι της ποσότητας </a:t>
            </a:r>
            <a:r>
              <a:rPr lang="el-GR" dirty="0">
                <a:latin typeface="Verdana" panose="020B0604030504040204" pitchFamily="34" charset="0"/>
              </a:rPr>
              <a:t>και τα διαδοχικώς πιο σημαντικά κομμάτια σε</a:t>
            </a:r>
          </a:p>
          <a:p>
            <a:r>
              <a:rPr lang="el-GR" dirty="0">
                <a:latin typeface="Verdana" panose="020B0604030504040204" pitchFamily="34" charset="0"/>
              </a:rPr>
              <a:t>αύξουσες διευθύνσεις</a:t>
            </a:r>
            <a:endParaRPr lang="el-GR" dirty="0"/>
          </a:p>
        </p:txBody>
      </p:sp>
      <p:pic>
        <p:nvPicPr>
          <p:cNvPr id="6" name="Εικόνα 5"/>
          <p:cNvPicPr>
            <a:picLocks noChangeAspect="1"/>
          </p:cNvPicPr>
          <p:nvPr/>
        </p:nvPicPr>
        <p:blipFill>
          <a:blip r:embed="rId2"/>
          <a:stretch>
            <a:fillRect/>
          </a:stretch>
        </p:blipFill>
        <p:spPr>
          <a:xfrm>
            <a:off x="169316" y="2852936"/>
            <a:ext cx="2167200" cy="1132267"/>
          </a:xfrm>
          <a:prstGeom prst="rect">
            <a:avLst/>
          </a:prstGeom>
        </p:spPr>
      </p:pic>
      <p:pic>
        <p:nvPicPr>
          <p:cNvPr id="7" name="Εικόνα 6"/>
          <p:cNvPicPr>
            <a:picLocks noChangeAspect="1"/>
          </p:cNvPicPr>
          <p:nvPr/>
        </p:nvPicPr>
        <p:blipFill>
          <a:blip r:embed="rId3"/>
          <a:stretch>
            <a:fillRect/>
          </a:stretch>
        </p:blipFill>
        <p:spPr>
          <a:xfrm>
            <a:off x="3851920" y="2181844"/>
            <a:ext cx="4257000" cy="4175234"/>
          </a:xfrm>
          <a:prstGeom prst="rect">
            <a:avLst/>
          </a:prstGeom>
        </p:spPr>
      </p:pic>
      <p:pic>
        <p:nvPicPr>
          <p:cNvPr id="8" name="Εικόνα 7"/>
          <p:cNvPicPr>
            <a:picLocks noChangeAspect="1"/>
          </p:cNvPicPr>
          <p:nvPr/>
        </p:nvPicPr>
        <p:blipFill>
          <a:blip r:embed="rId4"/>
          <a:stretch>
            <a:fillRect/>
          </a:stretch>
        </p:blipFill>
        <p:spPr>
          <a:xfrm>
            <a:off x="612648" y="4734919"/>
            <a:ext cx="1981200" cy="1482060"/>
          </a:xfrm>
          <a:prstGeom prst="rect">
            <a:avLst/>
          </a:prstGeom>
        </p:spPr>
      </p:pic>
    </p:spTree>
    <p:extLst>
      <p:ext uri="{BB962C8B-B14F-4D97-AF65-F5344CB8AC3E}">
        <p14:creationId xmlns:p14="http://schemas.microsoft.com/office/powerpoint/2010/main" val="1324750447"/>
      </p:ext>
    </p:extLst>
  </p:cSld>
  <p:clrMapOvr>
    <a:masterClrMapping/>
  </p:clrMapOvr>
  <p:transition>
    <p:wipe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D3F1D1C4-C2D9-4231-9FB2-B2D9D97AA41D}" type="slidenum">
              <a:rPr lang="el-GR" smtClean="0"/>
              <a:pPr/>
              <a:t>64</a:t>
            </a:fld>
            <a:endParaRPr lang="el-GR"/>
          </a:p>
        </p:txBody>
      </p:sp>
      <p:sp>
        <p:nvSpPr>
          <p:cNvPr id="3" name="Ορθογώνιο 2"/>
          <p:cNvSpPr/>
          <p:nvPr/>
        </p:nvSpPr>
        <p:spPr>
          <a:xfrm>
            <a:off x="107504" y="0"/>
            <a:ext cx="8712968" cy="1200329"/>
          </a:xfrm>
          <a:prstGeom prst="rect">
            <a:avLst/>
          </a:prstGeom>
        </p:spPr>
        <p:txBody>
          <a:bodyPr wrap="square">
            <a:spAutoFit/>
          </a:bodyPr>
          <a:lstStyle/>
          <a:p>
            <a:pPr marL="285750" indent="-285750">
              <a:buFont typeface="Wingdings" panose="05000000000000000000" pitchFamily="2" charset="2"/>
              <a:buChar char="Ø"/>
            </a:pPr>
            <a:r>
              <a:rPr lang="el-GR" dirty="0">
                <a:latin typeface="Verdana" panose="020B0604030504040204" pitchFamily="34" charset="0"/>
              </a:rPr>
              <a:t>Να αποθηκευτεί η 32</a:t>
            </a:r>
            <a:r>
              <a:rPr lang="en-US" dirty="0">
                <a:latin typeface="Verdana" panose="020B0604030504040204" pitchFamily="34" charset="0"/>
              </a:rPr>
              <a:t> </a:t>
            </a:r>
            <a:r>
              <a:rPr lang="el-GR" dirty="0" err="1">
                <a:latin typeface="Verdana" panose="020B0604030504040204" pitchFamily="34" charset="0"/>
              </a:rPr>
              <a:t>bit</a:t>
            </a:r>
            <a:r>
              <a:rPr lang="el-GR" dirty="0">
                <a:latin typeface="Verdana" panose="020B0604030504040204" pitchFamily="34" charset="0"/>
              </a:rPr>
              <a:t> ποσότητα </a:t>
            </a:r>
            <a:r>
              <a:rPr lang="el-GR" dirty="0">
                <a:solidFill>
                  <a:srgbClr val="C00000"/>
                </a:solidFill>
                <a:latin typeface="Verdana" panose="020B0604030504040204" pitchFamily="34" charset="0"/>
              </a:rPr>
              <a:t>F2341088</a:t>
            </a:r>
            <a:r>
              <a:rPr lang="el-GR" sz="800" dirty="0">
                <a:latin typeface="Verdana" panose="020B0604030504040204" pitchFamily="34" charset="0"/>
              </a:rPr>
              <a:t>H </a:t>
            </a:r>
            <a:r>
              <a:rPr lang="el-GR" dirty="0">
                <a:latin typeface="Verdana" panose="020B0604030504040204" pitchFamily="34" charset="0"/>
              </a:rPr>
              <a:t>σε μία μνήμη που κάθε της θέση αποθηκεύει ένα </a:t>
            </a:r>
            <a:r>
              <a:rPr lang="el-GR" dirty="0" err="1">
                <a:latin typeface="Verdana" panose="020B0604030504040204" pitchFamily="34" charset="0"/>
              </a:rPr>
              <a:t>byte</a:t>
            </a:r>
            <a:r>
              <a:rPr lang="el-GR" dirty="0">
                <a:latin typeface="Verdana" panose="020B0604030504040204" pitchFamily="34" charset="0"/>
              </a:rPr>
              <a:t>.</a:t>
            </a:r>
            <a:r>
              <a:rPr lang="en-US" dirty="0">
                <a:latin typeface="Verdana" panose="020B0604030504040204" pitchFamily="34" charset="0"/>
              </a:rPr>
              <a:t> </a:t>
            </a:r>
            <a:r>
              <a:rPr lang="el-GR" dirty="0">
                <a:latin typeface="Verdana" panose="020B0604030504040204" pitchFamily="34" charset="0"/>
              </a:rPr>
              <a:t>Η αποθήκευση ξεκινά από τη θέση μνήμης 33FΕ</a:t>
            </a:r>
            <a:r>
              <a:rPr lang="el-GR" sz="800" dirty="0">
                <a:latin typeface="Verdana" panose="020B0604030504040204" pitchFamily="34" charset="0"/>
              </a:rPr>
              <a:t>H </a:t>
            </a:r>
            <a:r>
              <a:rPr lang="el-GR" dirty="0">
                <a:latin typeface="Verdana" panose="020B0604030504040204" pitchFamily="34" charset="0"/>
              </a:rPr>
              <a:t>τότε σε</a:t>
            </a:r>
            <a:r>
              <a:rPr lang="en-US" dirty="0">
                <a:latin typeface="Verdana" panose="020B0604030504040204" pitchFamily="34" charset="0"/>
              </a:rPr>
              <a:t> </a:t>
            </a:r>
            <a:r>
              <a:rPr lang="el-GR" dirty="0">
                <a:latin typeface="Verdana" panose="020B0604030504040204" pitchFamily="34" charset="0"/>
              </a:rPr>
              <a:t>μια </a:t>
            </a:r>
            <a:r>
              <a:rPr lang="el-GR" b="1" dirty="0" err="1">
                <a:latin typeface="Verdana" panose="020B0604030504040204" pitchFamily="34" charset="0"/>
              </a:rPr>
              <a:t>big-endian</a:t>
            </a:r>
            <a:r>
              <a:rPr lang="el-GR" b="1" dirty="0">
                <a:latin typeface="Verdana" panose="020B0604030504040204" pitchFamily="34" charset="0"/>
              </a:rPr>
              <a:t> </a:t>
            </a:r>
            <a:r>
              <a:rPr lang="el-GR" dirty="0">
                <a:latin typeface="Verdana" panose="020B0604030504040204" pitchFamily="34" charset="0"/>
              </a:rPr>
              <a:t>μηχανή θα είχαμε τον εξής πίνακα αποθήκευσης :</a:t>
            </a:r>
            <a:endParaRPr lang="el-GR" dirty="0"/>
          </a:p>
        </p:txBody>
      </p:sp>
      <p:pic>
        <p:nvPicPr>
          <p:cNvPr id="4" name="Εικόνα 3"/>
          <p:cNvPicPr>
            <a:picLocks noChangeAspect="1"/>
          </p:cNvPicPr>
          <p:nvPr/>
        </p:nvPicPr>
        <p:blipFill>
          <a:blip r:embed="rId2"/>
          <a:stretch>
            <a:fillRect/>
          </a:stretch>
        </p:blipFill>
        <p:spPr>
          <a:xfrm>
            <a:off x="107503" y="2420888"/>
            <a:ext cx="5420639" cy="1728192"/>
          </a:xfrm>
          <a:prstGeom prst="rect">
            <a:avLst/>
          </a:prstGeom>
        </p:spPr>
      </p:pic>
      <p:sp>
        <p:nvSpPr>
          <p:cNvPr id="5" name="Δεξιό βέλος 4"/>
          <p:cNvSpPr/>
          <p:nvPr/>
        </p:nvSpPr>
        <p:spPr>
          <a:xfrm rot="10800000">
            <a:off x="4499992" y="2852936"/>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a:stretch>
            <a:fillRect/>
          </a:stretch>
        </p:blipFill>
        <p:spPr>
          <a:xfrm>
            <a:off x="3923928" y="4725144"/>
            <a:ext cx="4126252" cy="1512168"/>
          </a:xfrm>
          <a:prstGeom prst="rect">
            <a:avLst/>
          </a:prstGeom>
        </p:spPr>
      </p:pic>
      <p:sp>
        <p:nvSpPr>
          <p:cNvPr id="7" name="Ορθογώνιο 6"/>
          <p:cNvSpPr/>
          <p:nvPr/>
        </p:nvSpPr>
        <p:spPr>
          <a:xfrm>
            <a:off x="5076056" y="4274706"/>
            <a:ext cx="2722220" cy="369332"/>
          </a:xfrm>
          <a:prstGeom prst="rect">
            <a:avLst/>
          </a:prstGeom>
        </p:spPr>
        <p:txBody>
          <a:bodyPr wrap="none">
            <a:spAutoFit/>
          </a:bodyPr>
          <a:lstStyle/>
          <a:p>
            <a:r>
              <a:rPr lang="en-US" dirty="0">
                <a:effectLst>
                  <a:outerShdw blurRad="38100" dist="38100" dir="2700000" algn="tl">
                    <a:srgbClr val="000000">
                      <a:alpha val="43137"/>
                    </a:srgbClr>
                  </a:outerShdw>
                </a:effectLst>
                <a:latin typeface="Verdana" panose="020B0604030504040204" pitchFamily="34" charset="0"/>
              </a:rPr>
              <a:t>little – endian </a:t>
            </a:r>
            <a:r>
              <a:rPr lang="el-GR" dirty="0">
                <a:effectLst>
                  <a:outerShdw blurRad="38100" dist="38100" dir="2700000" algn="tl">
                    <a:srgbClr val="000000">
                      <a:alpha val="43137"/>
                    </a:srgbClr>
                  </a:outerShdw>
                </a:effectLst>
                <a:latin typeface="Verdana" panose="020B0604030504040204" pitchFamily="34" charset="0"/>
              </a:rPr>
              <a:t>μηχανή</a:t>
            </a:r>
            <a:endParaRPr lang="el-GR" dirty="0">
              <a:effectLst>
                <a:outerShdw blurRad="38100" dist="38100" dir="2700000" algn="tl">
                  <a:srgbClr val="000000">
                    <a:alpha val="43137"/>
                  </a:srgbClr>
                </a:outerShdw>
              </a:effectLst>
            </a:endParaRPr>
          </a:p>
        </p:txBody>
      </p:sp>
      <p:sp>
        <p:nvSpPr>
          <p:cNvPr id="8" name="Δεξιό βέλος 7"/>
          <p:cNvSpPr/>
          <p:nvPr/>
        </p:nvSpPr>
        <p:spPr>
          <a:xfrm rot="10800000">
            <a:off x="7798276" y="587727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20143132"/>
      </p:ext>
    </p:extLst>
  </p:cSld>
  <p:clrMapOvr>
    <a:masterClrMapping/>
  </p:clrMapOvr>
  <p:transition>
    <p:wipe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D3F1D1C4-C2D9-4231-9FB2-B2D9D97AA41D}" type="slidenum">
              <a:rPr lang="el-GR" smtClean="0"/>
              <a:pPr/>
              <a:t>65</a:t>
            </a:fld>
            <a:endParaRPr lang="el-GR"/>
          </a:p>
        </p:txBody>
      </p:sp>
      <p:pic>
        <p:nvPicPr>
          <p:cNvPr id="3" name="Εικόνα 2"/>
          <p:cNvPicPr>
            <a:picLocks noChangeAspect="1"/>
          </p:cNvPicPr>
          <p:nvPr/>
        </p:nvPicPr>
        <p:blipFill>
          <a:blip r:embed="rId2"/>
          <a:stretch>
            <a:fillRect/>
          </a:stretch>
        </p:blipFill>
        <p:spPr>
          <a:xfrm>
            <a:off x="1907704" y="116632"/>
            <a:ext cx="5955310" cy="5400600"/>
          </a:xfrm>
          <a:prstGeom prst="rect">
            <a:avLst/>
          </a:prstGeom>
        </p:spPr>
      </p:pic>
    </p:spTree>
    <p:extLst>
      <p:ext uri="{BB962C8B-B14F-4D97-AF65-F5344CB8AC3E}">
        <p14:creationId xmlns:p14="http://schemas.microsoft.com/office/powerpoint/2010/main" val="3686681338"/>
      </p:ext>
    </p:extLst>
  </p:cSld>
  <p:clrMapOvr>
    <a:masterClrMapping/>
  </p:clrMapOvr>
  <p:transition>
    <p:wipe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D3F1D1C4-C2D9-4231-9FB2-B2D9D97AA41D}" type="slidenum">
              <a:rPr lang="el-GR" smtClean="0"/>
              <a:pPr/>
              <a:t>66</a:t>
            </a:fld>
            <a:endParaRPr lang="el-GR"/>
          </a:p>
        </p:txBody>
      </p:sp>
      <p:sp>
        <p:nvSpPr>
          <p:cNvPr id="3" name="Ορθογώνιο 2"/>
          <p:cNvSpPr/>
          <p:nvPr/>
        </p:nvSpPr>
        <p:spPr>
          <a:xfrm>
            <a:off x="3059831" y="0"/>
            <a:ext cx="3433953" cy="369332"/>
          </a:xfrm>
          <a:prstGeom prst="rect">
            <a:avLst/>
          </a:prstGeom>
        </p:spPr>
        <p:txBody>
          <a:bodyPr wrap="none">
            <a:spAutoFit/>
          </a:bodyPr>
          <a:lstStyle/>
          <a:p>
            <a:r>
              <a:rPr lang="el-GR" dirty="0" err="1">
                <a:effectLst>
                  <a:outerShdw blurRad="38100" dist="38100" dir="2700000" algn="tl">
                    <a:srgbClr val="000000">
                      <a:alpha val="43137"/>
                    </a:srgbClr>
                  </a:outerShdw>
                </a:effectLst>
                <a:latin typeface="Verdana" panose="020B0604030504040204" pitchFamily="34" charset="0"/>
              </a:rPr>
              <a:t>ημιαγωγικές</a:t>
            </a:r>
            <a:r>
              <a:rPr lang="el-GR" dirty="0">
                <a:effectLst>
                  <a:outerShdw blurRad="38100" dist="38100" dir="2700000" algn="tl">
                    <a:srgbClr val="000000">
                      <a:alpha val="43137"/>
                    </a:srgbClr>
                  </a:outerShdw>
                </a:effectLst>
                <a:latin typeface="Verdana" panose="020B0604030504040204" pitchFamily="34" charset="0"/>
              </a:rPr>
              <a:t> και μαγνητικές.</a:t>
            </a:r>
            <a:endParaRPr lang="el-GR" dirty="0">
              <a:effectLst>
                <a:outerShdw blurRad="38100" dist="38100" dir="2700000" algn="tl">
                  <a:srgbClr val="000000">
                    <a:alpha val="43137"/>
                  </a:srgbClr>
                </a:outerShdw>
              </a:effectLst>
            </a:endParaRPr>
          </a:p>
        </p:txBody>
      </p:sp>
      <p:sp>
        <p:nvSpPr>
          <p:cNvPr id="4" name="Βέλος προς τα κάτω 3"/>
          <p:cNvSpPr/>
          <p:nvPr/>
        </p:nvSpPr>
        <p:spPr>
          <a:xfrm>
            <a:off x="4488775" y="350994"/>
            <a:ext cx="576064" cy="8457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107504" y="1052736"/>
            <a:ext cx="8928992" cy="4801314"/>
          </a:xfrm>
          <a:prstGeom prst="rect">
            <a:avLst/>
          </a:prstGeom>
        </p:spPr>
        <p:txBody>
          <a:bodyPr wrap="square">
            <a:spAutoFit/>
          </a:bodyPr>
          <a:lstStyle/>
          <a:p>
            <a:pPr marL="285750" indent="-285750">
              <a:buFont typeface="Wingdings" panose="05000000000000000000" pitchFamily="2" charset="2"/>
              <a:buChar char="Ø"/>
            </a:pPr>
            <a:r>
              <a:rPr lang="el-GR" dirty="0">
                <a:solidFill>
                  <a:srgbClr val="C00000"/>
                </a:solidFill>
                <a:effectLst>
                  <a:outerShdw blurRad="38100" dist="38100" dir="2700000" algn="tl">
                    <a:srgbClr val="000000">
                      <a:alpha val="43137"/>
                    </a:srgbClr>
                  </a:outerShdw>
                </a:effectLst>
                <a:latin typeface="Verdana" panose="020B0604030504040204" pitchFamily="34" charset="0"/>
              </a:rPr>
              <a:t>οι </a:t>
            </a:r>
            <a:r>
              <a:rPr lang="el-GR" dirty="0" err="1">
                <a:solidFill>
                  <a:srgbClr val="C00000"/>
                </a:solidFill>
                <a:effectLst>
                  <a:outerShdw blurRad="38100" dist="38100" dir="2700000" algn="tl">
                    <a:srgbClr val="000000">
                      <a:alpha val="43137"/>
                    </a:srgbClr>
                  </a:outerShdw>
                </a:effectLst>
                <a:latin typeface="Verdana" panose="020B0604030504040204" pitchFamily="34" charset="0"/>
              </a:rPr>
              <a:t>ημιαγωγικές</a:t>
            </a:r>
            <a:r>
              <a:rPr lang="el-GR" dirty="0">
                <a:solidFill>
                  <a:srgbClr val="C00000"/>
                </a:solidFill>
                <a:effectLst>
                  <a:outerShdw blurRad="38100" dist="38100" dir="2700000" algn="tl">
                    <a:srgbClr val="000000">
                      <a:alpha val="43137"/>
                    </a:srgbClr>
                  </a:outerShdw>
                </a:effectLst>
                <a:latin typeface="Verdana" panose="020B0604030504040204" pitchFamily="34" charset="0"/>
              </a:rPr>
              <a:t> μνήμες προσφέρουν τον ίδιο ακριβώς χρόνο για την προσπέλαση οποιασδήποτε λέξης έχει αποθηκευτεί σε αυτές. Για τον λόγο αυτό οι μνήμες αυτές ονομάζονται και μνήμες τυχαίας προσπέλασης. </a:t>
            </a:r>
          </a:p>
          <a:p>
            <a:pPr marL="285750" indent="-285750">
              <a:buFont typeface="Wingdings" panose="05000000000000000000" pitchFamily="2" charset="2"/>
              <a:buChar char="Ø"/>
            </a:pPr>
            <a:r>
              <a:rPr lang="el-GR" dirty="0">
                <a:solidFill>
                  <a:srgbClr val="00B050"/>
                </a:solidFill>
                <a:effectLst>
                  <a:outerShdw blurRad="38100" dist="38100" dir="2700000" algn="tl">
                    <a:srgbClr val="000000">
                      <a:alpha val="43137"/>
                    </a:srgbClr>
                  </a:outerShdw>
                </a:effectLst>
                <a:latin typeface="Verdana" panose="020B0604030504040204" pitchFamily="34" charset="0"/>
              </a:rPr>
              <a:t>Από την άλλη πλευρά στις μαγνητικές μνήμες ο χρόνος προσπέλασης εξαρτάται από την διεύθυνση της λέξης που </a:t>
            </a:r>
            <a:r>
              <a:rPr lang="el-GR" dirty="0" err="1">
                <a:solidFill>
                  <a:srgbClr val="00B050"/>
                </a:solidFill>
                <a:effectLst>
                  <a:outerShdw blurRad="38100" dist="38100" dir="2700000" algn="tl">
                    <a:srgbClr val="000000">
                      <a:alpha val="43137"/>
                    </a:srgbClr>
                  </a:outerShdw>
                </a:effectLst>
                <a:latin typeface="Verdana" panose="020B0604030504040204" pitchFamily="34" charset="0"/>
              </a:rPr>
              <a:t>προσπελάστηκε</a:t>
            </a:r>
            <a:r>
              <a:rPr lang="el-GR" dirty="0">
                <a:solidFill>
                  <a:srgbClr val="00B050"/>
                </a:solidFill>
                <a:effectLst>
                  <a:outerShdw blurRad="38100" dist="38100" dir="2700000" algn="tl">
                    <a:srgbClr val="000000">
                      <a:alpha val="43137"/>
                    </a:srgbClr>
                  </a:outerShdw>
                </a:effectLst>
                <a:latin typeface="Verdana" panose="020B0604030504040204" pitchFamily="34" charset="0"/>
              </a:rPr>
              <a:t> στον προηγούμενο κύκλο. Πολλές από αυτές τις μνήμες είναι σειριακές, δηλαδή για να προσπελαστεί η πληροφορία στη λέξη κ θα πρέπει πρώτα να </a:t>
            </a:r>
            <a:r>
              <a:rPr lang="el-GR" dirty="0" err="1">
                <a:solidFill>
                  <a:srgbClr val="00B050"/>
                </a:solidFill>
                <a:effectLst>
                  <a:outerShdw blurRad="38100" dist="38100" dir="2700000" algn="tl">
                    <a:srgbClr val="000000">
                      <a:alpha val="43137"/>
                    </a:srgbClr>
                  </a:outerShdw>
                </a:effectLst>
                <a:latin typeface="Verdana" panose="020B0604030504040204" pitchFamily="34" charset="0"/>
              </a:rPr>
              <a:t>προσπελαστούν</a:t>
            </a:r>
            <a:r>
              <a:rPr lang="el-GR" dirty="0">
                <a:solidFill>
                  <a:srgbClr val="00B050"/>
                </a:solidFill>
                <a:effectLst>
                  <a:outerShdw blurRad="38100" dist="38100" dir="2700000" algn="tl">
                    <a:srgbClr val="000000">
                      <a:alpha val="43137"/>
                    </a:srgbClr>
                  </a:outerShdw>
                </a:effectLst>
                <a:latin typeface="Verdana" panose="020B0604030504040204" pitchFamily="34" charset="0"/>
              </a:rPr>
              <a:t> όλες οι πληροφορίες στις θέσεις 0 έως κ-1. </a:t>
            </a:r>
          </a:p>
          <a:p>
            <a:pPr marL="285750" indent="-285750">
              <a:buFont typeface="Wingdings" panose="05000000000000000000" pitchFamily="2" charset="2"/>
              <a:buChar char="Ø"/>
            </a:pPr>
            <a:r>
              <a:rPr lang="el-GR" dirty="0">
                <a:solidFill>
                  <a:srgbClr val="00B050"/>
                </a:solidFill>
                <a:effectLst>
                  <a:outerShdw blurRad="38100" dist="38100" dir="2700000" algn="tl">
                    <a:srgbClr val="000000">
                      <a:alpha val="43137"/>
                    </a:srgbClr>
                  </a:outerShdw>
                </a:effectLst>
                <a:latin typeface="Verdana" panose="020B0604030504040204" pitchFamily="34" charset="0"/>
              </a:rPr>
              <a:t>Κύριο πλεονέκτημα</a:t>
            </a:r>
          </a:p>
          <a:p>
            <a:r>
              <a:rPr lang="el-GR" dirty="0">
                <a:solidFill>
                  <a:srgbClr val="00B050"/>
                </a:solidFill>
                <a:effectLst>
                  <a:outerShdw blurRad="38100" dist="38100" dir="2700000" algn="tl">
                    <a:srgbClr val="000000">
                      <a:alpha val="43137"/>
                    </a:srgbClr>
                  </a:outerShdw>
                </a:effectLst>
                <a:latin typeface="Verdana" panose="020B0604030504040204" pitchFamily="34" charset="0"/>
              </a:rPr>
              <a:t>των </a:t>
            </a:r>
            <a:r>
              <a:rPr lang="el-GR" dirty="0" err="1">
                <a:solidFill>
                  <a:srgbClr val="00B050"/>
                </a:solidFill>
                <a:effectLst>
                  <a:outerShdw blurRad="38100" dist="38100" dir="2700000" algn="tl">
                    <a:srgbClr val="000000">
                      <a:alpha val="43137"/>
                    </a:srgbClr>
                  </a:outerShdw>
                </a:effectLst>
                <a:latin typeface="Verdana" panose="020B0604030504040204" pitchFamily="34" charset="0"/>
              </a:rPr>
              <a:t>ημιαγωγικών</a:t>
            </a:r>
            <a:r>
              <a:rPr lang="el-GR" dirty="0">
                <a:solidFill>
                  <a:srgbClr val="00B050"/>
                </a:solidFill>
                <a:effectLst>
                  <a:outerShdw blurRad="38100" dist="38100" dir="2700000" algn="tl">
                    <a:srgbClr val="000000">
                      <a:alpha val="43137"/>
                    </a:srgbClr>
                  </a:outerShdw>
                </a:effectLst>
                <a:latin typeface="Verdana" panose="020B0604030504040204" pitchFamily="34" charset="0"/>
              </a:rPr>
              <a:t> μνημών είναι η ταχύτητα προσπέλασης (ο χρόνος από τη στιγμή που δίνουμε μια διεύθυνση στη μνήμη μέχρι το χρόνο που αυτή μας έχει διαθέσιμη την πληροφορία αυτής της θέσης) που είναι της τάξης των </a:t>
            </a:r>
            <a:r>
              <a:rPr lang="el-GR" dirty="0" err="1">
                <a:solidFill>
                  <a:srgbClr val="00B050"/>
                </a:solidFill>
                <a:effectLst>
                  <a:outerShdw blurRad="38100" dist="38100" dir="2700000" algn="tl">
                    <a:srgbClr val="000000">
                      <a:alpha val="43137"/>
                    </a:srgbClr>
                  </a:outerShdw>
                </a:effectLst>
                <a:latin typeface="Verdana" panose="020B0604030504040204" pitchFamily="34" charset="0"/>
              </a:rPr>
              <a:t>ns</a:t>
            </a:r>
            <a:r>
              <a:rPr lang="el-GR" dirty="0">
                <a:solidFill>
                  <a:srgbClr val="00B050"/>
                </a:solidFill>
                <a:effectLst>
                  <a:outerShdw blurRad="38100" dist="38100" dir="2700000" algn="tl">
                    <a:srgbClr val="000000">
                      <a:alpha val="43137"/>
                    </a:srgbClr>
                  </a:outerShdw>
                </a:effectLst>
                <a:latin typeface="Verdana" panose="020B0604030504040204" pitchFamily="34" charset="0"/>
              </a:rPr>
              <a:t>.</a:t>
            </a:r>
            <a:r>
              <a:rPr lang="el-GR" dirty="0">
                <a:effectLst>
                  <a:outerShdw blurRad="38100" dist="38100" dir="2700000" algn="tl">
                    <a:srgbClr val="000000">
                      <a:alpha val="43137"/>
                    </a:srgbClr>
                  </a:outerShdw>
                </a:effectLst>
                <a:latin typeface="Verdana" panose="020B0604030504040204" pitchFamily="34" charset="0"/>
              </a:rPr>
              <a:t> </a:t>
            </a:r>
          </a:p>
          <a:p>
            <a:pPr marL="285750" indent="-285750">
              <a:buFont typeface="Wingdings" panose="05000000000000000000" pitchFamily="2" charset="2"/>
              <a:buChar char="Ø"/>
            </a:pPr>
            <a:r>
              <a:rPr lang="el-GR" dirty="0">
                <a:effectLst>
                  <a:outerShdw blurRad="38100" dist="38100" dir="2700000" algn="tl">
                    <a:srgbClr val="000000">
                      <a:alpha val="43137"/>
                    </a:srgbClr>
                  </a:outerShdw>
                </a:effectLst>
                <a:latin typeface="Verdana" panose="020B0604030504040204" pitchFamily="34" charset="0"/>
              </a:rPr>
              <a:t>Κύριο πλεονέκτημα</a:t>
            </a:r>
          </a:p>
          <a:p>
            <a:r>
              <a:rPr lang="el-GR" dirty="0">
                <a:effectLst>
                  <a:outerShdw blurRad="38100" dist="38100" dir="2700000" algn="tl">
                    <a:srgbClr val="000000">
                      <a:alpha val="43137"/>
                    </a:srgbClr>
                  </a:outerShdw>
                </a:effectLst>
                <a:latin typeface="Verdana" panose="020B0604030504040204" pitchFamily="34" charset="0"/>
              </a:rPr>
              <a:t>των μαγνητικών μνημών είναι το πολύ χαμηλό κόστος τους, που συνεπάγεται τη δυνατότητα κατασκευής και εμπορικής διάθεσης μνημών πολύ </a:t>
            </a:r>
            <a:r>
              <a:rPr lang="el-GR" dirty="0" err="1">
                <a:effectLst>
                  <a:outerShdw blurRad="38100" dist="38100" dir="2700000" algn="tl">
                    <a:srgbClr val="000000">
                      <a:alpha val="43137"/>
                    </a:srgbClr>
                  </a:outerShdw>
                </a:effectLst>
                <a:latin typeface="Verdana" panose="020B0604030504040204" pitchFamily="34" charset="0"/>
              </a:rPr>
              <a:t>μεγάληςχωρητικότητας</a:t>
            </a:r>
            <a:r>
              <a:rPr lang="el-GR" dirty="0">
                <a:effectLst>
                  <a:outerShdw blurRad="38100" dist="38100" dir="2700000" algn="tl">
                    <a:srgbClr val="000000">
                      <a:alpha val="43137"/>
                    </a:srgbClr>
                  </a:outerShdw>
                </a:effectLst>
                <a:latin typeface="Verdana" panose="020B0604030504040204" pitchFamily="34" charset="0"/>
              </a:rPr>
              <a:t>.</a:t>
            </a:r>
            <a:endParaRPr lang="el-G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6656277"/>
      </p:ext>
    </p:extLst>
  </p:cSld>
  <p:clrMapOvr>
    <a:masterClrMapping/>
  </p:clrMapOvr>
  <p:transition>
    <p:wipe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D3F1D1C4-C2D9-4231-9FB2-B2D9D97AA41D}" type="slidenum">
              <a:rPr lang="el-GR" smtClean="0"/>
              <a:pPr/>
              <a:t>67</a:t>
            </a:fld>
            <a:endParaRPr lang="el-GR"/>
          </a:p>
        </p:txBody>
      </p:sp>
      <p:pic>
        <p:nvPicPr>
          <p:cNvPr id="3" name="Εικόνα 2"/>
          <p:cNvPicPr>
            <a:picLocks noChangeAspect="1"/>
          </p:cNvPicPr>
          <p:nvPr/>
        </p:nvPicPr>
        <p:blipFill>
          <a:blip r:embed="rId2"/>
          <a:stretch>
            <a:fillRect/>
          </a:stretch>
        </p:blipFill>
        <p:spPr>
          <a:xfrm>
            <a:off x="1043608" y="188640"/>
            <a:ext cx="6759601" cy="4065867"/>
          </a:xfrm>
          <a:prstGeom prst="rect">
            <a:avLst/>
          </a:prstGeom>
        </p:spPr>
      </p:pic>
      <p:sp>
        <p:nvSpPr>
          <p:cNvPr id="4" name="Ορθογώνιο 3"/>
          <p:cNvSpPr/>
          <p:nvPr/>
        </p:nvSpPr>
        <p:spPr>
          <a:xfrm>
            <a:off x="107504" y="4254507"/>
            <a:ext cx="8781057" cy="1169551"/>
          </a:xfrm>
          <a:prstGeom prst="rect">
            <a:avLst/>
          </a:prstGeom>
        </p:spPr>
        <p:txBody>
          <a:bodyPr wrap="square">
            <a:spAutoFit/>
          </a:bodyPr>
          <a:lstStyle/>
          <a:p>
            <a:pPr marL="285750" indent="-285750">
              <a:buFont typeface="Wingdings" panose="05000000000000000000" pitchFamily="2" charset="2"/>
              <a:buChar char="Ø"/>
            </a:pPr>
            <a:r>
              <a:rPr lang="el-GR" sz="1400" dirty="0">
                <a:latin typeface="Verdana" panose="020B0604030504040204" pitchFamily="34" charset="0"/>
              </a:rPr>
              <a:t>Οι μνήμες ανάγνωσης μόνο συνήθως προσφέρουν τη δυνατότητα να μην</a:t>
            </a:r>
          </a:p>
          <a:p>
            <a:r>
              <a:rPr lang="el-GR" sz="1400" dirty="0">
                <a:latin typeface="Verdana" panose="020B0604030504040204" pitchFamily="34" charset="0"/>
              </a:rPr>
              <a:t>επηρεάζονται τα δεδομένα τους ακόμα και αν το ολοκληρωμένο μνήμης πάψει να</a:t>
            </a:r>
          </a:p>
          <a:p>
            <a:r>
              <a:rPr lang="el-GR" sz="1400" dirty="0">
                <a:latin typeface="Verdana" panose="020B0604030504040204" pitchFamily="34" charset="0"/>
              </a:rPr>
              <a:t>τροφοδοτείται με ρεύμα (non </a:t>
            </a:r>
            <a:r>
              <a:rPr lang="el-GR" sz="1400" dirty="0" err="1">
                <a:latin typeface="Verdana" panose="020B0604030504040204" pitchFamily="34" charset="0"/>
              </a:rPr>
              <a:t>volatile</a:t>
            </a:r>
            <a:r>
              <a:rPr lang="el-GR" sz="1400" dirty="0">
                <a:latin typeface="Verdana" panose="020B0604030504040204" pitchFamily="34" charset="0"/>
              </a:rPr>
              <a:t> </a:t>
            </a:r>
            <a:r>
              <a:rPr lang="el-GR" sz="1400" dirty="0" err="1">
                <a:latin typeface="Verdana" panose="020B0604030504040204" pitchFamily="34" charset="0"/>
              </a:rPr>
              <a:t>memories</a:t>
            </a:r>
            <a:r>
              <a:rPr lang="el-GR" sz="1400" dirty="0">
                <a:latin typeface="Verdana" panose="020B0604030504040204" pitchFamily="34" charset="0"/>
              </a:rPr>
              <a:t>). Γι' αυτό και χρησιμοποιούνται</a:t>
            </a:r>
          </a:p>
          <a:p>
            <a:r>
              <a:rPr lang="el-GR" sz="1400" dirty="0">
                <a:latin typeface="Verdana" panose="020B0604030504040204" pitchFamily="34" charset="0"/>
              </a:rPr>
              <a:t>στα σημερινά υπολογιστικά συστήματα για την αποθήκευση πληροφοριών που</a:t>
            </a:r>
          </a:p>
          <a:p>
            <a:r>
              <a:rPr lang="el-GR" sz="1400" dirty="0">
                <a:latin typeface="Verdana" panose="020B0604030504040204" pitchFamily="34" charset="0"/>
              </a:rPr>
              <a:t>χρειάζονται κατά την εκκίνηση του υπολογιστικού συστήματος (</a:t>
            </a:r>
            <a:r>
              <a:rPr lang="el-GR" sz="1400" dirty="0" err="1">
                <a:latin typeface="Verdana" panose="020B0604030504040204" pitchFamily="34" charset="0"/>
              </a:rPr>
              <a:t>bootstrap</a:t>
            </a:r>
            <a:r>
              <a:rPr lang="el-GR" sz="1400" dirty="0">
                <a:latin typeface="Verdana" panose="020B0604030504040204" pitchFamily="34" charset="0"/>
              </a:rPr>
              <a:t> </a:t>
            </a:r>
            <a:r>
              <a:rPr lang="el-GR" sz="1400" dirty="0" err="1">
                <a:latin typeface="Verdana" panose="020B0604030504040204" pitchFamily="34" charset="0"/>
              </a:rPr>
              <a:t>code</a:t>
            </a:r>
            <a:r>
              <a:rPr lang="el-GR" sz="1400" dirty="0">
                <a:latin typeface="Verdana" panose="020B0604030504040204" pitchFamily="34" charset="0"/>
              </a:rPr>
              <a:t>).</a:t>
            </a:r>
            <a:endParaRPr lang="el-GR" sz="1400" dirty="0"/>
          </a:p>
        </p:txBody>
      </p:sp>
    </p:spTree>
    <p:extLst>
      <p:ext uri="{BB962C8B-B14F-4D97-AF65-F5344CB8AC3E}">
        <p14:creationId xmlns:p14="http://schemas.microsoft.com/office/powerpoint/2010/main" val="2648267881"/>
      </p:ext>
    </p:extLst>
  </p:cSld>
  <p:clrMapOvr>
    <a:masterClrMapping/>
  </p:clrMapOvr>
  <p:transition>
    <p:wipe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D3F1D1C4-C2D9-4231-9FB2-B2D9D97AA41D}" type="slidenum">
              <a:rPr lang="el-GR" smtClean="0"/>
              <a:pPr/>
              <a:t>68</a:t>
            </a:fld>
            <a:endParaRPr lang="el-GR"/>
          </a:p>
        </p:txBody>
      </p:sp>
      <p:sp>
        <p:nvSpPr>
          <p:cNvPr id="3" name="Ορθογώνιο 2"/>
          <p:cNvSpPr/>
          <p:nvPr/>
        </p:nvSpPr>
        <p:spPr>
          <a:xfrm>
            <a:off x="179512" y="195"/>
            <a:ext cx="8856984" cy="2708434"/>
          </a:xfrm>
          <a:prstGeom prst="rect">
            <a:avLst/>
          </a:prstGeom>
        </p:spPr>
        <p:txBody>
          <a:bodyPr wrap="square">
            <a:spAutoFit/>
          </a:bodyPr>
          <a:lstStyle/>
          <a:p>
            <a:r>
              <a:rPr lang="el-GR" sz="1700" dirty="0">
                <a:latin typeface="Verdana" panose="020B0604030504040204" pitchFamily="34" charset="0"/>
              </a:rPr>
              <a:t>Αντίθετα οι </a:t>
            </a:r>
            <a:r>
              <a:rPr lang="el-GR" sz="1700" dirty="0" err="1">
                <a:latin typeface="Verdana" panose="020B0604030504040204" pitchFamily="34" charset="0"/>
              </a:rPr>
              <a:t>RAMs</a:t>
            </a:r>
            <a:r>
              <a:rPr lang="el-GR" sz="1700" dirty="0">
                <a:latin typeface="Verdana" panose="020B0604030504040204" pitchFamily="34" charset="0"/>
              </a:rPr>
              <a:t> χάνουν τα δεδομένα τους απουσία τροφοδοσίας (</a:t>
            </a:r>
            <a:r>
              <a:rPr lang="el-GR" sz="1700" dirty="0" err="1">
                <a:latin typeface="Verdana" panose="020B0604030504040204" pitchFamily="34" charset="0"/>
              </a:rPr>
              <a:t>volatile</a:t>
            </a:r>
            <a:endParaRPr lang="el-GR" sz="1700" dirty="0">
              <a:latin typeface="Verdana" panose="020B0604030504040204" pitchFamily="34" charset="0"/>
            </a:endParaRPr>
          </a:p>
          <a:p>
            <a:r>
              <a:rPr lang="el-GR" sz="1700" dirty="0" err="1">
                <a:latin typeface="Verdana" panose="020B0604030504040204" pitchFamily="34" charset="0"/>
              </a:rPr>
              <a:t>memories</a:t>
            </a:r>
            <a:r>
              <a:rPr lang="el-GR" sz="1700" dirty="0">
                <a:latin typeface="Verdana" panose="020B0604030504040204" pitchFamily="34" charset="0"/>
              </a:rPr>
              <a:t>). Οι </a:t>
            </a:r>
            <a:r>
              <a:rPr lang="el-GR" sz="1700" dirty="0" err="1">
                <a:latin typeface="Verdana" panose="020B0604030504040204" pitchFamily="34" charset="0"/>
              </a:rPr>
              <a:t>RAMs</a:t>
            </a:r>
            <a:r>
              <a:rPr lang="el-GR" sz="1700" dirty="0">
                <a:latin typeface="Verdana" panose="020B0604030504040204" pitchFamily="34" charset="0"/>
              </a:rPr>
              <a:t> επίσης διαχωρίζονται περαιτέρω σε στατικές (SRAM) και</a:t>
            </a:r>
          </a:p>
          <a:p>
            <a:r>
              <a:rPr lang="el-GR" sz="1700" dirty="0">
                <a:latin typeface="Verdana" panose="020B0604030504040204" pitchFamily="34" charset="0"/>
              </a:rPr>
              <a:t>δυναμικές (DRAM). </a:t>
            </a:r>
          </a:p>
          <a:p>
            <a:r>
              <a:rPr lang="el-GR" sz="1700" dirty="0">
                <a:latin typeface="Verdana" panose="020B0604030504040204" pitchFamily="34" charset="0"/>
              </a:rPr>
              <a:t>Ο διαχωρισμός αυτός έγκειται στο αν περιοδικά χρειάζεται μια</a:t>
            </a:r>
          </a:p>
          <a:p>
            <a:r>
              <a:rPr lang="el-GR" sz="1700" dirty="0">
                <a:latin typeface="Verdana" panose="020B0604030504040204" pitchFamily="34" charset="0"/>
              </a:rPr>
              <a:t>ανανέωση των περιεχομένων της μνήμης ή όχι. Η κατασκευή των δυναμικών</a:t>
            </a:r>
          </a:p>
          <a:p>
            <a:r>
              <a:rPr lang="el-GR" sz="1700" dirty="0">
                <a:latin typeface="Verdana" panose="020B0604030504040204" pitchFamily="34" charset="0"/>
              </a:rPr>
              <a:t>μνημών στηρίζεται σε μικροσκοπικούς πυκνωτές. Η παρουσία φορτίου ή όχι σε</a:t>
            </a:r>
          </a:p>
          <a:p>
            <a:r>
              <a:rPr lang="el-GR" sz="1700" dirty="0">
                <a:latin typeface="Verdana" panose="020B0604030504040204" pitchFamily="34" charset="0"/>
              </a:rPr>
              <a:t>αυτούς καθορίζει και το αποθηκευμένο δυαδικό ψηφίο. </a:t>
            </a:r>
          </a:p>
          <a:p>
            <a:r>
              <a:rPr lang="el-GR" sz="1700" dirty="0">
                <a:latin typeface="Verdana" panose="020B0604030504040204" pitchFamily="34" charset="0"/>
              </a:rPr>
              <a:t>Λόγω ρευμάτων </a:t>
            </a:r>
            <a:r>
              <a:rPr lang="el-GR" sz="1700" dirty="0" err="1">
                <a:latin typeface="Verdana" panose="020B0604030504040204" pitchFamily="34" charset="0"/>
              </a:rPr>
              <a:t>διαρροήςτ</a:t>
            </a:r>
            <a:r>
              <a:rPr lang="en-US" sz="1700" dirty="0">
                <a:latin typeface="Verdana" panose="020B0604030504040204" pitchFamily="34" charset="0"/>
              </a:rPr>
              <a:t> </a:t>
            </a:r>
            <a:r>
              <a:rPr lang="el-GR" sz="1700" dirty="0">
                <a:latin typeface="Verdana" panose="020B0604030504040204" pitchFamily="34" charset="0"/>
              </a:rPr>
              <a:t>ο φορτίο αυτό εξασθενεί με την πάροδο του χρόνου οι δυναμικές μνήμες</a:t>
            </a:r>
            <a:r>
              <a:rPr lang="en-US" sz="1700" dirty="0">
                <a:latin typeface="Verdana" panose="020B0604030504040204" pitchFamily="34" charset="0"/>
              </a:rPr>
              <a:t> </a:t>
            </a:r>
            <a:r>
              <a:rPr lang="el-GR" sz="1700" dirty="0">
                <a:latin typeface="Verdana" panose="020B0604030504040204" pitchFamily="34" charset="0"/>
              </a:rPr>
              <a:t>απαιτούν ανά τακτά χρονικά διαστήματα την ανανέωση αυτού του φορτίου</a:t>
            </a:r>
            <a:r>
              <a:rPr lang="en-US" sz="1700" dirty="0">
                <a:latin typeface="Verdana" panose="020B0604030504040204" pitchFamily="34" charset="0"/>
              </a:rPr>
              <a:t>(memory refresh).</a:t>
            </a:r>
            <a:endParaRPr lang="el-GR" sz="1700" dirty="0"/>
          </a:p>
        </p:txBody>
      </p:sp>
    </p:spTree>
    <p:extLst>
      <p:ext uri="{BB962C8B-B14F-4D97-AF65-F5344CB8AC3E}">
        <p14:creationId xmlns:p14="http://schemas.microsoft.com/office/powerpoint/2010/main" val="470983227"/>
      </p:ext>
    </p:extLst>
  </p:cSld>
  <p:clrMapOvr>
    <a:masterClrMapping/>
  </p:clrMapOvr>
  <p:transition>
    <p:wipe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D3F1D1C4-C2D9-4231-9FB2-B2D9D97AA41D}" type="slidenum">
              <a:rPr lang="el-GR" smtClean="0"/>
              <a:pPr/>
              <a:t>69</a:t>
            </a:fld>
            <a:endParaRPr lang="el-GR"/>
          </a:p>
        </p:txBody>
      </p:sp>
      <p:pic>
        <p:nvPicPr>
          <p:cNvPr id="3" name="Εικόνα 2"/>
          <p:cNvPicPr>
            <a:picLocks noChangeAspect="1"/>
          </p:cNvPicPr>
          <p:nvPr/>
        </p:nvPicPr>
        <p:blipFill>
          <a:blip r:embed="rId2"/>
          <a:stretch>
            <a:fillRect/>
          </a:stretch>
        </p:blipFill>
        <p:spPr>
          <a:xfrm>
            <a:off x="714899" y="1962200"/>
            <a:ext cx="7714201" cy="2933600"/>
          </a:xfrm>
          <a:prstGeom prst="rect">
            <a:avLst/>
          </a:prstGeom>
        </p:spPr>
      </p:pic>
      <p:sp>
        <p:nvSpPr>
          <p:cNvPr id="4" name="Ορθογώνιο 3"/>
          <p:cNvSpPr/>
          <p:nvPr/>
        </p:nvSpPr>
        <p:spPr>
          <a:xfrm>
            <a:off x="1331640" y="292728"/>
            <a:ext cx="6912768" cy="369332"/>
          </a:xfrm>
          <a:prstGeom prst="rect">
            <a:avLst/>
          </a:prstGeom>
        </p:spPr>
        <p:txBody>
          <a:bodyPr wrap="square">
            <a:spAutoFit/>
          </a:bodyPr>
          <a:lstStyle/>
          <a:p>
            <a:r>
              <a:rPr lang="el-GR" b="1" dirty="0">
                <a:solidFill>
                  <a:srgbClr val="000080"/>
                </a:solidFill>
                <a:latin typeface="Arial-BoldMT"/>
              </a:rPr>
              <a:t>Ιεραρχία μνήμης στους σύγχρονους υπολογιστές</a:t>
            </a:r>
            <a:endParaRPr lang="el-GR" dirty="0"/>
          </a:p>
        </p:txBody>
      </p:sp>
    </p:spTree>
    <p:extLst>
      <p:ext uri="{BB962C8B-B14F-4D97-AF65-F5344CB8AC3E}">
        <p14:creationId xmlns:p14="http://schemas.microsoft.com/office/powerpoint/2010/main" val="549392797"/>
      </p:ext>
    </p:extLst>
  </p:cSld>
  <p:clrMapOvr>
    <a:masterClrMapping/>
  </p:clrMapOvr>
  <p:transition>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Προγραμματιζόμενος επεξεργαστής δεδομένων</a:t>
            </a:r>
          </a:p>
        </p:txBody>
      </p:sp>
      <p:sp>
        <p:nvSpPr>
          <p:cNvPr id="3" name="2 - Θέση περιεχομένου"/>
          <p:cNvSpPr>
            <a:spLocks noGrp="1"/>
          </p:cNvSpPr>
          <p:nvPr>
            <p:ph sz="quarter" idx="1"/>
          </p:nvPr>
        </p:nvSpPr>
        <p:spPr>
          <a:xfrm>
            <a:off x="457200" y="2780928"/>
            <a:ext cx="8229600" cy="3345235"/>
          </a:xfrm>
        </p:spPr>
        <p:txBody>
          <a:bodyPr/>
          <a:lstStyle/>
          <a:p>
            <a:r>
              <a:rPr lang="el-GR" b="1" dirty="0"/>
              <a:t>Πρόγραμμα </a:t>
            </a:r>
            <a:r>
              <a:rPr lang="en-US" dirty="0"/>
              <a:t>(program) </a:t>
            </a:r>
            <a:r>
              <a:rPr lang="el-GR" dirty="0"/>
              <a:t>είναι ένα σύνολο οδηγιών/εντολών οι οποίες λένε στον υπολογιστή τι να κάνει με τα δεδομένα</a:t>
            </a:r>
          </a:p>
          <a:p>
            <a:r>
              <a:rPr lang="el-GR" dirty="0"/>
              <a:t>Τα προγράμματα αποτελούνται από σύνολα οδηγιών οι οποίες είναι γραμμένες σε μια </a:t>
            </a:r>
            <a:r>
              <a:rPr lang="el-GR" b="1" dirty="0"/>
              <a:t> γλώσσα προγραμματισμού.</a:t>
            </a:r>
            <a:endParaRPr lang="el-GR" dirty="0"/>
          </a:p>
        </p:txBody>
      </p:sp>
      <p:pic>
        <p:nvPicPr>
          <p:cNvPr id="2050" name="Picture 2"/>
          <p:cNvPicPr>
            <a:picLocks noChangeAspect="1" noChangeArrowheads="1"/>
          </p:cNvPicPr>
          <p:nvPr/>
        </p:nvPicPr>
        <p:blipFill>
          <a:blip r:embed="rId2" cstate="print"/>
          <a:srcRect/>
          <a:stretch>
            <a:fillRect/>
          </a:stretch>
        </p:blipFill>
        <p:spPr bwMode="auto">
          <a:xfrm>
            <a:off x="827584" y="1484784"/>
            <a:ext cx="7781925" cy="1257300"/>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7</a:t>
            </a:fld>
            <a:endParaRPr lang="el-G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D3F1D1C4-C2D9-4231-9FB2-B2D9D97AA41D}" type="slidenum">
              <a:rPr lang="el-GR" smtClean="0"/>
              <a:pPr/>
              <a:t>70</a:t>
            </a:fld>
            <a:endParaRPr lang="el-GR"/>
          </a:p>
        </p:txBody>
      </p:sp>
      <p:pic>
        <p:nvPicPr>
          <p:cNvPr id="3" name="Εικόνα 2"/>
          <p:cNvPicPr>
            <a:picLocks noChangeAspect="1"/>
          </p:cNvPicPr>
          <p:nvPr/>
        </p:nvPicPr>
        <p:blipFill>
          <a:blip r:embed="rId2"/>
          <a:stretch>
            <a:fillRect/>
          </a:stretch>
        </p:blipFill>
        <p:spPr>
          <a:xfrm>
            <a:off x="971600" y="404664"/>
            <a:ext cx="7200900" cy="5324475"/>
          </a:xfrm>
          <a:prstGeom prst="rect">
            <a:avLst/>
          </a:prstGeom>
        </p:spPr>
      </p:pic>
    </p:spTree>
    <p:extLst>
      <p:ext uri="{BB962C8B-B14F-4D97-AF65-F5344CB8AC3E}">
        <p14:creationId xmlns:p14="http://schemas.microsoft.com/office/powerpoint/2010/main" val="234312754"/>
      </p:ext>
    </p:extLst>
  </p:cSld>
  <p:clrMapOvr>
    <a:masterClrMapping/>
  </p:clrMapOvr>
  <p:transition>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Προγραμματιζόμενος Επεξεργαστής δεδομένων</a:t>
            </a:r>
          </a:p>
        </p:txBody>
      </p:sp>
      <p:sp>
        <p:nvSpPr>
          <p:cNvPr id="3" name="2 - Θέση περιεχομένου"/>
          <p:cNvSpPr>
            <a:spLocks noGrp="1"/>
          </p:cNvSpPr>
          <p:nvPr>
            <p:ph sz="quarter" idx="1"/>
          </p:nvPr>
        </p:nvSpPr>
        <p:spPr/>
        <p:txBody>
          <a:bodyPr/>
          <a:lstStyle/>
          <a:p>
            <a:r>
              <a:rPr lang="el-GR" dirty="0"/>
              <a:t>Σε αυτό το μοντέλο, τα δεδομένα εξόδου εξαρτώνται από το συνδυασμό 2 παραγόντων</a:t>
            </a:r>
            <a:r>
              <a:rPr lang="en-US" dirty="0"/>
              <a:t>:</a:t>
            </a:r>
          </a:p>
          <a:p>
            <a:pPr lvl="1"/>
            <a:r>
              <a:rPr lang="el-GR" dirty="0"/>
              <a:t>Των </a:t>
            </a:r>
            <a:r>
              <a:rPr lang="el-GR" b="1" dirty="0"/>
              <a:t>δεδομένων εισόδου </a:t>
            </a:r>
            <a:r>
              <a:rPr lang="en-US" dirty="0"/>
              <a:t>(input data)</a:t>
            </a:r>
          </a:p>
          <a:p>
            <a:pPr lvl="1"/>
            <a:r>
              <a:rPr lang="el-GR" dirty="0"/>
              <a:t>Του προγράμματος</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8</a:t>
            </a:fld>
            <a:endParaRPr lang="el-G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Το ίδιο πρόγραμμα, διαφορετικά δεδομένα εισόδου</a:t>
            </a:r>
          </a:p>
        </p:txBody>
      </p:sp>
      <p:sp>
        <p:nvSpPr>
          <p:cNvPr id="5" name="4 - Θέση περιεχομένου"/>
          <p:cNvSpPr>
            <a:spLocks noGrp="1"/>
          </p:cNvSpPr>
          <p:nvPr>
            <p:ph sz="quarter" idx="1"/>
          </p:nvPr>
        </p:nvSpPr>
        <p:spPr/>
        <p:txBody>
          <a:bodyPr/>
          <a:lstStyle/>
          <a:p>
            <a:endParaRPr lang="el-GR"/>
          </a:p>
        </p:txBody>
      </p:sp>
      <p:pic>
        <p:nvPicPr>
          <p:cNvPr id="3075" name="Picture 3"/>
          <p:cNvPicPr>
            <a:picLocks noChangeAspect="1" noChangeArrowheads="1"/>
          </p:cNvPicPr>
          <p:nvPr/>
        </p:nvPicPr>
        <p:blipFill>
          <a:blip r:embed="rId2" cstate="print"/>
          <a:srcRect/>
          <a:stretch>
            <a:fillRect/>
          </a:stretch>
        </p:blipFill>
        <p:spPr bwMode="auto">
          <a:xfrm>
            <a:off x="2162175" y="1595438"/>
            <a:ext cx="4819650" cy="3667125"/>
          </a:xfrm>
          <a:prstGeom prst="rect">
            <a:avLst/>
          </a:prstGeom>
          <a:noFill/>
          <a:ln w="9525">
            <a:noFill/>
            <a:miter lim="800000"/>
            <a:headEnd/>
            <a:tailEnd/>
          </a:ln>
        </p:spPr>
      </p:pic>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9</a:t>
            </a:fld>
            <a:endParaRPr lang="el-G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ίζες">
  <a:themeElements>
    <a:clrScheme name="Ρίζες">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Ρίζες">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Ρίζες">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3464</TotalTime>
  <Words>2405</Words>
  <Application>Microsoft Office PowerPoint</Application>
  <PresentationFormat>Προβολή στην οθόνη (4:3)</PresentationFormat>
  <Paragraphs>275</Paragraphs>
  <Slides>70</Slides>
  <Notes>6</Notes>
  <HiddenSlides>0</HiddenSlides>
  <MMClips>0</MMClips>
  <ScaleCrop>false</ScaleCrop>
  <HeadingPairs>
    <vt:vector size="6" baseType="variant">
      <vt:variant>
        <vt:lpstr>Γραμματοσειρές που χρησιμοποιούνται</vt:lpstr>
      </vt:variant>
      <vt:variant>
        <vt:i4>14</vt:i4>
      </vt:variant>
      <vt:variant>
        <vt:lpstr>Θέμα</vt:lpstr>
      </vt:variant>
      <vt:variant>
        <vt:i4>1</vt:i4>
      </vt:variant>
      <vt:variant>
        <vt:lpstr>Τίτλοι διαφανειών</vt:lpstr>
      </vt:variant>
      <vt:variant>
        <vt:i4>70</vt:i4>
      </vt:variant>
    </vt:vector>
  </HeadingPairs>
  <TitlesOfParts>
    <vt:vector size="85" baseType="lpstr">
      <vt:lpstr>Arial</vt:lpstr>
      <vt:lpstr>Arial Black</vt:lpstr>
      <vt:lpstr>Arial-BoldMT</vt:lpstr>
      <vt:lpstr>Arial-ItalicMT</vt:lpstr>
      <vt:lpstr>ArialMT</vt:lpstr>
      <vt:lpstr>Bookman Old Style</vt:lpstr>
      <vt:lpstr>Calibri</vt:lpstr>
      <vt:lpstr>Cambria</vt:lpstr>
      <vt:lpstr>Gill Sans MT</vt:lpstr>
      <vt:lpstr>Verdana</vt:lpstr>
      <vt:lpstr>Verdana-BoldItalic</vt:lpstr>
      <vt:lpstr>Wingdings</vt:lpstr>
      <vt:lpstr>Wingdings 2</vt:lpstr>
      <vt:lpstr>Wingdings 3</vt:lpstr>
      <vt:lpstr>Ρίζες</vt:lpstr>
      <vt:lpstr>Υπολογιστές και δεδομένα</vt:lpstr>
      <vt:lpstr>Παρουσίαση του PowerPoint</vt:lpstr>
      <vt:lpstr>Παρουσίαση του PowerPoint</vt:lpstr>
      <vt:lpstr>Παρουσίαση του PowerPoint</vt:lpstr>
      <vt:lpstr>Ο υπολογιστής ως μαύρο κουτί</vt:lpstr>
      <vt:lpstr>Επεξεργαστής δεδομένων</vt:lpstr>
      <vt:lpstr>Προγραμματιζόμενος επεξεργαστής δεδομένων</vt:lpstr>
      <vt:lpstr>Προγραμματιζόμενος Επεξεργαστής δεδομένων</vt:lpstr>
      <vt:lpstr>Το ίδιο πρόγραμμα, διαφορετικά δεδομένα εισόδου</vt:lpstr>
      <vt:lpstr>Ίδια δεδομένα εισόδου, διαφορετικά προγράμματα</vt:lpstr>
      <vt:lpstr>Παρουσίαση του PowerPoint</vt:lpstr>
      <vt:lpstr>Παρουσίαση του PowerPoint</vt:lpstr>
      <vt:lpstr>Το μοντέλο Von Neumann</vt:lpstr>
      <vt:lpstr>Παρουσίαση του PowerPoint</vt:lpstr>
      <vt:lpstr>Το μοντέλο Von Neumann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Δεδομένα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Λογισμικό υπολογιστών</vt:lpstr>
      <vt:lpstr>Λογισμικό υπολογιστών</vt:lpstr>
      <vt:lpstr>Λογισμικό υπολογιστών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Οι διευθύνσεις ως σχήματα μπιτ</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Υπολογιστές και δεδομένα</dc:title>
  <dc:creator>Omiros</dc:creator>
  <cp:lastModifiedBy>ANTONIS KONSTANTINOS</cp:lastModifiedBy>
  <cp:revision>215</cp:revision>
  <dcterms:created xsi:type="dcterms:W3CDTF">2013-08-26T08:29:44Z</dcterms:created>
  <dcterms:modified xsi:type="dcterms:W3CDTF">2021-09-19T13:33:17Z</dcterms:modified>
</cp:coreProperties>
</file>