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492" y="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0873F-6C4F-41EF-8A29-200DBB8BF99D}" type="datetimeFigureOut">
              <a:rPr lang="el-GR" smtClean="0"/>
              <a:pPr/>
              <a:t>13/5/2020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9210B-0DED-47D7-8472-60D685D4D9E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9210B-0DED-47D7-8472-60D685D4D9E3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u="sng" dirty="0" smtClean="0">
                <a:effectLst/>
              </a:rPr>
              <a:t>Ο ΘΕΣΜΟΣ ΤΗΣ ΠΡΑΞΗΣ ΕΦΑΡΜΟΓΗΣ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/>
            <a:r>
              <a:rPr lang="el-GR" smtClean="0"/>
              <a:t>Μάριος Χαϊνταρλής</a:t>
            </a:r>
          </a:p>
          <a:p>
            <a:pPr marR="0"/>
            <a:r>
              <a:rPr lang="el-GR" smtClean="0"/>
              <a:t>Επίκουρος Καθηγητής Πανεπιστημίου Θεσσαλίας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dirty="0"/>
              <a:t>Α. ΓΕΝΙΚΗ ΠΑΡΟΥΣΙΑΣΗ </a:t>
            </a:r>
            <a:r>
              <a:rPr lang="el-GR" b="1" dirty="0" smtClean="0"/>
              <a:t>ΤΗΣ ΠΡΑΞΗΣ ΕΦΑΡΜΟΓΗΣ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01000" cy="4572000"/>
          </a:xfrm>
        </p:spPr>
        <p:txBody>
          <a:bodyPr>
            <a:normAutofit fontScale="47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9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dirty="0" smtClean="0"/>
              <a:t> </a:t>
            </a:r>
            <a:r>
              <a:rPr lang="el-GR" sz="2900" b="1" dirty="0" smtClean="0"/>
              <a:t>1.    </a:t>
            </a:r>
            <a:r>
              <a:rPr lang="el-GR" sz="2900" dirty="0" smtClean="0"/>
              <a:t>Ιστορική αναδρομή: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α) Η πράξη ρυμοτομίας, τακτοποίησης, προσκύρωσης και αναλογισμού αποζημίωσης (</a:t>
            </a:r>
            <a:r>
              <a:rPr lang="en-US" dirty="0" smtClean="0"/>
              <a:t>“</a:t>
            </a:r>
            <a:r>
              <a:rPr lang="el-GR" dirty="0" smtClean="0"/>
              <a:t>πράξη ρυμοτομίας</a:t>
            </a:r>
            <a:r>
              <a:rPr lang="en-US" dirty="0" smtClean="0"/>
              <a:t>”</a:t>
            </a:r>
            <a:r>
              <a:rPr lang="el-GR" dirty="0" smtClean="0"/>
              <a:t>) του </a:t>
            </a:r>
            <a:r>
              <a:rPr lang="el-GR" dirty="0" err="1" smtClean="0"/>
              <a:t>ν.δ</a:t>
            </a:r>
            <a:r>
              <a:rPr lang="el-GR" dirty="0" smtClean="0"/>
              <a:t>. του 1923</a:t>
            </a:r>
            <a:r>
              <a:rPr lang="en-US" dirty="0" smtClean="0"/>
              <a:t> </a:t>
            </a:r>
            <a:r>
              <a:rPr lang="el-GR" dirty="0" smtClean="0"/>
              <a:t>[άρθρο 32 </a:t>
            </a:r>
            <a:r>
              <a:rPr lang="el-GR" dirty="0" err="1" smtClean="0"/>
              <a:t>επ</a:t>
            </a:r>
            <a:r>
              <a:rPr lang="el-GR" dirty="0" smtClean="0"/>
              <a:t>.)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β) Η πράξη εφαρμογής του ν. 1337/1983 (σχετικά τα άρθρα 8 [εισφορά σε γη] και 12 [εφαρμογή πολεοδομικής μελέτης μέσω πράξης εφαρμογής]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900" dirty="0" smtClean="0"/>
          </a:p>
          <a:p>
            <a:pPr marL="514350" indent="-51435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3300" dirty="0" smtClean="0"/>
              <a:t> 2.  Περιεχόμενο της πράξης ρυμοτομίας: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(επακριβής προσδιορισμός των ρυμοτομούμενων τμημάτων, των διενεργούμενων προσκυρώσεων και τακτοποιήσεων και των «αποζημιώσεων» που αντιστοιχούν</a:t>
            </a:r>
            <a:r>
              <a:rPr lang="en-US" dirty="0" smtClean="0"/>
              <a:t>)</a:t>
            </a:r>
            <a:endParaRPr lang="el-GR" dirty="0" smtClean="0"/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dirty="0"/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3300" dirty="0" smtClean="0"/>
              <a:t>2</a:t>
            </a:r>
            <a:r>
              <a:rPr lang="el-GR" sz="3300" baseline="30000" dirty="0" smtClean="0"/>
              <a:t>α</a:t>
            </a:r>
            <a:r>
              <a:rPr lang="el-GR" sz="3300" dirty="0" smtClean="0"/>
              <a:t>. Περιεχόμενο της πράξης εφαρμογής: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(όσα καλύπτει η </a:t>
            </a:r>
            <a:r>
              <a:rPr lang="en-US" dirty="0" smtClean="0"/>
              <a:t>“</a:t>
            </a:r>
            <a:r>
              <a:rPr lang="el-GR" dirty="0" smtClean="0"/>
              <a:t>πράξη ρυμοτομίας</a:t>
            </a:r>
            <a:r>
              <a:rPr lang="en-US" dirty="0" smtClean="0"/>
              <a:t>”</a:t>
            </a:r>
            <a:r>
              <a:rPr lang="el-GR" dirty="0" smtClean="0"/>
              <a:t> και επιπλέον: α) προσδιορισμός της εισφοράς σε γη, β) και διά του προσδιορισμού τίθενται οι βάσεις για τον υπολογισμό της εισφοράς σε χρήμα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b="1" u="sng" dirty="0" smtClean="0"/>
              <a:t>Σημείωση: άρθρο 24 παρ. 3 και 5 του Συντάγματος: αναγνώριση θεσμού εισφοράς σε γη και χρήμα)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900" dirty="0"/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3400" dirty="0" smtClean="0"/>
              <a:t>3. Βασική επισήμανση: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Η πράξη εφαρμογής περιέχει όλες τις ενέργειες που είναι αναγκαίες για την υλοποίηση του Πολεοδομικού Σχεδίου Εφαρμογής (πολεοδομικής μελέτης)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524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/>
              <a:t>Β. ΘΕΜΕΛΙΩΔΗ ΝΟΜΙΚΑ ΧΑΡΑΚΤΗΡΙΣΤΙΚΑ ΤΗΣ ΠΡΑΞΗΣ ΕΦΑΡΜΟΓΗΣ</a:t>
            </a:r>
            <a:br>
              <a:rPr lang="el-GR" sz="3200" b="1" dirty="0" smtClean="0"/>
            </a:br>
            <a:endParaRPr lang="en-US" sz="3200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/>
          </a:bodyPr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l-GR" sz="2400" dirty="0" smtClean="0"/>
              <a:t>Ατομική Διοικητική Πράξη (γενικού περιεχομένου)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z="2400" dirty="0" smtClean="0"/>
              <a:t>Δεν εντάσσεται στο πεδίο του πολεοδομικού σχεδιασμού ή εντάσσεται οριακά / κυρίαρχος ο εκτελεστικός (εφαρμοστικός) της χαρακτήρας</a:t>
            </a:r>
            <a:endParaRPr lang="el-GR" sz="2400" dirty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z="2400" dirty="0" smtClean="0"/>
              <a:t>Ο διαπλαστικός χαρακτήρας της Πράξης Εφαρμογής</a:t>
            </a:r>
          </a:p>
          <a:p>
            <a:pPr marL="0" indent="0">
              <a:buNone/>
            </a:pPr>
            <a:r>
              <a:rPr lang="el-GR" sz="2400" dirty="0" smtClean="0"/>
              <a:t>       (δημιουργεί νέα ιδιοκτησιακά δικαιώματα)</a:t>
            </a:r>
          </a:p>
          <a:p>
            <a:pPr marL="514350" indent="-514350">
              <a:buAutoNum type="arabicPeriod" startAt="4"/>
            </a:pPr>
            <a:r>
              <a:rPr lang="el-GR" sz="2400" dirty="0" smtClean="0"/>
              <a:t>(Υποχρεωτική τήρηση διατυπώσεων δημοσιότητας    </a:t>
            </a:r>
          </a:p>
          <a:p>
            <a:pPr marL="0" indent="0">
              <a:buNone/>
            </a:pPr>
            <a:r>
              <a:rPr lang="el-GR" sz="2400" dirty="0" smtClean="0"/>
              <a:t>       κατά τη φάση της εκπόνησής </a:t>
            </a:r>
            <a:r>
              <a:rPr lang="el-GR" sz="2400" smtClean="0"/>
              <a:t>της (πριν </a:t>
            </a:r>
            <a:r>
              <a:rPr lang="el-GR" sz="2400" dirty="0" smtClean="0"/>
              <a:t>από την κύρωση – 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έγκρισή της)</a:t>
            </a:r>
          </a:p>
          <a:p>
            <a:pPr marL="0" indent="0">
              <a:buNone/>
            </a:pPr>
            <a:r>
              <a:rPr lang="el-GR" sz="2400" dirty="0" smtClean="0"/>
              <a:t>5.     Εγκρίνεται – μετά την καλλικρατική νομοθεσία (ν. 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3852/2010) – από τον οικείο (αιρετό) Περιφερειάρχη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600" b="1" dirty="0" smtClean="0"/>
              <a:t>Γ1. ΑΛΛΑ ΘΕΜΑΤΑ 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None/>
            </a:pPr>
            <a:r>
              <a:rPr lang="el-GR" sz="2000" dirty="0" smtClean="0"/>
              <a:t> 1.       Δικαστικός έλεγχος των Πράξεων Εφαρμογής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1600" dirty="0" smtClean="0"/>
              <a:t>(εφικτός στο πλαίσιο της ακυρωτικής διαδικασίας, καθότι η πράξη εφαρμογής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είναι ατομική διοικητική πράξη, προσβολή αυτής στο οικείο Διοικητικό Εφετείο)</a:t>
            </a:r>
          </a:p>
          <a:p>
            <a:pPr marL="457200" indent="-457200" algn="just">
              <a:buNone/>
            </a:pPr>
            <a:r>
              <a:rPr lang="el-GR" sz="2000" dirty="0" smtClean="0"/>
              <a:t>  2.      Διόρθωση – Τροποποίηση (ανάκληση) Πράξης Εφαρμογής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</a:t>
            </a:r>
            <a:r>
              <a:rPr lang="el-GR" sz="1600" dirty="0" smtClean="0"/>
              <a:t>(πρόβλεψη στο ν. 3012/2002 που εντάχθηκε ως η περ. ε  της παρ. 7 του άρθρου 12 του ν.  </a:t>
            </a:r>
          </a:p>
          <a:p>
            <a:pPr marL="0" indent="0" algn="just">
              <a:buNone/>
            </a:pPr>
            <a:r>
              <a:rPr lang="el-GR" sz="1600" dirty="0" smtClean="0"/>
              <a:t>          1337/1983) για ανάκληση υπό τις εξής προϋποθέσεις: α) για λόγους νομιμότητας, β) για </a:t>
            </a:r>
          </a:p>
          <a:p>
            <a:pPr marL="0" indent="0" algn="just">
              <a:buNone/>
            </a:pPr>
            <a:r>
              <a:rPr lang="el-GR" sz="1600" dirty="0" smtClean="0"/>
              <a:t>          πλάνη περί τα πράγματα, γ) μέσα σε εύλογο χρόνο δ) η ανάκληση δεν πρέπει να </a:t>
            </a:r>
          </a:p>
          <a:p>
            <a:pPr marL="0" indent="0" algn="just">
              <a:buNone/>
            </a:pPr>
            <a:r>
              <a:rPr lang="el-GR" sz="1600" dirty="0" smtClean="0"/>
              <a:t>          προσκρούει στις αρχές της καλής πίστης και της ασφάλειας δικαίου»</a:t>
            </a:r>
          </a:p>
          <a:p>
            <a:pPr marL="457200" indent="-457200" algn="just">
              <a:buNone/>
            </a:pPr>
            <a:r>
              <a:rPr lang="el-GR" sz="2000" dirty="0" smtClean="0"/>
              <a:t>  3.  Ο νέος νόμος 4315/2014 (ΦΕΚ Α’ 269) και οι περιεχόμενες σε αυτόν 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θεμελιώδεις αλλαγές</a:t>
            </a:r>
          </a:p>
          <a:p>
            <a:pPr marL="0" indent="0" algn="just">
              <a:buNone/>
            </a:pPr>
            <a:r>
              <a:rPr lang="el-GR" sz="2000" b="1" dirty="0"/>
              <a:t> </a:t>
            </a:r>
            <a:r>
              <a:rPr lang="el-GR" sz="2000" b="1" dirty="0" smtClean="0"/>
              <a:t>      </a:t>
            </a:r>
            <a:r>
              <a:rPr lang="el-GR" sz="1600" b="1" dirty="0" smtClean="0"/>
              <a:t>(α)</a:t>
            </a:r>
            <a:r>
              <a:rPr lang="el-GR" sz="1600" dirty="0" smtClean="0"/>
              <a:t> ενιαιοποίηση της εισφοράς σε γη σε όλες τις περιπτώσεις, ήτοι για όλους τους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</a:t>
            </a:r>
            <a:r>
              <a:rPr lang="el-GR" sz="1600" dirty="0" smtClean="0"/>
              <a:t>  οικισμούς</a:t>
            </a:r>
            <a:r>
              <a:rPr lang="el-GR" sz="1600" dirty="0" smtClean="0"/>
              <a:t>, </a:t>
            </a:r>
            <a:r>
              <a:rPr lang="el-GR" sz="1600" b="1" dirty="0" smtClean="0"/>
              <a:t>β)</a:t>
            </a:r>
            <a:r>
              <a:rPr lang="el-GR" sz="1600" dirty="0" smtClean="0"/>
              <a:t> αλλαγή της κλιμάκωσης της εισφοράς με κάποιος όφελος για τις μεγάλες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ιδιοκτησίες και </a:t>
            </a:r>
            <a:r>
              <a:rPr lang="el-GR" sz="1600" b="1" dirty="0" smtClean="0"/>
              <a:t>γ) </a:t>
            </a:r>
            <a:r>
              <a:rPr lang="el-GR" sz="1600" dirty="0" smtClean="0"/>
              <a:t>αλλαγή της κρίσιμης ημερομηνίας για τον υπολογισμό της εισφοράς </a:t>
            </a:r>
            <a:endParaRPr lang="en-US" sz="1600" dirty="0" smtClean="0"/>
          </a:p>
          <a:p>
            <a:pPr marL="0" indent="0" algn="just">
              <a:buNone/>
            </a:pPr>
            <a:r>
              <a:rPr lang="en-US" sz="1600" dirty="0" smtClean="0"/>
              <a:t>      </a:t>
            </a:r>
            <a:r>
              <a:rPr lang="el-GR" sz="1600" dirty="0" smtClean="0"/>
              <a:t>σε σχέση με το χρόνο δημιουργίας των ακινήτων (από 10.03.1982 σε 28.05.2014) και </a:t>
            </a:r>
            <a:r>
              <a:rPr lang="el-GR" sz="1600" b="1" dirty="0" smtClean="0"/>
              <a:t>δ)</a:t>
            </a:r>
            <a:r>
              <a:rPr lang="el-GR" sz="1600" dirty="0" smtClean="0"/>
              <a:t> </a:t>
            </a:r>
          </a:p>
          <a:p>
            <a:pPr marL="0" indent="0" algn="just">
              <a:buNone/>
            </a:pPr>
            <a:r>
              <a:rPr lang="el-GR" sz="1600" dirty="0" smtClean="0"/>
              <a:t>        διακριτός υπολογισμός της εισφοράς σε γη για κάθε ιδιοκτησία μιας Πολεοδομικής </a:t>
            </a:r>
          </a:p>
          <a:p>
            <a:pPr marL="0" indent="0" algn="just">
              <a:buNone/>
            </a:pPr>
            <a:r>
              <a:rPr lang="el-GR" sz="1600" dirty="0" smtClean="0"/>
              <a:t>        Ενότητας (Π.Ε.) και όχι αντιμετώπιση όλων των ακινήτων ενός ιδιοκτήτη μιας Π.Ε. ως </a:t>
            </a:r>
          </a:p>
          <a:p>
            <a:pPr marL="0" indent="0" algn="just">
              <a:buNone/>
            </a:pPr>
            <a:r>
              <a:rPr lang="el-GR" sz="1600" dirty="0" smtClean="0"/>
              <a:t>        ένα ακίνητο για τον υπολογισμό της </a:t>
            </a:r>
            <a:r>
              <a:rPr lang="el-GR" sz="1600" dirty="0" smtClean="0"/>
              <a:t>εισφοράς</a:t>
            </a:r>
            <a:r>
              <a:rPr lang="en-US" sz="1600" dirty="0" smtClean="0"/>
              <a:t>, </a:t>
            </a:r>
            <a:r>
              <a:rPr lang="el-GR" sz="1600" b="1" dirty="0" smtClean="0"/>
              <a:t>ε)</a:t>
            </a:r>
            <a:r>
              <a:rPr lang="el-GR" sz="1600" dirty="0" smtClean="0"/>
              <a:t> ο υπολογισμός για κάθε ιδιοκτησία </a:t>
            </a:r>
          </a:p>
          <a:p>
            <a:pPr marL="0" indent="0" algn="just">
              <a:buNone/>
            </a:pPr>
            <a:r>
              <a:rPr lang="el-GR" sz="1600" dirty="0" smtClean="0"/>
              <a:t> </a:t>
            </a:r>
            <a:r>
              <a:rPr lang="el-GR" sz="1600" dirty="0" smtClean="0"/>
              <a:t>      </a:t>
            </a:r>
            <a:r>
              <a:rPr lang="el-GR" sz="1600" dirty="0" smtClean="0"/>
              <a:t>γίνεται επί ολοκλήρου του ακινήτου, ανεξαρτήτως εάν το ακίνητο ανήκει σε ένα η </a:t>
            </a:r>
          </a:p>
          <a:p>
            <a:pPr marL="0" indent="0" algn="just">
              <a:buNone/>
            </a:pPr>
            <a:r>
              <a:rPr lang="el-GR" sz="1600" dirty="0" smtClean="0"/>
              <a:t> </a:t>
            </a:r>
            <a:r>
              <a:rPr lang="el-GR" sz="1600" dirty="0" smtClean="0"/>
              <a:t>      </a:t>
            </a:r>
            <a:r>
              <a:rPr lang="el-GR" sz="1600" dirty="0" smtClean="0"/>
              <a:t>περισσότερα πρόσωπα εξ αδιαιρέτου (ιδανικά </a:t>
            </a:r>
            <a:r>
              <a:rPr lang="el-GR" sz="1600" smtClean="0"/>
              <a:t>μερίδια). </a:t>
            </a:r>
            <a:r>
              <a:rPr lang="en-US" sz="1600" dirty="0" smtClean="0"/>
              <a:t> </a:t>
            </a:r>
            <a:r>
              <a:rPr lang="el-GR" sz="1600" dirty="0" smtClean="0"/>
              <a:t> </a:t>
            </a:r>
            <a:endParaRPr lang="el-GR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600" b="1" dirty="0" smtClean="0"/>
              <a:t>Γ2. ΑΛΛΑ ΘΕΜΑΤΑ 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5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2000" dirty="0" smtClean="0"/>
              <a:t>        </a:t>
            </a:r>
            <a:r>
              <a:rPr lang="el-GR" sz="2400" u="sng" dirty="0" smtClean="0"/>
              <a:t>Κρίσιμες έννοιες για την εφαρμογή ενός σχεδίου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</a:t>
            </a:r>
            <a:r>
              <a:rPr lang="el-GR" sz="2000" b="1" dirty="0" smtClean="0"/>
              <a:t>α) </a:t>
            </a:r>
            <a:r>
              <a:rPr lang="el-GR" sz="2000" dirty="0" smtClean="0"/>
              <a:t>Προσκύρωση </a:t>
            </a:r>
          </a:p>
          <a:p>
            <a:pPr marL="0" indent="0" algn="just">
              <a:buNone/>
            </a:pPr>
            <a:r>
              <a:rPr lang="el-GR" sz="2000" dirty="0" smtClean="0"/>
              <a:t>         </a:t>
            </a:r>
            <a:r>
              <a:rPr lang="el-GR" sz="1600" dirty="0" smtClean="0"/>
              <a:t>- γενική έννοια της προσκύρωσης (αφαίρεση ιδιοκτησίας από α’ ιδιοκτήτη και απονομή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  σε  β’ ιδιοκτήτη)  Κοινή προσκύρωση (αφαίρεση ιδιοκτησίας λόγω μη αρτιότητας και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  αδυναμίας απόκτησής της)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2000" b="1" dirty="0" smtClean="0"/>
              <a:t>β) </a:t>
            </a:r>
            <a:r>
              <a:rPr lang="el-GR" sz="2000" dirty="0" smtClean="0"/>
              <a:t>Τακτοποίηση (</a:t>
            </a:r>
            <a:r>
              <a:rPr lang="el-GR" sz="1600" dirty="0" smtClean="0"/>
              <a:t>σημαίνει την ανταλλαγή εδαφικών τμημάτων γης </a:t>
            </a:r>
          </a:p>
          <a:p>
            <a:pPr marL="0" indent="0" algn="just">
              <a:buNone/>
            </a:pPr>
            <a:r>
              <a:rPr lang="el-GR" sz="1600" dirty="0" smtClean="0"/>
              <a:t>         μεταξύ ιδιοκτησιών για την απόκτηση σωστής διάταξης ή/και αρτιότητας από τα ακίνητα</a:t>
            </a:r>
          </a:p>
          <a:p>
            <a:pPr marL="0" indent="0" algn="just">
              <a:buNone/>
            </a:pPr>
            <a:r>
              <a:rPr lang="el-GR" sz="1600" dirty="0" smtClean="0"/>
              <a:t>         </a:t>
            </a:r>
            <a:r>
              <a:rPr lang="el-GR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Σημείωση - Γενικός κανόνας: Προηγείται η τακτοποίηση της προσκύρωσης</a:t>
            </a:r>
          </a:p>
          <a:p>
            <a:pPr marL="0" indent="0" algn="just">
              <a:buNone/>
            </a:pPr>
            <a:r>
              <a:rPr lang="el-GR" sz="2000" dirty="0" smtClean="0"/>
              <a:t>        </a:t>
            </a:r>
            <a:r>
              <a:rPr lang="el-GR" sz="2000" b="1" dirty="0" smtClean="0"/>
              <a:t>γ) </a:t>
            </a:r>
            <a:r>
              <a:rPr lang="el-GR" sz="2000" dirty="0" smtClean="0"/>
              <a:t>Αρτιότητα  (ι) κατά κανόνα και </a:t>
            </a:r>
            <a:r>
              <a:rPr lang="el-GR" sz="2000" dirty="0" err="1" smtClean="0"/>
              <a:t>ιι</a:t>
            </a:r>
            <a:r>
              <a:rPr lang="el-GR" sz="2000" dirty="0" smtClean="0"/>
              <a:t>) κατά παρέκκλιση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1600" dirty="0" smtClean="0"/>
              <a:t>(σημαίνει το να ανταποκρίνεται ένα οικόπεδο σε ορισμένες πολεοδομικές προϋποθέσεις: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 εμβαδόν, πρόσωπο και μορφή)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2000" b="1" dirty="0" smtClean="0"/>
              <a:t>δ)</a:t>
            </a:r>
            <a:r>
              <a:rPr lang="el-GR" sz="2000" dirty="0" smtClean="0"/>
              <a:t> Κατάτμηση  </a:t>
            </a:r>
          </a:p>
          <a:p>
            <a:pPr marL="0" indent="0" algn="just">
              <a:buNone/>
            </a:pPr>
            <a:r>
              <a:rPr lang="el-GR" sz="2000" dirty="0" smtClean="0"/>
              <a:t>        (</a:t>
            </a:r>
            <a:r>
              <a:rPr lang="el-GR" sz="1600" dirty="0" smtClean="0"/>
              <a:t>νοείται η διαίρεση ενός ακινήτου σε δύο ή περισσότερα ακίνητα είτε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από το νόμο είτε από την ιδιωτική βούληση)</a:t>
            </a:r>
          </a:p>
          <a:p>
            <a:pPr marL="0" indent="0" algn="just">
              <a:buNone/>
            </a:pPr>
            <a:r>
              <a:rPr lang="el-GR" sz="2000" dirty="0" smtClean="0"/>
              <a:t>        </a:t>
            </a:r>
            <a:r>
              <a:rPr lang="el-GR" sz="2000" b="1" dirty="0" smtClean="0"/>
              <a:t>ε)</a:t>
            </a:r>
            <a:r>
              <a:rPr lang="el-GR" sz="2000" dirty="0" smtClean="0"/>
              <a:t> Ρυμοτομική απαλλοτρίωση / δέσμευση της ιδιοκτησίας (</a:t>
            </a:r>
            <a:r>
              <a:rPr lang="el-GR" sz="1400" dirty="0" smtClean="0"/>
              <a:t>σκοπός / δημόσια </a:t>
            </a:r>
          </a:p>
          <a:p>
            <a:pPr marL="0" indent="0" algn="just">
              <a:buNone/>
            </a:pPr>
            <a:r>
              <a:rPr lang="el-GR" sz="1400" dirty="0" smtClean="0"/>
              <a:t>            ωφέλεια – κήρυξη – συντέλεση – άρση μη συντελεσμένης απαλλοτρίωσης)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2000" b="1" dirty="0" smtClean="0"/>
              <a:t>στ) </a:t>
            </a:r>
            <a:r>
              <a:rPr lang="el-GR" sz="2000" dirty="0" smtClean="0"/>
              <a:t>Αποζημίωση, («αυτοαποζημίωση»)</a:t>
            </a:r>
          </a:p>
          <a:p>
            <a:pPr marL="457200" indent="-457200" algn="just">
              <a:buAutoNum type="arabicPeriod" startAt="2"/>
            </a:pPr>
            <a:endParaRPr lang="el-GR" sz="2000" dirty="0"/>
          </a:p>
        </p:txBody>
      </p:sp>
    </p:spTree>
    <p:extLst>
      <p:ext uri="{BB962C8B-B14F-4D97-AF65-F5344CB8AC3E}">
        <p14:creationId xmlns="" xmlns:p14="http://schemas.microsoft.com/office/powerpoint/2010/main" val="2312231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591</TotalTime>
  <Words>742</Words>
  <Application>Microsoft Office PowerPoint</Application>
  <PresentationFormat>Προβολή στην οθόνη (4:3)</PresentationFormat>
  <Paragraphs>67</Paragraphs>
  <Slides>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Ηλιοστάσιο</vt:lpstr>
      <vt:lpstr>Ο ΘΕΣΜΟΣ ΤΗΣ ΠΡΑΞΗΣ ΕΦΑΡΜΟΓΗΣ</vt:lpstr>
      <vt:lpstr>Α. ΓΕΝΙΚΗ ΠΑΡΟΥΣΙΑΣΗ ΤΗΣ ΠΡΑΞΗΣ ΕΦΑΡΜΟΓΗΣ</vt:lpstr>
      <vt:lpstr>Β. ΘΕΜΕΛΙΩΔΗ ΝΟΜΙΚΑ ΧΑΡΑΚΤΗΡΙΣΤΙΚΑ ΤΗΣ ΠΡΑΞΗΣ ΕΦΑΡΜΟΓΗΣ </vt:lpstr>
      <vt:lpstr>  Γ1. ΑΛΛΑ ΘΕΜΑΤΑ  </vt:lpstr>
      <vt:lpstr>  Γ2. ΑΛΛΑ ΘΕΜΑΤΑ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Chaidarlis</cp:lastModifiedBy>
  <cp:revision>42</cp:revision>
  <dcterms:created xsi:type="dcterms:W3CDTF">2006-08-16T00:00:00Z</dcterms:created>
  <dcterms:modified xsi:type="dcterms:W3CDTF">2020-05-13T19:45:42Z</dcterms:modified>
</cp:coreProperties>
</file>