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26"/>
  </p:notesMasterIdLst>
  <p:sldIdLst>
    <p:sldId id="256" r:id="rId2"/>
    <p:sldId id="505" r:id="rId3"/>
    <p:sldId id="498" r:id="rId4"/>
    <p:sldId id="536" r:id="rId5"/>
    <p:sldId id="537" r:id="rId6"/>
    <p:sldId id="535" r:id="rId7"/>
    <p:sldId id="545" r:id="rId8"/>
    <p:sldId id="541" r:id="rId9"/>
    <p:sldId id="542" r:id="rId10"/>
    <p:sldId id="546" r:id="rId11"/>
    <p:sldId id="539" r:id="rId12"/>
    <p:sldId id="538" r:id="rId13"/>
    <p:sldId id="540" r:id="rId14"/>
    <p:sldId id="547" r:id="rId15"/>
    <p:sldId id="549" r:id="rId16"/>
    <p:sldId id="306" r:id="rId17"/>
    <p:sldId id="548" r:id="rId18"/>
    <p:sldId id="1083" r:id="rId19"/>
    <p:sldId id="1084" r:id="rId20"/>
    <p:sldId id="1085" r:id="rId21"/>
    <p:sldId id="543" r:id="rId22"/>
    <p:sldId id="551" r:id="rId23"/>
    <p:sldId id="438" r:id="rId24"/>
    <p:sldId id="462" r:id="rId25"/>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11/11/2022</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11/11/2022</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11/11/2022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11/11/2022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11/11/2022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11/11/2022</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11/11/2022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11/11/2022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11/11/2022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11/11/2022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11/11/2022</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11/11/2022</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11/11/2022</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search?q=+%CE%2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www.systemscentered.com/Systems-Centered/Systems-Centered-Theo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arrativetherapylibrary.com/catalog_details.asp?ID=25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psych.med.uoa.gr/odigoi/odigos_thetikis_psychologia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dirty="0">
                <a:solidFill>
                  <a:schemeClr val="tx1"/>
                </a:solidFill>
              </a:rPr>
              <a:t> </a:t>
            </a: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200" dirty="0">
                <a:solidFill>
                  <a:schemeClr val="tx1"/>
                </a:solidFill>
                <a:effectLst/>
                <a:ea typeface="Times New Roman" panose="02020603050405020304" pitchFamily="18" charset="0"/>
              </a:rPr>
            </a:b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200" dirty="0">
                <a:solidFill>
                  <a:schemeClr val="tx1"/>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dirty="0">
                <a:solidFill>
                  <a:srgbClr val="FF0000"/>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dirty="0">
                <a:solidFill>
                  <a:srgbClr val="FF0000"/>
                </a:solidFill>
                <a:effectLst/>
                <a:ea typeface="Times New Roman" panose="02020603050405020304" pitchFamily="18" charset="0"/>
              </a:rPr>
            </a:br>
            <a:r>
              <a:rPr lang="el-GR" sz="1200" b="1" dirty="0" err="1">
                <a:solidFill>
                  <a:schemeClr val="tx1"/>
                </a:solidFill>
              </a:rPr>
              <a:t>Ακαδ</a:t>
            </a:r>
            <a:r>
              <a:rPr lang="el-GR" sz="1200" b="1" dirty="0">
                <a:solidFill>
                  <a:schemeClr val="tx1"/>
                </a:solidFill>
              </a:rPr>
              <a:t>. </a:t>
            </a:r>
            <a:r>
              <a:rPr lang="el-GR" sz="1200" b="1" dirty="0" err="1">
                <a:solidFill>
                  <a:schemeClr val="tx1"/>
                </a:solidFill>
              </a:rPr>
              <a:t>ετος</a:t>
            </a:r>
            <a:r>
              <a:rPr lang="el-GR" sz="1200" b="1" dirty="0">
                <a:solidFill>
                  <a:schemeClr val="tx1"/>
                </a:solidFill>
              </a:rPr>
              <a:t> 202</a:t>
            </a:r>
            <a:r>
              <a:rPr lang="en-US" sz="1200" b="1" dirty="0">
                <a:solidFill>
                  <a:schemeClr val="tx1"/>
                </a:solidFill>
              </a:rPr>
              <a:t>2</a:t>
            </a:r>
            <a:r>
              <a:rPr lang="el-GR" sz="1200" b="1" dirty="0">
                <a:solidFill>
                  <a:schemeClr val="tx1"/>
                </a:solidFill>
              </a:rPr>
              <a:t>-2</a:t>
            </a:r>
            <a:r>
              <a:rPr lang="en-US" sz="1200" b="1" dirty="0">
                <a:solidFill>
                  <a:schemeClr val="tx1"/>
                </a:solidFill>
              </a:rPr>
              <a:t>3</a:t>
            </a:r>
            <a:r>
              <a:rPr lang="el-GR" sz="1200" b="1" dirty="0">
                <a:solidFill>
                  <a:schemeClr val="tx1"/>
                </a:solidFill>
              </a:rPr>
              <a:t> </a:t>
            </a:r>
            <a:r>
              <a:rPr lang="en-US" sz="1200" b="1" dirty="0">
                <a:solidFill>
                  <a:schemeClr val="tx1"/>
                </a:solidFill>
              </a:rPr>
              <a:t> </a:t>
            </a:r>
            <a:r>
              <a:rPr lang="el-GR" sz="1200" b="1" dirty="0">
                <a:solidFill>
                  <a:schemeClr val="tx1"/>
                </a:solidFill>
              </a:rPr>
              <a:t> </a:t>
            </a:r>
            <a:r>
              <a:rPr lang="en-US" sz="1200" b="1" dirty="0">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40000" lnSpcReduction="20000"/>
          </a:bodyPr>
          <a:lstStyle/>
          <a:p>
            <a:endParaRPr lang="el-GR" altLang="el-GR" sz="3200" b="1" dirty="0">
              <a:solidFill>
                <a:srgbClr val="FF0000"/>
              </a:solidFill>
            </a:endParaRPr>
          </a:p>
          <a:p>
            <a:pPr>
              <a:lnSpc>
                <a:spcPct val="120000"/>
              </a:lnSpc>
            </a:pPr>
            <a:r>
              <a:rPr lang="el-GR" sz="7400" b="1" i="0" dirty="0">
                <a:solidFill>
                  <a:schemeClr val="tx1"/>
                </a:solidFill>
                <a:effectLst/>
              </a:rPr>
              <a:t> </a:t>
            </a:r>
            <a:r>
              <a:rPr lang="el-GR" sz="7000" b="1" dirty="0">
                <a:solidFill>
                  <a:srgbClr val="FF0000"/>
                </a:solidFill>
              </a:rPr>
              <a:t>Συμβουλευτική </a:t>
            </a:r>
            <a:r>
              <a:rPr lang="el-GR" sz="7000" b="1" i="0" dirty="0">
                <a:solidFill>
                  <a:srgbClr val="FF0000"/>
                </a:solidFill>
                <a:effectLst/>
              </a:rPr>
              <a:t>Ομάδας</a:t>
            </a:r>
          </a:p>
          <a:p>
            <a:pPr>
              <a:lnSpc>
                <a:spcPct val="120000"/>
              </a:lnSpc>
            </a:pPr>
            <a:r>
              <a:rPr lang="el-GR" sz="7000" b="1" dirty="0">
                <a:solidFill>
                  <a:srgbClr val="FF0000"/>
                </a:solidFill>
              </a:rPr>
              <a:t>Τεχνικές </a:t>
            </a:r>
            <a:endParaRPr lang="el-GR" sz="7000" b="1" i="0" dirty="0">
              <a:solidFill>
                <a:srgbClr val="FF0000"/>
              </a:solidFill>
              <a:effectLst/>
            </a:endParaRPr>
          </a:p>
          <a:p>
            <a:pPr>
              <a:lnSpc>
                <a:spcPct val="120000"/>
              </a:lnSpc>
            </a:pPr>
            <a:r>
              <a:rPr lang="el-GR" sz="7000" b="1" dirty="0">
                <a:solidFill>
                  <a:schemeClr val="tx1"/>
                </a:solidFill>
              </a:rPr>
              <a:t> </a:t>
            </a:r>
            <a:r>
              <a:rPr lang="el-GR" altLang="el-GR" sz="5500" b="1" dirty="0">
                <a:solidFill>
                  <a:schemeClr val="bg1"/>
                </a:solidFill>
              </a:rPr>
              <a:t>Δώρα Σκαλή</a:t>
            </a:r>
            <a:endParaRPr lang="en-US" altLang="el-GR" sz="5500" b="1" dirty="0">
              <a:solidFill>
                <a:schemeClr val="bg1"/>
              </a:solidFill>
            </a:endParaRPr>
          </a:p>
          <a:p>
            <a:pPr algn="r"/>
            <a:r>
              <a:rPr lang="el-GR" altLang="el-GR" sz="7000" b="1" dirty="0">
                <a:solidFill>
                  <a:srgbClr val="002060"/>
                </a:solidFill>
              </a:rPr>
              <a:t>Δώρα Σκαλή </a:t>
            </a:r>
          </a:p>
          <a:p>
            <a:pPr algn="r"/>
            <a:r>
              <a:rPr lang="el-GR" altLang="el-GR" sz="5500" b="1" dirty="0">
                <a:solidFill>
                  <a:schemeClr val="tx1"/>
                </a:solidFill>
              </a:rPr>
              <a:t>ΕΔΙΠ Ψυχολογίας</a:t>
            </a:r>
            <a:r>
              <a:rPr lang="en-US" altLang="el-GR" sz="5500" b="1" dirty="0">
                <a:solidFill>
                  <a:schemeClr val="tx1"/>
                </a:solidFill>
              </a:rPr>
              <a:t>,</a:t>
            </a:r>
            <a:r>
              <a:rPr lang="en-US" altLang="el-GR" sz="5500" b="1" i="1" dirty="0">
                <a:solidFill>
                  <a:schemeClr val="tx1"/>
                </a:solidFill>
              </a:rPr>
              <a:t> MSc,</a:t>
            </a:r>
            <a:r>
              <a:rPr lang="el-GR" altLang="el-GR" sz="5500" b="1" i="1" dirty="0">
                <a:solidFill>
                  <a:schemeClr val="tx1"/>
                </a:solidFill>
              </a:rPr>
              <a:t> </a:t>
            </a:r>
            <a:r>
              <a:rPr lang="en-US" altLang="el-GR" sz="5500" b="1" i="1" dirty="0">
                <a:solidFill>
                  <a:schemeClr val="tx1"/>
                </a:solidFill>
              </a:rPr>
              <a:t>PhD</a:t>
            </a:r>
            <a:endParaRPr lang="el-GR" altLang="el-GR" sz="5500" b="1" dirty="0">
              <a:solidFill>
                <a:schemeClr val="tx1"/>
              </a:solidFill>
            </a:endParaRPr>
          </a:p>
          <a:p>
            <a:pPr algn="r"/>
            <a:r>
              <a:rPr lang="el-GR" altLang="el-GR" sz="5500" b="1" dirty="0">
                <a:solidFill>
                  <a:schemeClr val="tx1"/>
                </a:solidFill>
              </a:rPr>
              <a:t>Ιατρική Σχολή</a:t>
            </a:r>
          </a:p>
          <a:p>
            <a:pPr algn="r"/>
            <a:r>
              <a:rPr lang="el-GR" altLang="el-GR" sz="5500" b="1" dirty="0">
                <a:solidFill>
                  <a:schemeClr val="tx1"/>
                </a:solidFill>
              </a:rPr>
              <a:t>Α΄ Ψυχιατρική Κλινική ΕΚΠΑ</a:t>
            </a:r>
          </a:p>
          <a:p>
            <a:pPr algn="r"/>
            <a:endParaRPr lang="el-GR" altLang="el-GR" sz="5500" b="1" dirty="0">
              <a:solidFill>
                <a:schemeClr val="tx1"/>
              </a:solidFill>
            </a:endParaRPr>
          </a:p>
          <a:p>
            <a:pPr algn="r"/>
            <a:r>
              <a:rPr lang="el-GR" altLang="el-GR" sz="5500" b="1" dirty="0">
                <a:solidFill>
                  <a:schemeClr val="tx1"/>
                </a:solidFill>
              </a:rPr>
              <a:t> </a:t>
            </a:r>
            <a:r>
              <a:rPr lang="el-GR" altLang="el-GR" sz="5500" b="1" dirty="0" err="1">
                <a:solidFill>
                  <a:schemeClr val="tx1"/>
                </a:solidFill>
              </a:rPr>
              <a:t>Συστημική&amp;ΟμαδικήΨυχοθεραπεύτρια</a:t>
            </a:r>
            <a:r>
              <a:rPr lang="el-GR" altLang="el-GR" sz="5500" b="1" dirty="0">
                <a:solidFill>
                  <a:schemeClr val="tx1"/>
                </a:solidFill>
              </a:rPr>
              <a:t>, Ε</a:t>
            </a:r>
            <a:r>
              <a:rPr lang="en-US" altLang="el-GR" sz="5500" b="1" dirty="0">
                <a:solidFill>
                  <a:schemeClr val="tx1"/>
                </a:solidFill>
              </a:rPr>
              <a:t>CP, GCP</a:t>
            </a:r>
            <a:endParaRPr lang="el-GR" altLang="el-GR" sz="5500" b="1" dirty="0">
              <a:solidFill>
                <a:schemeClr val="tx1"/>
              </a:solidFill>
            </a:endParaRPr>
          </a:p>
          <a:p>
            <a:pPr algn="r"/>
            <a:r>
              <a:rPr lang="en-US" altLang="el-GR" sz="5500" b="1" dirty="0">
                <a:solidFill>
                  <a:schemeClr val="tx1"/>
                </a:solidFill>
              </a:rPr>
              <a:t>dskalis@yahoo.gr</a:t>
            </a:r>
            <a:endParaRPr lang="el-GR" altLang="el-GR" sz="5500" b="1" dirty="0">
              <a:solidFill>
                <a:schemeClr val="tx1"/>
              </a:solidFill>
            </a:endParaRPr>
          </a:p>
          <a:p>
            <a:pPr algn="r"/>
            <a:endParaRPr lang="el-GR" altLang="el-GR" sz="6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2076450" y="6523617"/>
            <a:ext cx="6096000" cy="276999"/>
          </a:xfrm>
          <a:prstGeom prst="rect">
            <a:avLst/>
          </a:prstGeom>
          <a:noFill/>
        </p:spPr>
        <p:txBody>
          <a:bodyPr wrap="square">
            <a:spAutoFit/>
          </a:bodyPr>
          <a:lstStyle/>
          <a:p>
            <a:r>
              <a:rPr lang="en-US" sz="1200" b="1" dirty="0">
                <a:hlinkClick r:id="rId3">
                  <a:extLst>
                    <a:ext uri="{A12FA001-AC4F-418D-AE19-62706E023703}">
                      <ahyp:hlinkClr xmlns:ahyp="http://schemas.microsoft.com/office/drawing/2018/hyperlinkcolor" val="tx"/>
                    </a:ext>
                  </a:extLst>
                </a:hlinkClick>
              </a:rPr>
              <a:t>https://www.google.com/search?q=+%CE%</a:t>
            </a:r>
            <a:r>
              <a:rPr lang="en-US" sz="1200" b="1" dirty="0"/>
              <a:t> </a:t>
            </a:r>
            <a:endParaRPr lang="el-GR" sz="1200" b="1" dirty="0"/>
          </a:p>
        </p:txBody>
      </p:sp>
      <p:pic>
        <p:nvPicPr>
          <p:cNvPr id="2050" name="Picture 2" descr="Ψυχόδραμα - Ομαδική">
            <a:extLst>
              <a:ext uri="{FF2B5EF4-FFF2-40B4-BE49-F238E27FC236}">
                <a16:creationId xmlns:a16="http://schemas.microsoft.com/office/drawing/2014/main" id="{8D4907E4-0E5E-3BAE-CAEF-A86B8C7E0E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
            <a:off x="1204471" y="3047789"/>
            <a:ext cx="2743010" cy="24318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Ομαδική Ψυχοθεραπεία – ομάδες κλειστού/ ανοιχτού τύπου – Αιμιλία Κουρή –  Ψυχολόγος, MSc">
            <a:extLst>
              <a:ext uri="{FF2B5EF4-FFF2-40B4-BE49-F238E27FC236}">
                <a16:creationId xmlns:a16="http://schemas.microsoft.com/office/drawing/2014/main" id="{BAB59AE8-B4C9-653A-6D70-A5F202A92137}"/>
              </a:ext>
            </a:extLst>
          </p:cNvPr>
          <p:cNvPicPr>
            <a:picLocks noChangeAspect="1"/>
          </p:cNvPicPr>
          <p:nvPr/>
        </p:nvPicPr>
        <p:blipFill>
          <a:blip r:embed="rId5"/>
          <a:srcRect/>
          <a:stretch>
            <a:fillRect/>
          </a:stretch>
        </p:blipFill>
        <p:spPr>
          <a:xfrm rot="1140000">
            <a:off x="8948758" y="1056564"/>
            <a:ext cx="2970664" cy="230688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8FF2A2-00D6-5628-1CD9-B1811F5B065F}"/>
              </a:ext>
            </a:extLst>
          </p:cNvPr>
          <p:cNvSpPr>
            <a:spLocks noGrp="1"/>
          </p:cNvSpPr>
          <p:nvPr>
            <p:ph type="title"/>
          </p:nvPr>
        </p:nvSpPr>
        <p:spPr/>
        <p:txBody>
          <a:bodyPr>
            <a:normAutofit fontScale="90000"/>
          </a:bodyPr>
          <a:lstStyle/>
          <a:p>
            <a:pPr marL="342900" marR="0" lvl="0" indent="-342900">
              <a:spcBef>
                <a:spcPts val="0"/>
              </a:spcBef>
              <a:spcAft>
                <a:spcPts val="0"/>
              </a:spcAft>
            </a:pPr>
            <a:r>
              <a:rPr lang="en-US" sz="4000" dirty="0">
                <a:solidFill>
                  <a:srgbClr val="000000"/>
                </a:solidFill>
                <a:effectLst/>
                <a:ea typeface="Calibri" panose="020F0502020204030204" pitchFamily="34" charset="0"/>
              </a:rPr>
              <a:t>SCT- </a:t>
            </a:r>
            <a:r>
              <a:rPr lang="el-GR" sz="4000" dirty="0">
                <a:solidFill>
                  <a:srgbClr val="000000"/>
                </a:solidFill>
                <a:effectLst/>
                <a:ea typeface="Calibri" panose="020F0502020204030204" pitchFamily="34" charset="0"/>
              </a:rPr>
              <a:t>S</a:t>
            </a:r>
            <a:r>
              <a:rPr lang="en-US" sz="4000" dirty="0" err="1">
                <a:solidFill>
                  <a:srgbClr val="000000"/>
                </a:solidFill>
                <a:effectLst/>
                <a:ea typeface="Calibri" panose="020F0502020204030204" pitchFamily="34" charset="0"/>
              </a:rPr>
              <a:t>ub</a:t>
            </a:r>
            <a:r>
              <a:rPr lang="el-GR" sz="4000" dirty="0">
                <a:solidFill>
                  <a:srgbClr val="000000"/>
                </a:solidFill>
                <a:effectLst/>
                <a:ea typeface="Calibri" panose="020F0502020204030204" pitchFamily="34" charset="0"/>
              </a:rPr>
              <a:t>-</a:t>
            </a:r>
            <a:r>
              <a:rPr lang="en-US" sz="4000" dirty="0">
                <a:solidFill>
                  <a:srgbClr val="000000"/>
                </a:solidFill>
                <a:effectLst/>
                <a:ea typeface="Calibri" panose="020F0502020204030204" pitchFamily="34" charset="0"/>
              </a:rPr>
              <a:t>grouping</a:t>
            </a:r>
            <a:br>
              <a:rPr lang="el-GR" sz="4000" dirty="0">
                <a:solidFill>
                  <a:srgbClr val="000000"/>
                </a:solidFill>
                <a:effectLst/>
                <a:ea typeface="Calibri" panose="020F0502020204030204" pitchFamily="34" charset="0"/>
              </a:rPr>
            </a:br>
            <a:r>
              <a:rPr lang="en-US" sz="4000" dirty="0">
                <a:solidFill>
                  <a:srgbClr val="000000"/>
                </a:solidFill>
                <a:effectLst/>
                <a:ea typeface="Calibri" panose="020F0502020204030204" pitchFamily="34" charset="0"/>
              </a:rPr>
              <a:t>K</a:t>
            </a:r>
            <a:r>
              <a:rPr lang="el-GR" sz="4000" dirty="0" err="1">
                <a:solidFill>
                  <a:srgbClr val="000000"/>
                </a:solidFill>
                <a:effectLst/>
                <a:ea typeface="Calibri" panose="020F0502020204030204" pitchFamily="34" charset="0"/>
              </a:rPr>
              <a:t>αθρέφτισμα</a:t>
            </a:r>
            <a:br>
              <a:rPr lang="el-GR" sz="2200" dirty="0">
                <a:solidFill>
                  <a:srgbClr val="000000"/>
                </a:solidFill>
                <a:effectLst/>
                <a:ea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B0ECE30A-45A6-4CD2-405E-507EECA10B65}"/>
              </a:ext>
            </a:extLst>
          </p:cNvPr>
          <p:cNvSpPr>
            <a:spLocks noGrp="1"/>
          </p:cNvSpPr>
          <p:nvPr>
            <p:ph idx="1"/>
          </p:nvPr>
        </p:nvSpPr>
        <p:spPr>
          <a:xfrm>
            <a:off x="1066800" y="2103120"/>
            <a:ext cx="10058400" cy="4297680"/>
          </a:xfrm>
        </p:spPr>
        <p:txBody>
          <a:bodyPr/>
          <a:lstStyle/>
          <a:p>
            <a:r>
              <a:rPr lang="en-US" sz="2400" dirty="0">
                <a:effectLst/>
                <a:ea typeface="Times New Roman" panose="02020603050405020304" pitchFamily="18" charset="0"/>
                <a:cs typeface="Times New Roman" panose="02020603050405020304" pitchFamily="18" charset="0"/>
              </a:rPr>
              <a:t>Joined-Separation- Individuation/ I hear you say ….. and …./ </a:t>
            </a:r>
            <a:r>
              <a:rPr lang="el-GR" sz="2400" dirty="0">
                <a:effectLst/>
                <a:ea typeface="Times New Roman" panose="02020603050405020304" pitchFamily="18" charset="0"/>
                <a:cs typeface="Times New Roman" panose="02020603050405020304" pitchFamily="18" charset="0"/>
              </a:rPr>
              <a:t>“Α</a:t>
            </a:r>
            <a:r>
              <a:rPr lang="en-US" sz="2400" dirty="0" err="1">
                <a:effectLst/>
                <a:ea typeface="Times New Roman" panose="02020603050405020304" pitchFamily="18" charset="0"/>
                <a:cs typeface="Times New Roman" panose="02020603050405020304" pitchFamily="18" charset="0"/>
              </a:rPr>
              <a:t>nyone</a:t>
            </a:r>
            <a:r>
              <a:rPr lang="en-US" sz="2400" dirty="0">
                <a:effectLst/>
                <a:ea typeface="Times New Roman" panose="02020603050405020304" pitchFamily="18" charset="0"/>
                <a:cs typeface="Times New Roman" panose="02020603050405020304" pitchFamily="18" charset="0"/>
              </a:rPr>
              <a:t> else</a:t>
            </a:r>
            <a:r>
              <a:rPr lang="el-GR" sz="2400" dirty="0">
                <a:effectLst/>
                <a:ea typeface="Times New Roman" panose="02020603050405020304" pitchFamily="18" charset="0"/>
                <a:cs typeface="Times New Roman" panose="02020603050405020304" pitchFamily="18" charset="0"/>
              </a:rPr>
              <a:t>?”</a:t>
            </a:r>
            <a:endParaRPr lang="el-GR" sz="2400" dirty="0">
              <a:effectLst/>
              <a:ea typeface="Calibri" panose="020F0502020204030204" pitchFamily="34" charset="0"/>
              <a:cs typeface="Times New Roman" panose="02020603050405020304" pitchFamily="18" charset="0"/>
            </a:endParaRPr>
          </a:p>
          <a:p>
            <a:pPr marL="274320" lvl="1" indent="0">
              <a:buNone/>
            </a:pPr>
            <a:r>
              <a:rPr lang="en-US" sz="2000" dirty="0">
                <a:hlinkClick r:id="rId2"/>
              </a:rPr>
              <a:t>https://www.systemscentered.com/Systems-Centered/Systems-Centered-Theory</a:t>
            </a:r>
            <a:endParaRPr lang="en-US" sz="2000" dirty="0"/>
          </a:p>
          <a:p>
            <a:endParaRPr lang="el-GR" dirty="0"/>
          </a:p>
        </p:txBody>
      </p:sp>
      <p:sp>
        <p:nvSpPr>
          <p:cNvPr id="4" name="Θέση αριθμού διαφάνειας 3">
            <a:extLst>
              <a:ext uri="{FF2B5EF4-FFF2-40B4-BE49-F238E27FC236}">
                <a16:creationId xmlns:a16="http://schemas.microsoft.com/office/drawing/2014/main" id="{40DB0E8F-02D9-EBDC-BF3A-357617268031}"/>
              </a:ext>
            </a:extLst>
          </p:cNvPr>
          <p:cNvSpPr>
            <a:spLocks noGrp="1"/>
          </p:cNvSpPr>
          <p:nvPr>
            <p:ph type="sldNum" sz="quarter" idx="12"/>
          </p:nvPr>
        </p:nvSpPr>
        <p:spPr/>
        <p:txBody>
          <a:bodyPr/>
          <a:lstStyle/>
          <a:p>
            <a:fld id="{29A67EF4-6AD0-4895-A677-9D84EEBBB660}" type="slidenum">
              <a:rPr lang="el-GR" smtClean="0"/>
              <a:t>10</a:t>
            </a:fld>
            <a:endParaRPr lang="el-GR"/>
          </a:p>
        </p:txBody>
      </p:sp>
    </p:spTree>
    <p:extLst>
      <p:ext uri="{BB962C8B-B14F-4D97-AF65-F5344CB8AC3E}">
        <p14:creationId xmlns:p14="http://schemas.microsoft.com/office/powerpoint/2010/main" val="167376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ECCD3-FDCC-76AB-C349-597E2ABF1227}"/>
              </a:ext>
            </a:extLst>
          </p:cNvPr>
          <p:cNvSpPr>
            <a:spLocks noGrp="1"/>
          </p:cNvSpPr>
          <p:nvPr>
            <p:ph type="title"/>
          </p:nvPr>
        </p:nvSpPr>
        <p:spPr/>
        <p:txBody>
          <a:bodyPr>
            <a:normAutofit/>
          </a:bodyPr>
          <a:lstStyle/>
          <a:p>
            <a:r>
              <a:rPr lang="el-GR" sz="3600" dirty="0"/>
              <a:t>Γενεόγραμμα </a:t>
            </a:r>
          </a:p>
        </p:txBody>
      </p:sp>
      <p:sp>
        <p:nvSpPr>
          <p:cNvPr id="3" name="Θέση περιεχομένου 2">
            <a:extLst>
              <a:ext uri="{FF2B5EF4-FFF2-40B4-BE49-F238E27FC236}">
                <a16:creationId xmlns:a16="http://schemas.microsoft.com/office/drawing/2014/main" id="{322D884D-833D-3775-0594-7FD5437A75BD}"/>
              </a:ext>
            </a:extLst>
          </p:cNvPr>
          <p:cNvSpPr>
            <a:spLocks noGrp="1"/>
          </p:cNvSpPr>
          <p:nvPr>
            <p:ph idx="1"/>
          </p:nvPr>
        </p:nvSpPr>
        <p:spPr/>
        <p:txBody>
          <a:bodyPr>
            <a:normAutofit/>
          </a:bodyPr>
          <a:lstStyle/>
          <a:p>
            <a:r>
              <a:rPr lang="el-GR" sz="2400" dirty="0">
                <a:solidFill>
                  <a:srgbClr val="000000"/>
                </a:solidFill>
              </a:rPr>
              <a:t>Ε</a:t>
            </a:r>
            <a:r>
              <a:rPr lang="el-GR" sz="2400" b="0" i="0" dirty="0">
                <a:solidFill>
                  <a:srgbClr val="000000"/>
                </a:solidFill>
                <a:effectLst/>
              </a:rPr>
              <a:t>ίναι ένα γενεαλογικό δένδρο τουλάχιστον 3 γενεών που περιέχει πληροφορίες για μέλη οικογενειών, τις σχέσεις τους κ.λπ. </a:t>
            </a:r>
          </a:p>
          <a:p>
            <a:r>
              <a:rPr lang="el-GR" sz="2400" b="0" i="0" dirty="0">
                <a:solidFill>
                  <a:srgbClr val="000000"/>
                </a:solidFill>
                <a:effectLst/>
              </a:rPr>
              <a:t>Παρέχει γραφικά τις πληροφορίες και μπορείς «με μια ματιά» να δεις </a:t>
            </a:r>
            <a:r>
              <a:rPr lang="el-GR" sz="2400" dirty="0">
                <a:solidFill>
                  <a:srgbClr val="000000"/>
                </a:solidFill>
              </a:rPr>
              <a:t>με έναν «οπτικό» τρόπο</a:t>
            </a:r>
            <a:r>
              <a:rPr lang="el-GR" sz="2400" b="0" i="0" dirty="0">
                <a:solidFill>
                  <a:srgbClr val="000000"/>
                </a:solidFill>
                <a:effectLst/>
              </a:rPr>
              <a:t>, κρίσιμα θέματα που αφορούν μια οικογένεια, ένα άτομο, ένα πρόβλημα.  </a:t>
            </a:r>
          </a:p>
          <a:p>
            <a:r>
              <a:rPr lang="el-GR" sz="2400" b="0" i="0" dirty="0">
                <a:solidFill>
                  <a:srgbClr val="000000"/>
                </a:solidFill>
                <a:effectLst/>
              </a:rPr>
              <a:t>3 επίπεδα πληροφοριών:</a:t>
            </a:r>
          </a:p>
          <a:p>
            <a:pPr lvl="1"/>
            <a:r>
              <a:rPr lang="el-GR" sz="2200" dirty="0">
                <a:solidFill>
                  <a:srgbClr val="000000"/>
                </a:solidFill>
              </a:rPr>
              <a:t>Χ</a:t>
            </a:r>
            <a:r>
              <a:rPr lang="el-GR" sz="2200" b="0" i="0" dirty="0">
                <a:solidFill>
                  <a:srgbClr val="000000"/>
                </a:solidFill>
                <a:effectLst/>
              </a:rPr>
              <a:t>αρτογράφηση της οικογενειακής δομής</a:t>
            </a:r>
          </a:p>
          <a:p>
            <a:pPr lvl="1"/>
            <a:r>
              <a:rPr lang="el-GR" sz="2200" dirty="0">
                <a:solidFill>
                  <a:srgbClr val="000000"/>
                </a:solidFill>
              </a:rPr>
              <a:t>Κ</a:t>
            </a:r>
            <a:r>
              <a:rPr lang="el-GR" sz="2200" b="0" i="0" dirty="0">
                <a:solidFill>
                  <a:srgbClr val="000000"/>
                </a:solidFill>
                <a:effectLst/>
              </a:rPr>
              <a:t>αταγραφή πληροφοριών για την οικογένεια (ιστορία- εδώ και τώρα, κ.λπ.)</a:t>
            </a:r>
          </a:p>
          <a:p>
            <a:pPr lvl="1"/>
            <a:r>
              <a:rPr lang="el-GR" sz="2200" dirty="0">
                <a:solidFill>
                  <a:srgbClr val="000000"/>
                </a:solidFill>
              </a:rPr>
              <a:t>Σ</a:t>
            </a:r>
            <a:r>
              <a:rPr lang="el-GR" sz="2200" b="0" i="0" dirty="0">
                <a:solidFill>
                  <a:srgbClr val="000000"/>
                </a:solidFill>
                <a:effectLst/>
              </a:rPr>
              <a:t>κιαγράφηση των σχέσεων της οικογένειας</a:t>
            </a:r>
            <a:endParaRPr lang="el-GR" sz="2200" dirty="0"/>
          </a:p>
        </p:txBody>
      </p:sp>
      <p:sp>
        <p:nvSpPr>
          <p:cNvPr id="4" name="Θέση αριθμού διαφάνειας 3">
            <a:extLst>
              <a:ext uri="{FF2B5EF4-FFF2-40B4-BE49-F238E27FC236}">
                <a16:creationId xmlns:a16="http://schemas.microsoft.com/office/drawing/2014/main" id="{5BCF3860-0223-778E-0BD4-306C97214062}"/>
              </a:ext>
            </a:extLst>
          </p:cNvPr>
          <p:cNvSpPr>
            <a:spLocks noGrp="1"/>
          </p:cNvSpPr>
          <p:nvPr>
            <p:ph type="sldNum" sz="quarter" idx="12"/>
          </p:nvPr>
        </p:nvSpPr>
        <p:spPr/>
        <p:txBody>
          <a:bodyPr/>
          <a:lstStyle/>
          <a:p>
            <a:fld id="{29A67EF4-6AD0-4895-A677-9D84EEBBB660}" type="slidenum">
              <a:rPr lang="el-GR" smtClean="0"/>
              <a:t>11</a:t>
            </a:fld>
            <a:endParaRPr lang="el-GR"/>
          </a:p>
        </p:txBody>
      </p:sp>
    </p:spTree>
    <p:extLst>
      <p:ext uri="{BB962C8B-B14F-4D97-AF65-F5344CB8AC3E}">
        <p14:creationId xmlns:p14="http://schemas.microsoft.com/office/powerpoint/2010/main" val="148082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25199-68AD-0390-8E31-1D6DC0039E2B}"/>
              </a:ext>
            </a:extLst>
          </p:cNvPr>
          <p:cNvSpPr>
            <a:spLocks noGrp="1"/>
          </p:cNvSpPr>
          <p:nvPr>
            <p:ph type="title"/>
          </p:nvPr>
        </p:nvSpPr>
        <p:spPr>
          <a:xfrm>
            <a:off x="1066800" y="642594"/>
            <a:ext cx="10058400" cy="946509"/>
          </a:xfrm>
        </p:spPr>
        <p:txBody>
          <a:bodyPr>
            <a:normAutofit fontScale="90000"/>
          </a:bodyPr>
          <a:lstStyle/>
          <a:p>
            <a:r>
              <a:rPr lang="en-GB" sz="2800" dirty="0">
                <a:effectLst/>
                <a:ea typeface="Times New Roman" panose="02020603050405020304" pitchFamily="18" charset="0"/>
              </a:rPr>
              <a:t>Tree of Life </a:t>
            </a:r>
            <a:r>
              <a:rPr lang="en-US" sz="2800" dirty="0">
                <a:effectLst/>
                <a:ea typeface="Times New Roman" panose="02020603050405020304" pitchFamily="18" charset="0"/>
              </a:rPr>
              <a:t> A</a:t>
            </a:r>
            <a:r>
              <a:rPr lang="en-GB" sz="2800" dirty="0" err="1">
                <a:effectLst/>
                <a:ea typeface="Times New Roman" panose="02020603050405020304" pitchFamily="18" charset="0"/>
              </a:rPr>
              <a:t>pproach</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4" name="Θέση αριθμού διαφάνειας 3">
            <a:extLst>
              <a:ext uri="{FF2B5EF4-FFF2-40B4-BE49-F238E27FC236}">
                <a16:creationId xmlns:a16="http://schemas.microsoft.com/office/drawing/2014/main" id="{FC7486AA-87FE-671D-CE8B-B463BD5BE55E}"/>
              </a:ext>
            </a:extLst>
          </p:cNvPr>
          <p:cNvSpPr>
            <a:spLocks noGrp="1"/>
          </p:cNvSpPr>
          <p:nvPr>
            <p:ph type="sldNum" sz="quarter" idx="12"/>
          </p:nvPr>
        </p:nvSpPr>
        <p:spPr/>
        <p:txBody>
          <a:bodyPr/>
          <a:lstStyle/>
          <a:p>
            <a:fld id="{29A67EF4-6AD0-4895-A677-9D84EEBBB660}" type="slidenum">
              <a:rPr lang="el-GR" smtClean="0"/>
              <a:t>12</a:t>
            </a:fld>
            <a:endParaRPr lang="el-GR"/>
          </a:p>
        </p:txBody>
      </p:sp>
      <p:sp>
        <p:nvSpPr>
          <p:cNvPr id="5" name="Rectangle 1">
            <a:extLst>
              <a:ext uri="{FF2B5EF4-FFF2-40B4-BE49-F238E27FC236}">
                <a16:creationId xmlns:a16="http://schemas.microsoft.com/office/drawing/2014/main" id="{A364C6CB-C183-5FD5-E3F1-4DC5331BA512}"/>
              </a:ext>
            </a:extLst>
          </p:cNvPr>
          <p:cNvSpPr>
            <a:spLocks noGrp="1" noChangeArrowheads="1"/>
          </p:cNvSpPr>
          <p:nvPr>
            <p:ph idx="1"/>
          </p:nvPr>
        </p:nvSpPr>
        <p:spPr bwMode="auto">
          <a:xfrm>
            <a:off x="408432" y="1179749"/>
            <a:ext cx="1071676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None/>
              <a:tabLst>
                <a:tab pos="914400" algn="l"/>
              </a:tabLst>
            </a:pP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1</a:t>
            </a:r>
            <a:r>
              <a:rPr kumimoji="0" lang="el-GR" altLang="el-GR" sz="2000" b="1" i="0" u="none" strike="noStrike" cap="none" normalizeH="0" baseline="30000" dirty="0">
                <a:ln>
                  <a:noFill/>
                </a:ln>
                <a:solidFill>
                  <a:srgbClr val="000000"/>
                </a:solidFill>
                <a:effectLst/>
                <a:latin typeface="+mn-lt"/>
                <a:ea typeface="Times New Roman" panose="02020603050405020304" pitchFamily="18" charset="0"/>
                <a:cs typeface="Arial" panose="020B0604020202020204" pitchFamily="34" charset="0"/>
              </a:rPr>
              <a:t>ο</a:t>
            </a: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μέρος</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Ζωγραφίζω το δέντρο μου</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lvl="1" algn="just">
              <a:buClrTx/>
              <a:buFont typeface="Courier New" panose="02070309020205020404" pitchFamily="49" charset="0"/>
              <a:buChar char="o"/>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Σύνδεση με ρίζες (παρελθόν), βάση, κορμό, κλαδιά (μέλλον), με πρόσωπα, γεγονότα, τόπους, σύμβολα, γνώσεις, κ.τ.λ.</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Τα απεικονίζω πάνω στο δέντρο ζωγραφίζοντας, γράφοντας, επικολλώντας ό,τι…, κ.τ.λ.</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914400" algn="l"/>
              </a:tabLst>
            </a:pP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2</a:t>
            </a:r>
            <a:r>
              <a:rPr kumimoji="0" lang="el-GR" altLang="el-GR" sz="2000" b="1" i="0" u="none" strike="noStrike" cap="none" normalizeH="0" baseline="30000" dirty="0">
                <a:ln>
                  <a:noFill/>
                </a:ln>
                <a:solidFill>
                  <a:srgbClr val="000000"/>
                </a:solidFill>
                <a:effectLst/>
                <a:latin typeface="+mn-lt"/>
                <a:ea typeface="Times New Roman" panose="02020603050405020304" pitchFamily="18" charset="0"/>
                <a:cs typeface="Arial" panose="020B0604020202020204" pitchFamily="34" charset="0"/>
              </a:rPr>
              <a:t>ο</a:t>
            </a: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μέρος</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Πώς μπορεί να σταθεί το δέντρο, όταν έρχονται καταιγίδες; Ποιες είναι οι πηγές του; </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914400" algn="l"/>
              </a:tabLst>
            </a:pPr>
            <a:r>
              <a:rPr kumimoji="0" lang="en-GB"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3</a:t>
            </a:r>
            <a:r>
              <a:rPr kumimoji="0" lang="el-GR" altLang="el-GR" sz="2000" b="1" i="0" u="none" strike="noStrike" cap="none" normalizeH="0" baseline="30000" dirty="0">
                <a:ln>
                  <a:noFill/>
                </a:ln>
                <a:solidFill>
                  <a:srgbClr val="000000"/>
                </a:solidFill>
                <a:effectLst/>
                <a:latin typeface="+mn-lt"/>
                <a:ea typeface="Times New Roman" panose="02020603050405020304" pitchFamily="18" charset="0"/>
                <a:cs typeface="Arial" panose="020B0604020202020204" pitchFamily="34" charset="0"/>
              </a:rPr>
              <a:t>ο</a:t>
            </a:r>
            <a:r>
              <a:rPr kumimoji="0" lang="en-GB"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μέρος</a:t>
            </a:r>
            <a:r>
              <a:rPr kumimoji="0" lang="en-GB"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1"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επεξεργασία της εμπειρίας</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How</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well</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did</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this</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one</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work</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for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you</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Do</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you</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feel</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more</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l-GR" altLang="el-GR" sz="2000" b="0" i="0" u="none" strike="noStrike" cap="none" normalizeH="0" baseline="0" dirty="0" err="1">
                <a:ln>
                  <a:noFill/>
                </a:ln>
                <a:solidFill>
                  <a:srgbClr val="000000"/>
                </a:solidFill>
                <a:effectLst/>
                <a:latin typeface="+mn-lt"/>
                <a:ea typeface="Times New Roman" panose="02020603050405020304" pitchFamily="18" charset="0"/>
                <a:cs typeface="Arial" panose="020B0604020202020204" pitchFamily="34" charset="0"/>
              </a:rPr>
              <a:t>grounded</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Τι συναισθήματα είχε αυτή η εμπειρία; </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Εκπλήξεις, απογοητεύσεις, </a:t>
            </a:r>
            <a:r>
              <a:rPr kumimoji="0" lang="en-US"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learnings</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t>
            </a:r>
            <a:r>
              <a:rPr kumimoji="0" lang="en-US"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restraining forces</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βοηθητικά στοιχεία, κ.λπ.</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n-US"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T</a:t>
            </a: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ι θα πάρεις μαζί σου, στη ζωή σου, στη δουλειά σου, από ό,τι έγινε εδώ σήμερα;</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R="0" lvl="0" algn="just" defTabSz="914400" rtl="0" eaLnBrk="0" fontAlgn="base" latinLnBrk="0" hangingPunct="0">
              <a:lnSpc>
                <a:spcPct val="100000"/>
              </a:lnSpc>
              <a:spcBef>
                <a:spcPct val="0"/>
              </a:spcBef>
              <a:spcAft>
                <a:spcPct val="0"/>
              </a:spcAft>
              <a:buClrTx/>
              <a:buSzTx/>
              <a:buFont typeface="Courier New" panose="02070309020205020404" pitchFamily="49" charset="0"/>
              <a:buChar char="o"/>
              <a:tabLst>
                <a:tab pos="914400" algn="l"/>
              </a:tabLst>
            </a:pPr>
            <a:r>
              <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Πώς το αύριο διαφορετικό σε σχέση με το τι έγινε εδώ σήμερα; </a:t>
            </a:r>
            <a:endParaRPr kumimoji="0" lang="el-GR" altLang="el-GR" sz="2000" b="0" i="0" u="none" strike="noStrike" cap="none" normalizeH="0" baseline="0" dirty="0">
              <a:ln>
                <a:noFill/>
              </a:ln>
              <a:solidFill>
                <a:srgbClr val="000000"/>
              </a:solidFill>
              <a:effectLst/>
              <a:latin typeface="+mn-lt"/>
              <a:ea typeface="Times New Roman" panose="02020603050405020304" pitchFamily="18"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914400" algn="l"/>
              </a:tabLst>
            </a:pPr>
            <a:endParaRPr kumimoji="0" lang="el-GR" altLang="el-GR" sz="20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914400" algn="l"/>
              </a:tabLst>
            </a:pPr>
            <a:r>
              <a:rPr kumimoji="0" lang="en-GB" altLang="el-GR" sz="2000" b="0" i="0" u="none" strike="noStrike" cap="none" normalizeH="0" baseline="0" dirty="0" err="1">
                <a:ln>
                  <a:noFill/>
                </a:ln>
                <a:solidFill>
                  <a:schemeClr val="tx1"/>
                </a:solidFill>
                <a:effectLst/>
                <a:latin typeface="+mn-lt"/>
                <a:ea typeface="Times New Roman" panose="02020603050405020304" pitchFamily="18" charset="0"/>
                <a:cs typeface="Arial" panose="020B0604020202020204" pitchFamily="34" charset="0"/>
              </a:rPr>
              <a:t>Denborough</a:t>
            </a:r>
            <a:r>
              <a:rPr kumimoji="0" lang="en-GB" altLang="el-GR" sz="20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D. (2008). </a:t>
            </a:r>
            <a:r>
              <a:rPr kumimoji="0" lang="en-GB" altLang="el-GR" sz="20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hlinkClick r:id="rId2" tooltip="Collective narrative practice"/>
              </a:rPr>
              <a:t>Collective narrative practice: Responding to individuals, groups, and communities who have experienced trauma</a:t>
            </a:r>
            <a:r>
              <a:rPr kumimoji="0" lang="en-GB" altLang="el-GR" sz="2000" b="0" i="0" u="none" strike="noStrike" cap="none" normalizeH="0" baseline="0" dirty="0">
                <a:ln>
                  <a:noFill/>
                </a:ln>
                <a:solidFill>
                  <a:srgbClr val="000000"/>
                </a:solidFill>
                <a:effectLst/>
                <a:latin typeface="+mn-lt"/>
                <a:ea typeface="Times New Roman" panose="02020603050405020304" pitchFamily="18" charset="0"/>
                <a:cs typeface="Arial" panose="020B0604020202020204" pitchFamily="34" charset="0"/>
              </a:rPr>
              <a:t>. Adelaide: Dulwich Centre Publications.</a:t>
            </a:r>
            <a:endParaRPr kumimoji="0" lang="en-GB" altLang="el-GR" sz="20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28690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CF619B-5F62-C094-904A-09F30BEF5640}"/>
              </a:ext>
            </a:extLst>
          </p:cNvPr>
          <p:cNvSpPr>
            <a:spLocks noGrp="1"/>
          </p:cNvSpPr>
          <p:nvPr>
            <p:ph type="title"/>
          </p:nvPr>
        </p:nvSpPr>
        <p:spPr>
          <a:xfrm>
            <a:off x="1066800" y="642594"/>
            <a:ext cx="10058400" cy="724567"/>
          </a:xfrm>
        </p:spPr>
        <p:txBody>
          <a:bodyPr>
            <a:normAutofit fontScale="90000"/>
          </a:bodyPr>
          <a:lstStyle/>
          <a:p>
            <a:r>
              <a:rPr lang="el-GR" sz="4000" dirty="0">
                <a:ea typeface="Calibri" panose="020F0502020204030204" pitchFamily="34" charset="0"/>
                <a:cs typeface="Times New Roman" panose="02020603050405020304" pitchFamily="18" charset="0"/>
              </a:rPr>
              <a:t>Τ</a:t>
            </a:r>
            <a:r>
              <a:rPr lang="el-GR" sz="4000" dirty="0">
                <a:effectLst/>
                <a:ea typeface="Calibri" panose="020F0502020204030204" pitchFamily="34" charset="0"/>
                <a:cs typeface="Times New Roman" panose="02020603050405020304" pitchFamily="18" charset="0"/>
              </a:rPr>
              <a:t>εχνική </a:t>
            </a:r>
            <a:r>
              <a:rPr lang="en-US" sz="4000" dirty="0">
                <a:effectLst/>
                <a:ea typeface="Calibri" panose="020F0502020204030204" pitchFamily="34" charset="0"/>
                <a:cs typeface="Times New Roman" panose="02020603050405020304" pitchFamily="18" charset="0"/>
              </a:rPr>
              <a:t>Appreciative Thinking</a:t>
            </a:r>
            <a:br>
              <a:rPr lang="el-GR" sz="4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DB15E1A-9CE7-961D-7562-972D75460A21}"/>
              </a:ext>
            </a:extLst>
          </p:cNvPr>
          <p:cNvSpPr>
            <a:spLocks noGrp="1"/>
          </p:cNvSpPr>
          <p:nvPr>
            <p:ph idx="1"/>
          </p:nvPr>
        </p:nvSpPr>
        <p:spPr>
          <a:xfrm>
            <a:off x="951391" y="1153208"/>
            <a:ext cx="10058400" cy="5141059"/>
          </a:xfrm>
        </p:spPr>
        <p:txBody>
          <a:bodyPr>
            <a:normAutofit fontScale="62500" lnSpcReduction="20000"/>
          </a:bodyPr>
          <a:lstStyle/>
          <a:p>
            <a:pPr marL="0" indent="0">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Χωρισμός σε δυάδες – σε δυάδα που νιώθετε περισσότερο οικείοι (;)</a:t>
            </a:r>
          </a:p>
          <a:p>
            <a:pPr marL="0" marR="0" lvl="0" indent="0" algn="just">
              <a:lnSpc>
                <a:spcPct val="107000"/>
              </a:lnSpc>
              <a:spcBef>
                <a:spcPts val="0"/>
              </a:spcBef>
              <a:spcAft>
                <a:spcPts val="0"/>
              </a:spcAft>
              <a:buNone/>
            </a:pPr>
            <a:endParaRPr lang="el-GR" sz="3400" dirty="0">
              <a:effectLst/>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Ο καθένας αφηγείται κάτι που τον προβληματίζει αυτόν τον καιρό</a:t>
            </a:r>
          </a:p>
          <a:p>
            <a:pPr marL="0" marR="0" lvl="0" indent="0" algn="just">
              <a:lnSpc>
                <a:spcPct val="107000"/>
              </a:lnSpc>
              <a:spcBef>
                <a:spcPts val="0"/>
              </a:spcBef>
              <a:spcAft>
                <a:spcPts val="0"/>
              </a:spcAft>
              <a:buNone/>
            </a:pPr>
            <a:endParaRPr lang="el-GR" sz="3400" dirty="0">
              <a:effectLst/>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Όσο αφηγείται, ο άλλος ακούει προσεκτικά και βάζει αυτοκόλλητα χαρτάκια πάνω σε αυτόν που μιλάει με λέξεις-χαρακτηρισμούς – ιδιότητες</a:t>
            </a:r>
          </a:p>
          <a:p>
            <a:pPr marL="0" marR="0" lvl="0" indent="0" algn="just">
              <a:lnSpc>
                <a:spcPct val="107000"/>
              </a:lnSpc>
              <a:spcBef>
                <a:spcPts val="0"/>
              </a:spcBef>
              <a:spcAft>
                <a:spcPts val="0"/>
              </a:spcAft>
              <a:buNone/>
            </a:pPr>
            <a:endParaRPr lang="el-GR" sz="3400" dirty="0">
              <a:effectLst/>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Το ίδιο ο άλλος </a:t>
            </a:r>
          </a:p>
          <a:p>
            <a:pPr marL="0" marR="0" lvl="0" indent="0" algn="just">
              <a:lnSpc>
                <a:spcPct val="107000"/>
              </a:lnSpc>
              <a:spcBef>
                <a:spcPts val="0"/>
              </a:spcBef>
              <a:spcAft>
                <a:spcPts val="0"/>
              </a:spcAft>
              <a:buNone/>
            </a:pPr>
            <a:endParaRPr lang="el-GR" sz="3400" dirty="0">
              <a:effectLst/>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Μετά ο καθένας εξηγεί σε τι αντιστοιχεί το κάθε χαρτάκι βάσει του τι άκουσε στην ιστορία/οπτική του άλλου</a:t>
            </a:r>
          </a:p>
          <a:p>
            <a:pPr marL="274320" marR="0" indent="0" algn="just">
              <a:lnSpc>
                <a:spcPct val="107000"/>
              </a:lnSpc>
              <a:spcBef>
                <a:spcPts val="0"/>
              </a:spcBef>
              <a:spcAft>
                <a:spcPts val="0"/>
              </a:spcAft>
              <a:buNone/>
            </a:pPr>
            <a:r>
              <a:rPr lang="el-GR" sz="3400" dirty="0">
                <a:effectLst/>
                <a:ea typeface="Calibri" panose="020F0502020204030204" pitchFamily="34" charset="0"/>
                <a:cs typeface="Times New Roman" panose="02020603050405020304" pitchFamily="18" charset="0"/>
              </a:rPr>
              <a:t> </a:t>
            </a:r>
          </a:p>
          <a:p>
            <a:pPr marL="274320" marR="0" indent="0" algn="just">
              <a:lnSpc>
                <a:spcPct val="107000"/>
              </a:lnSpc>
              <a:spcBef>
                <a:spcPts val="0"/>
              </a:spcBef>
              <a:spcAft>
                <a:spcPts val="0"/>
              </a:spcAft>
              <a:buNone/>
            </a:pPr>
            <a:r>
              <a:rPr lang="el-GR" sz="3400" dirty="0">
                <a:effectLst/>
                <a:ea typeface="Calibri" panose="020F0502020204030204" pitchFamily="34" charset="0"/>
                <a:cs typeface="Times New Roman" panose="02020603050405020304" pitchFamily="18" charset="0"/>
              </a:rPr>
              <a:t> </a:t>
            </a:r>
          </a:p>
          <a:p>
            <a:pPr marL="617220" marR="0" indent="-342900" algn="just">
              <a:lnSpc>
                <a:spcPct val="107000"/>
              </a:lnSpc>
              <a:spcBef>
                <a:spcPts val="0"/>
              </a:spcBef>
              <a:spcAft>
                <a:spcPts val="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Ο καθένας 20 λεπτά και 10 λεπτά οι εξηγήσεις.</a:t>
            </a:r>
          </a:p>
          <a:p>
            <a:pPr marL="274320" marR="0" indent="0" algn="just">
              <a:lnSpc>
                <a:spcPct val="107000"/>
              </a:lnSpc>
              <a:spcBef>
                <a:spcPts val="0"/>
              </a:spcBef>
              <a:spcAft>
                <a:spcPts val="0"/>
              </a:spcAft>
              <a:buNone/>
            </a:pPr>
            <a:r>
              <a:rPr lang="el-GR" sz="3400" dirty="0">
                <a:effectLst/>
                <a:ea typeface="Calibri" panose="020F0502020204030204" pitchFamily="34" charset="0"/>
                <a:cs typeface="Times New Roman" panose="02020603050405020304" pitchFamily="18" charset="0"/>
              </a:rPr>
              <a:t> </a:t>
            </a:r>
          </a:p>
          <a:p>
            <a:pPr marL="617220" marR="0" indent="-342900" algn="just">
              <a:lnSpc>
                <a:spcPct val="107000"/>
              </a:lnSpc>
              <a:spcBef>
                <a:spcPts val="0"/>
              </a:spcBef>
              <a:spcAft>
                <a:spcPts val="800"/>
              </a:spcAft>
              <a:buFont typeface="Courier New" panose="02070309020205020404" pitchFamily="49" charset="0"/>
              <a:buChar char="o"/>
            </a:pPr>
            <a:r>
              <a:rPr lang="el-GR" sz="3400" dirty="0">
                <a:effectLst/>
                <a:ea typeface="Calibri" panose="020F0502020204030204" pitchFamily="34" charset="0"/>
                <a:cs typeface="Times New Roman" panose="02020603050405020304" pitchFamily="18" charset="0"/>
              </a:rPr>
              <a:t>Άσκηση τουλάχιστον </a:t>
            </a:r>
            <a:r>
              <a:rPr lang="el-GR" sz="3400" b="1" dirty="0">
                <a:effectLst/>
                <a:ea typeface="Calibri" panose="020F0502020204030204" pitchFamily="34" charset="0"/>
                <a:cs typeface="Times New Roman" panose="02020603050405020304" pitchFamily="18" charset="0"/>
              </a:rPr>
              <a:t>συνολικά 30 λεπτών </a:t>
            </a:r>
          </a:p>
          <a:p>
            <a:endParaRPr lang="el-GR" dirty="0"/>
          </a:p>
        </p:txBody>
      </p:sp>
      <p:sp>
        <p:nvSpPr>
          <p:cNvPr id="4" name="Θέση αριθμού διαφάνειας 3">
            <a:extLst>
              <a:ext uri="{FF2B5EF4-FFF2-40B4-BE49-F238E27FC236}">
                <a16:creationId xmlns:a16="http://schemas.microsoft.com/office/drawing/2014/main" id="{6AAF11FC-5B3E-96C9-58FA-B04278B57054}"/>
              </a:ext>
            </a:extLst>
          </p:cNvPr>
          <p:cNvSpPr>
            <a:spLocks noGrp="1"/>
          </p:cNvSpPr>
          <p:nvPr>
            <p:ph type="sldNum" sz="quarter" idx="12"/>
          </p:nvPr>
        </p:nvSpPr>
        <p:spPr/>
        <p:txBody>
          <a:bodyPr/>
          <a:lstStyle/>
          <a:p>
            <a:fld id="{29A67EF4-6AD0-4895-A677-9D84EEBBB660}" type="slidenum">
              <a:rPr lang="el-GR" smtClean="0"/>
              <a:t>13</a:t>
            </a:fld>
            <a:endParaRPr lang="el-GR"/>
          </a:p>
        </p:txBody>
      </p:sp>
    </p:spTree>
    <p:extLst>
      <p:ext uri="{BB962C8B-B14F-4D97-AF65-F5344CB8AC3E}">
        <p14:creationId xmlns:p14="http://schemas.microsoft.com/office/powerpoint/2010/main" val="3543444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DFC7C5-949D-2463-651D-A3FE44217B85}"/>
              </a:ext>
            </a:extLst>
          </p:cNvPr>
          <p:cNvSpPr>
            <a:spLocks noGrp="1"/>
          </p:cNvSpPr>
          <p:nvPr>
            <p:ph type="title"/>
          </p:nvPr>
        </p:nvSpPr>
        <p:spPr>
          <a:xfrm>
            <a:off x="1066800" y="387433"/>
            <a:ext cx="10058400" cy="680179"/>
          </a:xfrm>
        </p:spPr>
        <p:txBody>
          <a:bodyPr>
            <a:normAutofit/>
          </a:bodyPr>
          <a:lstStyle/>
          <a:p>
            <a:r>
              <a:rPr lang="el-GR" sz="3600" dirty="0">
                <a:solidFill>
                  <a:srgbClr val="000000"/>
                </a:solidFill>
                <a:effectLst/>
                <a:ea typeface="Calibri" panose="020F0502020204030204" pitchFamily="34" charset="0"/>
              </a:rPr>
              <a:t>Σχέδιο ό,τι…</a:t>
            </a:r>
            <a:endParaRPr lang="el-GR" sz="3600" dirty="0"/>
          </a:p>
        </p:txBody>
      </p:sp>
      <p:sp>
        <p:nvSpPr>
          <p:cNvPr id="3" name="Θέση περιεχομένου 2">
            <a:extLst>
              <a:ext uri="{FF2B5EF4-FFF2-40B4-BE49-F238E27FC236}">
                <a16:creationId xmlns:a16="http://schemas.microsoft.com/office/drawing/2014/main" id="{E846D5A8-65A2-A2E2-C415-F06DF01BDAD1}"/>
              </a:ext>
            </a:extLst>
          </p:cNvPr>
          <p:cNvSpPr>
            <a:spLocks noGrp="1"/>
          </p:cNvSpPr>
          <p:nvPr>
            <p:ph idx="1"/>
          </p:nvPr>
        </p:nvSpPr>
        <p:spPr>
          <a:xfrm>
            <a:off x="1021655" y="1338918"/>
            <a:ext cx="10058400" cy="4999737"/>
          </a:xfrm>
        </p:spPr>
        <p:txBody>
          <a:bodyPr/>
          <a:lstStyle/>
          <a:p>
            <a:pPr marL="0" indent="0">
              <a:buNone/>
            </a:pPr>
            <a:r>
              <a:rPr lang="el-GR" sz="2400" b="1" i="1" dirty="0">
                <a:solidFill>
                  <a:srgbClr val="000000"/>
                </a:solidFill>
                <a:effectLst/>
                <a:ea typeface="Calibri" panose="020F0502020204030204" pitchFamily="34" charset="0"/>
              </a:rPr>
              <a:t>«σχεδίασε κάτι που σε πάει αυτό που νιώθεις αυτή τη στιγμή!»</a:t>
            </a:r>
          </a:p>
          <a:p>
            <a:pPr lvl="1"/>
            <a:r>
              <a:rPr lang="el-GR" sz="2400" dirty="0">
                <a:solidFill>
                  <a:srgbClr val="000000"/>
                </a:solidFill>
                <a:effectLst/>
                <a:ea typeface="Calibri" panose="020F0502020204030204" pitchFamily="34" charset="0"/>
              </a:rPr>
              <a:t>Ψηφίζουμε</a:t>
            </a:r>
          </a:p>
          <a:p>
            <a:pPr lvl="1"/>
            <a:r>
              <a:rPr lang="el-GR" sz="2400" dirty="0">
                <a:solidFill>
                  <a:srgbClr val="000000"/>
                </a:solidFill>
                <a:ea typeface="Calibri" panose="020F0502020204030204" pitchFamily="34" charset="0"/>
              </a:rPr>
              <a:t>Τι βλέπω στο σχέδιο?</a:t>
            </a:r>
          </a:p>
          <a:p>
            <a:pPr lvl="1"/>
            <a:r>
              <a:rPr lang="el-GR" sz="2400" dirty="0">
                <a:solidFill>
                  <a:srgbClr val="000000"/>
                </a:solidFill>
                <a:effectLst/>
                <a:ea typeface="Calibri" panose="020F0502020204030204" pitchFamily="34" charset="0"/>
              </a:rPr>
              <a:t>Τι μου θυμίζει από τη ζωή μου?</a:t>
            </a:r>
          </a:p>
          <a:p>
            <a:pPr lvl="2"/>
            <a:r>
              <a:rPr lang="el-GR" sz="2400" dirty="0">
                <a:solidFill>
                  <a:srgbClr val="000000"/>
                </a:solidFill>
                <a:ea typeface="Calibri" panose="020F0502020204030204" pitchFamily="34" charset="0"/>
              </a:rPr>
              <a:t>Μια πολύ </a:t>
            </a:r>
            <a:r>
              <a:rPr lang="el-GR" sz="2400" b="1" dirty="0" err="1">
                <a:solidFill>
                  <a:srgbClr val="000000"/>
                </a:solidFill>
                <a:ea typeface="Calibri" panose="020F0502020204030204" pitchFamily="34" charset="0"/>
              </a:rPr>
              <a:t>πολύ</a:t>
            </a:r>
            <a:r>
              <a:rPr lang="el-GR" sz="2400" b="1" dirty="0">
                <a:solidFill>
                  <a:srgbClr val="000000"/>
                </a:solidFill>
                <a:ea typeface="Calibri" panose="020F0502020204030204" pitchFamily="34" charset="0"/>
              </a:rPr>
              <a:t> συγκεκριμένη ανάμνηση </a:t>
            </a:r>
          </a:p>
          <a:p>
            <a:pPr lvl="1"/>
            <a:r>
              <a:rPr lang="el-GR" sz="2400" dirty="0">
                <a:solidFill>
                  <a:srgbClr val="000000"/>
                </a:solidFill>
                <a:effectLst/>
                <a:ea typeface="Calibri" panose="020F0502020204030204" pitchFamily="34" charset="0"/>
              </a:rPr>
              <a:t>Ένα συν</a:t>
            </a:r>
            <a:r>
              <a:rPr lang="el-GR" sz="2400" dirty="0">
                <a:solidFill>
                  <a:srgbClr val="000000"/>
                </a:solidFill>
                <a:ea typeface="Calibri" panose="020F0502020204030204" pitchFamily="34" charset="0"/>
              </a:rPr>
              <a:t>αίσθημα που έχω τώρα που έγραφα την ανάμνηση.</a:t>
            </a:r>
          </a:p>
          <a:p>
            <a:pPr lvl="1"/>
            <a:r>
              <a:rPr lang="el-GR" sz="2400" dirty="0">
                <a:solidFill>
                  <a:srgbClr val="000000"/>
                </a:solidFill>
                <a:effectLst/>
                <a:ea typeface="Calibri" panose="020F0502020204030204" pitchFamily="34" charset="0"/>
              </a:rPr>
              <a:t>Ένα συν</a:t>
            </a:r>
            <a:r>
              <a:rPr lang="el-GR" sz="2400" dirty="0">
                <a:solidFill>
                  <a:srgbClr val="000000"/>
                </a:solidFill>
                <a:ea typeface="Calibri" panose="020F0502020204030204" pitchFamily="34" charset="0"/>
              </a:rPr>
              <a:t>αίσθημα που είχα τότε – τον καιρό της ανάμνησης.</a:t>
            </a:r>
          </a:p>
          <a:p>
            <a:pPr lvl="1"/>
            <a:r>
              <a:rPr lang="el-GR" sz="2400" dirty="0">
                <a:solidFill>
                  <a:srgbClr val="000000"/>
                </a:solidFill>
                <a:effectLst/>
                <a:ea typeface="Calibri" panose="020F0502020204030204" pitchFamily="34" charset="0"/>
              </a:rPr>
              <a:t>Ένα</a:t>
            </a:r>
            <a:r>
              <a:rPr lang="el-GR" sz="2400" dirty="0">
                <a:solidFill>
                  <a:srgbClr val="000000"/>
                </a:solidFill>
                <a:ea typeface="Calibri" panose="020F0502020204030204" pitchFamily="34" charset="0"/>
              </a:rPr>
              <a:t>ν τίτλο στο σχέδιο. </a:t>
            </a: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7E7E3DF8-3CD8-461C-DF61-090E60D17722}"/>
              </a:ext>
            </a:extLst>
          </p:cNvPr>
          <p:cNvSpPr>
            <a:spLocks noGrp="1"/>
          </p:cNvSpPr>
          <p:nvPr>
            <p:ph type="sldNum" sz="quarter" idx="12"/>
          </p:nvPr>
        </p:nvSpPr>
        <p:spPr/>
        <p:txBody>
          <a:bodyPr/>
          <a:lstStyle/>
          <a:p>
            <a:fld id="{29A67EF4-6AD0-4895-A677-9D84EEBBB660}" type="slidenum">
              <a:rPr lang="el-GR" smtClean="0"/>
              <a:t>14</a:t>
            </a:fld>
            <a:endParaRPr lang="el-GR"/>
          </a:p>
        </p:txBody>
      </p:sp>
    </p:spTree>
    <p:extLst>
      <p:ext uri="{BB962C8B-B14F-4D97-AF65-F5344CB8AC3E}">
        <p14:creationId xmlns:p14="http://schemas.microsoft.com/office/powerpoint/2010/main" val="2071708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7349F33F-A33F-5E18-AA1D-CF1B6C37F2AA}"/>
              </a:ext>
            </a:extLst>
          </p:cNvPr>
          <p:cNvSpPr>
            <a:spLocks noGrp="1"/>
          </p:cNvSpPr>
          <p:nvPr>
            <p:ph type="sldNum" sz="quarter" idx="12"/>
          </p:nvPr>
        </p:nvSpPr>
        <p:spPr/>
        <p:txBody>
          <a:bodyPr/>
          <a:lstStyle/>
          <a:p>
            <a:fld id="{29A67EF4-6AD0-4895-A677-9D84EEBBB660}" type="slidenum">
              <a:rPr lang="el-GR" smtClean="0"/>
              <a:t>15</a:t>
            </a:fld>
            <a:endParaRPr lang="el-GR"/>
          </a:p>
        </p:txBody>
      </p:sp>
      <p:sp>
        <p:nvSpPr>
          <p:cNvPr id="3" name="Θέση περιεχομένου 2">
            <a:extLst>
              <a:ext uri="{FF2B5EF4-FFF2-40B4-BE49-F238E27FC236}">
                <a16:creationId xmlns:a16="http://schemas.microsoft.com/office/drawing/2014/main" id="{12A4B3C7-2C58-B7F1-119C-C4A4760FF4CF}"/>
              </a:ext>
            </a:extLst>
          </p:cNvPr>
          <p:cNvSpPr>
            <a:spLocks noGrp="1"/>
          </p:cNvSpPr>
          <p:nvPr>
            <p:ph idx="4294967295"/>
          </p:nvPr>
        </p:nvSpPr>
        <p:spPr>
          <a:xfrm>
            <a:off x="878889" y="1295570"/>
            <a:ext cx="10058400" cy="4714613"/>
          </a:xfrm>
        </p:spPr>
        <p:txBody>
          <a:bodyPr>
            <a:normAutofit/>
          </a:bodyPr>
          <a:lstStyle/>
          <a:p>
            <a:pPr algn="ctr"/>
            <a:endParaRPr lang="el-GR" sz="3600" dirty="0"/>
          </a:p>
          <a:p>
            <a:pPr algn="ctr"/>
            <a:r>
              <a:rPr lang="en-US" sz="3600" dirty="0">
                <a:solidFill>
                  <a:srgbClr val="000000"/>
                </a:solidFill>
                <a:effectLst/>
                <a:ea typeface="Calibri" panose="020F0502020204030204" pitchFamily="34" charset="0"/>
              </a:rPr>
              <a:t>T</a:t>
            </a:r>
            <a:r>
              <a:rPr lang="el-GR" sz="3600" dirty="0" err="1">
                <a:solidFill>
                  <a:srgbClr val="000000"/>
                </a:solidFill>
                <a:effectLst/>
                <a:ea typeface="Calibri" panose="020F0502020204030204" pitchFamily="34" charset="0"/>
              </a:rPr>
              <a:t>εχνική</a:t>
            </a:r>
            <a:r>
              <a:rPr lang="el-GR" sz="3600" dirty="0">
                <a:solidFill>
                  <a:srgbClr val="000000"/>
                </a:solidFill>
                <a:effectLst/>
                <a:ea typeface="Calibri" panose="020F0502020204030204" pitchFamily="34" charset="0"/>
              </a:rPr>
              <a:t> </a:t>
            </a:r>
            <a:br>
              <a:rPr lang="el-GR" sz="3600" dirty="0">
                <a:solidFill>
                  <a:srgbClr val="000000"/>
                </a:solidFill>
                <a:effectLst/>
                <a:ea typeface="Calibri" panose="020F0502020204030204" pitchFamily="34" charset="0"/>
              </a:rPr>
            </a:br>
            <a:r>
              <a:rPr lang="el-GR" sz="3600" dirty="0">
                <a:solidFill>
                  <a:srgbClr val="000000"/>
                </a:solidFill>
                <a:effectLst/>
                <a:ea typeface="Calibri" panose="020F0502020204030204" pitchFamily="34" charset="0"/>
              </a:rPr>
              <a:t>Ημερολόγιο </a:t>
            </a:r>
            <a:r>
              <a:rPr lang="en-US" sz="3600" dirty="0">
                <a:solidFill>
                  <a:srgbClr val="000000"/>
                </a:solidFill>
                <a:effectLst/>
                <a:ea typeface="Calibri" panose="020F0502020204030204" pitchFamily="34" charset="0"/>
              </a:rPr>
              <a:t>- </a:t>
            </a:r>
            <a:r>
              <a:rPr lang="el-GR" sz="3600" dirty="0">
                <a:solidFill>
                  <a:srgbClr val="000000"/>
                </a:solidFill>
                <a:ea typeface="Calibri" panose="020F0502020204030204" pitchFamily="34" charset="0"/>
              </a:rPr>
              <a:t>Ρ</a:t>
            </a:r>
            <a:r>
              <a:rPr lang="el-GR" sz="3600" dirty="0">
                <a:solidFill>
                  <a:srgbClr val="000000"/>
                </a:solidFill>
                <a:effectLst/>
                <a:ea typeface="Calibri" panose="020F0502020204030204" pitchFamily="34" charset="0"/>
              </a:rPr>
              <a:t>όλοι </a:t>
            </a:r>
          </a:p>
          <a:p>
            <a:pPr marL="0" indent="0" algn="ctr">
              <a:buNone/>
            </a:pPr>
            <a:r>
              <a:rPr lang="el-GR" sz="3600" dirty="0">
                <a:solidFill>
                  <a:srgbClr val="000000"/>
                </a:solidFill>
                <a:effectLst/>
                <a:ea typeface="Calibri" panose="020F0502020204030204" pitchFamily="34" charset="0"/>
              </a:rPr>
              <a:t>(ή ως πραγματικότητα ή ως </a:t>
            </a:r>
            <a:r>
              <a:rPr lang="en-US" sz="3600" dirty="0">
                <a:solidFill>
                  <a:srgbClr val="000000"/>
                </a:solidFill>
                <a:effectLst/>
                <a:ea typeface="Calibri" panose="020F0502020204030204" pitchFamily="34" charset="0"/>
              </a:rPr>
              <a:t>role playing)</a:t>
            </a:r>
            <a:br>
              <a:rPr lang="el-GR" sz="3600" dirty="0">
                <a:solidFill>
                  <a:srgbClr val="000000"/>
                </a:solidFill>
                <a:effectLst/>
                <a:ea typeface="Calibri" panose="020F0502020204030204" pitchFamily="34" charset="0"/>
              </a:rPr>
            </a:br>
            <a:r>
              <a:rPr lang="el-GR" sz="3600" dirty="0"/>
              <a:t> </a:t>
            </a:r>
          </a:p>
        </p:txBody>
      </p:sp>
    </p:spTree>
    <p:extLst>
      <p:ext uri="{BB962C8B-B14F-4D97-AF65-F5344CB8AC3E}">
        <p14:creationId xmlns:p14="http://schemas.microsoft.com/office/powerpoint/2010/main" val="404096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 Θέση αριθμού διαφάνειας">
            <a:extLst>
              <a:ext uri="{FF2B5EF4-FFF2-40B4-BE49-F238E27FC236}">
                <a16:creationId xmlns:a16="http://schemas.microsoft.com/office/drawing/2014/main" id="{A5469AB0-FBC8-406B-AA44-D8B92BF8B51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8C2F0A-37B9-4DA8-B1F0-08C0857B5F5A}" type="slidenum">
              <a:rPr lang="el-GR" altLang="el-GR">
                <a:solidFill>
                  <a:srgbClr val="045C75"/>
                </a:solidFill>
              </a:rPr>
              <a:pPr eaLnBrk="1" hangingPunct="1"/>
              <a:t>16</a:t>
            </a:fld>
            <a:endParaRPr lang="el-GR" altLang="el-GR">
              <a:solidFill>
                <a:srgbClr val="045C75"/>
              </a:solidFill>
            </a:endParaRPr>
          </a:p>
        </p:txBody>
      </p:sp>
      <p:sp>
        <p:nvSpPr>
          <p:cNvPr id="56323" name="Rectangle 2">
            <a:extLst>
              <a:ext uri="{FF2B5EF4-FFF2-40B4-BE49-F238E27FC236}">
                <a16:creationId xmlns:a16="http://schemas.microsoft.com/office/drawing/2014/main" id="{15B19B09-1E5D-98F6-2CB5-E745FA4BE07B}"/>
              </a:ext>
            </a:extLst>
          </p:cNvPr>
          <p:cNvSpPr>
            <a:spLocks noChangeArrowheads="1"/>
          </p:cNvSpPr>
          <p:nvPr/>
        </p:nvSpPr>
        <p:spPr bwMode="auto">
          <a:xfrm>
            <a:off x="2566989" y="1125538"/>
            <a:ext cx="1584325" cy="15113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b="1"/>
              <a:t>Γιάννης,45 γιατρός</a:t>
            </a:r>
          </a:p>
          <a:p>
            <a:pPr algn="ctr" eaLnBrk="1" hangingPunct="1"/>
            <a:endParaRPr lang="el-GR" altLang="el-GR"/>
          </a:p>
        </p:txBody>
      </p:sp>
      <p:sp>
        <p:nvSpPr>
          <p:cNvPr id="56324" name="Oval 3">
            <a:extLst>
              <a:ext uri="{FF2B5EF4-FFF2-40B4-BE49-F238E27FC236}">
                <a16:creationId xmlns:a16="http://schemas.microsoft.com/office/drawing/2014/main" id="{37C29259-723D-E0A6-62D8-16ACF94AFD90}"/>
              </a:ext>
            </a:extLst>
          </p:cNvPr>
          <p:cNvSpPr>
            <a:spLocks noChangeArrowheads="1"/>
          </p:cNvSpPr>
          <p:nvPr/>
        </p:nvSpPr>
        <p:spPr bwMode="auto">
          <a:xfrm>
            <a:off x="3575051" y="4005263"/>
            <a:ext cx="1274763" cy="1295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b="1"/>
              <a:t>Ειρήνη, 16</a:t>
            </a:r>
          </a:p>
          <a:p>
            <a:pPr algn="ctr" eaLnBrk="1" hangingPunct="1"/>
            <a:endParaRPr lang="el-GR" altLang="el-GR"/>
          </a:p>
        </p:txBody>
      </p:sp>
      <p:sp>
        <p:nvSpPr>
          <p:cNvPr id="56325" name="Rectangle 4">
            <a:extLst>
              <a:ext uri="{FF2B5EF4-FFF2-40B4-BE49-F238E27FC236}">
                <a16:creationId xmlns:a16="http://schemas.microsoft.com/office/drawing/2014/main" id="{F65912FD-864A-F39E-7AAB-A42CB209AED7}"/>
              </a:ext>
            </a:extLst>
          </p:cNvPr>
          <p:cNvSpPr>
            <a:spLocks noChangeArrowheads="1"/>
          </p:cNvSpPr>
          <p:nvPr/>
        </p:nvSpPr>
        <p:spPr bwMode="auto">
          <a:xfrm>
            <a:off x="5880100" y="4076700"/>
            <a:ext cx="1130300" cy="108108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b="1"/>
              <a:t>Πέτρος, 14</a:t>
            </a:r>
          </a:p>
          <a:p>
            <a:pPr algn="ctr" eaLnBrk="1" hangingPunct="1"/>
            <a:endParaRPr lang="el-GR" altLang="el-GR"/>
          </a:p>
        </p:txBody>
      </p:sp>
      <p:sp>
        <p:nvSpPr>
          <p:cNvPr id="56326" name="Line 5">
            <a:extLst>
              <a:ext uri="{FF2B5EF4-FFF2-40B4-BE49-F238E27FC236}">
                <a16:creationId xmlns:a16="http://schemas.microsoft.com/office/drawing/2014/main" id="{005FA473-6CFD-D1D4-2D17-AB876B8C5323}"/>
              </a:ext>
            </a:extLst>
          </p:cNvPr>
          <p:cNvSpPr>
            <a:spLocks noChangeShapeType="1"/>
          </p:cNvSpPr>
          <p:nvPr/>
        </p:nvSpPr>
        <p:spPr bwMode="auto">
          <a:xfrm>
            <a:off x="3359150" y="2708276"/>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6327" name="Line 6">
            <a:extLst>
              <a:ext uri="{FF2B5EF4-FFF2-40B4-BE49-F238E27FC236}">
                <a16:creationId xmlns:a16="http://schemas.microsoft.com/office/drawing/2014/main" id="{6B285171-4FE3-2469-09CF-D3C415E35CAF}"/>
              </a:ext>
            </a:extLst>
          </p:cNvPr>
          <p:cNvSpPr>
            <a:spLocks noChangeShapeType="1"/>
          </p:cNvSpPr>
          <p:nvPr/>
        </p:nvSpPr>
        <p:spPr bwMode="auto">
          <a:xfrm>
            <a:off x="3359150" y="3429000"/>
            <a:ext cx="4032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6328" name="Line 7">
            <a:extLst>
              <a:ext uri="{FF2B5EF4-FFF2-40B4-BE49-F238E27FC236}">
                <a16:creationId xmlns:a16="http://schemas.microsoft.com/office/drawing/2014/main" id="{EC72C011-7E33-E762-A664-B05A9073D380}"/>
              </a:ext>
            </a:extLst>
          </p:cNvPr>
          <p:cNvSpPr>
            <a:spLocks noChangeShapeType="1"/>
          </p:cNvSpPr>
          <p:nvPr/>
        </p:nvSpPr>
        <p:spPr bwMode="auto">
          <a:xfrm flipH="1" flipV="1">
            <a:off x="7391400" y="2636838"/>
            <a:ext cx="1588"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6329" name="Line 8">
            <a:extLst>
              <a:ext uri="{FF2B5EF4-FFF2-40B4-BE49-F238E27FC236}">
                <a16:creationId xmlns:a16="http://schemas.microsoft.com/office/drawing/2014/main" id="{D92CE618-543A-A644-8CF2-7B081F57E001}"/>
              </a:ext>
            </a:extLst>
          </p:cNvPr>
          <p:cNvSpPr>
            <a:spLocks noChangeShapeType="1"/>
          </p:cNvSpPr>
          <p:nvPr/>
        </p:nvSpPr>
        <p:spPr bwMode="auto">
          <a:xfrm>
            <a:off x="4224338" y="3429001"/>
            <a:ext cx="0"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6330" name="Line 9">
            <a:extLst>
              <a:ext uri="{FF2B5EF4-FFF2-40B4-BE49-F238E27FC236}">
                <a16:creationId xmlns:a16="http://schemas.microsoft.com/office/drawing/2014/main" id="{0CE26DEC-AF7C-E924-0F76-8E4CD4A59974}"/>
              </a:ext>
            </a:extLst>
          </p:cNvPr>
          <p:cNvSpPr>
            <a:spLocks noChangeShapeType="1"/>
          </p:cNvSpPr>
          <p:nvPr/>
        </p:nvSpPr>
        <p:spPr bwMode="auto">
          <a:xfrm>
            <a:off x="6456363" y="3429000"/>
            <a:ext cx="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6331" name="Oval 10">
            <a:extLst>
              <a:ext uri="{FF2B5EF4-FFF2-40B4-BE49-F238E27FC236}">
                <a16:creationId xmlns:a16="http://schemas.microsoft.com/office/drawing/2014/main" id="{72F03355-842B-45BC-199A-459F529D27ED}"/>
              </a:ext>
            </a:extLst>
          </p:cNvPr>
          <p:cNvSpPr>
            <a:spLocks noChangeArrowheads="1"/>
          </p:cNvSpPr>
          <p:nvPr/>
        </p:nvSpPr>
        <p:spPr bwMode="auto">
          <a:xfrm>
            <a:off x="6527800" y="1196976"/>
            <a:ext cx="1728788" cy="1439863"/>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b="1"/>
              <a:t>Μαρία</a:t>
            </a:r>
          </a:p>
          <a:p>
            <a:pPr algn="ctr" eaLnBrk="1" hangingPunct="1"/>
            <a:r>
              <a:rPr lang="el-GR" altLang="el-GR" b="1"/>
              <a:t>37</a:t>
            </a:r>
          </a:p>
          <a:p>
            <a:pPr algn="ctr" eaLnBrk="1" hangingPunct="1"/>
            <a:r>
              <a:rPr lang="el-GR" altLang="el-GR" b="1"/>
              <a:t>μαγαζί</a:t>
            </a:r>
          </a:p>
        </p:txBody>
      </p:sp>
      <p:sp>
        <p:nvSpPr>
          <p:cNvPr id="56332" name="Rectangle 11">
            <a:extLst>
              <a:ext uri="{FF2B5EF4-FFF2-40B4-BE49-F238E27FC236}">
                <a16:creationId xmlns:a16="http://schemas.microsoft.com/office/drawing/2014/main" id="{E832F4AD-EF9B-11E2-02C2-2F1782E563FA}"/>
              </a:ext>
            </a:extLst>
          </p:cNvPr>
          <p:cNvSpPr>
            <a:spLocks noChangeArrowheads="1"/>
          </p:cNvSpPr>
          <p:nvPr/>
        </p:nvSpPr>
        <p:spPr bwMode="auto">
          <a:xfrm>
            <a:off x="4440239" y="2565401"/>
            <a:ext cx="1633537" cy="6254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a:t>σχ.2</a:t>
            </a:r>
          </a:p>
          <a:p>
            <a:pPr algn="ctr" eaLnBrk="1" hangingPunct="1"/>
            <a:r>
              <a:rPr lang="el-GR" altLang="el-GR"/>
              <a:t>γ.17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95B77-1669-6F11-DB0C-45B2B15CF69E}"/>
              </a:ext>
            </a:extLst>
          </p:cNvPr>
          <p:cNvSpPr>
            <a:spLocks noGrp="1"/>
          </p:cNvSpPr>
          <p:nvPr>
            <p:ph type="title"/>
          </p:nvPr>
        </p:nvSpPr>
        <p:spPr>
          <a:xfrm>
            <a:off x="1066800" y="1033211"/>
            <a:ext cx="10058400" cy="724567"/>
          </a:xfrm>
        </p:spPr>
        <p:txBody>
          <a:bodyPr>
            <a:normAutofit fontScale="90000"/>
          </a:bodyPr>
          <a:lstStyle/>
          <a:p>
            <a:r>
              <a:rPr lang="en-US" sz="3600" dirty="0">
                <a:solidFill>
                  <a:srgbClr val="000000"/>
                </a:solidFill>
                <a:effectLst/>
                <a:ea typeface="Calibri" panose="020F0502020204030204" pitchFamily="34" charset="0"/>
              </a:rPr>
              <a:t> </a:t>
            </a:r>
            <a:br>
              <a:rPr lang="en-US" sz="4800" dirty="0">
                <a:solidFill>
                  <a:srgbClr val="000000"/>
                </a:solidFill>
                <a:effectLst/>
                <a:ea typeface="Calibri"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D2F3C44E-9847-8D15-B544-7CDB5BCBD63C}"/>
              </a:ext>
            </a:extLst>
          </p:cNvPr>
          <p:cNvSpPr>
            <a:spLocks noGrp="1"/>
          </p:cNvSpPr>
          <p:nvPr>
            <p:ph idx="1"/>
          </p:nvPr>
        </p:nvSpPr>
        <p:spPr>
          <a:xfrm>
            <a:off x="1021655" y="806980"/>
            <a:ext cx="10058400" cy="5593820"/>
          </a:xfrm>
        </p:spPr>
        <p:txBody>
          <a:bodyPr>
            <a:normAutofit/>
          </a:bodyPr>
          <a:lstStyle/>
          <a:p>
            <a:pPr>
              <a:lnSpc>
                <a:spcPct val="90000"/>
              </a:lnSpc>
            </a:pPr>
            <a:r>
              <a:rPr lang="el-GR" sz="2400" dirty="0"/>
              <a:t> </a:t>
            </a:r>
            <a:r>
              <a:rPr lang="el-GR" altLang="el-GR" sz="2400" b="1" dirty="0"/>
              <a:t>Περίπτωση</a:t>
            </a:r>
            <a:r>
              <a:rPr lang="el-GR" altLang="el-GR" sz="2400" dirty="0"/>
              <a:t>: Είναι Τρίτη.  Η μητέρα γυρίζει από τη δουλειά. Τα παιδιά ασχολούνται με τα μαθήματα. Η μητέρα βιάζεται να φάει για να φύγει, να ξαναγυρίσει στο μαγαζί. Τότε έρχεται η κόρη και ζητά χάρη, να την πάει στο γυμναστήριο. Η μητέρα δυσφορεί αλλά λέει «ναι». Χτυπά το τηλέφωνο. Το σηκώνει η κόρη. Είναι ο πατέρας. Ζητά τη μητέρα. Η μητέρα λέει «δεν προλαβαίνω να του μιλήσω, θα τον πάρω αργότερα στο κινητό». Ο πατέρας λέει «καλά» και κλείνει το τηλέφωνο. «Ήταν σε μποτιλιάρισμα», λέει η κόρη. Η μητέρα δυσανασχετεί. «Γιατί δεν μου τον έδωσες», φωνάζει στην κόρη; «Καλά θα πάω μόνη μου στο γυμναστήριο», λέει η κόρη και φεύγει. Εκείνη τη στιγμή έρχεται και ο γιος: «Έχω ιστορία. Μήπως μπορείς να με βοηθήσεις;», λέει στη μητέρα...</a:t>
            </a:r>
          </a:p>
          <a:p>
            <a:pPr>
              <a:lnSpc>
                <a:spcPct val="90000"/>
              </a:lnSpc>
            </a:pPr>
            <a:endParaRPr lang="el-GR" altLang="el-GR" sz="2400" dirty="0"/>
          </a:p>
          <a:p>
            <a:pPr>
              <a:lnSpc>
                <a:spcPct val="90000"/>
              </a:lnSpc>
            </a:pPr>
            <a:r>
              <a:rPr lang="el-GR" altLang="el-GR" sz="2400" dirty="0"/>
              <a:t>*Το βράδυ ο καθένας γράφει στο ημερολόγιό του τι αισθάνθηκε, τι σκέφτηκε. Ρόλοι (6): μητέρα, πατέρας, γιος, κόρη, σχέση γονιών, σχέση παιδιών</a:t>
            </a:r>
          </a:p>
          <a:p>
            <a:endParaRPr lang="el-GR" sz="2400" dirty="0"/>
          </a:p>
          <a:p>
            <a:endParaRPr lang="el-GR" dirty="0"/>
          </a:p>
        </p:txBody>
      </p:sp>
      <p:sp>
        <p:nvSpPr>
          <p:cNvPr id="4" name="Θέση αριθμού διαφάνειας 3">
            <a:extLst>
              <a:ext uri="{FF2B5EF4-FFF2-40B4-BE49-F238E27FC236}">
                <a16:creationId xmlns:a16="http://schemas.microsoft.com/office/drawing/2014/main" id="{B595202E-E1EF-E1C8-C7B9-0AC3ECCDA0AF}"/>
              </a:ext>
            </a:extLst>
          </p:cNvPr>
          <p:cNvSpPr>
            <a:spLocks noGrp="1"/>
          </p:cNvSpPr>
          <p:nvPr>
            <p:ph type="sldNum" sz="quarter" idx="12"/>
          </p:nvPr>
        </p:nvSpPr>
        <p:spPr/>
        <p:txBody>
          <a:bodyPr/>
          <a:lstStyle/>
          <a:p>
            <a:fld id="{29A67EF4-6AD0-4895-A677-9D84EEBBB660}" type="slidenum">
              <a:rPr lang="el-GR" smtClean="0"/>
              <a:t>17</a:t>
            </a:fld>
            <a:endParaRPr lang="el-GR"/>
          </a:p>
        </p:txBody>
      </p:sp>
    </p:spTree>
    <p:extLst>
      <p:ext uri="{BB962C8B-B14F-4D97-AF65-F5344CB8AC3E}">
        <p14:creationId xmlns:p14="http://schemas.microsoft.com/office/powerpoint/2010/main" val="711296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1B5460-4F88-45EE-A7F0-7D897E509E0D}"/>
              </a:ext>
            </a:extLst>
          </p:cNvPr>
          <p:cNvSpPr>
            <a:spLocks noGrp="1"/>
          </p:cNvSpPr>
          <p:nvPr>
            <p:ph type="title"/>
          </p:nvPr>
        </p:nvSpPr>
        <p:spPr>
          <a:xfrm>
            <a:off x="1066800" y="496976"/>
            <a:ext cx="10058400" cy="697934"/>
          </a:xfrm>
        </p:spPr>
        <p:txBody>
          <a:bodyPr>
            <a:normAutofit/>
          </a:bodyPr>
          <a:lstStyle/>
          <a:p>
            <a:r>
              <a:rPr lang="el-GR" sz="3200" dirty="0"/>
              <a:t>Παρεμβάσεις Θετικής Ψυχολογίας Ι</a:t>
            </a:r>
          </a:p>
        </p:txBody>
      </p:sp>
      <p:sp>
        <p:nvSpPr>
          <p:cNvPr id="3" name="Θέση περιεχομένου 2">
            <a:extLst>
              <a:ext uri="{FF2B5EF4-FFF2-40B4-BE49-F238E27FC236}">
                <a16:creationId xmlns:a16="http://schemas.microsoft.com/office/drawing/2014/main" id="{09C7B3EB-1593-4146-A0E9-DE327FC63318}"/>
              </a:ext>
            </a:extLst>
          </p:cNvPr>
          <p:cNvSpPr>
            <a:spLocks noGrp="1"/>
          </p:cNvSpPr>
          <p:nvPr>
            <p:ph idx="1"/>
          </p:nvPr>
        </p:nvSpPr>
        <p:spPr>
          <a:xfrm>
            <a:off x="1004656" y="1376065"/>
            <a:ext cx="10252230" cy="4571973"/>
          </a:xfrm>
        </p:spPr>
        <p:txBody>
          <a:bodyPr>
            <a:normAutofit/>
          </a:bodyPr>
          <a:lstStyle/>
          <a:p>
            <a:pPr>
              <a:buFont typeface="Courier New" panose="02070309020205020404" pitchFamily="49" charset="0"/>
              <a:buChar char="o"/>
            </a:pPr>
            <a:r>
              <a:rPr lang="el-GR" sz="2400" i="0" u="none" strike="noStrike" baseline="0" dirty="0">
                <a:solidFill>
                  <a:srgbClr val="000000"/>
                </a:solidFill>
              </a:rPr>
              <a:t>Συμβάλλει να δούμε την ζωή με αισιοδοξία- </a:t>
            </a:r>
            <a:r>
              <a:rPr lang="el-GR" sz="2400" b="1" i="1" u="none" strike="noStrike" baseline="0" dirty="0">
                <a:solidFill>
                  <a:srgbClr val="000000"/>
                </a:solidFill>
              </a:rPr>
              <a:t>η έμφαση στη ζωή </a:t>
            </a:r>
            <a:r>
              <a:rPr lang="el-GR" sz="2400" i="1" u="none" strike="noStrike" baseline="0" dirty="0">
                <a:solidFill>
                  <a:srgbClr val="000000"/>
                </a:solidFill>
              </a:rPr>
              <a:t>και όχι στην ασθένεια</a:t>
            </a:r>
            <a:r>
              <a:rPr lang="en-US" sz="2400" i="1" u="none" strike="noStrike" baseline="0" dirty="0">
                <a:solidFill>
                  <a:srgbClr val="000000"/>
                </a:solidFill>
              </a:rPr>
              <a:t>.</a:t>
            </a:r>
            <a:r>
              <a:rPr lang="el-GR" sz="2400" i="1" u="none" strike="noStrike" baseline="0" dirty="0">
                <a:solidFill>
                  <a:srgbClr val="000000"/>
                </a:solidFill>
              </a:rPr>
              <a:t> </a:t>
            </a:r>
          </a:p>
          <a:p>
            <a:pPr>
              <a:buFont typeface="Courier New" panose="02070309020205020404" pitchFamily="49" charset="0"/>
              <a:buChar char="o"/>
            </a:pPr>
            <a:r>
              <a:rPr lang="el-GR" sz="2400" i="0" u="none" strike="noStrike" baseline="0" dirty="0">
                <a:solidFill>
                  <a:srgbClr val="000000"/>
                </a:solidFill>
              </a:rPr>
              <a:t>Επιτρέπει να εκτιμήσουμε το παρόν!- </a:t>
            </a:r>
            <a:r>
              <a:rPr lang="el-GR" sz="2400" b="1" i="1" u="none" strike="noStrike" baseline="0" dirty="0">
                <a:solidFill>
                  <a:srgbClr val="000000"/>
                </a:solidFill>
              </a:rPr>
              <a:t>αυτά που έχω στο «εδώ και τώρα»</a:t>
            </a:r>
            <a:r>
              <a:rPr lang="en-US" sz="2400" b="1" i="1" u="none" strike="noStrike" baseline="0" dirty="0">
                <a:solidFill>
                  <a:srgbClr val="000000"/>
                </a:solidFill>
              </a:rPr>
              <a:t>.</a:t>
            </a:r>
            <a:endParaRPr lang="el-GR" sz="2400" b="1" i="1" u="none" strike="noStrike" baseline="0" dirty="0">
              <a:solidFill>
                <a:srgbClr val="000000"/>
              </a:solidFill>
            </a:endParaRPr>
          </a:p>
          <a:p>
            <a:pPr>
              <a:buFont typeface="Courier New" panose="02070309020205020404" pitchFamily="49" charset="0"/>
              <a:buChar char="o"/>
            </a:pPr>
            <a:r>
              <a:rPr lang="el-GR" sz="2400" i="0" u="none" strike="noStrike" baseline="0" dirty="0">
                <a:solidFill>
                  <a:srgbClr val="000000"/>
                </a:solidFill>
              </a:rPr>
              <a:t>Συμβάλλει να </a:t>
            </a:r>
            <a:r>
              <a:rPr lang="el-GR" sz="2400" b="1" i="0" u="none" strike="noStrike" baseline="0" dirty="0">
                <a:solidFill>
                  <a:srgbClr val="000000"/>
                </a:solidFill>
              </a:rPr>
              <a:t>αποδεχτούμε</a:t>
            </a:r>
            <a:r>
              <a:rPr lang="el-GR" sz="2400" i="0" u="none" strike="noStrike" baseline="0" dirty="0">
                <a:solidFill>
                  <a:srgbClr val="000000"/>
                </a:solidFill>
              </a:rPr>
              <a:t> το παρελθόν. </a:t>
            </a:r>
          </a:p>
          <a:p>
            <a:pPr>
              <a:buFont typeface="Courier New" panose="02070309020205020404" pitchFamily="49" charset="0"/>
              <a:buChar char="o"/>
            </a:pPr>
            <a:r>
              <a:rPr lang="el-GR" sz="2400" i="0" u="none" strike="noStrike" baseline="0" dirty="0">
                <a:solidFill>
                  <a:srgbClr val="000000"/>
                </a:solidFill>
              </a:rPr>
              <a:t>Βοηθά να δείχνουμε </a:t>
            </a:r>
            <a:r>
              <a:rPr lang="el-GR" sz="2400" b="1" i="0" u="none" strike="noStrike" baseline="0" dirty="0">
                <a:solidFill>
                  <a:srgbClr val="000000"/>
                </a:solidFill>
              </a:rPr>
              <a:t>ευγνωμοσύνη</a:t>
            </a:r>
            <a:r>
              <a:rPr lang="el-GR" sz="2400" i="0" u="none" strike="noStrike" baseline="0" dirty="0">
                <a:solidFill>
                  <a:srgbClr val="000000"/>
                </a:solidFill>
              </a:rPr>
              <a:t>.</a:t>
            </a:r>
          </a:p>
          <a:p>
            <a:pPr>
              <a:buFont typeface="Courier New" panose="02070309020205020404" pitchFamily="49" charset="0"/>
              <a:buChar char="o"/>
            </a:pPr>
            <a:r>
              <a:rPr lang="el-GR" sz="2400" i="0" u="none" strike="noStrike" baseline="0" dirty="0">
                <a:solidFill>
                  <a:srgbClr val="000000"/>
                </a:solidFill>
              </a:rPr>
              <a:t>Βοηθά να βλέπουμε πέρα από τις στιγμιαίες απολαύσεις και δυσκολίες της ζωής- </a:t>
            </a:r>
          </a:p>
          <a:p>
            <a:pPr marL="0" indent="0">
              <a:buNone/>
            </a:pPr>
            <a:r>
              <a:rPr lang="el-GR" sz="2400" b="1" dirty="0">
                <a:solidFill>
                  <a:srgbClr val="000000"/>
                </a:solidFill>
              </a:rPr>
              <a:t>  </a:t>
            </a:r>
            <a:r>
              <a:rPr lang="el-GR" sz="2400" b="1" i="1" u="none" strike="noStrike" baseline="0" dirty="0">
                <a:solidFill>
                  <a:srgbClr val="000000"/>
                </a:solidFill>
              </a:rPr>
              <a:t>Τι έχω «στα χέρια μου» τώρα!</a:t>
            </a:r>
            <a:r>
              <a:rPr lang="el-GR" sz="2400" i="1" u="none" strike="noStrike" baseline="0" dirty="0">
                <a:solidFill>
                  <a:srgbClr val="000000"/>
                </a:solidFill>
              </a:rPr>
              <a:t> </a:t>
            </a:r>
          </a:p>
          <a:p>
            <a:endParaRPr lang="el-GR" dirty="0"/>
          </a:p>
        </p:txBody>
      </p:sp>
      <p:sp>
        <p:nvSpPr>
          <p:cNvPr id="4" name="Θέση αριθμού διαφάνειας 3">
            <a:extLst>
              <a:ext uri="{FF2B5EF4-FFF2-40B4-BE49-F238E27FC236}">
                <a16:creationId xmlns:a16="http://schemas.microsoft.com/office/drawing/2014/main" id="{C277F323-B1A2-4011-B971-796F391A058A}"/>
              </a:ext>
            </a:extLst>
          </p:cNvPr>
          <p:cNvSpPr>
            <a:spLocks noGrp="1"/>
          </p:cNvSpPr>
          <p:nvPr>
            <p:ph type="sldNum" sz="quarter" idx="12"/>
          </p:nvPr>
        </p:nvSpPr>
        <p:spPr/>
        <p:txBody>
          <a:bodyPr/>
          <a:lstStyle/>
          <a:p>
            <a:fld id="{29A67EF4-6AD0-4895-A677-9D84EEBBB660}" type="slidenum">
              <a:rPr lang="el-GR" smtClean="0"/>
              <a:t>18</a:t>
            </a:fld>
            <a:endParaRPr lang="el-GR"/>
          </a:p>
        </p:txBody>
      </p:sp>
    </p:spTree>
    <p:extLst>
      <p:ext uri="{BB962C8B-B14F-4D97-AF65-F5344CB8AC3E}">
        <p14:creationId xmlns:p14="http://schemas.microsoft.com/office/powerpoint/2010/main" val="3125704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5E7450-656B-4D54-88D1-E5069F946652}"/>
              </a:ext>
            </a:extLst>
          </p:cNvPr>
          <p:cNvSpPr>
            <a:spLocks noGrp="1"/>
          </p:cNvSpPr>
          <p:nvPr>
            <p:ph type="title"/>
          </p:nvPr>
        </p:nvSpPr>
        <p:spPr>
          <a:xfrm>
            <a:off x="1066800" y="642594"/>
            <a:ext cx="10058400" cy="680179"/>
          </a:xfrm>
        </p:spPr>
        <p:txBody>
          <a:bodyPr>
            <a:normAutofit/>
          </a:bodyPr>
          <a:lstStyle/>
          <a:p>
            <a:r>
              <a:rPr lang="el-GR" sz="3200" dirty="0"/>
              <a:t>Παρεμβάσεις Θετικής Ψυχολογίας-ΙΙ</a:t>
            </a:r>
          </a:p>
        </p:txBody>
      </p:sp>
      <p:sp>
        <p:nvSpPr>
          <p:cNvPr id="3" name="Θέση περιεχομένου 2">
            <a:extLst>
              <a:ext uri="{FF2B5EF4-FFF2-40B4-BE49-F238E27FC236}">
                <a16:creationId xmlns:a16="http://schemas.microsoft.com/office/drawing/2014/main" id="{753D1103-3D84-41DD-93C6-87190541D0C5}"/>
              </a:ext>
            </a:extLst>
          </p:cNvPr>
          <p:cNvSpPr>
            <a:spLocks noGrp="1"/>
          </p:cNvSpPr>
          <p:nvPr>
            <p:ph idx="1"/>
          </p:nvPr>
        </p:nvSpPr>
        <p:spPr>
          <a:xfrm>
            <a:off x="942512" y="1463040"/>
            <a:ext cx="10518560" cy="4413978"/>
          </a:xfrm>
        </p:spPr>
        <p:txBody>
          <a:bodyPr>
            <a:normAutofit/>
          </a:bodyPr>
          <a:lstStyle/>
          <a:p>
            <a:r>
              <a:rPr lang="el-GR" sz="2400" b="1" i="0" u="none" strike="noStrike" baseline="0" dirty="0">
                <a:solidFill>
                  <a:srgbClr val="000000"/>
                </a:solidFill>
              </a:rPr>
              <a:t>Παρεμβάσεις «απόλαυσης» - </a:t>
            </a:r>
            <a:r>
              <a:rPr lang="el-GR" sz="2400" b="0" i="0" u="none" strike="noStrike" baseline="0" dirty="0">
                <a:solidFill>
                  <a:srgbClr val="000000"/>
                </a:solidFill>
              </a:rPr>
              <a:t>να σταθείς σε κάθε μικρή πτυχή της εμπειρίας σου</a:t>
            </a:r>
            <a:r>
              <a:rPr lang="el-GR" sz="2400" dirty="0">
                <a:solidFill>
                  <a:srgbClr val="000000"/>
                </a:solidFill>
              </a:rPr>
              <a:t>/</a:t>
            </a:r>
            <a:r>
              <a:rPr lang="el-GR" sz="2400" b="0" i="0" u="none" strike="noStrike" baseline="0" dirty="0">
                <a:solidFill>
                  <a:srgbClr val="000000"/>
                </a:solidFill>
              </a:rPr>
              <a:t> να αποκτήσεις ενημερότητα για τις «άπειρες» μικρές χαρές γύρω σου</a:t>
            </a:r>
            <a:r>
              <a:rPr lang="en-US" sz="2400" b="0" i="0" u="none" strike="noStrike" baseline="0" dirty="0">
                <a:solidFill>
                  <a:srgbClr val="000000"/>
                </a:solidFill>
              </a:rPr>
              <a:t>.</a:t>
            </a:r>
            <a:r>
              <a:rPr lang="el-GR" sz="2400" b="0" i="0" u="none" strike="noStrike" baseline="0" dirty="0">
                <a:solidFill>
                  <a:srgbClr val="000000"/>
                </a:solidFill>
              </a:rPr>
              <a:t> </a:t>
            </a:r>
          </a:p>
          <a:p>
            <a:r>
              <a:rPr lang="el-GR" sz="2400" b="1" i="0" u="none" strike="noStrike" baseline="0" dirty="0">
                <a:solidFill>
                  <a:srgbClr val="000000"/>
                </a:solidFill>
              </a:rPr>
              <a:t>Παρεμβάσεις ευγνωμοσύνης</a:t>
            </a:r>
            <a:r>
              <a:rPr lang="el-GR" sz="2400" b="0" i="0" u="none" strike="noStrike" baseline="0" dirty="0">
                <a:solidFill>
                  <a:srgbClr val="000000"/>
                </a:solidFill>
              </a:rPr>
              <a:t>. Η ευγνωμοσύνη γεννά συναίσθημα ευτυχίας, γιατί επιδρά ταυτόχρονα στον εαυτό και στον άλλον</a:t>
            </a:r>
            <a:r>
              <a:rPr lang="el-GR" sz="1800" b="0" i="0" u="none" strike="noStrike" baseline="0" dirty="0">
                <a:solidFill>
                  <a:srgbClr val="000000"/>
                </a:solidFill>
              </a:rPr>
              <a:t>. </a:t>
            </a:r>
          </a:p>
          <a:p>
            <a:pPr lvl="1"/>
            <a:r>
              <a:rPr lang="el-GR" sz="2000" b="1" i="0" u="none" strike="noStrike" baseline="0" dirty="0" err="1">
                <a:solidFill>
                  <a:srgbClr val="000000"/>
                </a:solidFill>
              </a:rPr>
              <a:t>Αναστοχαστικές</a:t>
            </a:r>
            <a:r>
              <a:rPr lang="el-GR" sz="2000" b="1" i="0" u="none" strike="noStrike" baseline="0" dirty="0">
                <a:solidFill>
                  <a:srgbClr val="000000"/>
                </a:solidFill>
              </a:rPr>
              <a:t> πρακτικές – «</a:t>
            </a:r>
            <a:r>
              <a:rPr lang="el-GR" sz="2000" b="0" i="0" u="none" strike="noStrike" baseline="0" dirty="0">
                <a:solidFill>
                  <a:srgbClr val="000000"/>
                </a:solidFill>
              </a:rPr>
              <a:t>ημερολόγιο ευγνωμοσύνης» προς τον εαυτό μας/ πράγματα για τα οποία είμαστε ευγνώμονες, κ.λπ.</a:t>
            </a:r>
          </a:p>
          <a:p>
            <a:pPr lvl="1"/>
            <a:r>
              <a:rPr lang="el-GR" sz="2000" b="1" i="0" u="none" strike="noStrike" baseline="0" dirty="0">
                <a:solidFill>
                  <a:srgbClr val="000000"/>
                </a:solidFill>
              </a:rPr>
              <a:t>Αλληλεπιδραστικές πρακτικές - </a:t>
            </a:r>
            <a:r>
              <a:rPr lang="el-GR" sz="2000" b="0" i="0" u="none" strike="noStrike" baseline="0" dirty="0">
                <a:solidFill>
                  <a:srgbClr val="000000"/>
                </a:solidFill>
              </a:rPr>
              <a:t>όταν εκφράζουμε ενεργά την ευγνωμοσύνη μας σε άλλους λέγοντας «ευχαριστώ», όταν προβαίνουμε σε μικρά δείγματα εκτίμησης, κ.λπ.  </a:t>
            </a:r>
          </a:p>
          <a:p>
            <a:r>
              <a:rPr lang="el-GR" sz="2400" b="1" i="0" u="none" strike="noStrike" baseline="0" dirty="0">
                <a:solidFill>
                  <a:srgbClr val="000000"/>
                </a:solidFill>
              </a:rPr>
              <a:t>Παρεμβάσεις «καλοσύνης» -  </a:t>
            </a:r>
            <a:r>
              <a:rPr lang="el-GR" sz="2400" b="0" i="0" u="none" strike="noStrike" baseline="0" dirty="0">
                <a:solidFill>
                  <a:srgbClr val="000000"/>
                </a:solidFill>
              </a:rPr>
              <a:t>παρεμβάσεις  που εστιάζουν στη συμπόνια/ προσφορά ενός μικρού  δώρου αγάπης, εθελοντισμός,  το να δωρίσεις κάτι ή η βοήθεια σε έναν ξένο που έχει ανάγκη</a:t>
            </a:r>
            <a:r>
              <a:rPr lang="en-US" sz="2400" b="0" i="0" u="none" strike="noStrike" baseline="0" dirty="0">
                <a:solidFill>
                  <a:srgbClr val="000000"/>
                </a:solidFill>
              </a:rPr>
              <a:t>, </a:t>
            </a:r>
            <a:r>
              <a:rPr lang="el-GR" sz="2400" b="0" i="0" u="none" strike="noStrike" baseline="0" dirty="0">
                <a:solidFill>
                  <a:srgbClr val="000000"/>
                </a:solidFill>
              </a:rPr>
              <a:t>κ.λπ. </a:t>
            </a:r>
          </a:p>
          <a:p>
            <a:endParaRPr lang="el-GR" sz="2400" b="0" i="0" u="none" strike="noStrike" baseline="0" dirty="0">
              <a:solidFill>
                <a:srgbClr val="000000"/>
              </a:solidFill>
            </a:endParaRPr>
          </a:p>
          <a:p>
            <a:endParaRPr lang="el-GR" dirty="0"/>
          </a:p>
        </p:txBody>
      </p:sp>
      <p:sp>
        <p:nvSpPr>
          <p:cNvPr id="4" name="Θέση αριθμού διαφάνειας 3">
            <a:extLst>
              <a:ext uri="{FF2B5EF4-FFF2-40B4-BE49-F238E27FC236}">
                <a16:creationId xmlns:a16="http://schemas.microsoft.com/office/drawing/2014/main" id="{34CE8F04-A058-43A5-BB8C-F23C5AF10970}"/>
              </a:ext>
            </a:extLst>
          </p:cNvPr>
          <p:cNvSpPr>
            <a:spLocks noGrp="1"/>
          </p:cNvSpPr>
          <p:nvPr>
            <p:ph type="sldNum" sz="quarter" idx="12"/>
          </p:nvPr>
        </p:nvSpPr>
        <p:spPr/>
        <p:txBody>
          <a:bodyPr/>
          <a:lstStyle/>
          <a:p>
            <a:fld id="{29A67EF4-6AD0-4895-A677-9D84EEBBB660}" type="slidenum">
              <a:rPr lang="el-GR" smtClean="0"/>
              <a:t>19</a:t>
            </a:fld>
            <a:endParaRPr lang="el-GR"/>
          </a:p>
        </p:txBody>
      </p:sp>
    </p:spTree>
    <p:extLst>
      <p:ext uri="{BB962C8B-B14F-4D97-AF65-F5344CB8AC3E}">
        <p14:creationId xmlns:p14="http://schemas.microsoft.com/office/powerpoint/2010/main" val="135275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3600" b="1" dirty="0"/>
              <a:t> Πώς έρχεστε?</a:t>
            </a:r>
          </a:p>
          <a:p>
            <a:pPr marL="0" indent="0" algn="ctr">
              <a:buNone/>
            </a:pPr>
            <a:endParaRPr lang="el-GR" sz="2400" b="1" dirty="0"/>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BCE6C2-0D6C-44C7-A9AF-0ABEA2FCD590}"/>
              </a:ext>
            </a:extLst>
          </p:cNvPr>
          <p:cNvSpPr>
            <a:spLocks noGrp="1"/>
          </p:cNvSpPr>
          <p:nvPr>
            <p:ph type="title"/>
          </p:nvPr>
        </p:nvSpPr>
        <p:spPr>
          <a:xfrm>
            <a:off x="1066800" y="642594"/>
            <a:ext cx="10058400" cy="547014"/>
          </a:xfrm>
        </p:spPr>
        <p:txBody>
          <a:bodyPr>
            <a:noAutofit/>
          </a:bodyPr>
          <a:lstStyle/>
          <a:p>
            <a:r>
              <a:rPr lang="el-GR" sz="3200" dirty="0"/>
              <a:t>Παρεμβάσεις Θετικής Ψυχολογίας-ΙΙΙ</a:t>
            </a:r>
          </a:p>
        </p:txBody>
      </p:sp>
      <p:sp>
        <p:nvSpPr>
          <p:cNvPr id="3" name="Θέση περιεχομένου 2">
            <a:extLst>
              <a:ext uri="{FF2B5EF4-FFF2-40B4-BE49-F238E27FC236}">
                <a16:creationId xmlns:a16="http://schemas.microsoft.com/office/drawing/2014/main" id="{522F4E55-1EF3-4462-B7B3-6E112C67A177}"/>
              </a:ext>
            </a:extLst>
          </p:cNvPr>
          <p:cNvSpPr>
            <a:spLocks noGrp="1"/>
          </p:cNvSpPr>
          <p:nvPr>
            <p:ph idx="1"/>
          </p:nvPr>
        </p:nvSpPr>
        <p:spPr>
          <a:xfrm>
            <a:off x="933635" y="1304128"/>
            <a:ext cx="10626994" cy="5087794"/>
          </a:xfrm>
        </p:spPr>
        <p:txBody>
          <a:bodyPr>
            <a:normAutofit/>
          </a:bodyPr>
          <a:lstStyle/>
          <a:p>
            <a:pPr algn="l"/>
            <a:endParaRPr lang="el-GR" sz="1800" b="0" i="0" u="none" strike="noStrike" baseline="0" dirty="0">
              <a:solidFill>
                <a:srgbClr val="000000"/>
              </a:solidFill>
              <a:latin typeface="Comic Sans MS" panose="030F0702030302020204" pitchFamily="66" charset="0"/>
            </a:endParaRPr>
          </a:p>
          <a:p>
            <a:r>
              <a:rPr lang="el-GR" sz="2400" b="1" i="0" u="none" strike="noStrike" baseline="0" dirty="0">
                <a:solidFill>
                  <a:srgbClr val="000000"/>
                </a:solidFill>
              </a:rPr>
              <a:t>Παρεμβάσεις </a:t>
            </a:r>
            <a:r>
              <a:rPr lang="el-GR" sz="2400" b="1" i="0" u="none" strike="noStrike" baseline="0" dirty="0" err="1">
                <a:solidFill>
                  <a:srgbClr val="000000"/>
                </a:solidFill>
              </a:rPr>
              <a:t>ενσυναίσθησης</a:t>
            </a:r>
            <a:r>
              <a:rPr lang="el-GR" sz="2400" b="1" dirty="0">
                <a:solidFill>
                  <a:srgbClr val="000000"/>
                </a:solidFill>
              </a:rPr>
              <a:t> - </a:t>
            </a:r>
            <a:r>
              <a:rPr lang="el-GR" sz="2400" b="0" i="0" u="none" strike="noStrike" baseline="0" dirty="0">
                <a:solidFill>
                  <a:srgbClr val="000000"/>
                </a:solidFill>
              </a:rPr>
              <a:t>ενίσχυση των θετικών συναισθημάτων για </a:t>
            </a:r>
            <a:r>
              <a:rPr lang="el-GR" sz="2400" dirty="0">
                <a:solidFill>
                  <a:srgbClr val="000000"/>
                </a:solidFill>
              </a:rPr>
              <a:t>εαυτό και άλλους (και </a:t>
            </a:r>
            <a:r>
              <a:rPr lang="el-GR" sz="2400" b="1" i="0" u="none" strike="noStrike" baseline="0" dirty="0">
                <a:solidFill>
                  <a:srgbClr val="000000"/>
                </a:solidFill>
              </a:rPr>
              <a:t>διαλογισμός, </a:t>
            </a:r>
            <a:r>
              <a:rPr lang="el-GR" sz="2400" b="1" i="0" u="none" strike="noStrike" baseline="0" dirty="0" err="1">
                <a:solidFill>
                  <a:srgbClr val="000000"/>
                </a:solidFill>
              </a:rPr>
              <a:t>mindfulness</a:t>
            </a:r>
            <a:r>
              <a:rPr lang="el-GR" sz="2400" b="1" i="0" u="none" strike="noStrike" baseline="0" dirty="0">
                <a:solidFill>
                  <a:srgbClr val="000000"/>
                </a:solidFill>
              </a:rPr>
              <a:t>, κ.λπ.</a:t>
            </a:r>
            <a:r>
              <a:rPr lang="el-GR" sz="2400" b="1" dirty="0">
                <a:solidFill>
                  <a:srgbClr val="000000"/>
                </a:solidFill>
              </a:rPr>
              <a:t>)</a:t>
            </a:r>
            <a:endParaRPr lang="el-GR" sz="2400" b="0" i="0" u="none" strike="noStrike" baseline="0" dirty="0">
              <a:solidFill>
                <a:srgbClr val="000000"/>
              </a:solidFill>
            </a:endParaRPr>
          </a:p>
          <a:p>
            <a:r>
              <a:rPr lang="el-GR" sz="2400" b="1" i="0" u="none" strike="noStrike" baseline="0" dirty="0">
                <a:solidFill>
                  <a:srgbClr val="000000"/>
                </a:solidFill>
              </a:rPr>
              <a:t>Παρεμβάσεις ενίσχυσης της αισιοδοξίας  - </a:t>
            </a:r>
            <a:r>
              <a:rPr lang="el-GR" sz="2400" b="0" i="0" u="none" strike="noStrike" baseline="0" dirty="0">
                <a:solidFill>
                  <a:srgbClr val="000000"/>
                </a:solidFill>
              </a:rPr>
              <a:t> με βάση ρεαλιστικές προσδοκίες (άσκηση  </a:t>
            </a:r>
            <a:r>
              <a:rPr lang="el-GR" sz="2400" b="1" i="1" u="none" strike="noStrike" baseline="0" dirty="0">
                <a:solidFill>
                  <a:srgbClr val="000000"/>
                </a:solidFill>
              </a:rPr>
              <a:t>«</a:t>
            </a:r>
            <a:r>
              <a:rPr lang="el-GR" sz="2400" b="1" i="1" u="none" strike="noStrike" baseline="0" dirty="0" err="1">
                <a:solidFill>
                  <a:srgbClr val="000000"/>
                </a:solidFill>
              </a:rPr>
              <a:t>Imagine</a:t>
            </a:r>
            <a:r>
              <a:rPr lang="el-GR" sz="2400" b="1" i="1" u="none" strike="noStrike" baseline="0" dirty="0">
                <a:solidFill>
                  <a:srgbClr val="000000"/>
                </a:solidFill>
              </a:rPr>
              <a:t> </a:t>
            </a:r>
            <a:r>
              <a:rPr lang="el-GR" sz="2400" b="1" i="1" u="none" strike="noStrike" baseline="0" dirty="0" err="1">
                <a:solidFill>
                  <a:srgbClr val="000000"/>
                </a:solidFill>
              </a:rPr>
              <a:t>Yourself</a:t>
            </a:r>
            <a:r>
              <a:rPr lang="el-GR" sz="2400" b="1" i="1" u="none" strike="noStrike" baseline="0" dirty="0">
                <a:solidFill>
                  <a:srgbClr val="000000"/>
                </a:solidFill>
              </a:rPr>
              <a:t>»</a:t>
            </a:r>
            <a:r>
              <a:rPr lang="el-GR" sz="2400" dirty="0">
                <a:solidFill>
                  <a:srgbClr val="000000"/>
                </a:solidFill>
              </a:rPr>
              <a:t>)</a:t>
            </a:r>
            <a:r>
              <a:rPr lang="el-GR" sz="2400" b="0" i="0" u="none" strike="noStrike" baseline="0" dirty="0">
                <a:solidFill>
                  <a:srgbClr val="000000"/>
                </a:solidFill>
              </a:rPr>
              <a:t> </a:t>
            </a:r>
          </a:p>
          <a:p>
            <a:r>
              <a:rPr lang="el-GR" sz="2400" b="1" i="0" u="none" strike="noStrike" baseline="0" dirty="0">
                <a:solidFill>
                  <a:srgbClr val="000000"/>
                </a:solidFill>
              </a:rPr>
              <a:t>Παρεμβάσεις οικοδόμησης δύναμης</a:t>
            </a:r>
            <a:r>
              <a:rPr lang="el-GR" sz="2400" b="0" i="0" u="none" strike="noStrike" baseline="0" dirty="0">
                <a:solidFill>
                  <a:srgbClr val="000000"/>
                </a:solidFill>
              </a:rPr>
              <a:t> - εύρεση και ανάπτυξη των δυνατών σημείων (εργαλείο </a:t>
            </a:r>
            <a:r>
              <a:rPr lang="el-GR" sz="2400" b="1" i="1" u="none" strike="noStrike" baseline="0" dirty="0" err="1">
                <a:solidFill>
                  <a:srgbClr val="000000"/>
                </a:solidFill>
              </a:rPr>
              <a:t>Values</a:t>
            </a:r>
            <a:r>
              <a:rPr lang="el-GR" sz="2400" b="1" i="1" u="none" strike="noStrike" baseline="0" dirty="0">
                <a:solidFill>
                  <a:srgbClr val="000000"/>
                </a:solidFill>
              </a:rPr>
              <a:t> In Action </a:t>
            </a:r>
            <a:r>
              <a:rPr lang="el-GR" sz="2400" b="0" i="0" u="none" strike="noStrike" baseline="0" dirty="0">
                <a:solidFill>
                  <a:srgbClr val="000000"/>
                </a:solidFill>
              </a:rPr>
              <a:t>(V.I.A)/  24 «δυνατά» σημεία, για παράδειγμα, αγάπη για μάθηση, θάρρος, δημιουργικότητα, κ.λπ.) </a:t>
            </a:r>
          </a:p>
          <a:p>
            <a:r>
              <a:rPr lang="el-GR" sz="2400" b="1" i="0" u="none" strike="noStrike" baseline="0" dirty="0">
                <a:solidFill>
                  <a:srgbClr val="000000"/>
                </a:solidFill>
              </a:rPr>
              <a:t>Παρεμβάσεις εύρεσης νοήματος </a:t>
            </a:r>
            <a:r>
              <a:rPr lang="el-GR" sz="2400" b="0" i="0" u="none" strike="noStrike" baseline="0" dirty="0">
                <a:solidFill>
                  <a:srgbClr val="000000"/>
                </a:solidFill>
              </a:rPr>
              <a:t>-  τι έχει νόημα για τον καθέναν από εμάς? τι μπορούμε να κάνουμε για να το επιτύχουμε? </a:t>
            </a:r>
          </a:p>
          <a:p>
            <a:pPr marL="0" indent="0">
              <a:buNone/>
            </a:pPr>
            <a:r>
              <a:rPr lang="el-GR" sz="3800" b="0" i="0" u="none" strike="noStrike" baseline="0" dirty="0">
                <a:solidFill>
                  <a:srgbClr val="000000"/>
                </a:solidFill>
              </a:rPr>
              <a:t> </a:t>
            </a:r>
          </a:p>
          <a:p>
            <a:endParaRPr lang="el-GR" dirty="0"/>
          </a:p>
        </p:txBody>
      </p:sp>
      <p:sp>
        <p:nvSpPr>
          <p:cNvPr id="4" name="Θέση αριθμού διαφάνειας 3">
            <a:extLst>
              <a:ext uri="{FF2B5EF4-FFF2-40B4-BE49-F238E27FC236}">
                <a16:creationId xmlns:a16="http://schemas.microsoft.com/office/drawing/2014/main" id="{D906348B-7918-455B-A4A0-43B5D9416B14}"/>
              </a:ext>
            </a:extLst>
          </p:cNvPr>
          <p:cNvSpPr>
            <a:spLocks noGrp="1"/>
          </p:cNvSpPr>
          <p:nvPr>
            <p:ph type="sldNum" sz="quarter" idx="12"/>
          </p:nvPr>
        </p:nvSpPr>
        <p:spPr/>
        <p:txBody>
          <a:bodyPr/>
          <a:lstStyle/>
          <a:p>
            <a:fld id="{29A67EF4-6AD0-4895-A677-9D84EEBBB660}" type="slidenum">
              <a:rPr lang="el-GR" smtClean="0"/>
              <a:t>20</a:t>
            </a:fld>
            <a:endParaRPr lang="el-GR"/>
          </a:p>
        </p:txBody>
      </p:sp>
    </p:spTree>
    <p:extLst>
      <p:ext uri="{BB962C8B-B14F-4D97-AF65-F5344CB8AC3E}">
        <p14:creationId xmlns:p14="http://schemas.microsoft.com/office/powerpoint/2010/main" val="230142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D7CA35-8C11-5BB1-1E6C-01F0D9511EC1}"/>
              </a:ext>
            </a:extLst>
          </p:cNvPr>
          <p:cNvSpPr>
            <a:spLocks noGrp="1"/>
          </p:cNvSpPr>
          <p:nvPr>
            <p:ph type="title"/>
          </p:nvPr>
        </p:nvSpPr>
        <p:spPr>
          <a:xfrm>
            <a:off x="1066800" y="642594"/>
            <a:ext cx="10058400" cy="866610"/>
          </a:xfrm>
        </p:spPr>
        <p:txBody>
          <a:bodyPr>
            <a:normAutofit fontScale="90000"/>
          </a:bodyPr>
          <a:lstStyle/>
          <a:p>
            <a:pPr marL="0" marR="0">
              <a:spcBef>
                <a:spcPts val="0"/>
              </a:spcBef>
              <a:spcAft>
                <a:spcPts val="0"/>
              </a:spcAft>
            </a:pPr>
            <a:r>
              <a:rPr lang="en-GB" sz="3600" dirty="0">
                <a:effectLst/>
                <a:ea typeface="Times New Roman" panose="02020603050405020304" pitchFamily="18" charset="0"/>
              </a:rPr>
              <a:t>Thomas-Kilmann</a:t>
            </a:r>
            <a:br>
              <a:rPr lang="el-GR" sz="3600" dirty="0">
                <a:effectLst/>
                <a:ea typeface="Times New Roman" panose="02020603050405020304" pitchFamily="18" charset="0"/>
              </a:rPr>
            </a:br>
            <a:r>
              <a:rPr lang="en-GB" sz="3600" dirty="0">
                <a:effectLst/>
                <a:ea typeface="Times New Roman" panose="02020603050405020304" pitchFamily="18" charset="0"/>
              </a:rPr>
              <a:t>Conflict Mode Instrument</a:t>
            </a:r>
            <a:r>
              <a:rPr lang="el-GR" sz="3600" dirty="0">
                <a:effectLst/>
                <a:ea typeface="Times New Roman" panose="02020603050405020304" pitchFamily="18" charset="0"/>
              </a:rPr>
              <a:t>  Ι</a:t>
            </a:r>
            <a:br>
              <a:rPr lang="el-GR" sz="4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71C1DD4-E5DA-B0B5-7696-40A4EFCEE489}"/>
              </a:ext>
            </a:extLst>
          </p:cNvPr>
          <p:cNvSpPr>
            <a:spLocks noGrp="1"/>
          </p:cNvSpPr>
          <p:nvPr>
            <p:ph idx="1"/>
          </p:nvPr>
        </p:nvSpPr>
        <p:spPr>
          <a:xfrm>
            <a:off x="835980" y="1330761"/>
            <a:ext cx="10058400" cy="5139805"/>
          </a:xfrm>
        </p:spPr>
        <p:txBody>
          <a:bodyPr>
            <a:normAutofit fontScale="47500" lnSpcReduction="20000"/>
          </a:bodyPr>
          <a:lstStyle/>
          <a:p>
            <a:pPr marL="0" marR="0" indent="0" algn="ctr">
              <a:spcBef>
                <a:spcPts val="0"/>
              </a:spcBef>
              <a:spcAft>
                <a:spcPts val="0"/>
              </a:spcAft>
              <a:buNone/>
            </a:pPr>
            <a:r>
              <a:rPr lang="en-GB" sz="1800" dirty="0">
                <a:effectLst/>
                <a:latin typeface="Tahoma" panose="020B0604030504040204"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endParaRPr lang="el-GR"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l-GR" sz="3800" dirty="0">
                <a:effectLst/>
                <a:ea typeface="Times New Roman" panose="02020603050405020304" pitchFamily="18" charset="0"/>
              </a:rPr>
              <a:t>Εργαλείο για τη Σύγκρουση</a:t>
            </a:r>
          </a:p>
          <a:p>
            <a:pPr marL="0" marR="0" algn="ctr">
              <a:spcBef>
                <a:spcPts val="0"/>
              </a:spcBef>
              <a:spcAft>
                <a:spcPts val="0"/>
              </a:spcAft>
            </a:pPr>
            <a:r>
              <a:rPr lang="el-GR" sz="3800" dirty="0"/>
              <a:t>Ι</a:t>
            </a:r>
            <a:r>
              <a:rPr lang="en-US" sz="3800" i="0" dirty="0">
                <a:effectLst/>
              </a:rPr>
              <a:t>s designed to measure a person's behavior in conflict situations</a:t>
            </a:r>
            <a:endParaRPr lang="el-GR" sz="3800" i="0" dirty="0">
              <a:effectLst/>
            </a:endParaRPr>
          </a:p>
          <a:p>
            <a:pPr marL="0" marR="0" indent="0" algn="ctr">
              <a:spcBef>
                <a:spcPts val="0"/>
              </a:spcBef>
              <a:spcAft>
                <a:spcPts val="0"/>
              </a:spcAft>
              <a:buNone/>
            </a:pPr>
            <a:endParaRPr lang="el-GR" sz="3800" i="0" dirty="0">
              <a:effectLst/>
            </a:endParaRPr>
          </a:p>
          <a:p>
            <a:pPr marL="0" marR="0" indent="0" algn="ctr">
              <a:spcBef>
                <a:spcPts val="0"/>
              </a:spcBef>
              <a:spcAft>
                <a:spcPts val="0"/>
              </a:spcAft>
              <a:buNone/>
            </a:pPr>
            <a:r>
              <a:rPr lang="el-GR" sz="5900" b="1" dirty="0"/>
              <a:t>Οδηγίες </a:t>
            </a:r>
            <a:endParaRPr lang="el-GR" sz="5900" b="1" i="0" dirty="0">
              <a:effectLst/>
            </a:endParaRPr>
          </a:p>
          <a:p>
            <a:pPr marL="0" marR="0" algn="ctr">
              <a:spcBef>
                <a:spcPts val="0"/>
              </a:spcBef>
              <a:spcAft>
                <a:spcPts val="0"/>
              </a:spcAft>
            </a:pPr>
            <a:endParaRPr lang="el-GR" sz="3800" dirty="0">
              <a:ea typeface="Times New Roman" panose="02020603050405020304" pitchFamily="18" charset="0"/>
            </a:endParaRPr>
          </a:p>
          <a:p>
            <a:pPr marL="0" marR="0" algn="just">
              <a:spcBef>
                <a:spcPts val="0"/>
              </a:spcBef>
              <a:spcAft>
                <a:spcPts val="0"/>
              </a:spcAft>
            </a:pPr>
            <a:r>
              <a:rPr lang="el-GR" sz="4400" dirty="0">
                <a:effectLst/>
                <a:ea typeface="Times New Roman" panose="02020603050405020304" pitchFamily="18" charset="0"/>
              </a:rPr>
              <a:t>Σκεφτείτε ότι βρίσκεστε σε μια κατάσταση όπου θέλετε κάτι διαφορετικό από αυτό που θέλει ένα άλλο άτομο. Πως συνηθίζετε να αντιμετωπίζετε μια τέτοια κατάσταση;</a:t>
            </a:r>
          </a:p>
          <a:p>
            <a:pPr marL="0" marR="0" indent="0" algn="just">
              <a:spcBef>
                <a:spcPts val="0"/>
              </a:spcBef>
              <a:spcAft>
                <a:spcPts val="0"/>
              </a:spcAft>
              <a:buNone/>
            </a:pPr>
            <a:r>
              <a:rPr lang="el-GR" sz="4400" dirty="0">
                <a:effectLst/>
                <a:ea typeface="Times New Roman" panose="02020603050405020304" pitchFamily="18" charset="0"/>
              </a:rPr>
              <a:t> </a:t>
            </a:r>
          </a:p>
          <a:p>
            <a:pPr marL="0" marR="0" algn="just">
              <a:spcBef>
                <a:spcPts val="0"/>
              </a:spcBef>
              <a:spcAft>
                <a:spcPts val="0"/>
              </a:spcAft>
            </a:pPr>
            <a:r>
              <a:rPr lang="el-GR" sz="4400" dirty="0">
                <a:effectLst/>
                <a:ea typeface="Times New Roman" panose="02020603050405020304" pitchFamily="18" charset="0"/>
              </a:rPr>
              <a:t>Στις επόμενες σελίδες θα βρείτε ζευγάρια δηλώσεων που περιγράφουν πιθανούς τρόπους αντιμετώπισης. Για κάθε ζευγάρι παρακαλώ κυκλώστε την ‘Α’ ή την ‘Β’ δήλωση που είναι πιο χαρακτηριστική της δικής σας συμπεριφοράς. </a:t>
            </a:r>
          </a:p>
          <a:p>
            <a:pPr marL="0" marR="0" indent="0" algn="just">
              <a:spcBef>
                <a:spcPts val="0"/>
              </a:spcBef>
              <a:spcAft>
                <a:spcPts val="0"/>
              </a:spcAft>
              <a:buNone/>
            </a:pPr>
            <a:r>
              <a:rPr lang="el-GR" sz="4400" dirty="0">
                <a:effectLst/>
                <a:ea typeface="Times New Roman" panose="02020603050405020304" pitchFamily="18" charset="0"/>
              </a:rPr>
              <a:t> </a:t>
            </a:r>
          </a:p>
          <a:p>
            <a:pPr marL="0" marR="0" algn="just">
              <a:spcBef>
                <a:spcPts val="0"/>
              </a:spcBef>
              <a:spcAft>
                <a:spcPts val="0"/>
              </a:spcAft>
            </a:pPr>
            <a:r>
              <a:rPr lang="el-GR" sz="4400" dirty="0">
                <a:effectLst/>
                <a:ea typeface="Times New Roman" panose="02020603050405020304" pitchFamily="18" charset="0"/>
              </a:rPr>
              <a:t>Σε πολλές περιπτώσεις ούτε η ‘Α’ ούτε η ‘Β’ δήλωση θα περιγράφουν επακριβώς τη συμπεριφορά σας. Παρακαλώ διαλέξτε τη δήλωση που είναι πιο κοντά στη δική σας ανταπόκριση σε μια τέτοια κατάσταση. </a:t>
            </a:r>
          </a:p>
          <a:p>
            <a:pPr marL="0" indent="0">
              <a:buNone/>
            </a:pPr>
            <a:br>
              <a:rPr lang="el-GR" sz="3800" dirty="0">
                <a:effectLst/>
                <a:ea typeface="Times New Roman" panose="02020603050405020304" pitchFamily="18" charset="0"/>
              </a:rPr>
            </a:br>
            <a:endParaRPr lang="el-GR" sz="3800" dirty="0">
              <a:effectLst/>
              <a:ea typeface="Times New Roman" panose="02020603050405020304" pitchFamily="18" charset="0"/>
            </a:endParaRPr>
          </a:p>
          <a:p>
            <a:endParaRPr lang="el-GR" dirty="0"/>
          </a:p>
        </p:txBody>
      </p:sp>
      <p:sp>
        <p:nvSpPr>
          <p:cNvPr id="4" name="Θέση αριθμού διαφάνειας 3">
            <a:extLst>
              <a:ext uri="{FF2B5EF4-FFF2-40B4-BE49-F238E27FC236}">
                <a16:creationId xmlns:a16="http://schemas.microsoft.com/office/drawing/2014/main" id="{4407FE14-2316-76C3-B7AE-06FA3F62870E}"/>
              </a:ext>
            </a:extLst>
          </p:cNvPr>
          <p:cNvSpPr>
            <a:spLocks noGrp="1"/>
          </p:cNvSpPr>
          <p:nvPr>
            <p:ph type="sldNum" sz="quarter" idx="12"/>
          </p:nvPr>
        </p:nvSpPr>
        <p:spPr/>
        <p:txBody>
          <a:bodyPr/>
          <a:lstStyle/>
          <a:p>
            <a:fld id="{29A67EF4-6AD0-4895-A677-9D84EEBBB660}" type="slidenum">
              <a:rPr lang="el-GR" smtClean="0"/>
              <a:t>21</a:t>
            </a:fld>
            <a:endParaRPr lang="el-GR"/>
          </a:p>
        </p:txBody>
      </p:sp>
    </p:spTree>
    <p:extLst>
      <p:ext uri="{BB962C8B-B14F-4D97-AF65-F5344CB8AC3E}">
        <p14:creationId xmlns:p14="http://schemas.microsoft.com/office/powerpoint/2010/main" val="1518780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D7CA35-8C11-5BB1-1E6C-01F0D9511EC1}"/>
              </a:ext>
            </a:extLst>
          </p:cNvPr>
          <p:cNvSpPr>
            <a:spLocks noGrp="1"/>
          </p:cNvSpPr>
          <p:nvPr>
            <p:ph type="title"/>
          </p:nvPr>
        </p:nvSpPr>
        <p:spPr/>
        <p:txBody>
          <a:bodyPr>
            <a:normAutofit fontScale="90000"/>
          </a:bodyPr>
          <a:lstStyle/>
          <a:p>
            <a:pPr marL="0" marR="0">
              <a:spcBef>
                <a:spcPts val="0"/>
              </a:spcBef>
              <a:spcAft>
                <a:spcPts val="0"/>
              </a:spcAft>
            </a:pPr>
            <a:r>
              <a:rPr lang="en-GB" sz="3600" dirty="0">
                <a:effectLst/>
                <a:ea typeface="Times New Roman" panose="02020603050405020304" pitchFamily="18" charset="0"/>
              </a:rPr>
              <a:t>Thomas-Kilmann</a:t>
            </a:r>
            <a:br>
              <a:rPr lang="el-GR" sz="3600" dirty="0">
                <a:effectLst/>
                <a:ea typeface="Times New Roman" panose="02020603050405020304" pitchFamily="18" charset="0"/>
              </a:rPr>
            </a:br>
            <a:r>
              <a:rPr lang="en-GB" sz="3600" dirty="0">
                <a:effectLst/>
                <a:ea typeface="Times New Roman" panose="02020603050405020304" pitchFamily="18" charset="0"/>
              </a:rPr>
              <a:t>Conflict Mode Instrument</a:t>
            </a:r>
            <a:r>
              <a:rPr lang="el-GR" sz="3600" dirty="0">
                <a:effectLst/>
                <a:ea typeface="Times New Roman" panose="02020603050405020304" pitchFamily="18" charset="0"/>
              </a:rPr>
              <a:t> ΙΙ</a:t>
            </a:r>
            <a:br>
              <a:rPr lang="el-GR" sz="4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71C1DD4-E5DA-B0B5-7696-40A4EFCEE489}"/>
              </a:ext>
            </a:extLst>
          </p:cNvPr>
          <p:cNvSpPr>
            <a:spLocks noGrp="1"/>
          </p:cNvSpPr>
          <p:nvPr>
            <p:ph idx="1"/>
          </p:nvPr>
        </p:nvSpPr>
        <p:spPr>
          <a:xfrm>
            <a:off x="1021655" y="1703625"/>
            <a:ext cx="10058400" cy="3931920"/>
          </a:xfrm>
        </p:spPr>
        <p:txBody>
          <a:bodyPr>
            <a:normAutofit/>
          </a:bodyPr>
          <a:lstStyle/>
          <a:p>
            <a:pPr marL="0" marR="0" indent="0">
              <a:spcBef>
                <a:spcPts val="0"/>
              </a:spcBef>
              <a:spcAft>
                <a:spcPts val="0"/>
              </a:spcAft>
              <a:buNone/>
            </a:pPr>
            <a:r>
              <a:rPr lang="en-GB" sz="1800" dirty="0">
                <a:effectLst/>
                <a:latin typeface="Tahoma" panose="020B0604030504040204"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l-GR"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l-GR" sz="3800" dirty="0">
              <a:effectLst/>
              <a:ea typeface="Times New Roman" panose="02020603050405020304" pitchFamily="18" charset="0"/>
            </a:endParaRPr>
          </a:p>
          <a:p>
            <a:pPr marL="0" indent="0">
              <a:buNone/>
            </a:pPr>
            <a:br>
              <a:rPr lang="el-GR" sz="3800" dirty="0">
                <a:effectLst/>
                <a:ea typeface="Times New Roman" panose="02020603050405020304" pitchFamily="18" charset="0"/>
              </a:rPr>
            </a:br>
            <a:endParaRPr lang="el-GR" sz="3800" dirty="0">
              <a:effectLst/>
              <a:ea typeface="Times New Roman" panose="02020603050405020304" pitchFamily="18" charset="0"/>
            </a:endParaRPr>
          </a:p>
          <a:p>
            <a:endParaRPr lang="el-GR" dirty="0"/>
          </a:p>
        </p:txBody>
      </p:sp>
      <p:sp>
        <p:nvSpPr>
          <p:cNvPr id="4" name="Θέση αριθμού διαφάνειας 3">
            <a:extLst>
              <a:ext uri="{FF2B5EF4-FFF2-40B4-BE49-F238E27FC236}">
                <a16:creationId xmlns:a16="http://schemas.microsoft.com/office/drawing/2014/main" id="{4407FE14-2316-76C3-B7AE-06FA3F62870E}"/>
              </a:ext>
            </a:extLst>
          </p:cNvPr>
          <p:cNvSpPr>
            <a:spLocks noGrp="1"/>
          </p:cNvSpPr>
          <p:nvPr>
            <p:ph type="sldNum" sz="quarter" idx="12"/>
          </p:nvPr>
        </p:nvSpPr>
        <p:spPr/>
        <p:txBody>
          <a:bodyPr/>
          <a:lstStyle/>
          <a:p>
            <a:fld id="{29A67EF4-6AD0-4895-A677-9D84EEBBB660}" type="slidenum">
              <a:rPr lang="el-GR" smtClean="0"/>
              <a:t>22</a:t>
            </a:fld>
            <a:endParaRPr lang="el-GR"/>
          </a:p>
        </p:txBody>
      </p:sp>
      <p:graphicFrame>
        <p:nvGraphicFramePr>
          <p:cNvPr id="7" name="Πίνακας 6">
            <a:extLst>
              <a:ext uri="{FF2B5EF4-FFF2-40B4-BE49-F238E27FC236}">
                <a16:creationId xmlns:a16="http://schemas.microsoft.com/office/drawing/2014/main" id="{0EF82E34-8444-0485-693F-5E68B11FD33E}"/>
              </a:ext>
            </a:extLst>
          </p:cNvPr>
          <p:cNvGraphicFramePr>
            <a:graphicFrameLocks noGrp="1"/>
          </p:cNvGraphicFramePr>
          <p:nvPr>
            <p:extLst>
              <p:ext uri="{D42A27DB-BD31-4B8C-83A1-F6EECF244321}">
                <p14:modId xmlns:p14="http://schemas.microsoft.com/office/powerpoint/2010/main" val="699200614"/>
              </p:ext>
            </p:extLst>
          </p:nvPr>
        </p:nvGraphicFramePr>
        <p:xfrm>
          <a:off x="790114" y="2796401"/>
          <a:ext cx="10884023" cy="2357974"/>
        </p:xfrm>
        <a:graphic>
          <a:graphicData uri="http://schemas.openxmlformats.org/drawingml/2006/table">
            <a:tbl>
              <a:tblPr>
                <a:tableStyleId>{5C22544A-7EE6-4342-B048-85BDC9FD1C3A}</a:tableStyleId>
              </a:tblPr>
              <a:tblGrid>
                <a:gridCol w="553425">
                  <a:extLst>
                    <a:ext uri="{9D8B030D-6E8A-4147-A177-3AD203B41FA5}">
                      <a16:colId xmlns:a16="http://schemas.microsoft.com/office/drawing/2014/main" val="679524037"/>
                    </a:ext>
                  </a:extLst>
                </a:gridCol>
                <a:gridCol w="2029226">
                  <a:extLst>
                    <a:ext uri="{9D8B030D-6E8A-4147-A177-3AD203B41FA5}">
                      <a16:colId xmlns:a16="http://schemas.microsoft.com/office/drawing/2014/main" val="199758320"/>
                    </a:ext>
                  </a:extLst>
                </a:gridCol>
                <a:gridCol w="2582649">
                  <a:extLst>
                    <a:ext uri="{9D8B030D-6E8A-4147-A177-3AD203B41FA5}">
                      <a16:colId xmlns:a16="http://schemas.microsoft.com/office/drawing/2014/main" val="1831979927"/>
                    </a:ext>
                  </a:extLst>
                </a:gridCol>
                <a:gridCol w="1906241">
                  <a:extLst>
                    <a:ext uri="{9D8B030D-6E8A-4147-A177-3AD203B41FA5}">
                      <a16:colId xmlns:a16="http://schemas.microsoft.com/office/drawing/2014/main" val="3308778556"/>
                    </a:ext>
                  </a:extLst>
                </a:gridCol>
                <a:gridCol w="1906241">
                  <a:extLst>
                    <a:ext uri="{9D8B030D-6E8A-4147-A177-3AD203B41FA5}">
                      <a16:colId xmlns:a16="http://schemas.microsoft.com/office/drawing/2014/main" val="3000249828"/>
                    </a:ext>
                  </a:extLst>
                </a:gridCol>
                <a:gridCol w="1906241">
                  <a:extLst>
                    <a:ext uri="{9D8B030D-6E8A-4147-A177-3AD203B41FA5}">
                      <a16:colId xmlns:a16="http://schemas.microsoft.com/office/drawing/2014/main" val="363378990"/>
                    </a:ext>
                  </a:extLst>
                </a:gridCol>
              </a:tblGrid>
              <a:tr h="2357974">
                <a:tc>
                  <a:txBody>
                    <a:bodyPr/>
                    <a:lstStyle/>
                    <a:p>
                      <a:pPr marL="228600" marR="0" algn="just">
                        <a:spcBef>
                          <a:spcPts val="0"/>
                        </a:spcBef>
                        <a:spcAft>
                          <a:spcPts val="0"/>
                        </a:spcAft>
                      </a:pPr>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400" dirty="0">
                          <a:effectLst/>
                        </a:rPr>
                        <a:t>Ανταγωνισμός</a:t>
                      </a:r>
                    </a:p>
                    <a:p>
                      <a:pPr marL="0" marR="0" algn="ctr">
                        <a:spcBef>
                          <a:spcPts val="0"/>
                        </a:spcBef>
                        <a:spcAft>
                          <a:spcPts val="0"/>
                        </a:spcAft>
                      </a:pPr>
                      <a:r>
                        <a:rPr lang="el-GR" sz="2400" dirty="0">
                          <a:effectLst/>
                        </a:rPr>
                        <a:t>(πίεση)</a:t>
                      </a:r>
                      <a:endParaRPr lang="el-GR"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400" kern="0" dirty="0">
                          <a:effectLst/>
                        </a:rPr>
                        <a:t>Συνεργασία</a:t>
                      </a:r>
                    </a:p>
                    <a:p>
                      <a:pPr marL="0" marR="0" indent="-67945" algn="ctr">
                        <a:spcBef>
                          <a:spcPts val="0"/>
                        </a:spcBef>
                        <a:spcAft>
                          <a:spcPts val="0"/>
                        </a:spcAft>
                      </a:pPr>
                      <a:r>
                        <a:rPr lang="el-GR" sz="2400" dirty="0">
                          <a:effectLst/>
                        </a:rPr>
                        <a:t>(επίλυση προβλημάτων)</a:t>
                      </a:r>
                      <a:endParaRPr lang="el-GR"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400" kern="0" dirty="0">
                          <a:effectLst/>
                        </a:rPr>
                        <a:t>Συμβιβασμός</a:t>
                      </a:r>
                    </a:p>
                    <a:p>
                      <a:pPr marL="0" marR="0" algn="ctr">
                        <a:spcBef>
                          <a:spcPts val="0"/>
                        </a:spcBef>
                        <a:spcAft>
                          <a:spcPts val="0"/>
                        </a:spcAft>
                      </a:pPr>
                      <a:r>
                        <a:rPr lang="el-GR" sz="2400" dirty="0">
                          <a:effectLst/>
                        </a:rPr>
                        <a:t>(μοίρασμα)</a:t>
                      </a:r>
                      <a:endParaRPr lang="el-GR"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l-GR" sz="2400" kern="0" dirty="0">
                          <a:effectLst/>
                        </a:rPr>
                        <a:t>Αποφυγή</a:t>
                      </a:r>
                    </a:p>
                    <a:p>
                      <a:pPr marL="0" marR="0" algn="ctr">
                        <a:spcBef>
                          <a:spcPts val="0"/>
                        </a:spcBef>
                        <a:spcAft>
                          <a:spcPts val="0"/>
                        </a:spcAft>
                      </a:pPr>
                      <a:r>
                        <a:rPr lang="el-GR" sz="2400" dirty="0">
                          <a:effectLst/>
                        </a:rPr>
                        <a:t>(απόσυρση)</a:t>
                      </a:r>
                      <a:endParaRPr lang="el-GR"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68580" algn="ctr">
                        <a:spcBef>
                          <a:spcPts val="0"/>
                        </a:spcBef>
                        <a:spcAft>
                          <a:spcPts val="0"/>
                        </a:spcAft>
                      </a:pPr>
                      <a:r>
                        <a:rPr lang="el-GR" sz="2400" dirty="0">
                          <a:effectLst/>
                        </a:rPr>
                        <a:t>Προσαρμογή</a:t>
                      </a:r>
                    </a:p>
                    <a:p>
                      <a:pPr marL="0" marR="0" algn="ctr">
                        <a:spcBef>
                          <a:spcPts val="0"/>
                        </a:spcBef>
                        <a:spcAft>
                          <a:spcPts val="0"/>
                        </a:spcAft>
                      </a:pPr>
                      <a:r>
                        <a:rPr lang="el-GR" sz="2400" dirty="0">
                          <a:effectLst/>
                        </a:rPr>
                        <a:t>(εξομάλυνση)</a:t>
                      </a:r>
                      <a:endParaRPr lang="el-GR"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26615865"/>
                  </a:ext>
                </a:extLst>
              </a:tr>
            </a:tbl>
          </a:graphicData>
        </a:graphic>
      </p:graphicFrame>
      <p:sp>
        <p:nvSpPr>
          <p:cNvPr id="8" name="Rectangle 2">
            <a:extLst>
              <a:ext uri="{FF2B5EF4-FFF2-40B4-BE49-F238E27FC236}">
                <a16:creationId xmlns:a16="http://schemas.microsoft.com/office/drawing/2014/main" id="{ED70015A-1CFA-531D-D068-18810AB940F6}"/>
              </a:ext>
            </a:extLst>
          </p:cNvPr>
          <p:cNvSpPr>
            <a:spLocks noChangeArrowheads="1"/>
          </p:cNvSpPr>
          <p:nvPr/>
        </p:nvSpPr>
        <p:spPr bwMode="auto">
          <a:xfrm>
            <a:off x="790114" y="1903849"/>
            <a:ext cx="1088402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mn-lt"/>
                <a:ea typeface="Times New Roman" panose="02020603050405020304" pitchFamily="18" charset="0"/>
                <a:cs typeface="Tahoma" panose="020B0604030504040204" pitchFamily="34" charset="0"/>
              </a:rPr>
              <a:t>Σκορ &amp; Ερμηνεία του Εργαλείου</a:t>
            </a:r>
            <a:endParaRPr kumimoji="0" lang="el-GR" altLang="el-GR" sz="2000" b="1"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none" strike="noStrike" cap="none" normalizeH="0" baseline="0" dirty="0">
                <a:ln>
                  <a:noFill/>
                </a:ln>
                <a:solidFill>
                  <a:schemeClr val="tx1"/>
                </a:solidFill>
                <a:effectLst/>
                <a:latin typeface="+mn-lt"/>
                <a:ea typeface="Times New Roman" panose="02020603050405020304" pitchFamily="18" charset="0"/>
                <a:cs typeface="Tahoma" panose="020B0604030504040204" pitchFamily="34" charset="0"/>
              </a:rPr>
              <a:t>Βάλτε σε κύκλο τα γράμματα που επιλέξατε στις προηγούμενες ερωτήσεις  </a:t>
            </a:r>
            <a:endParaRPr kumimoji="0" lang="el-GR" altLang="el-GR" sz="2000" b="1"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8883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066803" y="491060"/>
            <a:ext cx="10058400" cy="449848"/>
          </a:xfrm>
        </p:spPr>
        <p:txBody>
          <a:bodyPr>
            <a:normAutofit fontScale="90000"/>
          </a:bodyPr>
          <a:lstStyle/>
          <a:p>
            <a:pPr lvl="0"/>
            <a:r>
              <a:rPr lang="el-GR" sz="3200" b="1"/>
              <a:t>Βιβλιογραφία  </a:t>
            </a:r>
          </a:p>
        </p:txBody>
      </p:sp>
      <p:sp>
        <p:nvSpPr>
          <p:cNvPr id="3" name="Θέση περιεχομένου 2"/>
          <p:cNvSpPr txBox="1">
            <a:spLocks noGrp="1"/>
          </p:cNvSpPr>
          <p:nvPr>
            <p:ph idx="1"/>
          </p:nvPr>
        </p:nvSpPr>
        <p:spPr>
          <a:xfrm>
            <a:off x="674703" y="1007595"/>
            <a:ext cx="10599938" cy="5850404"/>
          </a:xfrm>
        </p:spPr>
        <p:txBody>
          <a:bodyPr>
            <a:normAutofit/>
          </a:bodyPr>
          <a:lstStyle/>
          <a:p>
            <a:pPr marL="0" lvl="0" indent="0">
              <a:lnSpc>
                <a:spcPct val="60000"/>
              </a:lnSpc>
              <a:buNone/>
            </a:pPr>
            <a:endParaRPr lang="en-US" sz="2200" dirty="0">
              <a:latin typeface="Gill Sans MT"/>
            </a:endParaRPr>
          </a:p>
          <a:p>
            <a:pPr marR="190500" lvl="0" algn="just" fontAlgn="base">
              <a:spcBef>
                <a:spcPts val="0"/>
              </a:spcBef>
              <a:spcAft>
                <a:spcPts val="0"/>
              </a:spcAft>
              <a:buFont typeface="Courier New" panose="02070309020205020404" pitchFamily="49" charset="0"/>
              <a:buChar char="o"/>
            </a:pPr>
            <a:r>
              <a:rPr lang="en-US" sz="2000" dirty="0">
                <a:effectLst/>
                <a:ea typeface="Times New Roman" panose="02020603050405020304" pitchFamily="18" charset="0"/>
                <a:cs typeface="Calibri" panose="020F0502020204030204" pitchFamily="34" charset="0"/>
              </a:rPr>
              <a:t>Agazarian, Y. </a:t>
            </a:r>
            <a:r>
              <a:rPr lang="en-GB" sz="2000" dirty="0">
                <a:effectLst/>
                <a:ea typeface="Calibri" panose="020F0502020204030204" pitchFamily="34" charset="0"/>
                <a:cs typeface="Times New Roman" panose="02020603050405020304" pitchFamily="18" charset="0"/>
              </a:rPr>
              <a:t>Systems</a:t>
            </a:r>
            <a:r>
              <a:rPr lang="en-US" sz="2000" dirty="0">
                <a:effectLst/>
                <a:ea typeface="Calibri" panose="020F0502020204030204" pitchFamily="34" charset="0"/>
                <a:cs typeface="Times New Roman" panose="02020603050405020304" pitchFamily="18" charset="0"/>
              </a:rPr>
              <a:t>-</a:t>
            </a:r>
            <a:r>
              <a:rPr lang="en-GB" sz="2000" dirty="0" err="1">
                <a:effectLst/>
                <a:ea typeface="Calibri" panose="020F0502020204030204" pitchFamily="34" charset="0"/>
                <a:cs typeface="Times New Roman" panose="02020603050405020304" pitchFamily="18" charset="0"/>
              </a:rPr>
              <a:t>Centered</a:t>
            </a:r>
            <a:r>
              <a:rPr lang="en-GB" sz="2000" dirty="0">
                <a:effectLst/>
                <a:ea typeface="Calibri" panose="020F0502020204030204" pitchFamily="34" charset="0"/>
                <a:cs typeface="Times New Roman" panose="02020603050405020304" pitchFamily="18" charset="0"/>
              </a:rPr>
              <a:t> Therapy for Groups</a:t>
            </a:r>
            <a:r>
              <a:rPr lang="en-US" sz="2000" dirty="0">
                <a:effectLst/>
                <a:ea typeface="Calibri" panose="020F0502020204030204" pitchFamily="34" charset="0"/>
                <a:cs typeface="Times New Roman" panose="02020603050405020304" pitchFamily="18" charset="0"/>
              </a:rPr>
              <a:t> (</a:t>
            </a:r>
            <a:r>
              <a:rPr lang="en-GB" sz="2000" dirty="0">
                <a:effectLst/>
                <a:ea typeface="Calibri" panose="020F0502020204030204" pitchFamily="34" charset="0"/>
                <a:cs typeface="Times New Roman" panose="02020603050405020304" pitchFamily="18" charset="0"/>
              </a:rPr>
              <a:t>SCT</a:t>
            </a:r>
            <a:r>
              <a:rPr lang="en-US" sz="2000" dirty="0">
                <a:effectLst/>
                <a:ea typeface="Calibri" panose="020F0502020204030204" pitchFamily="34" charset="0"/>
                <a:cs typeface="Times New Roman" panose="02020603050405020304" pitchFamily="18" charset="0"/>
              </a:rPr>
              <a:t>). Y</a:t>
            </a:r>
            <a:r>
              <a:rPr lang="el-GR" sz="2000" dirty="0" err="1">
                <a:effectLst/>
                <a:ea typeface="Calibri" panose="020F0502020204030204" pitchFamily="34" charset="0"/>
                <a:cs typeface="Times New Roman" panose="02020603050405020304" pitchFamily="18" charset="0"/>
              </a:rPr>
              <a:t>πο</a:t>
            </a:r>
            <a:r>
              <a:rPr lang="el-GR" sz="2000" dirty="0">
                <a:effectLst/>
                <a:ea typeface="Calibri" panose="020F0502020204030204" pitchFamily="34" charset="0"/>
                <a:cs typeface="Times New Roman" panose="02020603050405020304" pitchFamily="18" charset="0"/>
              </a:rPr>
              <a:t>-ομάδες, Όρια, Θέματα εξουσίας, Θέματα οικειότητας</a:t>
            </a:r>
            <a:r>
              <a:rPr lang="en-US" sz="2000" dirty="0">
                <a:effectLst/>
                <a:ea typeface="Calibri" panose="020F0502020204030204" pitchFamily="34" charset="0"/>
                <a:cs typeface="Times New Roman" panose="02020603050405020304" pitchFamily="18" charset="0"/>
              </a:rPr>
              <a:t>. </a:t>
            </a:r>
            <a:r>
              <a:rPr lang="el-GR" sz="2000" dirty="0">
                <a:effectLst/>
                <a:ea typeface="Calibri" panose="020F0502020204030204" pitchFamily="34" charset="0"/>
                <a:cs typeface="Times New Roman" panose="02020603050405020304" pitchFamily="18" charset="0"/>
              </a:rPr>
              <a:t>Ζωή και αλληλεξάρτηση στην ομάδ</a:t>
            </a:r>
            <a:r>
              <a:rPr lang="el-GR" sz="2000" dirty="0">
                <a:ea typeface="Calibri" panose="020F0502020204030204" pitchFamily="34" charset="0"/>
                <a:cs typeface="Times New Roman" panose="02020603050405020304" pitchFamily="18" charset="0"/>
              </a:rPr>
              <a:t>α. </a:t>
            </a:r>
            <a:r>
              <a:rPr lang="el-GR" sz="2000" i="1" dirty="0">
                <a:ea typeface="Calibri" panose="020F0502020204030204" pitchFamily="34" charset="0"/>
                <a:cs typeface="Times New Roman" panose="02020603050405020304" pitchFamily="18" charset="0"/>
              </a:rPr>
              <a:t>Σημειώσεις για το μάθημα. Δ. Σκαλή. </a:t>
            </a:r>
            <a:r>
              <a:rPr lang="el-GR" sz="2000" i="1" dirty="0">
                <a:effectLst/>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endParaRPr lang="el-GR" sz="2000" dirty="0">
              <a:ea typeface="Times New Roman" panose="02020603050405020304" pitchFamily="18" charset="0"/>
            </a:endParaRPr>
          </a:p>
          <a:p>
            <a:pPr marL="0" marR="0" algn="just">
              <a:lnSpc>
                <a:spcPct val="107000"/>
              </a:lnSpc>
              <a:spcBef>
                <a:spcPts val="0"/>
              </a:spcBef>
              <a:spcAft>
                <a:spcPts val="0"/>
              </a:spcAft>
            </a:pPr>
            <a:r>
              <a:rPr lang="en-US" sz="2000" dirty="0">
                <a:ea typeface="Times New Roman" panose="02020603050405020304" pitchFamily="18" charset="0"/>
              </a:rPr>
              <a:t>Gantt, S. (2018). Functional Subgrouping.</a:t>
            </a:r>
            <a:endParaRPr lang="el-GR" sz="2000" dirty="0">
              <a:ea typeface="Times New Roman" panose="02020603050405020304" pitchFamily="18" charset="0"/>
            </a:endParaRPr>
          </a:p>
          <a:p>
            <a:pPr marL="0" marR="0" algn="just">
              <a:lnSpc>
                <a:spcPct val="107000"/>
              </a:lnSpc>
              <a:spcBef>
                <a:spcPts val="0"/>
              </a:spcBef>
              <a:spcAft>
                <a:spcPts val="0"/>
              </a:spcAft>
            </a:pPr>
            <a:endParaRPr lang="el-GR" sz="2000" dirty="0">
              <a:effectLst/>
              <a:ea typeface="Times New Roman" panose="02020603050405020304" pitchFamily="18" charset="0"/>
            </a:endParaRPr>
          </a:p>
          <a:p>
            <a:pPr marL="0" marR="0" algn="just">
              <a:lnSpc>
                <a:spcPct val="107000"/>
              </a:lnSpc>
              <a:spcBef>
                <a:spcPts val="0"/>
              </a:spcBef>
              <a:spcAft>
                <a:spcPts val="0"/>
              </a:spcAft>
            </a:pPr>
            <a:r>
              <a:rPr lang="el-GR" sz="2000" dirty="0" err="1">
                <a:effectLst/>
                <a:ea typeface="Times New Roman" panose="02020603050405020304" pitchFamily="18" charset="0"/>
              </a:rPr>
              <a:t>McGoldric</a:t>
            </a:r>
            <a:r>
              <a:rPr lang="el-GR" sz="2000" dirty="0">
                <a:effectLst/>
                <a:ea typeface="Times New Roman" panose="02020603050405020304" pitchFamily="18" charset="0"/>
              </a:rPr>
              <a:t>, Μ. (2002). Ανοίγοντας τα παλιά σεντούκια. Αθήνα: Ελληνικά Γράμματα</a:t>
            </a:r>
          </a:p>
          <a:p>
            <a:pPr marL="0" marR="0" algn="just">
              <a:lnSpc>
                <a:spcPct val="107000"/>
              </a:lnSpc>
              <a:spcBef>
                <a:spcPts val="0"/>
              </a:spcBef>
              <a:spcAft>
                <a:spcPts val="0"/>
              </a:spcAft>
            </a:pPr>
            <a:endParaRPr lang="el-GR" sz="2000" kern="1200" dirty="0">
              <a:effectLst/>
              <a:ea typeface="+mn-ea"/>
              <a:cs typeface="Calibri" panose="020F0502020204030204" pitchFamily="34" charset="0"/>
            </a:endParaRPr>
          </a:p>
          <a:p>
            <a:pPr marL="0" marR="0" algn="just">
              <a:lnSpc>
                <a:spcPct val="107000"/>
              </a:lnSpc>
              <a:spcBef>
                <a:spcPts val="0"/>
              </a:spcBef>
              <a:spcAft>
                <a:spcPts val="0"/>
              </a:spcAft>
            </a:pPr>
            <a:r>
              <a:rPr lang="el-GR" sz="2000" kern="1200" dirty="0">
                <a:effectLst/>
                <a:ea typeface="+mn-ea"/>
                <a:cs typeface="Calibri" panose="020F0502020204030204" pitchFamily="34" charset="0"/>
              </a:rPr>
              <a:t>Σκαλή, Θ., Πάλλη, Α. (2021). Οδηγός Θετικής Ψυχολογίας. Η Θετική Ψυχολογία στη διαχείριση   </a:t>
            </a:r>
          </a:p>
          <a:p>
            <a:pPr marL="0" marR="0" indent="0" algn="just">
              <a:lnSpc>
                <a:spcPct val="107000"/>
              </a:lnSpc>
              <a:spcBef>
                <a:spcPts val="0"/>
              </a:spcBef>
              <a:spcAft>
                <a:spcPts val="0"/>
              </a:spcAft>
              <a:buNone/>
            </a:pPr>
            <a:r>
              <a:rPr lang="el-GR" sz="2000" dirty="0">
                <a:cs typeface="Calibri" panose="020F0502020204030204" pitchFamily="34" charset="0"/>
              </a:rPr>
              <a:t>    </a:t>
            </a:r>
            <a:r>
              <a:rPr lang="el-GR" sz="2000" kern="1200" dirty="0">
                <a:effectLst/>
                <a:ea typeface="+mn-ea"/>
                <a:cs typeface="Calibri" panose="020F0502020204030204" pitchFamily="34" charset="0"/>
              </a:rPr>
              <a:t>Κρίσεων και στην Ευδαιμονία του ατόμου.</a:t>
            </a:r>
            <a:endParaRPr lang="el-GR" sz="2000" dirty="0">
              <a:effectLst/>
              <a:ea typeface="Times New Roman" panose="02020603050405020304" pitchFamily="18" charset="0"/>
            </a:endParaRPr>
          </a:p>
          <a:p>
            <a:pPr marL="274320" marR="0" indent="0" algn="just">
              <a:spcBef>
                <a:spcPts val="0"/>
              </a:spcBef>
              <a:spcAft>
                <a:spcPts val="0"/>
              </a:spcAft>
              <a:buNone/>
            </a:pPr>
            <a:r>
              <a:rPr lang="el-GR" sz="2000" kern="1200" dirty="0">
                <a:effectLst/>
                <a:ea typeface="+mn-ea"/>
                <a:cs typeface="Calibri" panose="020F0502020204030204" pitchFamily="34" charset="0"/>
              </a:rPr>
              <a:t> </a:t>
            </a:r>
            <a:r>
              <a:rPr lang="el-GR" sz="2000" u="sng" kern="1200" dirty="0">
                <a:solidFill>
                  <a:srgbClr val="0000FF"/>
                </a:solidFill>
                <a:effectLst/>
                <a:ea typeface="+mn-ea"/>
                <a:cs typeface="Calibri" panose="020F0502020204030204" pitchFamily="34" charset="0"/>
                <a:hlinkClick r:id="rId2"/>
              </a:rPr>
              <a:t>https://apsych.med.uoa.gr/odigoi/odigos_thetikis_psychologias/</a:t>
            </a:r>
            <a:endParaRPr lang="el-GR" sz="2000" dirty="0">
              <a:effectLst/>
              <a:ea typeface="Times New Roman" panose="02020603050405020304" pitchFamily="18" charset="0"/>
            </a:endParaRPr>
          </a:p>
          <a:p>
            <a:pPr marL="0" marR="0" indent="0" algn="just">
              <a:spcBef>
                <a:spcPts val="0"/>
              </a:spcBef>
              <a:spcAft>
                <a:spcPts val="0"/>
              </a:spcAft>
              <a:buNone/>
            </a:pPr>
            <a:endParaRPr lang="el-GR" sz="2000" b="1" dirty="0">
              <a:effectLst/>
              <a:ea typeface="Times New Roman" panose="02020603050405020304" pitchFamily="18" charset="0"/>
              <a:cs typeface="Calibri" panose="020F0502020204030204" pitchFamily="34" charset="0"/>
            </a:endParaRPr>
          </a:p>
          <a:p>
            <a:pPr marL="0" marR="0" indent="0" algn="just">
              <a:spcBef>
                <a:spcPts val="0"/>
              </a:spcBef>
              <a:spcAft>
                <a:spcPts val="0"/>
              </a:spcAft>
              <a:buNone/>
            </a:pPr>
            <a:r>
              <a:rPr lang="el-GR" sz="2000" b="1" dirty="0">
                <a:effectLst/>
                <a:ea typeface="Times New Roman" panose="02020603050405020304" pitchFamily="18" charset="0"/>
                <a:cs typeface="Calibri" panose="020F0502020204030204" pitchFamily="34" charset="0"/>
              </a:rPr>
              <a:t> </a:t>
            </a:r>
            <a:r>
              <a:rPr lang="el-GR" sz="2000" b="1" dirty="0">
                <a:effectLst/>
                <a:ea typeface="Calibri" panose="020F0502020204030204" pitchFamily="34" charset="0"/>
                <a:cs typeface="Calibri" panose="020F0502020204030204" pitchFamily="34" charset="0"/>
              </a:rPr>
              <a:t> </a:t>
            </a:r>
            <a:endParaRPr lang="el-GR" sz="2000" dirty="0">
              <a:effectLst/>
              <a:ea typeface="Calibri" panose="020F0502020204030204" pitchFamily="34" charset="0"/>
            </a:endParaRPr>
          </a:p>
          <a:p>
            <a:pPr marL="457200" marR="0" algn="just">
              <a:spcBef>
                <a:spcPts val="0"/>
              </a:spcBef>
              <a:spcAft>
                <a:spcPts val="0"/>
              </a:spcAft>
            </a:pPr>
            <a:endParaRPr lang="el-GR" sz="2200" dirty="0">
              <a:effectLst/>
              <a:ea typeface="Calibri" panose="020F0502020204030204" pitchFamily="34" charset="0"/>
            </a:endParaRPr>
          </a:p>
          <a:p>
            <a:pPr lvl="0">
              <a:lnSpc>
                <a:spcPct val="60000"/>
              </a:lnSpc>
            </a:pPr>
            <a:endParaRPr lang="en-US" sz="2200" dirty="0"/>
          </a:p>
          <a:p>
            <a:pPr marL="0" lvl="0" indent="0">
              <a:spcBef>
                <a:spcPts val="0"/>
              </a:spcBef>
              <a:buNone/>
            </a:pPr>
            <a:endParaRPr lang="el-GR" sz="2200" dirty="0"/>
          </a:p>
          <a:p>
            <a:pPr lvl="0">
              <a:lnSpc>
                <a:spcPct val="60000"/>
              </a:lnSpc>
            </a:pPr>
            <a:endParaRPr lang="el-GR" sz="2200" dirty="0"/>
          </a:p>
          <a:p>
            <a:pPr marL="0" lvl="0" indent="0">
              <a:lnSpc>
                <a:spcPct val="60000"/>
              </a:lnSpc>
              <a:buNone/>
            </a:pPr>
            <a:r>
              <a:rPr lang="el-GR" sz="1900" dirty="0"/>
              <a:t> </a:t>
            </a:r>
            <a:endParaRPr lang="en-US" sz="1900" dirty="0"/>
          </a:p>
          <a:p>
            <a:pPr lvl="0">
              <a:lnSpc>
                <a:spcPct val="60000"/>
              </a:lnSpc>
            </a:pPr>
            <a:endParaRPr lang="el-GR" sz="2200" dirty="0"/>
          </a:p>
          <a:p>
            <a:pPr lvl="0">
              <a:lnSpc>
                <a:spcPct val="60000"/>
              </a:lnSpc>
            </a:pPr>
            <a:endParaRPr lang="el-GR" sz="800" dirty="0"/>
          </a:p>
        </p:txBody>
      </p:sp>
      <p:sp>
        <p:nvSpPr>
          <p:cNvPr id="4" name="Θέση αριθμού διαφάνειας 7"/>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F4480B-2244-4638-B055-7DC1F21E0257}" type="slidenum">
              <a:t>23</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dirty="0"/>
              <a:t>Unfinished business?</a:t>
            </a:r>
            <a:endParaRPr lang="el-GR" sz="2800" dirty="0"/>
          </a:p>
          <a:p>
            <a:pPr lvl="1" algn="ctr"/>
            <a:r>
              <a:rPr lang="en-US" sz="2800" dirty="0" err="1"/>
              <a:t>Surprisings</a:t>
            </a:r>
            <a:r>
              <a:rPr lang="en-US" sz="2800" dirty="0"/>
              <a:t> and learnings?</a:t>
            </a:r>
            <a:endParaRPr lang="el-GR" sz="2800" dirty="0"/>
          </a:p>
          <a:p>
            <a:pPr lvl="1" algn="ctr"/>
            <a:r>
              <a:rPr lang="en-US" sz="2800" dirty="0"/>
              <a:t>Generalization</a:t>
            </a:r>
            <a:r>
              <a:rPr lang="el-GR" sz="2800" dirty="0"/>
              <a:t>?</a:t>
            </a:r>
            <a:endParaRPr lang="en-US" sz="2800" dirty="0"/>
          </a:p>
          <a:p>
            <a:pPr lvl="1" algn="ctr"/>
            <a:r>
              <a:rPr lang="en-US" sz="2800" dirty="0"/>
              <a:t>Emotions? </a:t>
            </a:r>
            <a:endParaRPr lang="el-GR" sz="2800" dirty="0"/>
          </a:p>
          <a:p>
            <a:pPr lvl="1" algn="ctr"/>
            <a:endParaRPr lang="en-US" sz="2800" dirty="0"/>
          </a:p>
          <a:p>
            <a:pPr lvl="1" algn="ctr"/>
            <a:r>
              <a:rPr lang="el-GR" sz="2800" dirty="0"/>
              <a:t>Τι παίρνεις μαζί σου</a:t>
            </a:r>
            <a:r>
              <a:rPr lang="en-US" sz="2800" dirty="0"/>
              <a:t>?</a:t>
            </a:r>
            <a:endParaRPr lang="el-GR" sz="2800"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6" y="4425955"/>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t>24</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t>24</a:t>
            </a:fld>
            <a:endParaRPr lang="el-GR" sz="1200" b="0" i="0" u="none" strike="noStrike" kern="1200" cap="none" spc="0" baseline="0">
              <a:solidFill>
                <a:srgbClr val="898989"/>
              </a:solidFill>
              <a:uFillTx/>
              <a:latin typeface="Calibri"/>
            </a:endParaRPr>
          </a:p>
        </p:txBody>
      </p:sp>
      <p:pic>
        <p:nvPicPr>
          <p:cNvPr id="8194" name="Picture 2" descr="omadiki psixotherapeia - Κωνσταντίνος Ζαμπάς">
            <a:extLst>
              <a:ext uri="{FF2B5EF4-FFF2-40B4-BE49-F238E27FC236}">
                <a16:creationId xmlns:a16="http://schemas.microsoft.com/office/drawing/2014/main" id="{EBAA5F66-8A1B-90C1-16D2-64383259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307" y="542925"/>
            <a:ext cx="3671887" cy="3476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F39ED2-D6E2-6648-ED68-B30865AD15F9}"/>
              </a:ext>
            </a:extLst>
          </p:cNvPr>
          <p:cNvSpPr txBox="1"/>
          <p:nvPr/>
        </p:nvSpPr>
        <p:spPr>
          <a:xfrm>
            <a:off x="347659" y="6598369"/>
            <a:ext cx="6467475" cy="246221"/>
          </a:xfrm>
          <a:prstGeom prst="rect">
            <a:avLst/>
          </a:prstGeom>
          <a:noFill/>
        </p:spPr>
        <p:txBody>
          <a:bodyPr wrap="square">
            <a:spAutoFit/>
          </a:bodyPr>
          <a:lstStyle/>
          <a:p>
            <a:r>
              <a:rPr lang="en-US" sz="1000" dirty="0"/>
              <a:t>https://www.google.com/search?q=%CE%BF%CE%BC%CE%B1%CE%B4%CE%B9%CE%BA%CE%AE</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p:txBody>
          <a:bodyPr>
            <a:normAutofit/>
          </a:bodyPr>
          <a:lstStyle/>
          <a:p>
            <a:r>
              <a:rPr lang="el-GR" sz="3600" b="1"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2"/>
          </p:nvPr>
        </p:nvSpPr>
        <p:spPr/>
        <p:txBody>
          <a:bodyPr>
            <a:normAutofit/>
          </a:bodyPr>
          <a:lstStyle/>
          <a:p>
            <a:pPr indent="90170" algn="ctr"/>
            <a:r>
              <a:rPr lang="el-GR" sz="2400" b="1" i="0" dirty="0">
                <a:solidFill>
                  <a:srgbClr val="000000"/>
                </a:solidFill>
                <a:effectLst/>
              </a:rPr>
              <a:t>14:30 – 16.00</a:t>
            </a:r>
          </a:p>
          <a:p>
            <a:pPr indent="90170" algn="ctr"/>
            <a:r>
              <a:rPr lang="el-GR" sz="2400" b="1" i="0" dirty="0">
                <a:solidFill>
                  <a:srgbClr val="FF0000"/>
                </a:solidFill>
                <a:effectLst/>
              </a:rPr>
              <a:t>Διάλειμμα: 16:00-16:15</a:t>
            </a:r>
          </a:p>
          <a:p>
            <a:pPr indent="90170" algn="ctr"/>
            <a:endParaRPr lang="el-GR" sz="2400" b="1" i="0" dirty="0">
              <a:solidFill>
                <a:srgbClr val="000000"/>
              </a:solidFill>
              <a:effectLst/>
            </a:endParaRPr>
          </a:p>
          <a:p>
            <a:pPr indent="90170" algn="ctr"/>
            <a:r>
              <a:rPr lang="el-GR" sz="2400" b="1" i="0" dirty="0">
                <a:solidFill>
                  <a:srgbClr val="000000"/>
                </a:solidFill>
                <a:effectLst/>
              </a:rPr>
              <a:t>16.15-17.45</a:t>
            </a:r>
          </a:p>
          <a:p>
            <a:pPr indent="90170" algn="ctr"/>
            <a:r>
              <a:rPr lang="el-GR" sz="2400" b="1" i="0" dirty="0">
                <a:solidFill>
                  <a:srgbClr val="FF0000"/>
                </a:solidFill>
                <a:effectLst/>
              </a:rPr>
              <a:t>Διάλειμμα: 18:45-19:00</a:t>
            </a:r>
          </a:p>
          <a:p>
            <a:pPr indent="90170" algn="ctr"/>
            <a:r>
              <a:rPr lang="el-GR" sz="2400" b="1" i="0" dirty="0">
                <a:solidFill>
                  <a:srgbClr val="000000"/>
                </a:solidFill>
                <a:effectLst/>
              </a:rPr>
              <a:t>1</a:t>
            </a:r>
            <a:r>
              <a:rPr lang="en-US" sz="2400" b="1" i="0" dirty="0">
                <a:solidFill>
                  <a:srgbClr val="000000"/>
                </a:solidFill>
                <a:effectLst/>
              </a:rPr>
              <a:t>8</a:t>
            </a:r>
            <a:r>
              <a:rPr lang="el-GR" sz="2400" b="1" i="0" dirty="0">
                <a:solidFill>
                  <a:srgbClr val="000000"/>
                </a:solidFill>
                <a:effectLst/>
              </a:rPr>
              <a:t>.00-</a:t>
            </a:r>
            <a:r>
              <a:rPr lang="en-US" sz="2400" b="1" i="0" dirty="0">
                <a:solidFill>
                  <a:srgbClr val="000000"/>
                </a:solidFill>
                <a:effectLst/>
              </a:rPr>
              <a:t>19</a:t>
            </a:r>
            <a:r>
              <a:rPr lang="el-GR" sz="2400" b="1" i="0" dirty="0">
                <a:solidFill>
                  <a:srgbClr val="000000"/>
                </a:solidFill>
                <a:effectLst/>
              </a:rPr>
              <a:t>:30</a:t>
            </a:r>
          </a:p>
          <a:p>
            <a:endParaRPr lang="el-GR" dirty="0"/>
          </a:p>
        </p:txBody>
      </p:sp>
      <p:sp>
        <p:nvSpPr>
          <p:cNvPr id="7" name="Θέση κειμένου 6">
            <a:extLst>
              <a:ext uri="{FF2B5EF4-FFF2-40B4-BE49-F238E27FC236}">
                <a16:creationId xmlns:a16="http://schemas.microsoft.com/office/drawing/2014/main" id="{AB8A404B-79CE-F0F1-FF99-BC353B605D78}"/>
              </a:ext>
            </a:extLst>
          </p:cNvPr>
          <p:cNvSpPr>
            <a:spLocks noGrp="1"/>
          </p:cNvSpPr>
          <p:nvPr>
            <p:ph type="body" sz="quarter" idx="3"/>
          </p:nvPr>
        </p:nvSpPr>
        <p:spPr>
          <a:xfrm>
            <a:off x="6325175" y="1613381"/>
            <a:ext cx="4754880" cy="640080"/>
          </a:xfrm>
        </p:spPr>
        <p:txBody>
          <a:bodyPr>
            <a:normAutofit/>
          </a:bodyPr>
          <a:lstStyle/>
          <a:p>
            <a:r>
              <a:rPr lang="el-GR" sz="2800" b="1" dirty="0"/>
              <a:t>Τεχνικές </a:t>
            </a:r>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quarter" idx="4"/>
          </p:nvPr>
        </p:nvSpPr>
        <p:spPr>
          <a:xfrm>
            <a:off x="6367272" y="2283914"/>
            <a:ext cx="5200332" cy="4169888"/>
          </a:xfrm>
        </p:spPr>
        <p:txBody>
          <a:bodyPr>
            <a:normAutofit/>
          </a:bodyPr>
          <a:lstStyle/>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Γνωριμία: Δυάδα-Τετράδα-Ολομέλεια</a:t>
            </a:r>
            <a:r>
              <a:rPr lang="en-US" sz="2400" dirty="0">
                <a:solidFill>
                  <a:srgbClr val="000000"/>
                </a:solidFill>
                <a:effectLst/>
                <a:ea typeface="Calibri" panose="020F0502020204030204" pitchFamily="34" charset="0"/>
              </a:rPr>
              <a:t> </a:t>
            </a: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Επικοινωνία- </a:t>
            </a:r>
            <a:r>
              <a:rPr lang="en-US" sz="2400" dirty="0">
                <a:solidFill>
                  <a:srgbClr val="000000"/>
                </a:solidFill>
                <a:effectLst/>
                <a:ea typeface="Calibri" panose="020F0502020204030204" pitchFamily="34" charset="0"/>
              </a:rPr>
              <a:t>SCT- </a:t>
            </a:r>
            <a:r>
              <a:rPr lang="el-GR" sz="2400" dirty="0">
                <a:solidFill>
                  <a:srgbClr val="000000"/>
                </a:solidFill>
                <a:effectLst/>
                <a:ea typeface="Calibri" panose="020F0502020204030204" pitchFamily="34" charset="0"/>
              </a:rPr>
              <a:t>S</a:t>
            </a:r>
            <a:r>
              <a:rPr lang="en-US" sz="2400" dirty="0" err="1">
                <a:solidFill>
                  <a:srgbClr val="000000"/>
                </a:solidFill>
                <a:effectLst/>
                <a:ea typeface="Calibri" panose="020F0502020204030204" pitchFamily="34" charset="0"/>
              </a:rPr>
              <a:t>ub</a:t>
            </a:r>
            <a:r>
              <a:rPr lang="el-GR" sz="2400" dirty="0">
                <a:solidFill>
                  <a:srgbClr val="000000"/>
                </a:solidFill>
                <a:effectLst/>
                <a:ea typeface="Calibri" panose="020F0502020204030204" pitchFamily="34" charset="0"/>
              </a:rPr>
              <a:t>-</a:t>
            </a:r>
            <a:r>
              <a:rPr lang="en-US" sz="2400" dirty="0">
                <a:solidFill>
                  <a:srgbClr val="000000"/>
                </a:solidFill>
                <a:effectLst/>
                <a:ea typeface="Calibri" panose="020F0502020204030204" pitchFamily="34" charset="0"/>
              </a:rPr>
              <a:t>grouping</a:t>
            </a:r>
            <a:endParaRPr lang="el-GR" sz="2400" dirty="0">
              <a:solidFill>
                <a:srgbClr val="000000"/>
              </a:solidFill>
              <a:effectLst/>
              <a:ea typeface="Calibri" panose="020F0502020204030204" pitchFamily="34" charset="0"/>
            </a:endParaRPr>
          </a:p>
          <a:p>
            <a:pPr marL="617220" lvl="1" indent="-342900">
              <a:spcBef>
                <a:spcPts val="0"/>
              </a:spcBef>
              <a:buFont typeface="Courier New" panose="02070309020205020404" pitchFamily="49" charset="0"/>
              <a:buChar char="o"/>
            </a:pPr>
            <a:r>
              <a:rPr lang="en-US" sz="2200" dirty="0">
                <a:solidFill>
                  <a:srgbClr val="000000"/>
                </a:solidFill>
                <a:effectLst/>
                <a:ea typeface="Calibri" panose="020F0502020204030204" pitchFamily="34" charset="0"/>
              </a:rPr>
              <a:t>K</a:t>
            </a:r>
            <a:r>
              <a:rPr lang="el-GR" sz="2200" dirty="0" err="1">
                <a:solidFill>
                  <a:srgbClr val="000000"/>
                </a:solidFill>
                <a:effectLst/>
                <a:ea typeface="Calibri" panose="020F0502020204030204" pitchFamily="34" charset="0"/>
              </a:rPr>
              <a:t>αθρέφτισμα</a:t>
            </a:r>
            <a:endParaRPr lang="el-GR" sz="2200" dirty="0">
              <a:solidFill>
                <a:srgbClr val="000000"/>
              </a:solidFill>
              <a:effectLs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Γενεόγραμμα</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Σχέδιο -«σχεδίασε κάτι που σε πάει αυτό που νιώθεις αυτή τη στιγμή!»</a:t>
            </a: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Ημερολόγιο</a:t>
            </a:r>
            <a:r>
              <a:rPr lang="en-US" sz="2400" dirty="0">
                <a:solidFill>
                  <a:srgbClr val="000000"/>
                </a:solidFill>
                <a:effectLst/>
                <a:ea typeface="Calibri" panose="020F0502020204030204" pitchFamily="34" charset="0"/>
              </a:rPr>
              <a:t>- </a:t>
            </a:r>
            <a:r>
              <a:rPr lang="el-GR" sz="2400" dirty="0">
                <a:solidFill>
                  <a:srgbClr val="000000"/>
                </a:solidFill>
                <a:effectLst/>
                <a:ea typeface="Calibri" panose="020F0502020204030204" pitchFamily="34" charset="0"/>
              </a:rPr>
              <a:t>Ρόλοι</a:t>
            </a:r>
            <a:endParaRPr lang="en-US" sz="2400" dirty="0">
              <a:solidFill>
                <a:srgbClr val="000000"/>
              </a:solidFill>
              <a:effectLs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Τεχνικές Θετικής Ψυχολογίας</a:t>
            </a:r>
          </a:p>
          <a:p>
            <a:pPr marL="342900" marR="0" lvl="0" indent="-342900">
              <a:spcBef>
                <a:spcPts val="0"/>
              </a:spcBef>
              <a:spcAft>
                <a:spcPts val="0"/>
              </a:spcAft>
              <a:buFont typeface="Courier New" panose="02070309020205020404" pitchFamily="49" charset="0"/>
              <a:buChar char="o"/>
            </a:pPr>
            <a:endParaRPr lang="el-GR" sz="2400" dirty="0">
              <a:solidFill>
                <a:srgbClr val="000000"/>
              </a:solidFill>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r>
              <a:rPr lang="en-GB" sz="2400" dirty="0">
                <a:effectLst/>
                <a:ea typeface="Times New Roman" panose="02020603050405020304" pitchFamily="18" charset="0"/>
              </a:rPr>
              <a:t>Thomas-Kilmann</a:t>
            </a:r>
            <a:br>
              <a:rPr lang="el-GR" sz="2400" dirty="0">
                <a:effectLst/>
                <a:ea typeface="Times New Roman" panose="02020603050405020304" pitchFamily="18" charset="0"/>
              </a:rPr>
            </a:br>
            <a:r>
              <a:rPr lang="en-GB" sz="2400" dirty="0">
                <a:effectLst/>
                <a:ea typeface="Times New Roman" panose="02020603050405020304" pitchFamily="18" charset="0"/>
              </a:rPr>
              <a:t>Conflict Mode Instrument</a:t>
            </a: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200" dirty="0">
              <a:solidFill>
                <a:srgbClr val="000000"/>
              </a:solidFill>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412122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E339C8-F21A-3DAC-D753-9E493E52EEBD}"/>
              </a:ext>
            </a:extLst>
          </p:cNvPr>
          <p:cNvSpPr>
            <a:spLocks noGrp="1"/>
          </p:cNvSpPr>
          <p:nvPr>
            <p:ph type="title"/>
          </p:nvPr>
        </p:nvSpPr>
        <p:spPr>
          <a:xfrm>
            <a:off x="1066800" y="642594"/>
            <a:ext cx="10058400" cy="1088552"/>
          </a:xfrm>
        </p:spPr>
        <p:txBody>
          <a:bodyPr>
            <a:normAutofit/>
          </a:bodyPr>
          <a:lstStyle/>
          <a:p>
            <a:r>
              <a:rPr lang="el-GR" sz="3600" dirty="0"/>
              <a:t>Συμβουλευτική ομάδα- Θεραπευτική Ομάδα</a:t>
            </a:r>
          </a:p>
        </p:txBody>
      </p:sp>
      <p:sp>
        <p:nvSpPr>
          <p:cNvPr id="6" name="Θέση κειμένου 5">
            <a:extLst>
              <a:ext uri="{FF2B5EF4-FFF2-40B4-BE49-F238E27FC236}">
                <a16:creationId xmlns:a16="http://schemas.microsoft.com/office/drawing/2014/main" id="{CC4D7DB1-4C4A-F374-0804-711AF7F9183A}"/>
              </a:ext>
            </a:extLst>
          </p:cNvPr>
          <p:cNvSpPr>
            <a:spLocks noGrp="1"/>
          </p:cNvSpPr>
          <p:nvPr>
            <p:ph type="body" idx="1"/>
          </p:nvPr>
        </p:nvSpPr>
        <p:spPr>
          <a:xfrm>
            <a:off x="1063752" y="1731146"/>
            <a:ext cx="4754880" cy="640080"/>
          </a:xfrm>
        </p:spPr>
        <p:txBody>
          <a:bodyPr>
            <a:normAutofit/>
          </a:bodyPr>
          <a:lstStyle/>
          <a:p>
            <a:r>
              <a:rPr lang="el-GR" sz="2800" b="1" dirty="0"/>
              <a:t>Στόχος</a:t>
            </a:r>
          </a:p>
        </p:txBody>
      </p:sp>
      <p:sp>
        <p:nvSpPr>
          <p:cNvPr id="7" name="Θέση περιεχομένου 6">
            <a:extLst>
              <a:ext uri="{FF2B5EF4-FFF2-40B4-BE49-F238E27FC236}">
                <a16:creationId xmlns:a16="http://schemas.microsoft.com/office/drawing/2014/main" id="{E86BB97B-698B-8351-CA09-2D071DD0849A}"/>
              </a:ext>
            </a:extLst>
          </p:cNvPr>
          <p:cNvSpPr>
            <a:spLocks noGrp="1"/>
          </p:cNvSpPr>
          <p:nvPr>
            <p:ph sz="half" idx="2"/>
          </p:nvPr>
        </p:nvSpPr>
        <p:spPr>
          <a:xfrm>
            <a:off x="1063752" y="2394374"/>
            <a:ext cx="4754880" cy="3200400"/>
          </a:xfrm>
        </p:spPr>
        <p:txBody>
          <a:bodyPr>
            <a:normAutofit/>
          </a:bodyPr>
          <a:lstStyle/>
          <a:p>
            <a:r>
              <a:rPr lang="el-GR" sz="2400" dirty="0"/>
              <a:t>Απόφαση για κάποιο συγκεκριμένο θέμα</a:t>
            </a:r>
          </a:p>
        </p:txBody>
      </p:sp>
      <p:sp>
        <p:nvSpPr>
          <p:cNvPr id="8" name="Θέση κειμένου 7">
            <a:extLst>
              <a:ext uri="{FF2B5EF4-FFF2-40B4-BE49-F238E27FC236}">
                <a16:creationId xmlns:a16="http://schemas.microsoft.com/office/drawing/2014/main" id="{04A44C8D-B5AD-E124-DB1B-BBB06D3991A3}"/>
              </a:ext>
            </a:extLst>
          </p:cNvPr>
          <p:cNvSpPr>
            <a:spLocks noGrp="1"/>
          </p:cNvSpPr>
          <p:nvPr>
            <p:ph type="body" sz="quarter" idx="3"/>
          </p:nvPr>
        </p:nvSpPr>
        <p:spPr>
          <a:xfrm>
            <a:off x="6370320" y="1754738"/>
            <a:ext cx="4754880" cy="640080"/>
          </a:xfrm>
        </p:spPr>
        <p:txBody>
          <a:bodyPr>
            <a:normAutofit/>
          </a:bodyPr>
          <a:lstStyle/>
          <a:p>
            <a:r>
              <a:rPr lang="el-GR" sz="2800" b="1" dirty="0"/>
              <a:t>Στόχος </a:t>
            </a:r>
          </a:p>
        </p:txBody>
      </p:sp>
      <p:sp>
        <p:nvSpPr>
          <p:cNvPr id="9" name="Θέση περιεχομένου 8">
            <a:extLst>
              <a:ext uri="{FF2B5EF4-FFF2-40B4-BE49-F238E27FC236}">
                <a16:creationId xmlns:a16="http://schemas.microsoft.com/office/drawing/2014/main" id="{327E2633-1F69-ECA6-9977-6EFA2759016A}"/>
              </a:ext>
            </a:extLst>
          </p:cNvPr>
          <p:cNvSpPr>
            <a:spLocks noGrp="1"/>
          </p:cNvSpPr>
          <p:nvPr>
            <p:ph sz="quarter" idx="4"/>
          </p:nvPr>
        </p:nvSpPr>
        <p:spPr>
          <a:xfrm>
            <a:off x="6370320" y="2418410"/>
            <a:ext cx="4754880" cy="3200400"/>
          </a:xfrm>
        </p:spPr>
        <p:txBody>
          <a:bodyPr>
            <a:normAutofit/>
          </a:bodyPr>
          <a:lstStyle/>
          <a:p>
            <a:r>
              <a:rPr lang="el-GR" sz="2400" dirty="0"/>
              <a:t>Με αφορμή ένα συγκεκριμένο θέμα ο άνθρωπος σιγά σιγά ανακαλύπτει πλευρές του ψυχικές που προσδιορίζουν τη συμπεριφορά του, «χρωματίζουν» την οπτική του, το ήθος του, και καθοδηγούν τις επιλογές του.</a:t>
            </a:r>
          </a:p>
        </p:txBody>
      </p:sp>
      <p:sp>
        <p:nvSpPr>
          <p:cNvPr id="5" name="Θέση αριθμού διαφάνειας 4">
            <a:extLst>
              <a:ext uri="{FF2B5EF4-FFF2-40B4-BE49-F238E27FC236}">
                <a16:creationId xmlns:a16="http://schemas.microsoft.com/office/drawing/2014/main" id="{0BD54640-293B-EDB4-D10A-488524945FEC}"/>
              </a:ext>
            </a:extLst>
          </p:cNvPr>
          <p:cNvSpPr>
            <a:spLocks noGrp="1"/>
          </p:cNvSpPr>
          <p:nvPr>
            <p:ph type="sldNum" sz="quarter" idx="12"/>
          </p:nvPr>
        </p:nvSpPr>
        <p:spPr/>
        <p:txBody>
          <a:bodyPr/>
          <a:lstStyle/>
          <a:p>
            <a:fld id="{29A67EF4-6AD0-4895-A677-9D84EEBBB660}" type="slidenum">
              <a:rPr lang="el-GR" smtClean="0"/>
              <a:t>4</a:t>
            </a:fld>
            <a:endParaRPr lang="el-GR"/>
          </a:p>
        </p:txBody>
      </p:sp>
    </p:spTree>
    <p:extLst>
      <p:ext uri="{BB962C8B-B14F-4D97-AF65-F5344CB8AC3E}">
        <p14:creationId xmlns:p14="http://schemas.microsoft.com/office/powerpoint/2010/main" val="2501038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DA4DE7-878C-11BA-D2DA-2CE8ABAAC52F}"/>
              </a:ext>
            </a:extLst>
          </p:cNvPr>
          <p:cNvSpPr>
            <a:spLocks noGrp="1"/>
          </p:cNvSpPr>
          <p:nvPr>
            <p:ph type="title"/>
          </p:nvPr>
        </p:nvSpPr>
        <p:spPr/>
        <p:txBody>
          <a:bodyPr>
            <a:normAutofit/>
          </a:bodyPr>
          <a:lstStyle/>
          <a:p>
            <a:r>
              <a:rPr lang="el-GR" sz="3600" dirty="0"/>
              <a:t>Ειδικός ψυχικής υγείας</a:t>
            </a:r>
          </a:p>
        </p:txBody>
      </p:sp>
      <p:sp>
        <p:nvSpPr>
          <p:cNvPr id="3" name="Θέση κειμένου 2">
            <a:extLst>
              <a:ext uri="{FF2B5EF4-FFF2-40B4-BE49-F238E27FC236}">
                <a16:creationId xmlns:a16="http://schemas.microsoft.com/office/drawing/2014/main" id="{17860C60-8D4A-BE3E-EAD8-8C546972DF02}"/>
              </a:ext>
            </a:extLst>
          </p:cNvPr>
          <p:cNvSpPr>
            <a:spLocks noGrp="1"/>
          </p:cNvSpPr>
          <p:nvPr>
            <p:ph type="body" idx="1"/>
          </p:nvPr>
        </p:nvSpPr>
        <p:spPr>
          <a:xfrm>
            <a:off x="1063753" y="1843514"/>
            <a:ext cx="4754880" cy="640080"/>
          </a:xfrm>
        </p:spPr>
        <p:txBody>
          <a:bodyPr>
            <a:normAutofit/>
          </a:bodyPr>
          <a:lstStyle/>
          <a:p>
            <a:r>
              <a:rPr lang="el-GR" sz="2400" b="1" dirty="0"/>
              <a:t>Σύμβουλος </a:t>
            </a:r>
          </a:p>
        </p:txBody>
      </p:sp>
      <p:sp>
        <p:nvSpPr>
          <p:cNvPr id="4" name="Θέση περιεχομένου 3">
            <a:extLst>
              <a:ext uri="{FF2B5EF4-FFF2-40B4-BE49-F238E27FC236}">
                <a16:creationId xmlns:a16="http://schemas.microsoft.com/office/drawing/2014/main" id="{1D201376-EF16-6CA9-62D3-DA18C67C0CEC}"/>
              </a:ext>
            </a:extLst>
          </p:cNvPr>
          <p:cNvSpPr>
            <a:spLocks noGrp="1"/>
          </p:cNvSpPr>
          <p:nvPr>
            <p:ph sz="half" idx="2"/>
          </p:nvPr>
        </p:nvSpPr>
        <p:spPr>
          <a:xfrm>
            <a:off x="1069848" y="2755897"/>
            <a:ext cx="10055352" cy="3714669"/>
          </a:xfrm>
        </p:spPr>
        <p:txBody>
          <a:bodyPr>
            <a:normAutofit/>
          </a:bodyPr>
          <a:lstStyle/>
          <a:p>
            <a:pPr algn="ctr"/>
            <a:r>
              <a:rPr lang="el-GR" sz="2800" b="1" dirty="0">
                <a:solidFill>
                  <a:srgbClr val="FF0000"/>
                </a:solidFill>
              </a:rPr>
              <a:t>Καλή προσωπικότητα- συγκροτημένη!</a:t>
            </a:r>
          </a:p>
          <a:p>
            <a:pPr algn="ctr"/>
            <a:r>
              <a:rPr lang="el-GR" sz="2800" b="1" dirty="0">
                <a:solidFill>
                  <a:srgbClr val="FF0000"/>
                </a:solidFill>
              </a:rPr>
              <a:t>Θεραπεία!</a:t>
            </a:r>
          </a:p>
          <a:p>
            <a:pPr algn="ctr"/>
            <a:r>
              <a:rPr lang="el-GR" sz="2800" b="1" dirty="0">
                <a:solidFill>
                  <a:srgbClr val="FF0000"/>
                </a:solidFill>
              </a:rPr>
              <a:t>Μια 4-5ετή εκπαίδευση σε μια – όποια – ψυχοθεραπευτική προσέγγιση!</a:t>
            </a:r>
          </a:p>
          <a:p>
            <a:pPr algn="ctr"/>
            <a:r>
              <a:rPr lang="el-GR" sz="2800" b="1" dirty="0">
                <a:solidFill>
                  <a:srgbClr val="FF0000"/>
                </a:solidFill>
              </a:rPr>
              <a:t>Συζήτηση με συναδέλφους – ομότιμους!</a:t>
            </a:r>
          </a:p>
          <a:p>
            <a:pPr algn="ctr"/>
            <a:endParaRPr lang="el-GR" dirty="0"/>
          </a:p>
        </p:txBody>
      </p:sp>
      <p:sp>
        <p:nvSpPr>
          <p:cNvPr id="5" name="Θέση κειμένου 4">
            <a:extLst>
              <a:ext uri="{FF2B5EF4-FFF2-40B4-BE49-F238E27FC236}">
                <a16:creationId xmlns:a16="http://schemas.microsoft.com/office/drawing/2014/main" id="{E4A14693-DB92-E56E-A1D5-55BE5165022D}"/>
              </a:ext>
            </a:extLst>
          </p:cNvPr>
          <p:cNvSpPr>
            <a:spLocks noGrp="1"/>
          </p:cNvSpPr>
          <p:nvPr>
            <p:ph type="body" sz="quarter" idx="3"/>
          </p:nvPr>
        </p:nvSpPr>
        <p:spPr>
          <a:xfrm>
            <a:off x="6325175" y="1831144"/>
            <a:ext cx="4754880" cy="640080"/>
          </a:xfrm>
        </p:spPr>
        <p:txBody>
          <a:bodyPr>
            <a:normAutofit/>
          </a:bodyPr>
          <a:lstStyle/>
          <a:p>
            <a:r>
              <a:rPr lang="el-GR" sz="2800" b="1" dirty="0"/>
              <a:t>Ψυχοθεραπευτής </a:t>
            </a:r>
          </a:p>
        </p:txBody>
      </p:sp>
      <p:sp>
        <p:nvSpPr>
          <p:cNvPr id="7" name="Θέση αριθμού διαφάνειας 6">
            <a:extLst>
              <a:ext uri="{FF2B5EF4-FFF2-40B4-BE49-F238E27FC236}">
                <a16:creationId xmlns:a16="http://schemas.microsoft.com/office/drawing/2014/main" id="{88DEA3A2-5F85-47D6-A5FA-F2C0C1A038B1}"/>
              </a:ext>
            </a:extLst>
          </p:cNvPr>
          <p:cNvSpPr>
            <a:spLocks noGrp="1"/>
          </p:cNvSpPr>
          <p:nvPr>
            <p:ph type="sldNum" sz="quarter" idx="12"/>
          </p:nvPr>
        </p:nvSpPr>
        <p:spPr/>
        <p:txBody>
          <a:bodyPr/>
          <a:lstStyle/>
          <a:p>
            <a:fld id="{29A67EF4-6AD0-4895-A677-9D84EEBBB660}" type="slidenum">
              <a:rPr lang="el-GR" smtClean="0"/>
              <a:t>5</a:t>
            </a:fld>
            <a:endParaRPr lang="el-GR"/>
          </a:p>
        </p:txBody>
      </p:sp>
    </p:spTree>
    <p:extLst>
      <p:ext uri="{BB962C8B-B14F-4D97-AF65-F5344CB8AC3E}">
        <p14:creationId xmlns:p14="http://schemas.microsoft.com/office/powerpoint/2010/main" val="320776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AEEE0220-4678-2269-BA33-2D9F3E588BE7}"/>
              </a:ext>
            </a:extLst>
          </p:cNvPr>
          <p:cNvSpPr>
            <a:spLocks noGrp="1"/>
          </p:cNvSpPr>
          <p:nvPr>
            <p:ph type="title"/>
          </p:nvPr>
        </p:nvSpPr>
        <p:spPr>
          <a:xfrm>
            <a:off x="1066800" y="642594"/>
            <a:ext cx="10058400" cy="831099"/>
          </a:xfrm>
        </p:spPr>
        <p:txBody>
          <a:bodyPr>
            <a:normAutofit/>
          </a:bodyPr>
          <a:lstStyle/>
          <a:p>
            <a:r>
              <a:rPr lang="el-GR" sz="3600" dirty="0"/>
              <a:t>Ομαδικό περιβάλλον Ι</a:t>
            </a:r>
          </a:p>
        </p:txBody>
      </p:sp>
      <p:sp>
        <p:nvSpPr>
          <p:cNvPr id="7" name="Θέση περιεχομένου 6">
            <a:extLst>
              <a:ext uri="{FF2B5EF4-FFF2-40B4-BE49-F238E27FC236}">
                <a16:creationId xmlns:a16="http://schemas.microsoft.com/office/drawing/2014/main" id="{09AE72E5-324C-A842-85B9-8D9CE1C912B8}"/>
              </a:ext>
            </a:extLst>
          </p:cNvPr>
          <p:cNvSpPr>
            <a:spLocks noGrp="1"/>
          </p:cNvSpPr>
          <p:nvPr>
            <p:ph idx="1"/>
          </p:nvPr>
        </p:nvSpPr>
        <p:spPr>
          <a:xfrm>
            <a:off x="870735" y="1429304"/>
            <a:ext cx="10058400" cy="4891229"/>
          </a:xfrm>
        </p:spPr>
        <p:txBody>
          <a:bodyPr>
            <a:normAutofit/>
          </a:bodyPr>
          <a:lstStyle/>
          <a:p>
            <a:pPr marR="0" algn="just">
              <a:spcBef>
                <a:spcPts val="0"/>
              </a:spcBef>
              <a:spcAft>
                <a:spcPts val="0"/>
              </a:spcAft>
              <a:buFont typeface="Courier New" panose="02070309020205020404" pitchFamily="49" charset="0"/>
              <a:buChar char="o"/>
            </a:pPr>
            <a:r>
              <a:rPr lang="el-GR" sz="2400" dirty="0">
                <a:solidFill>
                  <a:srgbClr val="000000"/>
                </a:solidFill>
                <a:effectLst/>
                <a:ea typeface="Times New Roman" panose="02020603050405020304" pitchFamily="18" charset="0"/>
              </a:rPr>
              <a:t> Βάσει της θεώρησης της έννοιας του «μητέρα-περιβάλλον» κατά </a:t>
            </a:r>
            <a:r>
              <a:rPr lang="en-US" sz="2400" b="1" dirty="0">
                <a:solidFill>
                  <a:srgbClr val="000000"/>
                </a:solidFill>
                <a:effectLst/>
                <a:ea typeface="Times New Roman" panose="02020603050405020304" pitchFamily="18" charset="0"/>
              </a:rPr>
              <a:t>Winnicott</a:t>
            </a:r>
            <a:r>
              <a:rPr lang="en-US" sz="2400" dirty="0">
                <a:solidFill>
                  <a:srgbClr val="000000"/>
                </a:solidFill>
                <a:effectLst/>
                <a:ea typeface="Times New Roman" panose="02020603050405020304" pitchFamily="18" charset="0"/>
              </a:rPr>
              <a:t> </a:t>
            </a:r>
            <a:r>
              <a:rPr lang="el-GR" sz="2400" dirty="0">
                <a:solidFill>
                  <a:srgbClr val="000000"/>
                </a:solidFill>
                <a:effectLst/>
                <a:ea typeface="Times New Roman" panose="02020603050405020304" pitchFamily="18" charset="0"/>
              </a:rPr>
              <a:t>– μια βασική λειτουργία του ομαδικού περιβάλλοντος είναι </a:t>
            </a:r>
            <a:r>
              <a:rPr lang="el-GR" sz="2400" b="1" dirty="0">
                <a:solidFill>
                  <a:srgbClr val="000000"/>
                </a:solidFill>
                <a:effectLst/>
                <a:ea typeface="Times New Roman" panose="02020603050405020304" pitchFamily="18" charset="0"/>
              </a:rPr>
              <a:t>να μπορέσει το άτομο στην παρουσία των άλλων να σκέφτεται για τον εαυτό του</a:t>
            </a:r>
            <a:r>
              <a:rPr lang="el-GR" sz="2400" dirty="0">
                <a:solidFill>
                  <a:srgbClr val="000000"/>
                </a:solidFill>
                <a:effectLst/>
                <a:ea typeface="Times New Roman" panose="02020603050405020304" pitchFamily="18" charset="0"/>
              </a:rPr>
              <a:t>, δηλαδή η ομάδα-περιβάλλον να το βοηθήσει να «στέκεται», να μην χάνει τον εαυτό του στην παρουσία των άλλων, καθώς και των πολλών και διαφορετικών οπτικών που αντιπροσωπεύουν («βασικό σχετίζεσθαι του Εγώ»-</a:t>
            </a:r>
            <a:r>
              <a:rPr lang="en-US" sz="2400" dirty="0">
                <a:solidFill>
                  <a:srgbClr val="000000"/>
                </a:solidFill>
                <a:effectLst/>
                <a:ea typeface="Times New Roman" panose="02020603050405020304" pitchFamily="18" charset="0"/>
              </a:rPr>
              <a:t>basic ego relatedness</a:t>
            </a:r>
            <a:r>
              <a:rPr lang="el-GR" sz="2400" dirty="0">
                <a:solidFill>
                  <a:srgbClr val="000000"/>
                </a:solidFill>
                <a:effectLst/>
                <a:ea typeface="Times New Roman" panose="02020603050405020304" pitchFamily="18" charset="0"/>
              </a:rPr>
              <a:t>). </a:t>
            </a:r>
            <a:endParaRPr lang="el-GR" sz="2400" dirty="0">
              <a:ea typeface="Times New Roman" panose="02020603050405020304" pitchFamily="18" charset="0"/>
            </a:endParaRPr>
          </a:p>
          <a:p>
            <a:pPr algn="just">
              <a:spcBef>
                <a:spcPts val="0"/>
              </a:spcBef>
              <a:buFont typeface="Courier New" panose="02070309020205020404" pitchFamily="49" charset="0"/>
              <a:buChar char="o"/>
            </a:pPr>
            <a:r>
              <a:rPr lang="el-GR" sz="2400" dirty="0">
                <a:solidFill>
                  <a:srgbClr val="000000"/>
                </a:solidFill>
                <a:effectLst/>
                <a:ea typeface="Times New Roman" panose="02020603050405020304" pitchFamily="18" charset="0"/>
              </a:rPr>
              <a:t> </a:t>
            </a:r>
            <a:r>
              <a:rPr lang="en-US" sz="2400" dirty="0">
                <a:solidFill>
                  <a:srgbClr val="000000"/>
                </a:solidFill>
                <a:effectLst/>
                <a:ea typeface="Times New Roman" panose="02020603050405020304" pitchFamily="18" charset="0"/>
              </a:rPr>
              <a:t>K</a:t>
            </a:r>
            <a:r>
              <a:rPr lang="el-GR" sz="2400" dirty="0">
                <a:solidFill>
                  <a:srgbClr val="000000"/>
                </a:solidFill>
                <a:effectLst/>
                <a:ea typeface="Times New Roman" panose="02020603050405020304" pitchFamily="18" charset="0"/>
              </a:rPr>
              <a:t>αι μια επόμενη λειτουργία είναι το </a:t>
            </a:r>
            <a:r>
              <a:rPr lang="el-GR" sz="2400" b="1" dirty="0">
                <a:solidFill>
                  <a:srgbClr val="000000"/>
                </a:solidFill>
                <a:effectLst/>
                <a:ea typeface="Times New Roman" panose="02020603050405020304" pitchFamily="18" charset="0"/>
              </a:rPr>
              <a:t>«</a:t>
            </a:r>
            <a:r>
              <a:rPr lang="el-GR" sz="2400" b="1" dirty="0" err="1">
                <a:solidFill>
                  <a:srgbClr val="000000"/>
                </a:solidFill>
                <a:effectLst/>
                <a:ea typeface="Times New Roman" panose="02020603050405020304" pitchFamily="18" charset="0"/>
              </a:rPr>
              <a:t>ακούειν</a:t>
            </a:r>
            <a:r>
              <a:rPr lang="el-GR" sz="2400" b="1" dirty="0">
                <a:solidFill>
                  <a:srgbClr val="000000"/>
                </a:solidFill>
                <a:effectLst/>
                <a:ea typeface="Times New Roman" panose="02020603050405020304" pitchFamily="18" charset="0"/>
              </a:rPr>
              <a:t>» </a:t>
            </a:r>
            <a:r>
              <a:rPr lang="el-GR" sz="2400" dirty="0">
                <a:solidFill>
                  <a:srgbClr val="000000"/>
                </a:solidFill>
                <a:effectLst/>
                <a:ea typeface="Times New Roman" panose="02020603050405020304" pitchFamily="18" charset="0"/>
              </a:rPr>
              <a:t>και </a:t>
            </a:r>
            <a:r>
              <a:rPr lang="el-GR" sz="2400" b="1" dirty="0">
                <a:solidFill>
                  <a:srgbClr val="000000"/>
                </a:solidFill>
                <a:effectLst/>
                <a:ea typeface="Times New Roman" panose="02020603050405020304" pitchFamily="18" charset="0"/>
              </a:rPr>
              <a:t>«</a:t>
            </a:r>
            <a:r>
              <a:rPr lang="el-GR" sz="2400" b="1" dirty="0" err="1">
                <a:solidFill>
                  <a:srgbClr val="000000"/>
                </a:solidFill>
                <a:effectLst/>
                <a:ea typeface="Times New Roman" panose="02020603050405020304" pitchFamily="18" charset="0"/>
              </a:rPr>
              <a:t>συνθέτειν</a:t>
            </a:r>
            <a:r>
              <a:rPr lang="el-GR" sz="2400" b="1" dirty="0">
                <a:solidFill>
                  <a:srgbClr val="000000"/>
                </a:solidFill>
                <a:effectLst/>
                <a:ea typeface="Times New Roman" panose="02020603050405020304" pitchFamily="18" charset="0"/>
              </a:rPr>
              <a:t>», </a:t>
            </a:r>
            <a:r>
              <a:rPr lang="el-GR" sz="2400" dirty="0">
                <a:solidFill>
                  <a:srgbClr val="000000"/>
                </a:solidFill>
                <a:effectLst/>
                <a:ea typeface="Times New Roman" panose="02020603050405020304" pitchFamily="18" charset="0"/>
              </a:rPr>
              <a:t>δηλαδή, αφού το άτομο καταφέρει να «σταθεί», δηλαδή να σκέφτεται για τον εαυτό του, να αρχίσει να ακούει τις διαφορετικές οπτικές που αντιπροσωπεύουν τα μέλη της ομάδας, τις ποικίλες  απόψεις και συλλογιστικές και να συνθέτει το βέλτιστο για τον εαυτό του στην παρούσα φάση στο εδώ και τώρα! </a:t>
            </a:r>
          </a:p>
          <a:p>
            <a:pPr marL="0" indent="0" algn="just">
              <a:spcBef>
                <a:spcPts val="0"/>
              </a:spcBef>
              <a:buNone/>
            </a:pPr>
            <a:endParaRPr lang="el-GR" sz="2400" dirty="0">
              <a:solidFill>
                <a:srgbClr val="000000"/>
              </a:solidFill>
              <a:effectLst/>
              <a:ea typeface="Times New Roman" panose="02020603050405020304" pitchFamily="18" charset="0"/>
            </a:endParaRPr>
          </a:p>
          <a:p>
            <a:pPr algn="just">
              <a:spcBef>
                <a:spcPts val="0"/>
              </a:spcBef>
              <a:buFont typeface="Courier New" panose="02070309020205020404" pitchFamily="49" charset="0"/>
              <a:buChar char="o"/>
            </a:pPr>
            <a:r>
              <a:rPr lang="el-GR" sz="2400" dirty="0">
                <a:solidFill>
                  <a:srgbClr val="000000"/>
                </a:solidFill>
                <a:effectLst/>
                <a:ea typeface="Times New Roman" panose="02020603050405020304" pitchFamily="18" charset="0"/>
              </a:rPr>
              <a:t>Η </a:t>
            </a:r>
            <a:r>
              <a:rPr lang="el-GR" sz="2400" b="1" dirty="0">
                <a:solidFill>
                  <a:srgbClr val="000000"/>
                </a:solidFill>
                <a:effectLst/>
                <a:ea typeface="Times New Roman" panose="02020603050405020304" pitchFamily="18" charset="0"/>
              </a:rPr>
              <a:t>αυτονομία εντός σχέσεων</a:t>
            </a:r>
            <a:r>
              <a:rPr lang="el-GR" sz="2400" dirty="0">
                <a:solidFill>
                  <a:srgbClr val="000000"/>
                </a:solidFill>
                <a:effectLst/>
                <a:ea typeface="Times New Roman" panose="02020603050405020304" pitchFamily="18" charset="0"/>
              </a:rPr>
              <a:t>!</a:t>
            </a:r>
            <a:endParaRPr lang="el-GR" sz="2400" dirty="0">
              <a:effectLst/>
              <a:ea typeface="Times New Roman" panose="02020603050405020304" pitchFamily="18" charset="0"/>
            </a:endParaRPr>
          </a:p>
          <a:p>
            <a:pPr marL="0" indent="0" algn="just">
              <a:spcBef>
                <a:spcPts val="0"/>
              </a:spcBef>
              <a:buNone/>
            </a:pPr>
            <a:endParaRPr lang="el-GR" sz="2400" dirty="0"/>
          </a:p>
        </p:txBody>
      </p:sp>
      <p:sp>
        <p:nvSpPr>
          <p:cNvPr id="5" name="Θέση αριθμού διαφάνειας 4">
            <a:extLst>
              <a:ext uri="{FF2B5EF4-FFF2-40B4-BE49-F238E27FC236}">
                <a16:creationId xmlns:a16="http://schemas.microsoft.com/office/drawing/2014/main" id="{DDA8AD29-2789-6AED-2269-3415F1C2FEEC}"/>
              </a:ext>
            </a:extLst>
          </p:cNvPr>
          <p:cNvSpPr>
            <a:spLocks noGrp="1"/>
          </p:cNvSpPr>
          <p:nvPr>
            <p:ph type="sldNum" sz="quarter" idx="12"/>
          </p:nvPr>
        </p:nvSpPr>
        <p:spPr/>
        <p:txBody>
          <a:bodyPr/>
          <a:lstStyle/>
          <a:p>
            <a:fld id="{29A67EF4-6AD0-4895-A677-9D84EEBBB660}" type="slidenum">
              <a:rPr lang="el-GR" smtClean="0"/>
              <a:t>6</a:t>
            </a:fld>
            <a:endParaRPr lang="el-GR"/>
          </a:p>
        </p:txBody>
      </p:sp>
    </p:spTree>
    <p:extLst>
      <p:ext uri="{BB962C8B-B14F-4D97-AF65-F5344CB8AC3E}">
        <p14:creationId xmlns:p14="http://schemas.microsoft.com/office/powerpoint/2010/main" val="292852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325360-F031-56A8-782D-461142AA6B41}"/>
              </a:ext>
            </a:extLst>
          </p:cNvPr>
          <p:cNvSpPr>
            <a:spLocks noGrp="1"/>
          </p:cNvSpPr>
          <p:nvPr>
            <p:ph type="title"/>
          </p:nvPr>
        </p:nvSpPr>
        <p:spPr>
          <a:xfrm>
            <a:off x="1066800" y="642594"/>
            <a:ext cx="10058400" cy="804466"/>
          </a:xfrm>
        </p:spPr>
        <p:txBody>
          <a:bodyPr>
            <a:normAutofit/>
          </a:bodyPr>
          <a:lstStyle/>
          <a:p>
            <a:r>
              <a:rPr lang="el-GR" sz="3600" dirty="0"/>
              <a:t>Ομαδικό περιβάλλον Ι</a:t>
            </a:r>
          </a:p>
        </p:txBody>
      </p:sp>
      <p:sp>
        <p:nvSpPr>
          <p:cNvPr id="3" name="Θέση περιεχομένου 2">
            <a:extLst>
              <a:ext uri="{FF2B5EF4-FFF2-40B4-BE49-F238E27FC236}">
                <a16:creationId xmlns:a16="http://schemas.microsoft.com/office/drawing/2014/main" id="{1C7FF603-5134-817B-CFCD-8B36B836E0F2}"/>
              </a:ext>
            </a:extLst>
          </p:cNvPr>
          <p:cNvSpPr>
            <a:spLocks noGrp="1"/>
          </p:cNvSpPr>
          <p:nvPr>
            <p:ph idx="1"/>
          </p:nvPr>
        </p:nvSpPr>
        <p:spPr>
          <a:xfrm>
            <a:off x="1066800" y="1605970"/>
            <a:ext cx="10058400" cy="3931920"/>
          </a:xfrm>
        </p:spPr>
        <p:txBody>
          <a:bodyPr>
            <a:normAutofit fontScale="92500" lnSpcReduction="10000"/>
          </a:bodyPr>
          <a:lstStyle/>
          <a:p>
            <a:pPr marL="0" marR="0" algn="just">
              <a:spcBef>
                <a:spcPts val="0"/>
              </a:spcBef>
              <a:spcAft>
                <a:spcPts val="0"/>
              </a:spcAft>
            </a:pPr>
            <a:r>
              <a:rPr lang="el-GR" sz="2600" dirty="0">
                <a:solidFill>
                  <a:srgbClr val="000000"/>
                </a:solidFill>
                <a:effectLst/>
                <a:ea typeface="Times New Roman" panose="02020603050405020304" pitchFamily="18" charset="0"/>
              </a:rPr>
              <a:t>Για να ξεπεραστούν αυτοί οι φόβοι και να εγκατασταθεί η βασική εμπιστοσύνη χρειάζεται</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χρόνος. Σε αυτή τη διαδικασία συμβάλλει ο</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θεραπευτής</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με τη στάση και την τεχνική του, ο οποίος</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σταδιακά ενθαρρύνει την επικοινωνία μεταξύ των μελών της ομάδας, ούτως ώστε να αναπτυχθεί μία</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συζήτηση</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που ο</a:t>
            </a:r>
            <a:r>
              <a:rPr lang="en-US" sz="2600" dirty="0">
                <a:solidFill>
                  <a:srgbClr val="000000"/>
                </a:solidFill>
                <a:effectLst/>
                <a:ea typeface="Times New Roman" panose="02020603050405020304" pitchFamily="18" charset="0"/>
              </a:rPr>
              <a:t> Foulkes </a:t>
            </a:r>
            <a:r>
              <a:rPr lang="el-GR" sz="2600" dirty="0">
                <a:solidFill>
                  <a:srgbClr val="000000"/>
                </a:solidFill>
                <a:effectLst/>
                <a:ea typeface="Times New Roman" panose="02020603050405020304" pitchFamily="18" charset="0"/>
              </a:rPr>
              <a:t>χαρακτηρίζει ως</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«ελευθέρως ρέουσα»,</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με απώτερο στόχο</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την κατανόησή της σε ένα βαθύτερο-ασυνείδητο επίπεδο</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και</a:t>
            </a:r>
            <a:r>
              <a:rPr lang="en-US" sz="2600" dirty="0">
                <a:solidFill>
                  <a:srgbClr val="000000"/>
                </a:solidFill>
                <a:effectLst/>
                <a:ea typeface="Times New Roman" panose="02020603050405020304" pitchFamily="18" charset="0"/>
              </a:rPr>
              <a:t> </a:t>
            </a:r>
            <a:r>
              <a:rPr lang="el-GR" sz="2600" dirty="0">
                <a:solidFill>
                  <a:srgbClr val="000000"/>
                </a:solidFill>
                <a:effectLst/>
                <a:ea typeface="Times New Roman" panose="02020603050405020304" pitchFamily="18" charset="0"/>
              </a:rPr>
              <a:t>την απόδοση ενός νοήματος σε αυτήν σε σχέση με το ΕΓΩ.</a:t>
            </a:r>
            <a:endParaRPr lang="el-GR" sz="2600" dirty="0">
              <a:effectLst/>
              <a:ea typeface="Times New Roman" panose="02020603050405020304" pitchFamily="18" charset="0"/>
            </a:endParaRPr>
          </a:p>
          <a:p>
            <a:pPr marL="0" marR="0" algn="just">
              <a:spcBef>
                <a:spcPts val="0"/>
              </a:spcBef>
              <a:spcAft>
                <a:spcPts val="0"/>
              </a:spcAft>
            </a:pPr>
            <a:endParaRPr lang="el-GR" sz="2600" dirty="0">
              <a:effectLst/>
              <a:ea typeface="Times New Roman" panose="02020603050405020304" pitchFamily="18" charset="0"/>
            </a:endParaRPr>
          </a:p>
          <a:p>
            <a:pPr marL="0" marR="0" algn="just">
              <a:spcBef>
                <a:spcPts val="0"/>
              </a:spcBef>
              <a:spcAft>
                <a:spcPts val="0"/>
              </a:spcAft>
            </a:pPr>
            <a:r>
              <a:rPr lang="el-GR" sz="2600" dirty="0">
                <a:solidFill>
                  <a:srgbClr val="000000"/>
                </a:solidFill>
                <a:effectLst/>
                <a:ea typeface="Times New Roman" panose="02020603050405020304" pitchFamily="18" charset="0"/>
              </a:rPr>
              <a:t>  Στον χρόνο αυτό πολλές είναι οι τεχνικές που μπορεί να εφαρμοσθούν ώστε να βοηθήσουν στο </a:t>
            </a:r>
            <a:r>
              <a:rPr lang="en-US" sz="2600" i="1" dirty="0">
                <a:solidFill>
                  <a:srgbClr val="000000"/>
                </a:solidFill>
                <a:effectLst/>
                <a:ea typeface="Times New Roman" panose="02020603050405020304" pitchFamily="18" charset="0"/>
              </a:rPr>
              <a:t>EGO RELATEDNESS</a:t>
            </a:r>
            <a:r>
              <a:rPr lang="el-GR" sz="2600" dirty="0">
                <a:solidFill>
                  <a:srgbClr val="000000"/>
                </a:solidFill>
                <a:effectLst/>
                <a:ea typeface="Times New Roman" panose="02020603050405020304" pitchFamily="18" charset="0"/>
              </a:rPr>
              <a:t>, καθώς και στο </a:t>
            </a:r>
            <a:r>
              <a:rPr lang="en-US" sz="2600" i="1" dirty="0">
                <a:solidFill>
                  <a:srgbClr val="000000"/>
                </a:solidFill>
                <a:effectLst/>
                <a:ea typeface="Times New Roman" panose="02020603050405020304" pitchFamily="18" charset="0"/>
              </a:rPr>
              <a:t>EGO TRAINING IN ACTION</a:t>
            </a:r>
            <a:r>
              <a:rPr lang="el-GR" sz="2600" dirty="0">
                <a:solidFill>
                  <a:srgbClr val="000000"/>
                </a:solidFill>
                <a:effectLst/>
                <a:ea typeface="Times New Roman" panose="02020603050405020304" pitchFamily="18" charset="0"/>
              </a:rPr>
              <a:t>! </a:t>
            </a:r>
            <a:r>
              <a:rPr lang="en-US" sz="2600" dirty="0">
                <a:solidFill>
                  <a:srgbClr val="000000"/>
                </a:solidFill>
                <a:effectLst/>
                <a:ea typeface="Times New Roman" panose="02020603050405020304" pitchFamily="18" charset="0"/>
              </a:rPr>
              <a:t> </a:t>
            </a:r>
            <a:endParaRPr lang="el-GR" sz="2600" dirty="0">
              <a:effectLst/>
              <a:ea typeface="Times New Roman" panose="02020603050405020304" pitchFamily="18" charset="0"/>
            </a:endParaRPr>
          </a:p>
          <a:p>
            <a:pPr marL="0" marR="0" algn="just">
              <a:spcBef>
                <a:spcPts val="0"/>
              </a:spcBef>
              <a:spcAft>
                <a:spcPts val="0"/>
              </a:spcAft>
            </a:pPr>
            <a:endParaRPr lang="el-GR" sz="2400" dirty="0">
              <a:effectLst/>
              <a:ea typeface="Times New Roman" panose="02020603050405020304" pitchFamily="18" charset="0"/>
            </a:endParaRPr>
          </a:p>
          <a:p>
            <a:pPr marL="0" marR="0" indent="0" algn="just">
              <a:spcBef>
                <a:spcPts val="0"/>
              </a:spcBef>
              <a:spcAft>
                <a:spcPts val="0"/>
              </a:spcAft>
              <a:buNone/>
            </a:pPr>
            <a:r>
              <a:rPr lang="el-GR" sz="1800" dirty="0">
                <a:effectLst/>
                <a:latin typeface="Calibri" panose="020F0502020204030204"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endParaRPr lang="el-GR" dirty="0"/>
          </a:p>
        </p:txBody>
      </p:sp>
      <p:sp>
        <p:nvSpPr>
          <p:cNvPr id="4" name="Θέση αριθμού διαφάνειας 3">
            <a:extLst>
              <a:ext uri="{FF2B5EF4-FFF2-40B4-BE49-F238E27FC236}">
                <a16:creationId xmlns:a16="http://schemas.microsoft.com/office/drawing/2014/main" id="{A5469A53-4158-6C76-24B4-BB8A30C0BEFE}"/>
              </a:ext>
            </a:extLst>
          </p:cNvPr>
          <p:cNvSpPr>
            <a:spLocks noGrp="1"/>
          </p:cNvSpPr>
          <p:nvPr>
            <p:ph type="sldNum" sz="quarter" idx="12"/>
          </p:nvPr>
        </p:nvSpPr>
        <p:spPr/>
        <p:txBody>
          <a:bodyPr/>
          <a:lstStyle/>
          <a:p>
            <a:fld id="{29A67EF4-6AD0-4895-A677-9D84EEBBB660}" type="slidenum">
              <a:rPr lang="el-GR" smtClean="0"/>
              <a:t>7</a:t>
            </a:fld>
            <a:endParaRPr lang="el-GR"/>
          </a:p>
        </p:txBody>
      </p:sp>
    </p:spTree>
    <p:extLst>
      <p:ext uri="{BB962C8B-B14F-4D97-AF65-F5344CB8AC3E}">
        <p14:creationId xmlns:p14="http://schemas.microsoft.com/office/powerpoint/2010/main" val="344279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ED19B37D-E48D-6BC3-8B90-8FC11210B601}"/>
              </a:ext>
            </a:extLst>
          </p:cNvPr>
          <p:cNvSpPr>
            <a:spLocks noGrp="1"/>
          </p:cNvSpPr>
          <p:nvPr>
            <p:ph type="sldNum" sz="quarter" idx="12"/>
          </p:nvPr>
        </p:nvSpPr>
        <p:spPr/>
        <p:txBody>
          <a:bodyPr/>
          <a:lstStyle/>
          <a:p>
            <a:fld id="{29A67EF4-6AD0-4895-A677-9D84EEBBB660}" type="slidenum">
              <a:rPr lang="el-GR" smtClean="0"/>
              <a:t>8</a:t>
            </a:fld>
            <a:endParaRPr lang="el-GR"/>
          </a:p>
        </p:txBody>
      </p:sp>
      <p:sp>
        <p:nvSpPr>
          <p:cNvPr id="3" name="Θέση περιεχομένου 2">
            <a:extLst>
              <a:ext uri="{FF2B5EF4-FFF2-40B4-BE49-F238E27FC236}">
                <a16:creationId xmlns:a16="http://schemas.microsoft.com/office/drawing/2014/main" id="{D81F6E72-772C-AA7F-167B-204239508894}"/>
              </a:ext>
            </a:extLst>
          </p:cNvPr>
          <p:cNvSpPr>
            <a:spLocks noGrp="1"/>
          </p:cNvSpPr>
          <p:nvPr>
            <p:ph idx="4294967295"/>
          </p:nvPr>
        </p:nvSpPr>
        <p:spPr>
          <a:xfrm>
            <a:off x="1021655" y="1462881"/>
            <a:ext cx="10058400" cy="3932237"/>
          </a:xfrm>
        </p:spPr>
        <p:txBody>
          <a:bodyPr>
            <a:normAutofit/>
          </a:bodyPr>
          <a:lstStyle/>
          <a:p>
            <a:pPr algn="ctr"/>
            <a:r>
              <a:rPr lang="el-GR" sz="3600" b="1" dirty="0"/>
              <a:t>Τεχνικές</a:t>
            </a:r>
          </a:p>
          <a:p>
            <a:pPr algn="ctr"/>
            <a:endParaRPr lang="el-GR" sz="3600" b="1" dirty="0"/>
          </a:p>
          <a:p>
            <a:pPr algn="ctr"/>
            <a:r>
              <a:rPr lang="el-GR" sz="3600" dirty="0"/>
              <a:t>Ανάλογα με τη φάση της ομαδικής διεργασίας!</a:t>
            </a:r>
          </a:p>
          <a:p>
            <a:pPr algn="ctr"/>
            <a:r>
              <a:rPr lang="el-GR" sz="3600" dirty="0"/>
              <a:t>Ανάλογα με τον στόχο! </a:t>
            </a:r>
          </a:p>
        </p:txBody>
      </p:sp>
    </p:spTree>
    <p:extLst>
      <p:ext uri="{BB962C8B-B14F-4D97-AF65-F5344CB8AC3E}">
        <p14:creationId xmlns:p14="http://schemas.microsoft.com/office/powerpoint/2010/main" val="1644288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F4955E03-3C5B-114F-90B4-5F4EAB88AE97}"/>
              </a:ext>
            </a:extLst>
          </p:cNvPr>
          <p:cNvSpPr>
            <a:spLocks noGrp="1"/>
          </p:cNvSpPr>
          <p:nvPr>
            <p:ph type="title"/>
          </p:nvPr>
        </p:nvSpPr>
        <p:spPr/>
        <p:txBody>
          <a:bodyPr>
            <a:normAutofit/>
          </a:bodyPr>
          <a:lstStyle/>
          <a:p>
            <a:r>
              <a:rPr lang="el-GR" sz="3200" dirty="0"/>
              <a:t>Τεχνική: Να γνωριστούμε</a:t>
            </a:r>
            <a:br>
              <a:rPr lang="el-GR" sz="3200" dirty="0"/>
            </a:br>
            <a:r>
              <a:rPr lang="el-GR" sz="3200" dirty="0"/>
              <a:t>Δυάδα – τετράδα - ολομέλεια</a:t>
            </a:r>
          </a:p>
        </p:txBody>
      </p:sp>
      <p:sp>
        <p:nvSpPr>
          <p:cNvPr id="4" name="Θέση περιεχομένου 3">
            <a:extLst>
              <a:ext uri="{FF2B5EF4-FFF2-40B4-BE49-F238E27FC236}">
                <a16:creationId xmlns:a16="http://schemas.microsoft.com/office/drawing/2014/main" id="{E201F46F-F867-7BA4-E118-EFBB2F7A8713}"/>
              </a:ext>
            </a:extLst>
          </p:cNvPr>
          <p:cNvSpPr>
            <a:spLocks noGrp="1"/>
          </p:cNvSpPr>
          <p:nvPr>
            <p:ph idx="1"/>
          </p:nvPr>
        </p:nvSpPr>
        <p:spPr/>
        <p:txBody>
          <a:bodyPr>
            <a:normAutofit/>
          </a:bodyPr>
          <a:lstStyle/>
          <a:p>
            <a:r>
              <a:rPr lang="el-GR" sz="2400" dirty="0"/>
              <a:t>Δυάδα – οι πιο άγνωστοι – 10΄- συστηθείτε με κάτι που θέλετε εσείς να πείτε στον άλλον</a:t>
            </a:r>
          </a:p>
          <a:p>
            <a:r>
              <a:rPr lang="el-GR" sz="2400" dirty="0"/>
              <a:t>Τετράδα – στην διπλανή δυάδα- ο καθένας από τις δυάδες θα παρουσιάζει τον άλλον στα άλλα 3 μέλη</a:t>
            </a:r>
          </a:p>
          <a:p>
            <a:r>
              <a:rPr lang="el-GR" sz="2400" dirty="0"/>
              <a:t>Ολομέλεια- Ένας εκπρόσωπος- τίτλος και παρουσίαση</a:t>
            </a:r>
          </a:p>
          <a:p>
            <a:r>
              <a:rPr lang="el-GR" sz="2400" dirty="0"/>
              <a:t>Συναγόμενα: Έμφαση στα ουσιαστικά και τα ρήματα- το βασικό θέμα και οι οπτικές του στην ομάδα. </a:t>
            </a:r>
          </a:p>
        </p:txBody>
      </p:sp>
      <p:sp>
        <p:nvSpPr>
          <p:cNvPr id="2" name="Θέση αριθμού διαφάνειας 1">
            <a:extLst>
              <a:ext uri="{FF2B5EF4-FFF2-40B4-BE49-F238E27FC236}">
                <a16:creationId xmlns:a16="http://schemas.microsoft.com/office/drawing/2014/main" id="{A4E7E72E-D07F-5CE9-5D2E-75075629A7E8}"/>
              </a:ext>
            </a:extLst>
          </p:cNvPr>
          <p:cNvSpPr>
            <a:spLocks noGrp="1"/>
          </p:cNvSpPr>
          <p:nvPr>
            <p:ph type="sldNum" sz="quarter" idx="12"/>
          </p:nvPr>
        </p:nvSpPr>
        <p:spPr/>
        <p:txBody>
          <a:bodyPr/>
          <a:lstStyle/>
          <a:p>
            <a:fld id="{29A67EF4-6AD0-4895-A677-9D84EEBBB660}" type="slidenum">
              <a:rPr lang="el-GR" smtClean="0"/>
              <a:t>9</a:t>
            </a:fld>
            <a:endParaRPr lang="el-GR"/>
          </a:p>
        </p:txBody>
      </p:sp>
    </p:spTree>
    <p:extLst>
      <p:ext uri="{BB962C8B-B14F-4D97-AF65-F5344CB8AC3E}">
        <p14:creationId xmlns:p14="http://schemas.microsoft.com/office/powerpoint/2010/main" val="1659869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8567</TotalTime>
  <Words>1987</Words>
  <Application>Microsoft Office PowerPoint</Application>
  <PresentationFormat>Ευρεία οθόνη</PresentationFormat>
  <Paragraphs>243</Paragraphs>
  <Slides>24</Slides>
  <Notes>1</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24</vt:i4>
      </vt:variant>
    </vt:vector>
  </HeadingPairs>
  <TitlesOfParts>
    <vt:vector size="35" baseType="lpstr">
      <vt:lpstr>Arial</vt:lpstr>
      <vt:lpstr>Calibri</vt:lpstr>
      <vt:lpstr>Century Gothic</vt:lpstr>
      <vt:lpstr>Comic Sans MS</vt:lpstr>
      <vt:lpstr>Courier New</vt:lpstr>
      <vt:lpstr>Garamond</vt:lpstr>
      <vt:lpstr>Gill Sans MT</vt:lpstr>
      <vt:lpstr>Tahoma</vt:lpstr>
      <vt:lpstr>Times New Roman</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2022-23    </vt:lpstr>
      <vt:lpstr>Παρουσίαση του PowerPoint</vt:lpstr>
      <vt:lpstr>Δομή χρόνου και μαθήματος </vt:lpstr>
      <vt:lpstr>Συμβουλευτική ομάδα- Θεραπευτική Ομάδα</vt:lpstr>
      <vt:lpstr>Ειδικός ψυχικής υγείας</vt:lpstr>
      <vt:lpstr>Ομαδικό περιβάλλον Ι</vt:lpstr>
      <vt:lpstr>Ομαδικό περιβάλλον Ι</vt:lpstr>
      <vt:lpstr>Παρουσίαση του PowerPoint</vt:lpstr>
      <vt:lpstr>Τεχνική: Να γνωριστούμε Δυάδα – τετράδα - ολομέλεια</vt:lpstr>
      <vt:lpstr>SCT- Sub-grouping Kαθρέφτισμα </vt:lpstr>
      <vt:lpstr>Γενεόγραμμα </vt:lpstr>
      <vt:lpstr>Tree of Life  Approach </vt:lpstr>
      <vt:lpstr>Τεχνική Appreciative Thinking </vt:lpstr>
      <vt:lpstr>Σχέδιο ό,τι…</vt:lpstr>
      <vt:lpstr>Παρουσίαση του PowerPoint</vt:lpstr>
      <vt:lpstr>Παρουσίαση του PowerPoint</vt:lpstr>
      <vt:lpstr>  </vt:lpstr>
      <vt:lpstr>Παρεμβάσεις Θετικής Ψυχολογίας Ι</vt:lpstr>
      <vt:lpstr>Παρεμβάσεις Θετικής Ψυχολογίας-ΙΙ</vt:lpstr>
      <vt:lpstr>Παρεμβάσεις Θετικής Ψυχολογίας-ΙΙΙ</vt:lpstr>
      <vt:lpstr>Thomas-Kilmann Conflict Mode Instrument  Ι </vt:lpstr>
      <vt:lpstr>Thomas-Kilmann Conflict Mode Instrument ΙΙ </vt:lpstr>
      <vt:lpstr>Βιβλιογραφία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Γεώργιος Σπύρου</cp:lastModifiedBy>
  <cp:revision>426</cp:revision>
  <cp:lastPrinted>2022-09-30T08:27:34Z</cp:lastPrinted>
  <dcterms:created xsi:type="dcterms:W3CDTF">2020-03-30T09:53:51Z</dcterms:created>
  <dcterms:modified xsi:type="dcterms:W3CDTF">2022-11-11T19:05:02Z</dcterms:modified>
</cp:coreProperties>
</file>