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4" r:id="rId4"/>
    <p:sldId id="265" r:id="rId5"/>
    <p:sldId id="259" r:id="rId6"/>
    <p:sldId id="260" r:id="rId7"/>
    <p:sldId id="261" r:id="rId8"/>
    <p:sldId id="262" r:id="rId9"/>
    <p:sldId id="263" r:id="rId10"/>
    <p:sldId id="266" r:id="rId11"/>
    <p:sldId id="267" r:id="rId12"/>
    <p:sldId id="268" r:id="rId13"/>
    <p:sldId id="269" r:id="rId14"/>
    <p:sldId id="270"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3C8DCBF-A379-4028-BB28-E20EB5809341}" type="datetimeFigureOut">
              <a:rPr lang="el-GR" smtClean="0"/>
              <a:t>22/3/2021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B78CEA8-C0C8-4979-90C4-1AD71477F543}" type="slidenum">
              <a:rPr lang="el-GR" smtClean="0"/>
              <a:t>‹#›</a:t>
            </a:fld>
            <a:endParaRPr lang="el-GR"/>
          </a:p>
        </p:txBody>
      </p:sp>
    </p:spTree>
    <p:extLst>
      <p:ext uri="{BB962C8B-B14F-4D97-AF65-F5344CB8AC3E}">
        <p14:creationId xmlns:p14="http://schemas.microsoft.com/office/powerpoint/2010/main" val="1544936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3C8DCBF-A379-4028-BB28-E20EB5809341}" type="datetimeFigureOut">
              <a:rPr lang="el-GR" smtClean="0"/>
              <a:t>22/3/2021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B78CEA8-C0C8-4979-90C4-1AD71477F543}" type="slidenum">
              <a:rPr lang="el-GR" smtClean="0"/>
              <a:t>‹#›</a:t>
            </a:fld>
            <a:endParaRPr lang="el-GR"/>
          </a:p>
        </p:txBody>
      </p:sp>
    </p:spTree>
    <p:extLst>
      <p:ext uri="{BB962C8B-B14F-4D97-AF65-F5344CB8AC3E}">
        <p14:creationId xmlns:p14="http://schemas.microsoft.com/office/powerpoint/2010/main" val="1052614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3C8DCBF-A379-4028-BB28-E20EB5809341}" type="datetimeFigureOut">
              <a:rPr lang="el-GR" smtClean="0"/>
              <a:t>22/3/2021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B78CEA8-C0C8-4979-90C4-1AD71477F543}" type="slidenum">
              <a:rPr lang="el-GR" smtClean="0"/>
              <a:t>‹#›</a:t>
            </a:fld>
            <a:endParaRPr lang="el-GR"/>
          </a:p>
        </p:txBody>
      </p:sp>
    </p:spTree>
    <p:extLst>
      <p:ext uri="{BB962C8B-B14F-4D97-AF65-F5344CB8AC3E}">
        <p14:creationId xmlns:p14="http://schemas.microsoft.com/office/powerpoint/2010/main" val="3145189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3C8DCBF-A379-4028-BB28-E20EB5809341}" type="datetimeFigureOut">
              <a:rPr lang="el-GR" smtClean="0"/>
              <a:t>22/3/2021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B78CEA8-C0C8-4979-90C4-1AD71477F543}" type="slidenum">
              <a:rPr lang="el-GR" smtClean="0"/>
              <a:t>‹#›</a:t>
            </a:fld>
            <a:endParaRPr lang="el-GR"/>
          </a:p>
        </p:txBody>
      </p:sp>
    </p:spTree>
    <p:extLst>
      <p:ext uri="{BB962C8B-B14F-4D97-AF65-F5344CB8AC3E}">
        <p14:creationId xmlns:p14="http://schemas.microsoft.com/office/powerpoint/2010/main" val="828421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53C8DCBF-A379-4028-BB28-E20EB5809341}" type="datetimeFigureOut">
              <a:rPr lang="el-GR" smtClean="0"/>
              <a:t>22/3/2021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B78CEA8-C0C8-4979-90C4-1AD71477F543}" type="slidenum">
              <a:rPr lang="el-GR" smtClean="0"/>
              <a:t>‹#›</a:t>
            </a:fld>
            <a:endParaRPr lang="el-GR"/>
          </a:p>
        </p:txBody>
      </p:sp>
    </p:spTree>
    <p:extLst>
      <p:ext uri="{BB962C8B-B14F-4D97-AF65-F5344CB8AC3E}">
        <p14:creationId xmlns:p14="http://schemas.microsoft.com/office/powerpoint/2010/main" val="2555272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3C8DCBF-A379-4028-BB28-E20EB5809341}" type="datetimeFigureOut">
              <a:rPr lang="el-GR" smtClean="0"/>
              <a:t>22/3/2021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B78CEA8-C0C8-4979-90C4-1AD71477F543}" type="slidenum">
              <a:rPr lang="el-GR" smtClean="0"/>
              <a:t>‹#›</a:t>
            </a:fld>
            <a:endParaRPr lang="el-GR"/>
          </a:p>
        </p:txBody>
      </p:sp>
    </p:spTree>
    <p:extLst>
      <p:ext uri="{BB962C8B-B14F-4D97-AF65-F5344CB8AC3E}">
        <p14:creationId xmlns:p14="http://schemas.microsoft.com/office/powerpoint/2010/main" val="3455830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3C8DCBF-A379-4028-BB28-E20EB5809341}" type="datetimeFigureOut">
              <a:rPr lang="el-GR" smtClean="0"/>
              <a:t>22/3/2021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B78CEA8-C0C8-4979-90C4-1AD71477F543}" type="slidenum">
              <a:rPr lang="el-GR" smtClean="0"/>
              <a:t>‹#›</a:t>
            </a:fld>
            <a:endParaRPr lang="el-GR"/>
          </a:p>
        </p:txBody>
      </p:sp>
    </p:spTree>
    <p:extLst>
      <p:ext uri="{BB962C8B-B14F-4D97-AF65-F5344CB8AC3E}">
        <p14:creationId xmlns:p14="http://schemas.microsoft.com/office/powerpoint/2010/main" val="374511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3C8DCBF-A379-4028-BB28-E20EB5809341}" type="datetimeFigureOut">
              <a:rPr lang="el-GR" smtClean="0"/>
              <a:t>22/3/2021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B78CEA8-C0C8-4979-90C4-1AD71477F543}" type="slidenum">
              <a:rPr lang="el-GR" smtClean="0"/>
              <a:t>‹#›</a:t>
            </a:fld>
            <a:endParaRPr lang="el-GR"/>
          </a:p>
        </p:txBody>
      </p:sp>
    </p:spTree>
    <p:extLst>
      <p:ext uri="{BB962C8B-B14F-4D97-AF65-F5344CB8AC3E}">
        <p14:creationId xmlns:p14="http://schemas.microsoft.com/office/powerpoint/2010/main" val="1359432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3C8DCBF-A379-4028-BB28-E20EB5809341}" type="datetimeFigureOut">
              <a:rPr lang="el-GR" smtClean="0"/>
              <a:t>22/3/2021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B78CEA8-C0C8-4979-90C4-1AD71477F543}" type="slidenum">
              <a:rPr lang="el-GR" smtClean="0"/>
              <a:t>‹#›</a:t>
            </a:fld>
            <a:endParaRPr lang="el-GR"/>
          </a:p>
        </p:txBody>
      </p:sp>
    </p:spTree>
    <p:extLst>
      <p:ext uri="{BB962C8B-B14F-4D97-AF65-F5344CB8AC3E}">
        <p14:creationId xmlns:p14="http://schemas.microsoft.com/office/powerpoint/2010/main" val="1938688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3C8DCBF-A379-4028-BB28-E20EB5809341}" type="datetimeFigureOut">
              <a:rPr lang="el-GR" smtClean="0"/>
              <a:t>22/3/2021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B78CEA8-C0C8-4979-90C4-1AD71477F543}" type="slidenum">
              <a:rPr lang="el-GR" smtClean="0"/>
              <a:t>‹#›</a:t>
            </a:fld>
            <a:endParaRPr lang="el-GR"/>
          </a:p>
        </p:txBody>
      </p:sp>
    </p:spTree>
    <p:extLst>
      <p:ext uri="{BB962C8B-B14F-4D97-AF65-F5344CB8AC3E}">
        <p14:creationId xmlns:p14="http://schemas.microsoft.com/office/powerpoint/2010/main" val="1820750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3C8DCBF-A379-4028-BB28-E20EB5809341}" type="datetimeFigureOut">
              <a:rPr lang="el-GR" smtClean="0"/>
              <a:t>22/3/2021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B78CEA8-C0C8-4979-90C4-1AD71477F543}" type="slidenum">
              <a:rPr lang="el-GR" smtClean="0"/>
              <a:t>‹#›</a:t>
            </a:fld>
            <a:endParaRPr lang="el-GR"/>
          </a:p>
        </p:txBody>
      </p:sp>
    </p:spTree>
    <p:extLst>
      <p:ext uri="{BB962C8B-B14F-4D97-AF65-F5344CB8AC3E}">
        <p14:creationId xmlns:p14="http://schemas.microsoft.com/office/powerpoint/2010/main" val="2853727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C8DCBF-A379-4028-BB28-E20EB5809341}" type="datetimeFigureOut">
              <a:rPr lang="el-GR" smtClean="0"/>
              <a:t>22/3/2021</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78CEA8-C0C8-4979-90C4-1AD71477F543}" type="slidenum">
              <a:rPr lang="el-GR" smtClean="0"/>
              <a:t>‹#›</a:t>
            </a:fld>
            <a:endParaRPr lang="el-GR"/>
          </a:p>
        </p:txBody>
      </p:sp>
    </p:spTree>
    <p:extLst>
      <p:ext uri="{BB962C8B-B14F-4D97-AF65-F5344CB8AC3E}">
        <p14:creationId xmlns:p14="http://schemas.microsoft.com/office/powerpoint/2010/main" val="1904463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b="1" dirty="0" smtClean="0">
                <a:latin typeface="Arial" panose="020B0604020202020204" pitchFamily="34" charset="0"/>
                <a:cs typeface="Arial" panose="020B0604020202020204" pitchFamily="34" charset="0"/>
              </a:rPr>
              <a:t>ΤΥΠΟΙ ΚΑΙ ΜΟΡΦΕΣ ΓΕΥΜΑΤΩΝ</a:t>
            </a:r>
            <a:endParaRPr lang="el-GR" sz="28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395536" y="1484784"/>
            <a:ext cx="8291264" cy="4497363"/>
          </a:xfrm>
        </p:spPr>
        <p:txBody>
          <a:bodyPr>
            <a:normAutofit fontScale="70000" lnSpcReduction="20000"/>
          </a:bodyPr>
          <a:lstStyle/>
          <a:p>
            <a:pPr marL="514350" indent="-514350">
              <a:buFont typeface="+mj-lt"/>
              <a:buAutoNum type="arabicPeriod"/>
            </a:pPr>
            <a:r>
              <a:rPr lang="el-GR" sz="2400" b="1" dirty="0" smtClean="0">
                <a:latin typeface="Arial" panose="020B0604020202020204" pitchFamily="34" charset="0"/>
                <a:cs typeface="Arial" panose="020B0604020202020204" pitchFamily="34" charset="0"/>
              </a:rPr>
              <a:t>Πρωινό γεύμα ή πρόγευμα: </a:t>
            </a:r>
            <a:r>
              <a:rPr lang="el-GR" sz="2400" dirty="0" smtClean="0">
                <a:latin typeface="Arial" panose="020B0604020202020204" pitchFamily="34" charset="0"/>
                <a:cs typeface="Arial" panose="020B0604020202020204" pitchFamily="34" charset="0"/>
              </a:rPr>
              <a:t>είναι το πρώτο γεύμα της ημέρας ( </a:t>
            </a:r>
            <a:r>
              <a:rPr lang="en-US" sz="2400" dirty="0" smtClean="0">
                <a:latin typeface="Arial" panose="020B0604020202020204" pitchFamily="34" charset="0"/>
                <a:cs typeface="Arial" panose="020B0604020202020204" pitchFamily="34" charset="0"/>
              </a:rPr>
              <a:t>continental breakfast, </a:t>
            </a:r>
            <a:r>
              <a:rPr lang="en-US" sz="2400" dirty="0" err="1" smtClean="0">
                <a:latin typeface="Arial" panose="020B0604020202020204" pitchFamily="34" charset="0"/>
                <a:cs typeface="Arial" panose="020B0604020202020204" pitchFamily="34" charset="0"/>
              </a:rPr>
              <a:t>american</a:t>
            </a:r>
            <a:r>
              <a:rPr lang="en-US" sz="2400" dirty="0" smtClean="0">
                <a:latin typeface="Arial" panose="020B0604020202020204" pitchFamily="34" charset="0"/>
                <a:cs typeface="Arial" panose="020B0604020202020204" pitchFamily="34" charset="0"/>
              </a:rPr>
              <a:t> breakfast )</a:t>
            </a:r>
            <a:endParaRPr lang="el-GR" sz="2400" dirty="0">
              <a:latin typeface="Arial" panose="020B0604020202020204" pitchFamily="34" charset="0"/>
              <a:cs typeface="Arial" panose="020B0604020202020204" pitchFamily="34" charset="0"/>
            </a:endParaRPr>
          </a:p>
          <a:p>
            <a:pPr marL="514350" indent="-514350">
              <a:buFont typeface="+mj-lt"/>
              <a:buAutoNum type="arabicPeriod"/>
            </a:pPr>
            <a:endParaRPr lang="en-US" sz="2400" dirty="0" smtClean="0">
              <a:latin typeface="Arial" panose="020B0604020202020204" pitchFamily="34" charset="0"/>
              <a:cs typeface="Arial" panose="020B0604020202020204" pitchFamily="34" charset="0"/>
            </a:endParaRPr>
          </a:p>
          <a:p>
            <a:pPr marL="514350" indent="-514350">
              <a:buFont typeface="+mj-lt"/>
              <a:buAutoNum type="arabicPeriod"/>
            </a:pPr>
            <a:r>
              <a:rPr lang="el-GR" sz="2400" b="1" dirty="0" smtClean="0">
                <a:latin typeface="Arial" panose="020B0604020202020204" pitchFamily="34" charset="0"/>
                <a:cs typeface="Arial" panose="020B0604020202020204" pitchFamily="34" charset="0"/>
              </a:rPr>
              <a:t>Μεσημβρινό γεύμα –</a:t>
            </a:r>
            <a:r>
              <a:rPr lang="en-US" sz="2400" b="1" dirty="0" smtClean="0">
                <a:latin typeface="Arial" panose="020B0604020202020204" pitchFamily="34" charset="0"/>
                <a:cs typeface="Arial" panose="020B0604020202020204" pitchFamily="34" charset="0"/>
              </a:rPr>
              <a:t> </a:t>
            </a:r>
            <a:r>
              <a:rPr lang="en-US" sz="2400" b="1" dirty="0" err="1" smtClean="0">
                <a:latin typeface="Arial" panose="020B0604020202020204" pitchFamily="34" charset="0"/>
                <a:cs typeface="Arial" panose="020B0604020202020204" pitchFamily="34" charset="0"/>
              </a:rPr>
              <a:t>luch</a:t>
            </a:r>
            <a:r>
              <a:rPr lang="en-US" sz="2400" b="1" dirty="0" smtClean="0">
                <a:latin typeface="Arial" panose="020B0604020202020204" pitchFamily="34" charset="0"/>
                <a:cs typeface="Arial" panose="020B0604020202020204" pitchFamily="34" charset="0"/>
              </a:rPr>
              <a:t>)</a:t>
            </a:r>
            <a:r>
              <a:rPr lang="el-GR" sz="2400" b="1"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περιλαμβάνει γενικά 3 με 4 είδη (πιάτα)</a:t>
            </a:r>
            <a:endParaRPr lang="en-US" sz="2400" dirty="0" smtClean="0">
              <a:latin typeface="Arial" panose="020B0604020202020204" pitchFamily="34" charset="0"/>
              <a:cs typeface="Arial" panose="020B0604020202020204" pitchFamily="34" charset="0"/>
            </a:endParaRPr>
          </a:p>
          <a:p>
            <a:pPr marL="514350" indent="-514350">
              <a:buFont typeface="+mj-lt"/>
              <a:buAutoNum type="arabicPeriod"/>
            </a:pPr>
            <a:r>
              <a:rPr lang="el-GR" sz="2400" b="1" dirty="0" smtClean="0">
                <a:latin typeface="Arial" panose="020B0604020202020204" pitchFamily="34" charset="0"/>
                <a:cs typeface="Arial" panose="020B0604020202020204" pitchFamily="34" charset="0"/>
              </a:rPr>
              <a:t>Βραδινό γεύμα- </a:t>
            </a:r>
            <a:r>
              <a:rPr lang="en-US" sz="2400" b="1" dirty="0" smtClean="0">
                <a:latin typeface="Arial" panose="020B0604020202020204" pitchFamily="34" charset="0"/>
                <a:cs typeface="Arial" panose="020B0604020202020204" pitchFamily="34" charset="0"/>
              </a:rPr>
              <a:t>dinner</a:t>
            </a:r>
            <a:r>
              <a:rPr lang="el-GR" sz="2400" b="1"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πολλές φορές αποτελεί το βασικό γεύμα ημέρας εξαιτίας του έντονου τρόπου ζωής.</a:t>
            </a:r>
          </a:p>
          <a:p>
            <a:pPr marL="0" indent="0">
              <a:buNone/>
            </a:pPr>
            <a:endParaRPr lang="el-GR" sz="2400" dirty="0" smtClean="0">
              <a:latin typeface="Arial" panose="020B0604020202020204" pitchFamily="34" charset="0"/>
              <a:cs typeface="Arial" panose="020B0604020202020204" pitchFamily="34" charset="0"/>
            </a:endParaRPr>
          </a:p>
          <a:p>
            <a:pPr marL="0" indent="0">
              <a:buNone/>
            </a:pPr>
            <a:r>
              <a:rPr lang="el-GR" sz="2400" b="1" dirty="0" smtClean="0">
                <a:latin typeface="Arial" panose="020B0604020202020204" pitchFamily="34" charset="0"/>
                <a:cs typeface="Arial" panose="020B0604020202020204" pitchFamily="34" charset="0"/>
              </a:rPr>
              <a:t>Οι κλασικές μορφές διάθεσης του </a:t>
            </a:r>
            <a:r>
              <a:rPr lang="el-GR" sz="2400" b="1" u="sng" dirty="0" smtClean="0">
                <a:latin typeface="Arial" panose="020B0604020202020204" pitchFamily="34" charset="0"/>
                <a:cs typeface="Arial" panose="020B0604020202020204" pitchFamily="34" charset="0"/>
              </a:rPr>
              <a:t>μεσημβρινού γεύματος </a:t>
            </a:r>
            <a:r>
              <a:rPr lang="el-GR" sz="2400" b="1" dirty="0" smtClean="0">
                <a:latin typeface="Arial" panose="020B0604020202020204" pitchFamily="34" charset="0"/>
                <a:cs typeface="Arial" panose="020B0604020202020204" pitchFamily="34" charset="0"/>
              </a:rPr>
              <a:t>και του </a:t>
            </a:r>
            <a:r>
              <a:rPr lang="el-GR" sz="2400" b="1" u="sng" dirty="0" smtClean="0">
                <a:latin typeface="Arial" panose="020B0604020202020204" pitchFamily="34" charset="0"/>
                <a:cs typeface="Arial" panose="020B0604020202020204" pitchFamily="34" charset="0"/>
              </a:rPr>
              <a:t>βραδινού δείπνου </a:t>
            </a:r>
            <a:r>
              <a:rPr lang="el-GR" sz="2400" b="1" dirty="0" smtClean="0">
                <a:latin typeface="Arial" panose="020B0604020202020204" pitchFamily="34" charset="0"/>
                <a:cs typeface="Arial" panose="020B0604020202020204" pitchFamily="34" charset="0"/>
              </a:rPr>
              <a:t>προσφέρονται από τα εστιατόρια στους πελάτες με δύο μορφές:</a:t>
            </a:r>
            <a:endParaRPr lang="el-GR" sz="2400" b="1" dirty="0">
              <a:latin typeface="Arial" panose="020B0604020202020204" pitchFamily="34" charset="0"/>
              <a:cs typeface="Arial" panose="020B0604020202020204" pitchFamily="34" charset="0"/>
            </a:endParaRPr>
          </a:p>
          <a:p>
            <a:pPr marL="0" indent="0">
              <a:buNone/>
            </a:pPr>
            <a:endParaRPr lang="el-GR" sz="2400" b="1" dirty="0" smtClean="0">
              <a:latin typeface="Arial" panose="020B0604020202020204" pitchFamily="34" charset="0"/>
              <a:cs typeface="Arial" panose="020B0604020202020204" pitchFamily="34" charset="0"/>
            </a:endParaRPr>
          </a:p>
          <a:p>
            <a:pPr marL="0" indent="0">
              <a:buNone/>
            </a:pPr>
            <a:r>
              <a:rPr lang="el-GR" sz="2400" b="1" dirty="0" smtClean="0">
                <a:latin typeface="Arial" panose="020B0604020202020204" pitchFamily="34" charset="0"/>
                <a:cs typeface="Arial" panose="020B0604020202020204" pitchFamily="34" charset="0"/>
              </a:rPr>
              <a:t>Γεύμα </a:t>
            </a:r>
            <a:r>
              <a:rPr lang="en-US" sz="2400" b="1" dirty="0" smtClean="0">
                <a:latin typeface="Arial" panose="020B0604020202020204" pitchFamily="34" charset="0"/>
                <a:cs typeface="Arial" panose="020B0604020202020204" pitchFamily="34" charset="0"/>
              </a:rPr>
              <a:t>a la carte</a:t>
            </a:r>
            <a:r>
              <a:rPr lang="el-GR" sz="2400" b="1"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ελεύθερη επιλογή από τον πελάτη ( είναι ο συνηθέστερος τρόπος πώλησης φαγητών κυρίως σε εστιατόρια πόλεων, όπου Ο ΠΕΛΑΤΗΣ ΕΠΙΛΕΓΕΙ που, τι θα φάει και πόση ποσότητα θα καταναλώσει. Ισχύει ο νόμος προσφοράς κα ζήτησης (ατμόσφαιρα, υπηρεσίες, τιμή, ποιότητα φαγητών)</a:t>
            </a:r>
            <a:endParaRPr lang="en-US" sz="2400" smtClean="0">
              <a:latin typeface="Arial" panose="020B0604020202020204" pitchFamily="34" charset="0"/>
              <a:cs typeface="Arial" panose="020B0604020202020204" pitchFamily="34" charset="0"/>
            </a:endParaRPr>
          </a:p>
          <a:p>
            <a:pPr marL="0" indent="0">
              <a:buNone/>
            </a:pPr>
            <a:endParaRPr lang="el-GR" sz="2400" dirty="0" smtClean="0">
              <a:latin typeface="Arial" panose="020B0604020202020204" pitchFamily="34" charset="0"/>
              <a:cs typeface="Arial" panose="020B0604020202020204" pitchFamily="34" charset="0"/>
            </a:endParaRPr>
          </a:p>
          <a:p>
            <a:pPr marL="0" indent="0">
              <a:buNone/>
            </a:pPr>
            <a:r>
              <a:rPr lang="el-GR" sz="2400" b="1" dirty="0" smtClean="0">
                <a:latin typeface="Arial" panose="020B0604020202020204" pitchFamily="34" charset="0"/>
                <a:cs typeface="Arial" panose="020B0604020202020204" pitchFamily="34" charset="0"/>
              </a:rPr>
              <a:t>Γεύμα </a:t>
            </a:r>
            <a:r>
              <a:rPr lang="en-US" sz="2400" b="1" dirty="0" smtClean="0">
                <a:latin typeface="Arial" panose="020B0604020202020204" pitchFamily="34" charset="0"/>
                <a:cs typeface="Arial" panose="020B0604020202020204" pitchFamily="34" charset="0"/>
              </a:rPr>
              <a:t>table </a:t>
            </a:r>
            <a:r>
              <a:rPr lang="en-US" sz="2400" b="1" dirty="0" err="1" smtClean="0">
                <a:latin typeface="Arial" panose="020B0604020202020204" pitchFamily="34" charset="0"/>
                <a:cs typeface="Arial" panose="020B0604020202020204" pitchFamily="34" charset="0"/>
              </a:rPr>
              <a:t>d’hote</a:t>
            </a:r>
            <a:r>
              <a:rPr lang="el-GR" sz="2400" b="1"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υποχρεωτική κατανάλωση από τον πελάτη</a:t>
            </a:r>
            <a:r>
              <a:rPr lang="el-GR" sz="2400" b="1"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(αποτελείται από ένα σύνολο διάφορων φαγητών που επιλέγονται από την επιχείρηση ή από όσους επιθυμούν να προσφέρουν ένα ομαδικό γεύμα π.χ. εκδηλώσεις, γάμοι, γιορτές, συνεστιάσεις συλλόγων, φίλων, συγγενών κτλ.)</a:t>
            </a:r>
            <a:endParaRPr lang="el-GR" sz="2400" dirty="0">
              <a:latin typeface="Arial" panose="020B0604020202020204" pitchFamily="34" charset="0"/>
              <a:cs typeface="Arial" panose="020B0604020202020204" pitchFamily="34" charset="0"/>
            </a:endParaRPr>
          </a:p>
          <a:p>
            <a:pPr marL="0" indent="0">
              <a:buNone/>
            </a:pP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5130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2800" dirty="0" smtClean="0">
                <a:solidFill>
                  <a:prstClr val="black"/>
                </a:solidFill>
                <a:latin typeface="Arial Black" panose="020B0A04020102020204" pitchFamily="34" charset="0"/>
                <a:cs typeface="Arial" panose="020B0604020202020204" pitchFamily="34" charset="0"/>
              </a:rPr>
              <a:t/>
            </a:r>
            <a:br>
              <a:rPr lang="el-GR" sz="2800" dirty="0" smtClean="0">
                <a:solidFill>
                  <a:prstClr val="black"/>
                </a:solidFill>
                <a:latin typeface="Arial Black" panose="020B0A04020102020204" pitchFamily="34" charset="0"/>
                <a:cs typeface="Arial" panose="020B0604020202020204" pitchFamily="34" charset="0"/>
              </a:rPr>
            </a:br>
            <a:r>
              <a:rPr lang="el-GR" sz="2800" dirty="0">
                <a:solidFill>
                  <a:prstClr val="black"/>
                </a:solidFill>
                <a:latin typeface="Arial Black" panose="020B0A04020102020204" pitchFamily="34" charset="0"/>
                <a:cs typeface="Arial" panose="020B0604020202020204" pitchFamily="34" charset="0"/>
              </a:rPr>
              <a:t/>
            </a:r>
            <a:br>
              <a:rPr lang="el-GR" sz="2800" dirty="0">
                <a:solidFill>
                  <a:prstClr val="black"/>
                </a:solidFill>
                <a:latin typeface="Arial Black" panose="020B0A04020102020204" pitchFamily="34" charset="0"/>
                <a:cs typeface="Arial" panose="020B0604020202020204" pitchFamily="34" charset="0"/>
              </a:rPr>
            </a:br>
            <a:r>
              <a:rPr lang="el-GR" sz="2800" dirty="0" smtClean="0">
                <a:solidFill>
                  <a:prstClr val="black"/>
                </a:solidFill>
                <a:latin typeface="Arial Black" panose="020B0A04020102020204" pitchFamily="34" charset="0"/>
                <a:cs typeface="Arial" panose="020B0604020202020204" pitchFamily="34" charset="0"/>
              </a:rPr>
              <a:t>Άλλοι </a:t>
            </a:r>
            <a:r>
              <a:rPr lang="el-GR" sz="2800" dirty="0">
                <a:solidFill>
                  <a:prstClr val="black"/>
                </a:solidFill>
                <a:latin typeface="Arial Black" panose="020B0A04020102020204" pitchFamily="34" charset="0"/>
                <a:cs typeface="Arial" panose="020B0604020202020204" pitchFamily="34" charset="0"/>
              </a:rPr>
              <a:t>τύποι γευμάτων</a:t>
            </a:r>
            <a:r>
              <a:rPr lang="el-GR" sz="2400" dirty="0">
                <a:solidFill>
                  <a:prstClr val="black"/>
                </a:solidFill>
                <a:latin typeface="Arial" panose="020B0604020202020204" pitchFamily="34" charset="0"/>
                <a:cs typeface="Arial" panose="020B0604020202020204" pitchFamily="34" charset="0"/>
              </a:rPr>
              <a:t/>
            </a:r>
            <a:br>
              <a:rPr lang="el-GR" sz="2400" dirty="0">
                <a:solidFill>
                  <a:prstClr val="black"/>
                </a:solidFill>
                <a:latin typeface="Arial" panose="020B0604020202020204" pitchFamily="34" charset="0"/>
                <a:cs typeface="Arial" panose="020B0604020202020204" pitchFamily="34" charset="0"/>
              </a:rPr>
            </a:br>
            <a:r>
              <a:rPr lang="en-US" sz="1800" dirty="0">
                <a:solidFill>
                  <a:prstClr val="black"/>
                </a:solidFill>
                <a:latin typeface="Arial" panose="020B0604020202020204" pitchFamily="34" charset="0"/>
                <a:cs typeface="Arial" panose="020B0604020202020204" pitchFamily="34" charset="0"/>
              </a:rPr>
              <a:t>(</a:t>
            </a:r>
            <a:r>
              <a:rPr lang="el-GR" sz="1800" dirty="0">
                <a:solidFill>
                  <a:prstClr val="black"/>
                </a:solidFill>
                <a:latin typeface="Arial" panose="020B0604020202020204" pitchFamily="34" charset="0"/>
                <a:cs typeface="Arial" panose="020B0604020202020204" pitchFamily="34" charset="0"/>
              </a:rPr>
              <a:t>χωρίς ουσιαστικές διαφορές από τις κλασικές μορφές, απλά καλύπτουν νέες ανάγκες ζήτησης λόγω των διαφορετικών συνθηκών ζωής.</a:t>
            </a:r>
            <a:r>
              <a:rPr lang="en-US" sz="1800" dirty="0" smtClean="0">
                <a:solidFill>
                  <a:prstClr val="black"/>
                </a:solidFill>
                <a:latin typeface="Arial" panose="020B0604020202020204" pitchFamily="34" charset="0"/>
                <a:cs typeface="Arial" panose="020B0604020202020204" pitchFamily="34" charset="0"/>
              </a:rPr>
              <a:t>)</a:t>
            </a:r>
            <a:r>
              <a:rPr lang="el-GR" sz="1800" dirty="0" smtClean="0">
                <a:solidFill>
                  <a:prstClr val="black"/>
                </a:solidFill>
                <a:latin typeface="Arial" panose="020B0604020202020204" pitchFamily="34" charset="0"/>
                <a:cs typeface="Arial" panose="020B0604020202020204" pitchFamily="34" charset="0"/>
              </a:rPr>
              <a:t/>
            </a:r>
            <a:br>
              <a:rPr lang="el-GR" sz="1800" dirty="0" smtClean="0">
                <a:solidFill>
                  <a:prstClr val="black"/>
                </a:solidFill>
                <a:latin typeface="Arial" panose="020B0604020202020204" pitchFamily="34" charset="0"/>
                <a:cs typeface="Arial" panose="020B0604020202020204" pitchFamily="34" charset="0"/>
              </a:rPr>
            </a:br>
            <a:r>
              <a:rPr lang="el-GR" sz="1800" dirty="0">
                <a:solidFill>
                  <a:prstClr val="black"/>
                </a:solidFill>
                <a:latin typeface="Arial" panose="020B0604020202020204" pitchFamily="34" charset="0"/>
                <a:cs typeface="Arial" panose="020B0604020202020204" pitchFamily="34" charset="0"/>
              </a:rPr>
              <a:t/>
            </a:r>
            <a:br>
              <a:rPr lang="el-GR" sz="1800" dirty="0">
                <a:solidFill>
                  <a:prstClr val="black"/>
                </a:solidFill>
                <a:latin typeface="Arial" panose="020B0604020202020204" pitchFamily="34" charset="0"/>
                <a:cs typeface="Arial" panose="020B0604020202020204" pitchFamily="34" charset="0"/>
              </a:rPr>
            </a:br>
            <a:endParaRPr lang="el-GR" dirty="0"/>
          </a:p>
        </p:txBody>
      </p:sp>
      <p:sp>
        <p:nvSpPr>
          <p:cNvPr id="3" name="Θέση περιεχομένου 2"/>
          <p:cNvSpPr>
            <a:spLocks noGrp="1"/>
          </p:cNvSpPr>
          <p:nvPr>
            <p:ph idx="1"/>
          </p:nvPr>
        </p:nvSpPr>
        <p:spPr/>
        <p:txBody>
          <a:bodyPr>
            <a:normAutofit/>
          </a:bodyPr>
          <a:lstStyle/>
          <a:p>
            <a:pPr marL="0" lvl="0" indent="0">
              <a:buNone/>
            </a:pPr>
            <a:r>
              <a:rPr lang="el-GR" sz="2000" b="1" dirty="0" smtClean="0">
                <a:latin typeface="Arial" panose="020B0604020202020204" pitchFamily="34" charset="0"/>
                <a:cs typeface="Arial" panose="020B0604020202020204" pitchFamily="34" charset="0"/>
              </a:rPr>
              <a:t>4. Σουπέ νυχτερινό (</a:t>
            </a:r>
            <a:r>
              <a:rPr lang="en-US" sz="2000" b="1" dirty="0" err="1" smtClean="0">
                <a:latin typeface="Arial" panose="020B0604020202020204" pitchFamily="34" charset="0"/>
                <a:cs typeface="Arial" panose="020B0604020202020204" pitchFamily="34" charset="0"/>
              </a:rPr>
              <a:t>soupe</a:t>
            </a:r>
            <a:r>
              <a:rPr lang="en-US" sz="2000" b="1" dirty="0" smtClean="0">
                <a:latin typeface="Arial" panose="020B0604020202020204" pitchFamily="34" charset="0"/>
                <a:cs typeface="Arial" panose="020B0604020202020204" pitchFamily="34" charset="0"/>
              </a:rPr>
              <a:t> de </a:t>
            </a:r>
            <a:r>
              <a:rPr lang="en-US" sz="2000" b="1" dirty="0" err="1" smtClean="0">
                <a:latin typeface="Arial" panose="020B0604020202020204" pitchFamily="34" charset="0"/>
                <a:cs typeface="Arial" panose="020B0604020202020204" pitchFamily="34" charset="0"/>
              </a:rPr>
              <a:t>nuit</a:t>
            </a:r>
            <a:r>
              <a:rPr lang="en-US" sz="2000" b="1" dirty="0" smtClean="0">
                <a:latin typeface="Arial" panose="020B0604020202020204" pitchFamily="34" charset="0"/>
                <a:cs typeface="Arial" panose="020B0604020202020204" pitchFamily="34" charset="0"/>
              </a:rPr>
              <a:t>)</a:t>
            </a:r>
            <a:r>
              <a:rPr lang="el-GR" sz="2000" b="1" dirty="0" smtClean="0">
                <a:latin typeface="Arial" panose="020B0604020202020204" pitchFamily="34" charset="0"/>
                <a:cs typeface="Arial" panose="020B0604020202020204" pitchFamily="34" charset="0"/>
              </a:rPr>
              <a:t>: </a:t>
            </a:r>
            <a:r>
              <a:rPr lang="el-GR" sz="2000" dirty="0">
                <a:solidFill>
                  <a:prstClr val="black"/>
                </a:solidFill>
                <a:latin typeface="Arial" panose="020B0604020202020204" pitchFamily="34" charset="0"/>
                <a:cs typeface="Arial" panose="020B0604020202020204" pitchFamily="34" charset="0"/>
              </a:rPr>
              <a:t>γεύμα που σερβίρεται μετά από κάποιο θέαμα (θέατρο, συναυλία κτλ), γιατί οι διασκεδάσεις αρχίζουν απογευματινές ώρες και τελειώνουν νωρίς το βράδυ (ασυνήθιστο για τα ελληνικά δεδομένα), ώστε να υπάρχει δείπνο μετά το τέλος της εκδήλωσης. Δεν είναι διαδεδομένο σε όλες τις χώρες</a:t>
            </a:r>
            <a:r>
              <a:rPr lang="el-GR" sz="2000" dirty="0" smtClean="0">
                <a:solidFill>
                  <a:prstClr val="black"/>
                </a:solidFill>
                <a:latin typeface="Arial" panose="020B0604020202020204" pitchFamily="34" charset="0"/>
                <a:cs typeface="Arial" panose="020B0604020202020204" pitchFamily="34" charset="0"/>
              </a:rPr>
              <a:t>. Συναντάται στις μεγάλες πόλεις, που η νυχτερινή διασκέδαση είναι έντονη. Σε πολλά εστιατόρια το νυχτερινό φαγητό αποτελεί κύρια πηγή εσόδων.</a:t>
            </a:r>
          </a:p>
          <a:p>
            <a:pPr marL="0" lvl="0" indent="0">
              <a:buNone/>
            </a:pPr>
            <a:endParaRPr lang="el-GR" sz="2000" dirty="0">
              <a:solidFill>
                <a:prstClr val="black"/>
              </a:solidFill>
              <a:latin typeface="Arial" panose="020B0604020202020204" pitchFamily="34" charset="0"/>
              <a:cs typeface="Arial" panose="020B0604020202020204" pitchFamily="34" charset="0"/>
            </a:endParaRPr>
          </a:p>
          <a:p>
            <a:pPr marL="0" lvl="0" indent="0">
              <a:buNone/>
            </a:pPr>
            <a:r>
              <a:rPr lang="el-GR" sz="2000" dirty="0" smtClean="0">
                <a:solidFill>
                  <a:prstClr val="black"/>
                </a:solidFill>
                <a:latin typeface="Arial" panose="020B0604020202020204" pitchFamily="34" charset="0"/>
                <a:cs typeface="Arial" panose="020B0604020202020204" pitchFamily="34" charset="0"/>
              </a:rPr>
              <a:t>5. </a:t>
            </a:r>
            <a:r>
              <a:rPr lang="el-GR" sz="2000" b="1" dirty="0" smtClean="0">
                <a:solidFill>
                  <a:prstClr val="black"/>
                </a:solidFill>
                <a:latin typeface="Arial" panose="020B0604020202020204" pitchFamily="34" charset="0"/>
                <a:cs typeface="Arial" panose="020B0604020202020204" pitchFamily="34" charset="0"/>
              </a:rPr>
              <a:t>Δείπνο γκαλά (</a:t>
            </a:r>
            <a:r>
              <a:rPr lang="en-US" sz="2000" b="1" dirty="0" smtClean="0">
                <a:solidFill>
                  <a:prstClr val="black"/>
                </a:solidFill>
                <a:latin typeface="Arial" panose="020B0604020202020204" pitchFamily="34" charset="0"/>
                <a:cs typeface="Arial" panose="020B0604020202020204" pitchFamily="34" charset="0"/>
              </a:rPr>
              <a:t>Diner de gala): </a:t>
            </a:r>
            <a:r>
              <a:rPr lang="el-GR" sz="2000" dirty="0" smtClean="0">
                <a:solidFill>
                  <a:prstClr val="black"/>
                </a:solidFill>
                <a:latin typeface="Arial" panose="020B0604020202020204" pitchFamily="34" charset="0"/>
                <a:cs typeface="Arial" panose="020B0604020202020204" pitchFamily="34" charset="0"/>
              </a:rPr>
              <a:t>προσδιορίζει εκλεπτυσμένα γεύματα που σερβίρονται κυρίως το βράδυ με την ευκαιρία μιας εορτής ή κάποιας εκδήλωσης, όπως αποχαιρετιστήριο δείπνο στη λήξη ενός συνεδρίου.</a:t>
            </a:r>
            <a:endParaRPr lang="el-GR" sz="2000" b="1" dirty="0">
              <a:solidFill>
                <a:prstClr val="black"/>
              </a:solidFill>
              <a:latin typeface="Arial" panose="020B0604020202020204" pitchFamily="34" charset="0"/>
              <a:cs typeface="Arial" panose="020B0604020202020204" pitchFamily="34" charset="0"/>
            </a:endParaRPr>
          </a:p>
          <a:p>
            <a:pPr marL="0" lvl="0" indent="0">
              <a:buNone/>
            </a:pPr>
            <a:endParaRPr lang="el-GR" sz="2000" b="1" dirty="0">
              <a:solidFill>
                <a:prstClr val="black"/>
              </a:solidFill>
              <a:latin typeface="Arial" panose="020B0604020202020204" pitchFamily="34" charset="0"/>
              <a:cs typeface="Arial" panose="020B0604020202020204" pitchFamily="34" charset="0"/>
            </a:endParaRPr>
          </a:p>
          <a:p>
            <a:pPr marL="0" indent="0">
              <a:buNone/>
            </a:pPr>
            <a:endParaRPr lang="el-GR"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1252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Επιρροές &amp; τάσεις στα γεύματα</a:t>
            </a:r>
            <a:endParaRPr lang="el-GR" b="1" dirty="0"/>
          </a:p>
        </p:txBody>
      </p:sp>
      <p:sp>
        <p:nvSpPr>
          <p:cNvPr id="3" name="Θέση περιεχομένου 2"/>
          <p:cNvSpPr>
            <a:spLocks noGrp="1"/>
          </p:cNvSpPr>
          <p:nvPr>
            <p:ph idx="1"/>
          </p:nvPr>
        </p:nvSpPr>
        <p:spPr/>
        <p:txBody>
          <a:bodyPr>
            <a:normAutofit fontScale="92500"/>
          </a:bodyPr>
          <a:lstStyle/>
          <a:p>
            <a:pPr>
              <a:buFont typeface="Wingdings" panose="05000000000000000000" pitchFamily="2" charset="2"/>
              <a:buChar char="ü"/>
            </a:pPr>
            <a:r>
              <a:rPr lang="el-GR" dirty="0" smtClean="0"/>
              <a:t> </a:t>
            </a:r>
            <a:r>
              <a:rPr lang="el-GR" sz="2400" dirty="0" smtClean="0">
                <a:latin typeface="Arial" panose="020B0604020202020204" pitchFamily="34" charset="0"/>
                <a:cs typeface="Arial" panose="020B0604020202020204" pitchFamily="34" charset="0"/>
              </a:rPr>
              <a:t>από το μορφωτικό επίπεδο της πελατείας</a:t>
            </a:r>
          </a:p>
          <a:p>
            <a:pPr>
              <a:buFont typeface="Wingdings" panose="05000000000000000000" pitchFamily="2" charset="2"/>
              <a:buChar char="ü"/>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ü"/>
            </a:pPr>
            <a:r>
              <a:rPr lang="el-GR" sz="2400" dirty="0" smtClean="0">
                <a:latin typeface="Arial" panose="020B0604020202020204" pitchFamily="34" charset="0"/>
                <a:cs typeface="Arial" panose="020B0604020202020204" pitchFamily="34" charset="0"/>
              </a:rPr>
              <a:t>Από τις υποδείξεις της ιατρικής για υγιεινή διατροφή</a:t>
            </a:r>
          </a:p>
          <a:p>
            <a:pPr>
              <a:buFont typeface="Wingdings" panose="05000000000000000000" pitchFamily="2" charset="2"/>
              <a:buChar char="ü"/>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ü"/>
            </a:pPr>
            <a:r>
              <a:rPr lang="el-GR" sz="2400" dirty="0" smtClean="0">
                <a:latin typeface="Arial" panose="020B0604020202020204" pitchFamily="34" charset="0"/>
                <a:cs typeface="Arial" panose="020B0604020202020204" pitchFamily="34" charset="0"/>
              </a:rPr>
              <a:t>Από ειδικές δίαιτες για άτομα με σακχαρώδη διαβήτη, αλλεργίες, υψηλή χοληστερίνη, που ζητούν φαγητά με υψηλή ή χαμηλή ποσότητα σε αλάτι κτλ.</a:t>
            </a:r>
          </a:p>
          <a:p>
            <a:pPr>
              <a:buFont typeface="Wingdings" panose="05000000000000000000" pitchFamily="2" charset="2"/>
              <a:buChar char="ü"/>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ü"/>
            </a:pPr>
            <a:r>
              <a:rPr lang="el-GR" sz="2400" dirty="0" smtClean="0">
                <a:latin typeface="Arial" panose="020B0604020202020204" pitchFamily="34" charset="0"/>
                <a:cs typeface="Arial" panose="020B0604020202020204" pitchFamily="34" charset="0"/>
              </a:rPr>
              <a:t>Από επιρροές και αντιλήψεις, ομάδων ή ατόμων που δεν τρώνε χοιρινό ή μοσχαρίσιο, ψάρια ή αυγά, ή ακολουθούν διατροφή με γάλα, τυρί, λαχανικά, ή χορτοφαγία κτλ.</a:t>
            </a: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3040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Θρησκευτικές επιρροές και παραδόσεις</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67544" y="1196752"/>
            <a:ext cx="8219256" cy="5040560"/>
          </a:xfrm>
        </p:spPr>
        <p:txBody>
          <a:bodyPr>
            <a:noAutofit/>
          </a:bodyPr>
          <a:lstStyle/>
          <a:p>
            <a:pPr marL="0" indent="0" algn="just" fontAlgn="base">
              <a:buNone/>
            </a:pPr>
            <a:r>
              <a:rPr lang="el-GR" sz="1800" b="1" dirty="0" smtClean="0">
                <a:latin typeface="Arial" panose="020B0604020202020204" pitchFamily="34" charset="0"/>
                <a:cs typeface="Arial" panose="020B0604020202020204" pitchFamily="34" charset="0"/>
              </a:rPr>
              <a:t>Εβραίοι: </a:t>
            </a:r>
            <a:r>
              <a:rPr lang="el-GR" sz="1800" dirty="0" smtClean="0">
                <a:latin typeface="Arial" panose="020B0604020202020204" pitchFamily="34" charset="0"/>
                <a:cs typeface="Arial" panose="020B0604020202020204" pitchFamily="34" charset="0"/>
              </a:rPr>
              <a:t>τα φαγητά πρέπει να μαγειρεύονται σύμφωνα με τους κανόνες:</a:t>
            </a:r>
            <a:endParaRPr lang="el-GR" sz="1800" b="1" dirty="0">
              <a:solidFill>
                <a:srgbClr val="444444"/>
              </a:solidFill>
              <a:latin typeface="Arial" panose="020B0604020202020204" pitchFamily="34" charset="0"/>
              <a:cs typeface="Arial" panose="020B0604020202020204" pitchFamily="34" charset="0"/>
            </a:endParaRPr>
          </a:p>
          <a:p>
            <a:pPr marL="0" indent="0" algn="just" fontAlgn="base">
              <a:buNone/>
            </a:pPr>
            <a:r>
              <a:rPr lang="el-GR" sz="1800" b="1" dirty="0" err="1">
                <a:solidFill>
                  <a:srgbClr val="444444"/>
                </a:solidFill>
                <a:latin typeface="Arial" panose="020B0604020202020204" pitchFamily="34" charset="0"/>
                <a:cs typeface="Arial" panose="020B0604020202020204" pitchFamily="34" charset="0"/>
              </a:rPr>
              <a:t>Κασσέρ</a:t>
            </a:r>
            <a:r>
              <a:rPr lang="el-GR" sz="1800" b="1" dirty="0">
                <a:solidFill>
                  <a:srgbClr val="444444"/>
                </a:solidFill>
                <a:latin typeface="Arial" panose="020B0604020202020204" pitchFamily="34" charset="0"/>
                <a:cs typeface="Arial" panose="020B0604020202020204" pitchFamily="34" charset="0"/>
              </a:rPr>
              <a:t> -</a:t>
            </a:r>
            <a:r>
              <a:rPr lang="el-GR" sz="1800" b="1" dirty="0" err="1">
                <a:solidFill>
                  <a:srgbClr val="444444"/>
                </a:solidFill>
                <a:latin typeface="Arial" panose="020B0604020202020204" pitchFamily="34" charset="0"/>
                <a:cs typeface="Arial" panose="020B0604020202020204" pitchFamily="34" charset="0"/>
              </a:rPr>
              <a:t>kosher</a:t>
            </a:r>
            <a:r>
              <a:rPr lang="el-GR" sz="1800" b="1" dirty="0">
                <a:solidFill>
                  <a:srgbClr val="444444"/>
                </a:solidFill>
                <a:latin typeface="Arial" panose="020B0604020202020204" pitchFamily="34" charset="0"/>
                <a:cs typeface="Arial" panose="020B0604020202020204" pitchFamily="34" charset="0"/>
              </a:rPr>
              <a:t>- είναι η κατάλληλη τροφή για κατανάλωση</a:t>
            </a:r>
            <a:r>
              <a:rPr lang="el-GR" sz="1800" dirty="0">
                <a:solidFill>
                  <a:srgbClr val="444444"/>
                </a:solidFill>
                <a:latin typeface="Arial" panose="020B0604020202020204" pitchFamily="34" charset="0"/>
                <a:cs typeface="Arial" panose="020B0604020202020204" pitchFamily="34" charset="0"/>
              </a:rPr>
              <a:t>. Στην «</a:t>
            </a:r>
            <a:r>
              <a:rPr lang="el-GR" sz="1800" dirty="0" err="1">
                <a:solidFill>
                  <a:srgbClr val="444444"/>
                </a:solidFill>
                <a:latin typeface="Arial" panose="020B0604020202020204" pitchFamily="34" charset="0"/>
                <a:cs typeface="Arial" panose="020B0604020202020204" pitchFamily="34" charset="0"/>
              </a:rPr>
              <a:t>Τορά</a:t>
            </a:r>
            <a:r>
              <a:rPr lang="el-GR" sz="1800" dirty="0">
                <a:solidFill>
                  <a:srgbClr val="444444"/>
                </a:solidFill>
                <a:latin typeface="Arial" panose="020B0604020202020204" pitchFamily="34" charset="0"/>
                <a:cs typeface="Arial" panose="020B0604020202020204" pitchFamily="34" charset="0"/>
              </a:rPr>
              <a:t>» υπάρχει </a:t>
            </a:r>
            <a:r>
              <a:rPr lang="el-GR" sz="1800" b="1" dirty="0">
                <a:solidFill>
                  <a:srgbClr val="444444"/>
                </a:solidFill>
                <a:latin typeface="Arial" panose="020B0604020202020204" pitchFamily="34" charset="0"/>
                <a:cs typeface="Arial" panose="020B0604020202020204" pitchFamily="34" charset="0"/>
              </a:rPr>
              <a:t>κατάλογος με τα ψάρια, τα πουλερικά και τα ζώα </a:t>
            </a:r>
            <a:r>
              <a:rPr lang="el-GR" sz="1800" b="1" dirty="0" err="1">
                <a:solidFill>
                  <a:srgbClr val="444444"/>
                </a:solidFill>
                <a:latin typeface="Arial" panose="020B0604020202020204" pitchFamily="34" charset="0"/>
                <a:cs typeface="Arial" panose="020B0604020202020204" pitchFamily="34" charset="0"/>
              </a:rPr>
              <a:t>κασσέρ</a:t>
            </a:r>
            <a:r>
              <a:rPr lang="el-GR" sz="1800" b="1" dirty="0">
                <a:solidFill>
                  <a:srgbClr val="444444"/>
                </a:solidFill>
                <a:latin typeface="Arial" panose="020B0604020202020204" pitchFamily="34" charset="0"/>
                <a:cs typeface="Arial" panose="020B0604020202020204" pitchFamily="34" charset="0"/>
              </a:rPr>
              <a:t> και περιγράφονται οι διαδικασίες της προετοιμασίας του φαγητού </a:t>
            </a:r>
            <a:r>
              <a:rPr lang="el-GR" sz="1800" b="1" dirty="0" err="1">
                <a:solidFill>
                  <a:srgbClr val="444444"/>
                </a:solidFill>
                <a:latin typeface="Arial" panose="020B0604020202020204" pitchFamily="34" charset="0"/>
                <a:cs typeface="Arial" panose="020B0604020202020204" pitchFamily="34" charset="0"/>
              </a:rPr>
              <a:t>κασσέρ</a:t>
            </a:r>
            <a:r>
              <a:rPr lang="el-GR" sz="1800" dirty="0">
                <a:solidFill>
                  <a:srgbClr val="444444"/>
                </a:solidFill>
                <a:latin typeface="Arial" panose="020B0604020202020204" pitchFamily="34" charset="0"/>
                <a:cs typeface="Arial" panose="020B0604020202020204" pitchFamily="34" charset="0"/>
              </a:rPr>
              <a:t>. Επίσης, σημειώνεται πως </a:t>
            </a:r>
            <a:r>
              <a:rPr lang="el-GR" sz="1800" b="1" dirty="0">
                <a:solidFill>
                  <a:srgbClr val="444444"/>
                </a:solidFill>
                <a:latin typeface="Arial" panose="020B0604020202020204" pitchFamily="34" charset="0"/>
                <a:cs typeface="Arial" panose="020B0604020202020204" pitchFamily="34" charset="0"/>
              </a:rPr>
              <a:t>είναι πολύ σημαντική και η χρονική περίοδος</a:t>
            </a:r>
            <a:r>
              <a:rPr lang="el-GR" sz="1800" dirty="0">
                <a:solidFill>
                  <a:srgbClr val="444444"/>
                </a:solidFill>
                <a:latin typeface="Arial" panose="020B0604020202020204" pitchFamily="34" charset="0"/>
                <a:cs typeface="Arial" panose="020B0604020202020204" pitchFamily="34" charset="0"/>
              </a:rPr>
              <a:t> της κατανάλωσης μιας τροφής.</a:t>
            </a:r>
          </a:p>
          <a:p>
            <a:pPr marL="0" indent="0" algn="just" fontAlgn="base">
              <a:buNone/>
            </a:pPr>
            <a:r>
              <a:rPr lang="el-GR" sz="1800" b="1" dirty="0">
                <a:solidFill>
                  <a:srgbClr val="444444"/>
                </a:solidFill>
                <a:latin typeface="Arial" panose="020B0604020202020204" pitchFamily="34" charset="0"/>
                <a:cs typeface="Arial" panose="020B0604020202020204" pitchFamily="34" charset="0"/>
              </a:rPr>
              <a:t>Επιτρεπόμενα κρέατα προς κατανάλωση</a:t>
            </a:r>
          </a:p>
          <a:p>
            <a:pPr marL="0" indent="0" algn="just" fontAlgn="base">
              <a:buNone/>
            </a:pPr>
            <a:r>
              <a:rPr lang="el-GR" sz="1800" b="1" dirty="0">
                <a:solidFill>
                  <a:srgbClr val="444444"/>
                </a:solidFill>
                <a:latin typeface="Arial" panose="020B0604020202020204" pitchFamily="34" charset="0"/>
                <a:cs typeface="Arial" panose="020B0604020202020204" pitchFamily="34" charset="0"/>
              </a:rPr>
              <a:t>Ο Ιουδαϊσμός επιτρέπει στους πιστούς να καταναλώνουν κρέας που προέρχεται μόνο από «καθαρά» ζώα</a:t>
            </a:r>
            <a:r>
              <a:rPr lang="el-GR" sz="1800" dirty="0">
                <a:solidFill>
                  <a:srgbClr val="444444"/>
                </a:solidFill>
                <a:latin typeface="Arial" panose="020B0604020202020204" pitchFamily="34" charset="0"/>
                <a:cs typeface="Arial" panose="020B0604020202020204" pitchFamily="34" charset="0"/>
              </a:rPr>
              <a:t>. «Καθαρά» ζώα θεωρούνται </a:t>
            </a:r>
            <a:r>
              <a:rPr lang="el-GR" sz="1800" b="1" dirty="0">
                <a:solidFill>
                  <a:srgbClr val="444444"/>
                </a:solidFill>
                <a:latin typeface="Arial" panose="020B0604020202020204" pitchFamily="34" charset="0"/>
                <a:cs typeface="Arial" panose="020B0604020202020204" pitchFamily="34" charset="0"/>
              </a:rPr>
              <a:t>τα μηρυκαστικά ζώα με δύο οπλές, όπως τα βοοειδή, τα αιγοπρόβατα και το ζαρκάδι</a:t>
            </a:r>
            <a:r>
              <a:rPr lang="el-GR" sz="1800" dirty="0">
                <a:solidFill>
                  <a:srgbClr val="444444"/>
                </a:solidFill>
                <a:latin typeface="Arial" panose="020B0604020202020204" pitchFamily="34" charset="0"/>
                <a:cs typeface="Arial" panose="020B0604020202020204" pitchFamily="34" charset="0"/>
              </a:rPr>
              <a:t>. Επιπλέον, για τους πιστούς </a:t>
            </a:r>
            <a:r>
              <a:rPr lang="el-GR" sz="1800" b="1" dirty="0">
                <a:solidFill>
                  <a:srgbClr val="444444"/>
                </a:solidFill>
                <a:latin typeface="Arial" panose="020B0604020202020204" pitchFamily="34" charset="0"/>
                <a:cs typeface="Arial" panose="020B0604020202020204" pitchFamily="34" charset="0"/>
              </a:rPr>
              <a:t>είναι απαγορευμένη η κατανάλωση αίματος</a:t>
            </a:r>
            <a:r>
              <a:rPr lang="el-GR" sz="1800" dirty="0">
                <a:solidFill>
                  <a:srgbClr val="444444"/>
                </a:solidFill>
                <a:latin typeface="Arial" panose="020B0604020202020204" pitchFamily="34" charset="0"/>
                <a:cs typeface="Arial" panose="020B0604020202020204" pitchFamily="34" charset="0"/>
              </a:rPr>
              <a:t> ακόμη και από αυτά τα καθαρά </a:t>
            </a:r>
            <a:r>
              <a:rPr lang="el-GR" sz="1800" dirty="0" smtClean="0">
                <a:solidFill>
                  <a:srgbClr val="444444"/>
                </a:solidFill>
                <a:latin typeface="Arial" panose="020B0604020202020204" pitchFamily="34" charset="0"/>
                <a:cs typeface="Arial" panose="020B0604020202020204" pitchFamily="34" charset="0"/>
              </a:rPr>
              <a:t>ζώα.</a:t>
            </a:r>
          </a:p>
          <a:p>
            <a:pPr marL="0" indent="0" algn="just" fontAlgn="base">
              <a:buNone/>
            </a:pPr>
            <a:r>
              <a:rPr lang="el-GR" sz="1800" b="1" dirty="0" smtClean="0">
                <a:solidFill>
                  <a:srgbClr val="444444"/>
                </a:solidFill>
                <a:latin typeface="Arial" panose="020B0604020202020204" pitchFamily="34" charset="0"/>
                <a:cs typeface="Arial" panose="020B0604020202020204" pitchFamily="34" charset="0"/>
              </a:rPr>
              <a:t>Επιτρεπόμενα </a:t>
            </a:r>
            <a:r>
              <a:rPr lang="el-GR" sz="1800" b="1" dirty="0">
                <a:solidFill>
                  <a:srgbClr val="444444"/>
                </a:solidFill>
                <a:latin typeface="Arial" panose="020B0604020202020204" pitchFamily="34" charset="0"/>
                <a:cs typeface="Arial" panose="020B0604020202020204" pitchFamily="34" charset="0"/>
              </a:rPr>
              <a:t>ψάρια και θαλασσινά</a:t>
            </a:r>
          </a:p>
          <a:p>
            <a:pPr marL="0" indent="0" algn="just" fontAlgn="base">
              <a:buNone/>
            </a:pPr>
            <a:r>
              <a:rPr lang="el-GR" sz="1800" dirty="0">
                <a:solidFill>
                  <a:srgbClr val="444444"/>
                </a:solidFill>
                <a:latin typeface="Arial" panose="020B0604020202020204" pitchFamily="34" charset="0"/>
                <a:cs typeface="Arial" panose="020B0604020202020204" pitchFamily="34" charset="0"/>
              </a:rPr>
              <a:t>Από τα θαλασσινά </a:t>
            </a:r>
            <a:r>
              <a:rPr lang="el-GR" sz="1800" b="1" dirty="0">
                <a:solidFill>
                  <a:srgbClr val="444444"/>
                </a:solidFill>
                <a:latin typeface="Arial" panose="020B0604020202020204" pitchFamily="34" charset="0"/>
                <a:cs typeface="Arial" panose="020B0604020202020204" pitchFamily="34" charset="0"/>
              </a:rPr>
              <a:t>επιτρέπεται η βρώση μόνο εκείνων που διαθέτουν λέπια</a:t>
            </a:r>
            <a:r>
              <a:rPr lang="el-GR" sz="1800" dirty="0">
                <a:solidFill>
                  <a:srgbClr val="444444"/>
                </a:solidFill>
                <a:latin typeface="Arial" panose="020B0604020202020204" pitchFamily="34" charset="0"/>
                <a:cs typeface="Arial" panose="020B0604020202020204" pitchFamily="34" charset="0"/>
              </a:rPr>
              <a:t>, με συνέπεια να </a:t>
            </a:r>
            <a:r>
              <a:rPr lang="el-GR" sz="1800" b="1" dirty="0">
                <a:solidFill>
                  <a:srgbClr val="444444"/>
                </a:solidFill>
                <a:latin typeface="Arial" panose="020B0604020202020204" pitchFamily="34" charset="0"/>
                <a:cs typeface="Arial" panose="020B0604020202020204" pitchFamily="34" charset="0"/>
              </a:rPr>
              <a:t>απορρίπτονται όλα τα μαλάκια και τα αρθρόποδα</a:t>
            </a:r>
            <a:r>
              <a:rPr lang="el-GR" sz="1800" dirty="0">
                <a:solidFill>
                  <a:srgbClr val="444444"/>
                </a:solidFill>
                <a:latin typeface="Arial" panose="020B0604020202020204" pitchFamily="34" charset="0"/>
                <a:cs typeface="Arial" panose="020B0604020202020204" pitchFamily="34" charset="0"/>
              </a:rPr>
              <a:t>, δηλαδή δεν θα βάλλουν ποτέ στο καλοκαιρινό τους τραπέζι καλαμαράκια, χταπόδι, γαρίδες ή αστακούς.</a:t>
            </a:r>
          </a:p>
          <a:p>
            <a:pPr algn="just">
              <a:buFont typeface="Wingdings" panose="05000000000000000000" pitchFamily="2" charset="2"/>
              <a:buChar char="§"/>
            </a:pPr>
            <a:endParaRPr lang="el-GR"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6633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Θρησκευτικές επιρροές και παραδόσεις</a:t>
            </a:r>
            <a:endParaRPr lang="el-GR" dirty="0"/>
          </a:p>
        </p:txBody>
      </p:sp>
      <p:sp>
        <p:nvSpPr>
          <p:cNvPr id="3" name="Θέση περιεχομένου 2"/>
          <p:cNvSpPr>
            <a:spLocks noGrp="1"/>
          </p:cNvSpPr>
          <p:nvPr>
            <p:ph idx="1"/>
          </p:nvPr>
        </p:nvSpPr>
        <p:spPr/>
        <p:txBody>
          <a:bodyPr>
            <a:normAutofit fontScale="25000" lnSpcReduction="20000"/>
          </a:bodyPr>
          <a:lstStyle/>
          <a:p>
            <a:pPr marL="0" indent="0">
              <a:buNone/>
            </a:pPr>
            <a:r>
              <a:rPr lang="el-GR" sz="8000" b="1" dirty="0" smtClean="0">
                <a:latin typeface="Arial" panose="020B0604020202020204" pitchFamily="34" charset="0"/>
                <a:cs typeface="Arial" panose="020B0604020202020204" pitchFamily="34" charset="0"/>
              </a:rPr>
              <a:t>Μουσουλμάνοι: </a:t>
            </a:r>
            <a:r>
              <a:rPr lang="el-GR" sz="8000" dirty="0" smtClean="0">
                <a:latin typeface="Arial" panose="020B0604020202020204" pitchFamily="34" charset="0"/>
                <a:cs typeface="Arial" panose="020B0604020202020204" pitchFamily="34" charset="0"/>
              </a:rPr>
              <a:t>η θρησκεία δεν επιτρέπει την κατανάλωση χοιρινού κρέατος και προϊόντων που προέρχονται από αυτό, καθώς και ψαρικών χωρίς λέπια.</a:t>
            </a:r>
            <a:r>
              <a:rPr lang="el-GR" sz="8000" b="1" dirty="0" smtClean="0">
                <a:latin typeface="Arial" panose="020B0604020202020204" pitchFamily="34" charset="0"/>
                <a:cs typeface="Arial" panose="020B0604020202020204" pitchFamily="34" charset="0"/>
              </a:rPr>
              <a:t> </a:t>
            </a:r>
            <a:r>
              <a:rPr lang="el-GR" sz="8000" dirty="0" smtClean="0">
                <a:latin typeface="Arial" panose="020B0604020202020204" pitchFamily="34" charset="0"/>
                <a:cs typeface="Arial" panose="020B0604020202020204" pitchFamily="34" charset="0"/>
              </a:rPr>
              <a:t> Δεν καταναλώνονται γενικά εντόσθια, λίπη, φαγητά που έχουν μαγειρευτεί ή περιέχουν αλκοόλ.</a:t>
            </a:r>
          </a:p>
          <a:p>
            <a:pPr marL="0" indent="0">
              <a:buNone/>
            </a:pPr>
            <a:endParaRPr lang="el-GR" sz="8000" dirty="0" smtClean="0">
              <a:latin typeface="Arial" panose="020B0604020202020204" pitchFamily="34" charset="0"/>
              <a:cs typeface="Arial" panose="020B0604020202020204" pitchFamily="34" charset="0"/>
            </a:endParaRPr>
          </a:p>
          <a:p>
            <a:pPr marL="0" indent="0">
              <a:buNone/>
            </a:pPr>
            <a:r>
              <a:rPr lang="el-GR" sz="8000" b="1" dirty="0" smtClean="0">
                <a:latin typeface="Arial" panose="020B0604020202020204" pitchFamily="34" charset="0"/>
                <a:cs typeface="Arial" panose="020B0604020202020204" pitchFamily="34" charset="0"/>
              </a:rPr>
              <a:t>Ινδουιστές: </a:t>
            </a:r>
            <a:r>
              <a:rPr lang="el-GR" sz="8000" dirty="0" smtClean="0">
                <a:latin typeface="Arial" panose="020B0604020202020204" pitchFamily="34" charset="0"/>
                <a:cs typeface="Arial" panose="020B0604020202020204" pitchFamily="34" charset="0"/>
              </a:rPr>
              <a:t>δεν καταναλώνουν κρέατα από σφάγια βοδινών και νεαρών χοιρινών. Ορισμένα άτομα δεν καταναλώνουν ποτέ κρέας, ψάρια και αυγά. Η διατροφή τους αποτελείται από γαλακτοκομικά, προϊόντα και λαχανικά.</a:t>
            </a:r>
          </a:p>
          <a:p>
            <a:pPr marL="0" indent="0">
              <a:buNone/>
            </a:pPr>
            <a:r>
              <a:rPr lang="el-GR" sz="8000" dirty="0" smtClean="0">
                <a:latin typeface="Arial" panose="020B0604020202020204" pitchFamily="34" charset="0"/>
                <a:cs typeface="Arial" panose="020B0604020202020204" pitchFamily="34" charset="0"/>
              </a:rPr>
              <a:t> </a:t>
            </a:r>
          </a:p>
          <a:p>
            <a:pPr marL="0" indent="0">
              <a:buNone/>
            </a:pPr>
            <a:r>
              <a:rPr lang="el-GR" sz="8000" b="1" dirty="0" err="1" smtClean="0">
                <a:latin typeface="Arial" panose="020B0604020202020204" pitchFamily="34" charset="0"/>
                <a:cs typeface="Arial" panose="020B0604020202020204" pitchFamily="34" charset="0"/>
              </a:rPr>
              <a:t>Σιχ</a:t>
            </a:r>
            <a:r>
              <a:rPr lang="el-GR" sz="8000" b="1" dirty="0" smtClean="0">
                <a:latin typeface="Arial" panose="020B0604020202020204" pitchFamily="34" charset="0"/>
                <a:cs typeface="Arial" panose="020B0604020202020204" pitchFamily="34" charset="0"/>
              </a:rPr>
              <a:t>: </a:t>
            </a:r>
            <a:r>
              <a:rPr lang="el-GR" sz="8000" dirty="0" smtClean="0">
                <a:latin typeface="Arial" panose="020B0604020202020204" pitchFamily="34" charset="0"/>
                <a:cs typeface="Arial" panose="020B0604020202020204" pitchFamily="34" charset="0"/>
              </a:rPr>
              <a:t>δεν καταναλώνουν κρέατα από σφάγια βοδινού και νεαρών χοιρινών. Ορισμένα άτομα καταναλώνουν ψάρι, αρνί, τυρί και αυγά.</a:t>
            </a:r>
          </a:p>
          <a:p>
            <a:pPr marL="0" indent="0">
              <a:buNone/>
            </a:pPr>
            <a:endParaRPr lang="el-GR" sz="8000" dirty="0">
              <a:latin typeface="Arial" panose="020B0604020202020204" pitchFamily="34" charset="0"/>
              <a:cs typeface="Arial" panose="020B0604020202020204" pitchFamily="34" charset="0"/>
            </a:endParaRPr>
          </a:p>
          <a:p>
            <a:pPr marL="0" indent="0">
              <a:buNone/>
            </a:pPr>
            <a:r>
              <a:rPr lang="el-GR" sz="8000" b="1" dirty="0" smtClean="0">
                <a:latin typeface="Arial" panose="020B0604020202020204" pitchFamily="34" charset="0"/>
                <a:cs typeface="Arial" panose="020B0604020202020204" pitchFamily="34" charset="0"/>
              </a:rPr>
              <a:t>Χριστιανοί: </a:t>
            </a:r>
            <a:r>
              <a:rPr lang="el-GR" sz="8000" dirty="0" smtClean="0">
                <a:latin typeface="Arial" panose="020B0604020202020204" pitchFamily="34" charset="0"/>
                <a:cs typeface="Arial" panose="020B0604020202020204" pitchFamily="34" charset="0"/>
              </a:rPr>
              <a:t>ανάλογα με το δόγμα τους ορθόδοξους, καθολικούς, και λοιπούς παρατηρούνται κάποιες διαφοροποιήσεις. Γενικά την εβδομάδα πριν το Πάσχα δεν γίνεται κατανάλωση κρεάτων. Ορισμένα άτομα αποφεύγουν την κατανάλωση κρεάτων τις ημέρες Τετάρτη και Παρασκευή. </a:t>
            </a:r>
          </a:p>
          <a:p>
            <a:pPr marL="0" indent="0">
              <a:buNone/>
            </a:pPr>
            <a:endParaRPr lang="el-GR" sz="8000" dirty="0">
              <a:latin typeface="Arial" panose="020B0604020202020204" pitchFamily="34" charset="0"/>
              <a:cs typeface="Arial" panose="020B0604020202020204" pitchFamily="34" charset="0"/>
            </a:endParaRPr>
          </a:p>
          <a:p>
            <a:pPr marL="0" indent="0">
              <a:buNone/>
            </a:pPr>
            <a:r>
              <a:rPr lang="el-GR" sz="5100" dirty="0" smtClean="0">
                <a:latin typeface="Arial" panose="020B0604020202020204" pitchFamily="34" charset="0"/>
                <a:cs typeface="Arial" panose="020B0604020202020204" pitchFamily="34" charset="0"/>
              </a:rPr>
              <a:t> </a:t>
            </a:r>
            <a:endParaRPr lang="el-GR" sz="5100" b="1" dirty="0" smtClean="0">
              <a:latin typeface="Arial" panose="020B0604020202020204" pitchFamily="34" charset="0"/>
              <a:cs typeface="Arial" panose="020B0604020202020204" pitchFamily="34" charset="0"/>
            </a:endParaRPr>
          </a:p>
          <a:p>
            <a:pPr marL="0" indent="0">
              <a:buNone/>
            </a:pPr>
            <a:r>
              <a:rPr lang="el-GR" sz="2000" dirty="0" smtClean="0">
                <a:latin typeface="Arial" panose="020B0604020202020204" pitchFamily="34" charset="0"/>
                <a:cs typeface="Arial" panose="020B0604020202020204" pitchFamily="34" charset="0"/>
              </a:rPr>
              <a:t>  </a:t>
            </a:r>
            <a:endParaRPr lang="el-G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907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Γεύματα με απουσία κρέατος</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384048" y="1268760"/>
            <a:ext cx="8302752" cy="5516088"/>
          </a:xfrm>
        </p:spPr>
        <p:txBody>
          <a:bodyPr>
            <a:normAutofit/>
          </a:bodyPr>
          <a:lstStyle/>
          <a:p>
            <a:pPr marL="0" indent="0" algn="just">
              <a:buNone/>
            </a:pPr>
            <a:r>
              <a:rPr lang="el-GR" sz="1800" dirty="0" smtClean="0">
                <a:latin typeface="Arial" panose="020B0604020202020204" pitchFamily="34" charset="0"/>
                <a:cs typeface="Arial" panose="020B0604020202020204" pitchFamily="34" charset="0"/>
              </a:rPr>
              <a:t>Ομάδες ατόμων για λόγους θρησκευτικούς, ψυχολογικούς, ή άλλους δεν χρησιμοποιούν ως τροφή το κρέας. Χαρακτηρίζονται ως χορτοφάγοι, παρατηρούνται διαφοροποιήσεις ως προς τις προτιμήσεις τους διακρίνονται:</a:t>
            </a:r>
          </a:p>
          <a:p>
            <a:pPr algn="just">
              <a:buFont typeface="Wingdings" panose="05000000000000000000" pitchFamily="2" charset="2"/>
              <a:buChar char="§"/>
            </a:pPr>
            <a:r>
              <a:rPr lang="el-GR" sz="2000" b="1" dirty="0" smtClean="0">
                <a:latin typeface="Arial" panose="020B0604020202020204" pitchFamily="34" charset="0"/>
                <a:cs typeface="Arial" panose="020B0604020202020204" pitchFamily="34" charset="0"/>
              </a:rPr>
              <a:t>Χορτοφάγους </a:t>
            </a:r>
            <a:r>
              <a:rPr lang="en-US" sz="2000" b="1" dirty="0" smtClean="0">
                <a:latin typeface="Arial" panose="020B0604020202020204" pitchFamily="34" charset="0"/>
                <a:cs typeface="Arial" panose="020B0604020202020204" pitchFamily="34" charset="0"/>
              </a:rPr>
              <a:t>semi</a:t>
            </a:r>
            <a:r>
              <a:rPr lang="el-GR" sz="2000" b="1" dirty="0" smtClean="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άτομα που δεν αξιοποιούν ως τροφή το κρέας ζώων και πουλερικών. Γενικά τρέφονται με ψάρια και γαλακτοκομικά προϊόντα.</a:t>
            </a:r>
          </a:p>
          <a:p>
            <a:pPr algn="just">
              <a:buFont typeface="Wingdings" panose="05000000000000000000" pitchFamily="2" charset="2"/>
              <a:buChar char="§"/>
            </a:pPr>
            <a:r>
              <a:rPr lang="el-GR" sz="2000" b="1" dirty="0" smtClean="0">
                <a:latin typeface="Arial" panose="020B0604020202020204" pitchFamily="34" charset="0"/>
                <a:cs typeface="Arial" panose="020B0604020202020204" pitchFamily="34" charset="0"/>
              </a:rPr>
              <a:t>Χορτοφάγους </a:t>
            </a:r>
            <a:r>
              <a:rPr lang="en-US" sz="2000" b="1" dirty="0" smtClean="0">
                <a:latin typeface="Arial" panose="020B0604020202020204" pitchFamily="34" charset="0"/>
                <a:cs typeface="Arial" panose="020B0604020202020204" pitchFamily="34" charset="0"/>
              </a:rPr>
              <a:t>lacto-</a:t>
            </a:r>
            <a:r>
              <a:rPr lang="en-US" sz="2000" b="1" dirty="0" err="1" smtClean="0">
                <a:latin typeface="Arial" panose="020B0604020202020204" pitchFamily="34" charset="0"/>
                <a:cs typeface="Arial" panose="020B0604020202020204" pitchFamily="34" charset="0"/>
              </a:rPr>
              <a:t>ovo</a:t>
            </a:r>
            <a:r>
              <a:rPr lang="el-GR" sz="2000" b="1" dirty="0" smtClean="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το κρέας, τα ψάρια και τα πουλερικά δεν αξιοποιούνται ως τροφή. Τα άτομα αυτής της ομάδας τρέφονται με γάλα, γαλακτοκομικά προϊόντα και αυγά.  </a:t>
            </a:r>
          </a:p>
          <a:p>
            <a:pPr algn="just">
              <a:buFont typeface="Wingdings" panose="05000000000000000000" pitchFamily="2" charset="2"/>
              <a:buChar char="§"/>
            </a:pPr>
            <a:r>
              <a:rPr lang="el-GR" sz="2000" b="1" dirty="0">
                <a:solidFill>
                  <a:prstClr val="black"/>
                </a:solidFill>
                <a:latin typeface="Arial" panose="020B0604020202020204" pitchFamily="34" charset="0"/>
                <a:cs typeface="Arial" panose="020B0604020202020204" pitchFamily="34" charset="0"/>
              </a:rPr>
              <a:t>Χορτοφάγους </a:t>
            </a:r>
            <a:r>
              <a:rPr lang="en-US" sz="2000" b="1" dirty="0" smtClean="0">
                <a:solidFill>
                  <a:prstClr val="black"/>
                </a:solidFill>
                <a:latin typeface="Arial" panose="020B0604020202020204" pitchFamily="34" charset="0"/>
                <a:cs typeface="Arial" panose="020B0604020202020204" pitchFamily="34" charset="0"/>
              </a:rPr>
              <a:t>lacto</a:t>
            </a:r>
            <a:r>
              <a:rPr lang="el-GR" sz="2000" b="1" dirty="0" smtClean="0">
                <a:solidFill>
                  <a:prstClr val="black"/>
                </a:solidFill>
                <a:latin typeface="Arial" panose="020B0604020202020204" pitchFamily="34" charset="0"/>
                <a:cs typeface="Arial" panose="020B0604020202020204" pitchFamily="34" charset="0"/>
              </a:rPr>
              <a:t>: </a:t>
            </a:r>
            <a:r>
              <a:rPr lang="el-GR" sz="2000" dirty="0" smtClean="0">
                <a:solidFill>
                  <a:prstClr val="black"/>
                </a:solidFill>
                <a:latin typeface="Arial" panose="020B0604020202020204" pitchFamily="34" charset="0"/>
                <a:cs typeface="Arial" panose="020B0604020202020204" pitchFamily="34" charset="0"/>
              </a:rPr>
              <a:t>η ομάδα αυτή τρέφεται μόνο με γαλακτοκομικά προϊόντα.</a:t>
            </a:r>
            <a:endParaRPr lang="en-US" sz="2000" dirty="0" smtClean="0">
              <a:solidFill>
                <a:prstClr val="black"/>
              </a:solidFill>
              <a:latin typeface="Arial" panose="020B0604020202020204" pitchFamily="34" charset="0"/>
              <a:cs typeface="Arial" panose="020B0604020202020204" pitchFamily="34" charset="0"/>
            </a:endParaRPr>
          </a:p>
          <a:p>
            <a:pPr algn="just">
              <a:buFont typeface="Wingdings" panose="05000000000000000000" pitchFamily="2" charset="2"/>
              <a:buChar char="§"/>
            </a:pPr>
            <a:r>
              <a:rPr lang="el-GR" sz="2000" b="1" dirty="0" smtClean="0">
                <a:solidFill>
                  <a:prstClr val="black"/>
                </a:solidFill>
                <a:latin typeface="Arial" panose="020B0604020202020204" pitchFamily="34" charset="0"/>
                <a:cs typeface="Arial" panose="020B0604020202020204" pitchFamily="34" charset="0"/>
              </a:rPr>
              <a:t>Χορτοφάγους </a:t>
            </a:r>
            <a:r>
              <a:rPr lang="en-US" sz="2000" b="1" dirty="0" smtClean="0">
                <a:solidFill>
                  <a:prstClr val="black"/>
                </a:solidFill>
                <a:latin typeface="Arial" panose="020B0604020202020204" pitchFamily="34" charset="0"/>
                <a:cs typeface="Arial" panose="020B0604020202020204" pitchFamily="34" charset="0"/>
              </a:rPr>
              <a:t>vegans: </a:t>
            </a:r>
            <a:r>
              <a:rPr lang="el-GR" sz="2000" dirty="0" smtClean="0">
                <a:solidFill>
                  <a:prstClr val="black"/>
                </a:solidFill>
                <a:latin typeface="Arial" panose="020B0604020202020204" pitchFamily="34" charset="0"/>
                <a:cs typeface="Arial" panose="020B0604020202020204" pitchFamily="34" charset="0"/>
              </a:rPr>
              <a:t>τρέφονται μόνο με λαχανικά, λάδι, δημητριακά, καρύδια, φρούτα, ξηρούς καρπούς.</a:t>
            </a:r>
          </a:p>
          <a:p>
            <a:pPr algn="just">
              <a:buFont typeface="Wingdings" panose="05000000000000000000" pitchFamily="2" charset="2"/>
              <a:buChar char="§"/>
            </a:pPr>
            <a:r>
              <a:rPr lang="el-GR" sz="2000" b="1" dirty="0" smtClean="0">
                <a:solidFill>
                  <a:prstClr val="black"/>
                </a:solidFill>
                <a:latin typeface="Arial" panose="020B0604020202020204" pitchFamily="34" charset="0"/>
                <a:cs typeface="Arial" panose="020B0604020202020204" pitchFamily="34" charset="0"/>
              </a:rPr>
              <a:t>Χορτοφάγους </a:t>
            </a:r>
            <a:r>
              <a:rPr lang="en-US" sz="2000" b="1" dirty="0" smtClean="0">
                <a:solidFill>
                  <a:prstClr val="black"/>
                </a:solidFill>
                <a:latin typeface="Arial" panose="020B0604020202020204" pitchFamily="34" charset="0"/>
                <a:cs typeface="Arial" panose="020B0604020202020204" pitchFamily="34" charset="0"/>
              </a:rPr>
              <a:t>fruitarians:</a:t>
            </a:r>
            <a:r>
              <a:rPr lang="el-GR" sz="2000" b="1" dirty="0" smtClean="0">
                <a:solidFill>
                  <a:prstClr val="black"/>
                </a:solidFill>
                <a:latin typeface="Arial" panose="020B0604020202020204" pitchFamily="34" charset="0"/>
                <a:cs typeface="Arial" panose="020B0604020202020204" pitchFamily="34" charset="0"/>
              </a:rPr>
              <a:t> </a:t>
            </a:r>
            <a:r>
              <a:rPr lang="el-GR" sz="2000" dirty="0" smtClean="0">
                <a:solidFill>
                  <a:prstClr val="black"/>
                </a:solidFill>
                <a:latin typeface="Arial" panose="020B0604020202020204" pitchFamily="34" charset="0"/>
                <a:cs typeface="Arial" panose="020B0604020202020204" pitchFamily="34" charset="0"/>
              </a:rPr>
              <a:t>αποτελεί την αυστηρή ομάδα χορτοφάγων (φρέσκα και ξερά φρούτα, μέλι, καρύδια, ελαιόλαδο).</a:t>
            </a:r>
          </a:p>
          <a:p>
            <a:pPr algn="just">
              <a:buFont typeface="Wingdings" panose="05000000000000000000" pitchFamily="2" charset="2"/>
              <a:buChar char="§"/>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4133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marL="514350" lvl="0" indent="-514350">
              <a:spcBef>
                <a:spcPct val="20000"/>
              </a:spcBef>
            </a:pPr>
            <a:r>
              <a:rPr lang="el-GR" sz="2400" b="1" dirty="0">
                <a:solidFill>
                  <a:prstClr val="black"/>
                </a:solidFill>
                <a:latin typeface="Arial" panose="020B0604020202020204" pitchFamily="34" charset="0"/>
                <a:cs typeface="Arial" panose="020B0604020202020204" pitchFamily="34" charset="0"/>
              </a:rPr>
              <a:t>ΤΥΠΟΙ ΚΑΙ ΜΟΡΦΕΣ </a:t>
            </a:r>
            <a:r>
              <a:rPr lang="el-GR" sz="2400" b="1" dirty="0" smtClean="0">
                <a:solidFill>
                  <a:prstClr val="black"/>
                </a:solidFill>
                <a:latin typeface="Arial" panose="020B0604020202020204" pitchFamily="34" charset="0"/>
                <a:cs typeface="Arial" panose="020B0604020202020204" pitchFamily="34" charset="0"/>
              </a:rPr>
              <a:t>ΓΕΥΜΑΤΩΝ</a:t>
            </a:r>
            <a:br>
              <a:rPr lang="el-GR" sz="2400" b="1" dirty="0" smtClean="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ea typeface="+mn-ea"/>
                <a:cs typeface="Arial" panose="020B0604020202020204" pitchFamily="34" charset="0"/>
              </a:rPr>
              <a:t>Πρωινό γεύμα ή πρόγευμα: </a:t>
            </a:r>
            <a:r>
              <a:rPr lang="el-GR" sz="2000" dirty="0">
                <a:solidFill>
                  <a:prstClr val="black"/>
                </a:solidFill>
                <a:latin typeface="Arial" panose="020B0604020202020204" pitchFamily="34" charset="0"/>
                <a:ea typeface="+mn-ea"/>
                <a:cs typeface="Arial" panose="020B0604020202020204" pitchFamily="34" charset="0"/>
              </a:rPr>
              <a:t>είναι το πρώτο γεύμα της ημέρας </a:t>
            </a:r>
            <a:r>
              <a:rPr lang="en-US" sz="2000" dirty="0" smtClean="0">
                <a:solidFill>
                  <a:prstClr val="black"/>
                </a:solidFill>
                <a:latin typeface="Arial" panose="020B0604020202020204" pitchFamily="34" charset="0"/>
                <a:ea typeface="+mn-ea"/>
                <a:cs typeface="Arial" panose="020B0604020202020204" pitchFamily="34" charset="0"/>
              </a:rPr>
              <a:t/>
            </a:r>
            <a:br>
              <a:rPr lang="en-US" sz="2000" dirty="0" smtClean="0">
                <a:solidFill>
                  <a:prstClr val="black"/>
                </a:solidFill>
                <a:latin typeface="Arial" panose="020B0604020202020204" pitchFamily="34" charset="0"/>
                <a:ea typeface="+mn-ea"/>
                <a:cs typeface="Arial" panose="020B0604020202020204" pitchFamily="34" charset="0"/>
              </a:rPr>
            </a:br>
            <a:r>
              <a:rPr lang="el-GR" sz="2000" dirty="0" smtClean="0">
                <a:solidFill>
                  <a:prstClr val="black"/>
                </a:solidFill>
                <a:latin typeface="Arial" panose="020B0604020202020204" pitchFamily="34" charset="0"/>
                <a:ea typeface="+mn-ea"/>
                <a:cs typeface="Arial" panose="020B0604020202020204" pitchFamily="34" charset="0"/>
              </a:rPr>
              <a:t>( </a:t>
            </a:r>
            <a:r>
              <a:rPr lang="en-US" sz="2000" b="1" dirty="0">
                <a:solidFill>
                  <a:prstClr val="black"/>
                </a:solidFill>
                <a:latin typeface="Arial" panose="020B0604020202020204" pitchFamily="34" charset="0"/>
                <a:ea typeface="+mn-ea"/>
                <a:cs typeface="Arial" panose="020B0604020202020204" pitchFamily="34" charset="0"/>
              </a:rPr>
              <a:t>continental breakfast</a:t>
            </a:r>
            <a:r>
              <a:rPr lang="en-US" sz="2000" dirty="0">
                <a:solidFill>
                  <a:prstClr val="black"/>
                </a:solidFill>
                <a:latin typeface="Arial" panose="020B0604020202020204" pitchFamily="34" charset="0"/>
                <a:ea typeface="+mn-ea"/>
                <a:cs typeface="Arial" panose="020B0604020202020204" pitchFamily="34" charset="0"/>
              </a:rPr>
              <a:t>, </a:t>
            </a:r>
            <a:r>
              <a:rPr lang="en-US" sz="2000" dirty="0" smtClean="0">
                <a:solidFill>
                  <a:prstClr val="black"/>
                </a:solidFill>
                <a:latin typeface="Arial" panose="020B0604020202020204" pitchFamily="34" charset="0"/>
                <a:ea typeface="+mn-ea"/>
                <a:cs typeface="Arial" panose="020B0604020202020204" pitchFamily="34" charset="0"/>
              </a:rPr>
              <a:t>American </a:t>
            </a:r>
            <a:r>
              <a:rPr lang="en-US" sz="2000" dirty="0">
                <a:solidFill>
                  <a:prstClr val="black"/>
                </a:solidFill>
                <a:latin typeface="Arial" panose="020B0604020202020204" pitchFamily="34" charset="0"/>
                <a:ea typeface="+mn-ea"/>
                <a:cs typeface="Arial" panose="020B0604020202020204" pitchFamily="34" charset="0"/>
              </a:rPr>
              <a:t>breakfast )</a:t>
            </a:r>
            <a:br>
              <a:rPr lang="en-US" sz="2000" dirty="0">
                <a:solidFill>
                  <a:prstClr val="black"/>
                </a:solidFill>
                <a:latin typeface="Arial" panose="020B0604020202020204" pitchFamily="34" charset="0"/>
                <a:ea typeface="+mn-ea"/>
                <a:cs typeface="Arial" panose="020B0604020202020204" pitchFamily="34" charset="0"/>
              </a:rPr>
            </a:br>
            <a:endParaRPr lang="el-GR" sz="2400" dirty="0"/>
          </a:p>
        </p:txBody>
      </p:sp>
      <p:sp>
        <p:nvSpPr>
          <p:cNvPr id="3" name="Θέση περιεχομένου 2"/>
          <p:cNvSpPr>
            <a:spLocks noGrp="1"/>
          </p:cNvSpPr>
          <p:nvPr>
            <p:ph idx="1"/>
          </p:nvPr>
        </p:nvSpPr>
        <p:spPr/>
        <p:txBody>
          <a:bodyPr>
            <a:normAutofit/>
          </a:bodyPr>
          <a:lstStyle/>
          <a:p>
            <a:pPr marL="0" indent="0">
              <a:buNone/>
            </a:pPr>
            <a:r>
              <a:rPr lang="en-US" sz="2400" b="1" dirty="0">
                <a:solidFill>
                  <a:prstClr val="black"/>
                </a:solidFill>
                <a:latin typeface="Arial" panose="020B0604020202020204" pitchFamily="34" charset="0"/>
                <a:ea typeface="+mj-ea"/>
                <a:cs typeface="Arial" panose="020B0604020202020204" pitchFamily="34" charset="0"/>
              </a:rPr>
              <a:t>continental </a:t>
            </a:r>
            <a:r>
              <a:rPr lang="en-US" sz="2400" b="1" dirty="0" smtClean="0">
                <a:solidFill>
                  <a:prstClr val="black"/>
                </a:solidFill>
                <a:latin typeface="Arial" panose="020B0604020202020204" pitchFamily="34" charset="0"/>
                <a:ea typeface="+mj-ea"/>
                <a:cs typeface="Arial" panose="020B0604020202020204" pitchFamily="34" charset="0"/>
              </a:rPr>
              <a:t>breakfast</a:t>
            </a:r>
            <a:r>
              <a:rPr lang="en-US" sz="2400" dirty="0" smtClean="0">
                <a:solidFill>
                  <a:prstClr val="black"/>
                </a:solidFill>
                <a:latin typeface="Arial" panose="020B0604020202020204" pitchFamily="34" charset="0"/>
                <a:ea typeface="+mj-ea"/>
                <a:cs typeface="Arial" panose="020B0604020202020204" pitchFamily="34" charset="0"/>
              </a:rPr>
              <a:t> </a:t>
            </a:r>
            <a:r>
              <a:rPr lang="el-GR" sz="2000" dirty="0" smtClean="0">
                <a:solidFill>
                  <a:prstClr val="black"/>
                </a:solidFill>
                <a:latin typeface="Arial" panose="020B0604020202020204" pitchFamily="34" charset="0"/>
                <a:ea typeface="+mj-ea"/>
                <a:cs typeface="Arial" panose="020B0604020202020204" pitchFamily="34" charset="0"/>
              </a:rPr>
              <a:t>ή ηπειρωτικό ή κλασικό πρωινό ή κομπλέ συνηθίζεται κυρίως στην ευρωπαϊκή ήπειρο:</a:t>
            </a:r>
          </a:p>
          <a:p>
            <a:pPr marL="0" indent="0">
              <a:buNone/>
            </a:pPr>
            <a:endParaRPr lang="el-GR" sz="2000" dirty="0" smtClean="0">
              <a:solidFill>
                <a:prstClr val="black"/>
              </a:solidFill>
              <a:latin typeface="Arial" panose="020B0604020202020204" pitchFamily="34" charset="0"/>
              <a:ea typeface="+mj-ea"/>
              <a:cs typeface="Arial" panose="020B0604020202020204" pitchFamily="34" charset="0"/>
            </a:endParaRPr>
          </a:p>
          <a:p>
            <a:pPr marL="457200" indent="-457200">
              <a:buFont typeface="+mj-lt"/>
              <a:buAutoNum type="arabicPeriod"/>
            </a:pPr>
            <a:r>
              <a:rPr lang="el-GR" sz="2000" dirty="0" smtClean="0">
                <a:solidFill>
                  <a:prstClr val="black"/>
                </a:solidFill>
                <a:latin typeface="Arial" panose="020B0604020202020204" pitchFamily="34" charset="0"/>
                <a:ea typeface="+mj-ea"/>
                <a:cs typeface="Arial" panose="020B0604020202020204" pitchFamily="34" charset="0"/>
              </a:rPr>
              <a:t>Φρούτο ή φυσικός χυμός (πορτοκάλι ή </a:t>
            </a:r>
            <a:r>
              <a:rPr lang="el-GR" sz="2000" dirty="0" err="1" smtClean="0">
                <a:solidFill>
                  <a:prstClr val="black"/>
                </a:solidFill>
                <a:latin typeface="Arial" panose="020B0604020202020204" pitchFamily="34" charset="0"/>
                <a:ea typeface="+mj-ea"/>
                <a:cs typeface="Arial" panose="020B0604020202020204" pitchFamily="34" charset="0"/>
              </a:rPr>
              <a:t>γκρέιπ</a:t>
            </a:r>
            <a:r>
              <a:rPr lang="el-GR" sz="2000" dirty="0" smtClean="0">
                <a:solidFill>
                  <a:prstClr val="black"/>
                </a:solidFill>
                <a:latin typeface="Arial" panose="020B0604020202020204" pitchFamily="34" charset="0"/>
                <a:ea typeface="+mj-ea"/>
                <a:cs typeface="Arial" panose="020B0604020202020204" pitchFamily="34" charset="0"/>
              </a:rPr>
              <a:t> –</a:t>
            </a:r>
            <a:r>
              <a:rPr lang="el-GR" sz="2000" dirty="0" err="1" smtClean="0">
                <a:solidFill>
                  <a:prstClr val="black"/>
                </a:solidFill>
                <a:latin typeface="Arial" panose="020B0604020202020204" pitchFamily="34" charset="0"/>
                <a:ea typeface="+mj-ea"/>
                <a:cs typeface="Arial" panose="020B0604020202020204" pitchFamily="34" charset="0"/>
              </a:rPr>
              <a:t>φρουτ</a:t>
            </a:r>
            <a:r>
              <a:rPr lang="el-GR" sz="2000" dirty="0" smtClean="0">
                <a:solidFill>
                  <a:prstClr val="black"/>
                </a:solidFill>
                <a:latin typeface="Arial" panose="020B0604020202020204" pitchFamily="34" charset="0"/>
                <a:ea typeface="+mj-ea"/>
                <a:cs typeface="Arial" panose="020B0604020202020204" pitchFamily="34" charset="0"/>
              </a:rPr>
              <a:t>) ή κομπόστα κατά την επιθυμία του πελάτη.  </a:t>
            </a:r>
          </a:p>
          <a:p>
            <a:pPr marL="457200" indent="-457200">
              <a:buFont typeface="+mj-lt"/>
              <a:buAutoNum type="arabicPeriod"/>
            </a:pPr>
            <a:r>
              <a:rPr lang="el-GR" sz="2000" dirty="0" smtClean="0">
                <a:solidFill>
                  <a:prstClr val="black"/>
                </a:solidFill>
                <a:latin typeface="Arial" panose="020B0604020202020204" pitchFamily="34" charset="0"/>
                <a:ea typeface="+mj-ea"/>
                <a:cs typeface="Arial" panose="020B0604020202020204" pitchFamily="34" charset="0"/>
              </a:rPr>
              <a:t>Καφές ή τσάι ή σοκολάτα με γάλα σε επαρκή ποσότητα κατά την επιθυμία του πελάτη (επιθυμητά σερβιρίσματα)</a:t>
            </a:r>
          </a:p>
          <a:p>
            <a:pPr marL="457200" indent="-457200">
              <a:buFont typeface="+mj-lt"/>
              <a:buAutoNum type="arabicPeriod"/>
            </a:pPr>
            <a:r>
              <a:rPr lang="el-GR" sz="2000" dirty="0" smtClean="0">
                <a:solidFill>
                  <a:prstClr val="black"/>
                </a:solidFill>
                <a:latin typeface="Arial" panose="020B0604020202020204" pitchFamily="34" charset="0"/>
                <a:ea typeface="+mj-ea"/>
                <a:cs typeface="Arial" panose="020B0604020202020204" pitchFamily="34" charset="0"/>
              </a:rPr>
              <a:t>Μαρμελάδα ή μέλι 40 γραμμαρίων τουλάχιστον. (σε Α κατηγορία και πάνω δίδονται υποχρεωτικά και τα δύο κατά την επιθυμία του πελάτη)</a:t>
            </a:r>
          </a:p>
          <a:p>
            <a:pPr marL="457200" indent="-457200">
              <a:buFont typeface="+mj-lt"/>
              <a:buAutoNum type="arabicPeriod"/>
            </a:pPr>
            <a:r>
              <a:rPr lang="el-GR" sz="2000" dirty="0" smtClean="0">
                <a:solidFill>
                  <a:prstClr val="black"/>
                </a:solidFill>
                <a:latin typeface="Arial" panose="020B0604020202020204" pitchFamily="34" charset="0"/>
                <a:ea typeface="+mj-ea"/>
                <a:cs typeface="Arial" panose="020B0604020202020204" pitchFamily="34" charset="0"/>
              </a:rPr>
              <a:t>Βούτυρο φρέσκο ή μαργαρίνη 20 γραμμαρίων. Είναι υποχρεωτικό να διατίθενται και τα 2 κατά την επιθυμία του πελάτη.</a:t>
            </a:r>
          </a:p>
          <a:p>
            <a:pPr marL="457200" indent="-457200">
              <a:buFont typeface="+mj-lt"/>
              <a:buAutoNum type="arabicPeriod"/>
            </a:pPr>
            <a:endParaRPr lang="el-GR" sz="2000" dirty="0"/>
          </a:p>
        </p:txBody>
      </p:sp>
    </p:spTree>
    <p:extLst>
      <p:ext uri="{BB962C8B-B14F-4D97-AF65-F5344CB8AC3E}">
        <p14:creationId xmlns:p14="http://schemas.microsoft.com/office/powerpoint/2010/main" val="2950368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2200" b="1" dirty="0" smtClean="0">
                <a:solidFill>
                  <a:prstClr val="black"/>
                </a:solidFill>
                <a:latin typeface="Arial" panose="020B0604020202020204" pitchFamily="34" charset="0"/>
                <a:cs typeface="Arial" panose="020B0604020202020204" pitchFamily="34" charset="0"/>
              </a:rPr>
              <a:t/>
            </a:r>
            <a:br>
              <a:rPr lang="el-GR" sz="2200" b="1" dirty="0" smtClean="0">
                <a:solidFill>
                  <a:prstClr val="black"/>
                </a:solidFill>
                <a:latin typeface="Arial" panose="020B0604020202020204" pitchFamily="34" charset="0"/>
                <a:cs typeface="Arial" panose="020B0604020202020204" pitchFamily="34" charset="0"/>
              </a:rPr>
            </a:br>
            <a:r>
              <a:rPr lang="el-GR" sz="2200" b="1" dirty="0" smtClean="0">
                <a:solidFill>
                  <a:prstClr val="black"/>
                </a:solidFill>
                <a:latin typeface="Arial" panose="020B0604020202020204" pitchFamily="34" charset="0"/>
                <a:cs typeface="Arial" panose="020B0604020202020204" pitchFamily="34" charset="0"/>
              </a:rPr>
              <a:t>ΤΥΠΟΙ </a:t>
            </a:r>
            <a:r>
              <a:rPr lang="el-GR" sz="2200" b="1" dirty="0">
                <a:solidFill>
                  <a:prstClr val="black"/>
                </a:solidFill>
                <a:latin typeface="Arial" panose="020B0604020202020204" pitchFamily="34" charset="0"/>
                <a:cs typeface="Arial" panose="020B0604020202020204" pitchFamily="34" charset="0"/>
              </a:rPr>
              <a:t>ΚΑΙ ΜΟΡΦΕΣ ΓΕΥΜΑΤΩΝ</a:t>
            </a:r>
            <a:br>
              <a:rPr lang="el-GR" sz="2200" b="1"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Πρωινό γεύμα ή πρόγευμα: </a:t>
            </a:r>
            <a:r>
              <a:rPr lang="el-GR" sz="2000" dirty="0">
                <a:solidFill>
                  <a:prstClr val="black"/>
                </a:solidFill>
                <a:latin typeface="Arial" panose="020B0604020202020204" pitchFamily="34" charset="0"/>
                <a:cs typeface="Arial" panose="020B0604020202020204" pitchFamily="34" charset="0"/>
              </a:rPr>
              <a:t>είναι το πρώτο γεύμα της ημέρας </a:t>
            </a:r>
            <a:r>
              <a:rPr lang="en-US" sz="2000" dirty="0">
                <a:solidFill>
                  <a:prstClr val="black"/>
                </a:solidFill>
                <a:latin typeface="Arial" panose="020B0604020202020204" pitchFamily="34" charset="0"/>
                <a:cs typeface="Arial" panose="020B0604020202020204" pitchFamily="34" charset="0"/>
              </a:rPr>
              <a:t/>
            </a:r>
            <a:br>
              <a:rPr lang="en-US" sz="2000" dirty="0">
                <a:solidFill>
                  <a:prstClr val="black"/>
                </a:solidFill>
                <a:latin typeface="Arial" panose="020B0604020202020204" pitchFamily="34" charset="0"/>
                <a:cs typeface="Arial" panose="020B0604020202020204" pitchFamily="34" charset="0"/>
              </a:rPr>
            </a:br>
            <a:r>
              <a:rPr lang="el-GR" sz="2000" dirty="0">
                <a:solidFill>
                  <a:prstClr val="black"/>
                </a:solidFill>
                <a:latin typeface="Arial" panose="020B0604020202020204" pitchFamily="34" charset="0"/>
                <a:cs typeface="Arial" panose="020B0604020202020204" pitchFamily="34" charset="0"/>
              </a:rPr>
              <a:t>( </a:t>
            </a:r>
            <a:r>
              <a:rPr lang="en-US" sz="2000" b="1" dirty="0">
                <a:solidFill>
                  <a:prstClr val="black"/>
                </a:solidFill>
                <a:latin typeface="Arial" panose="020B0604020202020204" pitchFamily="34" charset="0"/>
                <a:cs typeface="Arial" panose="020B0604020202020204" pitchFamily="34" charset="0"/>
              </a:rPr>
              <a:t>continental breakfast</a:t>
            </a:r>
            <a:r>
              <a:rPr lang="en-US" sz="2000" dirty="0">
                <a:solidFill>
                  <a:prstClr val="black"/>
                </a:solidFill>
                <a:latin typeface="Arial" panose="020B0604020202020204" pitchFamily="34" charset="0"/>
                <a:cs typeface="Arial" panose="020B0604020202020204" pitchFamily="34" charset="0"/>
              </a:rPr>
              <a:t>, American breakfast )</a:t>
            </a:r>
            <a:br>
              <a:rPr lang="en-US" sz="2000" dirty="0">
                <a:solidFill>
                  <a:prstClr val="black"/>
                </a:solidFill>
                <a:latin typeface="Arial" panose="020B0604020202020204" pitchFamily="34" charset="0"/>
                <a:cs typeface="Arial" panose="020B0604020202020204" pitchFamily="34" charset="0"/>
              </a:rPr>
            </a:br>
            <a:endParaRPr lang="el-GR" sz="2000" dirty="0"/>
          </a:p>
        </p:txBody>
      </p:sp>
      <p:sp>
        <p:nvSpPr>
          <p:cNvPr id="3" name="Θέση περιεχομένου 2"/>
          <p:cNvSpPr>
            <a:spLocks noGrp="1"/>
          </p:cNvSpPr>
          <p:nvPr>
            <p:ph idx="1"/>
          </p:nvPr>
        </p:nvSpPr>
        <p:spPr/>
        <p:txBody>
          <a:bodyPr>
            <a:normAutofit lnSpcReduction="10000"/>
          </a:bodyPr>
          <a:lstStyle/>
          <a:p>
            <a:pPr marL="0" lvl="0" indent="0">
              <a:buNone/>
            </a:pPr>
            <a:r>
              <a:rPr lang="en-US" sz="2400" b="1" dirty="0">
                <a:solidFill>
                  <a:prstClr val="black"/>
                </a:solidFill>
                <a:latin typeface="Arial" panose="020B0604020202020204" pitchFamily="34" charset="0"/>
                <a:cs typeface="Arial" panose="020B0604020202020204" pitchFamily="34" charset="0"/>
              </a:rPr>
              <a:t>continental breakfast</a:t>
            </a:r>
            <a:r>
              <a:rPr lang="en-US" sz="2400" dirty="0">
                <a:solidFill>
                  <a:prstClr val="black"/>
                </a:solidFill>
                <a:latin typeface="Arial" panose="020B0604020202020204" pitchFamily="34" charset="0"/>
                <a:cs typeface="Arial" panose="020B0604020202020204" pitchFamily="34" charset="0"/>
              </a:rPr>
              <a:t> </a:t>
            </a:r>
            <a:r>
              <a:rPr lang="el-GR" sz="2000" dirty="0">
                <a:solidFill>
                  <a:prstClr val="black"/>
                </a:solidFill>
                <a:latin typeface="Arial" panose="020B0604020202020204" pitchFamily="34" charset="0"/>
                <a:cs typeface="Arial" panose="020B0604020202020204" pitchFamily="34" charset="0"/>
              </a:rPr>
              <a:t>ή ηπειρωτικό ή κλασικό πρωινό ή κομπλέ συνηθίζεται κυρίως στην ευρωπαϊκή ήπειρο</a:t>
            </a:r>
            <a:r>
              <a:rPr lang="el-GR" sz="2000" dirty="0" smtClean="0">
                <a:solidFill>
                  <a:prstClr val="black"/>
                </a:solidFill>
                <a:latin typeface="Arial" panose="020B0604020202020204" pitchFamily="34" charset="0"/>
                <a:cs typeface="Arial" panose="020B0604020202020204" pitchFamily="34" charset="0"/>
              </a:rPr>
              <a:t>:</a:t>
            </a:r>
          </a:p>
          <a:p>
            <a:pPr marL="0" lvl="0" indent="0">
              <a:buNone/>
            </a:pPr>
            <a:endParaRPr lang="el-GR" sz="2000" dirty="0">
              <a:solidFill>
                <a:prstClr val="black"/>
              </a:solidFill>
              <a:latin typeface="Arial" panose="020B0604020202020204" pitchFamily="34" charset="0"/>
              <a:cs typeface="Arial" panose="020B0604020202020204" pitchFamily="34" charset="0"/>
            </a:endParaRPr>
          </a:p>
          <a:p>
            <a:pPr marL="0" lvl="0" indent="0">
              <a:buNone/>
            </a:pPr>
            <a:r>
              <a:rPr lang="el-GR" sz="2000" dirty="0" smtClean="0">
                <a:solidFill>
                  <a:prstClr val="black"/>
                </a:solidFill>
                <a:latin typeface="Arial" panose="020B0604020202020204" pitchFamily="34" charset="0"/>
                <a:cs typeface="Arial" panose="020B0604020202020204" pitchFamily="34" charset="0"/>
              </a:rPr>
              <a:t>5. Ζάχαρη σε επαρκή ποσότητα.</a:t>
            </a:r>
          </a:p>
          <a:p>
            <a:pPr marL="0" lvl="0" indent="0">
              <a:buNone/>
            </a:pPr>
            <a:r>
              <a:rPr lang="el-GR" sz="2000" dirty="0" smtClean="0">
                <a:solidFill>
                  <a:prstClr val="black"/>
                </a:solidFill>
                <a:latin typeface="Arial" panose="020B0604020202020204" pitchFamily="34" charset="0"/>
                <a:cs typeface="Arial" panose="020B0604020202020204" pitchFamily="34" charset="0"/>
              </a:rPr>
              <a:t>6. Ψωμί και αρτοσκευάσματα.</a:t>
            </a:r>
          </a:p>
          <a:p>
            <a:pPr marL="0" lvl="0" indent="0">
              <a:buNone/>
            </a:pPr>
            <a:r>
              <a:rPr lang="el-GR" sz="2000" dirty="0" smtClean="0">
                <a:solidFill>
                  <a:prstClr val="black"/>
                </a:solidFill>
                <a:latin typeface="Arial" panose="020B0604020202020204" pitchFamily="34" charset="0"/>
                <a:cs typeface="Arial" panose="020B0604020202020204" pitchFamily="34" charset="0"/>
              </a:rPr>
              <a:t>7. Κέικ 50 γραμμαρίων άριστης ποιότητας ή κρουασάν.</a:t>
            </a:r>
          </a:p>
          <a:p>
            <a:pPr marL="0" lvl="0" indent="0">
              <a:buNone/>
            </a:pPr>
            <a:endParaRPr lang="el-GR" sz="2000" dirty="0">
              <a:solidFill>
                <a:prstClr val="black"/>
              </a:solidFill>
              <a:latin typeface="Arial" panose="020B0604020202020204" pitchFamily="34" charset="0"/>
              <a:cs typeface="Arial" panose="020B0604020202020204" pitchFamily="34" charset="0"/>
            </a:endParaRPr>
          </a:p>
          <a:p>
            <a:pPr marL="0" lvl="0" indent="0">
              <a:buNone/>
            </a:pPr>
            <a:r>
              <a:rPr lang="el-GR" sz="2000" dirty="0" smtClean="0">
                <a:solidFill>
                  <a:prstClr val="black"/>
                </a:solidFill>
                <a:latin typeface="Arial" panose="020B0604020202020204" pitchFamily="34" charset="0"/>
                <a:cs typeface="Arial" panose="020B0604020202020204" pitchFamily="34" charset="0"/>
              </a:rPr>
              <a:t>Πολλές φορές ζητείται ρόφημα ελληνικός καφές. Τότε προσφέρεται διπλός ελληνικός καφές μαζί με όλα τα υπόλοιπα. Η ζάχαρη (λευκή ή σκούρα) μπορεί να προσφέρεται σε διάφορες μορφές (κύβοι, καραμέλα, φακελάκια κτλ.). Το βούτυρο το καλοκαίρι σερβίρεται μέσα σε βουτυριέρα με παγάκια. Πάντα προσφέρεται ένα ποτήρι κρύο νερό. Στην Αγγλία το ίδιο πρωινό εμπλουτίζεται με </a:t>
            </a:r>
            <a:r>
              <a:rPr lang="el-GR" sz="2000" smtClean="0">
                <a:solidFill>
                  <a:prstClr val="black"/>
                </a:solidFill>
                <a:latin typeface="Arial" panose="020B0604020202020204" pitchFamily="34" charset="0"/>
                <a:cs typeface="Arial" panose="020B0604020202020204" pitchFamily="34" charset="0"/>
              </a:rPr>
              <a:t>τηγανιτά </a:t>
            </a:r>
            <a:r>
              <a:rPr lang="el-GR" sz="2000" smtClean="0">
                <a:solidFill>
                  <a:prstClr val="black"/>
                </a:solidFill>
                <a:latin typeface="Arial" panose="020B0604020202020204" pitchFamily="34" charset="0"/>
                <a:cs typeface="Arial" panose="020B0604020202020204" pitchFamily="34" charset="0"/>
              </a:rPr>
              <a:t>αυγά, </a:t>
            </a:r>
            <a:r>
              <a:rPr lang="el-GR" sz="2000" dirty="0" smtClean="0">
                <a:solidFill>
                  <a:prstClr val="black"/>
                </a:solidFill>
                <a:latin typeface="Arial" panose="020B0604020202020204" pitchFamily="34" charset="0"/>
                <a:cs typeface="Arial" panose="020B0604020202020204" pitchFamily="34" charset="0"/>
              </a:rPr>
              <a:t>μανιτάρια και φασόλια ξερά με </a:t>
            </a:r>
            <a:r>
              <a:rPr lang="el-GR" sz="2000" dirty="0" err="1" smtClean="0">
                <a:solidFill>
                  <a:prstClr val="black"/>
                </a:solidFill>
                <a:latin typeface="Arial" panose="020B0604020202020204" pitchFamily="34" charset="0"/>
                <a:cs typeface="Arial" panose="020B0604020202020204" pitchFamily="34" charset="0"/>
              </a:rPr>
              <a:t>γλυκίζουσα</a:t>
            </a:r>
            <a:r>
              <a:rPr lang="el-GR" sz="2000" dirty="0" smtClean="0">
                <a:solidFill>
                  <a:prstClr val="black"/>
                </a:solidFill>
                <a:latin typeface="Arial" panose="020B0604020202020204" pitchFamily="34" charset="0"/>
                <a:cs typeface="Arial" panose="020B0604020202020204" pitchFamily="34" charset="0"/>
              </a:rPr>
              <a:t> σάλτσα.  </a:t>
            </a:r>
          </a:p>
          <a:p>
            <a:pPr marL="0" lvl="0" indent="0">
              <a:buNone/>
            </a:pPr>
            <a:endParaRPr lang="el-GR" sz="2000" dirty="0">
              <a:solidFill>
                <a:prstClr val="black"/>
              </a:solidFill>
              <a:latin typeface="Arial" panose="020B0604020202020204" pitchFamily="34" charset="0"/>
              <a:cs typeface="Arial" panose="020B0604020202020204" pitchFamily="34" charset="0"/>
            </a:endParaRPr>
          </a:p>
          <a:p>
            <a:pPr marL="0" indent="0">
              <a:buNone/>
            </a:pPr>
            <a:endParaRPr lang="el-GR" dirty="0"/>
          </a:p>
        </p:txBody>
      </p:sp>
    </p:spTree>
    <p:extLst>
      <p:ext uri="{BB962C8B-B14F-4D97-AF65-F5344CB8AC3E}">
        <p14:creationId xmlns:p14="http://schemas.microsoft.com/office/powerpoint/2010/main" val="4050562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2000" b="1" dirty="0" smtClean="0">
                <a:solidFill>
                  <a:prstClr val="black"/>
                </a:solidFill>
                <a:latin typeface="Arial" panose="020B0604020202020204" pitchFamily="34" charset="0"/>
                <a:cs typeface="Arial" panose="020B0604020202020204" pitchFamily="34" charset="0"/>
              </a:rPr>
              <a:t/>
            </a:r>
            <a:br>
              <a:rPr lang="el-GR" sz="2000" b="1" dirty="0" smtClean="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
            </a:r>
            <a:br>
              <a:rPr lang="el-GR" sz="2000" b="1" dirty="0">
                <a:solidFill>
                  <a:prstClr val="black"/>
                </a:solidFill>
                <a:latin typeface="Arial" panose="020B0604020202020204" pitchFamily="34" charset="0"/>
                <a:cs typeface="Arial" panose="020B0604020202020204" pitchFamily="34" charset="0"/>
              </a:rPr>
            </a:br>
            <a:r>
              <a:rPr lang="el-GR" sz="2000" b="1" dirty="0" smtClean="0">
                <a:solidFill>
                  <a:prstClr val="black"/>
                </a:solidFill>
                <a:latin typeface="Arial" panose="020B0604020202020204" pitchFamily="34" charset="0"/>
                <a:cs typeface="Arial" panose="020B0604020202020204" pitchFamily="34" charset="0"/>
              </a:rPr>
              <a:t>ΤΥΠΟΙ </a:t>
            </a:r>
            <a:r>
              <a:rPr lang="el-GR" sz="2000" b="1" dirty="0">
                <a:solidFill>
                  <a:prstClr val="black"/>
                </a:solidFill>
                <a:latin typeface="Arial" panose="020B0604020202020204" pitchFamily="34" charset="0"/>
                <a:cs typeface="Arial" panose="020B0604020202020204" pitchFamily="34" charset="0"/>
              </a:rPr>
              <a:t>ΚΑΙ ΜΟΡΦΕΣ ΓΕΥΜΑΤΩΝ</a:t>
            </a:r>
            <a:br>
              <a:rPr lang="el-GR" sz="2000" b="1" dirty="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Πρωινό γεύμα ή πρόγευμα: </a:t>
            </a:r>
            <a:r>
              <a:rPr lang="el-GR" sz="2000" dirty="0">
                <a:solidFill>
                  <a:prstClr val="black"/>
                </a:solidFill>
                <a:latin typeface="Arial" panose="020B0604020202020204" pitchFamily="34" charset="0"/>
                <a:cs typeface="Arial" panose="020B0604020202020204" pitchFamily="34" charset="0"/>
              </a:rPr>
              <a:t>είναι το πρώτο γεύμα της ημέρας </a:t>
            </a:r>
            <a:r>
              <a:rPr lang="en-US" sz="2000" dirty="0">
                <a:solidFill>
                  <a:prstClr val="black"/>
                </a:solidFill>
                <a:latin typeface="Arial" panose="020B0604020202020204" pitchFamily="34" charset="0"/>
                <a:cs typeface="Arial" panose="020B0604020202020204" pitchFamily="34" charset="0"/>
              </a:rPr>
              <a:t/>
            </a:r>
            <a:br>
              <a:rPr lang="en-US" sz="2000" dirty="0">
                <a:solidFill>
                  <a:prstClr val="black"/>
                </a:solidFill>
                <a:latin typeface="Arial" panose="020B0604020202020204" pitchFamily="34" charset="0"/>
                <a:cs typeface="Arial" panose="020B0604020202020204" pitchFamily="34" charset="0"/>
              </a:rPr>
            </a:br>
            <a:r>
              <a:rPr lang="el-GR" sz="2000" dirty="0">
                <a:solidFill>
                  <a:prstClr val="black"/>
                </a:solidFill>
                <a:latin typeface="Arial" panose="020B0604020202020204" pitchFamily="34" charset="0"/>
                <a:cs typeface="Arial" panose="020B0604020202020204" pitchFamily="34" charset="0"/>
              </a:rPr>
              <a:t>( </a:t>
            </a:r>
            <a:r>
              <a:rPr lang="en-US" sz="2000" dirty="0">
                <a:solidFill>
                  <a:prstClr val="black"/>
                </a:solidFill>
                <a:latin typeface="Arial" panose="020B0604020202020204" pitchFamily="34" charset="0"/>
                <a:cs typeface="Arial" panose="020B0604020202020204" pitchFamily="34" charset="0"/>
              </a:rPr>
              <a:t>continental breakfast, </a:t>
            </a:r>
            <a:r>
              <a:rPr lang="en-US" sz="2000" b="1" dirty="0">
                <a:solidFill>
                  <a:prstClr val="black"/>
                </a:solidFill>
                <a:latin typeface="Arial" panose="020B0604020202020204" pitchFamily="34" charset="0"/>
                <a:cs typeface="Arial" panose="020B0604020202020204" pitchFamily="34" charset="0"/>
              </a:rPr>
              <a:t>American breakfast </a:t>
            </a:r>
            <a:r>
              <a:rPr lang="en-US" sz="2000" dirty="0">
                <a:solidFill>
                  <a:prstClr val="black"/>
                </a:solidFill>
                <a:latin typeface="Arial" panose="020B0604020202020204" pitchFamily="34" charset="0"/>
                <a:cs typeface="Arial" panose="020B0604020202020204" pitchFamily="34" charset="0"/>
              </a:rPr>
              <a:t>)</a:t>
            </a:r>
            <a:br>
              <a:rPr lang="en-US" sz="2000" dirty="0">
                <a:solidFill>
                  <a:prstClr val="black"/>
                </a:solidFill>
                <a:latin typeface="Arial" panose="020B0604020202020204" pitchFamily="34" charset="0"/>
                <a:cs typeface="Arial" panose="020B0604020202020204" pitchFamily="34" charset="0"/>
              </a:rPr>
            </a:br>
            <a:endParaRPr lang="el-GR" sz="2000"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sz="2000" dirty="0" smtClean="0"/>
              <a:t>Το</a:t>
            </a:r>
            <a:r>
              <a:rPr lang="el-GR" dirty="0" smtClean="0"/>
              <a:t> </a:t>
            </a:r>
            <a:r>
              <a:rPr lang="en-US" sz="2000" b="1" dirty="0">
                <a:solidFill>
                  <a:prstClr val="black"/>
                </a:solidFill>
                <a:latin typeface="Arial" panose="020B0604020202020204" pitchFamily="34" charset="0"/>
                <a:ea typeface="+mj-ea"/>
                <a:cs typeface="Arial" panose="020B0604020202020204" pitchFamily="34" charset="0"/>
              </a:rPr>
              <a:t>American breakfast </a:t>
            </a:r>
            <a:r>
              <a:rPr lang="el-GR" sz="1400" b="1" dirty="0" smtClean="0">
                <a:solidFill>
                  <a:prstClr val="black"/>
                </a:solidFill>
                <a:latin typeface="Arial" panose="020B0604020202020204" pitchFamily="34" charset="0"/>
                <a:ea typeface="+mj-ea"/>
                <a:cs typeface="Arial" panose="020B0604020202020204" pitchFamily="34" charset="0"/>
              </a:rPr>
              <a:t>: </a:t>
            </a:r>
            <a:r>
              <a:rPr lang="el-GR" sz="2000" dirty="0" smtClean="0">
                <a:solidFill>
                  <a:prstClr val="black"/>
                </a:solidFill>
                <a:latin typeface="Arial" panose="020B0604020202020204" pitchFamily="34" charset="0"/>
                <a:ea typeface="+mj-ea"/>
                <a:cs typeface="Arial" panose="020B0604020202020204" pitchFamily="34" charset="0"/>
              </a:rPr>
              <a:t>είναι πλουσιότερο από το </a:t>
            </a:r>
            <a:r>
              <a:rPr lang="en-US" sz="2000" dirty="0" smtClean="0">
                <a:solidFill>
                  <a:prstClr val="black"/>
                </a:solidFill>
                <a:latin typeface="Arial" panose="020B0604020202020204" pitchFamily="34" charset="0"/>
                <a:ea typeface="+mj-ea"/>
                <a:cs typeface="Arial" panose="020B0604020202020204" pitchFamily="34" charset="0"/>
              </a:rPr>
              <a:t>continental, </a:t>
            </a:r>
            <a:r>
              <a:rPr lang="el-GR" sz="2000" dirty="0" smtClean="0">
                <a:solidFill>
                  <a:prstClr val="black"/>
                </a:solidFill>
                <a:latin typeface="Arial" panose="020B0604020202020204" pitchFamily="34" charset="0"/>
                <a:ea typeface="+mj-ea"/>
                <a:cs typeface="Arial" panose="020B0604020202020204" pitchFamily="34" charset="0"/>
              </a:rPr>
              <a:t>διότι περιέχει περισσότερα είδη. Προσφέρεται σε μορφή </a:t>
            </a:r>
            <a:r>
              <a:rPr lang="el-GR" sz="2000" b="1" dirty="0" smtClean="0">
                <a:solidFill>
                  <a:prstClr val="black"/>
                </a:solidFill>
                <a:latin typeface="Arial" panose="020B0604020202020204" pitchFamily="34" charset="0"/>
                <a:ea typeface="+mj-ea"/>
                <a:cs typeface="Arial" panose="020B0604020202020204" pitchFamily="34" charset="0"/>
              </a:rPr>
              <a:t>ΜΠΟΥΦΕ</a:t>
            </a:r>
            <a:r>
              <a:rPr lang="el-GR" sz="2000" dirty="0" smtClean="0">
                <a:solidFill>
                  <a:prstClr val="black"/>
                </a:solidFill>
                <a:latin typeface="Arial" panose="020B0604020202020204" pitchFamily="34" charset="0"/>
                <a:ea typeface="+mj-ea"/>
                <a:cs typeface="Arial" panose="020B0604020202020204" pitchFamily="34" charset="0"/>
              </a:rPr>
              <a:t> και η επιλογή τους γίνεται από τους πελάτες. Περιλαμβάνει στη σύνθεσή του το κλασικό πρωινό μαζί με διάφορες κατηγορίες από τις οποίες είναι:</a:t>
            </a:r>
          </a:p>
          <a:p>
            <a:pPr marL="457200" indent="-457200">
              <a:buAutoNum type="arabicPeriod"/>
            </a:pPr>
            <a:r>
              <a:rPr lang="el-GR" sz="1800" dirty="0" smtClean="0">
                <a:solidFill>
                  <a:prstClr val="black"/>
                </a:solidFill>
                <a:latin typeface="Arial" panose="020B0604020202020204" pitchFamily="34" charset="0"/>
                <a:ea typeface="+mj-ea"/>
                <a:cs typeface="Arial" panose="020B0604020202020204" pitchFamily="34" charset="0"/>
              </a:rPr>
              <a:t>Δημητριακά διάφορα</a:t>
            </a:r>
          </a:p>
          <a:p>
            <a:pPr marL="457200" indent="-457200">
              <a:buAutoNum type="arabicPeriod"/>
            </a:pPr>
            <a:r>
              <a:rPr lang="el-GR" sz="1800" dirty="0" smtClean="0">
                <a:solidFill>
                  <a:prstClr val="black"/>
                </a:solidFill>
                <a:latin typeface="Arial" panose="020B0604020202020204" pitchFamily="34" charset="0"/>
                <a:ea typeface="+mj-ea"/>
                <a:cs typeface="Arial" panose="020B0604020202020204" pitchFamily="34" charset="0"/>
              </a:rPr>
              <a:t>Αυγά παρασκευασμένα με διάφορους τρόπους (μάτια, με ζαμπόν κτλ)</a:t>
            </a:r>
          </a:p>
          <a:p>
            <a:pPr marL="457200" indent="-457200">
              <a:buAutoNum type="arabicPeriod"/>
            </a:pPr>
            <a:r>
              <a:rPr lang="el-GR" sz="1800" dirty="0" smtClean="0">
                <a:solidFill>
                  <a:prstClr val="black"/>
                </a:solidFill>
                <a:latin typeface="Arial" panose="020B0604020202020204" pitchFamily="34" charset="0"/>
                <a:ea typeface="+mj-ea"/>
                <a:cs typeface="Arial" panose="020B0604020202020204" pitchFamily="34" charset="0"/>
              </a:rPr>
              <a:t>Ψάρια</a:t>
            </a:r>
          </a:p>
          <a:p>
            <a:pPr marL="457200" indent="-457200">
              <a:buAutoNum type="arabicPeriod"/>
            </a:pPr>
            <a:r>
              <a:rPr lang="el-GR" sz="1800" dirty="0" smtClean="0">
                <a:solidFill>
                  <a:prstClr val="black"/>
                </a:solidFill>
                <a:latin typeface="Arial" panose="020B0604020202020204" pitchFamily="34" charset="0"/>
                <a:ea typeface="+mj-ea"/>
                <a:cs typeface="Arial" panose="020B0604020202020204" pitchFamily="34" charset="0"/>
              </a:rPr>
              <a:t>Κρύα κρέατα (μοσχάρι, κοτόπουλο κτλ)</a:t>
            </a:r>
          </a:p>
          <a:p>
            <a:pPr marL="457200" indent="-457200">
              <a:buAutoNum type="arabicPeriod"/>
            </a:pPr>
            <a:r>
              <a:rPr lang="el-GR" sz="1800" dirty="0" smtClean="0">
                <a:solidFill>
                  <a:prstClr val="black"/>
                </a:solidFill>
                <a:latin typeface="Arial" panose="020B0604020202020204" pitchFamily="34" charset="0"/>
                <a:ea typeface="+mj-ea"/>
                <a:cs typeface="Arial" panose="020B0604020202020204" pitchFamily="34" charset="0"/>
              </a:rPr>
              <a:t>Κρέατα σχάρας</a:t>
            </a:r>
          </a:p>
          <a:p>
            <a:pPr marL="457200" indent="-457200">
              <a:buAutoNum type="arabicPeriod"/>
            </a:pPr>
            <a:r>
              <a:rPr lang="el-GR" sz="1800" dirty="0" smtClean="0">
                <a:solidFill>
                  <a:prstClr val="black"/>
                </a:solidFill>
                <a:latin typeface="Arial" panose="020B0604020202020204" pitchFamily="34" charset="0"/>
                <a:ea typeface="+mj-ea"/>
                <a:cs typeface="Arial" panose="020B0604020202020204" pitchFamily="34" charset="0"/>
              </a:rPr>
              <a:t>Πατάτες τηγανιτές</a:t>
            </a:r>
          </a:p>
          <a:p>
            <a:pPr marL="457200" indent="-457200">
              <a:buAutoNum type="arabicPeriod"/>
            </a:pPr>
            <a:r>
              <a:rPr lang="el-GR" sz="1800" dirty="0" smtClean="0">
                <a:solidFill>
                  <a:prstClr val="black"/>
                </a:solidFill>
                <a:latin typeface="Arial" panose="020B0604020202020204" pitchFamily="34" charset="0"/>
                <a:ea typeface="+mj-ea"/>
                <a:cs typeface="Arial" panose="020B0604020202020204" pitchFamily="34" charset="0"/>
              </a:rPr>
              <a:t>Φρούτα εποχής</a:t>
            </a:r>
          </a:p>
          <a:p>
            <a:pPr marL="457200" indent="-457200">
              <a:buAutoNum type="arabicPeriod"/>
            </a:pPr>
            <a:r>
              <a:rPr lang="el-GR" sz="1800" dirty="0" smtClean="0">
                <a:solidFill>
                  <a:prstClr val="black"/>
                </a:solidFill>
                <a:latin typeface="Arial" panose="020B0604020202020204" pitchFamily="34" charset="0"/>
                <a:ea typeface="+mj-ea"/>
                <a:cs typeface="Arial" panose="020B0604020202020204" pitchFamily="34" charset="0"/>
              </a:rPr>
              <a:t>Χυμοί διάφοροι</a:t>
            </a:r>
          </a:p>
          <a:p>
            <a:pPr marL="457200" indent="-457200">
              <a:buAutoNum type="arabicPeriod"/>
            </a:pPr>
            <a:r>
              <a:rPr lang="el-GR" sz="1800" dirty="0" smtClean="0">
                <a:solidFill>
                  <a:prstClr val="black"/>
                </a:solidFill>
                <a:latin typeface="Arial" panose="020B0604020202020204" pitchFamily="34" charset="0"/>
                <a:ea typeface="+mj-ea"/>
                <a:cs typeface="Arial" panose="020B0604020202020204" pitchFamily="34" charset="0"/>
              </a:rPr>
              <a:t>Κομπόστες διάφορες</a:t>
            </a:r>
          </a:p>
          <a:p>
            <a:pPr marL="457200" indent="-457200">
              <a:buAutoNum type="arabicPeriod"/>
            </a:pPr>
            <a:r>
              <a:rPr lang="el-GR" sz="1800" dirty="0" smtClean="0">
                <a:solidFill>
                  <a:prstClr val="black"/>
                </a:solidFill>
                <a:latin typeface="Arial" panose="020B0604020202020204" pitchFamily="34" charset="0"/>
                <a:ea typeface="+mj-ea"/>
                <a:cs typeface="Arial" panose="020B0604020202020204" pitchFamily="34" charset="0"/>
              </a:rPr>
              <a:t>Ποικιλία αρτοσκευασμάτων και βουτημάτων (ψωμιά, φρυγανιές, κουλουράκια )</a:t>
            </a:r>
          </a:p>
          <a:p>
            <a:pPr marL="457200" indent="-457200">
              <a:buAutoNum type="arabicPeriod"/>
            </a:pPr>
            <a:r>
              <a:rPr lang="el-GR" sz="1800" dirty="0" smtClean="0">
                <a:solidFill>
                  <a:prstClr val="black"/>
                </a:solidFill>
                <a:latin typeface="Arial" panose="020B0604020202020204" pitchFamily="34" charset="0"/>
                <a:ea typeface="+mj-ea"/>
                <a:cs typeface="Arial" panose="020B0604020202020204" pitchFamily="34" charset="0"/>
              </a:rPr>
              <a:t>Τυριά και αλλαντικά διάφορα  </a:t>
            </a:r>
          </a:p>
          <a:p>
            <a:pPr marL="457200" indent="-457200">
              <a:buAutoNum type="arabicPeriod"/>
            </a:pPr>
            <a:endParaRPr lang="el-GR" sz="1800" dirty="0" smtClean="0">
              <a:solidFill>
                <a:prstClr val="black"/>
              </a:solidFill>
              <a:latin typeface="Arial" panose="020B0604020202020204" pitchFamily="34" charset="0"/>
              <a:ea typeface="+mj-ea"/>
              <a:cs typeface="Arial" panose="020B0604020202020204" pitchFamily="34" charset="0"/>
            </a:endParaRPr>
          </a:p>
          <a:p>
            <a:pPr marL="0" indent="0">
              <a:buNone/>
            </a:pPr>
            <a:endParaRPr lang="el-GR" sz="1800" dirty="0" smtClean="0">
              <a:solidFill>
                <a:prstClr val="black"/>
              </a:solidFill>
              <a:latin typeface="Arial" panose="020B0604020202020204" pitchFamily="34" charset="0"/>
              <a:ea typeface="+mj-ea"/>
              <a:cs typeface="Arial" panose="020B0604020202020204" pitchFamily="34" charset="0"/>
            </a:endParaRPr>
          </a:p>
          <a:p>
            <a:pPr marL="0" indent="0">
              <a:buNone/>
            </a:pPr>
            <a:endParaRPr lang="el-GR" sz="2000" b="1" dirty="0">
              <a:solidFill>
                <a:prstClr val="black"/>
              </a:solidFill>
              <a:latin typeface="Arial" panose="020B0604020202020204" pitchFamily="34" charset="0"/>
              <a:ea typeface="+mj-ea"/>
              <a:cs typeface="Arial" panose="020B0604020202020204" pitchFamily="34" charset="0"/>
            </a:endParaRPr>
          </a:p>
          <a:p>
            <a:pPr marL="0" indent="0">
              <a:buNone/>
            </a:pPr>
            <a:endParaRPr lang="el-GR" sz="2000" b="1" dirty="0"/>
          </a:p>
        </p:txBody>
      </p:sp>
    </p:spTree>
    <p:extLst>
      <p:ext uri="{BB962C8B-B14F-4D97-AF65-F5344CB8AC3E}">
        <p14:creationId xmlns:p14="http://schemas.microsoft.com/office/powerpoint/2010/main" val="2467482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marL="514350" lvl="0" indent="-514350">
              <a:spcBef>
                <a:spcPct val="20000"/>
              </a:spcBef>
            </a:pPr>
            <a:r>
              <a:rPr lang="el-GR" sz="2400" b="1" dirty="0" smtClean="0">
                <a:solidFill>
                  <a:prstClr val="black"/>
                </a:solidFill>
                <a:latin typeface="Arial" panose="020B0604020202020204" pitchFamily="34" charset="0"/>
                <a:cs typeface="Arial" panose="020B0604020202020204" pitchFamily="34" charset="0"/>
              </a:rPr>
              <a:t/>
            </a:r>
            <a:br>
              <a:rPr lang="el-GR" sz="2400" b="1" dirty="0" smtClean="0">
                <a:solidFill>
                  <a:prstClr val="black"/>
                </a:solidFill>
                <a:latin typeface="Arial" panose="020B0604020202020204" pitchFamily="34" charset="0"/>
                <a:cs typeface="Arial" panose="020B0604020202020204" pitchFamily="34" charset="0"/>
              </a:rPr>
            </a:br>
            <a:r>
              <a:rPr lang="el-GR" sz="2400" b="1" dirty="0" smtClean="0">
                <a:solidFill>
                  <a:prstClr val="black"/>
                </a:solidFill>
                <a:latin typeface="Arial" panose="020B0604020202020204" pitchFamily="34" charset="0"/>
                <a:cs typeface="Arial" panose="020B0604020202020204" pitchFamily="34" charset="0"/>
              </a:rPr>
              <a:t>ΤΥΠΟΙ </a:t>
            </a:r>
            <a:r>
              <a:rPr lang="el-GR" sz="2400" b="1" dirty="0">
                <a:solidFill>
                  <a:prstClr val="black"/>
                </a:solidFill>
                <a:latin typeface="Arial" panose="020B0604020202020204" pitchFamily="34" charset="0"/>
                <a:cs typeface="Arial" panose="020B0604020202020204" pitchFamily="34" charset="0"/>
              </a:rPr>
              <a:t>ΚΑΙ ΜΟΡΦΕΣ </a:t>
            </a:r>
            <a:r>
              <a:rPr lang="el-GR" sz="2400" b="1" dirty="0" smtClean="0">
                <a:solidFill>
                  <a:prstClr val="black"/>
                </a:solidFill>
                <a:latin typeface="Arial" panose="020B0604020202020204" pitchFamily="34" charset="0"/>
                <a:cs typeface="Arial" panose="020B0604020202020204" pitchFamily="34" charset="0"/>
              </a:rPr>
              <a:t>ΓΕΥΜΑΤΩΝ</a:t>
            </a:r>
            <a:br>
              <a:rPr lang="el-GR" sz="2400" b="1" dirty="0" smtClean="0">
                <a:solidFill>
                  <a:prstClr val="black"/>
                </a:solidFill>
                <a:latin typeface="Arial" panose="020B0604020202020204" pitchFamily="34" charset="0"/>
                <a:cs typeface="Arial" panose="020B0604020202020204" pitchFamily="34" charset="0"/>
              </a:rPr>
            </a:br>
            <a:r>
              <a:rPr lang="en-US" sz="2400" dirty="0">
                <a:solidFill>
                  <a:prstClr val="black"/>
                </a:solidFill>
                <a:latin typeface="Arial" panose="020B0604020202020204" pitchFamily="34" charset="0"/>
                <a:ea typeface="+mn-ea"/>
                <a:cs typeface="Arial" panose="020B0604020202020204" pitchFamily="34" charset="0"/>
              </a:rPr>
              <a:t/>
            </a:r>
            <a:br>
              <a:rPr lang="en-US" sz="2400" dirty="0">
                <a:solidFill>
                  <a:prstClr val="black"/>
                </a:solidFill>
                <a:latin typeface="Arial" panose="020B0604020202020204" pitchFamily="34" charset="0"/>
                <a:ea typeface="+mn-ea"/>
                <a:cs typeface="Arial" panose="020B0604020202020204" pitchFamily="34" charset="0"/>
              </a:rPr>
            </a:br>
            <a:endParaRPr lang="el-GR" sz="2400" dirty="0"/>
          </a:p>
        </p:txBody>
      </p:sp>
      <p:sp>
        <p:nvSpPr>
          <p:cNvPr id="3" name="Θέση περιεχομένου 2"/>
          <p:cNvSpPr>
            <a:spLocks noGrp="1"/>
          </p:cNvSpPr>
          <p:nvPr>
            <p:ph idx="1"/>
          </p:nvPr>
        </p:nvSpPr>
        <p:spPr/>
        <p:txBody>
          <a:bodyPr>
            <a:normAutofit/>
          </a:bodyPr>
          <a:lstStyle/>
          <a:p>
            <a:pPr marL="0" indent="0">
              <a:buNone/>
            </a:pPr>
            <a:endParaRPr lang="el-GR" sz="2400" b="1" dirty="0" smtClean="0">
              <a:solidFill>
                <a:prstClr val="black"/>
              </a:solidFill>
              <a:latin typeface="Arial" panose="020B0604020202020204" pitchFamily="34" charset="0"/>
              <a:ea typeface="+mj-ea"/>
              <a:cs typeface="Arial" panose="020B0604020202020204" pitchFamily="34" charset="0"/>
            </a:endParaRPr>
          </a:p>
          <a:p>
            <a:pPr marL="0" indent="0">
              <a:buNone/>
            </a:pPr>
            <a:endParaRPr lang="el-GR" sz="2400" b="1" dirty="0">
              <a:solidFill>
                <a:prstClr val="black"/>
              </a:solidFill>
              <a:latin typeface="Arial" panose="020B0604020202020204" pitchFamily="34" charset="0"/>
              <a:ea typeface="+mj-ea"/>
              <a:cs typeface="Arial" panose="020B0604020202020204" pitchFamily="34" charset="0"/>
            </a:endParaRPr>
          </a:p>
          <a:p>
            <a:pPr marL="0" indent="0">
              <a:buNone/>
            </a:pPr>
            <a:endParaRPr lang="el-GR" sz="2400" b="1" dirty="0" smtClean="0">
              <a:solidFill>
                <a:prstClr val="black"/>
              </a:solidFill>
              <a:latin typeface="Arial" panose="020B0604020202020204" pitchFamily="34" charset="0"/>
              <a:ea typeface="+mj-ea"/>
              <a:cs typeface="Arial" panose="020B0604020202020204" pitchFamily="34" charset="0"/>
            </a:endParaRPr>
          </a:p>
          <a:p>
            <a:pPr marL="0" indent="0">
              <a:buNone/>
            </a:pPr>
            <a:r>
              <a:rPr lang="el-GR" sz="2400" b="1" dirty="0" smtClean="0">
                <a:solidFill>
                  <a:prstClr val="black"/>
                </a:solidFill>
                <a:latin typeface="Arial" panose="020B0604020202020204" pitchFamily="34" charset="0"/>
                <a:ea typeface="+mj-ea"/>
                <a:cs typeface="Arial" panose="020B0604020202020204" pitchFamily="34" charset="0"/>
              </a:rPr>
              <a:t>Μεσημβρινό </a:t>
            </a:r>
            <a:r>
              <a:rPr lang="el-GR" sz="2400" b="1" dirty="0">
                <a:solidFill>
                  <a:prstClr val="black"/>
                </a:solidFill>
                <a:latin typeface="Arial" panose="020B0604020202020204" pitchFamily="34" charset="0"/>
                <a:ea typeface="+mj-ea"/>
                <a:cs typeface="Arial" panose="020B0604020202020204" pitchFamily="34" charset="0"/>
              </a:rPr>
              <a:t>γεύμα –</a:t>
            </a:r>
            <a:r>
              <a:rPr lang="en-US" sz="2400" b="1" dirty="0">
                <a:solidFill>
                  <a:prstClr val="black"/>
                </a:solidFill>
                <a:latin typeface="Arial" panose="020B0604020202020204" pitchFamily="34" charset="0"/>
                <a:ea typeface="+mj-ea"/>
                <a:cs typeface="Arial" panose="020B0604020202020204" pitchFamily="34" charset="0"/>
              </a:rPr>
              <a:t> </a:t>
            </a:r>
            <a:r>
              <a:rPr lang="en-US" sz="2400" b="1" dirty="0" err="1">
                <a:solidFill>
                  <a:prstClr val="black"/>
                </a:solidFill>
                <a:latin typeface="Arial" panose="020B0604020202020204" pitchFamily="34" charset="0"/>
                <a:ea typeface="+mj-ea"/>
                <a:cs typeface="Arial" panose="020B0604020202020204" pitchFamily="34" charset="0"/>
              </a:rPr>
              <a:t>Luch</a:t>
            </a:r>
            <a:r>
              <a:rPr lang="en-US" sz="2400" b="1" dirty="0">
                <a:solidFill>
                  <a:prstClr val="black"/>
                </a:solidFill>
                <a:latin typeface="Arial" panose="020B0604020202020204" pitchFamily="34" charset="0"/>
                <a:ea typeface="+mj-ea"/>
                <a:cs typeface="Arial" panose="020B0604020202020204" pitchFamily="34" charset="0"/>
              </a:rPr>
              <a:t>)</a:t>
            </a:r>
            <a:r>
              <a:rPr lang="el-GR" sz="2400" b="1" dirty="0">
                <a:solidFill>
                  <a:prstClr val="black"/>
                </a:solidFill>
                <a:latin typeface="Arial" panose="020B0604020202020204" pitchFamily="34" charset="0"/>
                <a:ea typeface="+mj-ea"/>
                <a:cs typeface="Arial" panose="020B0604020202020204" pitchFamily="34" charset="0"/>
              </a:rPr>
              <a:t>: </a:t>
            </a:r>
            <a:r>
              <a:rPr lang="el-GR" sz="2400" dirty="0">
                <a:solidFill>
                  <a:prstClr val="black"/>
                </a:solidFill>
                <a:latin typeface="Arial" panose="020B0604020202020204" pitchFamily="34" charset="0"/>
                <a:ea typeface="+mj-ea"/>
                <a:cs typeface="Arial" panose="020B0604020202020204" pitchFamily="34" charset="0"/>
              </a:rPr>
              <a:t>περιλαμβάνει γενικά 3 με 4 είδη (πιάτα)</a:t>
            </a:r>
            <a:r>
              <a:rPr lang="en-US" sz="2400" dirty="0">
                <a:solidFill>
                  <a:prstClr val="black"/>
                </a:solidFill>
                <a:latin typeface="Arial" panose="020B0604020202020204" pitchFamily="34" charset="0"/>
                <a:ea typeface="+mj-ea"/>
                <a:cs typeface="Arial" panose="020B0604020202020204" pitchFamily="34" charset="0"/>
              </a:rPr>
              <a:t/>
            </a:r>
            <a:br>
              <a:rPr lang="en-US" sz="2400" dirty="0">
                <a:solidFill>
                  <a:prstClr val="black"/>
                </a:solidFill>
                <a:latin typeface="Arial" panose="020B0604020202020204" pitchFamily="34" charset="0"/>
                <a:ea typeface="+mj-ea"/>
                <a:cs typeface="Arial" panose="020B0604020202020204" pitchFamily="34" charset="0"/>
              </a:rPr>
            </a:br>
            <a:endParaRPr lang="el-GR" sz="2400" dirty="0"/>
          </a:p>
        </p:txBody>
      </p:sp>
    </p:spTree>
    <p:extLst>
      <p:ext uri="{BB962C8B-B14F-4D97-AF65-F5344CB8AC3E}">
        <p14:creationId xmlns:p14="http://schemas.microsoft.com/office/powerpoint/2010/main" val="108302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marL="514350" lvl="0" indent="-514350">
              <a:spcBef>
                <a:spcPct val="20000"/>
              </a:spcBef>
            </a:pPr>
            <a:r>
              <a:rPr lang="el-GR" sz="2000" b="1" dirty="0" smtClean="0">
                <a:solidFill>
                  <a:prstClr val="black"/>
                </a:solidFill>
                <a:latin typeface="Arial" panose="020B0604020202020204" pitchFamily="34" charset="0"/>
                <a:cs typeface="Arial" panose="020B0604020202020204" pitchFamily="34" charset="0"/>
              </a:rPr>
              <a:t/>
            </a:r>
            <a:br>
              <a:rPr lang="el-GR" sz="2000" b="1" dirty="0" smtClean="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cs typeface="Arial" panose="020B0604020202020204" pitchFamily="34" charset="0"/>
              </a:rPr>
              <a:t/>
            </a:r>
            <a:br>
              <a:rPr lang="el-GR" sz="2000" b="1" dirty="0">
                <a:solidFill>
                  <a:prstClr val="black"/>
                </a:solidFill>
                <a:latin typeface="Arial" panose="020B0604020202020204" pitchFamily="34" charset="0"/>
                <a:cs typeface="Arial" panose="020B0604020202020204" pitchFamily="34" charset="0"/>
              </a:rPr>
            </a:br>
            <a:r>
              <a:rPr lang="el-GR" sz="2700" b="1" dirty="0" smtClean="0">
                <a:solidFill>
                  <a:prstClr val="black"/>
                </a:solidFill>
                <a:latin typeface="Arial" panose="020B0604020202020204" pitchFamily="34" charset="0"/>
                <a:cs typeface="Arial" panose="020B0604020202020204" pitchFamily="34" charset="0"/>
              </a:rPr>
              <a:t>ΤΥΠΟΙ </a:t>
            </a:r>
            <a:r>
              <a:rPr lang="el-GR" sz="2700" b="1" dirty="0">
                <a:solidFill>
                  <a:prstClr val="black"/>
                </a:solidFill>
                <a:latin typeface="Arial" panose="020B0604020202020204" pitchFamily="34" charset="0"/>
                <a:cs typeface="Arial" panose="020B0604020202020204" pitchFamily="34" charset="0"/>
              </a:rPr>
              <a:t>ΚΑΙ ΜΟΡΦΕΣ </a:t>
            </a:r>
            <a:r>
              <a:rPr lang="el-GR" sz="2700" b="1" dirty="0" smtClean="0">
                <a:solidFill>
                  <a:prstClr val="black"/>
                </a:solidFill>
                <a:latin typeface="Arial" panose="020B0604020202020204" pitchFamily="34" charset="0"/>
                <a:cs typeface="Arial" panose="020B0604020202020204" pitchFamily="34" charset="0"/>
              </a:rPr>
              <a:t>ΓΕΥΜΑΤΩΝ</a:t>
            </a:r>
            <a:br>
              <a:rPr lang="el-GR" sz="2700" b="1" dirty="0" smtClean="0">
                <a:solidFill>
                  <a:prstClr val="black"/>
                </a:solidFill>
                <a:latin typeface="Arial" panose="020B0604020202020204" pitchFamily="34" charset="0"/>
                <a:cs typeface="Arial" panose="020B0604020202020204" pitchFamily="34" charset="0"/>
              </a:rPr>
            </a:br>
            <a:endParaRPr lang="el-GR" sz="2700" dirty="0"/>
          </a:p>
        </p:txBody>
      </p:sp>
      <p:sp>
        <p:nvSpPr>
          <p:cNvPr id="3" name="Θέση περιεχομένου 2"/>
          <p:cNvSpPr>
            <a:spLocks noGrp="1"/>
          </p:cNvSpPr>
          <p:nvPr>
            <p:ph idx="1"/>
          </p:nvPr>
        </p:nvSpPr>
        <p:spPr/>
        <p:txBody>
          <a:bodyPr/>
          <a:lstStyle/>
          <a:p>
            <a:pPr marL="0" indent="0">
              <a:buNone/>
            </a:pPr>
            <a:endParaRPr lang="el-GR" sz="1800" b="1" dirty="0" smtClean="0">
              <a:solidFill>
                <a:prstClr val="black"/>
              </a:solidFill>
              <a:latin typeface="Arial" panose="020B0604020202020204" pitchFamily="34" charset="0"/>
              <a:ea typeface="+mj-ea"/>
              <a:cs typeface="Arial" panose="020B0604020202020204" pitchFamily="34" charset="0"/>
            </a:endParaRPr>
          </a:p>
          <a:p>
            <a:pPr marL="0" indent="0">
              <a:buNone/>
            </a:pPr>
            <a:endParaRPr lang="el-GR" sz="1800" b="1" dirty="0">
              <a:solidFill>
                <a:prstClr val="black"/>
              </a:solidFill>
              <a:latin typeface="Arial" panose="020B0604020202020204" pitchFamily="34" charset="0"/>
              <a:ea typeface="+mj-ea"/>
              <a:cs typeface="Arial" panose="020B0604020202020204" pitchFamily="34" charset="0"/>
            </a:endParaRPr>
          </a:p>
          <a:p>
            <a:pPr marL="0" indent="0">
              <a:buNone/>
            </a:pPr>
            <a:r>
              <a:rPr lang="el-GR" sz="2000" b="1" dirty="0" smtClean="0">
                <a:solidFill>
                  <a:prstClr val="black"/>
                </a:solidFill>
                <a:latin typeface="Arial" panose="020B0604020202020204" pitchFamily="34" charset="0"/>
                <a:ea typeface="+mj-ea"/>
                <a:cs typeface="Arial" panose="020B0604020202020204" pitchFamily="34" charset="0"/>
              </a:rPr>
              <a:t>Βραδινό </a:t>
            </a:r>
            <a:r>
              <a:rPr lang="el-GR" sz="2000" b="1" dirty="0">
                <a:solidFill>
                  <a:prstClr val="black"/>
                </a:solidFill>
                <a:latin typeface="Arial" panose="020B0604020202020204" pitchFamily="34" charset="0"/>
                <a:ea typeface="+mj-ea"/>
                <a:cs typeface="Arial" panose="020B0604020202020204" pitchFamily="34" charset="0"/>
              </a:rPr>
              <a:t>γεύμα- </a:t>
            </a:r>
            <a:r>
              <a:rPr lang="en-US" sz="2000" b="1" dirty="0">
                <a:solidFill>
                  <a:prstClr val="black"/>
                </a:solidFill>
                <a:latin typeface="Arial" panose="020B0604020202020204" pitchFamily="34" charset="0"/>
                <a:ea typeface="+mj-ea"/>
                <a:cs typeface="Arial" panose="020B0604020202020204" pitchFamily="34" charset="0"/>
              </a:rPr>
              <a:t>dinner</a:t>
            </a:r>
            <a:r>
              <a:rPr lang="el-GR" sz="2000" b="1" dirty="0">
                <a:solidFill>
                  <a:prstClr val="black"/>
                </a:solidFill>
                <a:latin typeface="Arial" panose="020B0604020202020204" pitchFamily="34" charset="0"/>
                <a:ea typeface="+mj-ea"/>
                <a:cs typeface="Arial" panose="020B0604020202020204" pitchFamily="34" charset="0"/>
              </a:rPr>
              <a:t>: </a:t>
            </a:r>
            <a:r>
              <a:rPr lang="el-GR" sz="2000" dirty="0">
                <a:solidFill>
                  <a:prstClr val="black"/>
                </a:solidFill>
                <a:latin typeface="Arial" panose="020B0604020202020204" pitchFamily="34" charset="0"/>
                <a:ea typeface="+mj-ea"/>
                <a:cs typeface="Arial" panose="020B0604020202020204" pitchFamily="34" charset="0"/>
              </a:rPr>
              <a:t>πολλές φορές αποτελεί το βασικό γεύμα ημέρας εξαιτίας του έντονου τρόπου ζωής.</a:t>
            </a:r>
            <a:br>
              <a:rPr lang="el-GR" sz="2000" dirty="0">
                <a:solidFill>
                  <a:prstClr val="black"/>
                </a:solidFill>
                <a:latin typeface="Arial" panose="020B0604020202020204" pitchFamily="34" charset="0"/>
                <a:ea typeface="+mj-ea"/>
                <a:cs typeface="Arial" panose="020B0604020202020204" pitchFamily="34" charset="0"/>
              </a:rPr>
            </a:br>
            <a:endParaRPr lang="el-GR" sz="2000" dirty="0"/>
          </a:p>
        </p:txBody>
      </p:sp>
    </p:spTree>
    <p:extLst>
      <p:ext uri="{BB962C8B-B14F-4D97-AF65-F5344CB8AC3E}">
        <p14:creationId xmlns:p14="http://schemas.microsoft.com/office/powerpoint/2010/main" val="83625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188640"/>
            <a:ext cx="8147248" cy="1417638"/>
          </a:xfrm>
        </p:spPr>
        <p:txBody>
          <a:bodyPr>
            <a:normAutofit fontScale="90000"/>
          </a:bodyPr>
          <a:lstStyle/>
          <a:p>
            <a:pPr marL="514350" lvl="0" indent="-514350">
              <a:spcBef>
                <a:spcPct val="20000"/>
              </a:spcBef>
            </a:pPr>
            <a:r>
              <a:rPr lang="el-GR" sz="1800" b="1" dirty="0">
                <a:solidFill>
                  <a:prstClr val="black"/>
                </a:solidFill>
                <a:latin typeface="Arial" panose="020B0604020202020204" pitchFamily="34" charset="0"/>
                <a:cs typeface="Arial" panose="020B0604020202020204" pitchFamily="34" charset="0"/>
              </a:rPr>
              <a:t>ΤΥΠΟΙ ΚΑΙ ΜΟΡΦΕΣ </a:t>
            </a:r>
            <a:r>
              <a:rPr lang="el-GR" sz="1800" b="1" dirty="0" smtClean="0">
                <a:solidFill>
                  <a:prstClr val="black"/>
                </a:solidFill>
                <a:latin typeface="Arial" panose="020B0604020202020204" pitchFamily="34" charset="0"/>
                <a:cs typeface="Arial" panose="020B0604020202020204" pitchFamily="34" charset="0"/>
              </a:rPr>
              <a:t>ΓΕΥΜΑΤΩΝ</a:t>
            </a:r>
            <a:br>
              <a:rPr lang="el-GR" sz="1800" b="1" dirty="0" smtClean="0">
                <a:solidFill>
                  <a:prstClr val="black"/>
                </a:solidFill>
                <a:latin typeface="Arial" panose="020B0604020202020204" pitchFamily="34" charset="0"/>
                <a:cs typeface="Arial" panose="020B0604020202020204" pitchFamily="34" charset="0"/>
              </a:rPr>
            </a:br>
            <a:r>
              <a:rPr lang="el-GR" sz="2000" b="1" dirty="0">
                <a:solidFill>
                  <a:prstClr val="black"/>
                </a:solidFill>
                <a:latin typeface="Arial" panose="020B0604020202020204" pitchFamily="34" charset="0"/>
                <a:ea typeface="+mn-ea"/>
                <a:cs typeface="Arial" panose="020B0604020202020204" pitchFamily="34" charset="0"/>
              </a:rPr>
              <a:t>Γεύμα </a:t>
            </a:r>
            <a:r>
              <a:rPr lang="en-US" sz="2000" b="1" dirty="0">
                <a:solidFill>
                  <a:prstClr val="black"/>
                </a:solidFill>
                <a:latin typeface="Arial" panose="020B0604020202020204" pitchFamily="34" charset="0"/>
                <a:ea typeface="+mn-ea"/>
                <a:cs typeface="Arial" panose="020B0604020202020204" pitchFamily="34" charset="0"/>
              </a:rPr>
              <a:t>a la carte</a:t>
            </a:r>
            <a:r>
              <a:rPr lang="el-GR" sz="2000" b="1" dirty="0">
                <a:solidFill>
                  <a:prstClr val="black"/>
                </a:solidFill>
                <a:latin typeface="Arial" panose="020B0604020202020204" pitchFamily="34" charset="0"/>
                <a:ea typeface="+mn-ea"/>
                <a:cs typeface="Arial" panose="020B0604020202020204" pitchFamily="34" charset="0"/>
              </a:rPr>
              <a:t>: </a:t>
            </a:r>
            <a:r>
              <a:rPr lang="el-GR" sz="1800" dirty="0" smtClean="0">
                <a:solidFill>
                  <a:prstClr val="black"/>
                </a:solidFill>
                <a:latin typeface="Arial" panose="020B0604020202020204" pitchFamily="34" charset="0"/>
                <a:ea typeface="+mn-ea"/>
                <a:cs typeface="Arial" panose="020B0604020202020204" pitchFamily="34" charset="0"/>
              </a:rPr>
              <a:t> ελεύθερη </a:t>
            </a:r>
            <a:r>
              <a:rPr lang="el-GR" sz="1800" dirty="0">
                <a:solidFill>
                  <a:prstClr val="black"/>
                </a:solidFill>
                <a:latin typeface="Arial" panose="020B0604020202020204" pitchFamily="34" charset="0"/>
                <a:ea typeface="+mn-ea"/>
                <a:cs typeface="Arial" panose="020B0604020202020204" pitchFamily="34" charset="0"/>
              </a:rPr>
              <a:t>επιλογή από τον πελάτη ( είναι ο συνηθέστερος τρόπος πώλησης φαγητών κυρίως σε εστιατόρια πόλεων, όπου Ο ΠΕΛΑΤΗΣ ΕΠΙΛΕΓΕΙ που, τι θα φάει και πόση ποσότητα θα καταναλώσει. Ισχύει ο νόμος προσφοράς κα ζήτησης (ατμόσφαιρα, υπηρεσίες, τιμή, ποιότητα φαγητών)</a:t>
            </a:r>
            <a:br>
              <a:rPr lang="el-GR" sz="1800" dirty="0">
                <a:solidFill>
                  <a:prstClr val="black"/>
                </a:solidFill>
                <a:latin typeface="Arial" panose="020B0604020202020204" pitchFamily="34" charset="0"/>
                <a:ea typeface="+mn-ea"/>
                <a:cs typeface="Arial" panose="020B0604020202020204" pitchFamily="34" charset="0"/>
              </a:rPr>
            </a:br>
            <a:endParaRPr lang="el-GR" sz="1800" dirty="0"/>
          </a:p>
        </p:txBody>
      </p:sp>
      <p:sp>
        <p:nvSpPr>
          <p:cNvPr id="3" name="Θέση περιεχομένου 2"/>
          <p:cNvSpPr>
            <a:spLocks noGrp="1"/>
          </p:cNvSpPr>
          <p:nvPr>
            <p:ph idx="1"/>
          </p:nvPr>
        </p:nvSpPr>
        <p:spPr/>
        <p:txBody>
          <a:bodyPr>
            <a:normAutofit lnSpcReduction="10000"/>
          </a:bodyPr>
          <a:lstStyle/>
          <a:p>
            <a:r>
              <a:rPr lang="el-GR" sz="2000" dirty="0" smtClean="0">
                <a:latin typeface="Arial" panose="020B0604020202020204" pitchFamily="34" charset="0"/>
                <a:cs typeface="Arial" panose="020B0604020202020204" pitchFamily="34" charset="0"/>
              </a:rPr>
              <a:t>Το κάθε προϊόν διατίθεται με συγκεκριμένη τιμή </a:t>
            </a:r>
          </a:p>
          <a:p>
            <a:r>
              <a:rPr lang="el-GR" sz="2000" dirty="0" smtClean="0">
                <a:latin typeface="Arial" panose="020B0604020202020204" pitchFamily="34" charset="0"/>
                <a:cs typeface="Arial" panose="020B0604020202020204" pitchFamily="34" charset="0"/>
              </a:rPr>
              <a:t>Υπάρχει δυνατότητα επιλογής των φαγητών από πελάτη</a:t>
            </a:r>
          </a:p>
          <a:p>
            <a:r>
              <a:rPr lang="el-GR" sz="2000" dirty="0" smtClean="0">
                <a:latin typeface="Arial" panose="020B0604020202020204" pitchFamily="34" charset="0"/>
                <a:cs typeface="Arial" panose="020B0604020202020204" pitchFamily="34" charset="0"/>
              </a:rPr>
              <a:t>Πολλές φορές ο χρόνος εξυπηρέτησης είναι μεγαλύτερος αν ζητηθούν φαγητά που πρέπει να παραχθούν τη στιγμή της παραγγελίας, πχ. Φαγητά σχάρας </a:t>
            </a:r>
          </a:p>
          <a:p>
            <a:r>
              <a:rPr lang="el-GR" sz="2000" dirty="0" smtClean="0">
                <a:latin typeface="Arial" panose="020B0604020202020204" pitchFamily="34" charset="0"/>
                <a:cs typeface="Arial" panose="020B0604020202020204" pitchFamily="34" charset="0"/>
              </a:rPr>
              <a:t>Συχνά υπάρχει σε καθημερινή βάση το ΠΙΑΤΟ ΗΜΕΡΑΣ, με ένα ή περισσότερα πιάτα με συγκεκριμένη τιμή πώλησης, η οποία μπορεί να είναι χαμηλότερη για τους εξής λόγους:</a:t>
            </a:r>
          </a:p>
          <a:p>
            <a:pPr marL="0" indent="0">
              <a:buNone/>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l-GR" sz="2000" dirty="0" smtClean="0">
                <a:latin typeface="Arial" panose="020B0604020202020204" pitchFamily="34" charset="0"/>
                <a:cs typeface="Arial" panose="020B0604020202020204" pitchFamily="34" charset="0"/>
              </a:rPr>
              <a:t>Μαζική παραγωγή με συμπιεσμένο κόστος</a:t>
            </a:r>
          </a:p>
          <a:p>
            <a:pPr>
              <a:buFont typeface="Wingdings" panose="05000000000000000000" pitchFamily="2" charset="2"/>
              <a:buChar char="v"/>
            </a:pPr>
            <a:r>
              <a:rPr lang="el-GR" sz="2000" dirty="0" smtClean="0">
                <a:latin typeface="Arial" panose="020B0604020202020204" pitchFamily="34" charset="0"/>
                <a:cs typeface="Arial" panose="020B0604020202020204" pitchFamily="34" charset="0"/>
              </a:rPr>
              <a:t>Βοηθάει στην αποσυμφόρηση κατά την αιχμή της εργασίας</a:t>
            </a:r>
          </a:p>
          <a:p>
            <a:pPr>
              <a:buFont typeface="Wingdings" panose="05000000000000000000" pitchFamily="2" charset="2"/>
              <a:buChar char="v"/>
            </a:pPr>
            <a:r>
              <a:rPr lang="el-GR" sz="2000" dirty="0" smtClean="0">
                <a:latin typeface="Arial" panose="020B0604020202020204" pitchFamily="34" charset="0"/>
                <a:cs typeface="Arial" panose="020B0604020202020204" pitchFamily="34" charset="0"/>
              </a:rPr>
              <a:t>Πρέπει να καταναλωθεί οπωσδήποτε.</a:t>
            </a:r>
          </a:p>
          <a:p>
            <a:pPr>
              <a:buFont typeface="Wingdings" panose="05000000000000000000" pitchFamily="2" charset="2"/>
              <a:buChar char="v"/>
            </a:pPr>
            <a:r>
              <a:rPr lang="el-GR" sz="2000" dirty="0" smtClean="0">
                <a:latin typeface="Arial" panose="020B0604020202020204" pitchFamily="34" charset="0"/>
                <a:cs typeface="Arial" panose="020B0604020202020204" pitchFamily="34" charset="0"/>
              </a:rPr>
              <a:t>Εξυπηρετεί τους λόγους προσέλκυσης και διαφήμισης</a:t>
            </a:r>
          </a:p>
          <a:p>
            <a:pPr>
              <a:buFont typeface="Wingdings" panose="05000000000000000000" pitchFamily="2" charset="2"/>
              <a:buChar char="v"/>
            </a:pPr>
            <a:r>
              <a:rPr lang="el-GR" sz="2000" dirty="0" smtClean="0">
                <a:latin typeface="Arial" panose="020B0604020202020204" pitchFamily="34" charset="0"/>
                <a:cs typeface="Arial" panose="020B0604020202020204" pitchFamily="34" charset="0"/>
              </a:rPr>
              <a:t>Αποτελείται από παρασκευές μικρών κυρίως τεμαχίων</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1960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99392"/>
            <a:ext cx="8291264" cy="1800200"/>
          </a:xfrm>
        </p:spPr>
        <p:txBody>
          <a:bodyPr>
            <a:normAutofit fontScale="90000"/>
          </a:bodyPr>
          <a:lstStyle/>
          <a:p>
            <a:pPr marL="514350" lvl="0" indent="-514350">
              <a:spcBef>
                <a:spcPct val="20000"/>
              </a:spcBef>
            </a:pPr>
            <a:r>
              <a:rPr lang="el-GR" sz="1600" b="1" dirty="0" smtClean="0">
                <a:solidFill>
                  <a:prstClr val="black"/>
                </a:solidFill>
                <a:latin typeface="Arial" panose="020B0604020202020204" pitchFamily="34" charset="0"/>
                <a:cs typeface="Arial" panose="020B0604020202020204" pitchFamily="34" charset="0"/>
              </a:rPr>
              <a:t/>
            </a:r>
            <a:br>
              <a:rPr lang="el-GR" sz="1600" b="1" dirty="0" smtClean="0">
                <a:solidFill>
                  <a:prstClr val="black"/>
                </a:solidFill>
                <a:latin typeface="Arial" panose="020B0604020202020204" pitchFamily="34" charset="0"/>
                <a:cs typeface="Arial" panose="020B0604020202020204" pitchFamily="34" charset="0"/>
              </a:rPr>
            </a:br>
            <a:r>
              <a:rPr lang="el-GR" sz="1600" b="1" dirty="0">
                <a:solidFill>
                  <a:prstClr val="black"/>
                </a:solidFill>
                <a:latin typeface="Arial" panose="020B0604020202020204" pitchFamily="34" charset="0"/>
                <a:cs typeface="Arial" panose="020B0604020202020204" pitchFamily="34" charset="0"/>
              </a:rPr>
              <a:t/>
            </a:r>
            <a:br>
              <a:rPr lang="el-GR" sz="1600" b="1" dirty="0">
                <a:solidFill>
                  <a:prstClr val="black"/>
                </a:solidFill>
                <a:latin typeface="Arial" panose="020B0604020202020204" pitchFamily="34" charset="0"/>
                <a:cs typeface="Arial" panose="020B0604020202020204" pitchFamily="34" charset="0"/>
              </a:rPr>
            </a:br>
            <a:r>
              <a:rPr lang="el-GR" sz="1600" b="1" dirty="0" smtClean="0">
                <a:solidFill>
                  <a:prstClr val="black"/>
                </a:solidFill>
                <a:latin typeface="Arial" panose="020B0604020202020204" pitchFamily="34" charset="0"/>
                <a:cs typeface="Arial" panose="020B0604020202020204" pitchFamily="34" charset="0"/>
              </a:rPr>
              <a:t/>
            </a:r>
            <a:br>
              <a:rPr lang="el-GR" sz="1600" b="1" dirty="0" smtClean="0">
                <a:solidFill>
                  <a:prstClr val="black"/>
                </a:solidFill>
                <a:latin typeface="Arial" panose="020B0604020202020204" pitchFamily="34" charset="0"/>
                <a:cs typeface="Arial" panose="020B0604020202020204" pitchFamily="34" charset="0"/>
              </a:rPr>
            </a:br>
            <a:r>
              <a:rPr lang="el-GR" sz="1600" b="1" dirty="0">
                <a:solidFill>
                  <a:prstClr val="black"/>
                </a:solidFill>
                <a:latin typeface="Arial" panose="020B0604020202020204" pitchFamily="34" charset="0"/>
                <a:cs typeface="Arial" panose="020B0604020202020204" pitchFamily="34" charset="0"/>
              </a:rPr>
              <a:t/>
            </a:r>
            <a:br>
              <a:rPr lang="el-GR" sz="1600" b="1" dirty="0">
                <a:solidFill>
                  <a:prstClr val="black"/>
                </a:solidFill>
                <a:latin typeface="Arial" panose="020B0604020202020204" pitchFamily="34" charset="0"/>
                <a:cs typeface="Arial" panose="020B0604020202020204" pitchFamily="34" charset="0"/>
              </a:rPr>
            </a:br>
            <a:r>
              <a:rPr lang="el-GR" sz="2200" b="1" dirty="0" smtClean="0">
                <a:solidFill>
                  <a:prstClr val="black"/>
                </a:solidFill>
                <a:latin typeface="Arial" panose="020B0604020202020204" pitchFamily="34" charset="0"/>
                <a:cs typeface="Arial" panose="020B0604020202020204" pitchFamily="34" charset="0"/>
              </a:rPr>
              <a:t>ΤΥΠΟΙ </a:t>
            </a:r>
            <a:r>
              <a:rPr lang="el-GR" sz="2200" b="1" dirty="0">
                <a:solidFill>
                  <a:prstClr val="black"/>
                </a:solidFill>
                <a:latin typeface="Arial" panose="020B0604020202020204" pitchFamily="34" charset="0"/>
                <a:cs typeface="Arial" panose="020B0604020202020204" pitchFamily="34" charset="0"/>
              </a:rPr>
              <a:t>ΚΑΙ ΜΟΡΦΕΣ ΓΕΥΜΑΤΩΝ</a:t>
            </a:r>
            <a:br>
              <a:rPr lang="el-GR" sz="2200" b="1" dirty="0">
                <a:solidFill>
                  <a:prstClr val="black"/>
                </a:solidFill>
                <a:latin typeface="Arial" panose="020B0604020202020204" pitchFamily="34" charset="0"/>
                <a:cs typeface="Arial" panose="020B0604020202020204" pitchFamily="34" charset="0"/>
              </a:rPr>
            </a:br>
            <a:r>
              <a:rPr lang="el-GR" sz="2000" b="1" dirty="0" smtClean="0">
                <a:solidFill>
                  <a:prstClr val="black"/>
                </a:solidFill>
                <a:latin typeface="Arial" panose="020B0604020202020204" pitchFamily="34" charset="0"/>
                <a:ea typeface="+mn-ea"/>
                <a:cs typeface="Arial" panose="020B0604020202020204" pitchFamily="34" charset="0"/>
              </a:rPr>
              <a:t>Γεύμα </a:t>
            </a:r>
            <a:r>
              <a:rPr lang="en-US" sz="2000" b="1" dirty="0">
                <a:solidFill>
                  <a:prstClr val="black"/>
                </a:solidFill>
                <a:latin typeface="Arial" panose="020B0604020202020204" pitchFamily="34" charset="0"/>
                <a:ea typeface="+mn-ea"/>
                <a:cs typeface="Arial" panose="020B0604020202020204" pitchFamily="34" charset="0"/>
              </a:rPr>
              <a:t>table </a:t>
            </a:r>
            <a:r>
              <a:rPr lang="en-US" sz="2000" b="1" dirty="0" err="1">
                <a:solidFill>
                  <a:prstClr val="black"/>
                </a:solidFill>
                <a:latin typeface="Arial" panose="020B0604020202020204" pitchFamily="34" charset="0"/>
                <a:ea typeface="+mn-ea"/>
                <a:cs typeface="Arial" panose="020B0604020202020204" pitchFamily="34" charset="0"/>
              </a:rPr>
              <a:t>d’hote</a:t>
            </a:r>
            <a:r>
              <a:rPr lang="el-GR" sz="2000" b="1" dirty="0">
                <a:solidFill>
                  <a:prstClr val="black"/>
                </a:solidFill>
                <a:latin typeface="Arial" panose="020B0604020202020204" pitchFamily="34" charset="0"/>
                <a:ea typeface="+mn-ea"/>
                <a:cs typeface="Arial" panose="020B0604020202020204" pitchFamily="34" charset="0"/>
              </a:rPr>
              <a:t>: </a:t>
            </a:r>
            <a:r>
              <a:rPr lang="el-GR" sz="1800" dirty="0">
                <a:solidFill>
                  <a:prstClr val="black"/>
                </a:solidFill>
                <a:latin typeface="Arial" panose="020B0604020202020204" pitchFamily="34" charset="0"/>
                <a:ea typeface="+mn-ea"/>
                <a:cs typeface="Arial" panose="020B0604020202020204" pitchFamily="34" charset="0"/>
              </a:rPr>
              <a:t>υποχρεωτική κατανάλωση από τον πελάτη</a:t>
            </a:r>
            <a:r>
              <a:rPr lang="el-GR" sz="1800" b="1" dirty="0">
                <a:solidFill>
                  <a:prstClr val="black"/>
                </a:solidFill>
                <a:latin typeface="Arial" panose="020B0604020202020204" pitchFamily="34" charset="0"/>
                <a:ea typeface="+mn-ea"/>
                <a:cs typeface="Arial" panose="020B0604020202020204" pitchFamily="34" charset="0"/>
              </a:rPr>
              <a:t> </a:t>
            </a:r>
            <a:r>
              <a:rPr lang="el-GR" sz="1800" dirty="0">
                <a:solidFill>
                  <a:prstClr val="black"/>
                </a:solidFill>
                <a:latin typeface="Arial" panose="020B0604020202020204" pitchFamily="34" charset="0"/>
                <a:ea typeface="+mn-ea"/>
                <a:cs typeface="Arial" panose="020B0604020202020204" pitchFamily="34" charset="0"/>
              </a:rPr>
              <a:t>(αποτελείται από ένα σύνολο διάφορων φαγητών που επιλέγονται από την επιχείρηση ή από όσους επιθυμούν να προσφέρουν ένα ομαδικό γεύμα π.χ. εκδηλώσεις, γάμοι, γιορτές, συνεστιάσεις συλλόγων, φίλων, συγγενών κτλ.)</a:t>
            </a:r>
            <a:br>
              <a:rPr lang="el-GR" sz="1800" dirty="0">
                <a:solidFill>
                  <a:prstClr val="black"/>
                </a:solidFill>
                <a:latin typeface="Arial" panose="020B0604020202020204" pitchFamily="34" charset="0"/>
                <a:ea typeface="+mn-ea"/>
                <a:cs typeface="Arial" panose="020B0604020202020204" pitchFamily="34" charset="0"/>
              </a:rPr>
            </a:br>
            <a:r>
              <a:rPr lang="el-GR" sz="2000" dirty="0">
                <a:solidFill>
                  <a:prstClr val="black"/>
                </a:solidFill>
                <a:latin typeface="Arial" panose="020B0604020202020204" pitchFamily="34" charset="0"/>
                <a:ea typeface="+mn-ea"/>
                <a:cs typeface="Arial" panose="020B0604020202020204" pitchFamily="34" charset="0"/>
              </a:rPr>
              <a:t/>
            </a:r>
            <a:br>
              <a:rPr lang="el-GR" sz="2000" dirty="0">
                <a:solidFill>
                  <a:prstClr val="black"/>
                </a:solidFill>
                <a:latin typeface="Arial" panose="020B0604020202020204" pitchFamily="34" charset="0"/>
                <a:ea typeface="+mn-ea"/>
                <a:cs typeface="Arial" panose="020B0604020202020204" pitchFamily="34" charset="0"/>
              </a:rPr>
            </a:b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sz="2000" dirty="0" smtClean="0">
                <a:latin typeface="Arial" panose="020B0604020202020204" pitchFamily="34" charset="0"/>
                <a:cs typeface="Arial" panose="020B0604020202020204" pitchFamily="34" charset="0"/>
              </a:rPr>
              <a:t>Τα φαγητά σερβίρονται από τραπεζοκόμους, το ένα μετά το άλλο σε διαφορετικά πιάτα, αφού καταναλωθεί το προηγούμενο πιάτο.</a:t>
            </a:r>
          </a:p>
          <a:p>
            <a:pPr marL="0" indent="0">
              <a:buNone/>
            </a:pPr>
            <a:endParaRPr lang="el-GR" sz="20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Η τιμή πώλησης είναι συγκεκριμένη</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Υπάρχει συγκεκριμένος αριθμός πιάτων </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Το γεύμα ή δείπνο σερβίρεται σε συγκεκριμένη ώρα</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Υπάρχει περιορισμένη επιλογή για κάθε πιάτο</a:t>
            </a:r>
          </a:p>
          <a:p>
            <a:pPr>
              <a:buFont typeface="Wingdings" panose="05000000000000000000" pitchFamily="2" charset="2"/>
              <a:buChar char="Ø"/>
            </a:pPr>
            <a:endParaRPr lang="el-GR" sz="2000" dirty="0">
              <a:latin typeface="Arial" panose="020B0604020202020204" pitchFamily="34" charset="0"/>
              <a:cs typeface="Arial" panose="020B0604020202020204" pitchFamily="34" charset="0"/>
            </a:endParaRPr>
          </a:p>
          <a:p>
            <a:pPr marL="0" indent="0">
              <a:buNone/>
            </a:pPr>
            <a:r>
              <a:rPr lang="el-GR" sz="2000" dirty="0" smtClean="0">
                <a:latin typeface="Arial" panose="020B0604020202020204" pitchFamily="34" charset="0"/>
                <a:cs typeface="Arial" panose="020B0604020202020204" pitchFamily="34" charset="0"/>
              </a:rPr>
              <a:t>Η μορφή και ο αριθμός των πιάτων του γεύματος διαμορφώνονται με βάση:</a:t>
            </a:r>
          </a:p>
          <a:p>
            <a:pPr>
              <a:buFont typeface="Wingdings" panose="05000000000000000000" pitchFamily="2" charset="2"/>
              <a:buChar char="§"/>
            </a:pPr>
            <a:r>
              <a:rPr lang="el-GR" sz="2000" dirty="0" smtClean="0">
                <a:latin typeface="Arial" panose="020B0604020202020204" pitchFamily="34" charset="0"/>
                <a:cs typeface="Arial" panose="020B0604020202020204" pitchFamily="34" charset="0"/>
              </a:rPr>
              <a:t>Την τιμή του μενού</a:t>
            </a:r>
          </a:p>
          <a:p>
            <a:pPr>
              <a:buFont typeface="Wingdings" panose="05000000000000000000" pitchFamily="2" charset="2"/>
              <a:buChar char="§"/>
            </a:pPr>
            <a:r>
              <a:rPr lang="el-GR" sz="2000" dirty="0" smtClean="0">
                <a:latin typeface="Arial" panose="020B0604020202020204" pitchFamily="34" charset="0"/>
                <a:cs typeface="Arial" panose="020B0604020202020204" pitchFamily="34" charset="0"/>
              </a:rPr>
              <a:t>Τον τύπο της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/σης &amp; τις αγορανομικές διατάξεις</a:t>
            </a:r>
          </a:p>
          <a:p>
            <a:pPr>
              <a:buFont typeface="Wingdings" panose="05000000000000000000" pitchFamily="2" charset="2"/>
              <a:buChar char="§"/>
            </a:pPr>
            <a:r>
              <a:rPr lang="el-GR" sz="2000" dirty="0" smtClean="0">
                <a:latin typeface="Arial" panose="020B0604020202020204" pitchFamily="34" charset="0"/>
                <a:cs typeface="Arial" panose="020B0604020202020204" pitchFamily="34" charset="0"/>
              </a:rPr>
              <a:t>Το είδος της πελατείας που η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 επιθυμεί να προσελκύσει</a:t>
            </a:r>
          </a:p>
          <a:p>
            <a:pPr>
              <a:buFont typeface="Wingdings" panose="05000000000000000000" pitchFamily="2" charset="2"/>
              <a:buChar char="§"/>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5188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800" dirty="0" smtClean="0">
                <a:latin typeface="Arial Black" panose="020B0A04020102020204" pitchFamily="34" charset="0"/>
                <a:cs typeface="Arial" panose="020B0604020202020204" pitchFamily="34" charset="0"/>
              </a:rPr>
              <a:t/>
            </a:r>
            <a:br>
              <a:rPr lang="el-GR" sz="2800" dirty="0" smtClean="0">
                <a:latin typeface="Arial Black" panose="020B0A04020102020204" pitchFamily="34" charset="0"/>
                <a:cs typeface="Arial" panose="020B0604020202020204" pitchFamily="34" charset="0"/>
              </a:rPr>
            </a:br>
            <a:r>
              <a:rPr lang="el-GR" sz="2800" dirty="0" smtClean="0">
                <a:latin typeface="Arial Black" panose="020B0A04020102020204" pitchFamily="34" charset="0"/>
                <a:cs typeface="Arial" panose="020B0604020202020204" pitchFamily="34" charset="0"/>
              </a:rPr>
              <a:t>Άλλοι τύποι γευμάτων</a:t>
            </a:r>
            <a:r>
              <a:rPr lang="el-GR" sz="2400" dirty="0" smtClean="0">
                <a:latin typeface="Arial" panose="020B0604020202020204" pitchFamily="34" charset="0"/>
                <a:cs typeface="Arial" panose="020B0604020202020204" pitchFamily="34" charset="0"/>
              </a:rPr>
              <a:t/>
            </a:r>
            <a:br>
              <a:rPr lang="el-GR" sz="2400" dirty="0" smtClean="0">
                <a:latin typeface="Arial" panose="020B0604020202020204" pitchFamily="34" charset="0"/>
                <a:cs typeface="Arial" panose="020B0604020202020204" pitchFamily="34" charset="0"/>
              </a:rPr>
            </a:br>
            <a:r>
              <a:rPr lang="en-US" sz="1800" dirty="0" smtClean="0">
                <a:latin typeface="Arial" panose="020B0604020202020204" pitchFamily="34" charset="0"/>
                <a:cs typeface="Arial" panose="020B0604020202020204" pitchFamily="34" charset="0"/>
              </a:rPr>
              <a:t>(</a:t>
            </a:r>
            <a:r>
              <a:rPr lang="el-GR" sz="1800" dirty="0" smtClean="0">
                <a:latin typeface="Arial" panose="020B0604020202020204" pitchFamily="34" charset="0"/>
                <a:cs typeface="Arial" panose="020B0604020202020204" pitchFamily="34" charset="0"/>
              </a:rPr>
              <a:t>χωρίς ουσιαστικές διαφορές από τις κλασικές μορφές, απλά καλύπτουν νέες ανάγκες ζήτησης λόγω των διαφορετικών συνθηκών ζωής.</a:t>
            </a:r>
            <a:r>
              <a:rPr lang="en-US" sz="1800" dirty="0" smtClean="0">
                <a:latin typeface="Arial" panose="020B0604020202020204" pitchFamily="34" charset="0"/>
                <a:cs typeface="Arial" panose="020B0604020202020204" pitchFamily="34" charset="0"/>
              </a:rPr>
              <a:t>)</a:t>
            </a:r>
            <a:r>
              <a:rPr lang="el-GR" sz="1800" dirty="0" smtClean="0">
                <a:latin typeface="Arial" panose="020B0604020202020204" pitchFamily="34" charset="0"/>
                <a:cs typeface="Arial" panose="020B0604020202020204" pitchFamily="34" charset="0"/>
              </a:rPr>
              <a:t/>
            </a:r>
            <a:br>
              <a:rPr lang="el-GR" sz="1800" dirty="0" smtClean="0">
                <a:latin typeface="Arial" panose="020B0604020202020204" pitchFamily="34" charset="0"/>
                <a:cs typeface="Arial" panose="020B0604020202020204" pitchFamily="34" charset="0"/>
              </a:rPr>
            </a:br>
            <a:r>
              <a:rPr lang="el-GR" sz="2400" dirty="0" smtClean="0">
                <a:latin typeface="Arial" panose="020B0604020202020204" pitchFamily="34" charset="0"/>
                <a:cs typeface="Arial" panose="020B0604020202020204" pitchFamily="34" charset="0"/>
              </a:rPr>
              <a:t>  </a:t>
            </a:r>
            <a:endParaRPr lang="el-GR" sz="24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buNone/>
            </a:pPr>
            <a:r>
              <a:rPr lang="el-GR" sz="2400" b="1" dirty="0" smtClean="0">
                <a:latin typeface="Arial" panose="020B0604020202020204" pitchFamily="34" charset="0"/>
                <a:cs typeface="Arial" panose="020B0604020202020204" pitchFamily="34" charset="0"/>
              </a:rPr>
              <a:t>1</a:t>
            </a:r>
            <a:r>
              <a:rPr lang="el-GR" sz="2000" b="1" dirty="0" smtClean="0">
                <a:latin typeface="Arial" panose="020B0604020202020204" pitchFamily="34" charset="0"/>
                <a:cs typeface="Arial" panose="020B0604020202020204" pitchFamily="34" charset="0"/>
              </a:rPr>
              <a:t>. </a:t>
            </a:r>
            <a:r>
              <a:rPr lang="el-GR" sz="2000" b="1" dirty="0" err="1" smtClean="0">
                <a:latin typeface="Arial" panose="020B0604020202020204" pitchFamily="34" charset="0"/>
                <a:cs typeface="Arial" panose="020B0604020202020204" pitchFamily="34" charset="0"/>
              </a:rPr>
              <a:t>Μπραντς</a:t>
            </a:r>
            <a:r>
              <a:rPr lang="el-GR" sz="2000" b="1" dirty="0" smtClean="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brunch)</a:t>
            </a:r>
            <a:r>
              <a:rPr lang="el-GR" sz="2000" b="1" dirty="0" smtClean="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συνένωση του </a:t>
            </a:r>
            <a:r>
              <a:rPr lang="en-US" sz="2000" dirty="0" smtClean="0">
                <a:latin typeface="Arial" panose="020B0604020202020204" pitchFamily="34" charset="0"/>
                <a:cs typeface="Arial" panose="020B0604020202020204" pitchFamily="34" charset="0"/>
              </a:rPr>
              <a:t>breakfast &amp; lunch</a:t>
            </a:r>
          </a:p>
          <a:p>
            <a:pPr marL="0" indent="0">
              <a:buNone/>
            </a:pPr>
            <a:r>
              <a:rPr lang="el-GR" sz="2000" dirty="0" smtClean="0">
                <a:latin typeface="Arial" panose="020B0604020202020204" pitchFamily="34" charset="0"/>
                <a:cs typeface="Arial" panose="020B0604020202020204" pitchFamily="34" charset="0"/>
              </a:rPr>
              <a:t>Είναι ένα ενδιάμεσο γεύμα που προσφέρεται μεταξύ πρωινού και μεσημβρινού γεύματος</a:t>
            </a:r>
          </a:p>
          <a:p>
            <a:pPr marL="0" indent="0">
              <a:buNone/>
            </a:pPr>
            <a:r>
              <a:rPr lang="el-GR" sz="2000" b="1" dirty="0" smtClean="0">
                <a:latin typeface="Arial" panose="020B0604020202020204" pitchFamily="34" charset="0"/>
                <a:cs typeface="Arial" panose="020B0604020202020204" pitchFamily="34" charset="0"/>
              </a:rPr>
              <a:t>2. Γρήγορο γεύμα (</a:t>
            </a:r>
            <a:r>
              <a:rPr lang="en-US" sz="2000" b="1" dirty="0" smtClean="0">
                <a:latin typeface="Arial" panose="020B0604020202020204" pitchFamily="34" charset="0"/>
                <a:cs typeface="Arial" panose="020B0604020202020204" pitchFamily="34" charset="0"/>
              </a:rPr>
              <a:t>quick-lunch </a:t>
            </a:r>
            <a:r>
              <a:rPr lang="el-GR" sz="2000" b="1" dirty="0" smtClean="0">
                <a:latin typeface="Arial" panose="020B0604020202020204" pitchFamily="34" charset="0"/>
                <a:cs typeface="Arial" panose="020B0604020202020204" pitchFamily="34" charset="0"/>
              </a:rPr>
              <a:t>ή </a:t>
            </a:r>
            <a:r>
              <a:rPr lang="en-US" sz="2000" b="1" dirty="0" smtClean="0">
                <a:latin typeface="Arial" panose="020B0604020202020204" pitchFamily="34" charset="0"/>
                <a:cs typeface="Arial" panose="020B0604020202020204" pitchFamily="34" charset="0"/>
              </a:rPr>
              <a:t>auto lunch)</a:t>
            </a:r>
            <a:r>
              <a:rPr lang="el-GR" sz="2000" b="1" dirty="0" smtClean="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ελαφρύ γεύμα που αποτελείται κυρίως από ψητές παρασκευές, λαχανικά, σαλάτες, φρούτα.</a:t>
            </a:r>
            <a:r>
              <a:rPr lang="el-GR" sz="2000" b="1" dirty="0" smtClean="0">
                <a:latin typeface="Arial" panose="020B0604020202020204" pitchFamily="34" charset="0"/>
                <a:cs typeface="Arial" panose="020B0604020202020204" pitchFamily="34" charset="0"/>
              </a:rPr>
              <a:t>   </a:t>
            </a:r>
          </a:p>
          <a:p>
            <a:pPr marL="0" indent="0">
              <a:buNone/>
            </a:pPr>
            <a:r>
              <a:rPr lang="el-GR" sz="2000" b="1" dirty="0" smtClean="0">
                <a:latin typeface="Arial" panose="020B0604020202020204" pitchFamily="34" charset="0"/>
                <a:cs typeface="Arial" panose="020B0604020202020204" pitchFamily="34" charset="0"/>
              </a:rPr>
              <a:t>3. Μπουφές κρύος ή ζεστός (</a:t>
            </a:r>
            <a:r>
              <a:rPr lang="en-US" sz="2000" b="1" dirty="0" smtClean="0">
                <a:latin typeface="Arial" panose="020B0604020202020204" pitchFamily="34" charset="0"/>
                <a:cs typeface="Arial" panose="020B0604020202020204" pitchFamily="34" charset="0"/>
              </a:rPr>
              <a:t>Buffet </a:t>
            </a:r>
            <a:r>
              <a:rPr lang="en-US" sz="2000" b="1" dirty="0" err="1" smtClean="0">
                <a:latin typeface="Arial" panose="020B0604020202020204" pitchFamily="34" charset="0"/>
                <a:cs typeface="Arial" panose="020B0604020202020204" pitchFamily="34" charset="0"/>
              </a:rPr>
              <a:t>froid</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ou</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chaud</a:t>
            </a:r>
            <a:r>
              <a:rPr lang="en-US" sz="2000" b="1" dirty="0" smtClean="0">
                <a:latin typeface="Arial" panose="020B0604020202020204" pitchFamily="34" charset="0"/>
                <a:cs typeface="Arial" panose="020B0604020202020204" pitchFamily="34" charset="0"/>
              </a:rPr>
              <a:t>)</a:t>
            </a:r>
            <a:r>
              <a:rPr lang="el-GR" sz="2000" b="1" dirty="0" smtClean="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αντικαθιστά το μεσημβρινό ή το βραδινό γεύμα. Διαθέτει όμορφη παρουσίαση, απλοποιημένο σέρβις και αρέσει στους πελάτες.</a:t>
            </a:r>
            <a:endParaRPr lang="el-GR"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310792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2534</TotalTime>
  <Words>1279</Words>
  <Application>Microsoft Office PowerPoint</Application>
  <PresentationFormat>Προβολή στην οθόνη (4:3)</PresentationFormat>
  <Paragraphs>115</Paragraphs>
  <Slides>14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Θέμα του Office</vt:lpstr>
      <vt:lpstr>ΤΥΠΟΙ ΚΑΙ ΜΟΡΦΕΣ ΓΕΥΜΑΤΩΝ</vt:lpstr>
      <vt:lpstr>ΤΥΠΟΙ ΚΑΙ ΜΟΡΦΕΣ ΓΕΥΜΑΤΩΝ Πρωινό γεύμα ή πρόγευμα: είναι το πρώτο γεύμα της ημέρας  ( continental breakfast, American breakfast ) </vt:lpstr>
      <vt:lpstr> ΤΥΠΟΙ ΚΑΙ ΜΟΡΦΕΣ ΓΕΥΜΑΤΩΝ Πρωινό γεύμα ή πρόγευμα: είναι το πρώτο γεύμα της ημέρας  ( continental breakfast, American breakfast ) </vt:lpstr>
      <vt:lpstr>  ΤΥΠΟΙ ΚΑΙ ΜΟΡΦΕΣ ΓΕΥΜΑΤΩΝ Πρωινό γεύμα ή πρόγευμα: είναι το πρώτο γεύμα της ημέρας  ( continental breakfast, American breakfast ) </vt:lpstr>
      <vt:lpstr> ΤΥΠΟΙ ΚΑΙ ΜΟΡΦΕΣ ΓΕΥΜΑΤΩΝ  </vt:lpstr>
      <vt:lpstr>  ΤΥΠΟΙ ΚΑΙ ΜΟΡΦΕΣ ΓΕΥΜΑΤΩΝ </vt:lpstr>
      <vt:lpstr>ΤΥΠΟΙ ΚΑΙ ΜΟΡΦΕΣ ΓΕΥΜΑΤΩΝ Γεύμα a la carte:  ελεύθερη επιλογή από τον πελάτη ( είναι ο συνηθέστερος τρόπος πώλησης φαγητών κυρίως σε εστιατόρια πόλεων, όπου Ο ΠΕΛΑΤΗΣ ΕΠΙΛΕΓΕΙ που, τι θα φάει και πόση ποσότητα θα καταναλώσει. Ισχύει ο νόμος προσφοράς κα ζήτησης (ατμόσφαιρα, υπηρεσίες, τιμή, ποιότητα φαγητών) </vt:lpstr>
      <vt:lpstr>    ΤΥΠΟΙ ΚΑΙ ΜΟΡΦΕΣ ΓΕΥΜΑΤΩΝ Γεύμα table d’hote: υποχρεωτική κατανάλωση από τον πελάτη (αποτελείται από ένα σύνολο διάφορων φαγητών που επιλέγονται από την επιχείρηση ή από όσους επιθυμούν να προσφέρουν ένα ομαδικό γεύμα π.χ. εκδηλώσεις, γάμοι, γιορτές, συνεστιάσεις συλλόγων, φίλων, συγγενών κτλ.)  </vt:lpstr>
      <vt:lpstr> Άλλοι τύποι γευμάτων (χωρίς ουσιαστικές διαφορές από τις κλασικές μορφές, απλά καλύπτουν νέες ανάγκες ζήτησης λόγω των διαφορετικών συνθηκών ζωής.)   </vt:lpstr>
      <vt:lpstr>  Άλλοι τύποι γευμάτων (χωρίς ουσιαστικές διαφορές από τις κλασικές μορφές, απλά καλύπτουν νέες ανάγκες ζήτησης λόγω των διαφορετικών συνθηκών ζωής.)  </vt:lpstr>
      <vt:lpstr>Επιρροές &amp; τάσεις στα γεύματα</vt:lpstr>
      <vt:lpstr>Θρησκευτικές επιρροές και παραδόσεις</vt:lpstr>
      <vt:lpstr>Θρησκευτικές επιρροές και παραδόσεις</vt:lpstr>
      <vt:lpstr>Γεύματα με απουσία κρέατος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74</cp:revision>
  <dcterms:created xsi:type="dcterms:W3CDTF">2021-02-24T10:09:48Z</dcterms:created>
  <dcterms:modified xsi:type="dcterms:W3CDTF">2021-03-22T06:48:28Z</dcterms:modified>
</cp:coreProperties>
</file>