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Override1.xml" ContentType="application/vnd.openxmlformats-officedocument.themeOverrid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57" r:id="rId1"/>
    <p:sldMasterId id="2147483658" r:id="rId2"/>
    <p:sldMasterId id="2147483660" r:id="rId3"/>
  </p:sldMasterIdLst>
  <p:notesMasterIdLst>
    <p:notesMasterId r:id="rId36"/>
  </p:notesMasterIdLst>
  <p:handoutMasterIdLst>
    <p:handoutMasterId r:id="rId37"/>
  </p:handoutMasterIdLst>
  <p:sldIdLst>
    <p:sldId id="464" r:id="rId4"/>
    <p:sldId id="475" r:id="rId5"/>
    <p:sldId id="474" r:id="rId6"/>
    <p:sldId id="466" r:id="rId7"/>
    <p:sldId id="495" r:id="rId8"/>
    <p:sldId id="479" r:id="rId9"/>
    <p:sldId id="480" r:id="rId10"/>
    <p:sldId id="481" r:id="rId11"/>
    <p:sldId id="482" r:id="rId12"/>
    <p:sldId id="483" r:id="rId13"/>
    <p:sldId id="484" r:id="rId14"/>
    <p:sldId id="486" r:id="rId15"/>
    <p:sldId id="487" r:id="rId16"/>
    <p:sldId id="488" r:id="rId17"/>
    <p:sldId id="472" r:id="rId18"/>
    <p:sldId id="473" r:id="rId19"/>
    <p:sldId id="491" r:id="rId20"/>
    <p:sldId id="373" r:id="rId21"/>
    <p:sldId id="492" r:id="rId22"/>
    <p:sldId id="493" r:id="rId23"/>
    <p:sldId id="375" r:id="rId24"/>
    <p:sldId id="376" r:id="rId25"/>
    <p:sldId id="447" r:id="rId26"/>
    <p:sldId id="421" r:id="rId27"/>
    <p:sldId id="463" r:id="rId28"/>
    <p:sldId id="407" r:id="rId29"/>
    <p:sldId id="408" r:id="rId30"/>
    <p:sldId id="409" r:id="rId31"/>
    <p:sldId id="411" r:id="rId32"/>
    <p:sldId id="412" r:id="rId33"/>
    <p:sldId id="413" r:id="rId34"/>
    <p:sldId id="459" r:id="rId35"/>
  </p:sldIdLst>
  <p:sldSz cx="9144000" cy="6858000" type="screen4x3"/>
  <p:notesSz cx="6858000" cy="91440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00"/>
    <a:srgbClr val="A50021"/>
    <a:srgbClr val="6666FF"/>
    <a:srgbClr val="FF9900"/>
    <a:srgbClr val="FFFF99"/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3" autoAdjust="0"/>
    <p:restoredTop sz="94689" autoAdjust="0"/>
  </p:normalViewPr>
  <p:slideViewPr>
    <p:cSldViewPr>
      <p:cViewPr varScale="1">
        <p:scale>
          <a:sx n="109" d="100"/>
          <a:sy n="109" d="100"/>
        </p:scale>
        <p:origin x="1674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0.xml"/><Relationship Id="rId18" Type="http://schemas.openxmlformats.org/officeDocument/2006/relationships/slide" Target="slides/slide15.xml"/><Relationship Id="rId26" Type="http://schemas.openxmlformats.org/officeDocument/2006/relationships/slide" Target="slides/slide23.xml"/><Relationship Id="rId39" Type="http://schemas.openxmlformats.org/officeDocument/2006/relationships/viewProps" Target="viewProps.xml"/><Relationship Id="rId21" Type="http://schemas.openxmlformats.org/officeDocument/2006/relationships/slide" Target="slides/slide18.xml"/><Relationship Id="rId34" Type="http://schemas.openxmlformats.org/officeDocument/2006/relationships/slide" Target="slides/slide31.xml"/><Relationship Id="rId7" Type="http://schemas.openxmlformats.org/officeDocument/2006/relationships/slide" Target="slides/slide4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3.xml"/><Relationship Id="rId20" Type="http://schemas.openxmlformats.org/officeDocument/2006/relationships/slide" Target="slides/slide17.xml"/><Relationship Id="rId29" Type="http://schemas.openxmlformats.org/officeDocument/2006/relationships/slide" Target="slides/slide26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slide" Target="slides/slide8.xml"/><Relationship Id="rId24" Type="http://schemas.openxmlformats.org/officeDocument/2006/relationships/slide" Target="slides/slide21.xml"/><Relationship Id="rId32" Type="http://schemas.openxmlformats.org/officeDocument/2006/relationships/slide" Target="slides/slide29.xml"/><Relationship Id="rId37" Type="http://schemas.openxmlformats.org/officeDocument/2006/relationships/handoutMaster" Target="handoutMasters/handoutMaster1.xml"/><Relationship Id="rId40" Type="http://schemas.openxmlformats.org/officeDocument/2006/relationships/theme" Target="theme/theme1.xml"/><Relationship Id="rId5" Type="http://schemas.openxmlformats.org/officeDocument/2006/relationships/slide" Target="slides/slide2.xml"/><Relationship Id="rId15" Type="http://schemas.openxmlformats.org/officeDocument/2006/relationships/slide" Target="slides/slide12.xml"/><Relationship Id="rId23" Type="http://schemas.openxmlformats.org/officeDocument/2006/relationships/slide" Target="slides/slide20.xml"/><Relationship Id="rId28" Type="http://schemas.openxmlformats.org/officeDocument/2006/relationships/slide" Target="slides/slide25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7.xml"/><Relationship Id="rId19" Type="http://schemas.openxmlformats.org/officeDocument/2006/relationships/slide" Target="slides/slide16.xml"/><Relationship Id="rId31" Type="http://schemas.openxmlformats.org/officeDocument/2006/relationships/slide" Target="slides/slide28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slide" Target="slides/slide11.xml"/><Relationship Id="rId22" Type="http://schemas.openxmlformats.org/officeDocument/2006/relationships/slide" Target="slides/slide19.xml"/><Relationship Id="rId27" Type="http://schemas.openxmlformats.org/officeDocument/2006/relationships/slide" Target="slides/slide24.xml"/><Relationship Id="rId30" Type="http://schemas.openxmlformats.org/officeDocument/2006/relationships/slide" Target="slides/slide27.xml"/><Relationship Id="rId35" Type="http://schemas.openxmlformats.org/officeDocument/2006/relationships/slide" Target="slides/slide32.xml"/><Relationship Id="rId8" Type="http://schemas.openxmlformats.org/officeDocument/2006/relationships/slide" Target="slides/slide5.xml"/><Relationship Id="rId3" Type="http://schemas.openxmlformats.org/officeDocument/2006/relationships/slideMaster" Target="slideMasters/slideMaster3.xml"/><Relationship Id="rId12" Type="http://schemas.openxmlformats.org/officeDocument/2006/relationships/slide" Target="slides/slide9.xml"/><Relationship Id="rId17" Type="http://schemas.openxmlformats.org/officeDocument/2006/relationships/slide" Target="slides/slide14.xml"/><Relationship Id="rId25" Type="http://schemas.openxmlformats.org/officeDocument/2006/relationships/slide" Target="slides/slide22.xml"/><Relationship Id="rId33" Type="http://schemas.openxmlformats.org/officeDocument/2006/relationships/slide" Target="slides/slide30.xml"/><Relationship Id="rId38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25" tIns="45713" rIns="91425" bIns="45713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25" tIns="45713" rIns="91425" bIns="45713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325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25" tIns="45713" rIns="91425" bIns="45713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325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25" tIns="45713" rIns="91425" bIns="45713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E400E804-99CB-453A-B0F6-277F74C01A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97306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25" tIns="45713" rIns="91425" bIns="45713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25" tIns="45713" rIns="91425" bIns="45713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6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4588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12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25" tIns="45713" rIns="91425" bIns="4571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12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25" tIns="45713" rIns="91425" bIns="45713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25" tIns="45713" rIns="91425" bIns="45713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DC41FBE8-1A68-4356-A43E-1707432B898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911863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themeOverride" Target="../theme/themeOverride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Υπότιτλος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l-GR" smtClean="0"/>
              <a:t>Κάντε κλικ για να επεξεργαστείτε τον υπότιτλο του υποδείγματος</a:t>
            </a:r>
            <a:endParaRPr lang="el-GR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906941D-3670-4312-A9BE-9E0933DCC78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20601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7AC81F-9E3C-4311-B2AB-7146250231D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6511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362700" y="228600"/>
            <a:ext cx="1943100" cy="6019800"/>
          </a:xfrm>
        </p:spPr>
        <p:txBody>
          <a:bodyPr vert="eaVert"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533400" y="228600"/>
            <a:ext cx="5676900" cy="6019800"/>
          </a:xfrm>
        </p:spPr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4D76BE-AACF-4784-9CBC-11C052B4AF0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293597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3"/>
          <p:cNvSpPr txBox="1">
            <a:spLocks noChangeArrowheads="1"/>
          </p:cNvSpPr>
          <p:nvPr/>
        </p:nvSpPr>
        <p:spPr bwMode="auto">
          <a:xfrm>
            <a:off x="7162800" y="152400"/>
            <a:ext cx="198120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  <a:defRPr/>
            </a:pPr>
            <a:r>
              <a:rPr lang="en-US" sz="2000" u="sng" smtClean="0">
                <a:solidFill>
                  <a:srgbClr val="000000"/>
                </a:solidFill>
                <a:latin typeface="AvantGarde" pitchFamily="34" charset="0"/>
                <a:cs typeface="Times New Roman" pitchFamily="18" charset="0"/>
              </a:rPr>
              <a:t>Outline</a:t>
            </a:r>
          </a:p>
        </p:txBody>
      </p:sp>
      <p:grpSp>
        <p:nvGrpSpPr>
          <p:cNvPr id="5" name="Group 5"/>
          <p:cNvGrpSpPr>
            <a:grpSpLocks/>
          </p:cNvGrpSpPr>
          <p:nvPr/>
        </p:nvGrpSpPr>
        <p:grpSpPr bwMode="auto">
          <a:xfrm>
            <a:off x="7086600" y="76200"/>
            <a:ext cx="304800" cy="685800"/>
            <a:chOff x="4032" y="3840"/>
            <a:chExt cx="192" cy="432"/>
          </a:xfrm>
        </p:grpSpPr>
        <p:sp>
          <p:nvSpPr>
            <p:cNvPr id="6" name="AutoShape 5">
              <a:hlinkClick r:id="" action="ppaction://hlinkshowjump?jump=previousslide" highlightClick="1"/>
            </p:cNvPr>
            <p:cNvSpPr>
              <a:spLocks noChangeArrowheads="1"/>
            </p:cNvSpPr>
            <p:nvPr userDrawn="1"/>
          </p:nvSpPr>
          <p:spPr bwMode="auto">
            <a:xfrm rot="5400000">
              <a:off x="4032" y="3840"/>
              <a:ext cx="192" cy="192"/>
            </a:xfrm>
            <a:prstGeom prst="actionButtonBackPrevious">
              <a:avLst/>
            </a:prstGeom>
            <a:solidFill>
              <a:srgbClr val="C0C0C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anchor="ctr">
              <a:spAutoFit/>
            </a:bodyPr>
            <a:lstStyle/>
            <a:p>
              <a:endParaRPr lang="el-GR"/>
            </a:p>
          </p:txBody>
        </p:sp>
        <p:sp>
          <p:nvSpPr>
            <p:cNvPr id="7" name="AutoShape 6">
              <a:hlinkClick r:id="" action="ppaction://hlinkshowjump?jump=nextslide" highlightClick="1"/>
            </p:cNvPr>
            <p:cNvSpPr>
              <a:spLocks noChangeArrowheads="1"/>
            </p:cNvSpPr>
            <p:nvPr userDrawn="1"/>
          </p:nvSpPr>
          <p:spPr bwMode="auto">
            <a:xfrm rot="-5400000">
              <a:off x="4032" y="4080"/>
              <a:ext cx="192" cy="192"/>
            </a:xfrm>
            <a:prstGeom prst="actionButtonBackPrevious">
              <a:avLst/>
            </a:prstGeom>
            <a:solidFill>
              <a:srgbClr val="C0C0C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anchor="ctr">
              <a:spAutoFit/>
            </a:bodyPr>
            <a:lstStyle/>
            <a:p>
              <a:endParaRPr lang="el-GR"/>
            </a:p>
          </p:txBody>
        </p:sp>
      </p:grpSp>
      <p:sp>
        <p:nvSpPr>
          <p:cNvPr id="8" name="Rectangle 8"/>
          <p:cNvSpPr>
            <a:spLocks noChangeArrowheads="1"/>
          </p:cNvSpPr>
          <p:nvPr/>
        </p:nvSpPr>
        <p:spPr bwMode="auto">
          <a:xfrm>
            <a:off x="6705600" y="838200"/>
            <a:ext cx="2438400" cy="6019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l" eaLnBrk="1" hangingPunct="1"/>
            <a:endParaRPr lang="el-GR" sz="1400" b="1">
              <a:latin typeface="AvantGarde" pitchFamily="34" charset="0"/>
            </a:endParaRPr>
          </a:p>
        </p:txBody>
      </p:sp>
      <p:sp>
        <p:nvSpPr>
          <p:cNvPr id="268297" name="Rectangle 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76200" y="228600"/>
            <a:ext cx="6934200" cy="6400800"/>
          </a:xfrm>
          <a:solidFill>
            <a:schemeClr val="accent1"/>
          </a:solidFill>
        </p:spPr>
        <p:txBody>
          <a:bodyPr/>
          <a:lstStyle>
            <a:lvl1pPr marL="0" indent="0">
              <a:spcBef>
                <a:spcPct val="0"/>
              </a:spcBef>
              <a:buFontTx/>
              <a:buNone/>
              <a:defRPr sz="1200" b="1">
                <a:latin typeface="Courier New" pitchFamily="49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268298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7086600" y="838200"/>
            <a:ext cx="2057400" cy="5486400"/>
          </a:xfrm>
        </p:spPr>
        <p:txBody>
          <a:bodyPr lIns="0" anchor="t"/>
          <a:lstStyle>
            <a:lvl1pPr algn="l">
              <a:defRPr sz="16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686800" y="0"/>
            <a:ext cx="4572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767064-3A86-4A08-8485-22C35AD5E97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374581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cut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1DB9DF0-4E6D-4C09-BDFE-2623FDB0F97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2771089"/>
      </p:ext>
    </p:extLst>
  </p:cSld>
  <p:clrMapOvr>
    <a:masterClrMapping/>
  </p:clrMapOvr>
  <p:transition>
    <p:cut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46158A-9D86-418A-B1DF-64AECB2E28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9187963"/>
      </p:ext>
    </p:extLst>
  </p:cSld>
  <p:clrMapOvr>
    <a:masterClrMapping/>
  </p:clrMapOvr>
  <p:transition>
    <p:cut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685800" y="1219200"/>
            <a:ext cx="38100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38100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A31BEF-1C92-41AE-A99E-91C530D4871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8892179"/>
      </p:ext>
    </p:extLst>
  </p:cSld>
  <p:clrMapOvr>
    <a:masterClrMapping/>
  </p:clrMapOvr>
  <p:transition>
    <p:cut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4 - Θέση κειμένου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8A56EA-D935-49FC-9F70-BE643770EDC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800940"/>
      </p:ext>
    </p:extLst>
  </p:cSld>
  <p:clrMapOvr>
    <a:masterClrMapping/>
  </p:clrMapOvr>
  <p:transition>
    <p:cut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1F7558-B1CB-4F18-88F5-6F7D9F3D49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0679278"/>
      </p:ext>
    </p:extLst>
  </p:cSld>
  <p:clrMapOvr>
    <a:masterClrMapping/>
  </p:clrMapOvr>
  <p:transition>
    <p:cut/>
  </p:transition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1BBC77-C155-4725-A297-248B4A8AB9E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7769365"/>
      </p:ext>
    </p:extLst>
  </p:cSld>
  <p:clrMapOvr>
    <a:masterClrMapping/>
  </p:clrMapOvr>
  <p:transition>
    <p:cut/>
  </p:transition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195D00-ADC9-41A0-A1AE-38221675502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3138689"/>
      </p:ext>
    </p:extLst>
  </p:cSld>
  <p:clrMapOvr>
    <a:masterClrMapping/>
  </p:clrMapOvr>
  <p:transition>
    <p:cut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20AF62-D0C1-476C-AF83-D05F96EEFF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862658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l-GR" noProof="0" smtClean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84FF41-66AE-4DF7-BC9A-698DDFB9317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1411803"/>
      </p:ext>
    </p:extLst>
  </p:cSld>
  <p:clrMapOvr>
    <a:masterClrMapping/>
  </p:clrMapOvr>
  <p:transition>
    <p:cut/>
  </p:transition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AE4728D-1FD7-4AE1-B6A8-54E6D5421D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133989"/>
      </p:ext>
    </p:extLst>
  </p:cSld>
  <p:clrMapOvr>
    <a:masterClrMapping/>
  </p:clrMapOvr>
  <p:transition>
    <p:cut/>
  </p:transition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515100" y="76200"/>
            <a:ext cx="1943100" cy="6400800"/>
          </a:xfrm>
        </p:spPr>
        <p:txBody>
          <a:bodyPr vert="eaVert"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685800" y="76200"/>
            <a:ext cx="5676900" cy="6400800"/>
          </a:xfrm>
        </p:spPr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1AE240-847F-46F6-9E55-B6682DB309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8953366"/>
      </p:ext>
    </p:extLst>
  </p:cSld>
  <p:clrMapOvr>
    <a:masterClrMapping/>
  </p:clrMapOvr>
  <p:transition>
    <p:cut/>
  </p:transition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Υπότιτλος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l-GR" smtClean="0"/>
              <a:t>Κάντε κλικ για να επεξεργαστείτε τον υπότιτλο του υποδείγματος</a:t>
            </a:r>
            <a:endParaRPr lang="el-GR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423D7B-5F07-4C15-85B5-CC9461C782E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417353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065A7C-6E02-45B9-89B2-C99C99DE2DF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93516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A01A65-14EA-4F36-B18F-A0E6FB93D5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509540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533400" y="1600200"/>
            <a:ext cx="3810000" cy="4648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495800" y="1600200"/>
            <a:ext cx="3810000" cy="4648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415F5C-9319-4972-AFAE-58DC33E83E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75585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4 - Θέση κειμένου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07957C-03E6-4AB2-8024-A04E228AD06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3416551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D44717-9B1C-4BE0-9A61-4F106791BC5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771980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2F4FC1-30C2-4B6E-9A24-4D2626F3FA9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77409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7F03A3-8A60-4B95-BF6E-FD884CB972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5076952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07D0F3-2F05-4D8A-9067-D2BD215D28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7433414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l-GR" noProof="0" smtClean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485B44F-14A7-49EB-9011-489B929862D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350632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E7CD0B-7CF9-4392-B852-F36390DD73E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071256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362700" y="228600"/>
            <a:ext cx="1943100" cy="6019800"/>
          </a:xfrm>
        </p:spPr>
        <p:txBody>
          <a:bodyPr vert="eaVert"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533400" y="228600"/>
            <a:ext cx="5676900" cy="6019800"/>
          </a:xfrm>
        </p:spPr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6FF6EF-3F1C-4019-8691-94CD74667C5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9790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533400" y="1600200"/>
            <a:ext cx="3810000" cy="4648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495800" y="1600200"/>
            <a:ext cx="3810000" cy="4648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BFD4CE8-5DA3-42A3-A2AE-DBD8708D98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7828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4 - Θέση κειμένου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8E8DE8-6CD3-4ABC-929B-4098B45DF7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2388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000DA4-19A8-4038-97EF-784A2F8D928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0094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EA2EE2-892C-4A22-B238-CB661BE32C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8685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805B5C1-C005-41F5-999D-4ACB043404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07574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l-GR" noProof="0" smtClean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042C6B-E212-4801-9A17-7047D63ACB1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96199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28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1" tIns="45708" rIns="91411" bIns="4570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33400" y="1600200"/>
            <a:ext cx="7772400" cy="4648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1" tIns="45708" rIns="91411" bIns="4570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ChangeArrowheads="1"/>
          </p:cNvSpPr>
          <p:nvPr/>
        </p:nvSpPr>
        <p:spPr bwMode="auto">
          <a:xfrm>
            <a:off x="0" y="1292225"/>
            <a:ext cx="9144000" cy="76200"/>
          </a:xfrm>
          <a:prstGeom prst="rect">
            <a:avLst/>
          </a:prstGeom>
          <a:gradFill rotWithShape="0">
            <a:gsLst>
              <a:gs pos="0">
                <a:srgbClr val="475E76"/>
              </a:gs>
              <a:gs pos="100000">
                <a:srgbClr val="99CCFF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508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0488" tIns="44450" rIns="90488" bIns="44450" anchor="ctr"/>
          <a:lstStyle/>
          <a:p>
            <a:endParaRPr lang="el-GR"/>
          </a:p>
        </p:txBody>
      </p:sp>
      <p:sp>
        <p:nvSpPr>
          <p:cNvPr id="1029" name="Text Box 5"/>
          <p:cNvSpPr txBox="1">
            <a:spLocks noChangeArrowheads="1"/>
          </p:cNvSpPr>
          <p:nvPr/>
        </p:nvSpPr>
        <p:spPr bwMode="auto">
          <a:xfrm>
            <a:off x="8040688" y="6396038"/>
            <a:ext cx="184150" cy="166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1285" tIns="45642" rIns="91285" bIns="45642">
            <a:spAutoFit/>
          </a:bodyPr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endParaRPr lang="el-GR" smtClean="0"/>
          </a:p>
        </p:txBody>
      </p:sp>
      <p:sp>
        <p:nvSpPr>
          <p:cNvPr id="1030" name="Rectangle 6"/>
          <p:cNvSpPr>
            <a:spLocks noChangeArrowheads="1"/>
          </p:cNvSpPr>
          <p:nvPr/>
        </p:nvSpPr>
        <p:spPr bwMode="auto">
          <a:xfrm>
            <a:off x="0" y="1292225"/>
            <a:ext cx="9144000" cy="76200"/>
          </a:xfrm>
          <a:prstGeom prst="rect">
            <a:avLst/>
          </a:prstGeom>
          <a:gradFill rotWithShape="0">
            <a:gsLst>
              <a:gs pos="0">
                <a:srgbClr val="475E76"/>
              </a:gs>
              <a:gs pos="100000">
                <a:srgbClr val="99CCFF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508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0488" tIns="44450" rIns="90488" bIns="44450" anchor="ctr"/>
          <a:lstStyle/>
          <a:p>
            <a:endParaRPr lang="el-GR"/>
          </a:p>
        </p:txBody>
      </p:sp>
      <p:sp>
        <p:nvSpPr>
          <p:cNvPr id="141319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34950" y="6402388"/>
            <a:ext cx="2130425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b" anchorCtr="0" compatLnSpc="1">
            <a:prstTxWarp prst="textNoShape">
              <a:avLst/>
            </a:prstTxWarp>
          </a:bodyPr>
          <a:lstStyle>
            <a:lvl1pPr algn="l" eaLnBrk="1" hangingPunct="1">
              <a:defRPr sz="1200">
                <a:latin typeface="Tahoma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1320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822575" y="6402388"/>
            <a:ext cx="3956050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Tahoma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1321" name="Rectangle 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13575" y="6402388"/>
            <a:ext cx="2130425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Tahoma" pitchFamily="34" charset="0"/>
              </a:defRPr>
            </a:lvl1pPr>
          </a:lstStyle>
          <a:p>
            <a:pPr>
              <a:defRPr/>
            </a:pPr>
            <a:fld id="{D9A62921-D1C1-4A77-B746-FFA1C0A8F0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98" r:id="rId1"/>
    <p:sldLayoutId id="2147483899" r:id="rId2"/>
    <p:sldLayoutId id="2147483900" r:id="rId3"/>
    <p:sldLayoutId id="2147483901" r:id="rId4"/>
    <p:sldLayoutId id="2147483902" r:id="rId5"/>
    <p:sldLayoutId id="2147483903" r:id="rId6"/>
    <p:sldLayoutId id="2147483904" r:id="rId7"/>
    <p:sldLayoutId id="2147483905" r:id="rId8"/>
    <p:sldLayoutId id="2147483906" r:id="rId9"/>
    <p:sldLayoutId id="2147483907" r:id="rId10"/>
    <p:sldLayoutId id="2147483908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5000"/>
        <a:buFont typeface="ZapfDingbats" pitchFamily="82" charset="2"/>
        <a:buChar char="r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ZapfDingbats" pitchFamily="82" charset="2"/>
        <a:buChar char="m"/>
        <a:defRPr sz="24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Times New Roman" pitchFamily="18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762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Title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219200"/>
            <a:ext cx="7772400" cy="5257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67268" name="Rectangle 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>
                <a:cs typeface="Times New Roman" pitchFamily="18" charset="0"/>
              </a:defRPr>
            </a:lvl1pPr>
          </a:lstStyle>
          <a:p>
            <a:pPr>
              <a:defRPr/>
            </a:pPr>
            <a:fld id="{7480DBEB-A727-478D-AD11-5BE6515EB31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30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5" r:id="rId8"/>
    <p:sldLayoutId id="2147483916" r:id="rId9"/>
    <p:sldLayoutId id="2147483917" r:id="rId10"/>
    <p:sldLayoutId id="2147483918" r:id="rId11"/>
  </p:sldLayoutIdLst>
  <p:transition>
    <p:cut/>
  </p:transition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2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28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1" tIns="45708" rIns="91411" bIns="4570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33400" y="1600200"/>
            <a:ext cx="7772400" cy="4648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1" tIns="45708" rIns="91411" bIns="4570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0" y="1292225"/>
            <a:ext cx="9144000" cy="76200"/>
          </a:xfrm>
          <a:prstGeom prst="rect">
            <a:avLst/>
          </a:prstGeom>
          <a:gradFill rotWithShape="0">
            <a:gsLst>
              <a:gs pos="0">
                <a:srgbClr val="475E76"/>
              </a:gs>
              <a:gs pos="100000">
                <a:srgbClr val="99CCFF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508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0488" tIns="44450" rIns="90488" bIns="44450" anchor="ctr"/>
          <a:lstStyle/>
          <a:p>
            <a:endParaRPr lang="el-GR"/>
          </a:p>
        </p:txBody>
      </p:sp>
      <p:sp>
        <p:nvSpPr>
          <p:cNvPr id="3077" name="Text Box 5"/>
          <p:cNvSpPr txBox="1">
            <a:spLocks noChangeArrowheads="1"/>
          </p:cNvSpPr>
          <p:nvPr/>
        </p:nvSpPr>
        <p:spPr bwMode="auto">
          <a:xfrm>
            <a:off x="8040688" y="6396038"/>
            <a:ext cx="184150" cy="166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1285" tIns="45642" rIns="91285" bIns="45642">
            <a:spAutoFit/>
          </a:bodyPr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endParaRPr lang="el-GR" smtClean="0"/>
          </a:p>
        </p:txBody>
      </p:sp>
      <p:sp>
        <p:nvSpPr>
          <p:cNvPr id="3078" name="Rectangle 6"/>
          <p:cNvSpPr>
            <a:spLocks noChangeArrowheads="1"/>
          </p:cNvSpPr>
          <p:nvPr/>
        </p:nvSpPr>
        <p:spPr bwMode="auto">
          <a:xfrm>
            <a:off x="0" y="1292225"/>
            <a:ext cx="9144000" cy="76200"/>
          </a:xfrm>
          <a:prstGeom prst="rect">
            <a:avLst/>
          </a:prstGeom>
          <a:gradFill rotWithShape="0">
            <a:gsLst>
              <a:gs pos="0">
                <a:srgbClr val="475E76"/>
              </a:gs>
              <a:gs pos="100000">
                <a:srgbClr val="99CCFF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508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0488" tIns="44450" rIns="90488" bIns="44450" anchor="ctr"/>
          <a:lstStyle/>
          <a:p>
            <a:endParaRPr lang="el-GR"/>
          </a:p>
        </p:txBody>
      </p:sp>
      <p:sp>
        <p:nvSpPr>
          <p:cNvPr id="344071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34950" y="6402388"/>
            <a:ext cx="2130425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b" anchorCtr="0" compatLnSpc="1">
            <a:prstTxWarp prst="textNoShape">
              <a:avLst/>
            </a:prstTxWarp>
          </a:bodyPr>
          <a:lstStyle>
            <a:lvl1pPr algn="l" eaLnBrk="1" hangingPunct="1">
              <a:defRPr sz="1200">
                <a:latin typeface="Tahoma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44072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822575" y="6402388"/>
            <a:ext cx="3956050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Tahoma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44073" name="Rectangle 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13575" y="6402388"/>
            <a:ext cx="2130425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Tahoma" pitchFamily="34" charset="0"/>
              </a:defRPr>
            </a:lvl1pPr>
          </a:lstStyle>
          <a:p>
            <a:pPr>
              <a:defRPr/>
            </a:pPr>
            <a:fld id="{7F22B501-248D-46AA-9176-58B1191CA4B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19" r:id="rId1"/>
    <p:sldLayoutId id="2147483920" r:id="rId2"/>
    <p:sldLayoutId id="2147483921" r:id="rId3"/>
    <p:sldLayoutId id="2147483922" r:id="rId4"/>
    <p:sldLayoutId id="2147483923" r:id="rId5"/>
    <p:sldLayoutId id="2147483924" r:id="rId6"/>
    <p:sldLayoutId id="2147483925" r:id="rId7"/>
    <p:sldLayoutId id="2147483926" r:id="rId8"/>
    <p:sldLayoutId id="2147483927" r:id="rId9"/>
    <p:sldLayoutId id="2147483928" r:id="rId10"/>
    <p:sldLayoutId id="2147483929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5pPr>
      <a:lvl6pPr marL="457200" algn="l" rtl="0" fontAlgn="base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6pPr>
      <a:lvl7pPr marL="914400" algn="l" rtl="0" fontAlgn="base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5000"/>
        <a:buFont typeface="ZapfDingbats" pitchFamily="82" charset="2"/>
        <a:buChar char="r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ZapfDingbats" pitchFamily="82" charset="2"/>
        <a:buChar char="m"/>
        <a:defRPr sz="24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Times New Roman" pitchFamily="18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447800"/>
            <a:ext cx="7772400" cy="1470025"/>
          </a:xfrm>
        </p:spPr>
        <p:txBody>
          <a:bodyPr/>
          <a:lstStyle/>
          <a:p>
            <a:pPr algn="ctr"/>
            <a:r>
              <a:rPr lang="el-GR" dirty="0" smtClean="0"/>
              <a:t>Αντ/φής Προγρ/</a:t>
            </a:r>
            <a:r>
              <a:rPr lang="el-GR" dirty="0" err="1" smtClean="0"/>
              <a:t>σμός</a:t>
            </a:r>
            <a:r>
              <a:rPr lang="el-GR" dirty="0" smtClean="0"/>
              <a:t> ΙΙ – </a:t>
            </a:r>
            <a:r>
              <a:rPr lang="en-US" dirty="0" smtClean="0"/>
              <a:t>C#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3048000"/>
            <a:ext cx="6477000" cy="3581400"/>
          </a:xfrm>
        </p:spPr>
        <p:txBody>
          <a:bodyPr/>
          <a:lstStyle/>
          <a:p>
            <a:endParaRPr lang="en-US" sz="1200" dirty="0" smtClean="0"/>
          </a:p>
          <a:p>
            <a:pPr>
              <a:spcBef>
                <a:spcPct val="0"/>
              </a:spcBef>
              <a:buClrTx/>
              <a:buSzTx/>
            </a:pPr>
            <a:r>
              <a:rPr lang="el-GR" sz="2400" dirty="0" smtClean="0"/>
              <a:t>Διάλεξη</a:t>
            </a:r>
            <a:r>
              <a:rPr lang="en-US" sz="2400" dirty="0" smtClean="0"/>
              <a:t> #6</a:t>
            </a:r>
          </a:p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en-US" i="1" dirty="0" smtClean="0"/>
          </a:p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l-GR" sz="3600" b="1" dirty="0" smtClean="0"/>
              <a:t>Απλές Δομές Ελέγχου</a:t>
            </a:r>
            <a:r>
              <a:rPr lang="en-US" sz="3600" b="1" dirty="0" smtClean="0"/>
              <a:t/>
            </a:r>
            <a:br>
              <a:rPr lang="en-US" sz="3600" b="1" dirty="0" smtClean="0"/>
            </a:br>
            <a:endParaRPr lang="en-US" sz="3600" b="1" dirty="0" smtClean="0"/>
          </a:p>
          <a:p>
            <a:r>
              <a:rPr lang="el-GR" sz="1800" dirty="0" smtClean="0"/>
              <a:t>Δρ. Νικόλαος Θ. Λιόλιος</a:t>
            </a:r>
            <a:endParaRPr lang="en-US" sz="1800" dirty="0" smtClean="0"/>
          </a:p>
          <a:p>
            <a:endParaRPr lang="en-US" sz="1400" dirty="0" smtClean="0"/>
          </a:p>
          <a:p>
            <a:r>
              <a:rPr lang="el-GR" sz="1400" dirty="0" smtClean="0"/>
              <a:t>Τμήμα Μηχανικών Πληροφορικής</a:t>
            </a:r>
            <a:endParaRPr lang="en-US" sz="1400" dirty="0" smtClean="0"/>
          </a:p>
          <a:p>
            <a:r>
              <a:rPr lang="el-GR" sz="1400" dirty="0" smtClean="0"/>
              <a:t>Τ.Ε.Ι. Θεσσαλίας</a:t>
            </a:r>
            <a:endParaRPr lang="en-US" sz="1400" dirty="0" smtClean="0"/>
          </a:p>
          <a:p>
            <a:r>
              <a:rPr lang="en-US" sz="1400" dirty="0" smtClean="0"/>
              <a:t>e-mail: nliolios@uth.gr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6E1B4E37-A8DC-4BBF-9D93-B63835BD045D}" type="slidenum">
              <a:rPr lang="en-US" sz="1200" smtClean="0">
                <a:latin typeface="Tahoma" pitchFamily="34" charset="0"/>
              </a:rPr>
              <a:pPr/>
              <a:t>10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433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>
                <a:latin typeface="Courier New" pitchFamily="49" charset="0"/>
              </a:rPr>
              <a:t>if</a:t>
            </a:r>
            <a:r>
              <a:rPr lang="en-US" smtClean="0"/>
              <a:t> Statement (</a:t>
            </a:r>
            <a:r>
              <a:rPr lang="el-GR" smtClean="0"/>
              <a:t>συνέχεια</a:t>
            </a:r>
            <a:r>
              <a:rPr lang="en-US" smtClean="0"/>
              <a:t>)</a:t>
            </a:r>
          </a:p>
        </p:txBody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ZapfDingbats" pitchFamily="82" charset="2"/>
              <a:buNone/>
            </a:pPr>
            <a:r>
              <a:rPr lang="en-US" sz="2400" b="1" dirty="0" smtClean="0">
                <a:solidFill>
                  <a:schemeClr val="accent2"/>
                </a:solidFill>
                <a:latin typeface="Courier New" pitchFamily="49" charset="0"/>
              </a:rPr>
              <a:t>       if </a:t>
            </a:r>
            <a:r>
              <a:rPr lang="en-US" sz="2400" b="1" dirty="0" smtClean="0">
                <a:latin typeface="Courier New" pitchFamily="49" charset="0"/>
              </a:rPr>
              <a:t>( </a:t>
            </a:r>
            <a:r>
              <a:rPr lang="en-US" sz="2400" b="1" i="1" dirty="0" smtClean="0"/>
              <a:t>&lt;</a:t>
            </a:r>
            <a:r>
              <a:rPr lang="el-GR" sz="2400" b="1" i="1" dirty="0" smtClean="0"/>
              <a:t>συνθήκη</a:t>
            </a:r>
            <a:r>
              <a:rPr lang="en-US" sz="2400" b="1" i="1" dirty="0" smtClean="0"/>
              <a:t>&gt;</a:t>
            </a:r>
            <a:r>
              <a:rPr lang="en-US" sz="2400" b="1" dirty="0" smtClean="0">
                <a:latin typeface="Courier New" pitchFamily="49" charset="0"/>
              </a:rPr>
              <a:t> ) </a:t>
            </a:r>
          </a:p>
          <a:p>
            <a:pPr>
              <a:buFont typeface="ZapfDingbats" pitchFamily="82" charset="2"/>
              <a:buNone/>
            </a:pPr>
            <a:r>
              <a:rPr lang="en-US" sz="2400" b="1" dirty="0" smtClean="0">
                <a:latin typeface="Courier New" pitchFamily="49" charset="0"/>
              </a:rPr>
              <a:t>       {</a:t>
            </a:r>
          </a:p>
          <a:p>
            <a:pPr>
              <a:buFont typeface="ZapfDingbats" pitchFamily="82" charset="2"/>
              <a:buNone/>
            </a:pPr>
            <a:r>
              <a:rPr lang="en-US" sz="2400" b="1" dirty="0" smtClean="0">
                <a:latin typeface="Courier New" pitchFamily="49" charset="0"/>
              </a:rPr>
              <a:t>         &lt;</a:t>
            </a:r>
            <a:r>
              <a:rPr lang="el-GR" sz="2400" b="1" i="1" dirty="0" smtClean="0"/>
              <a:t>εκτέλεση  </a:t>
            </a:r>
            <a:r>
              <a:rPr lang="en-US" sz="2400" b="1" i="1" dirty="0" smtClean="0"/>
              <a:t>if &lt;</a:t>
            </a:r>
            <a:r>
              <a:rPr lang="el-GR" sz="2400" b="1" i="1" dirty="0" smtClean="0"/>
              <a:t>συνθήκη</a:t>
            </a:r>
            <a:r>
              <a:rPr lang="en-US" sz="2400" b="1" i="1" dirty="0" smtClean="0"/>
              <a:t>&gt; </a:t>
            </a:r>
            <a:r>
              <a:rPr lang="el-GR" sz="2400" b="1" i="1" dirty="0" smtClean="0"/>
              <a:t>είναι</a:t>
            </a:r>
            <a:r>
              <a:rPr lang="en-US" sz="2400" b="1" i="1" dirty="0" smtClean="0"/>
              <a:t> true</a:t>
            </a:r>
            <a:r>
              <a:rPr lang="en-US" sz="2400" b="1" dirty="0" smtClean="0">
                <a:latin typeface="Courier New" pitchFamily="49" charset="0"/>
              </a:rPr>
              <a:t>&gt; ;</a:t>
            </a:r>
          </a:p>
          <a:p>
            <a:pPr>
              <a:buFont typeface="ZapfDingbats" pitchFamily="82" charset="2"/>
              <a:buNone/>
            </a:pPr>
            <a:r>
              <a:rPr lang="en-US" sz="2400" b="1" dirty="0" smtClean="0">
                <a:latin typeface="Courier New" pitchFamily="49" charset="0"/>
              </a:rPr>
              <a:t>         ……</a:t>
            </a:r>
          </a:p>
          <a:p>
            <a:pPr>
              <a:buFont typeface="ZapfDingbats" pitchFamily="82" charset="2"/>
              <a:buNone/>
            </a:pPr>
            <a:r>
              <a:rPr lang="en-US" sz="2400" b="1" dirty="0" smtClean="0">
                <a:latin typeface="Courier New" pitchFamily="49" charset="0"/>
              </a:rPr>
              <a:t>         &lt;</a:t>
            </a:r>
            <a:r>
              <a:rPr lang="el-GR" sz="2400" b="1" i="1" dirty="0" smtClean="0"/>
              <a:t>περισσότερος κώδικας εδώ</a:t>
            </a:r>
            <a:r>
              <a:rPr lang="en-US" sz="2400" b="1" dirty="0" smtClean="0">
                <a:latin typeface="Courier New" pitchFamily="49" charset="0"/>
              </a:rPr>
              <a:t>&gt; ;</a:t>
            </a:r>
          </a:p>
          <a:p>
            <a:pPr>
              <a:buFont typeface="ZapfDingbats" pitchFamily="82" charset="2"/>
              <a:buNone/>
            </a:pPr>
            <a:r>
              <a:rPr lang="en-US" sz="2400" b="1" dirty="0" smtClean="0">
                <a:latin typeface="Courier New" pitchFamily="49" charset="0"/>
              </a:rPr>
              <a:t>       }</a:t>
            </a:r>
          </a:p>
          <a:p>
            <a:pPr>
              <a:buFont typeface="ZapfDingbats" pitchFamily="82" charset="2"/>
              <a:buNone/>
            </a:pPr>
            <a:endParaRPr lang="en-US" dirty="0" smtClean="0"/>
          </a:p>
          <a:p>
            <a:pPr lvl="1"/>
            <a:r>
              <a:rPr lang="el-GR" dirty="0" smtClean="0"/>
              <a:t>Το σώμα της συνθήκης μπορεί να έχει και άλλη δομή ελέγχου</a:t>
            </a:r>
            <a:endParaRPr lang="en-US" dirty="0" smtClean="0"/>
          </a:p>
          <a:p>
            <a:pPr lvl="1"/>
            <a:r>
              <a:rPr lang="el-GR" sz="2000" i="1" dirty="0" smtClean="0">
                <a:solidFill>
                  <a:srgbClr val="FF3300"/>
                </a:solidFill>
              </a:rPr>
              <a:t>Όχι ερωτηματικό μετά τη συνθήκη</a:t>
            </a:r>
            <a:endParaRPr lang="en-US" sz="2000" i="1" dirty="0" smtClean="0">
              <a:solidFill>
                <a:srgbClr val="FF3300"/>
              </a:solidFill>
            </a:endParaRPr>
          </a:p>
          <a:p>
            <a:pPr lvl="1">
              <a:buFont typeface="ZapfDingbats" pitchFamily="82" charset="2"/>
              <a:buNone/>
            </a:pPr>
            <a:endParaRPr lang="en-US" dirty="0" smtClean="0"/>
          </a:p>
        </p:txBody>
      </p:sp>
      <p:sp>
        <p:nvSpPr>
          <p:cNvPr id="14341" name="Rectangle 4"/>
          <p:cNvSpPr>
            <a:spLocks noChangeArrowheads="1"/>
          </p:cNvSpPr>
          <p:nvPr/>
        </p:nvSpPr>
        <p:spPr bwMode="auto">
          <a:xfrm>
            <a:off x="1371600" y="1447800"/>
            <a:ext cx="6858000" cy="3048000"/>
          </a:xfrm>
          <a:prstGeom prst="rect">
            <a:avLst/>
          </a:prstGeom>
          <a:noFill/>
          <a:ln w="2857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l-GR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4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25610A9E-7C98-4988-9D2E-1EBD18421843}" type="slidenum">
              <a:rPr lang="en-US" sz="1200" smtClean="0">
                <a:latin typeface="Tahoma" pitchFamily="34" charset="0"/>
              </a:rPr>
              <a:pPr/>
              <a:t>11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536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>
                <a:latin typeface="Courier New" pitchFamily="49" charset="0"/>
              </a:rPr>
              <a:t>if</a:t>
            </a:r>
            <a:r>
              <a:rPr lang="en-US" smtClean="0"/>
              <a:t> Statement (</a:t>
            </a:r>
            <a:r>
              <a:rPr lang="el-GR" smtClean="0"/>
              <a:t>συνέχεια</a:t>
            </a:r>
            <a:r>
              <a:rPr lang="en-US" smtClean="0"/>
              <a:t>)</a:t>
            </a:r>
          </a:p>
        </p:txBody>
      </p:sp>
      <p:grpSp>
        <p:nvGrpSpPr>
          <p:cNvPr id="15364" name="Group 3"/>
          <p:cNvGrpSpPr>
            <a:grpSpLocks/>
          </p:cNvGrpSpPr>
          <p:nvPr/>
        </p:nvGrpSpPr>
        <p:grpSpPr bwMode="auto">
          <a:xfrm>
            <a:off x="685800" y="1752600"/>
            <a:ext cx="4737100" cy="2286000"/>
            <a:chOff x="1248" y="1152"/>
            <a:chExt cx="2984" cy="1440"/>
          </a:xfrm>
        </p:grpSpPr>
        <p:grpSp>
          <p:nvGrpSpPr>
            <p:cNvPr id="15366" name="Group 4"/>
            <p:cNvGrpSpPr>
              <a:grpSpLocks/>
            </p:cNvGrpSpPr>
            <p:nvPr/>
          </p:nvGrpSpPr>
          <p:grpSpPr bwMode="auto">
            <a:xfrm>
              <a:off x="1248" y="1152"/>
              <a:ext cx="2984" cy="1440"/>
              <a:chOff x="1056" y="912"/>
              <a:chExt cx="2984" cy="1440"/>
            </a:xfrm>
          </p:grpSpPr>
          <p:sp>
            <p:nvSpPr>
              <p:cNvPr id="15369" name="Text Box 5"/>
              <p:cNvSpPr txBox="1">
                <a:spLocks noChangeArrowheads="1"/>
              </p:cNvSpPr>
              <p:nvPr/>
            </p:nvSpPr>
            <p:spPr bwMode="auto">
              <a:xfrm>
                <a:off x="2835" y="1488"/>
                <a:ext cx="1205" cy="213"/>
              </a:xfrm>
              <a:prstGeom prst="rect">
                <a:avLst/>
              </a:prstGeom>
              <a:solidFill>
                <a:srgbClr val="CCECFF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/>
                <a:r>
                  <a:rPr lang="en-US" sz="1600">
                    <a:solidFill>
                      <a:schemeClr val="tx2"/>
                    </a:solidFill>
                    <a:latin typeface="Courier New" pitchFamily="49" charset="0"/>
                  </a:rPr>
                  <a:t>print “</a:t>
                </a:r>
                <a:r>
                  <a:rPr lang="el-GR" sz="1600">
                    <a:solidFill>
                      <a:schemeClr val="tx2"/>
                    </a:solidFill>
                    <a:latin typeface="Courier New" pitchFamily="49" charset="0"/>
                  </a:rPr>
                  <a:t>Πέρασε</a:t>
                </a:r>
                <a:r>
                  <a:rPr lang="en-US" sz="1600">
                    <a:solidFill>
                      <a:schemeClr val="tx2"/>
                    </a:solidFill>
                    <a:latin typeface="Courier New" pitchFamily="49" charset="0"/>
                  </a:rPr>
                  <a:t>”</a:t>
                </a:r>
              </a:p>
            </p:txBody>
          </p:sp>
          <p:grpSp>
            <p:nvGrpSpPr>
              <p:cNvPr id="15370" name="Group 6"/>
              <p:cNvGrpSpPr>
                <a:grpSpLocks/>
              </p:cNvGrpSpPr>
              <p:nvPr/>
            </p:nvGrpSpPr>
            <p:grpSpPr bwMode="auto">
              <a:xfrm>
                <a:off x="1056" y="1248"/>
                <a:ext cx="1505" cy="674"/>
                <a:chOff x="1104" y="912"/>
                <a:chExt cx="1505" cy="674"/>
              </a:xfrm>
            </p:grpSpPr>
            <p:grpSp>
              <p:nvGrpSpPr>
                <p:cNvPr id="15378" name="Group 7"/>
                <p:cNvGrpSpPr>
                  <a:grpSpLocks/>
                </p:cNvGrpSpPr>
                <p:nvPr/>
              </p:nvGrpSpPr>
              <p:grpSpPr bwMode="auto">
                <a:xfrm>
                  <a:off x="1104" y="912"/>
                  <a:ext cx="1505" cy="674"/>
                  <a:chOff x="1104" y="912"/>
                  <a:chExt cx="1505" cy="674"/>
                </a:xfrm>
              </p:grpSpPr>
              <p:sp>
                <p:nvSpPr>
                  <p:cNvPr id="15380" name="Freeform 8"/>
                  <p:cNvSpPr>
                    <a:spLocks/>
                  </p:cNvSpPr>
                  <p:nvPr/>
                </p:nvSpPr>
                <p:spPr bwMode="auto">
                  <a:xfrm>
                    <a:off x="1104" y="912"/>
                    <a:ext cx="1505" cy="674"/>
                  </a:xfrm>
                  <a:custGeom>
                    <a:avLst/>
                    <a:gdLst>
                      <a:gd name="T0" fmla="*/ 752 w 1505"/>
                      <a:gd name="T1" fmla="*/ 0 h 674"/>
                      <a:gd name="T2" fmla="*/ 0 w 1505"/>
                      <a:gd name="T3" fmla="*/ 345 h 674"/>
                      <a:gd name="T4" fmla="*/ 752 w 1505"/>
                      <a:gd name="T5" fmla="*/ 674 h 674"/>
                      <a:gd name="T6" fmla="*/ 1505 w 1505"/>
                      <a:gd name="T7" fmla="*/ 345 h 674"/>
                      <a:gd name="T8" fmla="*/ 752 w 1505"/>
                      <a:gd name="T9" fmla="*/ 0 h 674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  <a:gd name="T15" fmla="*/ 0 w 1505"/>
                      <a:gd name="T16" fmla="*/ 0 h 674"/>
                      <a:gd name="T17" fmla="*/ 1505 w 1505"/>
                      <a:gd name="T18" fmla="*/ 674 h 674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T15" t="T16" r="T17" b="T18"/>
                    <a:pathLst>
                      <a:path w="1505" h="674">
                        <a:moveTo>
                          <a:pt x="752" y="0"/>
                        </a:moveTo>
                        <a:lnTo>
                          <a:pt x="0" y="345"/>
                        </a:lnTo>
                        <a:lnTo>
                          <a:pt x="752" y="674"/>
                        </a:lnTo>
                        <a:lnTo>
                          <a:pt x="1505" y="345"/>
                        </a:lnTo>
                        <a:lnTo>
                          <a:pt x="752" y="0"/>
                        </a:lnTo>
                        <a:close/>
                      </a:path>
                    </a:pathLst>
                  </a:custGeom>
                  <a:solidFill>
                    <a:srgbClr val="CCEC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l-GR"/>
                  </a:p>
                </p:txBody>
              </p:sp>
              <p:sp>
                <p:nvSpPr>
                  <p:cNvPr id="15381" name="Line 9"/>
                  <p:cNvSpPr>
                    <a:spLocks noChangeShapeType="1"/>
                  </p:cNvSpPr>
                  <p:nvPr/>
                </p:nvSpPr>
                <p:spPr bwMode="auto">
                  <a:xfrm>
                    <a:off x="1872" y="912"/>
                    <a:ext cx="720" cy="3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 anchor="ctr"/>
                  <a:lstStyle/>
                  <a:p>
                    <a:endParaRPr lang="el-GR"/>
                  </a:p>
                </p:txBody>
              </p:sp>
              <p:sp>
                <p:nvSpPr>
                  <p:cNvPr id="15382" name="Line 10"/>
                  <p:cNvSpPr>
                    <a:spLocks noChangeShapeType="1"/>
                  </p:cNvSpPr>
                  <p:nvPr/>
                </p:nvSpPr>
                <p:spPr bwMode="auto">
                  <a:xfrm flipV="1">
                    <a:off x="1104" y="912"/>
                    <a:ext cx="768" cy="3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 anchor="ctr"/>
                  <a:lstStyle/>
                  <a:p>
                    <a:endParaRPr lang="el-GR"/>
                  </a:p>
                </p:txBody>
              </p:sp>
              <p:sp>
                <p:nvSpPr>
                  <p:cNvPr id="15383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104" y="1248"/>
                    <a:ext cx="768" cy="3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 anchor="ctr"/>
                  <a:lstStyle/>
                  <a:p>
                    <a:endParaRPr lang="el-GR"/>
                  </a:p>
                </p:txBody>
              </p:sp>
              <p:sp>
                <p:nvSpPr>
                  <p:cNvPr id="15384" name="Line 12"/>
                  <p:cNvSpPr>
                    <a:spLocks noChangeShapeType="1"/>
                  </p:cNvSpPr>
                  <p:nvPr/>
                </p:nvSpPr>
                <p:spPr bwMode="auto">
                  <a:xfrm flipV="1">
                    <a:off x="1872" y="1248"/>
                    <a:ext cx="720" cy="3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 anchor="ctr"/>
                  <a:lstStyle/>
                  <a:p>
                    <a:endParaRPr lang="el-GR"/>
                  </a:p>
                </p:txBody>
              </p:sp>
            </p:grpSp>
            <p:sp>
              <p:nvSpPr>
                <p:cNvPr id="15379" name="Text Box 13"/>
                <p:cNvSpPr txBox="1">
                  <a:spLocks noChangeArrowheads="1"/>
                </p:cNvSpPr>
                <p:nvPr/>
              </p:nvSpPr>
              <p:spPr bwMode="auto">
                <a:xfrm>
                  <a:off x="1427" y="1152"/>
                  <a:ext cx="894" cy="213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hangingPunct="1"/>
                  <a:r>
                    <a:rPr lang="en-US" sz="1600" dirty="0">
                      <a:solidFill>
                        <a:schemeClr val="tx2"/>
                      </a:solidFill>
                      <a:latin typeface="Courier New" pitchFamily="49" charset="0"/>
                    </a:rPr>
                    <a:t>Grade &gt;= 5</a:t>
                  </a:r>
                </a:p>
              </p:txBody>
            </p:sp>
          </p:grpSp>
          <p:sp>
            <p:nvSpPr>
              <p:cNvPr id="15371" name="Line 14"/>
              <p:cNvSpPr>
                <a:spLocks noChangeShapeType="1"/>
              </p:cNvSpPr>
              <p:nvPr/>
            </p:nvSpPr>
            <p:spPr bwMode="auto">
              <a:xfrm>
                <a:off x="1824" y="1008"/>
                <a:ext cx="0" cy="240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ctr"/>
              <a:lstStyle/>
              <a:p>
                <a:endParaRPr lang="el-GR"/>
              </a:p>
            </p:txBody>
          </p:sp>
          <p:sp>
            <p:nvSpPr>
              <p:cNvPr id="15372" name="Oval 15"/>
              <p:cNvSpPr>
                <a:spLocks noChangeArrowheads="1"/>
              </p:cNvSpPr>
              <p:nvPr/>
            </p:nvSpPr>
            <p:spPr bwMode="auto">
              <a:xfrm>
                <a:off x="1776" y="912"/>
                <a:ext cx="96" cy="96"/>
              </a:xfrm>
              <a:prstGeom prst="ellipse">
                <a:avLst/>
              </a:prstGeom>
              <a:solidFill>
                <a:srgbClr val="FFFFFF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l-GR"/>
              </a:p>
            </p:txBody>
          </p:sp>
          <p:sp>
            <p:nvSpPr>
              <p:cNvPr id="15373" name="Oval 16"/>
              <p:cNvSpPr>
                <a:spLocks noChangeArrowheads="1"/>
              </p:cNvSpPr>
              <p:nvPr/>
            </p:nvSpPr>
            <p:spPr bwMode="auto">
              <a:xfrm>
                <a:off x="1776" y="2256"/>
                <a:ext cx="96" cy="96"/>
              </a:xfrm>
              <a:prstGeom prst="ellipse">
                <a:avLst/>
              </a:prstGeom>
              <a:solidFill>
                <a:srgbClr val="FFFFFF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l-GR"/>
              </a:p>
            </p:txBody>
          </p:sp>
          <p:sp>
            <p:nvSpPr>
              <p:cNvPr id="15374" name="Line 17"/>
              <p:cNvSpPr>
                <a:spLocks noChangeShapeType="1"/>
              </p:cNvSpPr>
              <p:nvPr/>
            </p:nvSpPr>
            <p:spPr bwMode="auto">
              <a:xfrm>
                <a:off x="1824" y="1920"/>
                <a:ext cx="0" cy="336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ctr"/>
              <a:lstStyle/>
              <a:p>
                <a:endParaRPr lang="el-GR"/>
              </a:p>
            </p:txBody>
          </p:sp>
          <p:sp>
            <p:nvSpPr>
              <p:cNvPr id="15375" name="Line 18"/>
              <p:cNvSpPr>
                <a:spLocks noChangeShapeType="1"/>
              </p:cNvSpPr>
              <p:nvPr/>
            </p:nvSpPr>
            <p:spPr bwMode="auto">
              <a:xfrm>
                <a:off x="2544" y="1584"/>
                <a:ext cx="288" cy="0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ctr"/>
              <a:lstStyle/>
              <a:p>
                <a:endParaRPr lang="el-GR"/>
              </a:p>
            </p:txBody>
          </p:sp>
          <p:sp>
            <p:nvSpPr>
              <p:cNvPr id="15376" name="Line 19"/>
              <p:cNvSpPr>
                <a:spLocks noChangeShapeType="1"/>
              </p:cNvSpPr>
              <p:nvPr/>
            </p:nvSpPr>
            <p:spPr bwMode="auto">
              <a:xfrm flipH="1">
                <a:off x="1824" y="2112"/>
                <a:ext cx="1584" cy="0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ctr"/>
              <a:lstStyle/>
              <a:p>
                <a:endParaRPr lang="el-GR"/>
              </a:p>
            </p:txBody>
          </p:sp>
          <p:sp>
            <p:nvSpPr>
              <p:cNvPr id="15377" name="Line 20"/>
              <p:cNvSpPr>
                <a:spLocks noChangeShapeType="1"/>
              </p:cNvSpPr>
              <p:nvPr/>
            </p:nvSpPr>
            <p:spPr bwMode="auto">
              <a:xfrm flipV="1">
                <a:off x="3408" y="1728"/>
                <a:ext cx="0" cy="384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ctr"/>
              <a:lstStyle/>
              <a:p>
                <a:endParaRPr lang="el-GR"/>
              </a:p>
            </p:txBody>
          </p:sp>
        </p:grpSp>
        <p:sp>
          <p:nvSpPr>
            <p:cNvPr id="15367" name="Text Box 21"/>
            <p:cNvSpPr txBox="1">
              <a:spLocks noChangeArrowheads="1"/>
            </p:cNvSpPr>
            <p:nvPr/>
          </p:nvSpPr>
          <p:spPr bwMode="auto">
            <a:xfrm>
              <a:off x="2688" y="1536"/>
              <a:ext cx="340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800">
                  <a:solidFill>
                    <a:schemeClr val="tx2"/>
                  </a:solidFill>
                </a:rPr>
                <a:t>true</a:t>
              </a:r>
            </a:p>
          </p:txBody>
        </p:sp>
        <p:sp>
          <p:nvSpPr>
            <p:cNvPr id="15368" name="Text Box 22"/>
            <p:cNvSpPr txBox="1">
              <a:spLocks noChangeArrowheads="1"/>
            </p:cNvSpPr>
            <p:nvPr/>
          </p:nvSpPr>
          <p:spPr bwMode="auto">
            <a:xfrm>
              <a:off x="1584" y="2160"/>
              <a:ext cx="388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800">
                  <a:solidFill>
                    <a:schemeClr val="tx2"/>
                  </a:solidFill>
                </a:rPr>
                <a:t>false</a:t>
              </a:r>
            </a:p>
          </p:txBody>
        </p:sp>
      </p:grpSp>
      <p:sp>
        <p:nvSpPr>
          <p:cNvPr id="15365" name="Text Box 23"/>
          <p:cNvSpPr txBox="1">
            <a:spLocks noChangeArrowheads="1"/>
          </p:cNvSpPr>
          <p:nvPr/>
        </p:nvSpPr>
        <p:spPr bwMode="auto">
          <a:xfrm>
            <a:off x="3511550" y="4191000"/>
            <a:ext cx="5099050" cy="1077218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n-US" sz="1600" dirty="0">
                <a:latin typeface="Consolas"/>
              </a:rPr>
              <a:t> </a:t>
            </a:r>
            <a:r>
              <a:rPr lang="en-US" sz="1600" dirty="0">
                <a:solidFill>
                  <a:srgbClr val="0000FF"/>
                </a:solidFill>
                <a:latin typeface="Consolas"/>
              </a:rPr>
              <a:t>if</a:t>
            </a:r>
            <a:r>
              <a:rPr lang="en-US" sz="1600" dirty="0">
                <a:solidFill>
                  <a:prstClr val="black"/>
                </a:solidFill>
                <a:latin typeface="Consolas"/>
              </a:rPr>
              <a:t> </a:t>
            </a:r>
            <a:r>
              <a:rPr lang="en-US" sz="1600" dirty="0" smtClean="0">
                <a:solidFill>
                  <a:prstClr val="black"/>
                </a:solidFill>
                <a:latin typeface="Consolas"/>
              </a:rPr>
              <a:t>(</a:t>
            </a:r>
            <a:r>
              <a:rPr lang="en-US" sz="1600" dirty="0" err="1" smtClean="0">
                <a:solidFill>
                  <a:prstClr val="black"/>
                </a:solidFill>
                <a:latin typeface="Consolas"/>
              </a:rPr>
              <a:t>studentGrade</a:t>
            </a:r>
            <a:r>
              <a:rPr lang="en-US" sz="1600" dirty="0" smtClean="0">
                <a:solidFill>
                  <a:prstClr val="black"/>
                </a:solidFill>
                <a:latin typeface="Consolas"/>
              </a:rPr>
              <a:t> </a:t>
            </a:r>
            <a:r>
              <a:rPr lang="en-US" sz="1600" dirty="0">
                <a:solidFill>
                  <a:prstClr val="black"/>
                </a:solidFill>
                <a:latin typeface="Consolas"/>
              </a:rPr>
              <a:t>&gt;= </a:t>
            </a:r>
            <a:r>
              <a:rPr lang="en-US" sz="1600" dirty="0" smtClean="0">
                <a:solidFill>
                  <a:prstClr val="black"/>
                </a:solidFill>
                <a:latin typeface="Consolas"/>
              </a:rPr>
              <a:t>5)</a:t>
            </a:r>
            <a:endParaRPr lang="el-GR" sz="1600" dirty="0" smtClean="0">
              <a:solidFill>
                <a:prstClr val="black"/>
              </a:solidFill>
              <a:latin typeface="Consolas"/>
            </a:endParaRPr>
          </a:p>
          <a:p>
            <a:pPr algn="l"/>
            <a:r>
              <a:rPr lang="el-GR" sz="1600" dirty="0" smtClean="0">
                <a:solidFill>
                  <a:srgbClr val="2B91AF"/>
                </a:solidFill>
                <a:latin typeface="Consolas"/>
              </a:rPr>
              <a:t>    </a:t>
            </a:r>
            <a:r>
              <a:rPr lang="en-US" sz="1600" dirty="0" smtClean="0">
                <a:solidFill>
                  <a:srgbClr val="2B91AF"/>
                </a:solidFill>
                <a:latin typeface="Consolas"/>
              </a:rPr>
              <a:t>Console</a:t>
            </a:r>
            <a:r>
              <a:rPr lang="en-US" sz="1600" dirty="0" smtClean="0">
                <a:solidFill>
                  <a:prstClr val="black"/>
                </a:solidFill>
                <a:latin typeface="Consolas"/>
              </a:rPr>
              <a:t>.WriteLine (</a:t>
            </a:r>
            <a:r>
              <a:rPr lang="el-GR" sz="1600" dirty="0">
                <a:solidFill>
                  <a:srgbClr val="A31515"/>
                </a:solidFill>
                <a:latin typeface="Consolas"/>
              </a:rPr>
              <a:t>"Πέρασε</a:t>
            </a:r>
            <a:r>
              <a:rPr lang="el-GR" sz="1600" dirty="0" smtClean="0">
                <a:solidFill>
                  <a:srgbClr val="A31515"/>
                </a:solidFill>
                <a:latin typeface="Consolas"/>
              </a:rPr>
              <a:t>"</a:t>
            </a:r>
            <a:r>
              <a:rPr lang="el-GR" sz="1600" dirty="0" smtClean="0">
                <a:solidFill>
                  <a:prstClr val="black"/>
                </a:solidFill>
                <a:latin typeface="Consolas"/>
              </a:rPr>
              <a:t>);</a:t>
            </a:r>
            <a:endParaRPr lang="el-GR" sz="1600" dirty="0">
              <a:solidFill>
                <a:prstClr val="black"/>
              </a:solidFill>
              <a:latin typeface="Consolas"/>
            </a:endParaRPr>
          </a:p>
          <a:p>
            <a:pPr algn="l"/>
            <a:endParaRPr lang="el-GR" sz="1600" dirty="0">
              <a:solidFill>
                <a:prstClr val="black"/>
              </a:solidFill>
              <a:latin typeface="Consolas"/>
            </a:endParaRPr>
          </a:p>
          <a:p>
            <a:pPr algn="l"/>
            <a:r>
              <a:rPr lang="el-GR" sz="1600" dirty="0" smtClean="0">
                <a:solidFill>
                  <a:srgbClr val="008000"/>
                </a:solidFill>
                <a:latin typeface="Consolas"/>
              </a:rPr>
              <a:t> // </a:t>
            </a:r>
            <a:r>
              <a:rPr lang="el-GR" sz="1600" dirty="0">
                <a:solidFill>
                  <a:srgbClr val="008000"/>
                </a:solidFill>
                <a:latin typeface="Consolas"/>
              </a:rPr>
              <a:t>επόμενες εντολές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87565D93-D510-4022-B410-4E199F52AE47}" type="slidenum">
              <a:rPr lang="en-US" sz="1200" smtClean="0">
                <a:latin typeface="Tahoma" pitchFamily="34" charset="0"/>
              </a:rPr>
              <a:pPr/>
              <a:t>12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741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>
                <a:latin typeface="Courier New" pitchFamily="49" charset="0"/>
              </a:rPr>
              <a:t>if/else</a:t>
            </a:r>
            <a:r>
              <a:rPr lang="en-US" smtClean="0"/>
              <a:t> Statement</a:t>
            </a:r>
          </a:p>
        </p:txBody>
      </p:sp>
      <p:sp>
        <p:nvSpPr>
          <p:cNvPr id="1741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ZapfDingbats" pitchFamily="82" charset="2"/>
              <a:buNone/>
            </a:pPr>
            <a:r>
              <a:rPr lang="en-US" sz="2400" b="1" dirty="0" smtClean="0">
                <a:solidFill>
                  <a:schemeClr val="accent2"/>
                </a:solidFill>
                <a:latin typeface="Courier New" pitchFamily="49" charset="0"/>
              </a:rPr>
              <a:t>       if </a:t>
            </a:r>
            <a:r>
              <a:rPr lang="en-US" sz="2400" b="1" dirty="0" smtClean="0">
                <a:latin typeface="Courier New" pitchFamily="49" charset="0"/>
              </a:rPr>
              <a:t>( </a:t>
            </a:r>
            <a:r>
              <a:rPr lang="en-US" sz="2400" b="1" i="1" dirty="0" smtClean="0"/>
              <a:t>&lt;</a:t>
            </a:r>
            <a:r>
              <a:rPr lang="el-GR" sz="2400" b="1" i="1" dirty="0" smtClean="0"/>
              <a:t>συνθήκη</a:t>
            </a:r>
            <a:r>
              <a:rPr lang="en-US" sz="2400" b="1" i="1" dirty="0" smtClean="0"/>
              <a:t>&gt;</a:t>
            </a:r>
            <a:r>
              <a:rPr lang="en-US" sz="2400" b="1" dirty="0" smtClean="0">
                <a:latin typeface="Courier New" pitchFamily="49" charset="0"/>
              </a:rPr>
              <a:t> ) </a:t>
            </a:r>
          </a:p>
          <a:p>
            <a:pPr>
              <a:buFont typeface="ZapfDingbats" pitchFamily="82" charset="2"/>
              <a:buNone/>
            </a:pPr>
            <a:r>
              <a:rPr lang="en-US" sz="2400" b="1" dirty="0" smtClean="0">
                <a:latin typeface="Courier New" pitchFamily="49" charset="0"/>
              </a:rPr>
              <a:t> </a:t>
            </a:r>
            <a:r>
              <a:rPr lang="el-GR" sz="2400" b="1" dirty="0" smtClean="0">
                <a:latin typeface="Courier New" pitchFamily="49" charset="0"/>
              </a:rPr>
              <a:t>        </a:t>
            </a:r>
            <a:r>
              <a:rPr lang="en-US" sz="2400" b="1" dirty="0" smtClean="0">
                <a:latin typeface="Courier New" pitchFamily="49" charset="0"/>
              </a:rPr>
              <a:t>&lt;</a:t>
            </a:r>
            <a:r>
              <a:rPr lang="el-GR" sz="2400" b="1" i="1" dirty="0" smtClean="0"/>
              <a:t>εκτέλεση  </a:t>
            </a:r>
            <a:r>
              <a:rPr lang="en-US" sz="2400" b="1" i="1" dirty="0" smtClean="0"/>
              <a:t>if &lt;</a:t>
            </a:r>
            <a:r>
              <a:rPr lang="el-GR" sz="2400" b="1" i="1" dirty="0" smtClean="0"/>
              <a:t>συνθήκη</a:t>
            </a:r>
            <a:r>
              <a:rPr lang="en-US" sz="2400" b="1" i="1" dirty="0" smtClean="0"/>
              <a:t>&gt; </a:t>
            </a:r>
            <a:r>
              <a:rPr lang="el-GR" sz="2400" b="1" i="1" dirty="0" smtClean="0"/>
              <a:t>είναι</a:t>
            </a:r>
            <a:r>
              <a:rPr lang="en-US" sz="2400" b="1" i="1" dirty="0" smtClean="0"/>
              <a:t> true</a:t>
            </a:r>
            <a:r>
              <a:rPr lang="en-US" sz="2400" b="1" dirty="0" smtClean="0">
                <a:latin typeface="Courier New" pitchFamily="49" charset="0"/>
              </a:rPr>
              <a:t>&gt; ;</a:t>
            </a:r>
          </a:p>
          <a:p>
            <a:pPr>
              <a:buFont typeface="ZapfDingbats" pitchFamily="82" charset="2"/>
              <a:buNone/>
            </a:pPr>
            <a:r>
              <a:rPr lang="en-US" sz="2400" b="1" dirty="0" smtClean="0">
                <a:solidFill>
                  <a:schemeClr val="accent2"/>
                </a:solidFill>
                <a:latin typeface="Courier New" pitchFamily="49" charset="0"/>
              </a:rPr>
              <a:t>       else</a:t>
            </a:r>
          </a:p>
          <a:p>
            <a:pPr>
              <a:buFont typeface="ZapfDingbats" pitchFamily="82" charset="2"/>
              <a:buNone/>
            </a:pPr>
            <a:r>
              <a:rPr lang="en-US" sz="2400" b="1" dirty="0" smtClean="0">
                <a:latin typeface="Courier New" pitchFamily="49" charset="0"/>
              </a:rPr>
              <a:t> </a:t>
            </a:r>
            <a:r>
              <a:rPr lang="el-GR" sz="2400" b="1" dirty="0" smtClean="0">
                <a:latin typeface="Courier New" pitchFamily="49" charset="0"/>
              </a:rPr>
              <a:t>        </a:t>
            </a:r>
            <a:r>
              <a:rPr lang="en-US" sz="2400" b="1" dirty="0" smtClean="0">
                <a:latin typeface="Courier New" pitchFamily="49" charset="0"/>
              </a:rPr>
              <a:t>&lt;</a:t>
            </a:r>
            <a:r>
              <a:rPr lang="el-GR" sz="2400" b="1" i="1" dirty="0" smtClean="0"/>
              <a:t>εκτέλεση  </a:t>
            </a:r>
            <a:r>
              <a:rPr lang="en-US" sz="2400" b="1" i="1" dirty="0" smtClean="0"/>
              <a:t>if &lt;</a:t>
            </a:r>
            <a:r>
              <a:rPr lang="el-GR" sz="2400" b="1" i="1" dirty="0" smtClean="0"/>
              <a:t>συνθήκη</a:t>
            </a:r>
            <a:r>
              <a:rPr lang="en-US" sz="2400" b="1" i="1" dirty="0" smtClean="0"/>
              <a:t>&gt; </a:t>
            </a:r>
            <a:r>
              <a:rPr lang="el-GR" sz="2400" b="1" i="1" dirty="0" smtClean="0"/>
              <a:t>είναι</a:t>
            </a:r>
            <a:r>
              <a:rPr lang="en-US" sz="2400" b="1" i="1" dirty="0" smtClean="0"/>
              <a:t> false</a:t>
            </a:r>
            <a:r>
              <a:rPr lang="en-US" sz="2400" b="1" dirty="0" smtClean="0">
                <a:latin typeface="Courier New" pitchFamily="49" charset="0"/>
              </a:rPr>
              <a:t>&gt; ;</a:t>
            </a:r>
            <a:endParaRPr lang="en-US" dirty="0" smtClean="0"/>
          </a:p>
          <a:p>
            <a:endParaRPr lang="el-GR" dirty="0" smtClean="0"/>
          </a:p>
          <a:p>
            <a:r>
              <a:rPr lang="el-GR" dirty="0" smtClean="0"/>
              <a:t>Η δομή </a:t>
            </a:r>
            <a:r>
              <a:rPr lang="en-US" b="1" dirty="0" smtClean="0">
                <a:latin typeface="Courier New" pitchFamily="49" charset="0"/>
              </a:rPr>
              <a:t>if/else</a:t>
            </a:r>
            <a:r>
              <a:rPr lang="en-US" dirty="0" smtClean="0"/>
              <a:t> </a:t>
            </a:r>
          </a:p>
          <a:p>
            <a:pPr lvl="1"/>
            <a:r>
              <a:rPr lang="el-GR" dirty="0" smtClean="0"/>
              <a:t>Εναλλαγή όταν η συνθήκη δεν είναι αληθής</a:t>
            </a:r>
          </a:p>
          <a:p>
            <a:pPr lvl="1"/>
            <a:r>
              <a:rPr lang="el-GR" dirty="0" smtClean="0"/>
              <a:t>Υπάρχουν δύο επιλογές</a:t>
            </a:r>
            <a:endParaRPr lang="en-US" dirty="0" smtClean="0"/>
          </a:p>
          <a:p>
            <a:pPr lvl="1"/>
            <a:r>
              <a:rPr lang="el-GR" dirty="0" smtClean="0"/>
              <a:t>Φωλιασμένες δομές μπορούν να υπάρχουν</a:t>
            </a:r>
            <a:endParaRPr lang="en-US" dirty="0" smtClean="0"/>
          </a:p>
          <a:p>
            <a:pPr lvl="1"/>
            <a:r>
              <a:rPr lang="el-GR" dirty="0" smtClean="0"/>
              <a:t>Παράδειγμα</a:t>
            </a:r>
            <a:r>
              <a:rPr lang="en-US" dirty="0" smtClean="0"/>
              <a:t> </a:t>
            </a:r>
            <a:r>
              <a:rPr lang="en-US" sz="2000" dirty="0" smtClean="0">
                <a:latin typeface="Courier New" pitchFamily="49" charset="0"/>
              </a:rPr>
              <a:t>Wage.cs</a:t>
            </a:r>
          </a:p>
        </p:txBody>
      </p:sp>
      <p:sp>
        <p:nvSpPr>
          <p:cNvPr id="17413" name="Rectangle 4"/>
          <p:cNvSpPr>
            <a:spLocks noChangeArrowheads="1"/>
          </p:cNvSpPr>
          <p:nvPr/>
        </p:nvSpPr>
        <p:spPr bwMode="auto">
          <a:xfrm>
            <a:off x="1371600" y="1524000"/>
            <a:ext cx="6172200" cy="1905000"/>
          </a:xfrm>
          <a:prstGeom prst="rect">
            <a:avLst/>
          </a:prstGeom>
          <a:noFill/>
          <a:ln w="2857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ctr">
            <a:spAutoFit/>
          </a:bodyPr>
          <a:lstStyle/>
          <a:p>
            <a:endParaRPr lang="el-GR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B4E04E26-FB8D-48A0-8133-7B85D60296FA}" type="slidenum">
              <a:rPr lang="en-US" sz="1200" smtClean="0">
                <a:latin typeface="Tahoma" pitchFamily="34" charset="0"/>
              </a:rPr>
              <a:pPr/>
              <a:t>13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8435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8458200" cy="1143000"/>
          </a:xfrm>
        </p:spPr>
        <p:txBody>
          <a:bodyPr/>
          <a:lstStyle/>
          <a:p>
            <a:r>
              <a:rPr lang="en-US" sz="3600" smtClean="0">
                <a:latin typeface="Courier New" pitchFamily="49" charset="0"/>
              </a:rPr>
              <a:t>if/else</a:t>
            </a:r>
            <a:r>
              <a:rPr lang="en-US" sz="3600" smtClean="0"/>
              <a:t> Statement (</a:t>
            </a:r>
            <a:r>
              <a:rPr lang="el-GR" sz="3600" smtClean="0"/>
              <a:t>συνέχεια</a:t>
            </a:r>
            <a:r>
              <a:rPr lang="en-US" sz="3600" smtClean="0"/>
              <a:t>)</a:t>
            </a:r>
          </a:p>
        </p:txBody>
      </p:sp>
      <p:sp>
        <p:nvSpPr>
          <p:cNvPr id="1843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       if (</a:t>
            </a:r>
            <a:r>
              <a:rPr lang="en-US" sz="2400" b="1" smtClean="0">
                <a:latin typeface="Courier New" pitchFamily="49" charset="0"/>
              </a:rPr>
              <a:t> </a:t>
            </a:r>
            <a:r>
              <a:rPr lang="en-US" sz="2400" b="1" i="1" smtClean="0"/>
              <a:t>&lt;test&gt;</a:t>
            </a:r>
            <a:r>
              <a:rPr lang="en-US" sz="2400" b="1" smtClean="0">
                <a:latin typeface="Courier New" pitchFamily="49" charset="0"/>
              </a:rPr>
              <a:t> </a:t>
            </a: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)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       {</a:t>
            </a:r>
            <a:r>
              <a:rPr lang="en-US" sz="2400" b="1" smtClean="0">
                <a:latin typeface="Courier New" pitchFamily="49" charset="0"/>
              </a:rPr>
              <a:t> 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latin typeface="Courier New" pitchFamily="49" charset="0"/>
              </a:rPr>
              <a:t> </a:t>
            </a:r>
            <a:r>
              <a:rPr lang="el-GR" sz="2400" b="1" smtClean="0">
                <a:latin typeface="Courier New" pitchFamily="49" charset="0"/>
              </a:rPr>
              <a:t>        </a:t>
            </a:r>
            <a:r>
              <a:rPr lang="en-US" sz="2400" b="1" smtClean="0">
                <a:latin typeface="Courier New" pitchFamily="49" charset="0"/>
              </a:rPr>
              <a:t>&lt;</a:t>
            </a:r>
            <a:r>
              <a:rPr lang="el-GR" sz="2400" b="1" i="1" smtClean="0"/>
              <a:t>εκτέλεση  </a:t>
            </a:r>
            <a:r>
              <a:rPr lang="en-US" sz="2400" b="1" i="1" smtClean="0"/>
              <a:t>if &lt;</a:t>
            </a:r>
            <a:r>
              <a:rPr lang="el-GR" sz="2400" b="1" i="1" smtClean="0"/>
              <a:t>συνθήκη</a:t>
            </a:r>
            <a:r>
              <a:rPr lang="en-US" sz="2400" b="1" i="1" smtClean="0"/>
              <a:t>&gt; </a:t>
            </a:r>
            <a:r>
              <a:rPr lang="el-GR" sz="2400" b="1" i="1" smtClean="0"/>
              <a:t>είναι</a:t>
            </a:r>
            <a:r>
              <a:rPr lang="en-US" sz="2400" b="1" i="1" smtClean="0"/>
              <a:t> true</a:t>
            </a:r>
            <a:r>
              <a:rPr lang="en-US" sz="2400" b="1" smtClean="0">
                <a:latin typeface="Courier New" pitchFamily="49" charset="0"/>
              </a:rPr>
              <a:t>&gt; ;</a:t>
            </a:r>
            <a:endParaRPr lang="en-US" sz="2400" b="1" smtClean="0">
              <a:solidFill>
                <a:schemeClr val="accent2"/>
              </a:solidFill>
              <a:latin typeface="Courier New" pitchFamily="49" charset="0"/>
            </a:endParaRP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         </a:t>
            </a:r>
            <a:r>
              <a:rPr lang="en-US" sz="2400" b="1" smtClean="0">
                <a:latin typeface="Courier New" pitchFamily="49" charset="0"/>
              </a:rPr>
              <a:t>……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       } 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       else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       {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latin typeface="Courier New" pitchFamily="49" charset="0"/>
              </a:rPr>
              <a:t> </a:t>
            </a:r>
            <a:r>
              <a:rPr lang="el-GR" sz="2400" b="1" smtClean="0">
                <a:latin typeface="Courier New" pitchFamily="49" charset="0"/>
              </a:rPr>
              <a:t>        </a:t>
            </a:r>
            <a:r>
              <a:rPr lang="en-US" sz="2400" b="1" smtClean="0">
                <a:latin typeface="Courier New" pitchFamily="49" charset="0"/>
              </a:rPr>
              <a:t>&lt;</a:t>
            </a:r>
            <a:r>
              <a:rPr lang="el-GR" sz="2400" b="1" i="1" smtClean="0"/>
              <a:t>εκτέλεση  </a:t>
            </a:r>
            <a:r>
              <a:rPr lang="en-US" sz="2400" b="1" i="1" smtClean="0"/>
              <a:t>if &lt;</a:t>
            </a:r>
            <a:r>
              <a:rPr lang="el-GR" sz="2400" b="1" i="1" smtClean="0"/>
              <a:t>συνθήκη</a:t>
            </a:r>
            <a:r>
              <a:rPr lang="en-US" sz="2400" b="1" i="1" smtClean="0"/>
              <a:t>&gt; </a:t>
            </a:r>
            <a:r>
              <a:rPr lang="el-GR" sz="2400" b="1" i="1" smtClean="0"/>
              <a:t>είναι</a:t>
            </a:r>
            <a:r>
              <a:rPr lang="en-US" sz="2400" b="1" i="1" smtClean="0"/>
              <a:t> false</a:t>
            </a:r>
            <a:r>
              <a:rPr lang="en-US" sz="2400" b="1" smtClean="0">
                <a:latin typeface="Courier New" pitchFamily="49" charset="0"/>
              </a:rPr>
              <a:t>&gt; ;</a:t>
            </a:r>
            <a:endParaRPr lang="en-US" sz="2400" b="1" smtClean="0">
              <a:solidFill>
                <a:schemeClr val="accent2"/>
              </a:solidFill>
              <a:latin typeface="Courier New" pitchFamily="49" charset="0"/>
            </a:endParaRP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         </a:t>
            </a:r>
            <a:r>
              <a:rPr lang="en-US" sz="2400" b="1" smtClean="0">
                <a:latin typeface="Courier New" pitchFamily="49" charset="0"/>
              </a:rPr>
              <a:t>……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       }</a:t>
            </a:r>
            <a:endParaRPr lang="en-US" smtClean="0"/>
          </a:p>
          <a:p>
            <a:pPr lvl="1">
              <a:lnSpc>
                <a:spcPct val="90000"/>
              </a:lnSpc>
            </a:pPr>
            <a:r>
              <a:rPr lang="el-GR" smtClean="0"/>
              <a:t>Μπορούμε να έχουμε κάποιο μπλοκ μέσα σε μια επιλογή</a:t>
            </a:r>
            <a:endParaRPr lang="en-US" smtClean="0"/>
          </a:p>
        </p:txBody>
      </p:sp>
      <p:sp>
        <p:nvSpPr>
          <p:cNvPr id="18437" name="Rectangle 4"/>
          <p:cNvSpPr>
            <a:spLocks noChangeArrowheads="1"/>
          </p:cNvSpPr>
          <p:nvPr/>
        </p:nvSpPr>
        <p:spPr bwMode="auto">
          <a:xfrm>
            <a:off x="1371600" y="1524000"/>
            <a:ext cx="6019800" cy="4114800"/>
          </a:xfrm>
          <a:prstGeom prst="rect">
            <a:avLst/>
          </a:prstGeom>
          <a:noFill/>
          <a:ln w="2857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l-GR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4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EBBDD36F-8AFE-4F22-8A16-E1247E7CA38E}" type="slidenum">
              <a:rPr lang="en-US" sz="1200" smtClean="0">
                <a:latin typeface="Tahoma" pitchFamily="34" charset="0"/>
              </a:rPr>
              <a:pPr/>
              <a:t>14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945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smtClean="0">
                <a:latin typeface="Courier New" pitchFamily="49" charset="0"/>
              </a:rPr>
              <a:t>if/else</a:t>
            </a:r>
            <a:r>
              <a:rPr lang="en-US" sz="3600" smtClean="0"/>
              <a:t> Statement (</a:t>
            </a:r>
            <a:r>
              <a:rPr lang="el-GR" sz="3600" smtClean="0"/>
              <a:t>συνέχεια</a:t>
            </a:r>
            <a:r>
              <a:rPr lang="en-US" sz="3600" smtClean="0"/>
              <a:t>)</a:t>
            </a:r>
          </a:p>
        </p:txBody>
      </p:sp>
      <p:grpSp>
        <p:nvGrpSpPr>
          <p:cNvPr id="19460" name="Group 3"/>
          <p:cNvGrpSpPr>
            <a:grpSpLocks/>
          </p:cNvGrpSpPr>
          <p:nvPr/>
        </p:nvGrpSpPr>
        <p:grpSpPr bwMode="auto">
          <a:xfrm>
            <a:off x="400050" y="1600200"/>
            <a:ext cx="6851650" cy="2590800"/>
            <a:chOff x="492" y="384"/>
            <a:chExt cx="4316" cy="1632"/>
          </a:xfrm>
        </p:grpSpPr>
        <p:grpSp>
          <p:nvGrpSpPr>
            <p:cNvPr id="19462" name="Group 4"/>
            <p:cNvGrpSpPr>
              <a:grpSpLocks/>
            </p:cNvGrpSpPr>
            <p:nvPr/>
          </p:nvGrpSpPr>
          <p:grpSpPr bwMode="auto">
            <a:xfrm>
              <a:off x="1920" y="672"/>
              <a:ext cx="1505" cy="674"/>
              <a:chOff x="1104" y="912"/>
              <a:chExt cx="1505" cy="674"/>
            </a:xfrm>
          </p:grpSpPr>
          <p:grpSp>
            <p:nvGrpSpPr>
              <p:cNvPr id="19479" name="Group 5"/>
              <p:cNvGrpSpPr>
                <a:grpSpLocks/>
              </p:cNvGrpSpPr>
              <p:nvPr/>
            </p:nvGrpSpPr>
            <p:grpSpPr bwMode="auto">
              <a:xfrm>
                <a:off x="1104" y="912"/>
                <a:ext cx="1505" cy="674"/>
                <a:chOff x="1104" y="912"/>
                <a:chExt cx="1505" cy="674"/>
              </a:xfrm>
            </p:grpSpPr>
            <p:sp>
              <p:nvSpPr>
                <p:cNvPr id="19481" name="Freeform 6"/>
                <p:cNvSpPr>
                  <a:spLocks/>
                </p:cNvSpPr>
                <p:nvPr/>
              </p:nvSpPr>
              <p:spPr bwMode="auto">
                <a:xfrm>
                  <a:off x="1104" y="912"/>
                  <a:ext cx="1505" cy="674"/>
                </a:xfrm>
                <a:custGeom>
                  <a:avLst/>
                  <a:gdLst>
                    <a:gd name="T0" fmla="*/ 752 w 1505"/>
                    <a:gd name="T1" fmla="*/ 0 h 674"/>
                    <a:gd name="T2" fmla="*/ 0 w 1505"/>
                    <a:gd name="T3" fmla="*/ 345 h 674"/>
                    <a:gd name="T4" fmla="*/ 752 w 1505"/>
                    <a:gd name="T5" fmla="*/ 674 h 674"/>
                    <a:gd name="T6" fmla="*/ 1505 w 1505"/>
                    <a:gd name="T7" fmla="*/ 345 h 674"/>
                    <a:gd name="T8" fmla="*/ 752 w 1505"/>
                    <a:gd name="T9" fmla="*/ 0 h 674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505"/>
                    <a:gd name="T16" fmla="*/ 0 h 674"/>
                    <a:gd name="T17" fmla="*/ 1505 w 1505"/>
                    <a:gd name="T18" fmla="*/ 674 h 674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505" h="674">
                      <a:moveTo>
                        <a:pt x="752" y="0"/>
                      </a:moveTo>
                      <a:lnTo>
                        <a:pt x="0" y="345"/>
                      </a:lnTo>
                      <a:lnTo>
                        <a:pt x="752" y="674"/>
                      </a:lnTo>
                      <a:lnTo>
                        <a:pt x="1505" y="345"/>
                      </a:lnTo>
                      <a:lnTo>
                        <a:pt x="752" y="0"/>
                      </a:lnTo>
                      <a:close/>
                    </a:path>
                  </a:pathLst>
                </a:custGeom>
                <a:solidFill>
                  <a:srgbClr val="CCEC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l-GR"/>
                </a:p>
              </p:txBody>
            </p:sp>
            <p:sp>
              <p:nvSpPr>
                <p:cNvPr id="19482" name="Line 7"/>
                <p:cNvSpPr>
                  <a:spLocks noChangeShapeType="1"/>
                </p:cNvSpPr>
                <p:nvPr/>
              </p:nvSpPr>
              <p:spPr bwMode="auto">
                <a:xfrm>
                  <a:off x="1872" y="912"/>
                  <a:ext cx="720" cy="33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anchor="ctr"/>
                <a:lstStyle/>
                <a:p>
                  <a:endParaRPr lang="el-GR"/>
                </a:p>
              </p:txBody>
            </p:sp>
            <p:sp>
              <p:nvSpPr>
                <p:cNvPr id="19483" name="Line 8"/>
                <p:cNvSpPr>
                  <a:spLocks noChangeShapeType="1"/>
                </p:cNvSpPr>
                <p:nvPr/>
              </p:nvSpPr>
              <p:spPr bwMode="auto">
                <a:xfrm flipV="1">
                  <a:off x="1104" y="912"/>
                  <a:ext cx="768" cy="33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anchor="ctr"/>
                <a:lstStyle/>
                <a:p>
                  <a:endParaRPr lang="el-GR"/>
                </a:p>
              </p:txBody>
            </p:sp>
            <p:sp>
              <p:nvSpPr>
                <p:cNvPr id="19484" name="Line 9"/>
                <p:cNvSpPr>
                  <a:spLocks noChangeShapeType="1"/>
                </p:cNvSpPr>
                <p:nvPr/>
              </p:nvSpPr>
              <p:spPr bwMode="auto">
                <a:xfrm>
                  <a:off x="1104" y="1248"/>
                  <a:ext cx="768" cy="33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anchor="ctr"/>
                <a:lstStyle/>
                <a:p>
                  <a:endParaRPr lang="el-GR"/>
                </a:p>
              </p:txBody>
            </p:sp>
            <p:sp>
              <p:nvSpPr>
                <p:cNvPr id="19485" name="Line 10"/>
                <p:cNvSpPr>
                  <a:spLocks noChangeShapeType="1"/>
                </p:cNvSpPr>
                <p:nvPr/>
              </p:nvSpPr>
              <p:spPr bwMode="auto">
                <a:xfrm flipV="1">
                  <a:off x="1872" y="1248"/>
                  <a:ext cx="720" cy="33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anchor="ctr"/>
                <a:lstStyle/>
                <a:p>
                  <a:endParaRPr lang="el-GR"/>
                </a:p>
              </p:txBody>
            </p:sp>
          </p:grpSp>
          <p:sp>
            <p:nvSpPr>
              <p:cNvPr id="19480" name="Text Box 11"/>
              <p:cNvSpPr txBox="1">
                <a:spLocks noChangeArrowheads="1"/>
              </p:cNvSpPr>
              <p:nvPr/>
            </p:nvSpPr>
            <p:spPr bwMode="auto">
              <a:xfrm>
                <a:off x="1427" y="1152"/>
                <a:ext cx="894" cy="21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/>
                <a:r>
                  <a:rPr lang="en-US" sz="1600" dirty="0">
                    <a:solidFill>
                      <a:schemeClr val="tx2"/>
                    </a:solidFill>
                    <a:latin typeface="Courier New" pitchFamily="49" charset="0"/>
                  </a:rPr>
                  <a:t>Grade &gt;= 5</a:t>
                </a:r>
              </a:p>
            </p:txBody>
          </p:sp>
        </p:grpSp>
        <p:sp>
          <p:nvSpPr>
            <p:cNvPr id="19463" name="Text Box 12"/>
            <p:cNvSpPr txBox="1">
              <a:spLocks noChangeArrowheads="1"/>
            </p:cNvSpPr>
            <p:nvPr/>
          </p:nvSpPr>
          <p:spPr bwMode="auto">
            <a:xfrm>
              <a:off x="3603" y="1296"/>
              <a:ext cx="1205" cy="213"/>
            </a:xfrm>
            <a:prstGeom prst="rect">
              <a:avLst/>
            </a:prstGeom>
            <a:solidFill>
              <a:srgbClr val="CCECFF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600">
                  <a:solidFill>
                    <a:schemeClr val="tx2"/>
                  </a:solidFill>
                  <a:latin typeface="Courier New" pitchFamily="49" charset="0"/>
                </a:rPr>
                <a:t>print “</a:t>
              </a:r>
              <a:r>
                <a:rPr lang="el-GR" sz="1600">
                  <a:solidFill>
                    <a:schemeClr val="tx2"/>
                  </a:solidFill>
                  <a:latin typeface="Courier New" pitchFamily="49" charset="0"/>
                </a:rPr>
                <a:t>Πέρασε</a:t>
              </a:r>
              <a:r>
                <a:rPr lang="en-US" sz="1600">
                  <a:solidFill>
                    <a:schemeClr val="tx2"/>
                  </a:solidFill>
                  <a:latin typeface="Courier New" pitchFamily="49" charset="0"/>
                </a:rPr>
                <a:t>”</a:t>
              </a:r>
            </a:p>
          </p:txBody>
        </p:sp>
        <p:sp>
          <p:nvSpPr>
            <p:cNvPr id="19464" name="Text Box 13"/>
            <p:cNvSpPr txBox="1">
              <a:spLocks noChangeArrowheads="1"/>
            </p:cNvSpPr>
            <p:nvPr/>
          </p:nvSpPr>
          <p:spPr bwMode="auto">
            <a:xfrm>
              <a:off x="492" y="1296"/>
              <a:ext cx="1283" cy="213"/>
            </a:xfrm>
            <a:prstGeom prst="rect">
              <a:avLst/>
            </a:prstGeom>
            <a:solidFill>
              <a:srgbClr val="CCECFF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600">
                  <a:solidFill>
                    <a:schemeClr val="tx2"/>
                  </a:solidFill>
                  <a:latin typeface="Courier New" pitchFamily="49" charset="0"/>
                </a:rPr>
                <a:t>print “</a:t>
              </a:r>
              <a:r>
                <a:rPr lang="el-GR" sz="1600">
                  <a:solidFill>
                    <a:schemeClr val="tx2"/>
                  </a:solidFill>
                  <a:latin typeface="Courier New" pitchFamily="49" charset="0"/>
                </a:rPr>
                <a:t>Απέτυχε</a:t>
              </a:r>
              <a:r>
                <a:rPr lang="en-US" sz="1600">
                  <a:solidFill>
                    <a:schemeClr val="tx2"/>
                  </a:solidFill>
                  <a:latin typeface="Courier New" pitchFamily="49" charset="0"/>
                </a:rPr>
                <a:t>”</a:t>
              </a:r>
            </a:p>
          </p:txBody>
        </p:sp>
        <p:sp>
          <p:nvSpPr>
            <p:cNvPr id="19465" name="Line 14"/>
            <p:cNvSpPr>
              <a:spLocks noChangeShapeType="1"/>
            </p:cNvSpPr>
            <p:nvPr/>
          </p:nvSpPr>
          <p:spPr bwMode="auto">
            <a:xfrm flipH="1">
              <a:off x="1056" y="1008"/>
              <a:ext cx="864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19466" name="Line 15"/>
            <p:cNvSpPr>
              <a:spLocks noChangeShapeType="1"/>
            </p:cNvSpPr>
            <p:nvPr/>
          </p:nvSpPr>
          <p:spPr bwMode="auto">
            <a:xfrm>
              <a:off x="3408" y="1008"/>
              <a:ext cx="912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19467" name="Line 16"/>
            <p:cNvSpPr>
              <a:spLocks noChangeShapeType="1"/>
            </p:cNvSpPr>
            <p:nvPr/>
          </p:nvSpPr>
          <p:spPr bwMode="auto">
            <a:xfrm>
              <a:off x="1056" y="1008"/>
              <a:ext cx="0" cy="288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19468" name="Line 17"/>
            <p:cNvSpPr>
              <a:spLocks noChangeShapeType="1"/>
            </p:cNvSpPr>
            <p:nvPr/>
          </p:nvSpPr>
          <p:spPr bwMode="auto">
            <a:xfrm>
              <a:off x="4320" y="1008"/>
              <a:ext cx="0" cy="288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19469" name="Line 18"/>
            <p:cNvSpPr>
              <a:spLocks noChangeShapeType="1"/>
            </p:cNvSpPr>
            <p:nvPr/>
          </p:nvSpPr>
          <p:spPr bwMode="auto">
            <a:xfrm>
              <a:off x="2688" y="480"/>
              <a:ext cx="0" cy="19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19470" name="Oval 19"/>
            <p:cNvSpPr>
              <a:spLocks noChangeArrowheads="1"/>
            </p:cNvSpPr>
            <p:nvPr/>
          </p:nvSpPr>
          <p:spPr bwMode="auto">
            <a:xfrm>
              <a:off x="2640" y="384"/>
              <a:ext cx="96" cy="96"/>
            </a:xfrm>
            <a:prstGeom prst="ellipse">
              <a:avLst/>
            </a:prstGeom>
            <a:solidFill>
              <a:srgbClr val="FFFFFF"/>
            </a:solidFill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l-GR"/>
            </a:p>
          </p:txBody>
        </p:sp>
        <p:sp>
          <p:nvSpPr>
            <p:cNvPr id="19471" name="Text Box 20"/>
            <p:cNvSpPr txBox="1">
              <a:spLocks noChangeArrowheads="1"/>
            </p:cNvSpPr>
            <p:nvPr/>
          </p:nvSpPr>
          <p:spPr bwMode="auto">
            <a:xfrm>
              <a:off x="1296" y="720"/>
              <a:ext cx="388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800">
                  <a:solidFill>
                    <a:schemeClr val="tx2"/>
                  </a:solidFill>
                </a:rPr>
                <a:t>false</a:t>
              </a:r>
            </a:p>
          </p:txBody>
        </p:sp>
        <p:sp>
          <p:nvSpPr>
            <p:cNvPr id="19472" name="Text Box 21"/>
            <p:cNvSpPr txBox="1">
              <a:spLocks noChangeArrowheads="1"/>
            </p:cNvSpPr>
            <p:nvPr/>
          </p:nvSpPr>
          <p:spPr bwMode="auto">
            <a:xfrm>
              <a:off x="3744" y="720"/>
              <a:ext cx="340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800">
                  <a:solidFill>
                    <a:schemeClr val="tx2"/>
                  </a:solidFill>
                </a:rPr>
                <a:t>true</a:t>
              </a:r>
            </a:p>
          </p:txBody>
        </p:sp>
        <p:sp>
          <p:nvSpPr>
            <p:cNvPr id="19473" name="Oval 22"/>
            <p:cNvSpPr>
              <a:spLocks noChangeArrowheads="1"/>
            </p:cNvSpPr>
            <p:nvPr/>
          </p:nvSpPr>
          <p:spPr bwMode="auto">
            <a:xfrm>
              <a:off x="2640" y="1680"/>
              <a:ext cx="96" cy="96"/>
            </a:xfrm>
            <a:prstGeom prst="ellipse">
              <a:avLst/>
            </a:prstGeom>
            <a:solidFill>
              <a:srgbClr val="FFFFFF"/>
            </a:solidFill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l-GR"/>
            </a:p>
          </p:txBody>
        </p:sp>
        <p:sp>
          <p:nvSpPr>
            <p:cNvPr id="19474" name="Line 23"/>
            <p:cNvSpPr>
              <a:spLocks noChangeShapeType="1"/>
            </p:cNvSpPr>
            <p:nvPr/>
          </p:nvSpPr>
          <p:spPr bwMode="auto">
            <a:xfrm>
              <a:off x="1056" y="1536"/>
              <a:ext cx="0" cy="19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19475" name="Line 24"/>
            <p:cNvSpPr>
              <a:spLocks noChangeShapeType="1"/>
            </p:cNvSpPr>
            <p:nvPr/>
          </p:nvSpPr>
          <p:spPr bwMode="auto">
            <a:xfrm>
              <a:off x="1056" y="1728"/>
              <a:ext cx="1584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19476" name="Line 25"/>
            <p:cNvSpPr>
              <a:spLocks noChangeShapeType="1"/>
            </p:cNvSpPr>
            <p:nvPr/>
          </p:nvSpPr>
          <p:spPr bwMode="auto">
            <a:xfrm flipH="1">
              <a:off x="2736" y="1728"/>
              <a:ext cx="1584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19477" name="Line 26"/>
            <p:cNvSpPr>
              <a:spLocks noChangeShapeType="1"/>
            </p:cNvSpPr>
            <p:nvPr/>
          </p:nvSpPr>
          <p:spPr bwMode="auto">
            <a:xfrm flipV="1">
              <a:off x="4320" y="1536"/>
              <a:ext cx="0" cy="19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19478" name="Line 27"/>
            <p:cNvSpPr>
              <a:spLocks noChangeShapeType="1"/>
            </p:cNvSpPr>
            <p:nvPr/>
          </p:nvSpPr>
          <p:spPr bwMode="auto">
            <a:xfrm>
              <a:off x="2688" y="1776"/>
              <a:ext cx="0" cy="24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</p:grpSp>
      <p:sp>
        <p:nvSpPr>
          <p:cNvPr id="19461" name="Text Box 28"/>
          <p:cNvSpPr txBox="1">
            <a:spLocks noChangeArrowheads="1"/>
          </p:cNvSpPr>
          <p:nvPr/>
        </p:nvSpPr>
        <p:spPr bwMode="auto">
          <a:xfrm>
            <a:off x="4114800" y="4191000"/>
            <a:ext cx="4495800" cy="144655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n-US" sz="1600" dirty="0">
                <a:solidFill>
                  <a:srgbClr val="0000FF"/>
                </a:solidFill>
                <a:latin typeface="Consolas"/>
              </a:rPr>
              <a:t>if</a:t>
            </a:r>
            <a:r>
              <a:rPr lang="en-US" sz="1600" dirty="0">
                <a:solidFill>
                  <a:prstClr val="black"/>
                </a:solidFill>
                <a:latin typeface="Consolas"/>
              </a:rPr>
              <a:t> (</a:t>
            </a:r>
            <a:r>
              <a:rPr lang="en-US" sz="1600" dirty="0" err="1">
                <a:solidFill>
                  <a:prstClr val="black"/>
                </a:solidFill>
                <a:latin typeface="Consolas"/>
              </a:rPr>
              <a:t>studentGrade</a:t>
            </a:r>
            <a:r>
              <a:rPr lang="en-US" sz="1600" dirty="0">
                <a:solidFill>
                  <a:prstClr val="black"/>
                </a:solidFill>
                <a:latin typeface="Consolas"/>
              </a:rPr>
              <a:t> &gt;= 5</a:t>
            </a:r>
            <a:r>
              <a:rPr lang="en-US" sz="1600" dirty="0" smtClean="0">
                <a:solidFill>
                  <a:prstClr val="black"/>
                </a:solidFill>
                <a:latin typeface="Consolas"/>
              </a:rPr>
              <a:t>)</a:t>
            </a:r>
            <a:endParaRPr lang="el-GR" sz="1600" dirty="0">
              <a:solidFill>
                <a:prstClr val="black"/>
              </a:solidFill>
              <a:latin typeface="Consolas"/>
            </a:endParaRPr>
          </a:p>
          <a:p>
            <a:pPr algn="l"/>
            <a:r>
              <a:rPr lang="el-GR" sz="1600" dirty="0">
                <a:solidFill>
                  <a:srgbClr val="2B91AF"/>
                </a:solidFill>
                <a:latin typeface="Consolas"/>
              </a:rPr>
              <a:t>    </a:t>
            </a:r>
            <a:r>
              <a:rPr lang="en-US" sz="1600" dirty="0">
                <a:solidFill>
                  <a:srgbClr val="2B91AF"/>
                </a:solidFill>
                <a:latin typeface="Consolas"/>
              </a:rPr>
              <a:t>Console</a:t>
            </a:r>
            <a:r>
              <a:rPr lang="en-US" sz="1600" dirty="0">
                <a:solidFill>
                  <a:prstClr val="black"/>
                </a:solidFill>
                <a:latin typeface="Consolas"/>
              </a:rPr>
              <a:t>.WriteLine (</a:t>
            </a:r>
            <a:r>
              <a:rPr lang="el-GR" sz="1600" dirty="0">
                <a:solidFill>
                  <a:srgbClr val="A31515"/>
                </a:solidFill>
                <a:latin typeface="Consolas"/>
              </a:rPr>
              <a:t>"Πέρασε"</a:t>
            </a:r>
            <a:r>
              <a:rPr lang="el-GR" sz="1600" dirty="0">
                <a:solidFill>
                  <a:prstClr val="black"/>
                </a:solidFill>
                <a:latin typeface="Consolas"/>
              </a:rPr>
              <a:t>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dirty="0" smtClean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else</a:t>
            </a:r>
            <a:endParaRPr lang="en-US" sz="1600" dirty="0">
              <a:solidFill>
                <a:schemeClr val="accent2"/>
              </a:solidFill>
              <a:latin typeface="Courier New" pitchFamily="49" charset="0"/>
              <a:cs typeface="Times New Roman" pitchFamily="18" charset="0"/>
            </a:endParaRPr>
          </a:p>
          <a:p>
            <a:pPr algn="l"/>
            <a:r>
              <a:rPr lang="en-US" sz="1600" b="1" dirty="0">
                <a:latin typeface="Courier New" pitchFamily="49" charset="0"/>
                <a:cs typeface="Times New Roman" pitchFamily="18" charset="0"/>
              </a:rPr>
              <a:t>  </a:t>
            </a:r>
            <a:r>
              <a:rPr lang="en-US" sz="1600" dirty="0">
                <a:solidFill>
                  <a:srgbClr val="2B91AF"/>
                </a:solidFill>
                <a:latin typeface="Consolas"/>
              </a:rPr>
              <a:t>Console</a:t>
            </a:r>
            <a:r>
              <a:rPr lang="en-US" sz="1600" dirty="0">
                <a:solidFill>
                  <a:prstClr val="black"/>
                </a:solidFill>
                <a:latin typeface="Consolas"/>
              </a:rPr>
              <a:t>.WriteLine </a:t>
            </a:r>
            <a:r>
              <a:rPr lang="en-US" sz="1600" dirty="0" smtClean="0">
                <a:solidFill>
                  <a:prstClr val="black"/>
                </a:solidFill>
                <a:latin typeface="Consolas"/>
              </a:rPr>
              <a:t>(</a:t>
            </a:r>
            <a:r>
              <a:rPr lang="el-GR" sz="1600" dirty="0" smtClean="0">
                <a:solidFill>
                  <a:srgbClr val="A31515"/>
                </a:solidFill>
                <a:latin typeface="Consolas"/>
              </a:rPr>
              <a:t>"Απέτυχε</a:t>
            </a:r>
            <a:r>
              <a:rPr lang="el-GR" sz="1600" dirty="0">
                <a:solidFill>
                  <a:srgbClr val="A31515"/>
                </a:solidFill>
                <a:latin typeface="Consolas"/>
              </a:rPr>
              <a:t>"</a:t>
            </a:r>
            <a:r>
              <a:rPr lang="el-GR" sz="1600" dirty="0">
                <a:solidFill>
                  <a:prstClr val="black"/>
                </a:solidFill>
                <a:latin typeface="Consolas"/>
              </a:rPr>
              <a:t>);</a:t>
            </a:r>
          </a:p>
          <a:p>
            <a:pPr algn="l"/>
            <a:r>
              <a:rPr lang="el-GR" sz="1600" dirty="0">
                <a:solidFill>
                  <a:srgbClr val="008000"/>
                </a:solidFill>
                <a:latin typeface="Consolas"/>
              </a:rPr>
              <a:t>// επόμενες εντολές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4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9161BA39-F4F9-4602-9239-6810ED8C8125}" type="slidenum">
              <a:rPr lang="en-US" sz="1200" smtClean="0">
                <a:latin typeface="Tahoma" pitchFamily="34" charset="0"/>
              </a:rPr>
              <a:pPr/>
              <a:t>15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144000" cy="1143000"/>
          </a:xfrm>
        </p:spPr>
        <p:txBody>
          <a:bodyPr/>
          <a:lstStyle/>
          <a:p>
            <a:r>
              <a:rPr lang="el-GR" smtClean="0"/>
              <a:t>Φωλιασμένα</a:t>
            </a:r>
            <a:r>
              <a:rPr lang="en-US" smtClean="0">
                <a:latin typeface="Courier New" pitchFamily="49" charset="0"/>
              </a:rPr>
              <a:t> if/else</a:t>
            </a:r>
            <a:r>
              <a:rPr lang="en-US" smtClean="0"/>
              <a:t> Statements</a:t>
            </a:r>
          </a:p>
        </p:txBody>
      </p:sp>
      <p:sp>
        <p:nvSpPr>
          <p:cNvPr id="21508" name="Text Box 3"/>
          <p:cNvSpPr txBox="1">
            <a:spLocks noChangeArrowheads="1"/>
          </p:cNvSpPr>
          <p:nvPr/>
        </p:nvSpPr>
        <p:spPr bwMode="auto">
          <a:xfrm>
            <a:off x="533400" y="1600200"/>
            <a:ext cx="8153400" cy="4379913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if 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(</a:t>
            </a:r>
            <a:r>
              <a:rPr lang="en-US" sz="1600" b="1" dirty="0" err="1" smtClean="0">
                <a:latin typeface="Courier New" pitchFamily="49" charset="0"/>
                <a:cs typeface="Times New Roman" pitchFamily="18" charset="0"/>
              </a:rPr>
              <a:t>studentGrade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 &gt;= 90)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  Console.WriteLine(“A”);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else if 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(</a:t>
            </a:r>
            <a:r>
              <a:rPr lang="en-US" sz="1600" b="1" dirty="0" err="1" smtClean="0">
                <a:latin typeface="Courier New" pitchFamily="49" charset="0"/>
                <a:cs typeface="Times New Roman" pitchFamily="18" charset="0"/>
              </a:rPr>
              <a:t>studentGrade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 &gt;= 80)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  Console.WriteLine(“B”);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else if 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(</a:t>
            </a:r>
            <a:r>
              <a:rPr lang="en-US" sz="1600" b="1" dirty="0" err="1" smtClean="0">
                <a:latin typeface="Courier New" pitchFamily="49" charset="0"/>
                <a:cs typeface="Times New Roman" pitchFamily="18" charset="0"/>
              </a:rPr>
              <a:t>studentGrade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 &gt;= 70)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  Console.WriteLine(“C”);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else if 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(</a:t>
            </a:r>
            <a:r>
              <a:rPr lang="en-US" sz="1600" b="1" dirty="0" err="1" smtClean="0">
                <a:latin typeface="Courier New" pitchFamily="49" charset="0"/>
                <a:cs typeface="Times New Roman" pitchFamily="18" charset="0"/>
              </a:rPr>
              <a:t>studentGrade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 &gt;= 60)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  Console.WriteLine(“D”);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else</a:t>
            </a:r>
            <a:endParaRPr lang="en-US" sz="1600" b="1" dirty="0" smtClean="0">
              <a:latin typeface="Courier New" pitchFamily="49" charset="0"/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  Console.WriteLine(“F”);</a:t>
            </a:r>
          </a:p>
          <a:p>
            <a:pPr algn="l" eaLnBrk="1" hangingPunct="1">
              <a:spcBef>
                <a:spcPct val="50000"/>
              </a:spcBef>
            </a:pPr>
            <a:endParaRPr lang="en-US" sz="1600" b="1" dirty="0">
              <a:latin typeface="Courier New" pitchFamily="49" charset="0"/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solidFill>
                  <a:srgbClr val="00B050"/>
                </a:solidFill>
                <a:latin typeface="Courier New" pitchFamily="49" charset="0"/>
                <a:cs typeface="Times New Roman" pitchFamily="18" charset="0"/>
              </a:rPr>
              <a:t>// </a:t>
            </a:r>
            <a:r>
              <a:rPr lang="el-GR" sz="1600" b="1" dirty="0">
                <a:solidFill>
                  <a:srgbClr val="00B050"/>
                </a:solidFill>
                <a:latin typeface="Courier New" pitchFamily="49" charset="0"/>
                <a:cs typeface="Times New Roman" pitchFamily="18" charset="0"/>
              </a:rPr>
              <a:t>Επόμενες εντολές</a:t>
            </a:r>
            <a:endParaRPr lang="en-US" sz="1600" b="1" dirty="0">
              <a:solidFill>
                <a:srgbClr val="00B050"/>
              </a:solidFill>
              <a:latin typeface="Courier New" pitchFamily="49" charset="0"/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5749A2DC-0B26-4F8B-8E3B-91A4291EF967}" type="slidenum">
              <a:rPr lang="en-US" sz="1200" smtClean="0">
                <a:latin typeface="Tahoma" pitchFamily="34" charset="0"/>
              </a:rPr>
              <a:pPr/>
              <a:t>16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253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144000" cy="1143000"/>
          </a:xfrm>
          <a:noFill/>
        </p:spPr>
        <p:txBody>
          <a:bodyPr lIns="92075" tIns="46038" rIns="92075" bIns="46038"/>
          <a:lstStyle/>
          <a:p>
            <a:r>
              <a:rPr lang="el-GR" sz="3600" smtClean="0"/>
              <a:t>Μη ισσοροπημένα</a:t>
            </a:r>
            <a:r>
              <a:rPr lang="en-US" sz="3600" smtClean="0"/>
              <a:t> </a:t>
            </a:r>
            <a:r>
              <a:rPr lang="en-US" sz="3600" smtClean="0">
                <a:latin typeface="Courier New" pitchFamily="49" charset="0"/>
              </a:rPr>
              <a:t>if-else</a:t>
            </a:r>
            <a:r>
              <a:rPr lang="en-US" sz="3600" smtClean="0"/>
              <a:t> Statements</a:t>
            </a:r>
          </a:p>
        </p:txBody>
      </p:sp>
      <p:sp>
        <p:nvSpPr>
          <p:cNvPr id="3717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5334000"/>
            <a:ext cx="8153400" cy="1066800"/>
          </a:xfrm>
          <a:noFill/>
        </p:spPr>
        <p:txBody>
          <a:bodyPr lIns="92075" tIns="46038" rIns="92075" bIns="46038"/>
          <a:lstStyle/>
          <a:p>
            <a:pPr>
              <a:buFont typeface="ZapfDingbats" pitchFamily="82" charset="2"/>
              <a:buNone/>
            </a:pPr>
            <a:r>
              <a:rPr lang="en-US" sz="2400" smtClean="0"/>
              <a:t>Rule: </a:t>
            </a:r>
            <a:r>
              <a:rPr lang="el-GR" sz="2400" smtClean="0"/>
              <a:t>Το</a:t>
            </a:r>
            <a:r>
              <a:rPr lang="en-US" sz="2400" smtClean="0"/>
              <a:t> </a:t>
            </a:r>
            <a:r>
              <a:rPr lang="en-US" sz="2400" smtClean="0">
                <a:solidFill>
                  <a:srgbClr val="FF3300"/>
                </a:solidFill>
              </a:rPr>
              <a:t>else</a:t>
            </a:r>
            <a:r>
              <a:rPr lang="en-US" sz="2400" smtClean="0"/>
              <a:t> </a:t>
            </a:r>
            <a:r>
              <a:rPr lang="el-GR" sz="2400" smtClean="0"/>
              <a:t>σχετίζεται ΠΑΝΤΑ με το ΠΡΟΗΓΟΥΜΕΝΟ</a:t>
            </a:r>
            <a:r>
              <a:rPr lang="en-US" sz="2400" smtClean="0"/>
              <a:t> </a:t>
            </a:r>
            <a:r>
              <a:rPr lang="en-US" sz="2400" smtClean="0">
                <a:solidFill>
                  <a:srgbClr val="FF3300"/>
                </a:solidFill>
              </a:rPr>
              <a:t>if</a:t>
            </a:r>
            <a:r>
              <a:rPr lang="en-US" sz="2400" smtClean="0"/>
              <a:t> </a:t>
            </a:r>
          </a:p>
        </p:txBody>
      </p:sp>
      <p:sp>
        <p:nvSpPr>
          <p:cNvPr id="22533" name="Text Box 4"/>
          <p:cNvSpPr txBox="1">
            <a:spLocks noChangeArrowheads="1"/>
          </p:cNvSpPr>
          <p:nvPr/>
        </p:nvSpPr>
        <p:spPr bwMode="auto">
          <a:xfrm>
            <a:off x="457200" y="1600200"/>
            <a:ext cx="3581400" cy="137795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 eaLnBrk="1" hangingPunct="1">
              <a:spcBef>
                <a:spcPct val="50000"/>
              </a:spcBef>
            </a:pPr>
            <a:r>
              <a:rPr lang="en-US" sz="1400" b="1" dirty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if </a:t>
            </a: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(favorite == “apple”)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   </a:t>
            </a:r>
            <a:r>
              <a:rPr lang="en-US" sz="1400" b="1" dirty="0">
                <a:solidFill>
                  <a:schemeClr val="accent6">
                    <a:lumMod val="75000"/>
                  </a:schemeClr>
                </a:solidFill>
                <a:latin typeface="Courier New" pitchFamily="49" charset="0"/>
                <a:cs typeface="Times New Roman" pitchFamily="18" charset="0"/>
              </a:rPr>
              <a:t>if</a:t>
            </a: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 (price &lt;= </a:t>
            </a:r>
            <a:r>
              <a:rPr lang="en-US" sz="1400" b="1" dirty="0" smtClean="0">
                <a:latin typeface="Courier New" pitchFamily="49" charset="0"/>
                <a:cs typeface="Times New Roman" pitchFamily="18" charset="0"/>
              </a:rPr>
              <a:t>1 </a:t>
            </a: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)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      Console.WriteLine(“10”);</a:t>
            </a:r>
            <a:br>
              <a:rPr lang="en-US" sz="1400" b="1" dirty="0">
                <a:latin typeface="Courier New" pitchFamily="49" charset="0"/>
                <a:cs typeface="Times New Roman" pitchFamily="18" charset="0"/>
              </a:rPr>
            </a:b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   </a:t>
            </a:r>
            <a:r>
              <a:rPr lang="en-US" sz="1400" b="1" dirty="0">
                <a:solidFill>
                  <a:schemeClr val="accent6">
                    <a:lumMod val="75000"/>
                  </a:schemeClr>
                </a:solidFill>
                <a:latin typeface="Courier New" pitchFamily="49" charset="0"/>
                <a:cs typeface="Times New Roman" pitchFamily="18" charset="0"/>
              </a:rPr>
              <a:t>else</a:t>
            </a: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/>
            </a:r>
            <a:br>
              <a:rPr lang="en-US" sz="1400" b="1" dirty="0">
                <a:latin typeface="Courier New" pitchFamily="49" charset="0"/>
                <a:cs typeface="Times New Roman" pitchFamily="18" charset="0"/>
              </a:rPr>
            </a:b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      Console.WriteLine(“1”);</a:t>
            </a:r>
          </a:p>
        </p:txBody>
      </p:sp>
      <p:sp>
        <p:nvSpPr>
          <p:cNvPr id="22534" name="Text Box 5"/>
          <p:cNvSpPr txBox="1">
            <a:spLocks noChangeArrowheads="1"/>
          </p:cNvSpPr>
          <p:nvPr/>
        </p:nvSpPr>
        <p:spPr bwMode="auto">
          <a:xfrm>
            <a:off x="4038600" y="1600200"/>
            <a:ext cx="4495800" cy="137795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 eaLnBrk="1" hangingPunct="1">
              <a:spcBef>
                <a:spcPct val="50000"/>
              </a:spcBef>
            </a:pPr>
            <a:r>
              <a:rPr lang="en-US" sz="1400" b="1" dirty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if </a:t>
            </a: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(favorite == “apple”)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   </a:t>
            </a:r>
            <a:r>
              <a:rPr lang="en-US" sz="1400" b="1" dirty="0">
                <a:solidFill>
                  <a:schemeClr val="accent6">
                    <a:lumMod val="75000"/>
                  </a:schemeClr>
                </a:solidFill>
                <a:latin typeface="Courier New" pitchFamily="49" charset="0"/>
                <a:cs typeface="Times New Roman" pitchFamily="18" charset="0"/>
              </a:rPr>
              <a:t>if</a:t>
            </a: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 (price &lt;= 10 )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      Console.WriteLine(“10”);</a:t>
            </a:r>
            <a:br>
              <a:rPr lang="en-US" sz="1400" b="1" dirty="0">
                <a:latin typeface="Courier New" pitchFamily="49" charset="0"/>
                <a:cs typeface="Times New Roman" pitchFamily="18" charset="0"/>
              </a:rPr>
            </a:br>
            <a:r>
              <a:rPr lang="en-US" sz="1400" b="1" dirty="0">
                <a:solidFill>
                  <a:schemeClr val="accent6">
                    <a:lumMod val="75000"/>
                  </a:schemeClr>
                </a:solidFill>
                <a:latin typeface="Courier New" pitchFamily="49" charset="0"/>
                <a:cs typeface="Times New Roman" pitchFamily="18" charset="0"/>
              </a:rPr>
              <a:t>else</a:t>
            </a: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/>
            </a:r>
            <a:br>
              <a:rPr lang="en-US" sz="1400" b="1" dirty="0">
                <a:latin typeface="Courier New" pitchFamily="49" charset="0"/>
                <a:cs typeface="Times New Roman" pitchFamily="18" charset="0"/>
              </a:rPr>
            </a:br>
            <a:r>
              <a:rPr lang="en-US" sz="1400" b="1" dirty="0">
                <a:latin typeface="Courier New" pitchFamily="49" charset="0"/>
                <a:cs typeface="Times New Roman" pitchFamily="18" charset="0"/>
              </a:rPr>
              <a:t>   Console.WriteLine(“not my favorite”);</a:t>
            </a:r>
          </a:p>
        </p:txBody>
      </p:sp>
      <p:sp>
        <p:nvSpPr>
          <p:cNvPr id="22535" name="Rectangle 6"/>
          <p:cNvSpPr>
            <a:spLocks noChangeArrowheads="1"/>
          </p:cNvSpPr>
          <p:nvPr/>
        </p:nvSpPr>
        <p:spPr bwMode="auto">
          <a:xfrm>
            <a:off x="304800" y="3657600"/>
            <a:ext cx="8153400" cy="53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marL="342900" indent="-342900" algn="l">
              <a:spcBef>
                <a:spcPct val="20000"/>
              </a:spcBef>
              <a:buClr>
                <a:schemeClr val="accent2"/>
              </a:buClr>
              <a:buSzPct val="85000"/>
              <a:buFont typeface="ZapfDingbats" pitchFamily="82" charset="2"/>
              <a:buNone/>
            </a:pPr>
            <a:r>
              <a:rPr lang="el-GR" sz="2400">
                <a:latin typeface="Arial Unicode MS" pitchFamily="34" charset="-128"/>
              </a:rPr>
              <a:t>Παράδειγμα </a:t>
            </a:r>
            <a:r>
              <a:rPr lang="en-US" sz="2400">
                <a:latin typeface="Arial Unicode MS" pitchFamily="34" charset="-128"/>
              </a:rPr>
              <a:t> IfElseMatch.cs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17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1715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49A6528A-25E6-42E4-B77D-F290B517212B}" type="slidenum">
              <a:rPr lang="en-US" sz="1200" smtClean="0">
                <a:latin typeface="Tahoma" pitchFamily="34" charset="0"/>
              </a:rPr>
              <a:pPr/>
              <a:t>17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355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Τριπλός </a:t>
            </a:r>
            <a:r>
              <a:rPr lang="en-US" smtClean="0"/>
              <a:t>Operator</a:t>
            </a:r>
            <a:r>
              <a:rPr lang="el-GR" smtClean="0"/>
              <a:t> Συνθήκης</a:t>
            </a:r>
            <a:r>
              <a:rPr lang="en-US" smtClean="0"/>
              <a:t> (?:)</a:t>
            </a:r>
          </a:p>
        </p:txBody>
      </p:sp>
      <p:sp>
        <p:nvSpPr>
          <p:cNvPr id="2355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Operator </a:t>
            </a:r>
            <a:r>
              <a:rPr lang="el-GR" dirty="0" smtClean="0"/>
              <a:t>Συνθήκης </a:t>
            </a:r>
            <a:r>
              <a:rPr lang="en-US" dirty="0" smtClean="0"/>
              <a:t>(</a:t>
            </a:r>
            <a:r>
              <a:rPr lang="en-US" b="1" dirty="0" smtClean="0"/>
              <a:t>e</a:t>
            </a:r>
            <a:r>
              <a:rPr lang="en-US" b="1" baseline="-25000" dirty="0" smtClean="0"/>
              <a:t>1</a:t>
            </a:r>
            <a:r>
              <a:rPr lang="en-US" b="1" dirty="0" smtClean="0"/>
              <a:t>?e</a:t>
            </a:r>
            <a:r>
              <a:rPr lang="en-US" b="1" baseline="-25000" dirty="0" smtClean="0"/>
              <a:t>2</a:t>
            </a:r>
            <a:r>
              <a:rPr lang="en-US" b="1" dirty="0" smtClean="0"/>
              <a:t>:e</a:t>
            </a:r>
            <a:r>
              <a:rPr lang="en-US" b="1" baseline="-25000" dirty="0" smtClean="0"/>
              <a:t>3</a:t>
            </a:r>
            <a:r>
              <a:rPr lang="en-US" dirty="0" smtClean="0"/>
              <a:t>)</a:t>
            </a:r>
          </a:p>
          <a:p>
            <a:pPr lvl="1"/>
            <a:r>
              <a:rPr lang="el-GR" dirty="0" smtClean="0"/>
              <a:t>Ο μόνο</a:t>
            </a:r>
            <a:r>
              <a:rPr lang="el-GR" dirty="0"/>
              <a:t>ς</a:t>
            </a:r>
            <a:r>
              <a:rPr lang="el-GR" dirty="0" smtClean="0"/>
              <a:t> τριπλός </a:t>
            </a:r>
            <a:endParaRPr lang="en-US" dirty="0" smtClean="0"/>
          </a:p>
          <a:p>
            <a:pPr lvl="1"/>
            <a:r>
              <a:rPr lang="el-GR" dirty="0" smtClean="0"/>
              <a:t>Χρησιμοποιείται για να κάνουμε εκφράσεις ελέγχου σε μια γραμμή κώδικα</a:t>
            </a:r>
            <a:endParaRPr lang="en-US" dirty="0" smtClean="0"/>
          </a:p>
          <a:p>
            <a:pPr lvl="1"/>
            <a:r>
              <a:rPr lang="el-GR" dirty="0" smtClean="0"/>
              <a:t>Ίδιο με μια δομή </a:t>
            </a:r>
            <a:r>
              <a:rPr lang="en-US" dirty="0" smtClean="0"/>
              <a:t> </a:t>
            </a:r>
            <a:r>
              <a:rPr lang="en-US" b="1" dirty="0" smtClean="0">
                <a:latin typeface="Courier New" pitchFamily="49" charset="0"/>
              </a:rPr>
              <a:t>if/else</a:t>
            </a:r>
            <a:r>
              <a:rPr lang="en-US" dirty="0" smtClean="0"/>
              <a:t> </a:t>
            </a:r>
          </a:p>
          <a:p>
            <a:endParaRPr lang="en-US" dirty="0" smtClean="0"/>
          </a:p>
        </p:txBody>
      </p:sp>
      <p:sp>
        <p:nvSpPr>
          <p:cNvPr id="23557" name="Text Box 4"/>
          <p:cNvSpPr txBox="1">
            <a:spLocks noChangeArrowheads="1"/>
          </p:cNvSpPr>
          <p:nvPr/>
        </p:nvSpPr>
        <p:spPr bwMode="auto">
          <a:xfrm>
            <a:off x="1524000" y="3886200"/>
            <a:ext cx="5867400" cy="2179638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string </a:t>
            </a:r>
            <a:r>
              <a:rPr lang="en-US" sz="1600" b="1" dirty="0">
                <a:latin typeface="Courier New" pitchFamily="49" charset="0"/>
                <a:cs typeface="Times New Roman" pitchFamily="18" charset="0"/>
              </a:rPr>
              <a:t>result;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int 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num;</a:t>
            </a:r>
            <a:endParaRPr lang="en-US" sz="1600" b="1" dirty="0">
              <a:latin typeface="Courier New" pitchFamily="49" charset="0"/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latin typeface="Courier New" pitchFamily="49" charset="0"/>
                <a:cs typeface="Times New Roman" pitchFamily="18" charset="0"/>
              </a:rPr>
              <a:t>…………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latin typeface="Courier New" pitchFamily="49" charset="0"/>
                <a:cs typeface="Times New Roman" pitchFamily="18" charset="0"/>
              </a:rPr>
              <a:t>result = (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num == 1</a:t>
            </a:r>
            <a:r>
              <a:rPr lang="en-US" sz="1600" b="1" dirty="0">
                <a:latin typeface="Courier New" pitchFamily="49" charset="0"/>
                <a:cs typeface="Times New Roman" pitchFamily="18" charset="0"/>
              </a:rPr>
              <a:t>) ? “</a:t>
            </a:r>
            <a:r>
              <a:rPr lang="el-GR" sz="1600" b="1" dirty="0">
                <a:latin typeface="Courier New" pitchFamily="49" charset="0"/>
                <a:cs typeface="Times New Roman" pitchFamily="18" charset="0"/>
              </a:rPr>
              <a:t>Τρίμηνο</a:t>
            </a:r>
            <a:r>
              <a:rPr lang="en-US" sz="1600" b="1" dirty="0">
                <a:latin typeface="Courier New" pitchFamily="49" charset="0"/>
                <a:cs typeface="Times New Roman" pitchFamily="18" charset="0"/>
              </a:rPr>
              <a:t>” : “</a:t>
            </a:r>
            <a:r>
              <a:rPr lang="el-GR" sz="1600" b="1" dirty="0">
                <a:latin typeface="Courier New" pitchFamily="49" charset="0"/>
                <a:cs typeface="Times New Roman" pitchFamily="18" charset="0"/>
              </a:rPr>
              <a:t>Τρίμηνα</a:t>
            </a:r>
            <a:r>
              <a:rPr lang="en-US" sz="1600" b="1" dirty="0">
                <a:latin typeface="Courier New" pitchFamily="49" charset="0"/>
                <a:cs typeface="Times New Roman" pitchFamily="18" charset="0"/>
              </a:rPr>
              <a:t>”;</a:t>
            </a:r>
          </a:p>
          <a:p>
            <a:pPr algn="l" eaLnBrk="1" hangingPunct="1">
              <a:spcBef>
                <a:spcPct val="50000"/>
              </a:spcBef>
            </a:pPr>
            <a:endParaRPr lang="en-US" sz="1600" b="1" dirty="0">
              <a:latin typeface="Courier New" pitchFamily="49" charset="0"/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solidFill>
                  <a:srgbClr val="FF3300"/>
                </a:solidFill>
                <a:latin typeface="Courier New" pitchFamily="49" charset="0"/>
                <a:cs typeface="Times New Roman" pitchFamily="18" charset="0"/>
              </a:rPr>
              <a:t>// </a:t>
            </a:r>
            <a:r>
              <a:rPr lang="el-GR" sz="1600" b="1" dirty="0">
                <a:solidFill>
                  <a:srgbClr val="FF3300"/>
                </a:solidFill>
                <a:latin typeface="Courier New" pitchFamily="49" charset="0"/>
                <a:cs typeface="Times New Roman" pitchFamily="18" charset="0"/>
              </a:rPr>
              <a:t>Επόμενες εντολές</a:t>
            </a:r>
            <a:endParaRPr lang="en-US" sz="1600" b="1" dirty="0">
              <a:solidFill>
                <a:srgbClr val="FF3300"/>
              </a:solidFill>
              <a:latin typeface="Courier New" pitchFamily="49" charset="0"/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AA364D8A-55B5-430E-96DA-56B472597121}" type="slidenum">
              <a:rPr lang="en-US" sz="1200" smtClean="0">
                <a:latin typeface="Tahoma" pitchFamily="34" charset="0"/>
              </a:rPr>
              <a:pPr/>
              <a:t>18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4579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 lIns="92075" tIns="46038" rIns="92075" bIns="46038"/>
          <a:lstStyle/>
          <a:p>
            <a:r>
              <a:rPr lang="en-US" smtClean="0">
                <a:latin typeface="Courier New" pitchFamily="49" charset="0"/>
              </a:rPr>
              <a:t>while</a:t>
            </a:r>
            <a:r>
              <a:rPr lang="en-US" smtClean="0"/>
              <a:t> Statement</a:t>
            </a:r>
          </a:p>
        </p:txBody>
      </p:sp>
      <p:sp>
        <p:nvSpPr>
          <p:cNvPr id="2458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600200"/>
            <a:ext cx="7772400" cy="914400"/>
          </a:xfrm>
          <a:noFill/>
        </p:spPr>
        <p:txBody>
          <a:bodyPr lIns="92075" tIns="46038" rIns="92075" bIns="46038"/>
          <a:lstStyle/>
          <a:p>
            <a:r>
              <a:rPr lang="el-GR" smtClean="0"/>
              <a:t>Σύνταξη</a:t>
            </a:r>
            <a:endParaRPr lang="en-US" smtClean="0"/>
          </a:p>
        </p:txBody>
      </p:sp>
      <p:sp>
        <p:nvSpPr>
          <p:cNvPr id="24581" name="Text Box 4"/>
          <p:cNvSpPr txBox="1">
            <a:spLocks noChangeArrowheads="1"/>
          </p:cNvSpPr>
          <p:nvPr/>
        </p:nvSpPr>
        <p:spPr bwMode="auto">
          <a:xfrm>
            <a:off x="2590800" y="3429000"/>
            <a:ext cx="3079750" cy="701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n-US" sz="2000" b="1" dirty="0">
                <a:solidFill>
                  <a:schemeClr val="accent6">
                    <a:lumMod val="75000"/>
                  </a:schemeClr>
                </a:solidFill>
                <a:latin typeface="Courier New" pitchFamily="49" charset="0"/>
              </a:rPr>
              <a:t>while</a:t>
            </a:r>
            <a:r>
              <a:rPr lang="en-US" sz="2000" b="1" dirty="0">
                <a:latin typeface="Courier New" pitchFamily="49" charset="0"/>
              </a:rPr>
              <a:t> ( </a:t>
            </a:r>
            <a:r>
              <a:rPr lang="en-US" sz="2000" b="1" i="1" dirty="0">
                <a:latin typeface="Courier New" pitchFamily="49" charset="0"/>
              </a:rPr>
              <a:t>condition</a:t>
            </a:r>
            <a:r>
              <a:rPr lang="en-US" sz="2000" b="1" dirty="0">
                <a:latin typeface="Courier New" pitchFamily="49" charset="0"/>
              </a:rPr>
              <a:t> )</a:t>
            </a:r>
          </a:p>
          <a:p>
            <a:pPr algn="l"/>
            <a:r>
              <a:rPr lang="en-US" sz="2000" b="1" dirty="0">
                <a:latin typeface="Courier New" pitchFamily="49" charset="0"/>
              </a:rPr>
              <a:t>   </a:t>
            </a:r>
            <a:r>
              <a:rPr lang="en-US" sz="2000" b="1" i="1" dirty="0">
                <a:latin typeface="Courier New" pitchFamily="49" charset="0"/>
              </a:rPr>
              <a:t>statement</a:t>
            </a:r>
            <a:r>
              <a:rPr lang="en-US" sz="2000" b="1" dirty="0">
                <a:latin typeface="Courier New" pitchFamily="49" charset="0"/>
              </a:rPr>
              <a:t>;</a:t>
            </a:r>
          </a:p>
        </p:txBody>
      </p:sp>
      <p:grpSp>
        <p:nvGrpSpPr>
          <p:cNvPr id="2" name="Group 13"/>
          <p:cNvGrpSpPr>
            <a:grpSpLocks/>
          </p:cNvGrpSpPr>
          <p:nvPr/>
        </p:nvGrpSpPr>
        <p:grpSpPr bwMode="auto">
          <a:xfrm>
            <a:off x="387350" y="2663825"/>
            <a:ext cx="2492375" cy="841375"/>
            <a:chOff x="244" y="1678"/>
            <a:chExt cx="1570" cy="530"/>
          </a:xfrm>
        </p:grpSpPr>
        <p:sp>
          <p:nvSpPr>
            <p:cNvPr id="222214" name="Text Box 6"/>
            <p:cNvSpPr txBox="1">
              <a:spLocks noChangeArrowheads="1"/>
            </p:cNvSpPr>
            <p:nvPr/>
          </p:nvSpPr>
          <p:spPr bwMode="auto">
            <a:xfrm>
              <a:off x="244" y="1678"/>
              <a:ext cx="1570" cy="446"/>
            </a:xfrm>
            <a:prstGeom prst="rect">
              <a:avLst/>
            </a:prstGeom>
            <a:noFill/>
            <a:ln w="12700">
              <a:noFill/>
              <a:miter lim="800000"/>
              <a:headEnd type="none" w="sm" len="sm"/>
              <a:tailEnd type="none" w="sm" len="sm"/>
            </a:ln>
            <a:effectLst/>
          </p:spPr>
          <p:txBody>
            <a:bodyPr wrap="none" anchor="ctr">
              <a:spAutoFit/>
            </a:bodyPr>
            <a:lstStyle/>
            <a:p>
              <a:pPr>
                <a:defRPr/>
              </a:pP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Το 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while </a:t>
              </a: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Είναι</a:t>
              </a:r>
            </a:p>
            <a:p>
              <a:pPr>
                <a:defRPr/>
              </a:pP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Δεσμευμένη λέξη</a:t>
              </a:r>
              <a:endParaRPr lang="en-US" sz="2400" dirty="0">
                <a:solidFill>
                  <a:srgbClr val="6600CC"/>
                </a:solidFill>
              </a:endParaRPr>
            </a:p>
          </p:txBody>
        </p:sp>
        <p:sp>
          <p:nvSpPr>
            <p:cNvPr id="24590" name="Line 7"/>
            <p:cNvSpPr>
              <a:spLocks noChangeShapeType="1"/>
            </p:cNvSpPr>
            <p:nvPr/>
          </p:nvSpPr>
          <p:spPr bwMode="auto">
            <a:xfrm>
              <a:off x="1488" y="2064"/>
              <a:ext cx="240" cy="144"/>
            </a:xfrm>
            <a:prstGeom prst="line">
              <a:avLst/>
            </a:prstGeom>
            <a:noFill/>
            <a:ln w="31750">
              <a:solidFill>
                <a:srgbClr val="FF0000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l-GR"/>
            </a:p>
          </p:txBody>
        </p:sp>
      </p:grpSp>
      <p:grpSp>
        <p:nvGrpSpPr>
          <p:cNvPr id="3" name="Group 14"/>
          <p:cNvGrpSpPr>
            <a:grpSpLocks/>
          </p:cNvGrpSpPr>
          <p:nvPr/>
        </p:nvGrpSpPr>
        <p:grpSpPr bwMode="auto">
          <a:xfrm>
            <a:off x="3081338" y="2511425"/>
            <a:ext cx="5716587" cy="993775"/>
            <a:chOff x="1941" y="1582"/>
            <a:chExt cx="3601" cy="626"/>
          </a:xfrm>
        </p:grpSpPr>
        <p:sp>
          <p:nvSpPr>
            <p:cNvPr id="222217" name="Text Box 9"/>
            <p:cNvSpPr txBox="1">
              <a:spLocks noChangeArrowheads="1"/>
            </p:cNvSpPr>
            <p:nvPr/>
          </p:nvSpPr>
          <p:spPr bwMode="auto">
            <a:xfrm>
              <a:off x="1941" y="1582"/>
              <a:ext cx="3601" cy="446"/>
            </a:xfrm>
            <a:prstGeom prst="rect">
              <a:avLst/>
            </a:prstGeom>
            <a:noFill/>
            <a:ln w="12700">
              <a:noFill/>
              <a:miter lim="800000"/>
              <a:headEnd type="none" w="sm" len="sm"/>
              <a:tailEnd type="none" w="sm" len="sm"/>
            </a:ln>
            <a:effectLst/>
          </p:spPr>
          <p:txBody>
            <a:bodyPr wrap="none" anchor="ctr">
              <a:spAutoFit/>
            </a:bodyPr>
            <a:lstStyle/>
            <a:p>
              <a:pPr>
                <a:defRPr/>
              </a:pP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Αν η συνθήκη είναι 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true, </a:t>
              </a: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το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 statement </a:t>
              </a: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εκτελείται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.</a:t>
              </a:r>
            </a:p>
            <a:p>
              <a:pPr>
                <a:defRPr/>
              </a:pP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Κατόπιν ΕΛΕΓΧΕΤΑΙ ΞΑΝΑ η συνθήκη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.</a:t>
              </a:r>
              <a:endParaRPr lang="en-US" sz="2400" dirty="0">
                <a:solidFill>
                  <a:srgbClr val="6600CC"/>
                </a:solidFill>
              </a:endParaRPr>
            </a:p>
          </p:txBody>
        </p:sp>
        <p:sp>
          <p:nvSpPr>
            <p:cNvPr id="24588" name="Line 10"/>
            <p:cNvSpPr>
              <a:spLocks noChangeShapeType="1"/>
            </p:cNvSpPr>
            <p:nvPr/>
          </p:nvSpPr>
          <p:spPr bwMode="auto">
            <a:xfrm flipH="1">
              <a:off x="3312" y="2016"/>
              <a:ext cx="384" cy="192"/>
            </a:xfrm>
            <a:prstGeom prst="line">
              <a:avLst/>
            </a:prstGeom>
            <a:noFill/>
            <a:ln w="31750">
              <a:solidFill>
                <a:srgbClr val="FF0000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l-GR"/>
            </a:p>
          </p:txBody>
        </p:sp>
      </p:grpSp>
      <p:grpSp>
        <p:nvGrpSpPr>
          <p:cNvPr id="4" name="Group 15"/>
          <p:cNvGrpSpPr>
            <a:grpSpLocks/>
          </p:cNvGrpSpPr>
          <p:nvPr/>
        </p:nvGrpSpPr>
        <p:grpSpPr bwMode="auto">
          <a:xfrm>
            <a:off x="1363663" y="4114800"/>
            <a:ext cx="6310312" cy="1543050"/>
            <a:chOff x="859" y="2592"/>
            <a:chExt cx="3975" cy="972"/>
          </a:xfrm>
        </p:grpSpPr>
        <p:sp>
          <p:nvSpPr>
            <p:cNvPr id="222219" name="Text Box 11"/>
            <p:cNvSpPr txBox="1">
              <a:spLocks noChangeArrowheads="1"/>
            </p:cNvSpPr>
            <p:nvPr/>
          </p:nvSpPr>
          <p:spPr bwMode="auto">
            <a:xfrm>
              <a:off x="859" y="3118"/>
              <a:ext cx="3975" cy="446"/>
            </a:xfrm>
            <a:prstGeom prst="rect">
              <a:avLst/>
            </a:prstGeom>
            <a:noFill/>
            <a:ln w="12700">
              <a:noFill/>
              <a:miter lim="800000"/>
              <a:headEnd type="none" w="sm" len="sm"/>
              <a:tailEnd type="none" w="sm" len="sm"/>
            </a:ln>
            <a:effectLst/>
          </p:spPr>
          <p:txBody>
            <a:bodyPr wrap="none" anchor="ctr">
              <a:spAutoFit/>
            </a:bodyPr>
            <a:lstStyle/>
            <a:p>
              <a:pPr>
                <a:defRPr/>
              </a:pP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Το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 statement (</a:t>
              </a: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ή ένα 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block </a:t>
              </a: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από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 statements) </a:t>
              </a: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εκτελούνται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 </a:t>
              </a:r>
              <a:b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</a:br>
              <a:r>
                <a:rPr lang="el-GR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επαναληπτικά μέχρις ότου η συνθήκη να γίνει</a:t>
              </a:r>
              <a:r>
                <a:rPr lang="en-US" sz="2000" b="1" dirty="0">
                  <a:solidFill>
                    <a:srgbClr val="6600CC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 false. </a:t>
              </a:r>
            </a:p>
          </p:txBody>
        </p:sp>
        <p:sp>
          <p:nvSpPr>
            <p:cNvPr id="24586" name="Line 12"/>
            <p:cNvSpPr>
              <a:spLocks noChangeShapeType="1"/>
            </p:cNvSpPr>
            <p:nvPr/>
          </p:nvSpPr>
          <p:spPr bwMode="auto">
            <a:xfrm flipH="1" flipV="1">
              <a:off x="2640" y="2592"/>
              <a:ext cx="192" cy="528"/>
            </a:xfrm>
            <a:prstGeom prst="line">
              <a:avLst/>
            </a:prstGeom>
            <a:noFill/>
            <a:ln w="31750">
              <a:solidFill>
                <a:srgbClr val="FF0000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l-GR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5BCB2D0A-F6FA-49A0-9494-7B2C096EC654}" type="slidenum">
              <a:rPr lang="en-US" sz="1200" smtClean="0">
                <a:latin typeface="Tahoma" pitchFamily="34" charset="0"/>
              </a:rPr>
              <a:pPr/>
              <a:t>19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560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>
                <a:latin typeface="Courier New" pitchFamily="49" charset="0"/>
              </a:rPr>
              <a:t>while</a:t>
            </a:r>
            <a:r>
              <a:rPr lang="en-US" smtClean="0"/>
              <a:t> Statement</a:t>
            </a:r>
          </a:p>
        </p:txBody>
      </p:sp>
      <p:sp>
        <p:nvSpPr>
          <p:cNvPr id="2560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solidFill>
                  <a:schemeClr val="accent2"/>
                </a:solidFill>
                <a:latin typeface="Courier New" pitchFamily="49" charset="0"/>
              </a:rPr>
              <a:t>       while </a:t>
            </a:r>
            <a:r>
              <a:rPr lang="en-US" sz="2400" b="1" smtClean="0">
                <a:latin typeface="Courier New" pitchFamily="49" charset="0"/>
              </a:rPr>
              <a:t>( </a:t>
            </a:r>
            <a:r>
              <a:rPr lang="en-US" sz="2400" b="1" i="1" smtClean="0"/>
              <a:t>&lt;</a:t>
            </a:r>
            <a:r>
              <a:rPr lang="el-GR" sz="2400" b="1" i="1" smtClean="0"/>
              <a:t>συνθήκη</a:t>
            </a:r>
            <a:r>
              <a:rPr lang="en-US" sz="2400" b="1" i="1" smtClean="0"/>
              <a:t>&gt;</a:t>
            </a:r>
            <a:r>
              <a:rPr lang="en-US" sz="2400" b="1" smtClean="0">
                <a:latin typeface="Courier New" pitchFamily="49" charset="0"/>
              </a:rPr>
              <a:t> ) 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latin typeface="Courier New" pitchFamily="49" charset="0"/>
              </a:rPr>
              <a:t>       {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latin typeface="Courier New" pitchFamily="49" charset="0"/>
              </a:rPr>
              <a:t>         &lt;</a:t>
            </a:r>
            <a:r>
              <a:rPr lang="el-GR" sz="2400" b="1" i="1" smtClean="0"/>
              <a:t>εκτέλεση κώδικα αν </a:t>
            </a:r>
            <a:r>
              <a:rPr lang="en-US" sz="2400" b="1" i="1" smtClean="0"/>
              <a:t>&lt;</a:t>
            </a:r>
            <a:r>
              <a:rPr lang="el-GR" sz="2400" b="1" i="1" smtClean="0"/>
              <a:t>συνθήκη</a:t>
            </a:r>
            <a:r>
              <a:rPr lang="en-US" sz="2400" b="1" i="1" smtClean="0"/>
              <a:t>&gt; true</a:t>
            </a:r>
            <a:r>
              <a:rPr lang="en-US" sz="2400" b="1" smtClean="0">
                <a:latin typeface="Courier New" pitchFamily="49" charset="0"/>
              </a:rPr>
              <a:t>&gt; ;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r>
              <a:rPr lang="en-US" sz="2400" b="1" smtClean="0">
                <a:latin typeface="Courier New" pitchFamily="49" charset="0"/>
              </a:rPr>
              <a:t>       }</a:t>
            </a:r>
          </a:p>
          <a:p>
            <a:pPr>
              <a:lnSpc>
                <a:spcPct val="90000"/>
              </a:lnSpc>
              <a:buFont typeface="ZapfDingbats" pitchFamily="82" charset="2"/>
              <a:buNone/>
            </a:pPr>
            <a:endParaRPr lang="en-US" smtClean="0"/>
          </a:p>
          <a:p>
            <a:pPr>
              <a:lnSpc>
                <a:spcPct val="90000"/>
              </a:lnSpc>
            </a:pPr>
            <a:r>
              <a:rPr lang="el-GR" smtClean="0"/>
              <a:t>Δομή Επανάληψης</a:t>
            </a:r>
            <a:endParaRPr lang="en-US" smtClean="0"/>
          </a:p>
          <a:p>
            <a:pPr lvl="1">
              <a:lnSpc>
                <a:spcPct val="90000"/>
              </a:lnSpc>
            </a:pPr>
            <a:r>
              <a:rPr lang="el-GR" smtClean="0"/>
              <a:t>Μια εντολή εκτελείται επαναληπτικά</a:t>
            </a:r>
            <a:endParaRPr lang="en-US" smtClean="0"/>
          </a:p>
          <a:p>
            <a:pPr lvl="2">
              <a:lnSpc>
                <a:spcPct val="90000"/>
              </a:lnSpc>
            </a:pPr>
            <a:r>
              <a:rPr lang="el-GR" smtClean="0"/>
              <a:t>Συνεχίζει </a:t>
            </a:r>
            <a:r>
              <a:rPr lang="en-US" smtClean="0"/>
              <a:t> </a:t>
            </a:r>
            <a:r>
              <a:rPr lang="el-GR" smtClean="0"/>
              <a:t>ΕΦΟΣΟΝ </a:t>
            </a:r>
            <a:r>
              <a:rPr lang="en-US" smtClean="0"/>
              <a:t> </a:t>
            </a:r>
            <a:r>
              <a:rPr lang="el-GR" smtClean="0"/>
              <a:t>η </a:t>
            </a:r>
            <a:r>
              <a:rPr lang="en-US" smtClean="0"/>
              <a:t>&lt;</a:t>
            </a:r>
            <a:r>
              <a:rPr lang="el-GR" smtClean="0"/>
              <a:t>ΣΥΝΘΗΚΗ</a:t>
            </a:r>
            <a:r>
              <a:rPr lang="en-US" smtClean="0"/>
              <a:t>&gt; </a:t>
            </a:r>
            <a:r>
              <a:rPr lang="el-GR" smtClean="0"/>
              <a:t>είναι </a:t>
            </a:r>
            <a:r>
              <a:rPr lang="en-US" smtClean="0"/>
              <a:t> true</a:t>
            </a:r>
            <a:endParaRPr lang="el-GR" smtClean="0"/>
          </a:p>
          <a:p>
            <a:pPr lvl="2">
              <a:lnSpc>
                <a:spcPct val="90000"/>
              </a:lnSpc>
            </a:pPr>
            <a:r>
              <a:rPr lang="el-GR" smtClean="0"/>
              <a:t>Τελειώνει όταν </a:t>
            </a:r>
            <a:r>
              <a:rPr lang="en-US" smtClean="0"/>
              <a:t>&lt;</a:t>
            </a:r>
            <a:r>
              <a:rPr lang="el-GR" smtClean="0"/>
              <a:t>ΣΥΝΘΗΚΗ</a:t>
            </a:r>
            <a:r>
              <a:rPr lang="en-US" smtClean="0"/>
              <a:t>&gt; </a:t>
            </a:r>
            <a:r>
              <a:rPr lang="el-GR" smtClean="0"/>
              <a:t>είναι</a:t>
            </a:r>
            <a:r>
              <a:rPr lang="en-US" smtClean="0"/>
              <a:t> false</a:t>
            </a:r>
          </a:p>
          <a:p>
            <a:pPr lvl="1">
              <a:lnSpc>
                <a:spcPct val="90000"/>
              </a:lnSpc>
            </a:pPr>
            <a:r>
              <a:rPr lang="el-GR" i="1" smtClean="0">
                <a:solidFill>
                  <a:srgbClr val="FF3300"/>
                </a:solidFill>
              </a:rPr>
              <a:t>Περιέχει είτε μια γραμμή κώδικα είτε ένα </a:t>
            </a:r>
            <a:r>
              <a:rPr lang="en-US" i="1" smtClean="0">
                <a:solidFill>
                  <a:srgbClr val="FF3300"/>
                </a:solidFill>
              </a:rPr>
              <a:t>block </a:t>
            </a:r>
            <a:r>
              <a:rPr lang="el-GR" i="1" smtClean="0">
                <a:solidFill>
                  <a:srgbClr val="FF3300"/>
                </a:solidFill>
              </a:rPr>
              <a:t>κώδικα</a:t>
            </a:r>
            <a:endParaRPr lang="en-US" i="1" smtClean="0">
              <a:solidFill>
                <a:srgbClr val="FF3300"/>
              </a:solidFill>
            </a:endParaRPr>
          </a:p>
        </p:txBody>
      </p:sp>
      <p:sp>
        <p:nvSpPr>
          <p:cNvPr id="25605" name="Rectangle 4"/>
          <p:cNvSpPr>
            <a:spLocks noChangeArrowheads="1"/>
          </p:cNvSpPr>
          <p:nvPr/>
        </p:nvSpPr>
        <p:spPr bwMode="auto">
          <a:xfrm>
            <a:off x="1371600" y="1447800"/>
            <a:ext cx="6553200" cy="1981200"/>
          </a:xfrm>
          <a:prstGeom prst="rect">
            <a:avLst/>
          </a:prstGeom>
          <a:noFill/>
          <a:ln w="2857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l-GR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4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F9394261-9730-4849-B5FD-A5060390FB2D}" type="slidenum">
              <a:rPr lang="en-US" sz="1200" smtClean="0">
                <a:latin typeface="Tahoma" pitchFamily="34" charset="0"/>
              </a:rPr>
              <a:pPr/>
              <a:t>2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717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Σειριακή Δομή </a:t>
            </a:r>
            <a:r>
              <a:rPr lang="en-US" smtClean="0"/>
              <a:t>(Flowchart)</a:t>
            </a:r>
          </a:p>
        </p:txBody>
      </p:sp>
      <p:grpSp>
        <p:nvGrpSpPr>
          <p:cNvPr id="7172" name="Group 3"/>
          <p:cNvGrpSpPr>
            <a:grpSpLocks/>
          </p:cNvGrpSpPr>
          <p:nvPr/>
        </p:nvGrpSpPr>
        <p:grpSpPr bwMode="auto">
          <a:xfrm>
            <a:off x="1371600" y="1981200"/>
            <a:ext cx="2057400" cy="3657600"/>
            <a:chOff x="1008" y="1008"/>
            <a:chExt cx="528" cy="2304"/>
          </a:xfrm>
        </p:grpSpPr>
        <p:sp>
          <p:nvSpPr>
            <p:cNvPr id="7174" name="Rectangle 4"/>
            <p:cNvSpPr>
              <a:spLocks noChangeArrowheads="1"/>
            </p:cNvSpPr>
            <p:nvPr/>
          </p:nvSpPr>
          <p:spPr bwMode="auto">
            <a:xfrm>
              <a:off x="1008" y="1700"/>
              <a:ext cx="528" cy="154"/>
            </a:xfrm>
            <a:prstGeom prst="rect">
              <a:avLst/>
            </a:prstGeom>
            <a:solidFill>
              <a:srgbClr val="99CCFF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</p:spPr>
          <p:txBody>
            <a:bodyPr anchor="ctr">
              <a:spAutoFit/>
            </a:bodyPr>
            <a:lstStyle/>
            <a:p>
              <a:endParaRPr lang="el-GR"/>
            </a:p>
          </p:txBody>
        </p:sp>
        <p:sp>
          <p:nvSpPr>
            <p:cNvPr id="7175" name="Oval 5"/>
            <p:cNvSpPr>
              <a:spLocks noChangeArrowheads="1"/>
            </p:cNvSpPr>
            <p:nvPr/>
          </p:nvSpPr>
          <p:spPr bwMode="auto">
            <a:xfrm>
              <a:off x="1200" y="1008"/>
              <a:ext cx="144" cy="144"/>
            </a:xfrm>
            <a:prstGeom prst="ellips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>
              <a:spAutoFit/>
            </a:bodyPr>
            <a:lstStyle/>
            <a:p>
              <a:endParaRPr lang="el-GR"/>
            </a:p>
          </p:txBody>
        </p:sp>
        <p:sp>
          <p:nvSpPr>
            <p:cNvPr id="7176" name="Rectangle 6"/>
            <p:cNvSpPr>
              <a:spLocks noChangeArrowheads="1"/>
            </p:cNvSpPr>
            <p:nvPr/>
          </p:nvSpPr>
          <p:spPr bwMode="auto">
            <a:xfrm>
              <a:off x="1008" y="1344"/>
              <a:ext cx="528" cy="154"/>
            </a:xfrm>
            <a:prstGeom prst="rect">
              <a:avLst/>
            </a:prstGeom>
            <a:solidFill>
              <a:srgbClr val="99CCFF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</p:spPr>
          <p:txBody>
            <a:bodyPr anchor="ctr">
              <a:spAutoFit/>
            </a:bodyPr>
            <a:lstStyle/>
            <a:p>
              <a:endParaRPr lang="el-GR"/>
            </a:p>
          </p:txBody>
        </p:sp>
        <p:sp>
          <p:nvSpPr>
            <p:cNvPr id="7177" name="Rectangle 7"/>
            <p:cNvSpPr>
              <a:spLocks noChangeArrowheads="1"/>
            </p:cNvSpPr>
            <p:nvPr/>
          </p:nvSpPr>
          <p:spPr bwMode="auto">
            <a:xfrm>
              <a:off x="1008" y="2794"/>
              <a:ext cx="528" cy="154"/>
            </a:xfrm>
            <a:prstGeom prst="rect">
              <a:avLst/>
            </a:prstGeom>
            <a:solidFill>
              <a:srgbClr val="99CCFF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</p:spPr>
          <p:txBody>
            <a:bodyPr anchor="ctr">
              <a:spAutoFit/>
            </a:bodyPr>
            <a:lstStyle/>
            <a:p>
              <a:endParaRPr lang="el-GR"/>
            </a:p>
          </p:txBody>
        </p:sp>
        <p:sp>
          <p:nvSpPr>
            <p:cNvPr id="7178" name="Text Box 8"/>
            <p:cNvSpPr txBox="1">
              <a:spLocks noChangeArrowheads="1"/>
            </p:cNvSpPr>
            <p:nvPr/>
          </p:nvSpPr>
          <p:spPr bwMode="auto">
            <a:xfrm>
              <a:off x="1196" y="2150"/>
              <a:ext cx="62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800" b="1">
                  <a:cs typeface="Times New Roman" pitchFamily="18" charset="0"/>
                </a:rPr>
                <a:t>.</a:t>
              </a:r>
              <a:br>
                <a:rPr lang="en-US" sz="1800" b="1">
                  <a:cs typeface="Times New Roman" pitchFamily="18" charset="0"/>
                </a:rPr>
              </a:br>
              <a:r>
                <a:rPr lang="en-US" sz="1800" b="1">
                  <a:cs typeface="Times New Roman" pitchFamily="18" charset="0"/>
                </a:rPr>
                <a:t>.</a:t>
              </a:r>
            </a:p>
          </p:txBody>
        </p:sp>
        <p:cxnSp>
          <p:nvCxnSpPr>
            <p:cNvPr id="7179" name="AutoShape 9"/>
            <p:cNvCxnSpPr>
              <a:cxnSpLocks noChangeShapeType="1"/>
              <a:stCxn id="7176" idx="2"/>
              <a:endCxn id="7174" idx="0"/>
            </p:cNvCxnSpPr>
            <p:nvPr/>
          </p:nvCxnSpPr>
          <p:spPr bwMode="auto">
            <a:xfrm>
              <a:off x="1272" y="1506"/>
              <a:ext cx="0" cy="186"/>
            </a:xfrm>
            <a:prstGeom prst="straightConnector1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7180" name="AutoShape 10"/>
            <p:cNvCxnSpPr>
              <a:cxnSpLocks noChangeShapeType="1"/>
              <a:stCxn id="7174" idx="2"/>
              <a:endCxn id="7178" idx="0"/>
            </p:cNvCxnSpPr>
            <p:nvPr/>
          </p:nvCxnSpPr>
          <p:spPr bwMode="auto">
            <a:xfrm>
              <a:off x="1272" y="1862"/>
              <a:ext cx="0" cy="288"/>
            </a:xfrm>
            <a:prstGeom prst="straightConnector1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7181" name="AutoShape 11"/>
            <p:cNvCxnSpPr>
              <a:cxnSpLocks noChangeShapeType="1"/>
              <a:stCxn id="7178" idx="2"/>
              <a:endCxn id="7177" idx="0"/>
            </p:cNvCxnSpPr>
            <p:nvPr/>
          </p:nvCxnSpPr>
          <p:spPr bwMode="auto">
            <a:xfrm>
              <a:off x="1272" y="2554"/>
              <a:ext cx="0" cy="232"/>
            </a:xfrm>
            <a:prstGeom prst="straightConnector1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7182" name="AutoShape 12"/>
            <p:cNvCxnSpPr>
              <a:cxnSpLocks noChangeShapeType="1"/>
              <a:stCxn id="7175" idx="4"/>
              <a:endCxn id="7176" idx="0"/>
            </p:cNvCxnSpPr>
            <p:nvPr/>
          </p:nvCxnSpPr>
          <p:spPr bwMode="auto">
            <a:xfrm>
              <a:off x="1272" y="1160"/>
              <a:ext cx="0" cy="176"/>
            </a:xfrm>
            <a:prstGeom prst="straightConnector1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7183" name="Oval 13"/>
            <p:cNvSpPr>
              <a:spLocks noChangeArrowheads="1"/>
            </p:cNvSpPr>
            <p:nvPr/>
          </p:nvSpPr>
          <p:spPr bwMode="auto">
            <a:xfrm>
              <a:off x="1196" y="3168"/>
              <a:ext cx="144" cy="144"/>
            </a:xfrm>
            <a:prstGeom prst="ellips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>
              <a:spAutoFit/>
            </a:bodyPr>
            <a:lstStyle/>
            <a:p>
              <a:endParaRPr lang="el-GR"/>
            </a:p>
          </p:txBody>
        </p:sp>
        <p:cxnSp>
          <p:nvCxnSpPr>
            <p:cNvPr id="7184" name="AutoShape 14"/>
            <p:cNvCxnSpPr>
              <a:cxnSpLocks noChangeShapeType="1"/>
              <a:stCxn id="7177" idx="2"/>
              <a:endCxn id="7183" idx="0"/>
            </p:cNvCxnSpPr>
            <p:nvPr/>
          </p:nvCxnSpPr>
          <p:spPr bwMode="auto">
            <a:xfrm flipH="1">
              <a:off x="1268" y="2956"/>
              <a:ext cx="4" cy="204"/>
            </a:xfrm>
            <a:prstGeom prst="straightConnector1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sp>
        <p:nvSpPr>
          <p:cNvPr id="7173" name="Text Box 15"/>
          <p:cNvSpPr txBox="1">
            <a:spLocks noChangeArrowheads="1"/>
          </p:cNvSpPr>
          <p:nvPr/>
        </p:nvSpPr>
        <p:spPr bwMode="auto">
          <a:xfrm>
            <a:off x="4114800" y="2438400"/>
            <a:ext cx="4267200" cy="2370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 eaLnBrk="1" hangingPunct="1">
              <a:spcBef>
                <a:spcPct val="50000"/>
              </a:spcBef>
            </a:pPr>
            <a:r>
              <a:rPr lang="el-GR" sz="1800" b="1" i="1" dirty="0">
                <a:cs typeface="Times New Roman" pitchFamily="18" charset="0"/>
              </a:rPr>
              <a:t>Καθεμία από αυτές τις εντολές μπορεί να είναι </a:t>
            </a:r>
            <a:r>
              <a:rPr lang="en-US" sz="1800" b="1" i="1" dirty="0">
                <a:cs typeface="Times New Roman" pitchFamily="18" charset="0"/>
              </a:rPr>
              <a:t>:</a:t>
            </a:r>
          </a:p>
          <a:p>
            <a:pPr algn="l" eaLnBrk="1" hangingPunct="1">
              <a:spcBef>
                <a:spcPct val="50000"/>
              </a:spcBef>
              <a:buFontTx/>
              <a:buChar char="•"/>
            </a:pPr>
            <a:r>
              <a:rPr lang="en-US" sz="1600" dirty="0">
                <a:cs typeface="Times New Roman" pitchFamily="18" charset="0"/>
              </a:rPr>
              <a:t>  </a:t>
            </a:r>
            <a:r>
              <a:rPr lang="el-GR" sz="1600" dirty="0">
                <a:cs typeface="Times New Roman" pitchFamily="18" charset="0"/>
              </a:rPr>
              <a:t>Μια δήλωση μεταβλητής</a:t>
            </a:r>
            <a:endParaRPr lang="en-US" sz="1600" dirty="0"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  <a:buFontTx/>
              <a:buChar char="•"/>
            </a:pPr>
            <a:r>
              <a:rPr lang="en-US" sz="1600" dirty="0">
                <a:cs typeface="Times New Roman" pitchFamily="18" charset="0"/>
              </a:rPr>
              <a:t>  </a:t>
            </a:r>
            <a:r>
              <a:rPr lang="el-GR" sz="1600" dirty="0">
                <a:cs typeface="Times New Roman" pitchFamily="18" charset="0"/>
              </a:rPr>
              <a:t>Μια εντολή εκχώρησης τιμών</a:t>
            </a:r>
            <a:endParaRPr lang="en-US" sz="1600" dirty="0"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  <a:buFontTx/>
              <a:buChar char="•"/>
            </a:pPr>
            <a:r>
              <a:rPr lang="en-US" sz="1600" dirty="0">
                <a:cs typeface="Times New Roman" pitchFamily="18" charset="0"/>
              </a:rPr>
              <a:t>  </a:t>
            </a:r>
            <a:r>
              <a:rPr lang="el-GR" sz="1600" dirty="0">
                <a:cs typeface="Times New Roman" pitchFamily="18" charset="0"/>
              </a:rPr>
              <a:t>Ένα κάλεσμα </a:t>
            </a:r>
            <a:r>
              <a:rPr lang="el-GR" sz="1600" dirty="0" smtClean="0">
                <a:cs typeface="Times New Roman" pitchFamily="18" charset="0"/>
              </a:rPr>
              <a:t>μεθόδου  </a:t>
            </a:r>
            <a:r>
              <a:rPr lang="el-GR" sz="1600" dirty="0">
                <a:cs typeface="Times New Roman" pitchFamily="18" charset="0"/>
              </a:rPr>
              <a:t>όπως για παράδειγμα </a:t>
            </a:r>
            <a:r>
              <a:rPr lang="en-US" sz="1600" dirty="0">
                <a:cs typeface="Times New Roman" pitchFamily="18" charset="0"/>
              </a:rPr>
              <a:t> </a:t>
            </a:r>
            <a:r>
              <a:rPr lang="en-US" sz="1200" b="1" dirty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Console.WriteLine( …);</a:t>
            </a:r>
            <a:r>
              <a:rPr lang="en-US" sz="1600" dirty="0">
                <a:cs typeface="Times New Roman" pitchFamily="18" charset="0"/>
              </a:rPr>
              <a:t> 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dirty="0">
                <a:cs typeface="Times New Roman" pitchFamily="18" charset="0"/>
              </a:rPr>
              <a:t> </a:t>
            </a:r>
            <a:r>
              <a:rPr lang="el-GR" sz="1600" dirty="0">
                <a:cs typeface="Times New Roman" pitchFamily="18" charset="0"/>
              </a:rPr>
              <a:t>ή άλλες πιο πολύπλοκες εντολές</a:t>
            </a:r>
            <a:endParaRPr lang="en-US" sz="1600" dirty="0"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4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BBE01EB9-E21D-4A1F-BD37-7E6CFA54E212}" type="slidenum">
              <a:rPr lang="en-US" sz="1200" smtClean="0">
                <a:latin typeface="Tahoma" pitchFamily="34" charset="0"/>
              </a:rPr>
              <a:pPr/>
              <a:t>20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662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smtClean="0">
                <a:latin typeface="Courier New" pitchFamily="49" charset="0"/>
              </a:rPr>
              <a:t>while</a:t>
            </a:r>
            <a:r>
              <a:rPr lang="en-US" sz="3600" smtClean="0"/>
              <a:t> Statement (</a:t>
            </a:r>
            <a:r>
              <a:rPr lang="el-GR" sz="3600" smtClean="0"/>
              <a:t>συνέχεια</a:t>
            </a:r>
            <a:r>
              <a:rPr lang="en-US" sz="3600" smtClean="0"/>
              <a:t>)</a:t>
            </a:r>
          </a:p>
        </p:txBody>
      </p:sp>
      <p:grpSp>
        <p:nvGrpSpPr>
          <p:cNvPr id="26628" name="Group 3"/>
          <p:cNvGrpSpPr>
            <a:grpSpLocks/>
          </p:cNvGrpSpPr>
          <p:nvPr/>
        </p:nvGrpSpPr>
        <p:grpSpPr bwMode="auto">
          <a:xfrm>
            <a:off x="533400" y="1828800"/>
            <a:ext cx="5943600" cy="2438400"/>
            <a:chOff x="672" y="1200"/>
            <a:chExt cx="3744" cy="1536"/>
          </a:xfrm>
        </p:grpSpPr>
        <p:grpSp>
          <p:nvGrpSpPr>
            <p:cNvPr id="26630" name="Group 4"/>
            <p:cNvGrpSpPr>
              <a:grpSpLocks/>
            </p:cNvGrpSpPr>
            <p:nvPr/>
          </p:nvGrpSpPr>
          <p:grpSpPr bwMode="auto">
            <a:xfrm>
              <a:off x="672" y="1200"/>
              <a:ext cx="3744" cy="1536"/>
              <a:chOff x="1008" y="144"/>
              <a:chExt cx="3744" cy="1536"/>
            </a:xfrm>
          </p:grpSpPr>
          <p:sp>
            <p:nvSpPr>
              <p:cNvPr id="26633" name="Rectangle 5"/>
              <p:cNvSpPr>
                <a:spLocks noChangeArrowheads="1"/>
              </p:cNvSpPr>
              <p:nvPr/>
            </p:nvSpPr>
            <p:spPr bwMode="auto">
              <a:xfrm>
                <a:off x="2656" y="672"/>
                <a:ext cx="224" cy="17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lIns="0" tIns="0" rIns="0" bIns="0">
                <a:spAutoFit/>
              </a:bodyPr>
              <a:lstStyle/>
              <a:p>
                <a:pPr eaLnBrk="1" hangingPunct="1"/>
                <a:r>
                  <a:rPr lang="en-US" sz="1800">
                    <a:solidFill>
                      <a:srgbClr val="000000"/>
                    </a:solidFill>
                  </a:rPr>
                  <a:t>true</a:t>
                </a:r>
                <a:endParaRPr lang="en-US" sz="1600">
                  <a:solidFill>
                    <a:schemeClr val="tx2"/>
                  </a:solidFill>
                </a:endParaRPr>
              </a:p>
            </p:txBody>
          </p:sp>
          <p:sp>
            <p:nvSpPr>
              <p:cNvPr id="26634" name="Rectangle 6"/>
              <p:cNvSpPr>
                <a:spLocks noChangeArrowheads="1"/>
              </p:cNvSpPr>
              <p:nvPr/>
            </p:nvSpPr>
            <p:spPr bwMode="auto">
              <a:xfrm>
                <a:off x="1872" y="1296"/>
                <a:ext cx="272" cy="17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lIns="0" tIns="0" rIns="0" bIns="0">
                <a:spAutoFit/>
              </a:bodyPr>
              <a:lstStyle/>
              <a:p>
                <a:pPr eaLnBrk="1" hangingPunct="1"/>
                <a:r>
                  <a:rPr lang="en-US" sz="1800">
                    <a:solidFill>
                      <a:srgbClr val="000000"/>
                    </a:solidFill>
                  </a:rPr>
                  <a:t>false</a:t>
                </a:r>
                <a:endParaRPr lang="en-US" sz="1600">
                  <a:solidFill>
                    <a:schemeClr val="tx2"/>
                  </a:solidFill>
                </a:endParaRPr>
              </a:p>
            </p:txBody>
          </p:sp>
          <p:grpSp>
            <p:nvGrpSpPr>
              <p:cNvPr id="26635" name="Group 7"/>
              <p:cNvGrpSpPr>
                <a:grpSpLocks/>
              </p:cNvGrpSpPr>
              <p:nvPr/>
            </p:nvGrpSpPr>
            <p:grpSpPr bwMode="auto">
              <a:xfrm>
                <a:off x="1008" y="144"/>
                <a:ext cx="3744" cy="1536"/>
                <a:chOff x="432" y="432"/>
                <a:chExt cx="3744" cy="1536"/>
              </a:xfrm>
            </p:grpSpPr>
            <p:sp>
              <p:nvSpPr>
                <p:cNvPr id="26636" name="Text Box 8"/>
                <p:cNvSpPr txBox="1">
                  <a:spLocks noChangeArrowheads="1"/>
                </p:cNvSpPr>
                <p:nvPr/>
              </p:nvSpPr>
              <p:spPr bwMode="auto">
                <a:xfrm>
                  <a:off x="2400" y="1104"/>
                  <a:ext cx="1776" cy="228"/>
                </a:xfrm>
                <a:prstGeom prst="rect">
                  <a:avLst/>
                </a:prstGeom>
                <a:solidFill>
                  <a:srgbClr val="CCECFF"/>
                </a:solidFill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hangingPunct="1"/>
                  <a:r>
                    <a:rPr lang="en-US" sz="1600" b="1">
                      <a:solidFill>
                        <a:schemeClr val="tx2"/>
                      </a:solidFill>
                      <a:latin typeface="Courier New" pitchFamily="49" charset="0"/>
                    </a:rPr>
                    <a:t>Product = 2 * product</a:t>
                  </a:r>
                </a:p>
              </p:txBody>
            </p:sp>
            <p:grpSp>
              <p:nvGrpSpPr>
                <p:cNvPr id="26637" name="Group 9"/>
                <p:cNvGrpSpPr>
                  <a:grpSpLocks/>
                </p:cNvGrpSpPr>
                <p:nvPr/>
              </p:nvGrpSpPr>
              <p:grpSpPr bwMode="auto">
                <a:xfrm>
                  <a:off x="432" y="432"/>
                  <a:ext cx="1632" cy="1536"/>
                  <a:chOff x="432" y="432"/>
                  <a:chExt cx="1632" cy="1536"/>
                </a:xfrm>
              </p:grpSpPr>
              <p:grpSp>
                <p:nvGrpSpPr>
                  <p:cNvPr id="26639" name="Group 10"/>
                  <p:cNvGrpSpPr>
                    <a:grpSpLocks/>
                  </p:cNvGrpSpPr>
                  <p:nvPr/>
                </p:nvGrpSpPr>
                <p:grpSpPr bwMode="auto">
                  <a:xfrm>
                    <a:off x="1200" y="432"/>
                    <a:ext cx="96" cy="384"/>
                    <a:chOff x="1536" y="576"/>
                    <a:chExt cx="96" cy="384"/>
                  </a:xfrm>
                </p:grpSpPr>
                <p:sp>
                  <p:nvSpPr>
                    <p:cNvPr id="26652" name="Oval 1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1536" y="576"/>
                      <a:ext cx="96" cy="96"/>
                    </a:xfrm>
                    <a:prstGeom prst="ellipse">
                      <a:avLst/>
                    </a:prstGeom>
                    <a:solidFill>
                      <a:srgbClr val="FFFFFF"/>
                    </a:solidFill>
                    <a:ln w="25400">
                      <a:solidFill>
                        <a:schemeClr val="tx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endParaRPr lang="el-GR"/>
                    </a:p>
                  </p:txBody>
                </p:sp>
                <p:sp>
                  <p:nvSpPr>
                    <p:cNvPr id="26653" name="Line 1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84" y="672"/>
                      <a:ext cx="0" cy="288"/>
                    </a:xfrm>
                    <a:prstGeom prst="line">
                      <a:avLst/>
                    </a:prstGeom>
                    <a:noFill/>
                    <a:ln w="25400">
                      <a:solidFill>
                        <a:schemeClr val="tx1"/>
                      </a:solidFill>
                      <a:round/>
                      <a:headEnd/>
                      <a:tailEnd type="triangle" w="med" len="med"/>
                    </a:ln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</a:extLst>
                  </p:spPr>
                  <p:txBody>
                    <a:bodyPr anchor="ctr"/>
                    <a:lstStyle/>
                    <a:p>
                      <a:endParaRPr lang="el-GR"/>
                    </a:p>
                  </p:txBody>
                </p:sp>
              </p:grpSp>
              <p:grpSp>
                <p:nvGrpSpPr>
                  <p:cNvPr id="26640" name="Group 13"/>
                  <p:cNvGrpSpPr>
                    <a:grpSpLocks/>
                  </p:cNvGrpSpPr>
                  <p:nvPr/>
                </p:nvGrpSpPr>
                <p:grpSpPr bwMode="auto">
                  <a:xfrm>
                    <a:off x="432" y="816"/>
                    <a:ext cx="1632" cy="1152"/>
                    <a:chOff x="2112" y="240"/>
                    <a:chExt cx="1632" cy="1152"/>
                  </a:xfrm>
                </p:grpSpPr>
                <p:grpSp>
                  <p:nvGrpSpPr>
                    <p:cNvPr id="26641" name="Group 14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880" y="1008"/>
                      <a:ext cx="96" cy="384"/>
                      <a:chOff x="2016" y="672"/>
                      <a:chExt cx="96" cy="384"/>
                    </a:xfrm>
                  </p:grpSpPr>
                  <p:sp>
                    <p:nvSpPr>
                      <p:cNvPr id="26650" name="Oval 15"/>
                      <p:cNvSpPr>
                        <a:spLocks noChangeArrowheads="1"/>
                      </p:cNvSpPr>
                      <p:nvPr/>
                    </p:nvSpPr>
                    <p:spPr bwMode="auto">
                      <a:xfrm>
                        <a:off x="2016" y="960"/>
                        <a:ext cx="96" cy="96"/>
                      </a:xfrm>
                      <a:prstGeom prst="ellipse">
                        <a:avLst/>
                      </a:prstGeom>
                      <a:solidFill>
                        <a:srgbClr val="FFFFFF"/>
                      </a:solidFill>
                      <a:ln w="254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</p:spPr>
                    <p:txBody>
                      <a:bodyPr wrap="none" anchor="ctr"/>
                      <a:lstStyle/>
                      <a:p>
                        <a:endParaRPr lang="el-GR"/>
                      </a:p>
                    </p:txBody>
                  </p:sp>
                  <p:sp>
                    <p:nvSpPr>
                      <p:cNvPr id="26651" name="Line 16"/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2064" y="672"/>
                        <a:ext cx="0" cy="288"/>
                      </a:xfrm>
                      <a:prstGeom prst="line">
                        <a:avLst/>
                      </a:prstGeom>
                      <a:noFill/>
                      <a:ln w="25400">
                        <a:solidFill>
                          <a:schemeClr val="tx1"/>
                        </a:solidFill>
                        <a:round/>
                        <a:headEnd/>
                        <a:tailEnd type="triangle" w="med" len="med"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  <p:txBody>
                      <a:bodyPr anchor="ctr"/>
                      <a:lstStyle/>
                      <a:p>
                        <a:endParaRPr lang="el-GR"/>
                      </a:p>
                    </p:txBody>
                  </p:sp>
                </p:grpSp>
                <p:grpSp>
                  <p:nvGrpSpPr>
                    <p:cNvPr id="26642" name="Group 17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112" y="240"/>
                      <a:ext cx="1632" cy="768"/>
                      <a:chOff x="2304" y="528"/>
                      <a:chExt cx="1632" cy="768"/>
                    </a:xfrm>
                  </p:grpSpPr>
                  <p:sp>
                    <p:nvSpPr>
                      <p:cNvPr id="26644" name="Freeform 18"/>
                      <p:cNvSpPr>
                        <a:spLocks/>
                      </p:cNvSpPr>
                      <p:nvPr/>
                    </p:nvSpPr>
                    <p:spPr bwMode="auto">
                      <a:xfrm>
                        <a:off x="2304" y="528"/>
                        <a:ext cx="1632" cy="758"/>
                      </a:xfrm>
                      <a:custGeom>
                        <a:avLst/>
                        <a:gdLst>
                          <a:gd name="T0" fmla="*/ 686 w 1689"/>
                          <a:gd name="T1" fmla="*/ 0 h 758"/>
                          <a:gd name="T2" fmla="*/ 0 w 1689"/>
                          <a:gd name="T3" fmla="*/ 388 h 758"/>
                          <a:gd name="T4" fmla="*/ 686 w 1689"/>
                          <a:gd name="T5" fmla="*/ 758 h 758"/>
                          <a:gd name="T6" fmla="*/ 1375 w 1689"/>
                          <a:gd name="T7" fmla="*/ 388 h 758"/>
                          <a:gd name="T8" fmla="*/ 686 w 1689"/>
                          <a:gd name="T9" fmla="*/ 0 h 758"/>
                          <a:gd name="T10" fmla="*/ 0 60000 65536"/>
                          <a:gd name="T11" fmla="*/ 0 60000 65536"/>
                          <a:gd name="T12" fmla="*/ 0 60000 65536"/>
                          <a:gd name="T13" fmla="*/ 0 60000 65536"/>
                          <a:gd name="T14" fmla="*/ 0 60000 65536"/>
                          <a:gd name="T15" fmla="*/ 0 w 1689"/>
                          <a:gd name="T16" fmla="*/ 0 h 758"/>
                          <a:gd name="T17" fmla="*/ 1689 w 1689"/>
                          <a:gd name="T18" fmla="*/ 758 h 758"/>
                        </a:gdLst>
                        <a:ahLst/>
                        <a:cxnLst>
                          <a:cxn ang="T10">
                            <a:pos x="T0" y="T1"/>
                          </a:cxn>
                          <a:cxn ang="T11">
                            <a:pos x="T2" y="T3"/>
                          </a:cxn>
                          <a:cxn ang="T12">
                            <a:pos x="T4" y="T5"/>
                          </a:cxn>
                          <a:cxn ang="T13">
                            <a:pos x="T6" y="T7"/>
                          </a:cxn>
                          <a:cxn ang="T14">
                            <a:pos x="T8" y="T9"/>
                          </a:cxn>
                        </a:cxnLst>
                        <a:rect l="T15" t="T16" r="T17" b="T18"/>
                        <a:pathLst>
                          <a:path w="1689" h="758">
                            <a:moveTo>
                              <a:pt x="844" y="0"/>
                            </a:moveTo>
                            <a:lnTo>
                              <a:pt x="0" y="388"/>
                            </a:lnTo>
                            <a:lnTo>
                              <a:pt x="844" y="758"/>
                            </a:lnTo>
                            <a:lnTo>
                              <a:pt x="1689" y="388"/>
                            </a:lnTo>
                            <a:lnTo>
                              <a:pt x="844" y="0"/>
                            </a:lnTo>
                            <a:close/>
                          </a:path>
                        </a:pathLst>
                      </a:custGeom>
                      <a:solidFill>
                        <a:srgbClr val="CCECFF"/>
                      </a:solidFill>
                      <a:ln>
                        <a:noFill/>
                      </a:ln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round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/>
                      <a:lstStyle/>
                      <a:p>
                        <a:endParaRPr lang="el-GR"/>
                      </a:p>
                    </p:txBody>
                  </p:sp>
                  <p:grpSp>
                    <p:nvGrpSpPr>
                      <p:cNvPr id="26645" name="Group 19"/>
                      <p:cNvGrpSpPr>
                        <a:grpSpLocks/>
                      </p:cNvGrpSpPr>
                      <p:nvPr/>
                    </p:nvGrpSpPr>
                    <p:grpSpPr bwMode="auto">
                      <a:xfrm>
                        <a:off x="2304" y="528"/>
                        <a:ext cx="1632" cy="768"/>
                        <a:chOff x="2400" y="528"/>
                        <a:chExt cx="1632" cy="768"/>
                      </a:xfrm>
                    </p:grpSpPr>
                    <p:sp>
                      <p:nvSpPr>
                        <p:cNvPr id="26646" name="Line 20"/>
                        <p:cNvSpPr>
                          <a:spLocks noChangeShapeType="1"/>
                        </p:cNvSpPr>
                        <p:nvPr/>
                      </p:nvSpPr>
                      <p:spPr bwMode="auto">
                        <a:xfrm flipV="1">
                          <a:off x="3216" y="912"/>
                          <a:ext cx="816" cy="384"/>
                        </a:xfrm>
                        <a:prstGeom prst="line">
                          <a:avLst/>
                        </a:prstGeom>
                        <a:noFill/>
                        <a:ln w="25400">
                          <a:solidFill>
                            <a:schemeClr val="tx1"/>
                          </a:solidFill>
                          <a:round/>
                          <a:headEnd/>
                          <a:tailEnd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noFill/>
                            </a14:hiddenFill>
                          </a:ext>
                        </a:extLst>
                      </p:spPr>
                      <p:txBody>
                        <a:bodyPr anchor="ctr"/>
                        <a:lstStyle/>
                        <a:p>
                          <a:endParaRPr lang="el-GR"/>
                        </a:p>
                      </p:txBody>
                    </p:sp>
                    <p:sp>
                      <p:nvSpPr>
                        <p:cNvPr id="26647" name="Line 21"/>
                        <p:cNvSpPr>
                          <a:spLocks noChangeShapeType="1"/>
                        </p:cNvSpPr>
                        <p:nvPr/>
                      </p:nvSpPr>
                      <p:spPr bwMode="auto">
                        <a:xfrm flipH="1" flipV="1">
                          <a:off x="3216" y="528"/>
                          <a:ext cx="816" cy="384"/>
                        </a:xfrm>
                        <a:prstGeom prst="line">
                          <a:avLst/>
                        </a:prstGeom>
                        <a:noFill/>
                        <a:ln w="25400">
                          <a:solidFill>
                            <a:schemeClr val="tx1"/>
                          </a:solidFill>
                          <a:round/>
                          <a:headEnd/>
                          <a:tailEnd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noFill/>
                            </a14:hiddenFill>
                          </a:ext>
                        </a:extLst>
                      </p:spPr>
                      <p:txBody>
                        <a:bodyPr anchor="ctr"/>
                        <a:lstStyle/>
                        <a:p>
                          <a:endParaRPr lang="el-GR"/>
                        </a:p>
                      </p:txBody>
                    </p:sp>
                    <p:sp>
                      <p:nvSpPr>
                        <p:cNvPr id="26648" name="Line 22"/>
                        <p:cNvSpPr>
                          <a:spLocks noChangeShapeType="1"/>
                        </p:cNvSpPr>
                        <p:nvPr/>
                      </p:nvSpPr>
                      <p:spPr bwMode="auto">
                        <a:xfrm flipV="1">
                          <a:off x="2400" y="528"/>
                          <a:ext cx="816" cy="384"/>
                        </a:xfrm>
                        <a:prstGeom prst="line">
                          <a:avLst/>
                        </a:prstGeom>
                        <a:noFill/>
                        <a:ln w="25400">
                          <a:solidFill>
                            <a:schemeClr val="tx1"/>
                          </a:solidFill>
                          <a:round/>
                          <a:headEnd/>
                          <a:tailEnd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noFill/>
                            </a14:hiddenFill>
                          </a:ext>
                        </a:extLst>
                      </p:spPr>
                      <p:txBody>
                        <a:bodyPr anchor="ctr"/>
                        <a:lstStyle/>
                        <a:p>
                          <a:endParaRPr lang="el-GR"/>
                        </a:p>
                      </p:txBody>
                    </p:sp>
                    <p:sp>
                      <p:nvSpPr>
                        <p:cNvPr id="26649" name="Line 23"/>
                        <p:cNvSpPr>
                          <a:spLocks noChangeShapeType="1"/>
                        </p:cNvSpPr>
                        <p:nvPr/>
                      </p:nvSpPr>
                      <p:spPr bwMode="auto">
                        <a:xfrm>
                          <a:off x="2400" y="912"/>
                          <a:ext cx="816" cy="384"/>
                        </a:xfrm>
                        <a:prstGeom prst="line">
                          <a:avLst/>
                        </a:prstGeom>
                        <a:noFill/>
                        <a:ln w="25400">
                          <a:solidFill>
                            <a:schemeClr val="tx1"/>
                          </a:solidFill>
                          <a:round/>
                          <a:headEnd/>
                          <a:tailEnd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noFill/>
                            </a14:hiddenFill>
                          </a:ext>
                        </a:extLst>
                      </p:spPr>
                      <p:txBody>
                        <a:bodyPr anchor="ctr"/>
                        <a:lstStyle/>
                        <a:p>
                          <a:endParaRPr lang="el-GR"/>
                        </a:p>
                      </p:txBody>
                    </p:sp>
                  </p:grpSp>
                </p:grpSp>
                <p:sp>
                  <p:nvSpPr>
                    <p:cNvPr id="26643" name="Text Box 24"/>
                    <p:cNvSpPr txBox="1">
                      <a:spLocks noChangeArrowheads="1"/>
                    </p:cNvSpPr>
                    <p:nvPr/>
                  </p:nvSpPr>
                  <p:spPr bwMode="auto">
                    <a:xfrm>
                      <a:off x="2304" y="528"/>
                      <a:ext cx="1271" cy="212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>
                      <a:spAutoFit/>
                    </a:bodyPr>
                    <a:lstStyle>
                      <a:lvl1pPr>
                        <a:defRPr sz="500">
                          <a:solidFill>
                            <a:schemeClr val="tx1"/>
                          </a:solidFill>
                          <a:latin typeface="Times New Roman" pitchFamily="18" charset="0"/>
                        </a:defRPr>
                      </a:lvl1pPr>
                      <a:lvl2pPr marL="742950" indent="-285750">
                        <a:defRPr sz="500">
                          <a:solidFill>
                            <a:schemeClr val="tx1"/>
                          </a:solidFill>
                          <a:latin typeface="Times New Roman" pitchFamily="18" charset="0"/>
                        </a:defRPr>
                      </a:lvl2pPr>
                      <a:lvl3pPr marL="1143000" indent="-228600">
                        <a:defRPr sz="500">
                          <a:solidFill>
                            <a:schemeClr val="tx1"/>
                          </a:solidFill>
                          <a:latin typeface="Times New Roman" pitchFamily="18" charset="0"/>
                        </a:defRPr>
                      </a:lvl3pPr>
                      <a:lvl4pPr marL="1600200" indent="-228600">
                        <a:defRPr sz="500">
                          <a:solidFill>
                            <a:schemeClr val="tx1"/>
                          </a:solidFill>
                          <a:latin typeface="Times New Roman" pitchFamily="18" charset="0"/>
                        </a:defRPr>
                      </a:lvl4pPr>
                      <a:lvl5pPr marL="2057400" indent="-228600">
                        <a:defRPr sz="500">
                          <a:solidFill>
                            <a:schemeClr val="tx1"/>
                          </a:solidFill>
                          <a:latin typeface="Times New Roman" pitchFamily="18" charset="0"/>
                        </a:defRPr>
                      </a:lvl5pPr>
                      <a:lvl6pPr marL="2514600" indent="-228600" algn="ctr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 sz="500">
                          <a:solidFill>
                            <a:schemeClr val="tx1"/>
                          </a:solidFill>
                          <a:latin typeface="Times New Roman" pitchFamily="18" charset="0"/>
                        </a:defRPr>
                      </a:lvl6pPr>
                      <a:lvl7pPr marL="2971800" indent="-228600" algn="ctr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 sz="500">
                          <a:solidFill>
                            <a:schemeClr val="tx1"/>
                          </a:solidFill>
                          <a:latin typeface="Times New Roman" pitchFamily="18" charset="0"/>
                        </a:defRPr>
                      </a:lvl7pPr>
                      <a:lvl8pPr marL="3429000" indent="-228600" algn="ctr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 sz="500">
                          <a:solidFill>
                            <a:schemeClr val="tx1"/>
                          </a:solidFill>
                          <a:latin typeface="Times New Roman" pitchFamily="18" charset="0"/>
                        </a:defRPr>
                      </a:lvl8pPr>
                      <a:lvl9pPr marL="3886200" indent="-228600" algn="ctr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 sz="500">
                          <a:solidFill>
                            <a:schemeClr val="tx1"/>
                          </a:solidFill>
                          <a:latin typeface="Times New Roman" pitchFamily="18" charset="0"/>
                        </a:defRPr>
                      </a:lvl9pPr>
                    </a:lstStyle>
                    <a:p>
                      <a:pPr eaLnBrk="1" hangingPunct="1"/>
                      <a:r>
                        <a:rPr lang="en-US" sz="1600" b="1">
                          <a:solidFill>
                            <a:schemeClr val="tx2"/>
                          </a:solidFill>
                          <a:latin typeface="Courier New" pitchFamily="49" charset="0"/>
                        </a:rPr>
                        <a:t>Product &lt;= 1000</a:t>
                      </a:r>
                    </a:p>
                  </p:txBody>
                </p:sp>
              </p:grpSp>
            </p:grpSp>
            <p:sp>
              <p:nvSpPr>
                <p:cNvPr id="26638" name="Line 25"/>
                <p:cNvSpPr>
                  <a:spLocks noChangeShapeType="1"/>
                </p:cNvSpPr>
                <p:nvPr/>
              </p:nvSpPr>
              <p:spPr bwMode="auto">
                <a:xfrm>
                  <a:off x="2064" y="1200"/>
                  <a:ext cx="336" cy="0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anchor="ctr"/>
                <a:lstStyle/>
                <a:p>
                  <a:endParaRPr lang="el-GR"/>
                </a:p>
              </p:txBody>
            </p:sp>
          </p:grpSp>
        </p:grpSp>
        <p:sp>
          <p:nvSpPr>
            <p:cNvPr id="26631" name="Line 26"/>
            <p:cNvSpPr>
              <a:spLocks noChangeShapeType="1"/>
            </p:cNvSpPr>
            <p:nvPr/>
          </p:nvSpPr>
          <p:spPr bwMode="auto">
            <a:xfrm flipV="1">
              <a:off x="3360" y="1392"/>
              <a:ext cx="0" cy="48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  <p:sp>
          <p:nvSpPr>
            <p:cNvPr id="26632" name="Line 27"/>
            <p:cNvSpPr>
              <a:spLocks noChangeShapeType="1"/>
            </p:cNvSpPr>
            <p:nvPr/>
          </p:nvSpPr>
          <p:spPr bwMode="auto">
            <a:xfrm flipH="1" flipV="1">
              <a:off x="1536" y="1392"/>
              <a:ext cx="1824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anchor="ctr"/>
            <a:lstStyle/>
            <a:p>
              <a:endParaRPr lang="el-GR"/>
            </a:p>
          </p:txBody>
        </p:sp>
      </p:grpSp>
      <p:sp>
        <p:nvSpPr>
          <p:cNvPr id="26629" name="Text Box 28"/>
          <p:cNvSpPr txBox="1">
            <a:spLocks noChangeArrowheads="1"/>
          </p:cNvSpPr>
          <p:nvPr/>
        </p:nvSpPr>
        <p:spPr bwMode="auto">
          <a:xfrm>
            <a:off x="4038600" y="3886200"/>
            <a:ext cx="4495800" cy="1815882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int 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product</a:t>
            </a:r>
            <a:r>
              <a:rPr lang="el-GR" sz="1600" b="1" dirty="0" smtClean="0">
                <a:latin typeface="Courier New" pitchFamily="49" charset="0"/>
                <a:cs typeface="Times New Roman" pitchFamily="18" charset="0"/>
              </a:rPr>
              <a:t> = 2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;</a:t>
            </a:r>
            <a:endParaRPr lang="en-US" sz="1600" b="1" dirty="0">
              <a:latin typeface="Courier New" pitchFamily="49" charset="0"/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solidFill>
                  <a:schemeClr val="accent2"/>
                </a:solidFill>
                <a:latin typeface="Courier New" pitchFamily="49" charset="0"/>
                <a:cs typeface="Times New Roman" pitchFamily="18" charset="0"/>
              </a:rPr>
              <a:t>while </a:t>
            </a:r>
            <a:r>
              <a:rPr lang="en-US" sz="1600" b="1" dirty="0">
                <a:latin typeface="Courier New" pitchFamily="49" charset="0"/>
                <a:cs typeface="Times New Roman" pitchFamily="18" charset="0"/>
              </a:rPr>
              <a:t>(product &lt;= 1000)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latin typeface="Courier New" pitchFamily="49" charset="0"/>
                <a:cs typeface="Times New Roman" pitchFamily="18" charset="0"/>
              </a:rPr>
              <a:t>  product = 2 * product</a:t>
            </a:r>
            <a:r>
              <a:rPr lang="en-US" sz="1600" b="1" dirty="0" smtClean="0">
                <a:latin typeface="Courier New" pitchFamily="49" charset="0"/>
                <a:cs typeface="Times New Roman" pitchFamily="18" charset="0"/>
              </a:rPr>
              <a:t>;</a:t>
            </a:r>
            <a:endParaRPr lang="en-US" sz="1600" b="1" dirty="0">
              <a:latin typeface="Courier New" pitchFamily="49" charset="0"/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endParaRPr lang="en-US" sz="1600" b="1" dirty="0">
              <a:latin typeface="Courier New" pitchFamily="49" charset="0"/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600" b="1" dirty="0">
                <a:solidFill>
                  <a:srgbClr val="FF3300"/>
                </a:solidFill>
                <a:latin typeface="Courier New" pitchFamily="49" charset="0"/>
                <a:cs typeface="Times New Roman" pitchFamily="18" charset="0"/>
              </a:rPr>
              <a:t>// </a:t>
            </a:r>
            <a:r>
              <a:rPr lang="el-GR" sz="1600" b="1" dirty="0">
                <a:solidFill>
                  <a:srgbClr val="FF3300"/>
                </a:solidFill>
                <a:latin typeface="Courier New" pitchFamily="49" charset="0"/>
                <a:cs typeface="Times New Roman" pitchFamily="18" charset="0"/>
              </a:rPr>
              <a:t>Επόμενες εντολές</a:t>
            </a:r>
            <a:endParaRPr lang="en-US" sz="1600" b="1" dirty="0">
              <a:solidFill>
                <a:srgbClr val="FF3300"/>
              </a:solidFill>
              <a:latin typeface="Courier New" pitchFamily="49" charset="0"/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01DDE6C1-0A9B-4C7B-935F-0760D5106E47}" type="slidenum">
              <a:rPr lang="en-US" sz="1200" smtClean="0">
                <a:latin typeface="Tahoma" pitchFamily="34" charset="0"/>
              </a:rPr>
              <a:pPr/>
              <a:t>21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8675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 lIns="92075" tIns="46038" rIns="92075" bIns="46038"/>
          <a:lstStyle/>
          <a:p>
            <a:r>
              <a:rPr lang="en-US" smtClean="0">
                <a:latin typeface="Courier New" pitchFamily="49" charset="0"/>
              </a:rPr>
              <a:t>while</a:t>
            </a:r>
            <a:r>
              <a:rPr lang="en-US" smtClean="0"/>
              <a:t> Statement</a:t>
            </a:r>
          </a:p>
        </p:txBody>
      </p:sp>
      <p:sp>
        <p:nvSpPr>
          <p:cNvPr id="28676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 lIns="92075" tIns="46038" rIns="92075" bIns="46038"/>
          <a:lstStyle/>
          <a:p>
            <a:r>
              <a:rPr lang="el-GR" dirty="0" smtClean="0"/>
              <a:t>Παρατηρείστε ότι αν η συνθήκη στο </a:t>
            </a:r>
            <a:r>
              <a:rPr lang="en-US" dirty="0" smtClean="0"/>
              <a:t>while</a:t>
            </a:r>
            <a:r>
              <a:rPr lang="en-US" dirty="0" smtClean="0">
                <a:latin typeface="Courier New" pitchFamily="49" charset="0"/>
              </a:rPr>
              <a:t> </a:t>
            </a:r>
            <a:r>
              <a:rPr lang="en-US" dirty="0" smtClean="0"/>
              <a:t>statement </a:t>
            </a:r>
            <a:r>
              <a:rPr lang="el-GR" dirty="0" smtClean="0"/>
              <a:t>είναι </a:t>
            </a:r>
            <a:r>
              <a:rPr lang="en-US" dirty="0" smtClean="0">
                <a:solidFill>
                  <a:srgbClr val="FF0000"/>
                </a:solidFill>
              </a:rPr>
              <a:t>false </a:t>
            </a:r>
            <a:r>
              <a:rPr lang="el-GR" dirty="0" smtClean="0">
                <a:solidFill>
                  <a:srgbClr val="FF0000"/>
                </a:solidFill>
              </a:rPr>
              <a:t>ΑΡΧΙΚΑ </a:t>
            </a:r>
            <a:r>
              <a:rPr lang="en-US" dirty="0" smtClean="0"/>
              <a:t>, </a:t>
            </a:r>
            <a:r>
              <a:rPr lang="el-GR" dirty="0" smtClean="0"/>
              <a:t>δεν μπαίνουμε ποτέ μέσα στο </a:t>
            </a:r>
            <a:r>
              <a:rPr lang="en-US" dirty="0" smtClean="0"/>
              <a:t>while.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F36567CB-A29F-4382-9A67-A2AF89F2538A}" type="slidenum">
              <a:rPr lang="en-US" sz="1200" smtClean="0">
                <a:latin typeface="Tahoma" pitchFamily="34" charset="0"/>
              </a:rPr>
              <a:pPr/>
              <a:t>22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9699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 lIns="92075" tIns="46038" rIns="92075" bIns="46038"/>
          <a:lstStyle/>
          <a:p>
            <a:r>
              <a:rPr lang="en-US" dirty="0" smtClean="0"/>
              <a:t>Infinite </a:t>
            </a:r>
            <a:r>
              <a:rPr lang="en-US" dirty="0" smtClean="0"/>
              <a:t>Loop</a:t>
            </a:r>
            <a:r>
              <a:rPr lang="el-GR" dirty="0" smtClean="0"/>
              <a:t> (</a:t>
            </a:r>
            <a:r>
              <a:rPr lang="el-GR" dirty="0" smtClean="0"/>
              <a:t>Ατέρμων Βρόγχος)</a:t>
            </a:r>
            <a:endParaRPr lang="en-US" dirty="0" smtClean="0"/>
          </a:p>
        </p:txBody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600200"/>
            <a:ext cx="7772400" cy="4953000"/>
          </a:xfrm>
          <a:noFill/>
        </p:spPr>
        <p:txBody>
          <a:bodyPr lIns="92075" tIns="46038" rIns="92075" bIns="46038"/>
          <a:lstStyle/>
          <a:p>
            <a:r>
              <a:rPr lang="el-GR" sz="2400" dirty="0" smtClean="0"/>
              <a:t>Το σώμα ενός </a:t>
            </a:r>
            <a:r>
              <a:rPr lang="en-US" sz="2400" dirty="0" smtClean="0"/>
              <a:t>while</a:t>
            </a:r>
            <a:r>
              <a:rPr lang="en-US" sz="2400" dirty="0" smtClean="0">
                <a:latin typeface="Courier New" pitchFamily="49" charset="0"/>
              </a:rPr>
              <a:t> </a:t>
            </a:r>
            <a:r>
              <a:rPr lang="en-US" sz="2400" dirty="0" smtClean="0"/>
              <a:t>loop </a:t>
            </a:r>
            <a:r>
              <a:rPr lang="el-GR" sz="2400" dirty="0" smtClean="0"/>
              <a:t>ΠΡΕΠΕΙ ΚΑΠΟΤΕ να μετατρέψει τη συνθήκη σε </a:t>
            </a:r>
            <a:r>
              <a:rPr lang="en-US" sz="2400" dirty="0" smtClean="0"/>
              <a:t>FALSE</a:t>
            </a:r>
          </a:p>
          <a:p>
            <a:r>
              <a:rPr lang="el-GR" sz="2400" dirty="0" smtClean="0"/>
              <a:t>Αν όχι τότε έχουμε </a:t>
            </a:r>
            <a:r>
              <a:rPr lang="en-US" sz="2400" i="1" dirty="0" smtClean="0">
                <a:solidFill>
                  <a:srgbClr val="CC0000"/>
                </a:solidFill>
              </a:rPr>
              <a:t>infinite loop</a:t>
            </a:r>
            <a:r>
              <a:rPr lang="el-GR" sz="2400" i="1" dirty="0" smtClean="0">
                <a:solidFill>
                  <a:srgbClr val="CC0000"/>
                </a:solidFill>
              </a:rPr>
              <a:t> (ατέρμων βρόγχος)</a:t>
            </a:r>
            <a:r>
              <a:rPr lang="en-US" sz="2400" dirty="0" smtClean="0"/>
              <a:t>, </a:t>
            </a:r>
            <a:r>
              <a:rPr lang="el-GR" sz="2400" dirty="0" smtClean="0"/>
              <a:t>το οποίο θα εκτελείται για πάντα ή μέχρις ότου σταματήσουμε εμείς την εκτέλεση του προγράμματος</a:t>
            </a:r>
            <a:endParaRPr lang="en-US" sz="2400" dirty="0" smtClean="0"/>
          </a:p>
          <a:p>
            <a:pPr>
              <a:buFont typeface="ZapfDingbats" pitchFamily="82" charset="2"/>
              <a:buNone/>
            </a:pPr>
            <a:endParaRPr lang="en-US" sz="2400" dirty="0" smtClean="0"/>
          </a:p>
          <a:p>
            <a:r>
              <a:rPr lang="el-GR" sz="2400" dirty="0" smtClean="0"/>
              <a:t>Παράδειγμα</a:t>
            </a:r>
            <a:r>
              <a:rPr lang="en-US" sz="2400" dirty="0" smtClean="0"/>
              <a:t> </a:t>
            </a:r>
            <a:r>
              <a:rPr lang="en-US" sz="2400" dirty="0" smtClean="0">
                <a:solidFill>
                  <a:schemeClr val="accent6">
                    <a:lumMod val="75000"/>
                  </a:schemeClr>
                </a:solidFill>
              </a:rPr>
              <a:t>Forever.cs</a:t>
            </a:r>
          </a:p>
          <a:p>
            <a:endParaRPr lang="en-US" sz="2400" dirty="0" smtClean="0"/>
          </a:p>
          <a:p>
            <a:r>
              <a:rPr lang="el-GR" sz="2400" dirty="0" smtClean="0"/>
              <a:t>Αυτή η περίπτωση είναι μια τυπική περίπτωση δημιουργίας λογικών λαθών στα προγράμματα</a:t>
            </a:r>
            <a:endParaRPr lang="en-US" sz="2400" dirty="0" smtClean="0"/>
          </a:p>
          <a:p>
            <a:r>
              <a:rPr lang="el-GR" sz="2400" dirty="0" smtClean="0"/>
              <a:t>Πρέπει να σιγουρευόμαστε ότι δεν έχουμε τέτοια </a:t>
            </a:r>
            <a:r>
              <a:rPr lang="en-US" sz="2400" dirty="0" smtClean="0"/>
              <a:t>loops</a:t>
            </a:r>
            <a:r>
              <a:rPr lang="el-GR" sz="2400" dirty="0" smtClean="0"/>
              <a:t> </a:t>
            </a:r>
            <a:endParaRPr lang="en-US" sz="2400" dirty="0" smtClean="0">
              <a:latin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EE1CD017-33D0-449B-AE14-83A8837A74D7}" type="slidenum">
              <a:rPr lang="en-US" sz="1200" smtClean="0">
                <a:latin typeface="Tahoma" pitchFamily="34" charset="0"/>
              </a:rPr>
              <a:pPr/>
              <a:t>23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30723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381000"/>
            <a:ext cx="8763000" cy="838200"/>
          </a:xfrm>
        </p:spPr>
        <p:txBody>
          <a:bodyPr/>
          <a:lstStyle/>
          <a:p>
            <a:r>
              <a:rPr lang="el-GR" sz="2800" smtClean="0"/>
              <a:t>Παράδειγμα</a:t>
            </a:r>
            <a:r>
              <a:rPr lang="en-US" sz="2800" smtClean="0"/>
              <a:t> 1: </a:t>
            </a:r>
            <a:r>
              <a:rPr lang="en-US" sz="2800" smtClean="0">
                <a:latin typeface="Courier New" pitchFamily="49" charset="0"/>
              </a:rPr>
              <a:t>While</a:t>
            </a:r>
            <a:r>
              <a:rPr lang="en-US" sz="2800" smtClean="0"/>
              <a:t> Loop</a:t>
            </a:r>
            <a:r>
              <a:rPr lang="el-GR" sz="2800" smtClean="0"/>
              <a:t> ελεγχόμενο με μετρητή</a:t>
            </a:r>
            <a:endParaRPr lang="en-US" sz="2800" smtClean="0"/>
          </a:p>
        </p:txBody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l-GR" dirty="0" smtClean="0"/>
              <a:t>Μεταβλητή ελέγχου</a:t>
            </a:r>
            <a:endParaRPr lang="en-US" dirty="0" smtClean="0"/>
          </a:p>
          <a:p>
            <a:pPr lvl="2"/>
            <a:r>
              <a:rPr lang="el-GR" dirty="0" smtClean="0"/>
              <a:t>Η μεταβλητή χρησιμοποιείται σαν μετρητής (</a:t>
            </a:r>
            <a:r>
              <a:rPr lang="en-US" dirty="0" smtClean="0"/>
              <a:t>counter</a:t>
            </a:r>
            <a:r>
              <a:rPr lang="el-GR" dirty="0" smtClean="0"/>
              <a:t>)</a:t>
            </a:r>
            <a:r>
              <a:rPr lang="en-US" dirty="0" smtClean="0"/>
              <a:t> </a:t>
            </a:r>
            <a:r>
              <a:rPr lang="el-GR" dirty="0" smtClean="0"/>
              <a:t>για να καθορίσει πότε το </a:t>
            </a:r>
            <a:r>
              <a:rPr lang="en-US" dirty="0" smtClean="0"/>
              <a:t>loop </a:t>
            </a:r>
            <a:r>
              <a:rPr lang="el-GR" dirty="0" smtClean="0"/>
              <a:t>θα τελειώσει</a:t>
            </a:r>
            <a:endParaRPr lang="en-US" dirty="0" smtClean="0"/>
          </a:p>
          <a:p>
            <a:pPr lvl="2"/>
            <a:endParaRPr lang="en-US" dirty="0" smtClean="0"/>
          </a:p>
          <a:p>
            <a:r>
              <a:rPr lang="el-GR" dirty="0" smtClean="0"/>
              <a:t>ΤΡΙΑ </a:t>
            </a:r>
            <a:r>
              <a:rPr lang="en-US" dirty="0" smtClean="0"/>
              <a:t> </a:t>
            </a:r>
            <a:r>
              <a:rPr lang="el-GR" dirty="0" smtClean="0"/>
              <a:t>ΚΟΜΜΑΤΙΑ</a:t>
            </a:r>
            <a:endParaRPr lang="en-US" dirty="0" smtClean="0"/>
          </a:p>
          <a:p>
            <a:pPr lvl="2"/>
            <a:r>
              <a:rPr lang="el-GR" dirty="0" smtClean="0"/>
              <a:t>Αρχική τιμή του μετρητή</a:t>
            </a:r>
            <a:endParaRPr lang="en-US" dirty="0" smtClean="0"/>
          </a:p>
          <a:p>
            <a:pPr lvl="2"/>
            <a:r>
              <a:rPr lang="el-GR" dirty="0" smtClean="0"/>
              <a:t>Έλεγχος αν ο μετρητής έχει φθάσει στην τελική τιμή</a:t>
            </a:r>
            <a:endParaRPr lang="en-US" dirty="0" smtClean="0"/>
          </a:p>
          <a:p>
            <a:pPr lvl="3"/>
            <a:r>
              <a:rPr lang="el-GR" dirty="0" smtClean="0"/>
              <a:t>Αν όχι </a:t>
            </a:r>
            <a:r>
              <a:rPr lang="el-GR" dirty="0" smtClean="0"/>
              <a:t>η επανάληψη</a:t>
            </a:r>
            <a:r>
              <a:rPr lang="en-US" dirty="0" smtClean="0"/>
              <a:t> </a:t>
            </a:r>
            <a:r>
              <a:rPr lang="el-GR" dirty="0" smtClean="0"/>
              <a:t>συνεχίζεται</a:t>
            </a:r>
            <a:endParaRPr lang="en-US" dirty="0" smtClean="0"/>
          </a:p>
          <a:p>
            <a:pPr lvl="2"/>
            <a:r>
              <a:rPr lang="el-GR" dirty="0" smtClean="0"/>
              <a:t>Αύξηση ή μείωση της τιμής του μετρητή</a:t>
            </a:r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WhileCounter.cs</a:t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>Output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76200" y="228600"/>
            <a:ext cx="6934200" cy="3962400"/>
          </a:xfrm>
        </p:spPr>
        <p:txBody>
          <a:bodyPr/>
          <a:lstStyle/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</a:t>
            </a:r>
            <a:r>
              <a:rPr lang="en-US" dirty="0" err="1" smtClean="0">
                <a:solidFill>
                  <a:srgbClr val="008000"/>
                </a:solidFill>
                <a:cs typeface="Times New Roman" pitchFamily="18" charset="0"/>
              </a:rPr>
              <a:t>WhileCounter.cs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Counter-controlled repetition.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 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    </a:t>
            </a:r>
            <a:r>
              <a:rPr lang="en-US" dirty="0" smtClean="0">
                <a:solidFill>
                  <a:srgbClr val="275AFF"/>
                </a:solidFill>
                <a:cs typeface="Times New Roman" pitchFamily="18" charset="0"/>
              </a:rPr>
              <a:t>using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System;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 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6    </a:t>
            </a:r>
            <a:r>
              <a:rPr lang="en-US" dirty="0" smtClean="0">
                <a:solidFill>
                  <a:srgbClr val="275AFF"/>
                </a:solidFill>
                <a:cs typeface="Times New Roman" pitchFamily="18" charset="0"/>
              </a:rPr>
              <a:t>class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</a:t>
            </a:r>
            <a:r>
              <a:rPr lang="en-US" dirty="0" err="1" smtClean="0">
                <a:solidFill>
                  <a:srgbClr val="000000"/>
                </a:solidFill>
                <a:cs typeface="Times New Roman" pitchFamily="18" charset="0"/>
              </a:rPr>
              <a:t>WhileCounter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7 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{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8 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275AFF"/>
                </a:solidFill>
                <a:cs typeface="Times New Roman" pitchFamily="18" charset="0"/>
              </a:rPr>
              <a:t>static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</a:t>
            </a:r>
            <a:r>
              <a:rPr lang="en-US" dirty="0" smtClean="0">
                <a:solidFill>
                  <a:srgbClr val="275AFF"/>
                </a:solidFill>
                <a:cs typeface="Times New Roman" pitchFamily="18" charset="0"/>
              </a:rPr>
              <a:t>void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Main( </a:t>
            </a:r>
            <a:r>
              <a:rPr lang="en-US" dirty="0" smtClean="0">
                <a:solidFill>
                  <a:srgbClr val="275AFF"/>
                </a:solidFill>
                <a:cs typeface="Times New Roman" pitchFamily="18" charset="0"/>
              </a:rPr>
              <a:t>string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[] args )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9 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{</a:t>
            </a: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10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dirty="0" smtClean="0">
                <a:solidFill>
                  <a:srgbClr val="275AFF"/>
                </a:solidFill>
                <a:cs typeface="Times New Roman" pitchFamily="18" charset="0"/>
              </a:rPr>
              <a:t>int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counter = </a:t>
            </a:r>
            <a:r>
              <a:rPr lang="en-US" dirty="0" smtClean="0">
                <a:solidFill>
                  <a:srgbClr val="99CCFF"/>
                </a:solidFill>
                <a:cs typeface="Times New Roman" pitchFamily="18" charset="0"/>
              </a:rPr>
              <a:t>1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;    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// initialization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11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12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dirty="0" smtClean="0">
                <a:solidFill>
                  <a:srgbClr val="275AFF"/>
                </a:solidFill>
                <a:cs typeface="Times New Roman" pitchFamily="18" charset="0"/>
              </a:rPr>
              <a:t>while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( counter &lt;= </a:t>
            </a:r>
            <a:r>
              <a:rPr lang="en-US" dirty="0" smtClean="0">
                <a:solidFill>
                  <a:srgbClr val="99CCFF"/>
                </a:solidFill>
                <a:cs typeface="Times New Roman" pitchFamily="18" charset="0"/>
              </a:rPr>
              <a:t>5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)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repetition condition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13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{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14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Console.WriteLine( counter );</a:t>
            </a: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15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counter++;       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// increment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16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17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}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end while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18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19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}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end method Main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20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21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}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end class </a:t>
            </a:r>
            <a:r>
              <a:rPr lang="en-US" dirty="0" err="1" smtClean="0">
                <a:solidFill>
                  <a:srgbClr val="008000"/>
                </a:solidFill>
                <a:cs typeface="Times New Roman" pitchFamily="18" charset="0"/>
              </a:rPr>
              <a:t>WhileCounter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endParaRPr lang="en-US" dirty="0" smtClean="0"/>
          </a:p>
        </p:txBody>
      </p:sp>
      <p:sp>
        <p:nvSpPr>
          <p:cNvPr id="31748" name="Rectangle 4"/>
          <p:cNvSpPr>
            <a:spLocks noChangeArrowheads="1"/>
          </p:cNvSpPr>
          <p:nvPr/>
        </p:nvSpPr>
        <p:spPr bwMode="auto">
          <a:xfrm>
            <a:off x="76200" y="4343400"/>
            <a:ext cx="6934200" cy="1066800"/>
          </a:xfrm>
          <a:prstGeom prst="rect">
            <a:avLst/>
          </a:prstGeom>
          <a:solidFill>
            <a:schemeClr val="hlink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l" eaLnBrk="1" hangingPunct="1"/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Times New Roman" pitchFamily="18" charset="0"/>
              </a:rPr>
              <a:t>1</a:t>
            </a:r>
          </a:p>
          <a:p>
            <a:pPr algn="l" eaLnBrk="1" hangingPunct="1"/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Times New Roman" pitchFamily="18" charset="0"/>
              </a:rPr>
              <a:t>2</a:t>
            </a:r>
          </a:p>
          <a:p>
            <a:pPr algn="l" eaLnBrk="1" hangingPunct="1"/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Times New Roman" pitchFamily="18" charset="0"/>
              </a:rPr>
              <a:t>3</a:t>
            </a:r>
          </a:p>
          <a:p>
            <a:pPr algn="l" eaLnBrk="1" hangingPunct="1"/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Times New Roman" pitchFamily="18" charset="0"/>
              </a:rPr>
              <a:t>4</a:t>
            </a:r>
          </a:p>
          <a:p>
            <a:pPr algn="l" eaLnBrk="1" hangingPunct="1"/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Times New Roman" pitchFamily="18" charset="0"/>
              </a:rPr>
              <a:t>5 </a:t>
            </a:r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2667000" y="1230313"/>
            <a:ext cx="3811588" cy="750887"/>
            <a:chOff x="1680" y="775"/>
            <a:chExt cx="2401" cy="473"/>
          </a:xfrm>
        </p:grpSpPr>
        <p:sp>
          <p:nvSpPr>
            <p:cNvPr id="31756" name="Text Box 6"/>
            <p:cNvSpPr txBox="1">
              <a:spLocks noChangeArrowheads="1"/>
            </p:cNvSpPr>
            <p:nvPr/>
          </p:nvSpPr>
          <p:spPr bwMode="auto">
            <a:xfrm>
              <a:off x="2199" y="775"/>
              <a:ext cx="1882" cy="36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Εδώ ο μετρητής αρχικοποιείται στη μονάδα</a:t>
              </a:r>
              <a:r>
                <a:rPr lang="en-US" sz="1600">
                  <a:cs typeface="Times New Roman" pitchFamily="18" charset="0"/>
                </a:rPr>
                <a:t>.</a:t>
              </a:r>
            </a:p>
          </p:txBody>
        </p:sp>
        <p:sp>
          <p:nvSpPr>
            <p:cNvPr id="31757" name="Line 7"/>
            <p:cNvSpPr>
              <a:spLocks noChangeShapeType="1"/>
            </p:cNvSpPr>
            <p:nvPr/>
          </p:nvSpPr>
          <p:spPr bwMode="auto">
            <a:xfrm flipH="1">
              <a:off x="1680" y="1147"/>
              <a:ext cx="519" cy="101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3" name="Group 8"/>
          <p:cNvGrpSpPr>
            <a:grpSpLocks/>
          </p:cNvGrpSpPr>
          <p:nvPr/>
        </p:nvGrpSpPr>
        <p:grpSpPr bwMode="auto">
          <a:xfrm>
            <a:off x="3200400" y="1981200"/>
            <a:ext cx="4359275" cy="708025"/>
            <a:chOff x="2016" y="1248"/>
            <a:chExt cx="2746" cy="446"/>
          </a:xfrm>
        </p:grpSpPr>
        <p:sp>
          <p:nvSpPr>
            <p:cNvPr id="31754" name="Text Box 9"/>
            <p:cNvSpPr txBox="1">
              <a:spLocks noChangeArrowheads="1"/>
            </p:cNvSpPr>
            <p:nvPr/>
          </p:nvSpPr>
          <p:spPr bwMode="auto">
            <a:xfrm>
              <a:off x="2640" y="1248"/>
              <a:ext cx="2122" cy="446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Το </a:t>
              </a:r>
              <a:r>
                <a:rPr lang="en-US" sz="1600">
                  <a:cs typeface="Times New Roman" pitchFamily="18" charset="0"/>
                </a:rPr>
                <a:t>loop </a:t>
              </a:r>
              <a:r>
                <a:rPr lang="el-GR" sz="1600">
                  <a:cs typeface="Times New Roman" pitchFamily="18" charset="0"/>
                </a:rPr>
                <a:t>συνεχίζεται μέχρι ο μετρητής</a:t>
              </a:r>
            </a:p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Να γίνει μεγαλύτερος του 5</a:t>
              </a:r>
              <a:endParaRPr lang="en-US" sz="1600">
                <a:cs typeface="Times New Roman" pitchFamily="18" charset="0"/>
              </a:endParaRPr>
            </a:p>
          </p:txBody>
        </p:sp>
        <p:sp>
          <p:nvSpPr>
            <p:cNvPr id="31755" name="Line 10"/>
            <p:cNvSpPr>
              <a:spLocks noChangeShapeType="1"/>
            </p:cNvSpPr>
            <p:nvPr/>
          </p:nvSpPr>
          <p:spPr bwMode="auto">
            <a:xfrm flipH="1">
              <a:off x="2016" y="1440"/>
              <a:ext cx="624" cy="4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4" name="Group 11"/>
          <p:cNvGrpSpPr>
            <a:grpSpLocks/>
          </p:cNvGrpSpPr>
          <p:nvPr/>
        </p:nvGrpSpPr>
        <p:grpSpPr bwMode="auto">
          <a:xfrm>
            <a:off x="2362200" y="2819400"/>
            <a:ext cx="4283075" cy="338138"/>
            <a:chOff x="1488" y="1776"/>
            <a:chExt cx="2698" cy="213"/>
          </a:xfrm>
        </p:grpSpPr>
        <p:sp>
          <p:nvSpPr>
            <p:cNvPr id="31752" name="Text Box 12"/>
            <p:cNvSpPr txBox="1">
              <a:spLocks noChangeArrowheads="1"/>
            </p:cNvSpPr>
            <p:nvPr/>
          </p:nvSpPr>
          <p:spPr bwMode="auto">
            <a:xfrm>
              <a:off x="2544" y="1776"/>
              <a:ext cx="1642" cy="213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Ο μετρητής αυξάνεται κατά 1</a:t>
              </a:r>
              <a:endParaRPr lang="en-US" sz="1600">
                <a:cs typeface="Times New Roman" pitchFamily="18" charset="0"/>
              </a:endParaRPr>
            </a:p>
          </p:txBody>
        </p:sp>
        <p:sp>
          <p:nvSpPr>
            <p:cNvPr id="31753" name="Line 13"/>
            <p:cNvSpPr>
              <a:spLocks noChangeShapeType="1"/>
            </p:cNvSpPr>
            <p:nvPr/>
          </p:nvSpPr>
          <p:spPr bwMode="auto">
            <a:xfrm flipH="1" flipV="1">
              <a:off x="1488" y="1872"/>
              <a:ext cx="1056" cy="9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</p:spTree>
  </p:cSld>
  <p:clrMapOvr>
    <a:masterClrMapping/>
  </p:clrMapOvr>
  <p:transition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4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B454F208-2ECC-4583-8633-84490D56E4AE}" type="slidenum">
              <a:rPr lang="en-US" sz="1200" smtClean="0">
                <a:latin typeface="Tahoma" pitchFamily="34" charset="0"/>
              </a:rPr>
              <a:pPr/>
              <a:t>25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32771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381000"/>
            <a:ext cx="8686800" cy="914400"/>
          </a:xfrm>
        </p:spPr>
        <p:txBody>
          <a:bodyPr/>
          <a:lstStyle/>
          <a:p>
            <a:pPr eaLnBrk="1" hangingPunct="1"/>
            <a:r>
              <a:rPr lang="el-GR" sz="3600" dirty="0" smtClean="0"/>
              <a:t>Υπολογισμός μέσου όρου</a:t>
            </a:r>
            <a:endParaRPr lang="en-US" sz="3600" dirty="0" smtClean="0"/>
          </a:p>
        </p:txBody>
      </p:sp>
      <p:sp>
        <p:nvSpPr>
          <p:cNvPr id="32772" name="Rectangle 6"/>
          <p:cNvSpPr>
            <a:spLocks noChangeArrowheads="1"/>
          </p:cNvSpPr>
          <p:nvPr/>
        </p:nvSpPr>
        <p:spPr bwMode="auto">
          <a:xfrm>
            <a:off x="304800" y="1600200"/>
            <a:ext cx="8458200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l" eaLnBrk="1" hangingPunct="1"/>
            <a:r>
              <a:rPr lang="el-GR" sz="2000" b="1" dirty="0">
                <a:cs typeface="Times New Roman" pitchFamily="18" charset="0"/>
              </a:rPr>
              <a:t>Πρόβλημα</a:t>
            </a:r>
            <a:r>
              <a:rPr lang="en-US" sz="2000" b="1" dirty="0">
                <a:cs typeface="Times New Roman" pitchFamily="18" charset="0"/>
              </a:rPr>
              <a:t>: </a:t>
            </a:r>
            <a:r>
              <a:rPr lang="el-GR" sz="2000" b="1" dirty="0">
                <a:cs typeface="Times New Roman" pitchFamily="18" charset="0"/>
              </a:rPr>
              <a:t>Πάρε </a:t>
            </a:r>
            <a:r>
              <a:rPr lang="en-US" sz="2000" b="1" dirty="0">
                <a:cs typeface="Times New Roman" pitchFamily="18" charset="0"/>
              </a:rPr>
              <a:t>10 </a:t>
            </a:r>
            <a:r>
              <a:rPr lang="el-GR" sz="2000" b="1" dirty="0">
                <a:cs typeface="Times New Roman" pitchFamily="18" charset="0"/>
              </a:rPr>
              <a:t>βαθμούς από το χρήστη και υπολόγισε το Μέσο </a:t>
            </a:r>
            <a:r>
              <a:rPr lang="el-GR" sz="2000" b="1" dirty="0" smtClean="0">
                <a:cs typeface="Times New Roman" pitchFamily="18" charset="0"/>
              </a:rPr>
              <a:t>Όρο με </a:t>
            </a:r>
            <a:r>
              <a:rPr lang="el-GR" sz="2000" b="1" smtClean="0">
                <a:cs typeface="Times New Roman" pitchFamily="18" charset="0"/>
              </a:rPr>
              <a:t>χρήση </a:t>
            </a:r>
            <a:r>
              <a:rPr lang="en-US" sz="2000" b="1" smtClean="0">
                <a:cs typeface="Times New Roman" pitchFamily="18" charset="0"/>
              </a:rPr>
              <a:t>while</a:t>
            </a:r>
            <a:r>
              <a:rPr lang="en-US" sz="2000" b="1" dirty="0" smtClean="0">
                <a:cs typeface="Times New Roman" pitchFamily="18" charset="0"/>
              </a:rPr>
              <a:t>.</a:t>
            </a:r>
            <a:endParaRPr lang="en-US" sz="2000" b="1" dirty="0"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Average1.cs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Average1.cs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Class average with counter-controlled repetition.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 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    </a:t>
            </a:r>
            <a:r>
              <a:rPr lang="en-US" dirty="0" smtClean="0">
                <a:solidFill>
                  <a:srgbClr val="0000FF"/>
                </a:solidFill>
                <a:cs typeface="Courier New" pitchFamily="49" charset="0"/>
              </a:rPr>
              <a:t>using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System;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 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6    </a:t>
            </a:r>
            <a:r>
              <a:rPr lang="en-US" dirty="0" smtClean="0">
                <a:solidFill>
                  <a:srgbClr val="0000FF"/>
                </a:solidFill>
                <a:cs typeface="Courier New" pitchFamily="49" charset="0"/>
              </a:rPr>
              <a:t>class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Average1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7 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{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8 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</a:t>
            </a:r>
            <a:r>
              <a:rPr lang="en-US" dirty="0" smtClean="0">
                <a:solidFill>
                  <a:srgbClr val="0000FF"/>
                </a:solidFill>
                <a:cs typeface="Courier New" pitchFamily="49" charset="0"/>
              </a:rPr>
              <a:t>static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</a:t>
            </a:r>
            <a:r>
              <a:rPr lang="en-US" dirty="0" smtClean="0">
                <a:solidFill>
                  <a:srgbClr val="0000FF"/>
                </a:solidFill>
                <a:cs typeface="Courier New" pitchFamily="49" charset="0"/>
              </a:rPr>
              <a:t>void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Main( </a:t>
            </a:r>
            <a:r>
              <a:rPr lang="en-US" dirty="0" smtClean="0">
                <a:solidFill>
                  <a:srgbClr val="0000FF"/>
                </a:solidFill>
                <a:cs typeface="Courier New" pitchFamily="49" charset="0"/>
              </a:rPr>
              <a:t>string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[] args )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9 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{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10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smtClean="0">
                <a:solidFill>
                  <a:srgbClr val="0000FF"/>
                </a:solidFill>
                <a:cs typeface="Courier New" pitchFamily="49" charset="0"/>
              </a:rPr>
              <a:t>int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total,    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sum of grades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11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  gradeCounter,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number of grades entered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12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  gradeValue,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grade value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13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  average;  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average of all grades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14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15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      // initialization phase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16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total = 0;    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clear total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17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gradeCounter = 1;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prepare to loop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18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19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      // processing phase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20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smtClean="0">
                <a:solidFill>
                  <a:srgbClr val="0000FF"/>
                </a:solidFill>
                <a:cs typeface="Courier New" pitchFamily="49" charset="0"/>
              </a:rPr>
              <a:t>while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( gradeCounter &lt;= 10 )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loop 10 times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21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{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22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 // prompt for input and read grade from user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23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 Console.Write( </a:t>
            </a:r>
            <a:r>
              <a:rPr lang="en-US" dirty="0" smtClean="0">
                <a:solidFill>
                  <a:srgbClr val="40D9FF"/>
                </a:solidFill>
                <a:cs typeface="Courier New" pitchFamily="49" charset="0"/>
              </a:rPr>
              <a:t>"Enter integer grade: "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24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25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 // read input and convert to integer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26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 gradeValue = Int32.Parse( Console.ReadLine() );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27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28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 // add gradeValue to total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29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 total = total + gradeValue;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30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31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   // add 1 to gradeCounter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32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 gradeCounter = gradeCounter + 1;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</a:b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33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}</a:t>
            </a:r>
            <a:endParaRPr lang="en-US" dirty="0" smtClean="0"/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810000" y="3124200"/>
            <a:ext cx="4191000" cy="685800"/>
            <a:chOff x="2400" y="1968"/>
            <a:chExt cx="2640" cy="432"/>
          </a:xfrm>
        </p:grpSpPr>
        <p:sp>
          <p:nvSpPr>
            <p:cNvPr id="33812" name="Text Box 5"/>
            <p:cNvSpPr txBox="1">
              <a:spLocks noChangeArrowheads="1"/>
            </p:cNvSpPr>
            <p:nvPr/>
          </p:nvSpPr>
          <p:spPr bwMode="auto">
            <a:xfrm>
              <a:off x="2784" y="1968"/>
              <a:ext cx="2256" cy="372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The </a:t>
              </a:r>
              <a:r>
                <a:rPr lang="en-US" sz="1600" b="1">
                  <a:latin typeface="Courier New" pitchFamily="49" charset="0"/>
                  <a:cs typeface="Times New Roman" pitchFamily="18" charset="0"/>
                </a:rPr>
                <a:t>while</a:t>
              </a:r>
              <a:r>
                <a:rPr lang="en-US" sz="1600">
                  <a:cs typeface="Times New Roman" pitchFamily="18" charset="0"/>
                </a:rPr>
                <a:t> loop will loop through 10 times to get the grades of the 10 students</a:t>
              </a:r>
            </a:p>
          </p:txBody>
        </p:sp>
        <p:sp>
          <p:nvSpPr>
            <p:cNvPr id="33813" name="Line 6"/>
            <p:cNvSpPr>
              <a:spLocks noChangeShapeType="1"/>
            </p:cNvSpPr>
            <p:nvPr/>
          </p:nvSpPr>
          <p:spPr bwMode="auto">
            <a:xfrm flipH="1">
              <a:off x="2400" y="2256"/>
              <a:ext cx="384" cy="14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3" name="Group 7"/>
          <p:cNvGrpSpPr>
            <a:grpSpLocks/>
          </p:cNvGrpSpPr>
          <p:nvPr/>
        </p:nvGrpSpPr>
        <p:grpSpPr bwMode="auto">
          <a:xfrm>
            <a:off x="2743200" y="2590800"/>
            <a:ext cx="4117975" cy="685800"/>
            <a:chOff x="1344" y="1584"/>
            <a:chExt cx="2594" cy="432"/>
          </a:xfrm>
        </p:grpSpPr>
        <p:sp>
          <p:nvSpPr>
            <p:cNvPr id="33810" name="Text Box 8"/>
            <p:cNvSpPr txBox="1">
              <a:spLocks noChangeArrowheads="1"/>
            </p:cNvSpPr>
            <p:nvPr/>
          </p:nvSpPr>
          <p:spPr bwMode="auto">
            <a:xfrm>
              <a:off x="2400" y="1584"/>
              <a:ext cx="1538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 dirty="0">
                  <a:cs typeface="Times New Roman" pitchFamily="18" charset="0"/>
                </a:rPr>
                <a:t>Initialize gradeCounter to 1</a:t>
              </a:r>
            </a:p>
          </p:txBody>
        </p:sp>
        <p:sp>
          <p:nvSpPr>
            <p:cNvPr id="33811" name="Line 9"/>
            <p:cNvSpPr>
              <a:spLocks noChangeShapeType="1"/>
            </p:cNvSpPr>
            <p:nvPr/>
          </p:nvSpPr>
          <p:spPr bwMode="auto">
            <a:xfrm flipH="1">
              <a:off x="1344" y="1824"/>
              <a:ext cx="1056" cy="19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4" name="Group 10"/>
          <p:cNvGrpSpPr>
            <a:grpSpLocks/>
          </p:cNvGrpSpPr>
          <p:nvPr/>
        </p:nvGrpSpPr>
        <p:grpSpPr bwMode="auto">
          <a:xfrm>
            <a:off x="2667000" y="4876800"/>
            <a:ext cx="4849813" cy="533400"/>
            <a:chOff x="1680" y="3072"/>
            <a:chExt cx="3055" cy="336"/>
          </a:xfrm>
        </p:grpSpPr>
        <p:sp>
          <p:nvSpPr>
            <p:cNvPr id="33808" name="Text Box 11"/>
            <p:cNvSpPr txBox="1">
              <a:spLocks noChangeArrowheads="1"/>
            </p:cNvSpPr>
            <p:nvPr/>
          </p:nvSpPr>
          <p:spPr bwMode="auto">
            <a:xfrm>
              <a:off x="2688" y="3072"/>
              <a:ext cx="2047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Accumulate the total of the 10 grades</a:t>
              </a:r>
            </a:p>
          </p:txBody>
        </p:sp>
        <p:sp>
          <p:nvSpPr>
            <p:cNvPr id="33809" name="Line 12"/>
            <p:cNvSpPr>
              <a:spLocks noChangeShapeType="1"/>
            </p:cNvSpPr>
            <p:nvPr/>
          </p:nvSpPr>
          <p:spPr bwMode="auto">
            <a:xfrm flipH="1">
              <a:off x="1680" y="3264"/>
              <a:ext cx="1008" cy="14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5" name="Group 13"/>
          <p:cNvGrpSpPr>
            <a:grpSpLocks/>
          </p:cNvGrpSpPr>
          <p:nvPr/>
        </p:nvGrpSpPr>
        <p:grpSpPr bwMode="auto">
          <a:xfrm>
            <a:off x="2819400" y="5257800"/>
            <a:ext cx="5872163" cy="685800"/>
            <a:chOff x="1776" y="3312"/>
            <a:chExt cx="3699" cy="432"/>
          </a:xfrm>
        </p:grpSpPr>
        <p:sp>
          <p:nvSpPr>
            <p:cNvPr id="33806" name="Text Box 14"/>
            <p:cNvSpPr txBox="1">
              <a:spLocks noChangeArrowheads="1"/>
            </p:cNvSpPr>
            <p:nvPr/>
          </p:nvSpPr>
          <p:spPr bwMode="auto">
            <a:xfrm>
              <a:off x="2688" y="3312"/>
              <a:ext cx="2787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Add 1 to the counter so the loop will eventually end</a:t>
              </a:r>
            </a:p>
          </p:txBody>
        </p:sp>
        <p:sp>
          <p:nvSpPr>
            <p:cNvPr id="33807" name="Line 15"/>
            <p:cNvSpPr>
              <a:spLocks noChangeShapeType="1"/>
            </p:cNvSpPr>
            <p:nvPr/>
          </p:nvSpPr>
          <p:spPr bwMode="auto">
            <a:xfrm flipH="1">
              <a:off x="1776" y="3552"/>
              <a:ext cx="912" cy="19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6" name="Group 16"/>
          <p:cNvGrpSpPr>
            <a:grpSpLocks/>
          </p:cNvGrpSpPr>
          <p:nvPr/>
        </p:nvGrpSpPr>
        <p:grpSpPr bwMode="auto">
          <a:xfrm>
            <a:off x="2133600" y="2057400"/>
            <a:ext cx="3297238" cy="1066800"/>
            <a:chOff x="1344" y="1296"/>
            <a:chExt cx="2077" cy="672"/>
          </a:xfrm>
        </p:grpSpPr>
        <p:sp>
          <p:nvSpPr>
            <p:cNvPr id="33804" name="Text Box 17"/>
            <p:cNvSpPr txBox="1">
              <a:spLocks noChangeArrowheads="1"/>
            </p:cNvSpPr>
            <p:nvPr/>
          </p:nvSpPr>
          <p:spPr bwMode="auto">
            <a:xfrm>
              <a:off x="2352" y="1296"/>
              <a:ext cx="1069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Initialize total to 0</a:t>
              </a:r>
            </a:p>
          </p:txBody>
        </p:sp>
        <p:sp>
          <p:nvSpPr>
            <p:cNvPr id="33805" name="Line 18"/>
            <p:cNvSpPr>
              <a:spLocks noChangeShapeType="1"/>
            </p:cNvSpPr>
            <p:nvPr/>
          </p:nvSpPr>
          <p:spPr bwMode="auto">
            <a:xfrm flipH="1">
              <a:off x="1344" y="1536"/>
              <a:ext cx="1104" cy="43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7" name="Group 19"/>
          <p:cNvGrpSpPr>
            <a:grpSpLocks/>
          </p:cNvGrpSpPr>
          <p:nvPr/>
        </p:nvGrpSpPr>
        <p:grpSpPr bwMode="auto">
          <a:xfrm>
            <a:off x="5257800" y="4176713"/>
            <a:ext cx="3238500" cy="346075"/>
            <a:chOff x="3312" y="2631"/>
            <a:chExt cx="2040" cy="218"/>
          </a:xfrm>
        </p:grpSpPr>
        <p:sp>
          <p:nvSpPr>
            <p:cNvPr id="33802" name="Text Box 20"/>
            <p:cNvSpPr txBox="1">
              <a:spLocks noChangeArrowheads="1"/>
            </p:cNvSpPr>
            <p:nvPr/>
          </p:nvSpPr>
          <p:spPr bwMode="auto">
            <a:xfrm>
              <a:off x="3590" y="2631"/>
              <a:ext cx="1762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Prompt the user to enter a grade</a:t>
              </a:r>
            </a:p>
          </p:txBody>
        </p:sp>
        <p:sp>
          <p:nvSpPr>
            <p:cNvPr id="33803" name="Line 21"/>
            <p:cNvSpPr>
              <a:spLocks noChangeShapeType="1"/>
            </p:cNvSpPr>
            <p:nvPr/>
          </p:nvSpPr>
          <p:spPr bwMode="auto">
            <a:xfrm flipH="1">
              <a:off x="3312" y="2736"/>
              <a:ext cx="288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</p:spTree>
  </p:cSld>
  <p:clrMapOvr>
    <a:masterClrMapping/>
  </p:clrMapOvr>
  <p:transition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Average1.cs</a:t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> Program Output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76200" y="228600"/>
            <a:ext cx="6934200" cy="2133600"/>
          </a:xfrm>
        </p:spPr>
        <p:txBody>
          <a:bodyPr/>
          <a:lstStyle/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34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35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 // termination phase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36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average = total / 10;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integer division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37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38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   // display average of exam grades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39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Console.WriteLine( </a:t>
            </a:r>
            <a:r>
              <a:rPr lang="en-US" dirty="0" smtClean="0">
                <a:solidFill>
                  <a:srgbClr val="40D9FF"/>
                </a:solidFill>
                <a:cs typeface="Times New Roman" pitchFamily="18" charset="0"/>
              </a:rPr>
              <a:t>"\</a:t>
            </a:r>
            <a:r>
              <a:rPr lang="en-US" dirty="0" err="1" smtClean="0">
                <a:solidFill>
                  <a:srgbClr val="40D9FF"/>
                </a:solidFill>
                <a:cs typeface="Times New Roman" pitchFamily="18" charset="0"/>
              </a:rPr>
              <a:t>nClass</a:t>
            </a:r>
            <a:r>
              <a:rPr lang="en-US" dirty="0" smtClean="0">
                <a:solidFill>
                  <a:srgbClr val="40D9FF"/>
                </a:solidFill>
                <a:cs typeface="Times New Roman" pitchFamily="18" charset="0"/>
              </a:rPr>
              <a:t> average is {0}"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, average );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40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41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}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end Main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42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43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}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end class Average1</a:t>
            </a:r>
            <a:endParaRPr lang="en-US" dirty="0" smtClean="0"/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auto">
          <a:xfrm>
            <a:off x="73025" y="2819400"/>
            <a:ext cx="6937375" cy="2282825"/>
          </a:xfrm>
          <a:prstGeom prst="rect">
            <a:avLst/>
          </a:prstGeom>
          <a:solidFill>
            <a:srgbClr val="CCCC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l" eaLnBrk="1" hangingPunct="1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100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88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93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55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68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77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83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95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73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Enter integer grade: 62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 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chemeClr val="tx2"/>
                </a:solidFill>
                <a:latin typeface="Courier New" pitchFamily="49" charset="0"/>
                <a:cs typeface="Times New Roman" pitchFamily="18" charset="0"/>
              </a:rPr>
              <a:t>Class average is 79</a:t>
            </a:r>
            <a:r>
              <a:rPr lang="en-US" sz="1200">
                <a:latin typeface="Courier New" pitchFamily="49" charset="0"/>
              </a:rPr>
              <a:t> </a:t>
            </a:r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2819400" y="762000"/>
            <a:ext cx="4800600" cy="1338263"/>
            <a:chOff x="1776" y="480"/>
            <a:chExt cx="3024" cy="843"/>
          </a:xfrm>
        </p:grpSpPr>
        <p:sp>
          <p:nvSpPr>
            <p:cNvPr id="34825" name="Text Box 6"/>
            <p:cNvSpPr txBox="1">
              <a:spLocks noChangeArrowheads="1"/>
            </p:cNvSpPr>
            <p:nvPr/>
          </p:nvSpPr>
          <p:spPr bwMode="auto">
            <a:xfrm>
              <a:off x="3110" y="951"/>
              <a:ext cx="1690" cy="372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Divide the total by ten to get the average of the ten grades</a:t>
              </a:r>
            </a:p>
          </p:txBody>
        </p:sp>
        <p:sp>
          <p:nvSpPr>
            <p:cNvPr id="34826" name="Line 7"/>
            <p:cNvSpPr>
              <a:spLocks noChangeShapeType="1"/>
            </p:cNvSpPr>
            <p:nvPr/>
          </p:nvSpPr>
          <p:spPr bwMode="auto">
            <a:xfrm flipH="1" flipV="1">
              <a:off x="1776" y="480"/>
              <a:ext cx="1344" cy="48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3" name="Group 8"/>
          <p:cNvGrpSpPr>
            <a:grpSpLocks/>
          </p:cNvGrpSpPr>
          <p:nvPr/>
        </p:nvGrpSpPr>
        <p:grpSpPr bwMode="auto">
          <a:xfrm>
            <a:off x="3429000" y="1371600"/>
            <a:ext cx="1771650" cy="1169988"/>
            <a:chOff x="2160" y="864"/>
            <a:chExt cx="1116" cy="737"/>
          </a:xfrm>
        </p:grpSpPr>
        <p:sp>
          <p:nvSpPr>
            <p:cNvPr id="34823" name="Text Box 9"/>
            <p:cNvSpPr txBox="1">
              <a:spLocks noChangeArrowheads="1"/>
            </p:cNvSpPr>
            <p:nvPr/>
          </p:nvSpPr>
          <p:spPr bwMode="auto">
            <a:xfrm>
              <a:off x="2198" y="1383"/>
              <a:ext cx="1078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Display the results</a:t>
              </a:r>
            </a:p>
          </p:txBody>
        </p:sp>
        <p:sp>
          <p:nvSpPr>
            <p:cNvPr id="34824" name="Line 10"/>
            <p:cNvSpPr>
              <a:spLocks noChangeShapeType="1"/>
            </p:cNvSpPr>
            <p:nvPr/>
          </p:nvSpPr>
          <p:spPr bwMode="auto">
            <a:xfrm flipH="1" flipV="1">
              <a:off x="2160" y="864"/>
              <a:ext cx="192" cy="52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</p:spTree>
  </p:cSld>
  <p:clrMapOvr>
    <a:masterClrMapping/>
  </p:clrMapOvr>
  <p:transition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7AC5A87E-887E-40B5-B60D-5D9F59CC9362}" type="slidenum">
              <a:rPr lang="en-US" sz="1200" smtClean="0">
                <a:latin typeface="Tahoma" pitchFamily="34" charset="0"/>
              </a:rPr>
              <a:pPr/>
              <a:t>28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35843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077200" cy="1143000"/>
          </a:xfrm>
        </p:spPr>
        <p:txBody>
          <a:bodyPr/>
          <a:lstStyle/>
          <a:p>
            <a:r>
              <a:rPr lang="el-GR" sz="2800" smtClean="0"/>
              <a:t>Παράδειγμα</a:t>
            </a:r>
            <a:r>
              <a:rPr lang="en-US" sz="2800" smtClean="0"/>
              <a:t> 2: </a:t>
            </a:r>
            <a:r>
              <a:rPr lang="en-US" sz="2800" smtClean="0">
                <a:latin typeface="Courier New" pitchFamily="49" charset="0"/>
              </a:rPr>
              <a:t>while</a:t>
            </a:r>
            <a:r>
              <a:rPr lang="en-US" sz="2800" smtClean="0"/>
              <a:t> Loops</a:t>
            </a:r>
            <a:r>
              <a:rPr lang="el-GR" sz="2800" smtClean="0"/>
              <a:t> ελεγχόμενα με </a:t>
            </a:r>
            <a:r>
              <a:rPr lang="en-US" sz="2800" smtClean="0"/>
              <a:t>Sentinel (</a:t>
            </a:r>
            <a:r>
              <a:rPr lang="el-GR" sz="2800" smtClean="0"/>
              <a:t>σημαία)</a:t>
            </a:r>
            <a:endParaRPr lang="en-US" sz="2800" smtClean="0"/>
          </a:p>
        </p:txBody>
      </p:sp>
      <p:sp>
        <p:nvSpPr>
          <p:cNvPr id="3584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600200"/>
            <a:ext cx="8229600" cy="4648200"/>
          </a:xfrm>
        </p:spPr>
        <p:txBody>
          <a:bodyPr/>
          <a:lstStyle/>
          <a:p>
            <a:r>
              <a:rPr lang="el-GR" smtClean="0"/>
              <a:t>Τυπική περίπτωση</a:t>
            </a:r>
            <a:r>
              <a:rPr lang="en-US" smtClean="0"/>
              <a:t> input-driven </a:t>
            </a:r>
            <a:r>
              <a:rPr lang="el-GR" smtClean="0"/>
              <a:t>προγραμμάτων</a:t>
            </a:r>
            <a:endParaRPr lang="en-US" smtClean="0"/>
          </a:p>
          <a:p>
            <a:endParaRPr lang="en-US" smtClean="0"/>
          </a:p>
          <a:p>
            <a:r>
              <a:rPr lang="el-GR" smtClean="0"/>
              <a:t>Το </a:t>
            </a:r>
            <a:r>
              <a:rPr lang="en-US" smtClean="0"/>
              <a:t>loop </a:t>
            </a:r>
            <a:r>
              <a:rPr lang="el-GR" smtClean="0"/>
              <a:t>συνεχίζει για ακαθόριστο αριθμό επαναλήψεων</a:t>
            </a:r>
            <a:endParaRPr lang="en-US" smtClean="0"/>
          </a:p>
          <a:p>
            <a:endParaRPr lang="en-US" smtClean="0"/>
          </a:p>
          <a:p>
            <a:r>
              <a:rPr lang="el-GR" smtClean="0"/>
              <a:t>Η τιμή της σημαίας</a:t>
            </a:r>
            <a:endParaRPr lang="en-US" smtClean="0"/>
          </a:p>
          <a:p>
            <a:pPr lvl="2"/>
            <a:r>
              <a:rPr lang="el-GR" smtClean="0"/>
              <a:t>Κάνει το </a:t>
            </a:r>
            <a:r>
              <a:rPr lang="en-US" smtClean="0"/>
              <a:t> loop </a:t>
            </a:r>
            <a:r>
              <a:rPr lang="el-GR" smtClean="0"/>
              <a:t>να κάνει </a:t>
            </a:r>
            <a:r>
              <a:rPr lang="en-US" smtClean="0"/>
              <a:t>break</a:t>
            </a:r>
          </a:p>
          <a:p>
            <a:pPr lvl="2"/>
            <a:r>
              <a:rPr lang="el-GR" smtClean="0"/>
              <a:t>Προσοχή στα </a:t>
            </a:r>
            <a:r>
              <a:rPr lang="en-US" smtClean="0"/>
              <a:t>collisions</a:t>
            </a:r>
            <a:r>
              <a:rPr lang="el-GR" smtClean="0"/>
              <a:t> (συγκρούσεις τιμών)</a:t>
            </a:r>
            <a:endParaRPr lang="en-US" smtClean="0"/>
          </a:p>
          <a:p>
            <a:pPr lvl="3"/>
            <a:r>
              <a:rPr lang="el-GR" smtClean="0"/>
              <a:t>Όταν η τιμή του</a:t>
            </a:r>
            <a:r>
              <a:rPr lang="en-US" smtClean="0"/>
              <a:t> flag  </a:t>
            </a:r>
            <a:r>
              <a:rPr lang="el-GR" smtClean="0">
                <a:sym typeface="Wingdings" pitchFamily="2" charset="2"/>
              </a:rPr>
              <a:t></a:t>
            </a:r>
            <a:r>
              <a:rPr lang="en-US" smtClean="0"/>
              <a:t> </a:t>
            </a:r>
            <a:r>
              <a:rPr lang="el-GR" smtClean="0"/>
              <a:t>μια τιμή από το χρήστη</a:t>
            </a:r>
            <a:endParaRPr lang="en-US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Average2.cs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Average2.cs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Class average with sentinel-controlled repetition.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 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   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using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System;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 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6   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class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Average2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7 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{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8 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static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void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Main(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string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[] args )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9 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{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10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int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total,     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// sum of grades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11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 gradeCounter,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number of grades entered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12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 gradeValue; 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grade value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13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14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double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average;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// average of all grades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15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16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// initialization phase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17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total = 0;    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// clear total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18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gradeCounter = 0;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// prepare to loop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19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20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   // processing phase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21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   // prompt for input and convert to integer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22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Console.Write( </a:t>
            </a:r>
            <a:r>
              <a:rPr lang="en-US" dirty="0" smtClean="0">
                <a:solidFill>
                  <a:srgbClr val="40D9FF"/>
                </a:solidFill>
                <a:cs typeface="Times New Roman" pitchFamily="18" charset="0"/>
              </a:rPr>
              <a:t>"Enter Integer Grade, -1 to Quit: "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);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23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gradeValue = Int32.Parse( Console.ReadLine() );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24   </a:t>
            </a:r>
            <a:endParaRPr lang="en-US" dirty="0" smtClean="0"/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2590800" y="1828800"/>
            <a:ext cx="5791200" cy="914400"/>
            <a:chOff x="1632" y="1152"/>
            <a:chExt cx="3648" cy="576"/>
          </a:xfrm>
        </p:grpSpPr>
        <p:sp>
          <p:nvSpPr>
            <p:cNvPr id="36875" name="Text Box 5"/>
            <p:cNvSpPr txBox="1">
              <a:spLocks noChangeArrowheads="1"/>
            </p:cNvSpPr>
            <p:nvPr/>
          </p:nvSpPr>
          <p:spPr bwMode="auto">
            <a:xfrm>
              <a:off x="3312" y="1152"/>
              <a:ext cx="1968" cy="526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The variable average is set to a double so that it can be more exact and have an answer with decimals</a:t>
              </a:r>
            </a:p>
          </p:txBody>
        </p:sp>
        <p:sp>
          <p:nvSpPr>
            <p:cNvPr id="36876" name="Line 6"/>
            <p:cNvSpPr>
              <a:spLocks noChangeShapeType="1"/>
            </p:cNvSpPr>
            <p:nvPr/>
          </p:nvSpPr>
          <p:spPr bwMode="auto">
            <a:xfrm flipH="1">
              <a:off x="1632" y="1584"/>
              <a:ext cx="1680" cy="14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3" name="Group 7"/>
          <p:cNvGrpSpPr>
            <a:grpSpLocks/>
          </p:cNvGrpSpPr>
          <p:nvPr/>
        </p:nvGrpSpPr>
        <p:grpSpPr bwMode="auto">
          <a:xfrm>
            <a:off x="2743200" y="2971800"/>
            <a:ext cx="5959475" cy="590550"/>
            <a:chOff x="1728" y="1872"/>
            <a:chExt cx="3754" cy="372"/>
          </a:xfrm>
        </p:grpSpPr>
        <p:sp>
          <p:nvSpPr>
            <p:cNvPr id="36873" name="Text Box 8"/>
            <p:cNvSpPr txBox="1">
              <a:spLocks noChangeArrowheads="1"/>
            </p:cNvSpPr>
            <p:nvPr/>
          </p:nvSpPr>
          <p:spPr bwMode="auto">
            <a:xfrm>
              <a:off x="3456" y="1872"/>
              <a:ext cx="2026" cy="372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 dirty="0">
                  <a:cs typeface="Times New Roman" pitchFamily="18" charset="0"/>
                </a:rPr>
                <a:t>Variables gradeCounter and total are set to zero at the beginning</a:t>
              </a:r>
            </a:p>
          </p:txBody>
        </p:sp>
        <p:sp>
          <p:nvSpPr>
            <p:cNvPr id="36874" name="Line 9"/>
            <p:cNvSpPr>
              <a:spLocks noChangeShapeType="1"/>
            </p:cNvSpPr>
            <p:nvPr/>
          </p:nvSpPr>
          <p:spPr bwMode="auto">
            <a:xfrm flipH="1">
              <a:off x="1728" y="2160"/>
              <a:ext cx="1728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4" name="Group 10"/>
          <p:cNvGrpSpPr>
            <a:grpSpLocks/>
          </p:cNvGrpSpPr>
          <p:nvPr/>
        </p:nvGrpSpPr>
        <p:grpSpPr bwMode="auto">
          <a:xfrm>
            <a:off x="5105400" y="4419600"/>
            <a:ext cx="3657600" cy="590550"/>
            <a:chOff x="3456" y="2688"/>
            <a:chExt cx="2304" cy="372"/>
          </a:xfrm>
        </p:grpSpPr>
        <p:sp>
          <p:nvSpPr>
            <p:cNvPr id="36871" name="Text Box 11"/>
            <p:cNvSpPr txBox="1">
              <a:spLocks noChangeArrowheads="1"/>
            </p:cNvSpPr>
            <p:nvPr/>
          </p:nvSpPr>
          <p:spPr bwMode="auto">
            <a:xfrm>
              <a:off x="3984" y="2688"/>
              <a:ext cx="1776" cy="372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 dirty="0">
                  <a:cs typeface="Times New Roman" pitchFamily="18" charset="0"/>
                </a:rPr>
                <a:t>Get a value from the user and store it in gradeValue</a:t>
              </a:r>
            </a:p>
          </p:txBody>
        </p:sp>
        <p:sp>
          <p:nvSpPr>
            <p:cNvPr id="36872" name="Line 12"/>
            <p:cNvSpPr>
              <a:spLocks noChangeShapeType="1"/>
            </p:cNvSpPr>
            <p:nvPr/>
          </p:nvSpPr>
          <p:spPr bwMode="auto">
            <a:xfrm flipH="1" flipV="1">
              <a:off x="3456" y="2736"/>
              <a:ext cx="528" cy="14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</p:spTree>
  </p:cSld>
  <p:clrMapOvr>
    <a:masterClrMapping/>
  </p:clrMapOvr>
  <p:transition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A04A23E3-C4D9-4301-83A1-7E122E73ABFF}" type="slidenum">
              <a:rPr lang="en-US" sz="1200" smtClean="0">
                <a:latin typeface="Tahoma" pitchFamily="34" charset="0"/>
              </a:rPr>
              <a:pPr/>
              <a:t>3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614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144000" cy="898525"/>
          </a:xfrm>
        </p:spPr>
        <p:txBody>
          <a:bodyPr/>
          <a:lstStyle/>
          <a:p>
            <a:r>
              <a:rPr lang="el-GR" sz="3400" smtClean="0"/>
              <a:t>Η ιδέα της σειριακής εκτέλεσης προγραμμάτων</a:t>
            </a:r>
            <a:endParaRPr lang="en-US" sz="3400" smtClean="0"/>
          </a:p>
        </p:txBody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772400" cy="5257800"/>
          </a:xfrm>
        </p:spPr>
        <p:txBody>
          <a:bodyPr/>
          <a:lstStyle/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1 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//  </a:t>
            </a:r>
            <a:r>
              <a:rPr lang="en-US" sz="900" dirty="0" err="1" smtClean="0">
                <a:solidFill>
                  <a:srgbClr val="008000"/>
                </a:solidFill>
                <a:cs typeface="Courier New" pitchFamily="49" charset="0"/>
              </a:rPr>
              <a:t>Addition.cs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 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// An addition program.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 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4    </a:t>
            </a:r>
            <a:r>
              <a:rPr lang="en-US" sz="900" dirty="0" smtClean="0">
                <a:solidFill>
                  <a:srgbClr val="275AFF"/>
                </a:solidFill>
                <a:cs typeface="Courier New" pitchFamily="49" charset="0"/>
              </a:rPr>
              <a:t>using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System;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5 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u="sng" dirty="0" smtClean="0">
                <a:solidFill>
                  <a:srgbClr val="5F5F5F"/>
                </a:solidFill>
                <a:cs typeface="Times New Roman" pitchFamily="18" charset="0"/>
              </a:rPr>
              <a:t>6</a:t>
            </a: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    </a:t>
            </a:r>
            <a:r>
              <a:rPr lang="en-US" sz="900" dirty="0" smtClean="0">
                <a:solidFill>
                  <a:srgbClr val="275AFF"/>
                </a:solidFill>
                <a:cs typeface="Courier New" pitchFamily="49" charset="0"/>
              </a:rPr>
              <a:t>class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Addition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7 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{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8 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</a:t>
            </a:r>
            <a:r>
              <a:rPr lang="en-US" sz="900" dirty="0" smtClean="0">
                <a:solidFill>
                  <a:srgbClr val="275AFF"/>
                </a:solidFill>
                <a:cs typeface="Courier New" pitchFamily="49" charset="0"/>
              </a:rPr>
              <a:t>static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</a:t>
            </a:r>
            <a:r>
              <a:rPr lang="en-US" sz="900" dirty="0" smtClean="0">
                <a:solidFill>
                  <a:srgbClr val="275AFF"/>
                </a:solidFill>
                <a:cs typeface="Courier New" pitchFamily="49" charset="0"/>
              </a:rPr>
              <a:t>void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Main( </a:t>
            </a:r>
            <a:r>
              <a:rPr lang="en-US" sz="900" dirty="0" smtClean="0">
                <a:solidFill>
                  <a:srgbClr val="275AFF"/>
                </a:solidFill>
                <a:cs typeface="Courier New" pitchFamily="49" charset="0"/>
              </a:rPr>
              <a:t>string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[] args )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9 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{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u="sng" dirty="0" smtClean="0">
                <a:solidFill>
                  <a:srgbClr val="5F5F5F"/>
                </a:solidFill>
                <a:cs typeface="Times New Roman" pitchFamily="18" charset="0"/>
              </a:rPr>
              <a:t>10</a:t>
            </a: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sz="900" dirty="0" smtClean="0">
                <a:solidFill>
                  <a:srgbClr val="275AFF"/>
                </a:solidFill>
                <a:cs typeface="Courier New" pitchFamily="49" charset="0"/>
              </a:rPr>
              <a:t>string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firstNumber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,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// first string entered by user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u="sng" dirty="0" smtClean="0">
                <a:solidFill>
                  <a:srgbClr val="5F5F5F"/>
                </a:solidFill>
                <a:cs typeface="Times New Roman" pitchFamily="18" charset="0"/>
              </a:rPr>
              <a:t>11</a:t>
            </a: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      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secondNumber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;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// second string entered by user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12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u="sng" dirty="0" smtClean="0">
                <a:solidFill>
                  <a:srgbClr val="5F5F5F"/>
                </a:solidFill>
                <a:cs typeface="Times New Roman" pitchFamily="18" charset="0"/>
              </a:rPr>
              <a:t>13</a:t>
            </a: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sz="900" dirty="0" smtClean="0">
                <a:solidFill>
                  <a:srgbClr val="275AFF"/>
                </a:solidFill>
                <a:cs typeface="Courier New" pitchFamily="49" charset="0"/>
              </a:rPr>
              <a:t>int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number1,       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// first number to add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14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    number2,      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 // second number to add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15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    sum;          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 // sum of number1 and number2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16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17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// prompt for and read first number from user as string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u="sng" dirty="0" smtClean="0">
                <a:solidFill>
                  <a:srgbClr val="5F5F5F"/>
                </a:solidFill>
                <a:cs typeface="Times New Roman" pitchFamily="18" charset="0"/>
              </a:rPr>
              <a:t>18</a:t>
            </a: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Console.Write( 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"Please enter the first integer: "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u="sng" dirty="0" smtClean="0">
                <a:solidFill>
                  <a:srgbClr val="5F5F5F"/>
                </a:solidFill>
                <a:cs typeface="Times New Roman" pitchFamily="18" charset="0"/>
              </a:rPr>
              <a:t>19</a:t>
            </a: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firstNumber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= Console.ReadLine();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20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21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// read second number from user as string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22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Console.Write( 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"\</a:t>
            </a:r>
            <a:r>
              <a:rPr lang="en-US" sz="900" dirty="0" err="1" smtClean="0">
                <a:solidFill>
                  <a:srgbClr val="40D9FF"/>
                </a:solidFill>
                <a:cs typeface="Courier New" pitchFamily="49" charset="0"/>
              </a:rPr>
              <a:t>nPlease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 enter the second integer: "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23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secondNumber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= Console.ReadLine();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24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25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   // convert numbers from type string to type int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u="sng" dirty="0" smtClean="0">
                <a:solidFill>
                  <a:srgbClr val="5F5F5F"/>
                </a:solidFill>
                <a:cs typeface="Times New Roman" pitchFamily="18" charset="0"/>
              </a:rPr>
              <a:t>26</a:t>
            </a: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number1 = Int32.Parse(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firstNumber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27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number2 = Int32.Parse(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secondNumber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28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29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 // add numbers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u="sng" dirty="0" smtClean="0">
                <a:solidFill>
                  <a:srgbClr val="5F5F5F"/>
                </a:solidFill>
                <a:cs typeface="Times New Roman" pitchFamily="18" charset="0"/>
              </a:rPr>
              <a:t>30</a:t>
            </a: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sum = number1 + number2;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31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32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    // display results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u="sng" dirty="0" smtClean="0">
                <a:solidFill>
                  <a:srgbClr val="5F5F5F"/>
                </a:solidFill>
                <a:cs typeface="Times New Roman" pitchFamily="18" charset="0"/>
              </a:rPr>
              <a:t>33</a:t>
            </a: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Console.WriteLine( 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"\</a:t>
            </a:r>
            <a:r>
              <a:rPr lang="en-US" sz="900" dirty="0" err="1" smtClean="0">
                <a:solidFill>
                  <a:srgbClr val="40D9FF"/>
                </a:solidFill>
                <a:cs typeface="Courier New" pitchFamily="49" charset="0"/>
              </a:rPr>
              <a:t>nThe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 sum is {0}."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, sum 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34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35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}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// end method Main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36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ZapfDingbats" pitchFamily="82" charset="2"/>
              <a:buNone/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37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}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 // end class Addition</a:t>
            </a:r>
          </a:p>
        </p:txBody>
      </p:sp>
      <p:sp>
        <p:nvSpPr>
          <p:cNvPr id="6149" name="Rectangle 4"/>
          <p:cNvSpPr>
            <a:spLocks noChangeArrowheads="1"/>
          </p:cNvSpPr>
          <p:nvPr/>
        </p:nvSpPr>
        <p:spPr bwMode="auto">
          <a:xfrm>
            <a:off x="609600" y="3657600"/>
            <a:ext cx="3352800" cy="2362200"/>
          </a:xfrm>
          <a:prstGeom prst="rect">
            <a:avLst/>
          </a:prstGeom>
          <a:noFill/>
          <a:ln w="28575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l-GR"/>
          </a:p>
        </p:txBody>
      </p:sp>
      <p:sp>
        <p:nvSpPr>
          <p:cNvPr id="6150" name="Text Box 5"/>
          <p:cNvSpPr txBox="1">
            <a:spLocks noChangeArrowheads="1"/>
          </p:cNvSpPr>
          <p:nvPr/>
        </p:nvSpPr>
        <p:spPr bwMode="auto">
          <a:xfrm>
            <a:off x="4267200" y="1295400"/>
            <a:ext cx="4648200" cy="5429250"/>
          </a:xfrm>
          <a:prstGeom prst="rect">
            <a:avLst/>
          </a:prstGeom>
          <a:noFill/>
          <a:ln w="19050">
            <a:solidFill>
              <a:schemeClr val="bg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17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sz="1400" dirty="0">
                <a:solidFill>
                  <a:srgbClr val="008000"/>
                </a:solidFill>
                <a:cs typeface="Times New Roman" pitchFamily="18" charset="0"/>
              </a:rPr>
              <a:t>// prompt for and read first number from user as string</a:t>
            </a:r>
            <a:endParaRPr lang="en-US" sz="1400" dirty="0">
              <a:solidFill>
                <a:srgbClr val="000000"/>
              </a:solidFill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400" u="sng" dirty="0">
                <a:solidFill>
                  <a:srgbClr val="5F5F5F"/>
                </a:solidFill>
                <a:cs typeface="Times New Roman" pitchFamily="18" charset="0"/>
              </a:rPr>
              <a:t>18</a:t>
            </a: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Console.Write( </a:t>
            </a:r>
            <a:r>
              <a:rPr lang="en-US" sz="1400" dirty="0">
                <a:solidFill>
                  <a:srgbClr val="40D9FF"/>
                </a:solidFill>
                <a:cs typeface="Times New Roman" pitchFamily="18" charset="0"/>
              </a:rPr>
              <a:t>"Please enter the first integer: "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u="sng" dirty="0">
                <a:solidFill>
                  <a:srgbClr val="5F5F5F"/>
                </a:solidFill>
                <a:cs typeface="Times New Roman" pitchFamily="18" charset="0"/>
              </a:rPr>
              <a:t>19</a:t>
            </a: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sz="1400" dirty="0" err="1">
                <a:solidFill>
                  <a:srgbClr val="000000"/>
                </a:solidFill>
                <a:cs typeface="Times New Roman" pitchFamily="18" charset="0"/>
              </a:rPr>
              <a:t>firstNumber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= Console.ReadLine();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20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21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sz="1400" dirty="0">
                <a:solidFill>
                  <a:srgbClr val="008000"/>
                </a:solidFill>
                <a:cs typeface="Times New Roman" pitchFamily="18" charset="0"/>
              </a:rPr>
              <a:t>// read second number from user as string</a:t>
            </a:r>
            <a:endParaRPr lang="en-US" sz="1400" dirty="0">
              <a:solidFill>
                <a:srgbClr val="000000"/>
              </a:solidFill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22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Console.Write( </a:t>
            </a:r>
            <a:r>
              <a:rPr lang="en-US" sz="1400" dirty="0">
                <a:solidFill>
                  <a:srgbClr val="40D9FF"/>
                </a:solidFill>
                <a:cs typeface="Times New Roman" pitchFamily="18" charset="0"/>
              </a:rPr>
              <a:t>"\</a:t>
            </a:r>
            <a:r>
              <a:rPr lang="en-US" sz="1400" dirty="0" err="1">
                <a:solidFill>
                  <a:srgbClr val="40D9FF"/>
                </a:solidFill>
                <a:cs typeface="Times New Roman" pitchFamily="18" charset="0"/>
              </a:rPr>
              <a:t>nPlease</a:t>
            </a:r>
            <a:r>
              <a:rPr lang="en-US" sz="1400" dirty="0">
                <a:solidFill>
                  <a:srgbClr val="40D9FF"/>
                </a:solidFill>
                <a:cs typeface="Times New Roman" pitchFamily="18" charset="0"/>
              </a:rPr>
              <a:t> enter the second integer: "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23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sz="1400" dirty="0" err="1">
                <a:solidFill>
                  <a:srgbClr val="000000"/>
                </a:solidFill>
                <a:cs typeface="Times New Roman" pitchFamily="18" charset="0"/>
              </a:rPr>
              <a:t>secondNumber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= Console.ReadLine();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24   </a:t>
            </a:r>
            <a:endParaRPr lang="en-US" sz="1400" dirty="0">
              <a:solidFill>
                <a:srgbClr val="000000"/>
              </a:solidFill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25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</a:t>
            </a:r>
            <a:r>
              <a:rPr lang="en-US" sz="1400" dirty="0">
                <a:solidFill>
                  <a:srgbClr val="008000"/>
                </a:solidFill>
                <a:cs typeface="Times New Roman" pitchFamily="18" charset="0"/>
              </a:rPr>
              <a:t>   // convert numbers from type string to type int</a:t>
            </a:r>
            <a:endParaRPr lang="en-US" sz="1400" dirty="0">
              <a:solidFill>
                <a:srgbClr val="000000"/>
              </a:solidFill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400" u="sng" dirty="0">
                <a:solidFill>
                  <a:srgbClr val="5F5F5F"/>
                </a:solidFill>
                <a:cs typeface="Times New Roman" pitchFamily="18" charset="0"/>
              </a:rPr>
              <a:t>26</a:t>
            </a: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number1 = Int32.Parse( </a:t>
            </a:r>
            <a:r>
              <a:rPr lang="en-US" sz="1400" dirty="0" err="1">
                <a:solidFill>
                  <a:srgbClr val="000000"/>
                </a:solidFill>
                <a:cs typeface="Times New Roman" pitchFamily="18" charset="0"/>
              </a:rPr>
              <a:t>firstNumber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27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number2 = Int32.Parse( </a:t>
            </a:r>
            <a:r>
              <a:rPr lang="en-US" sz="1400" dirty="0" err="1">
                <a:solidFill>
                  <a:srgbClr val="000000"/>
                </a:solidFill>
                <a:cs typeface="Times New Roman" pitchFamily="18" charset="0"/>
              </a:rPr>
              <a:t>secondNumber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);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28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29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</a:t>
            </a:r>
            <a:r>
              <a:rPr lang="en-US" sz="1400" dirty="0">
                <a:solidFill>
                  <a:srgbClr val="008000"/>
                </a:solidFill>
                <a:cs typeface="Times New Roman" pitchFamily="18" charset="0"/>
              </a:rPr>
              <a:t> // add numbers</a:t>
            </a:r>
            <a:endParaRPr lang="en-US" sz="1400" dirty="0">
              <a:solidFill>
                <a:srgbClr val="000000"/>
              </a:solidFill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400" u="sng" dirty="0">
                <a:solidFill>
                  <a:srgbClr val="5F5F5F"/>
                </a:solidFill>
                <a:cs typeface="Times New Roman" pitchFamily="18" charset="0"/>
              </a:rPr>
              <a:t>30</a:t>
            </a: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sum = number1 + number2;</a:t>
            </a: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31   </a:t>
            </a:r>
            <a:endParaRPr lang="en-US" sz="1400" dirty="0">
              <a:solidFill>
                <a:srgbClr val="000000"/>
              </a:solidFill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32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</a:t>
            </a:r>
            <a:r>
              <a:rPr lang="en-US" sz="1400" dirty="0">
                <a:solidFill>
                  <a:srgbClr val="008000"/>
                </a:solidFill>
                <a:cs typeface="Times New Roman" pitchFamily="18" charset="0"/>
              </a:rPr>
              <a:t>    // display results</a:t>
            </a:r>
            <a:endParaRPr lang="en-US" sz="1400" dirty="0">
              <a:solidFill>
                <a:srgbClr val="000000"/>
              </a:solidFill>
              <a:cs typeface="Times New Roman" pitchFamily="18" charset="0"/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1400" u="sng" dirty="0">
                <a:solidFill>
                  <a:srgbClr val="5F5F5F"/>
                </a:solidFill>
                <a:cs typeface="Times New Roman" pitchFamily="18" charset="0"/>
              </a:rPr>
              <a:t>33</a:t>
            </a:r>
            <a:r>
              <a:rPr lang="en-US" sz="1400" dirty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      Console.WriteLine( </a:t>
            </a:r>
            <a:r>
              <a:rPr lang="en-US" sz="1400" dirty="0">
                <a:solidFill>
                  <a:srgbClr val="40D9FF"/>
                </a:solidFill>
                <a:cs typeface="Times New Roman" pitchFamily="18" charset="0"/>
              </a:rPr>
              <a:t>"\</a:t>
            </a:r>
            <a:r>
              <a:rPr lang="en-US" sz="1400" dirty="0" err="1">
                <a:solidFill>
                  <a:srgbClr val="40D9FF"/>
                </a:solidFill>
                <a:cs typeface="Times New Roman" pitchFamily="18" charset="0"/>
              </a:rPr>
              <a:t>nThe</a:t>
            </a:r>
            <a:r>
              <a:rPr lang="en-US" sz="1400" dirty="0">
                <a:solidFill>
                  <a:srgbClr val="40D9FF"/>
                </a:solidFill>
                <a:cs typeface="Times New Roman" pitchFamily="18" charset="0"/>
              </a:rPr>
              <a:t> sum is {0}."</a:t>
            </a:r>
            <a:r>
              <a:rPr lang="en-US" sz="1400" dirty="0">
                <a:solidFill>
                  <a:srgbClr val="000000"/>
                </a:solidFill>
                <a:cs typeface="Times New Roman" pitchFamily="18" charset="0"/>
              </a:rPr>
              <a:t>, sum );</a:t>
            </a:r>
            <a:endParaRPr lang="en-US" sz="1400" dirty="0">
              <a:cs typeface="Times New Roman" pitchFamily="18" charset="0"/>
            </a:endParaRPr>
          </a:p>
        </p:txBody>
      </p:sp>
      <p:sp>
        <p:nvSpPr>
          <p:cNvPr id="6151" name="Line 6"/>
          <p:cNvSpPr>
            <a:spLocks noChangeShapeType="1"/>
          </p:cNvSpPr>
          <p:nvPr/>
        </p:nvSpPr>
        <p:spPr bwMode="auto">
          <a:xfrm flipV="1">
            <a:off x="3962400" y="1447800"/>
            <a:ext cx="304800" cy="213360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>
            <a:spAutoFit/>
          </a:bodyPr>
          <a:lstStyle/>
          <a:p>
            <a:endParaRPr lang="el-GR"/>
          </a:p>
        </p:txBody>
      </p:sp>
      <p:sp>
        <p:nvSpPr>
          <p:cNvPr id="6152" name="Line 7"/>
          <p:cNvSpPr>
            <a:spLocks noChangeShapeType="1"/>
          </p:cNvSpPr>
          <p:nvPr/>
        </p:nvSpPr>
        <p:spPr bwMode="auto">
          <a:xfrm>
            <a:off x="3962400" y="5867400"/>
            <a:ext cx="304800" cy="83820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>
            <a:spAutoFit/>
          </a:bodyPr>
          <a:lstStyle/>
          <a:p>
            <a:endParaRPr lang="el-GR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Average2.cs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25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// loop until a -1 is entered by user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26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while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( gradeValue != -1 )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27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{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28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    // add gradeValue to total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29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total = total + gradeValue;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30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31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// add 1 to gradeCounter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32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gradeCounter = gradeCounter + 1;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33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34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      // prompt for input and read grade from user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35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      // convert grade from string to integer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36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Console.Write( </a:t>
            </a:r>
            <a:r>
              <a:rPr lang="en-US" dirty="0" smtClean="0">
                <a:solidFill>
                  <a:srgbClr val="40D9FF"/>
                </a:solidFill>
                <a:cs typeface="Times New Roman" pitchFamily="18" charset="0"/>
              </a:rPr>
              <a:t>"Enter Integer Grade, -1 to Quit: "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);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37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gradeValue = Int32.Parse( Console.ReadLine() );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38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39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}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end while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40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41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// termination phase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42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if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( gradeCounter != 0 ) 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43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{</a:t>
            </a: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44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average = (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double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) total / gradeCounter;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45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46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   // display average of exam grades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47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Console.WriteLine( </a:t>
            </a:r>
            <a:r>
              <a:rPr lang="en-US" dirty="0" smtClean="0">
                <a:solidFill>
                  <a:srgbClr val="40D9FF"/>
                </a:solidFill>
                <a:cs typeface="Times New Roman" pitchFamily="18" charset="0"/>
              </a:rPr>
              <a:t>"\</a:t>
            </a:r>
            <a:r>
              <a:rPr lang="en-US" dirty="0" err="1" smtClean="0">
                <a:solidFill>
                  <a:srgbClr val="40D9FF"/>
                </a:solidFill>
                <a:cs typeface="Times New Roman" pitchFamily="18" charset="0"/>
              </a:rPr>
              <a:t>nClass</a:t>
            </a:r>
            <a:r>
              <a:rPr lang="en-US" dirty="0" smtClean="0">
                <a:solidFill>
                  <a:srgbClr val="40D9FF"/>
                </a:solidFill>
                <a:cs typeface="Times New Roman" pitchFamily="18" charset="0"/>
              </a:rPr>
              <a:t> average is {0}"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, average );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48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}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49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else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50</a:t>
            </a:r>
            <a:r>
              <a:rPr lang="en-US" dirty="0" smtClean="0">
                <a:solidFill>
                  <a:srgbClr val="0000FF"/>
                </a:solidFill>
                <a:cs typeface="Times New Roman" pitchFamily="18" charset="0"/>
              </a:rPr>
              <a:t>         </a:t>
            </a:r>
            <a:r>
              <a:rPr lang="en-US" dirty="0" smtClean="0">
                <a:cs typeface="Times New Roman" pitchFamily="18" charset="0"/>
              </a:rPr>
              <a:t>{</a:t>
            </a:r>
          </a:p>
          <a:p>
            <a:pPr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51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   Console.WriteLine( </a:t>
            </a:r>
            <a:r>
              <a:rPr lang="en-US" dirty="0" smtClean="0">
                <a:solidFill>
                  <a:srgbClr val="40D9FF"/>
                </a:solidFill>
                <a:cs typeface="Times New Roman" pitchFamily="18" charset="0"/>
              </a:rPr>
              <a:t>"\</a:t>
            </a:r>
            <a:r>
              <a:rPr lang="en-US" dirty="0" err="1" smtClean="0">
                <a:solidFill>
                  <a:srgbClr val="40D9FF"/>
                </a:solidFill>
                <a:cs typeface="Times New Roman" pitchFamily="18" charset="0"/>
              </a:rPr>
              <a:t>nNo</a:t>
            </a:r>
            <a:r>
              <a:rPr lang="en-US" dirty="0" smtClean="0">
                <a:solidFill>
                  <a:srgbClr val="40D9FF"/>
                </a:solidFill>
                <a:cs typeface="Times New Roman" pitchFamily="18" charset="0"/>
              </a:rPr>
              <a:t> grades were entered"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);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52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 }</a:t>
            </a: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53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54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}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end method Main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55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56   </a:t>
            </a: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} </a:t>
            </a:r>
            <a:r>
              <a:rPr lang="en-US" dirty="0" smtClean="0">
                <a:solidFill>
                  <a:srgbClr val="008000"/>
                </a:solidFill>
                <a:cs typeface="Times New Roman" pitchFamily="18" charset="0"/>
              </a:rPr>
              <a:t>// end class Average2</a:t>
            </a:r>
          </a:p>
          <a:p>
            <a:pPr eaLnBrk="1" hangingPunct="1"/>
            <a:endParaRPr lang="en-US" dirty="0" smtClean="0"/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581400" y="609600"/>
            <a:ext cx="3409950" cy="666750"/>
            <a:chOff x="2256" y="384"/>
            <a:chExt cx="2148" cy="420"/>
          </a:xfrm>
        </p:grpSpPr>
        <p:sp>
          <p:nvSpPr>
            <p:cNvPr id="37914" name="Text Box 5"/>
            <p:cNvSpPr txBox="1">
              <a:spLocks noChangeArrowheads="1"/>
            </p:cNvSpPr>
            <p:nvPr/>
          </p:nvSpPr>
          <p:spPr bwMode="auto">
            <a:xfrm>
              <a:off x="2832" y="432"/>
              <a:ext cx="1572" cy="372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 dirty="0">
                  <a:cs typeface="Times New Roman" pitchFamily="18" charset="0"/>
                </a:rPr>
                <a:t>Have the program loop as long as gradeValue is not -1</a:t>
              </a:r>
            </a:p>
          </p:txBody>
        </p:sp>
        <p:sp>
          <p:nvSpPr>
            <p:cNvPr id="37915" name="Line 6"/>
            <p:cNvSpPr>
              <a:spLocks noChangeShapeType="1"/>
            </p:cNvSpPr>
            <p:nvPr/>
          </p:nvSpPr>
          <p:spPr bwMode="auto">
            <a:xfrm flipH="1" flipV="1">
              <a:off x="2256" y="384"/>
              <a:ext cx="576" cy="24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3" name="Group 7"/>
          <p:cNvGrpSpPr>
            <a:grpSpLocks/>
          </p:cNvGrpSpPr>
          <p:nvPr/>
        </p:nvGrpSpPr>
        <p:grpSpPr bwMode="auto">
          <a:xfrm>
            <a:off x="3962400" y="990600"/>
            <a:ext cx="4062413" cy="346075"/>
            <a:chOff x="2784" y="1008"/>
            <a:chExt cx="2559" cy="218"/>
          </a:xfrm>
        </p:grpSpPr>
        <p:sp>
          <p:nvSpPr>
            <p:cNvPr id="37912" name="Text Box 8"/>
            <p:cNvSpPr txBox="1">
              <a:spLocks noChangeArrowheads="1"/>
            </p:cNvSpPr>
            <p:nvPr/>
          </p:nvSpPr>
          <p:spPr bwMode="auto">
            <a:xfrm>
              <a:off x="3456" y="1008"/>
              <a:ext cx="1887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Accumulate the total of the grades</a:t>
              </a:r>
            </a:p>
          </p:txBody>
        </p:sp>
        <p:sp>
          <p:nvSpPr>
            <p:cNvPr id="37913" name="Line 9"/>
            <p:cNvSpPr>
              <a:spLocks noChangeShapeType="1"/>
            </p:cNvSpPr>
            <p:nvPr/>
          </p:nvSpPr>
          <p:spPr bwMode="auto">
            <a:xfrm flipH="1" flipV="1">
              <a:off x="2784" y="1056"/>
              <a:ext cx="672" cy="4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4" name="Group 10"/>
          <p:cNvGrpSpPr>
            <a:grpSpLocks/>
          </p:cNvGrpSpPr>
          <p:nvPr/>
        </p:nvGrpSpPr>
        <p:grpSpPr bwMode="auto">
          <a:xfrm>
            <a:off x="4419600" y="1447800"/>
            <a:ext cx="3352800" cy="590550"/>
            <a:chOff x="2784" y="912"/>
            <a:chExt cx="2112" cy="372"/>
          </a:xfrm>
        </p:grpSpPr>
        <p:sp>
          <p:nvSpPr>
            <p:cNvPr id="37910" name="Text Box 11"/>
            <p:cNvSpPr txBox="1">
              <a:spLocks noChangeArrowheads="1"/>
            </p:cNvSpPr>
            <p:nvPr/>
          </p:nvSpPr>
          <p:spPr bwMode="auto">
            <a:xfrm>
              <a:off x="3264" y="912"/>
              <a:ext cx="1632" cy="372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Add 1 to the counter in order to know the student count</a:t>
              </a:r>
            </a:p>
          </p:txBody>
        </p:sp>
        <p:sp>
          <p:nvSpPr>
            <p:cNvPr id="37911" name="Line 12"/>
            <p:cNvSpPr>
              <a:spLocks noChangeShapeType="1"/>
            </p:cNvSpPr>
            <p:nvPr/>
          </p:nvSpPr>
          <p:spPr bwMode="auto">
            <a:xfrm flipH="1">
              <a:off x="2784" y="1008"/>
              <a:ext cx="480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5" name="Group 13"/>
          <p:cNvGrpSpPr>
            <a:grpSpLocks/>
          </p:cNvGrpSpPr>
          <p:nvPr/>
        </p:nvGrpSpPr>
        <p:grpSpPr bwMode="auto">
          <a:xfrm>
            <a:off x="4572000" y="2667000"/>
            <a:ext cx="4000500" cy="1216025"/>
            <a:chOff x="2880" y="1680"/>
            <a:chExt cx="2520" cy="766"/>
          </a:xfrm>
        </p:grpSpPr>
        <p:sp>
          <p:nvSpPr>
            <p:cNvPr id="37908" name="Text Box 14"/>
            <p:cNvSpPr txBox="1">
              <a:spLocks noChangeArrowheads="1"/>
            </p:cNvSpPr>
            <p:nvPr/>
          </p:nvSpPr>
          <p:spPr bwMode="auto">
            <a:xfrm>
              <a:off x="3552" y="1920"/>
              <a:ext cx="1848" cy="526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Prompt the user for another grade, this time it is in the loop so it can happen repeatedly</a:t>
              </a:r>
            </a:p>
          </p:txBody>
        </p:sp>
        <p:sp>
          <p:nvSpPr>
            <p:cNvPr id="37909" name="Line 15"/>
            <p:cNvSpPr>
              <a:spLocks noChangeShapeType="1"/>
            </p:cNvSpPr>
            <p:nvPr/>
          </p:nvSpPr>
          <p:spPr bwMode="auto">
            <a:xfrm flipH="1" flipV="1">
              <a:off x="2880" y="1680"/>
              <a:ext cx="672" cy="28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6" name="Group 16"/>
          <p:cNvGrpSpPr>
            <a:grpSpLocks/>
          </p:cNvGrpSpPr>
          <p:nvPr/>
        </p:nvGrpSpPr>
        <p:grpSpPr bwMode="auto">
          <a:xfrm>
            <a:off x="3276600" y="3581400"/>
            <a:ext cx="5715000" cy="1520825"/>
            <a:chOff x="2160" y="2208"/>
            <a:chExt cx="3600" cy="958"/>
          </a:xfrm>
        </p:grpSpPr>
        <p:sp>
          <p:nvSpPr>
            <p:cNvPr id="37906" name="Text Box 17"/>
            <p:cNvSpPr txBox="1">
              <a:spLocks noChangeArrowheads="1"/>
            </p:cNvSpPr>
            <p:nvPr/>
          </p:nvSpPr>
          <p:spPr bwMode="auto">
            <a:xfrm>
              <a:off x="4189" y="2640"/>
              <a:ext cx="1571" cy="526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Make sure the total amount of entered grades was not zero to prevent any errors</a:t>
              </a:r>
            </a:p>
          </p:txBody>
        </p:sp>
        <p:sp>
          <p:nvSpPr>
            <p:cNvPr id="37907" name="Line 18"/>
            <p:cNvSpPr>
              <a:spLocks noChangeShapeType="1"/>
            </p:cNvSpPr>
            <p:nvPr/>
          </p:nvSpPr>
          <p:spPr bwMode="auto">
            <a:xfrm flipH="1" flipV="1">
              <a:off x="2160" y="2208"/>
              <a:ext cx="2016" cy="43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7" name="Group 19"/>
          <p:cNvGrpSpPr>
            <a:grpSpLocks/>
          </p:cNvGrpSpPr>
          <p:nvPr/>
        </p:nvGrpSpPr>
        <p:grpSpPr bwMode="auto">
          <a:xfrm>
            <a:off x="2819400" y="3886200"/>
            <a:ext cx="6172200" cy="1292225"/>
            <a:chOff x="1872" y="2448"/>
            <a:chExt cx="3888" cy="814"/>
          </a:xfrm>
        </p:grpSpPr>
        <p:sp>
          <p:nvSpPr>
            <p:cNvPr id="37904" name="Text Box 20"/>
            <p:cNvSpPr txBox="1">
              <a:spLocks noChangeArrowheads="1"/>
            </p:cNvSpPr>
            <p:nvPr/>
          </p:nvSpPr>
          <p:spPr bwMode="auto">
            <a:xfrm>
              <a:off x="4080" y="2736"/>
              <a:ext cx="1680" cy="526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Divide the total by the number of times the program looped to find the average</a:t>
              </a:r>
            </a:p>
          </p:txBody>
        </p:sp>
        <p:sp>
          <p:nvSpPr>
            <p:cNvPr id="37905" name="Line 21"/>
            <p:cNvSpPr>
              <a:spLocks noChangeShapeType="1"/>
            </p:cNvSpPr>
            <p:nvPr/>
          </p:nvSpPr>
          <p:spPr bwMode="auto">
            <a:xfrm flipH="1" flipV="1">
              <a:off x="1872" y="2448"/>
              <a:ext cx="2208" cy="52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8" name="Group 22"/>
          <p:cNvGrpSpPr>
            <a:grpSpLocks/>
          </p:cNvGrpSpPr>
          <p:nvPr/>
        </p:nvGrpSpPr>
        <p:grpSpPr bwMode="auto">
          <a:xfrm>
            <a:off x="4495800" y="4495800"/>
            <a:ext cx="3243263" cy="1398588"/>
            <a:chOff x="2832" y="2832"/>
            <a:chExt cx="2043" cy="881"/>
          </a:xfrm>
        </p:grpSpPr>
        <p:sp>
          <p:nvSpPr>
            <p:cNvPr id="37902" name="Text Box 23"/>
            <p:cNvSpPr txBox="1">
              <a:spLocks noChangeArrowheads="1"/>
            </p:cNvSpPr>
            <p:nvPr/>
          </p:nvSpPr>
          <p:spPr bwMode="auto">
            <a:xfrm>
              <a:off x="3734" y="3495"/>
              <a:ext cx="1141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Display the average</a:t>
              </a:r>
            </a:p>
          </p:txBody>
        </p:sp>
        <p:sp>
          <p:nvSpPr>
            <p:cNvPr id="37903" name="Line 24"/>
            <p:cNvSpPr>
              <a:spLocks noChangeShapeType="1"/>
            </p:cNvSpPr>
            <p:nvPr/>
          </p:nvSpPr>
          <p:spPr bwMode="auto">
            <a:xfrm flipH="1" flipV="1">
              <a:off x="2832" y="2832"/>
              <a:ext cx="912" cy="67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9" name="Group 25"/>
          <p:cNvGrpSpPr>
            <a:grpSpLocks/>
          </p:cNvGrpSpPr>
          <p:nvPr/>
        </p:nvGrpSpPr>
        <p:grpSpPr bwMode="auto">
          <a:xfrm>
            <a:off x="3886200" y="5181600"/>
            <a:ext cx="2378075" cy="1123950"/>
            <a:chOff x="2448" y="3264"/>
            <a:chExt cx="1498" cy="708"/>
          </a:xfrm>
        </p:grpSpPr>
        <p:sp>
          <p:nvSpPr>
            <p:cNvPr id="37900" name="Text Box 26"/>
            <p:cNvSpPr txBox="1">
              <a:spLocks noChangeArrowheads="1"/>
            </p:cNvSpPr>
            <p:nvPr/>
          </p:nvSpPr>
          <p:spPr bwMode="auto">
            <a:xfrm>
              <a:off x="2448" y="3600"/>
              <a:ext cx="1498" cy="372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Inform user if no grades were entered</a:t>
              </a:r>
            </a:p>
          </p:txBody>
        </p:sp>
        <p:sp>
          <p:nvSpPr>
            <p:cNvPr id="37901" name="Line 27"/>
            <p:cNvSpPr>
              <a:spLocks noChangeShapeType="1"/>
            </p:cNvSpPr>
            <p:nvPr/>
          </p:nvSpPr>
          <p:spPr bwMode="auto">
            <a:xfrm flipV="1">
              <a:off x="2784" y="3264"/>
              <a:ext cx="0" cy="33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</p:spTree>
  </p:cSld>
  <p:clrMapOvr>
    <a:masterClrMapping/>
  </p:clrMapOvr>
  <p:transition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Average2.cs</a:t>
            </a:r>
            <a:br>
              <a:rPr lang="en-US" smtClean="0"/>
            </a:br>
            <a:r>
              <a:rPr lang="en-US" smtClean="0"/>
              <a:t> Program Output</a:t>
            </a: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76200" y="228600"/>
            <a:ext cx="6934200" cy="1295400"/>
          </a:xfrm>
          <a:solidFill>
            <a:srgbClr val="CCCCFF"/>
          </a:solidFill>
        </p:spPr>
        <p:txBody>
          <a:bodyPr/>
          <a:lstStyle/>
          <a:p>
            <a:pPr eaLnBrk="1" hangingPunct="1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Enter Integer Grade, -1 to Quit: 97</a:t>
            </a:r>
          </a:p>
          <a:p>
            <a:pPr eaLnBrk="1" hangingPunct="1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Enter Integer Grade, -1 to Quit: 88</a:t>
            </a:r>
          </a:p>
          <a:p>
            <a:pPr eaLnBrk="1" hangingPunct="1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Enter Integer Grade, -1 to Quit: 72</a:t>
            </a:r>
          </a:p>
          <a:p>
            <a:pPr eaLnBrk="1" hangingPunct="1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Enter Integer Grade, -1 to Quit: -1</a:t>
            </a:r>
          </a:p>
          <a:p>
            <a:pPr eaLnBrk="1" hangingPunct="1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</a:t>
            </a:r>
          </a:p>
          <a:p>
            <a:pPr eaLnBrk="1" hangingPunct="1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Class average is 85.6666666666667</a:t>
            </a: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F058B326-C321-4A9D-B84A-92DAA32F446F}" type="slidenum">
              <a:rPr lang="en-US" sz="1200" smtClean="0">
                <a:latin typeface="Tahoma" pitchFamily="34" charset="0"/>
              </a:rPr>
              <a:pPr/>
              <a:t>32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3993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144000" cy="1143000"/>
          </a:xfrm>
        </p:spPr>
        <p:txBody>
          <a:bodyPr/>
          <a:lstStyle/>
          <a:p>
            <a:r>
              <a:rPr lang="el-GR" smtClean="0"/>
              <a:t>Παράδειγμα</a:t>
            </a:r>
            <a:r>
              <a:rPr lang="en-US" smtClean="0"/>
              <a:t> 3: </a:t>
            </a:r>
            <a:r>
              <a:rPr lang="el-GR" smtClean="0"/>
              <a:t>Συνθήκη Προγράμματος</a:t>
            </a:r>
            <a:endParaRPr lang="en-US" smtClean="0"/>
          </a:p>
        </p:txBody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l-GR" dirty="0" smtClean="0"/>
              <a:t>Συνεχόμενα αλλάζουμε την τιμή μιας μεταβλητής μέχρις ότου η συνθήκη να μην ικανοποιείται και επομένως να βγούμε από το </a:t>
            </a:r>
            <a:r>
              <a:rPr lang="en-US" dirty="0" smtClean="0"/>
              <a:t>loop.</a:t>
            </a:r>
            <a:endParaRPr lang="el-GR" dirty="0" smtClean="0"/>
          </a:p>
          <a:p>
            <a:r>
              <a:rPr lang="el-GR" dirty="0"/>
              <a:t>Η</a:t>
            </a:r>
            <a:r>
              <a:rPr lang="el-GR" dirty="0" smtClean="0"/>
              <a:t> τιμή της μεταβλητής </a:t>
            </a:r>
            <a:r>
              <a:rPr lang="el-GR" smtClean="0"/>
              <a:t>μπορεί να </a:t>
            </a:r>
            <a:r>
              <a:rPr lang="el-GR" dirty="0" smtClean="0"/>
              <a:t>παίρνεται από το </a:t>
            </a:r>
            <a:r>
              <a:rPr lang="el-GR" smtClean="0"/>
              <a:t>χρήστη ή να </a:t>
            </a:r>
            <a:r>
              <a:rPr lang="el-GR" dirty="0" smtClean="0"/>
              <a:t>αλλάζει συνέχεια μέσα στο πρόγραμμα</a:t>
            </a:r>
            <a:endParaRPr lang="en-US" dirty="0" smtClean="0"/>
          </a:p>
          <a:p>
            <a:endParaRPr lang="en-US" dirty="0" smtClean="0"/>
          </a:p>
          <a:p>
            <a:r>
              <a:rPr lang="el-GR" dirty="0" smtClean="0"/>
              <a:t>Παράδειγμα</a:t>
            </a:r>
            <a:r>
              <a:rPr lang="en-US" dirty="0" smtClean="0"/>
              <a:t>: ReverseNumber.cs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3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7399D287-1485-4BF1-A8CA-27A712856299}" type="slidenum">
              <a:rPr lang="en-US" sz="1200" smtClean="0">
                <a:latin typeface="Tahoma" pitchFamily="34" charset="0"/>
              </a:rPr>
              <a:pPr/>
              <a:t>4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8195" name="Rectangle 2"/>
          <p:cNvSpPr>
            <a:spLocks noChangeArrowheads="1"/>
          </p:cNvSpPr>
          <p:nvPr/>
        </p:nvSpPr>
        <p:spPr bwMode="auto">
          <a:xfrm>
            <a:off x="382588" y="304800"/>
            <a:ext cx="7923212" cy="99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 anchor="ctr"/>
          <a:lstStyle/>
          <a:p>
            <a:pPr algn="l"/>
            <a:r>
              <a:rPr lang="el-GR" sz="3600" u="sng">
                <a:solidFill>
                  <a:schemeClr val="accent2"/>
                </a:solidFill>
                <a:latin typeface="Arial Unicode MS" pitchFamily="34" charset="-128"/>
              </a:rPr>
              <a:t>Πιο ενδιαφέρον</a:t>
            </a:r>
            <a:r>
              <a:rPr lang="en-US" sz="3600" u="sng">
                <a:solidFill>
                  <a:schemeClr val="accent2"/>
                </a:solidFill>
                <a:latin typeface="Arial Unicode MS" pitchFamily="34" charset="-128"/>
              </a:rPr>
              <a:t>: </a:t>
            </a:r>
            <a:r>
              <a:rPr lang="el-GR" sz="3600" u="sng">
                <a:solidFill>
                  <a:schemeClr val="accent2"/>
                </a:solidFill>
                <a:latin typeface="Arial Unicode MS" pitchFamily="34" charset="-128"/>
              </a:rPr>
              <a:t>Εντολές ελέγχου</a:t>
            </a:r>
            <a:endParaRPr lang="en-US" sz="3600" u="sng">
              <a:solidFill>
                <a:schemeClr val="accent2"/>
              </a:solidFill>
              <a:latin typeface="Arial Unicode MS" pitchFamily="34" charset="-128"/>
            </a:endParaRPr>
          </a:p>
        </p:txBody>
      </p:sp>
      <p:sp>
        <p:nvSpPr>
          <p:cNvPr id="8196" name="Rectangle 3"/>
          <p:cNvSpPr>
            <a:spLocks noChangeArrowheads="1"/>
          </p:cNvSpPr>
          <p:nvPr/>
        </p:nvSpPr>
        <p:spPr bwMode="auto">
          <a:xfrm>
            <a:off x="304800" y="1447800"/>
            <a:ext cx="8382000" cy="5257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marL="342900" indent="-342900" algn="l">
              <a:spcBef>
                <a:spcPct val="20000"/>
              </a:spcBef>
              <a:buClr>
                <a:schemeClr val="accent2"/>
              </a:buClr>
              <a:buSzPct val="85000"/>
              <a:buFont typeface="ZapfDingbats" pitchFamily="82" charset="2"/>
              <a:buChar char="r"/>
            </a:pPr>
            <a:r>
              <a:rPr lang="el-GR" sz="2000" dirty="0">
                <a:solidFill>
                  <a:srgbClr val="CC0000"/>
                </a:solidFill>
                <a:latin typeface="Arial Unicode MS" pitchFamily="34" charset="-128"/>
              </a:rPr>
              <a:t>Επιλογής</a:t>
            </a:r>
            <a:r>
              <a:rPr lang="en-US" sz="2000" dirty="0">
                <a:solidFill>
                  <a:srgbClr val="CC0000"/>
                </a:solidFill>
                <a:latin typeface="Arial Unicode MS" pitchFamily="34" charset="-128"/>
              </a:rPr>
              <a:t> (</a:t>
            </a:r>
            <a:r>
              <a:rPr lang="el-GR" sz="2000" dirty="0">
                <a:solidFill>
                  <a:srgbClr val="CC0000"/>
                </a:solidFill>
                <a:latin typeface="Arial Unicode MS" pitchFamily="34" charset="-128"/>
              </a:rPr>
              <a:t>ή αλλιώς εντολές συνθήκης</a:t>
            </a:r>
            <a:r>
              <a:rPr lang="en-US" sz="2000" dirty="0">
                <a:solidFill>
                  <a:srgbClr val="CC0000"/>
                </a:solidFill>
                <a:latin typeface="Arial Unicode MS" pitchFamily="34" charset="-128"/>
              </a:rPr>
              <a:t>):</a:t>
            </a:r>
            <a:r>
              <a:rPr lang="en-US" sz="2000" dirty="0">
                <a:latin typeface="Arial Unicode MS" pitchFamily="34" charset="-128"/>
              </a:rPr>
              <a:t> </a:t>
            </a:r>
            <a:r>
              <a:rPr lang="el-GR" sz="2000" dirty="0">
                <a:latin typeface="Arial Unicode MS" pitchFamily="34" charset="-128"/>
              </a:rPr>
              <a:t>οι οποίες αποφασίζουν εάν κάποιο </a:t>
            </a:r>
            <a:r>
              <a:rPr lang="en-US" sz="2000" dirty="0">
                <a:latin typeface="Arial Unicode MS" pitchFamily="34" charset="-128"/>
              </a:rPr>
              <a:t>statement</a:t>
            </a:r>
            <a:r>
              <a:rPr lang="el-GR" sz="2000" dirty="0">
                <a:latin typeface="Arial Unicode MS" pitchFamily="34" charset="-128"/>
              </a:rPr>
              <a:t> θα εκτελεσθεί ή όχι</a:t>
            </a:r>
            <a:r>
              <a:rPr lang="en-US" sz="2000" dirty="0">
                <a:latin typeface="Arial Unicode MS" pitchFamily="34" charset="-128"/>
              </a:rPr>
              <a:t>; </a:t>
            </a:r>
            <a:r>
              <a:rPr lang="el-GR" sz="2000" dirty="0">
                <a:latin typeface="Arial Unicode MS" pitchFamily="34" charset="-128"/>
              </a:rPr>
              <a:t>Παραδείγματα:</a:t>
            </a:r>
            <a:endParaRPr lang="en-US" sz="2000" dirty="0">
              <a:solidFill>
                <a:srgbClr val="CC0000"/>
              </a:solidFill>
              <a:latin typeface="Arial Unicode MS" pitchFamily="34" charset="-128"/>
            </a:endParaRPr>
          </a:p>
          <a:p>
            <a:pPr marL="1143000" lvl="2" indent="-228600" algn="l">
              <a:spcBef>
                <a:spcPct val="20000"/>
              </a:spcBef>
              <a:buFontTx/>
              <a:buChar char="•"/>
            </a:pPr>
            <a:r>
              <a:rPr lang="en-US" sz="2000" b="1" dirty="0">
                <a:solidFill>
                  <a:schemeClr val="accent2"/>
                </a:solidFill>
                <a:latin typeface="Courier New" pitchFamily="49" charset="0"/>
              </a:rPr>
              <a:t>if</a:t>
            </a:r>
            <a:r>
              <a:rPr lang="en-US" sz="2000" dirty="0">
                <a:latin typeface="Arial Unicode MS" pitchFamily="34" charset="-128"/>
              </a:rPr>
              <a:t> selection (</a:t>
            </a:r>
            <a:r>
              <a:rPr lang="el-GR" sz="2000" dirty="0">
                <a:latin typeface="Arial Unicode MS" pitchFamily="34" charset="-128"/>
              </a:rPr>
              <a:t>μια επιλογή</a:t>
            </a:r>
            <a:r>
              <a:rPr lang="en-US" sz="2000" dirty="0">
                <a:latin typeface="Arial Unicode MS" pitchFamily="34" charset="-128"/>
              </a:rPr>
              <a:t>)</a:t>
            </a:r>
          </a:p>
          <a:p>
            <a:pPr marL="1143000" lvl="2" indent="-228600" algn="l">
              <a:spcBef>
                <a:spcPct val="20000"/>
              </a:spcBef>
              <a:buFontTx/>
              <a:buChar char="•"/>
            </a:pPr>
            <a:r>
              <a:rPr lang="en-US" sz="2000" b="1" dirty="0">
                <a:solidFill>
                  <a:schemeClr val="accent2"/>
                </a:solidFill>
                <a:latin typeface="Courier New" pitchFamily="49" charset="0"/>
              </a:rPr>
              <a:t>if/else</a:t>
            </a:r>
            <a:r>
              <a:rPr lang="en-US" sz="2000" dirty="0">
                <a:latin typeface="Arial Unicode MS" pitchFamily="34" charset="-128"/>
              </a:rPr>
              <a:t> selection (</a:t>
            </a:r>
            <a:r>
              <a:rPr lang="el-GR" sz="2000" dirty="0">
                <a:latin typeface="Arial Unicode MS" pitchFamily="34" charset="-128"/>
              </a:rPr>
              <a:t>δύο επιλογές</a:t>
            </a:r>
            <a:r>
              <a:rPr lang="en-US" sz="2000" dirty="0">
                <a:latin typeface="Arial Unicode MS" pitchFamily="34" charset="-128"/>
              </a:rPr>
              <a:t>)</a:t>
            </a:r>
          </a:p>
          <a:p>
            <a:pPr marL="1600200" lvl="3" indent="-228600" algn="l">
              <a:spcBef>
                <a:spcPct val="20000"/>
              </a:spcBef>
              <a:buFontTx/>
              <a:buChar char="–"/>
            </a:pPr>
            <a:r>
              <a:rPr lang="el-GR" sz="2000" dirty="0"/>
              <a:t>Επίσης</a:t>
            </a:r>
            <a:r>
              <a:rPr lang="en-US" sz="2000" dirty="0"/>
              <a:t>: </a:t>
            </a:r>
            <a:r>
              <a:rPr lang="el-GR" sz="2000" dirty="0"/>
              <a:t>ο τριπλός </a:t>
            </a:r>
            <a:r>
              <a:rPr lang="en-US" sz="2000" dirty="0"/>
              <a:t>operator</a:t>
            </a:r>
            <a:r>
              <a:rPr lang="el-GR" sz="2000" dirty="0"/>
              <a:t> συνθήκης</a:t>
            </a:r>
            <a:r>
              <a:rPr lang="en-US" sz="2000" dirty="0"/>
              <a:t>   </a:t>
            </a:r>
            <a:r>
              <a:rPr lang="en-US" sz="1800" b="1" dirty="0">
                <a:latin typeface="Courier New" pitchFamily="49" charset="0"/>
              </a:rPr>
              <a:t>e</a:t>
            </a:r>
            <a:r>
              <a:rPr lang="en-US" sz="1800" b="1" baseline="-25000" dirty="0">
                <a:latin typeface="Courier New" pitchFamily="49" charset="0"/>
              </a:rPr>
              <a:t>1</a:t>
            </a:r>
            <a:r>
              <a:rPr lang="en-US" sz="1800" b="1" dirty="0">
                <a:latin typeface="Courier New" pitchFamily="49" charset="0"/>
              </a:rPr>
              <a:t>?e</a:t>
            </a:r>
            <a:r>
              <a:rPr lang="en-US" sz="1800" b="1" baseline="-25000" dirty="0"/>
              <a:t>2</a:t>
            </a:r>
            <a:r>
              <a:rPr lang="en-US" sz="1800" b="1" dirty="0">
                <a:latin typeface="Courier New" pitchFamily="49" charset="0"/>
              </a:rPr>
              <a:t>:e</a:t>
            </a:r>
            <a:r>
              <a:rPr lang="en-US" sz="1800" b="1" baseline="-25000" dirty="0"/>
              <a:t>3</a:t>
            </a:r>
            <a:endParaRPr lang="en-US" sz="1800" b="1" dirty="0"/>
          </a:p>
          <a:p>
            <a:pPr marL="1143000" lvl="2" indent="-228600" algn="l">
              <a:spcBef>
                <a:spcPct val="20000"/>
              </a:spcBef>
              <a:buFontTx/>
              <a:buChar char="•"/>
            </a:pPr>
            <a:r>
              <a:rPr lang="el-GR" sz="2000" b="1" dirty="0">
                <a:latin typeface="Courier New" pitchFamily="49" charset="0"/>
              </a:rPr>
              <a:t>Το </a:t>
            </a:r>
            <a:r>
              <a:rPr lang="en-US" sz="2000" b="1" dirty="0">
                <a:solidFill>
                  <a:schemeClr val="accent2"/>
                </a:solidFill>
                <a:latin typeface="Courier New" pitchFamily="49" charset="0"/>
              </a:rPr>
              <a:t>switch</a:t>
            </a:r>
            <a:r>
              <a:rPr lang="en-US" sz="2000" dirty="0">
                <a:latin typeface="Arial Unicode MS" pitchFamily="34" charset="-128"/>
              </a:rPr>
              <a:t> statement (</a:t>
            </a:r>
            <a:r>
              <a:rPr lang="el-GR" sz="2000" dirty="0">
                <a:latin typeface="Arial Unicode MS" pitchFamily="34" charset="-128"/>
              </a:rPr>
              <a:t>πολλαπλές επιλογές</a:t>
            </a:r>
            <a:r>
              <a:rPr lang="en-US" sz="2000" dirty="0">
                <a:latin typeface="Arial Unicode MS" pitchFamily="34" charset="-128"/>
              </a:rPr>
              <a:t>)</a:t>
            </a:r>
          </a:p>
          <a:p>
            <a:pPr marL="1143000" lvl="2" indent="-228600" algn="l">
              <a:spcBef>
                <a:spcPct val="20000"/>
              </a:spcBef>
              <a:buFontTx/>
              <a:buChar char="•"/>
            </a:pPr>
            <a:endParaRPr lang="en-US" sz="2000" dirty="0">
              <a:latin typeface="Arial Unicode MS" pitchFamily="34" charset="-128"/>
            </a:endParaRPr>
          </a:p>
          <a:p>
            <a:pPr marL="342900" indent="-342900" algn="l">
              <a:spcBef>
                <a:spcPct val="20000"/>
              </a:spcBef>
              <a:buClr>
                <a:schemeClr val="accent2"/>
              </a:buClr>
              <a:buSzPct val="85000"/>
              <a:buFont typeface="ZapfDingbats" pitchFamily="82" charset="2"/>
              <a:buChar char="r"/>
            </a:pPr>
            <a:r>
              <a:rPr lang="el-GR" sz="2000" dirty="0">
                <a:solidFill>
                  <a:srgbClr val="CC0000"/>
                </a:solidFill>
                <a:latin typeface="Arial Unicode MS" pitchFamily="34" charset="-128"/>
              </a:rPr>
              <a:t>Επανάληψη</a:t>
            </a:r>
            <a:r>
              <a:rPr lang="en-US" sz="2000" dirty="0">
                <a:solidFill>
                  <a:srgbClr val="CC0000"/>
                </a:solidFill>
                <a:latin typeface="Arial Unicode MS" pitchFamily="34" charset="-128"/>
              </a:rPr>
              <a:t> ( loop statements):</a:t>
            </a:r>
            <a:r>
              <a:rPr lang="en-US" sz="2000" dirty="0">
                <a:latin typeface="Arial Unicode MS" pitchFamily="34" charset="-128"/>
              </a:rPr>
              <a:t> </a:t>
            </a:r>
            <a:r>
              <a:rPr lang="el-GR" sz="2000" dirty="0">
                <a:latin typeface="Arial Unicode MS" pitchFamily="34" charset="-128"/>
              </a:rPr>
              <a:t>επαναληπτική εκτέλεση κάποιων εντολών </a:t>
            </a:r>
            <a:r>
              <a:rPr lang="en-US" sz="2000" dirty="0">
                <a:latin typeface="Arial Unicode MS" pitchFamily="34" charset="-128"/>
              </a:rPr>
              <a:t> (</a:t>
            </a:r>
            <a:r>
              <a:rPr lang="el-GR" sz="2000" dirty="0">
                <a:latin typeface="Arial Unicode MS" pitchFamily="34" charset="-128"/>
              </a:rPr>
              <a:t>για ένα συγκεκριμένο αριθμό επαναλήψεων ή μέχρι να ικανοποιείται κάποια συνθήκη</a:t>
            </a:r>
            <a:r>
              <a:rPr lang="en-US" sz="2000" dirty="0">
                <a:latin typeface="Arial Unicode MS" pitchFamily="34" charset="-128"/>
              </a:rPr>
              <a:t>). </a:t>
            </a:r>
          </a:p>
          <a:p>
            <a:pPr marL="1143000" lvl="2" indent="-228600" algn="l">
              <a:spcBef>
                <a:spcPct val="20000"/>
              </a:spcBef>
              <a:buFontTx/>
              <a:buChar char="•"/>
            </a:pPr>
            <a:r>
              <a:rPr lang="en-US" sz="2000" b="1" dirty="0">
                <a:solidFill>
                  <a:schemeClr val="accent2"/>
                </a:solidFill>
                <a:latin typeface="Courier New" pitchFamily="49" charset="0"/>
              </a:rPr>
              <a:t>while</a:t>
            </a:r>
            <a:r>
              <a:rPr lang="en-US" sz="2000" dirty="0">
                <a:latin typeface="Arial Unicode MS" pitchFamily="34" charset="-128"/>
              </a:rPr>
              <a:t> structure</a:t>
            </a:r>
          </a:p>
          <a:p>
            <a:pPr marL="1143000" lvl="2" indent="-228600" algn="l">
              <a:spcBef>
                <a:spcPct val="20000"/>
              </a:spcBef>
              <a:buFontTx/>
              <a:buChar char="•"/>
            </a:pPr>
            <a:r>
              <a:rPr lang="en-US" sz="2000" b="1" dirty="0">
                <a:solidFill>
                  <a:schemeClr val="accent2"/>
                </a:solidFill>
                <a:latin typeface="Courier New" pitchFamily="49" charset="0"/>
              </a:rPr>
              <a:t>do/while</a:t>
            </a:r>
            <a:r>
              <a:rPr lang="en-US" sz="2000" dirty="0">
                <a:latin typeface="Arial Unicode MS" pitchFamily="34" charset="-128"/>
              </a:rPr>
              <a:t> structure</a:t>
            </a:r>
          </a:p>
          <a:p>
            <a:pPr marL="1143000" lvl="2" indent="-228600" algn="l">
              <a:spcBef>
                <a:spcPct val="20000"/>
              </a:spcBef>
              <a:buFontTx/>
              <a:buChar char="•"/>
            </a:pPr>
            <a:r>
              <a:rPr lang="en-US" sz="2000" b="1" dirty="0">
                <a:solidFill>
                  <a:schemeClr val="accent2"/>
                </a:solidFill>
                <a:latin typeface="Courier New" pitchFamily="49" charset="0"/>
              </a:rPr>
              <a:t>for</a:t>
            </a:r>
            <a:r>
              <a:rPr lang="en-US" sz="2000" dirty="0">
                <a:latin typeface="Arial Unicode MS" pitchFamily="34" charset="-128"/>
              </a:rPr>
              <a:t> structure</a:t>
            </a:r>
          </a:p>
          <a:p>
            <a:pPr marL="1143000" lvl="2" indent="-228600" algn="l">
              <a:spcBef>
                <a:spcPct val="20000"/>
              </a:spcBef>
              <a:buFontTx/>
              <a:buChar char="•"/>
            </a:pPr>
            <a:r>
              <a:rPr lang="en-US" sz="2000" b="1" dirty="0">
                <a:solidFill>
                  <a:schemeClr val="accent2"/>
                </a:solidFill>
                <a:latin typeface="Courier New" pitchFamily="49" charset="0"/>
              </a:rPr>
              <a:t>foreach</a:t>
            </a:r>
            <a:r>
              <a:rPr lang="en-US" sz="2000" dirty="0">
                <a:latin typeface="Arial Unicode MS" pitchFamily="34" charset="-128"/>
              </a:rPr>
              <a:t> structure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342658B0-7E1C-418E-AC98-883CA4E55FA4}" type="slidenum">
              <a:rPr lang="en-US" sz="1200" smtClean="0">
                <a:latin typeface="Tahoma" pitchFamily="34" charset="0"/>
              </a:rPr>
              <a:pPr/>
              <a:t>5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921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z="3600" smtClean="0"/>
              <a:t>Γιατί δομές ελέγχου</a:t>
            </a:r>
            <a:r>
              <a:rPr lang="en-US" sz="3600" smtClean="0"/>
              <a:t>?</a:t>
            </a:r>
          </a:p>
        </p:txBody>
      </p:sp>
      <p:sp>
        <p:nvSpPr>
          <p:cNvPr id="922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ZapfDingbats" pitchFamily="82" charset="2"/>
              <a:buNone/>
            </a:pPr>
            <a:endParaRPr lang="en-US" smtClean="0"/>
          </a:p>
          <a:p>
            <a:r>
              <a:rPr lang="el-GR" smtClean="0"/>
              <a:t>Τα περισσότερα προγράμματα χρειάζονται περισσότερη ευελιξία με την σειρά εκτέλεσης των εντολών</a:t>
            </a:r>
            <a:endParaRPr lang="en-US" smtClean="0"/>
          </a:p>
          <a:p>
            <a:endParaRPr lang="en-US" smtClean="0"/>
          </a:p>
          <a:p>
            <a:r>
              <a:rPr lang="el-GR" smtClean="0"/>
              <a:t>Η σειρά εκτέλεσης των εντολών ονομάζεται </a:t>
            </a:r>
            <a:r>
              <a:rPr lang="el-GR" smtClean="0">
                <a:solidFill>
                  <a:srgbClr val="FF3300"/>
                </a:solidFill>
              </a:rPr>
              <a:t>ΡΟΗ ΕΛΕΓΧΟΥ</a:t>
            </a:r>
            <a:r>
              <a:rPr lang="en-US" smtClean="0">
                <a:solidFill>
                  <a:srgbClr val="FF3300"/>
                </a:solidFill>
              </a:rPr>
              <a:t> </a:t>
            </a:r>
            <a:r>
              <a:rPr lang="el-GR" smtClean="0">
                <a:solidFill>
                  <a:srgbClr val="FF3300"/>
                </a:solidFill>
              </a:rPr>
              <a:t>(</a:t>
            </a:r>
            <a:r>
              <a:rPr lang="en-US" smtClean="0">
                <a:solidFill>
                  <a:srgbClr val="FF3300"/>
                </a:solidFill>
              </a:rPr>
              <a:t>flow of control</a:t>
            </a:r>
            <a:r>
              <a:rPr lang="el-GR" smtClean="0">
                <a:solidFill>
                  <a:srgbClr val="FF3300"/>
                </a:solidFill>
              </a:rPr>
              <a:t>)</a:t>
            </a:r>
            <a:endParaRPr lang="en-US" smtClean="0">
              <a:solidFill>
                <a:srgbClr val="FF3300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4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1905B57D-57F4-436C-95AC-085F203A06CC}" type="slidenum">
              <a:rPr lang="en-US" sz="1200" smtClean="0">
                <a:latin typeface="Tahoma" pitchFamily="34" charset="0"/>
              </a:rPr>
              <a:pPr/>
              <a:t>6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024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Σειριακή Δομή</a:t>
            </a:r>
            <a:endParaRPr lang="en-US" smtClean="0"/>
          </a:p>
        </p:txBody>
      </p:sp>
      <p:grpSp>
        <p:nvGrpSpPr>
          <p:cNvPr id="10244" name="Group 3"/>
          <p:cNvGrpSpPr>
            <a:grpSpLocks/>
          </p:cNvGrpSpPr>
          <p:nvPr/>
        </p:nvGrpSpPr>
        <p:grpSpPr bwMode="auto">
          <a:xfrm>
            <a:off x="1828800" y="1905000"/>
            <a:ext cx="5616575" cy="2209800"/>
            <a:chOff x="1104" y="624"/>
            <a:chExt cx="3538" cy="1392"/>
          </a:xfrm>
        </p:grpSpPr>
        <p:grpSp>
          <p:nvGrpSpPr>
            <p:cNvPr id="10245" name="Group 4"/>
            <p:cNvGrpSpPr>
              <a:grpSpLocks/>
            </p:cNvGrpSpPr>
            <p:nvPr/>
          </p:nvGrpSpPr>
          <p:grpSpPr bwMode="auto">
            <a:xfrm>
              <a:off x="1104" y="624"/>
              <a:ext cx="1536" cy="1392"/>
              <a:chOff x="2496" y="240"/>
              <a:chExt cx="1536" cy="1392"/>
            </a:xfrm>
          </p:grpSpPr>
          <p:grpSp>
            <p:nvGrpSpPr>
              <p:cNvPr id="10248" name="Group 5"/>
              <p:cNvGrpSpPr>
                <a:grpSpLocks/>
              </p:cNvGrpSpPr>
              <p:nvPr/>
            </p:nvGrpSpPr>
            <p:grpSpPr bwMode="auto">
              <a:xfrm>
                <a:off x="3168" y="240"/>
                <a:ext cx="98" cy="291"/>
                <a:chOff x="1681" y="477"/>
                <a:chExt cx="98" cy="291"/>
              </a:xfrm>
            </p:grpSpPr>
            <p:sp>
              <p:nvSpPr>
                <p:cNvPr id="10255" name="Oval 6"/>
                <p:cNvSpPr>
                  <a:spLocks noChangeArrowheads="1"/>
                </p:cNvSpPr>
                <p:nvPr/>
              </p:nvSpPr>
              <p:spPr bwMode="auto">
                <a:xfrm>
                  <a:off x="1681" y="477"/>
                  <a:ext cx="98" cy="98"/>
                </a:xfrm>
                <a:prstGeom prst="ellipse">
                  <a:avLst/>
                </a:prstGeom>
                <a:solidFill>
                  <a:srgbClr val="FFFFFF"/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l-GR"/>
                </a:p>
              </p:txBody>
            </p:sp>
            <p:sp>
              <p:nvSpPr>
                <p:cNvPr id="10256" name="Line 7"/>
                <p:cNvSpPr>
                  <a:spLocks noChangeShapeType="1"/>
                </p:cNvSpPr>
                <p:nvPr/>
              </p:nvSpPr>
              <p:spPr bwMode="auto">
                <a:xfrm>
                  <a:off x="1728" y="576"/>
                  <a:ext cx="0" cy="192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anchor="ctr"/>
                <a:lstStyle/>
                <a:p>
                  <a:endParaRPr lang="el-GR"/>
                </a:p>
              </p:txBody>
            </p:sp>
          </p:grpSp>
          <p:grpSp>
            <p:nvGrpSpPr>
              <p:cNvPr id="10249" name="Group 8"/>
              <p:cNvGrpSpPr>
                <a:grpSpLocks/>
              </p:cNvGrpSpPr>
              <p:nvPr/>
            </p:nvGrpSpPr>
            <p:grpSpPr bwMode="auto">
              <a:xfrm>
                <a:off x="3168" y="1344"/>
                <a:ext cx="96" cy="288"/>
                <a:chOff x="1920" y="576"/>
                <a:chExt cx="96" cy="288"/>
              </a:xfrm>
            </p:grpSpPr>
            <p:sp>
              <p:nvSpPr>
                <p:cNvPr id="10253" name="Oval 9"/>
                <p:cNvSpPr>
                  <a:spLocks noChangeArrowheads="1"/>
                </p:cNvSpPr>
                <p:nvPr/>
              </p:nvSpPr>
              <p:spPr bwMode="auto">
                <a:xfrm>
                  <a:off x="1920" y="768"/>
                  <a:ext cx="96" cy="96"/>
                </a:xfrm>
                <a:prstGeom prst="ellipse">
                  <a:avLst/>
                </a:prstGeom>
                <a:solidFill>
                  <a:srgbClr val="FFFFFF"/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l-GR"/>
                </a:p>
              </p:txBody>
            </p:sp>
            <p:sp>
              <p:nvSpPr>
                <p:cNvPr id="10254" name="Line 10"/>
                <p:cNvSpPr>
                  <a:spLocks noChangeShapeType="1"/>
                </p:cNvSpPr>
                <p:nvPr/>
              </p:nvSpPr>
              <p:spPr bwMode="auto">
                <a:xfrm>
                  <a:off x="1968" y="576"/>
                  <a:ext cx="0" cy="192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anchor="ctr"/>
                <a:lstStyle/>
                <a:p>
                  <a:endParaRPr lang="el-GR"/>
                </a:p>
              </p:txBody>
            </p:sp>
          </p:grpSp>
          <p:sp>
            <p:nvSpPr>
              <p:cNvPr id="10250" name="Text Box 11"/>
              <p:cNvSpPr txBox="1">
                <a:spLocks noChangeArrowheads="1"/>
              </p:cNvSpPr>
              <p:nvPr/>
            </p:nvSpPr>
            <p:spPr bwMode="auto">
              <a:xfrm>
                <a:off x="2496" y="529"/>
                <a:ext cx="1536" cy="228"/>
              </a:xfrm>
              <a:prstGeom prst="rect">
                <a:avLst/>
              </a:prstGeom>
              <a:solidFill>
                <a:srgbClr val="CCECFF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/>
                <a:r>
                  <a:rPr lang="en-US" sz="1600">
                    <a:solidFill>
                      <a:schemeClr val="tx2"/>
                    </a:solidFill>
                    <a:latin typeface="Courier New" pitchFamily="49" charset="0"/>
                  </a:rPr>
                  <a:t>add grade to total</a:t>
                </a:r>
              </a:p>
            </p:txBody>
          </p:sp>
          <p:sp>
            <p:nvSpPr>
              <p:cNvPr id="10251" name="Text Box 12"/>
              <p:cNvSpPr txBox="1">
                <a:spLocks noChangeArrowheads="1"/>
              </p:cNvSpPr>
              <p:nvPr/>
            </p:nvSpPr>
            <p:spPr bwMode="auto">
              <a:xfrm>
                <a:off x="2496" y="1104"/>
                <a:ext cx="1536" cy="228"/>
              </a:xfrm>
              <a:prstGeom prst="rect">
                <a:avLst/>
              </a:prstGeom>
              <a:solidFill>
                <a:srgbClr val="CCECFF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/>
                <a:r>
                  <a:rPr lang="en-US" sz="1600">
                    <a:solidFill>
                      <a:schemeClr val="tx2"/>
                    </a:solidFill>
                    <a:latin typeface="Courier New" pitchFamily="49" charset="0"/>
                  </a:rPr>
                  <a:t>add 1 to counter</a:t>
                </a:r>
              </a:p>
            </p:txBody>
          </p:sp>
          <p:sp>
            <p:nvSpPr>
              <p:cNvPr id="10252" name="Line 13"/>
              <p:cNvSpPr>
                <a:spLocks noChangeShapeType="1"/>
              </p:cNvSpPr>
              <p:nvPr/>
            </p:nvSpPr>
            <p:spPr bwMode="auto">
              <a:xfrm>
                <a:off x="3216" y="768"/>
                <a:ext cx="0" cy="336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ctr"/>
              <a:lstStyle/>
              <a:p>
                <a:endParaRPr lang="el-GR"/>
              </a:p>
            </p:txBody>
          </p:sp>
        </p:grpSp>
        <p:sp>
          <p:nvSpPr>
            <p:cNvPr id="10246" name="Text Box 14"/>
            <p:cNvSpPr txBox="1">
              <a:spLocks noChangeArrowheads="1"/>
            </p:cNvSpPr>
            <p:nvPr/>
          </p:nvSpPr>
          <p:spPr bwMode="auto">
            <a:xfrm>
              <a:off x="2832" y="912"/>
              <a:ext cx="1810" cy="2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600" b="1">
                  <a:solidFill>
                    <a:schemeClr val="tx2"/>
                  </a:solidFill>
                  <a:latin typeface="Courier New" pitchFamily="49" charset="0"/>
                </a:rPr>
                <a:t>total = total + grade;</a:t>
              </a:r>
            </a:p>
          </p:txBody>
        </p:sp>
        <p:sp>
          <p:nvSpPr>
            <p:cNvPr id="10247" name="Text Box 15"/>
            <p:cNvSpPr txBox="1">
              <a:spLocks noChangeArrowheads="1"/>
            </p:cNvSpPr>
            <p:nvPr/>
          </p:nvSpPr>
          <p:spPr bwMode="auto">
            <a:xfrm>
              <a:off x="2832" y="1488"/>
              <a:ext cx="1810" cy="2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600" b="1">
                  <a:solidFill>
                    <a:schemeClr val="tx2"/>
                  </a:solidFill>
                  <a:latin typeface="Courier New" pitchFamily="49" charset="0"/>
                </a:rPr>
                <a:t>counter = counter + 1;</a:t>
              </a:r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4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2B0EBBA1-9399-4353-A38D-EDCD5185D86F}" type="slidenum">
              <a:rPr lang="en-US" sz="1200" smtClean="0">
                <a:latin typeface="Tahoma" pitchFamily="34" charset="0"/>
              </a:rPr>
              <a:pPr/>
              <a:t>7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126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Δομές Ελέγχου της </a:t>
            </a:r>
            <a:r>
              <a:rPr lang="en-US" smtClean="0"/>
              <a:t>C# (</a:t>
            </a:r>
            <a:r>
              <a:rPr lang="el-GR" smtClean="0"/>
              <a:t>επιλογές)</a:t>
            </a:r>
            <a:endParaRPr lang="en-US" smtClean="0"/>
          </a:p>
        </p:txBody>
      </p:sp>
      <p:grpSp>
        <p:nvGrpSpPr>
          <p:cNvPr id="11268" name="Group 3"/>
          <p:cNvGrpSpPr>
            <a:grpSpLocks/>
          </p:cNvGrpSpPr>
          <p:nvPr/>
        </p:nvGrpSpPr>
        <p:grpSpPr bwMode="auto">
          <a:xfrm>
            <a:off x="685800" y="1600200"/>
            <a:ext cx="8001000" cy="4976813"/>
            <a:chOff x="432" y="515"/>
            <a:chExt cx="4896" cy="3135"/>
          </a:xfrm>
        </p:grpSpPr>
        <p:grpSp>
          <p:nvGrpSpPr>
            <p:cNvPr id="11269" name="Group 4"/>
            <p:cNvGrpSpPr>
              <a:grpSpLocks/>
            </p:cNvGrpSpPr>
            <p:nvPr/>
          </p:nvGrpSpPr>
          <p:grpSpPr bwMode="auto">
            <a:xfrm>
              <a:off x="432" y="515"/>
              <a:ext cx="4896" cy="3135"/>
              <a:chOff x="432" y="515"/>
              <a:chExt cx="4896" cy="3135"/>
            </a:xfrm>
          </p:grpSpPr>
          <p:grpSp>
            <p:nvGrpSpPr>
              <p:cNvPr id="11271" name="Group 5"/>
              <p:cNvGrpSpPr>
                <a:grpSpLocks/>
              </p:cNvGrpSpPr>
              <p:nvPr/>
            </p:nvGrpSpPr>
            <p:grpSpPr bwMode="auto">
              <a:xfrm>
                <a:off x="588" y="2173"/>
                <a:ext cx="1676" cy="1253"/>
                <a:chOff x="1684" y="1555"/>
                <a:chExt cx="1676" cy="1253"/>
              </a:xfrm>
            </p:grpSpPr>
            <p:sp>
              <p:nvSpPr>
                <p:cNvPr id="11358" name="Oval 6"/>
                <p:cNvSpPr>
                  <a:spLocks noChangeArrowheads="1"/>
                </p:cNvSpPr>
                <p:nvPr/>
              </p:nvSpPr>
              <p:spPr bwMode="auto">
                <a:xfrm>
                  <a:off x="2014" y="1752"/>
                  <a:ext cx="144" cy="144"/>
                </a:xfrm>
                <a:prstGeom prst="ellips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359" name="Oval 7"/>
                <p:cNvSpPr>
                  <a:spLocks noChangeArrowheads="1"/>
                </p:cNvSpPr>
                <p:nvPr/>
              </p:nvSpPr>
              <p:spPr bwMode="auto">
                <a:xfrm>
                  <a:off x="2014" y="2664"/>
                  <a:ext cx="144" cy="144"/>
                </a:xfrm>
                <a:prstGeom prst="ellips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360" name="Freeform 8"/>
                <p:cNvSpPr>
                  <a:spLocks/>
                </p:cNvSpPr>
                <p:nvPr/>
              </p:nvSpPr>
              <p:spPr bwMode="auto">
                <a:xfrm>
                  <a:off x="1684" y="2112"/>
                  <a:ext cx="759" cy="154"/>
                </a:xfrm>
                <a:custGeom>
                  <a:avLst/>
                  <a:gdLst>
                    <a:gd name="T0" fmla="*/ 149 w 915"/>
                    <a:gd name="T1" fmla="*/ 0 h 230"/>
                    <a:gd name="T2" fmla="*/ 0 w 915"/>
                    <a:gd name="T3" fmla="*/ 10 h 230"/>
                    <a:gd name="T4" fmla="*/ 149 w 915"/>
                    <a:gd name="T5" fmla="*/ 21 h 230"/>
                    <a:gd name="T6" fmla="*/ 299 w 915"/>
                    <a:gd name="T7" fmla="*/ 10 h 230"/>
                    <a:gd name="T8" fmla="*/ 149 w 915"/>
                    <a:gd name="T9" fmla="*/ 0 h 230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915"/>
                    <a:gd name="T16" fmla="*/ 0 h 230"/>
                    <a:gd name="T17" fmla="*/ 915 w 915"/>
                    <a:gd name="T18" fmla="*/ 230 h 230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915" h="230">
                      <a:moveTo>
                        <a:pt x="458" y="0"/>
                      </a:moveTo>
                      <a:lnTo>
                        <a:pt x="0" y="115"/>
                      </a:lnTo>
                      <a:lnTo>
                        <a:pt x="458" y="230"/>
                      </a:lnTo>
                      <a:lnTo>
                        <a:pt x="915" y="115"/>
                      </a:lnTo>
                      <a:lnTo>
                        <a:pt x="458" y="0"/>
                      </a:lnTo>
                      <a:close/>
                    </a:path>
                  </a:pathLst>
                </a:custGeom>
                <a:solidFill>
                  <a:srgbClr val="99CC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l-GR"/>
                </a:p>
              </p:txBody>
            </p:sp>
            <p:sp>
              <p:nvSpPr>
                <p:cNvPr id="11361" name="Line 9"/>
                <p:cNvSpPr>
                  <a:spLocks noChangeShapeType="1"/>
                </p:cNvSpPr>
                <p:nvPr/>
              </p:nvSpPr>
              <p:spPr bwMode="auto">
                <a:xfrm>
                  <a:off x="2086" y="2112"/>
                  <a:ext cx="357" cy="77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362" name="Line 10"/>
                <p:cNvSpPr>
                  <a:spLocks noChangeShapeType="1"/>
                </p:cNvSpPr>
                <p:nvPr/>
              </p:nvSpPr>
              <p:spPr bwMode="auto">
                <a:xfrm flipH="1">
                  <a:off x="1684" y="2112"/>
                  <a:ext cx="402" cy="77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363" name="Line 11"/>
                <p:cNvSpPr>
                  <a:spLocks noChangeShapeType="1"/>
                </p:cNvSpPr>
                <p:nvPr/>
              </p:nvSpPr>
              <p:spPr bwMode="auto">
                <a:xfrm>
                  <a:off x="1684" y="2189"/>
                  <a:ext cx="402" cy="77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364" name="Line 12"/>
                <p:cNvSpPr>
                  <a:spLocks noChangeShapeType="1"/>
                </p:cNvSpPr>
                <p:nvPr/>
              </p:nvSpPr>
              <p:spPr bwMode="auto">
                <a:xfrm flipV="1">
                  <a:off x="2086" y="2189"/>
                  <a:ext cx="357" cy="77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cxnSp>
              <p:nvCxnSpPr>
                <p:cNvPr id="11365" name="AutoShape 13"/>
                <p:cNvCxnSpPr>
                  <a:cxnSpLocks noChangeShapeType="1"/>
                  <a:stCxn id="11358" idx="4"/>
                  <a:endCxn id="11362" idx="0"/>
                </p:cNvCxnSpPr>
                <p:nvPr/>
              </p:nvCxnSpPr>
              <p:spPr bwMode="auto">
                <a:xfrm>
                  <a:off x="2086" y="1904"/>
                  <a:ext cx="0" cy="200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366" name="AutoShape 14"/>
                <p:cNvCxnSpPr>
                  <a:cxnSpLocks noChangeShapeType="1"/>
                  <a:stCxn id="11364" idx="0"/>
                  <a:endCxn id="11359" idx="0"/>
                </p:cNvCxnSpPr>
                <p:nvPr/>
              </p:nvCxnSpPr>
              <p:spPr bwMode="auto">
                <a:xfrm>
                  <a:off x="2086" y="2275"/>
                  <a:ext cx="0" cy="381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367" name="Rectangle 15"/>
                <p:cNvSpPr>
                  <a:spLocks noChangeArrowheads="1"/>
                </p:cNvSpPr>
                <p:nvPr/>
              </p:nvSpPr>
              <p:spPr bwMode="auto">
                <a:xfrm>
                  <a:off x="2640" y="2121"/>
                  <a:ext cx="528" cy="154"/>
                </a:xfrm>
                <a:prstGeom prst="rect">
                  <a:avLst/>
                </a:prstGeom>
                <a:solidFill>
                  <a:srgbClr val="99CCFF"/>
                </a:solidFill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anchor="ctr">
                  <a:spAutoFit/>
                </a:bodyPr>
                <a:lstStyle/>
                <a:p>
                  <a:endParaRPr lang="el-GR"/>
                </a:p>
              </p:txBody>
            </p:sp>
            <p:cxnSp>
              <p:nvCxnSpPr>
                <p:cNvPr id="11368" name="AutoShape 16"/>
                <p:cNvCxnSpPr>
                  <a:cxnSpLocks noChangeShapeType="1"/>
                  <a:stCxn id="11364" idx="1"/>
                  <a:endCxn id="11367" idx="1"/>
                </p:cNvCxnSpPr>
                <p:nvPr/>
              </p:nvCxnSpPr>
              <p:spPr bwMode="auto">
                <a:xfrm>
                  <a:off x="2442" y="2182"/>
                  <a:ext cx="190" cy="16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369" name="AutoShape 17"/>
                <p:cNvCxnSpPr>
                  <a:cxnSpLocks noChangeShapeType="1"/>
                  <a:stCxn id="11367" idx="2"/>
                </p:cNvCxnSpPr>
                <p:nvPr/>
              </p:nvCxnSpPr>
              <p:spPr bwMode="auto">
                <a:xfrm rot="5400000">
                  <a:off x="2388" y="1981"/>
                  <a:ext cx="213" cy="818"/>
                </a:xfrm>
                <a:prstGeom prst="bentConnector2">
                  <a:avLst/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370" name="Text Box 18"/>
                <p:cNvSpPr txBox="1">
                  <a:spLocks noChangeArrowheads="1"/>
                </p:cNvSpPr>
                <p:nvPr/>
              </p:nvSpPr>
              <p:spPr bwMode="auto">
                <a:xfrm>
                  <a:off x="2389" y="1977"/>
                  <a:ext cx="188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T</a:t>
                  </a:r>
                </a:p>
              </p:txBody>
            </p:sp>
            <p:sp>
              <p:nvSpPr>
                <p:cNvPr id="11371" name="Text Box 19"/>
                <p:cNvSpPr txBox="1">
                  <a:spLocks noChangeArrowheads="1"/>
                </p:cNvSpPr>
                <p:nvPr/>
              </p:nvSpPr>
              <p:spPr bwMode="auto">
                <a:xfrm>
                  <a:off x="1899" y="2266"/>
                  <a:ext cx="182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F</a:t>
                  </a:r>
                </a:p>
              </p:txBody>
            </p:sp>
            <p:sp>
              <p:nvSpPr>
                <p:cNvPr id="11372" name="Text Box 20"/>
                <p:cNvSpPr txBox="1">
                  <a:spLocks noChangeArrowheads="1"/>
                </p:cNvSpPr>
                <p:nvPr/>
              </p:nvSpPr>
              <p:spPr bwMode="auto">
                <a:xfrm>
                  <a:off x="2338" y="1555"/>
                  <a:ext cx="1022" cy="366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 b="1">
                      <a:solidFill>
                        <a:srgbClr val="FF3300"/>
                      </a:solidFill>
                      <a:latin typeface="Courier New" pitchFamily="49" charset="0"/>
                      <a:cs typeface="Times New Roman" pitchFamily="18" charset="0"/>
                    </a:rPr>
                    <a:t>if</a:t>
                  </a:r>
                  <a:r>
                    <a:rPr lang="en-US" sz="1600">
                      <a:solidFill>
                        <a:srgbClr val="FF3300"/>
                      </a:solidFill>
                      <a:cs typeface="Times New Roman" pitchFamily="18" charset="0"/>
                    </a:rPr>
                    <a:t> structure</a:t>
                  </a:r>
                  <a:r>
                    <a:rPr lang="en-US" sz="1600">
                      <a:cs typeface="Times New Roman" pitchFamily="18" charset="0"/>
                    </a:rPr>
                    <a:t> (single selection)</a:t>
                  </a:r>
                </a:p>
              </p:txBody>
            </p:sp>
          </p:grpSp>
          <p:grpSp>
            <p:nvGrpSpPr>
              <p:cNvPr id="11272" name="Group 21"/>
              <p:cNvGrpSpPr>
                <a:grpSpLocks/>
              </p:cNvGrpSpPr>
              <p:nvPr/>
            </p:nvGrpSpPr>
            <p:grpSpPr bwMode="auto">
              <a:xfrm>
                <a:off x="477" y="818"/>
                <a:ext cx="2158" cy="1253"/>
                <a:chOff x="290" y="1122"/>
                <a:chExt cx="2158" cy="1253"/>
              </a:xfrm>
            </p:grpSpPr>
            <p:grpSp>
              <p:nvGrpSpPr>
                <p:cNvPr id="11338" name="Group 22"/>
                <p:cNvGrpSpPr>
                  <a:grpSpLocks/>
                </p:cNvGrpSpPr>
                <p:nvPr/>
              </p:nvGrpSpPr>
              <p:grpSpPr bwMode="auto">
                <a:xfrm>
                  <a:off x="697" y="1535"/>
                  <a:ext cx="759" cy="154"/>
                  <a:chOff x="624" y="2595"/>
                  <a:chExt cx="1047" cy="212"/>
                </a:xfrm>
              </p:grpSpPr>
              <p:sp>
                <p:nvSpPr>
                  <p:cNvPr id="11353" name="Freeform 23"/>
                  <p:cNvSpPr>
                    <a:spLocks/>
                  </p:cNvSpPr>
                  <p:nvPr/>
                </p:nvSpPr>
                <p:spPr bwMode="auto">
                  <a:xfrm>
                    <a:off x="624" y="2595"/>
                    <a:ext cx="1047" cy="212"/>
                  </a:xfrm>
                  <a:custGeom>
                    <a:avLst/>
                    <a:gdLst>
                      <a:gd name="T0" fmla="*/ 1029 w 915"/>
                      <a:gd name="T1" fmla="*/ 0 h 230"/>
                      <a:gd name="T2" fmla="*/ 0 w 915"/>
                      <a:gd name="T3" fmla="*/ 71 h 230"/>
                      <a:gd name="T4" fmla="*/ 1029 w 915"/>
                      <a:gd name="T5" fmla="*/ 141 h 230"/>
                      <a:gd name="T6" fmla="*/ 2054 w 915"/>
                      <a:gd name="T7" fmla="*/ 71 h 230"/>
                      <a:gd name="T8" fmla="*/ 1029 w 915"/>
                      <a:gd name="T9" fmla="*/ 0 h 230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  <a:gd name="T15" fmla="*/ 0 w 915"/>
                      <a:gd name="T16" fmla="*/ 0 h 230"/>
                      <a:gd name="T17" fmla="*/ 915 w 915"/>
                      <a:gd name="T18" fmla="*/ 230 h 230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T15" t="T16" r="T17" b="T18"/>
                    <a:pathLst>
                      <a:path w="915" h="230">
                        <a:moveTo>
                          <a:pt x="458" y="0"/>
                        </a:moveTo>
                        <a:lnTo>
                          <a:pt x="0" y="115"/>
                        </a:lnTo>
                        <a:lnTo>
                          <a:pt x="458" y="230"/>
                        </a:lnTo>
                        <a:lnTo>
                          <a:pt x="915" y="115"/>
                        </a:lnTo>
                        <a:lnTo>
                          <a:pt x="458" y="0"/>
                        </a:lnTo>
                        <a:close/>
                      </a:path>
                    </a:pathLst>
                  </a:custGeom>
                  <a:solidFill>
                    <a:srgbClr val="99CC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25400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l-GR"/>
                  </a:p>
                </p:txBody>
              </p:sp>
              <p:sp>
                <p:nvSpPr>
                  <p:cNvPr id="11354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178" y="2595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55" name="Line 25"/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624" y="2595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56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624" y="2701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57" name="Line 27"/>
                  <p:cNvSpPr>
                    <a:spLocks noChangeShapeType="1"/>
                  </p:cNvSpPr>
                  <p:nvPr/>
                </p:nvSpPr>
                <p:spPr bwMode="auto">
                  <a:xfrm flipV="1">
                    <a:off x="1178" y="2701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</p:grpSp>
            <p:sp>
              <p:nvSpPr>
                <p:cNvPr id="11339" name="Rectangle 28"/>
                <p:cNvSpPr>
                  <a:spLocks noChangeArrowheads="1"/>
                </p:cNvSpPr>
                <p:nvPr/>
              </p:nvSpPr>
              <p:spPr bwMode="auto">
                <a:xfrm>
                  <a:off x="290" y="1863"/>
                  <a:ext cx="528" cy="154"/>
                </a:xfrm>
                <a:prstGeom prst="rect">
                  <a:avLst/>
                </a:prstGeom>
                <a:solidFill>
                  <a:srgbClr val="99CCFF"/>
                </a:solidFill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anchor="ctr"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340" name="Rectangle 29"/>
                <p:cNvSpPr>
                  <a:spLocks noChangeArrowheads="1"/>
                </p:cNvSpPr>
                <p:nvPr/>
              </p:nvSpPr>
              <p:spPr bwMode="auto">
                <a:xfrm>
                  <a:off x="1384" y="1871"/>
                  <a:ext cx="528" cy="154"/>
                </a:xfrm>
                <a:prstGeom prst="rect">
                  <a:avLst/>
                </a:prstGeom>
                <a:solidFill>
                  <a:srgbClr val="99CCFF"/>
                </a:solidFill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anchor="ctr">
                  <a:spAutoFit/>
                </a:bodyPr>
                <a:lstStyle/>
                <a:p>
                  <a:endParaRPr lang="el-GR"/>
                </a:p>
              </p:txBody>
            </p:sp>
            <p:cxnSp>
              <p:nvCxnSpPr>
                <p:cNvPr id="11341" name="AutoShape 30"/>
                <p:cNvCxnSpPr>
                  <a:cxnSpLocks noChangeShapeType="1"/>
                  <a:stCxn id="11353" idx="3"/>
                  <a:endCxn id="11340" idx="0"/>
                </p:cNvCxnSpPr>
                <p:nvPr/>
              </p:nvCxnSpPr>
              <p:spPr bwMode="auto">
                <a:xfrm>
                  <a:off x="1456" y="1612"/>
                  <a:ext cx="192" cy="251"/>
                </a:xfrm>
                <a:prstGeom prst="bentConnector2">
                  <a:avLst/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342" name="AutoShape 31"/>
                <p:cNvCxnSpPr>
                  <a:cxnSpLocks noChangeShapeType="1"/>
                  <a:stCxn id="11353" idx="1"/>
                  <a:endCxn id="11339" idx="0"/>
                </p:cNvCxnSpPr>
                <p:nvPr/>
              </p:nvCxnSpPr>
              <p:spPr bwMode="auto">
                <a:xfrm rot="10800000" flipV="1">
                  <a:off x="554" y="1612"/>
                  <a:ext cx="143" cy="243"/>
                </a:xfrm>
                <a:prstGeom prst="bentConnector2">
                  <a:avLst/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343" name="Oval 32"/>
                <p:cNvSpPr>
                  <a:spLocks noChangeArrowheads="1"/>
                </p:cNvSpPr>
                <p:nvPr/>
              </p:nvSpPr>
              <p:spPr bwMode="auto">
                <a:xfrm>
                  <a:off x="1027" y="1863"/>
                  <a:ext cx="144" cy="144"/>
                </a:xfrm>
                <a:prstGeom prst="ellips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cxnSp>
              <p:nvCxnSpPr>
                <p:cNvPr id="11344" name="AutoShape 33"/>
                <p:cNvCxnSpPr>
                  <a:cxnSpLocks noChangeShapeType="1"/>
                  <a:stCxn id="11339" idx="3"/>
                  <a:endCxn id="11343" idx="2"/>
                </p:cNvCxnSpPr>
                <p:nvPr/>
              </p:nvCxnSpPr>
              <p:spPr bwMode="auto">
                <a:xfrm flipV="1">
                  <a:off x="826" y="1935"/>
                  <a:ext cx="193" cy="5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345" name="AutoShape 34"/>
                <p:cNvCxnSpPr>
                  <a:cxnSpLocks noChangeShapeType="1"/>
                  <a:stCxn id="11340" idx="1"/>
                  <a:endCxn id="11343" idx="6"/>
                </p:cNvCxnSpPr>
                <p:nvPr/>
              </p:nvCxnSpPr>
              <p:spPr bwMode="auto">
                <a:xfrm flipH="1" flipV="1">
                  <a:off x="1179" y="1935"/>
                  <a:ext cx="197" cy="13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346" name="Oval 35"/>
                <p:cNvSpPr>
                  <a:spLocks noChangeArrowheads="1"/>
                </p:cNvSpPr>
                <p:nvPr/>
              </p:nvSpPr>
              <p:spPr bwMode="auto">
                <a:xfrm>
                  <a:off x="1027" y="2231"/>
                  <a:ext cx="144" cy="144"/>
                </a:xfrm>
                <a:prstGeom prst="ellips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cxnSp>
              <p:nvCxnSpPr>
                <p:cNvPr id="11347" name="AutoShape 36"/>
                <p:cNvCxnSpPr>
                  <a:cxnSpLocks noChangeShapeType="1"/>
                  <a:stCxn id="11343" idx="4"/>
                  <a:endCxn id="11346" idx="0"/>
                </p:cNvCxnSpPr>
                <p:nvPr/>
              </p:nvCxnSpPr>
              <p:spPr bwMode="auto">
                <a:xfrm>
                  <a:off x="1099" y="2015"/>
                  <a:ext cx="0" cy="208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348" name="Oval 37"/>
                <p:cNvSpPr>
                  <a:spLocks noChangeArrowheads="1"/>
                </p:cNvSpPr>
                <p:nvPr/>
              </p:nvSpPr>
              <p:spPr bwMode="auto">
                <a:xfrm>
                  <a:off x="1035" y="1161"/>
                  <a:ext cx="144" cy="144"/>
                </a:xfrm>
                <a:prstGeom prst="ellips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cxnSp>
              <p:nvCxnSpPr>
                <p:cNvPr id="11349" name="AutoShape 38"/>
                <p:cNvCxnSpPr>
                  <a:cxnSpLocks noChangeShapeType="1"/>
                  <a:stCxn id="11348" idx="4"/>
                  <a:endCxn id="11355" idx="0"/>
                </p:cNvCxnSpPr>
                <p:nvPr/>
              </p:nvCxnSpPr>
              <p:spPr bwMode="auto">
                <a:xfrm flipH="1">
                  <a:off x="1099" y="1313"/>
                  <a:ext cx="8" cy="214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350" name="Text Box 39"/>
                <p:cNvSpPr txBox="1">
                  <a:spLocks noChangeArrowheads="1"/>
                </p:cNvSpPr>
                <p:nvPr/>
              </p:nvSpPr>
              <p:spPr bwMode="auto">
                <a:xfrm>
                  <a:off x="1283" y="1122"/>
                  <a:ext cx="1165" cy="366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 b="1">
                      <a:solidFill>
                        <a:srgbClr val="FF3300"/>
                      </a:solidFill>
                      <a:latin typeface="Courier New" pitchFamily="49" charset="0"/>
                      <a:cs typeface="Times New Roman" pitchFamily="18" charset="0"/>
                    </a:rPr>
                    <a:t>if/else</a:t>
                  </a:r>
                  <a:r>
                    <a:rPr lang="en-US" sz="1600">
                      <a:solidFill>
                        <a:srgbClr val="FF3300"/>
                      </a:solidFill>
                      <a:cs typeface="Times New Roman" pitchFamily="18" charset="0"/>
                    </a:rPr>
                    <a:t> structure</a:t>
                  </a:r>
                  <a:r>
                    <a:rPr lang="en-US" sz="1600">
                      <a:cs typeface="Times New Roman" pitchFamily="18" charset="0"/>
                    </a:rPr>
                    <a:t> (double selection)</a:t>
                  </a:r>
                </a:p>
              </p:txBody>
            </p:sp>
            <p:sp>
              <p:nvSpPr>
                <p:cNvPr id="11351" name="Text Box 40"/>
                <p:cNvSpPr txBox="1">
                  <a:spLocks noChangeArrowheads="1"/>
                </p:cNvSpPr>
                <p:nvPr/>
              </p:nvSpPr>
              <p:spPr bwMode="auto">
                <a:xfrm>
                  <a:off x="1359" y="1421"/>
                  <a:ext cx="189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T</a:t>
                  </a:r>
                </a:p>
              </p:txBody>
            </p:sp>
            <p:sp>
              <p:nvSpPr>
                <p:cNvPr id="11352" name="Text Box 41"/>
                <p:cNvSpPr txBox="1">
                  <a:spLocks noChangeArrowheads="1"/>
                </p:cNvSpPr>
                <p:nvPr/>
              </p:nvSpPr>
              <p:spPr bwMode="auto">
                <a:xfrm>
                  <a:off x="602" y="1421"/>
                  <a:ext cx="182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F</a:t>
                  </a:r>
                </a:p>
              </p:txBody>
            </p:sp>
          </p:grpSp>
          <p:grpSp>
            <p:nvGrpSpPr>
              <p:cNvPr id="11273" name="Group 42"/>
              <p:cNvGrpSpPr>
                <a:grpSpLocks/>
              </p:cNvGrpSpPr>
              <p:nvPr/>
            </p:nvGrpSpPr>
            <p:grpSpPr bwMode="auto">
              <a:xfrm>
                <a:off x="2609" y="515"/>
                <a:ext cx="2427" cy="3104"/>
                <a:chOff x="2609" y="515"/>
                <a:chExt cx="2427" cy="3104"/>
              </a:xfrm>
            </p:grpSpPr>
            <p:sp>
              <p:nvSpPr>
                <p:cNvPr id="11278" name="Text Box 43"/>
                <p:cNvSpPr txBox="1">
                  <a:spLocks noChangeArrowheads="1"/>
                </p:cNvSpPr>
                <p:nvPr/>
              </p:nvSpPr>
              <p:spPr bwMode="auto">
                <a:xfrm>
                  <a:off x="3062" y="515"/>
                  <a:ext cx="1200" cy="366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 b="1">
                      <a:solidFill>
                        <a:srgbClr val="FF3300"/>
                      </a:solidFill>
                      <a:latin typeface="Courier New" pitchFamily="49" charset="0"/>
                      <a:cs typeface="Times New Roman" pitchFamily="18" charset="0"/>
                    </a:rPr>
                    <a:t>switch</a:t>
                  </a:r>
                  <a:r>
                    <a:rPr lang="en-US" sz="1600">
                      <a:solidFill>
                        <a:srgbClr val="FF3300"/>
                      </a:solidFill>
                      <a:cs typeface="Times New Roman" pitchFamily="18" charset="0"/>
                    </a:rPr>
                    <a:t> structure</a:t>
                  </a:r>
                  <a:r>
                    <a:rPr lang="en-US" sz="1600">
                      <a:cs typeface="Times New Roman" pitchFamily="18" charset="0"/>
                    </a:rPr>
                    <a:t> (multiple selections)</a:t>
                  </a:r>
                </a:p>
              </p:txBody>
            </p:sp>
            <p:sp>
              <p:nvSpPr>
                <p:cNvPr id="11279" name="Oval 44"/>
                <p:cNvSpPr>
                  <a:spLocks noChangeArrowheads="1"/>
                </p:cNvSpPr>
                <p:nvPr/>
              </p:nvSpPr>
              <p:spPr bwMode="auto">
                <a:xfrm>
                  <a:off x="2907" y="657"/>
                  <a:ext cx="138" cy="137"/>
                </a:xfrm>
                <a:prstGeom prst="ellips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grpSp>
              <p:nvGrpSpPr>
                <p:cNvPr id="11280" name="Group 45"/>
                <p:cNvGrpSpPr>
                  <a:grpSpLocks/>
                </p:cNvGrpSpPr>
                <p:nvPr/>
              </p:nvGrpSpPr>
              <p:grpSpPr bwMode="auto">
                <a:xfrm>
                  <a:off x="2610" y="1010"/>
                  <a:ext cx="724" cy="147"/>
                  <a:chOff x="624" y="2595"/>
                  <a:chExt cx="1047" cy="212"/>
                </a:xfrm>
              </p:grpSpPr>
              <p:sp>
                <p:nvSpPr>
                  <p:cNvPr id="11333" name="Freeform 46"/>
                  <p:cNvSpPr>
                    <a:spLocks/>
                  </p:cNvSpPr>
                  <p:nvPr/>
                </p:nvSpPr>
                <p:spPr bwMode="auto">
                  <a:xfrm>
                    <a:off x="624" y="2595"/>
                    <a:ext cx="1047" cy="212"/>
                  </a:xfrm>
                  <a:custGeom>
                    <a:avLst/>
                    <a:gdLst>
                      <a:gd name="T0" fmla="*/ 1029 w 915"/>
                      <a:gd name="T1" fmla="*/ 0 h 230"/>
                      <a:gd name="T2" fmla="*/ 0 w 915"/>
                      <a:gd name="T3" fmla="*/ 71 h 230"/>
                      <a:gd name="T4" fmla="*/ 1029 w 915"/>
                      <a:gd name="T5" fmla="*/ 141 h 230"/>
                      <a:gd name="T6" fmla="*/ 2054 w 915"/>
                      <a:gd name="T7" fmla="*/ 71 h 230"/>
                      <a:gd name="T8" fmla="*/ 1029 w 915"/>
                      <a:gd name="T9" fmla="*/ 0 h 230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  <a:gd name="T15" fmla="*/ 0 w 915"/>
                      <a:gd name="T16" fmla="*/ 0 h 230"/>
                      <a:gd name="T17" fmla="*/ 915 w 915"/>
                      <a:gd name="T18" fmla="*/ 230 h 230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T15" t="T16" r="T17" b="T18"/>
                    <a:pathLst>
                      <a:path w="915" h="230">
                        <a:moveTo>
                          <a:pt x="458" y="0"/>
                        </a:moveTo>
                        <a:lnTo>
                          <a:pt x="0" y="115"/>
                        </a:lnTo>
                        <a:lnTo>
                          <a:pt x="458" y="230"/>
                        </a:lnTo>
                        <a:lnTo>
                          <a:pt x="915" y="115"/>
                        </a:lnTo>
                        <a:lnTo>
                          <a:pt x="458" y="0"/>
                        </a:lnTo>
                        <a:close/>
                      </a:path>
                    </a:pathLst>
                  </a:custGeom>
                  <a:solidFill>
                    <a:srgbClr val="99CC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25400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l-GR"/>
                  </a:p>
                </p:txBody>
              </p:sp>
              <p:sp>
                <p:nvSpPr>
                  <p:cNvPr id="11334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178" y="2595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35" name="Line 48"/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624" y="2595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36" name="Line 49"/>
                  <p:cNvSpPr>
                    <a:spLocks noChangeShapeType="1"/>
                  </p:cNvSpPr>
                  <p:nvPr/>
                </p:nvSpPr>
                <p:spPr bwMode="auto">
                  <a:xfrm>
                    <a:off x="624" y="2701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37" name="Line 50"/>
                  <p:cNvSpPr>
                    <a:spLocks noChangeShapeType="1"/>
                  </p:cNvSpPr>
                  <p:nvPr/>
                </p:nvSpPr>
                <p:spPr bwMode="auto">
                  <a:xfrm flipV="1">
                    <a:off x="1178" y="2701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</p:grpSp>
            <p:grpSp>
              <p:nvGrpSpPr>
                <p:cNvPr id="11281" name="Group 51"/>
                <p:cNvGrpSpPr>
                  <a:grpSpLocks/>
                </p:cNvGrpSpPr>
                <p:nvPr/>
              </p:nvGrpSpPr>
              <p:grpSpPr bwMode="auto">
                <a:xfrm>
                  <a:off x="2609" y="2400"/>
                  <a:ext cx="724" cy="147"/>
                  <a:chOff x="624" y="2595"/>
                  <a:chExt cx="1047" cy="212"/>
                </a:xfrm>
              </p:grpSpPr>
              <p:sp>
                <p:nvSpPr>
                  <p:cNvPr id="11328" name="Freeform 52"/>
                  <p:cNvSpPr>
                    <a:spLocks/>
                  </p:cNvSpPr>
                  <p:nvPr/>
                </p:nvSpPr>
                <p:spPr bwMode="auto">
                  <a:xfrm>
                    <a:off x="624" y="2595"/>
                    <a:ext cx="1047" cy="212"/>
                  </a:xfrm>
                  <a:custGeom>
                    <a:avLst/>
                    <a:gdLst>
                      <a:gd name="T0" fmla="*/ 1029 w 915"/>
                      <a:gd name="T1" fmla="*/ 0 h 230"/>
                      <a:gd name="T2" fmla="*/ 0 w 915"/>
                      <a:gd name="T3" fmla="*/ 71 h 230"/>
                      <a:gd name="T4" fmla="*/ 1029 w 915"/>
                      <a:gd name="T5" fmla="*/ 141 h 230"/>
                      <a:gd name="T6" fmla="*/ 2054 w 915"/>
                      <a:gd name="T7" fmla="*/ 71 h 230"/>
                      <a:gd name="T8" fmla="*/ 1029 w 915"/>
                      <a:gd name="T9" fmla="*/ 0 h 230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  <a:gd name="T15" fmla="*/ 0 w 915"/>
                      <a:gd name="T16" fmla="*/ 0 h 230"/>
                      <a:gd name="T17" fmla="*/ 915 w 915"/>
                      <a:gd name="T18" fmla="*/ 230 h 230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T15" t="T16" r="T17" b="T18"/>
                    <a:pathLst>
                      <a:path w="915" h="230">
                        <a:moveTo>
                          <a:pt x="458" y="0"/>
                        </a:moveTo>
                        <a:lnTo>
                          <a:pt x="0" y="115"/>
                        </a:lnTo>
                        <a:lnTo>
                          <a:pt x="458" y="230"/>
                        </a:lnTo>
                        <a:lnTo>
                          <a:pt x="915" y="115"/>
                        </a:lnTo>
                        <a:lnTo>
                          <a:pt x="458" y="0"/>
                        </a:lnTo>
                        <a:close/>
                      </a:path>
                    </a:pathLst>
                  </a:custGeom>
                  <a:solidFill>
                    <a:srgbClr val="99CC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25400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l-GR"/>
                  </a:p>
                </p:txBody>
              </p:sp>
              <p:sp>
                <p:nvSpPr>
                  <p:cNvPr id="11329" name="Line 53"/>
                  <p:cNvSpPr>
                    <a:spLocks noChangeShapeType="1"/>
                  </p:cNvSpPr>
                  <p:nvPr/>
                </p:nvSpPr>
                <p:spPr bwMode="auto">
                  <a:xfrm>
                    <a:off x="1178" y="2595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30" name="Line 54"/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624" y="2595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31" name="Line 55"/>
                  <p:cNvSpPr>
                    <a:spLocks noChangeShapeType="1"/>
                  </p:cNvSpPr>
                  <p:nvPr/>
                </p:nvSpPr>
                <p:spPr bwMode="auto">
                  <a:xfrm>
                    <a:off x="624" y="2701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32" name="Line 56"/>
                  <p:cNvSpPr>
                    <a:spLocks noChangeShapeType="1"/>
                  </p:cNvSpPr>
                  <p:nvPr/>
                </p:nvSpPr>
                <p:spPr bwMode="auto">
                  <a:xfrm flipV="1">
                    <a:off x="1178" y="2701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</p:grpSp>
            <p:grpSp>
              <p:nvGrpSpPr>
                <p:cNvPr id="11282" name="Group 57"/>
                <p:cNvGrpSpPr>
                  <a:grpSpLocks/>
                </p:cNvGrpSpPr>
                <p:nvPr/>
              </p:nvGrpSpPr>
              <p:grpSpPr bwMode="auto">
                <a:xfrm>
                  <a:off x="2610" y="1476"/>
                  <a:ext cx="724" cy="147"/>
                  <a:chOff x="624" y="2595"/>
                  <a:chExt cx="1047" cy="212"/>
                </a:xfrm>
              </p:grpSpPr>
              <p:sp>
                <p:nvSpPr>
                  <p:cNvPr id="11323" name="Freeform 58"/>
                  <p:cNvSpPr>
                    <a:spLocks/>
                  </p:cNvSpPr>
                  <p:nvPr/>
                </p:nvSpPr>
                <p:spPr bwMode="auto">
                  <a:xfrm>
                    <a:off x="624" y="2595"/>
                    <a:ext cx="1047" cy="212"/>
                  </a:xfrm>
                  <a:custGeom>
                    <a:avLst/>
                    <a:gdLst>
                      <a:gd name="T0" fmla="*/ 1029 w 915"/>
                      <a:gd name="T1" fmla="*/ 0 h 230"/>
                      <a:gd name="T2" fmla="*/ 0 w 915"/>
                      <a:gd name="T3" fmla="*/ 71 h 230"/>
                      <a:gd name="T4" fmla="*/ 1029 w 915"/>
                      <a:gd name="T5" fmla="*/ 141 h 230"/>
                      <a:gd name="T6" fmla="*/ 2054 w 915"/>
                      <a:gd name="T7" fmla="*/ 71 h 230"/>
                      <a:gd name="T8" fmla="*/ 1029 w 915"/>
                      <a:gd name="T9" fmla="*/ 0 h 230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  <a:gd name="T15" fmla="*/ 0 w 915"/>
                      <a:gd name="T16" fmla="*/ 0 h 230"/>
                      <a:gd name="T17" fmla="*/ 915 w 915"/>
                      <a:gd name="T18" fmla="*/ 230 h 230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T15" t="T16" r="T17" b="T18"/>
                    <a:pathLst>
                      <a:path w="915" h="230">
                        <a:moveTo>
                          <a:pt x="458" y="0"/>
                        </a:moveTo>
                        <a:lnTo>
                          <a:pt x="0" y="115"/>
                        </a:lnTo>
                        <a:lnTo>
                          <a:pt x="458" y="230"/>
                        </a:lnTo>
                        <a:lnTo>
                          <a:pt x="915" y="115"/>
                        </a:lnTo>
                        <a:lnTo>
                          <a:pt x="458" y="0"/>
                        </a:lnTo>
                        <a:close/>
                      </a:path>
                    </a:pathLst>
                  </a:custGeom>
                  <a:solidFill>
                    <a:srgbClr val="99CC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25400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l-GR"/>
                  </a:p>
                </p:txBody>
              </p:sp>
              <p:sp>
                <p:nvSpPr>
                  <p:cNvPr id="11324" name="Line 59"/>
                  <p:cNvSpPr>
                    <a:spLocks noChangeShapeType="1"/>
                  </p:cNvSpPr>
                  <p:nvPr/>
                </p:nvSpPr>
                <p:spPr bwMode="auto">
                  <a:xfrm>
                    <a:off x="1178" y="2595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25" name="Line 60"/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624" y="2595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26" name="Line 61"/>
                  <p:cNvSpPr>
                    <a:spLocks noChangeShapeType="1"/>
                  </p:cNvSpPr>
                  <p:nvPr/>
                </p:nvSpPr>
                <p:spPr bwMode="auto">
                  <a:xfrm>
                    <a:off x="624" y="2701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27" name="Line 62"/>
                  <p:cNvSpPr>
                    <a:spLocks noChangeShapeType="1"/>
                  </p:cNvSpPr>
                  <p:nvPr/>
                </p:nvSpPr>
                <p:spPr bwMode="auto">
                  <a:xfrm flipV="1">
                    <a:off x="1178" y="2701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</p:grpSp>
            <p:cxnSp>
              <p:nvCxnSpPr>
                <p:cNvPr id="11283" name="AutoShape 63"/>
                <p:cNvCxnSpPr>
                  <a:cxnSpLocks noChangeShapeType="1"/>
                  <a:stCxn id="11337" idx="0"/>
                  <a:endCxn id="11325" idx="0"/>
                </p:cNvCxnSpPr>
                <p:nvPr/>
              </p:nvCxnSpPr>
              <p:spPr bwMode="auto">
                <a:xfrm>
                  <a:off x="2993" y="1165"/>
                  <a:ext cx="0" cy="303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284" name="Text Box 64"/>
                <p:cNvSpPr txBox="1">
                  <a:spLocks noChangeArrowheads="1"/>
                </p:cNvSpPr>
                <p:nvPr/>
              </p:nvSpPr>
              <p:spPr bwMode="auto">
                <a:xfrm>
                  <a:off x="2917" y="1842"/>
                  <a:ext cx="145" cy="57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800" b="1">
                      <a:cs typeface="Times New Roman" pitchFamily="18" charset="0"/>
                    </a:rPr>
                    <a:t>.</a:t>
                  </a:r>
                  <a:br>
                    <a:rPr lang="en-US" sz="1800" b="1">
                      <a:cs typeface="Times New Roman" pitchFamily="18" charset="0"/>
                    </a:rPr>
                  </a:br>
                  <a:r>
                    <a:rPr lang="en-US" sz="1800" b="1">
                      <a:cs typeface="Times New Roman" pitchFamily="18" charset="0"/>
                    </a:rPr>
                    <a:t>.</a:t>
                  </a:r>
                </a:p>
              </p:txBody>
            </p:sp>
            <p:cxnSp>
              <p:nvCxnSpPr>
                <p:cNvPr id="11285" name="AutoShape 65"/>
                <p:cNvCxnSpPr>
                  <a:cxnSpLocks noChangeShapeType="1"/>
                  <a:stCxn id="11327" idx="0"/>
                  <a:endCxn id="11284" idx="0"/>
                </p:cNvCxnSpPr>
                <p:nvPr/>
              </p:nvCxnSpPr>
              <p:spPr bwMode="auto">
                <a:xfrm flipH="1">
                  <a:off x="2989" y="1631"/>
                  <a:ext cx="4" cy="211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286" name="AutoShape 66"/>
                <p:cNvCxnSpPr>
                  <a:cxnSpLocks noChangeShapeType="1"/>
                  <a:stCxn id="11284" idx="2"/>
                  <a:endCxn id="11328" idx="4"/>
                </p:cNvCxnSpPr>
                <p:nvPr/>
              </p:nvCxnSpPr>
              <p:spPr bwMode="auto">
                <a:xfrm flipH="1">
                  <a:off x="2971" y="2227"/>
                  <a:ext cx="18" cy="173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287" name="Rectangle 67"/>
                <p:cNvSpPr>
                  <a:spLocks noChangeArrowheads="1"/>
                </p:cNvSpPr>
                <p:nvPr/>
              </p:nvSpPr>
              <p:spPr bwMode="auto">
                <a:xfrm>
                  <a:off x="3576" y="1010"/>
                  <a:ext cx="503" cy="147"/>
                </a:xfrm>
                <a:prstGeom prst="rect">
                  <a:avLst/>
                </a:prstGeom>
                <a:solidFill>
                  <a:srgbClr val="99CCFF"/>
                </a:solidFill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anchor="ctr"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288" name="Rectangle 68"/>
                <p:cNvSpPr>
                  <a:spLocks noChangeArrowheads="1"/>
                </p:cNvSpPr>
                <p:nvPr/>
              </p:nvSpPr>
              <p:spPr bwMode="auto">
                <a:xfrm>
                  <a:off x="3576" y="1468"/>
                  <a:ext cx="503" cy="147"/>
                </a:xfrm>
                <a:prstGeom prst="rect">
                  <a:avLst/>
                </a:prstGeom>
                <a:solidFill>
                  <a:srgbClr val="99CCFF"/>
                </a:solidFill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anchor="ctr"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289" name="Rectangle 69"/>
                <p:cNvSpPr>
                  <a:spLocks noChangeArrowheads="1"/>
                </p:cNvSpPr>
                <p:nvPr/>
              </p:nvSpPr>
              <p:spPr bwMode="auto">
                <a:xfrm>
                  <a:off x="3575" y="2400"/>
                  <a:ext cx="504" cy="147"/>
                </a:xfrm>
                <a:prstGeom prst="rect">
                  <a:avLst/>
                </a:prstGeom>
                <a:solidFill>
                  <a:srgbClr val="99CCFF"/>
                </a:solidFill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anchor="ctr">
                  <a:spAutoFit/>
                </a:bodyPr>
                <a:lstStyle/>
                <a:p>
                  <a:endParaRPr lang="el-GR"/>
                </a:p>
              </p:txBody>
            </p:sp>
            <p:grpSp>
              <p:nvGrpSpPr>
                <p:cNvPr id="11290" name="Group 70"/>
                <p:cNvGrpSpPr>
                  <a:grpSpLocks/>
                </p:cNvGrpSpPr>
                <p:nvPr/>
              </p:nvGrpSpPr>
              <p:grpSpPr bwMode="auto">
                <a:xfrm>
                  <a:off x="4377" y="992"/>
                  <a:ext cx="504" cy="212"/>
                  <a:chOff x="502" y="2083"/>
                  <a:chExt cx="528" cy="223"/>
                </a:xfrm>
              </p:grpSpPr>
              <p:sp>
                <p:nvSpPr>
                  <p:cNvPr id="11321" name="Rectangle 71"/>
                  <p:cNvSpPr>
                    <a:spLocks noChangeArrowheads="1"/>
                  </p:cNvSpPr>
                  <p:nvPr/>
                </p:nvSpPr>
                <p:spPr bwMode="auto">
                  <a:xfrm>
                    <a:off x="502" y="2104"/>
                    <a:ext cx="528" cy="154"/>
                  </a:xfrm>
                  <a:prstGeom prst="rect">
                    <a:avLst/>
                  </a:prstGeom>
                  <a:solidFill>
                    <a:srgbClr val="99CCFF"/>
                  </a:solidFill>
                  <a:ln w="254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anchor="ctr"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22" name="Text Box 7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502" y="2083"/>
                    <a:ext cx="510" cy="223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25400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pPr algn="l">
                      <a:spcBef>
                        <a:spcPct val="50000"/>
                      </a:spcBef>
                    </a:pPr>
                    <a:r>
                      <a:rPr lang="en-US" sz="1600" b="1">
                        <a:solidFill>
                          <a:schemeClr val="tx2"/>
                        </a:solidFill>
                        <a:latin typeface="Courier New" pitchFamily="49" charset="0"/>
                        <a:cs typeface="Times New Roman" pitchFamily="18" charset="0"/>
                      </a:rPr>
                      <a:t>break</a:t>
                    </a:r>
                  </a:p>
                </p:txBody>
              </p:sp>
            </p:grpSp>
            <p:grpSp>
              <p:nvGrpSpPr>
                <p:cNvPr id="11291" name="Group 73"/>
                <p:cNvGrpSpPr>
                  <a:grpSpLocks/>
                </p:cNvGrpSpPr>
                <p:nvPr/>
              </p:nvGrpSpPr>
              <p:grpSpPr bwMode="auto">
                <a:xfrm>
                  <a:off x="4377" y="1448"/>
                  <a:ext cx="504" cy="212"/>
                  <a:chOff x="502" y="2083"/>
                  <a:chExt cx="528" cy="222"/>
                </a:xfrm>
              </p:grpSpPr>
              <p:sp>
                <p:nvSpPr>
                  <p:cNvPr id="11319" name="Rectangle 74"/>
                  <p:cNvSpPr>
                    <a:spLocks noChangeArrowheads="1"/>
                  </p:cNvSpPr>
                  <p:nvPr/>
                </p:nvSpPr>
                <p:spPr bwMode="auto">
                  <a:xfrm>
                    <a:off x="502" y="2104"/>
                    <a:ext cx="528" cy="154"/>
                  </a:xfrm>
                  <a:prstGeom prst="rect">
                    <a:avLst/>
                  </a:prstGeom>
                  <a:solidFill>
                    <a:srgbClr val="99CCFF"/>
                  </a:solidFill>
                  <a:ln w="254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anchor="ctr"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20" name="Text Box 75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502" y="2083"/>
                    <a:ext cx="510" cy="222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25400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pPr algn="l">
                      <a:spcBef>
                        <a:spcPct val="50000"/>
                      </a:spcBef>
                    </a:pPr>
                    <a:r>
                      <a:rPr lang="en-US" sz="1600" b="1">
                        <a:solidFill>
                          <a:schemeClr val="tx2"/>
                        </a:solidFill>
                        <a:latin typeface="Courier New" pitchFamily="49" charset="0"/>
                        <a:cs typeface="Times New Roman" pitchFamily="18" charset="0"/>
                      </a:rPr>
                      <a:t>break</a:t>
                    </a:r>
                  </a:p>
                </p:txBody>
              </p:sp>
            </p:grpSp>
            <p:grpSp>
              <p:nvGrpSpPr>
                <p:cNvPr id="11292" name="Group 76"/>
                <p:cNvGrpSpPr>
                  <a:grpSpLocks/>
                </p:cNvGrpSpPr>
                <p:nvPr/>
              </p:nvGrpSpPr>
              <p:grpSpPr bwMode="auto">
                <a:xfrm>
                  <a:off x="4376" y="2372"/>
                  <a:ext cx="504" cy="212"/>
                  <a:chOff x="502" y="2083"/>
                  <a:chExt cx="528" cy="222"/>
                </a:xfrm>
              </p:grpSpPr>
              <p:sp>
                <p:nvSpPr>
                  <p:cNvPr id="11317" name="Rectangle 77"/>
                  <p:cNvSpPr>
                    <a:spLocks noChangeArrowheads="1"/>
                  </p:cNvSpPr>
                  <p:nvPr/>
                </p:nvSpPr>
                <p:spPr bwMode="auto">
                  <a:xfrm>
                    <a:off x="502" y="2104"/>
                    <a:ext cx="528" cy="154"/>
                  </a:xfrm>
                  <a:prstGeom prst="rect">
                    <a:avLst/>
                  </a:prstGeom>
                  <a:solidFill>
                    <a:srgbClr val="99CCFF"/>
                  </a:solidFill>
                  <a:ln w="254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anchor="ctr"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18" name="Text Box 78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502" y="2083"/>
                    <a:ext cx="510" cy="222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25400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pPr algn="l">
                      <a:spcBef>
                        <a:spcPct val="50000"/>
                      </a:spcBef>
                    </a:pPr>
                    <a:r>
                      <a:rPr lang="en-US" sz="1600" b="1">
                        <a:solidFill>
                          <a:schemeClr val="tx2"/>
                        </a:solidFill>
                        <a:latin typeface="Courier New" pitchFamily="49" charset="0"/>
                        <a:cs typeface="Times New Roman" pitchFamily="18" charset="0"/>
                      </a:rPr>
                      <a:t>break</a:t>
                    </a:r>
                  </a:p>
                </p:txBody>
              </p:sp>
            </p:grpSp>
            <p:cxnSp>
              <p:nvCxnSpPr>
                <p:cNvPr id="11293" name="AutoShape 79"/>
                <p:cNvCxnSpPr>
                  <a:cxnSpLocks noChangeShapeType="1"/>
                  <a:stCxn id="11287" idx="3"/>
                  <a:endCxn id="11321" idx="1"/>
                </p:cNvCxnSpPr>
                <p:nvPr/>
              </p:nvCxnSpPr>
              <p:spPr bwMode="auto">
                <a:xfrm>
                  <a:off x="4087" y="1083"/>
                  <a:ext cx="282" cy="2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294" name="AutoShape 80"/>
                <p:cNvCxnSpPr>
                  <a:cxnSpLocks noChangeShapeType="1"/>
                  <a:stCxn id="11288" idx="3"/>
                  <a:endCxn id="11320" idx="1"/>
                </p:cNvCxnSpPr>
                <p:nvPr/>
              </p:nvCxnSpPr>
              <p:spPr bwMode="auto">
                <a:xfrm>
                  <a:off x="4087" y="1542"/>
                  <a:ext cx="290" cy="7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295" name="AutoShape 81"/>
                <p:cNvCxnSpPr>
                  <a:cxnSpLocks noChangeShapeType="1"/>
                  <a:stCxn id="11289" idx="3"/>
                  <a:endCxn id="11318" idx="1"/>
                </p:cNvCxnSpPr>
                <p:nvPr/>
              </p:nvCxnSpPr>
              <p:spPr bwMode="auto">
                <a:xfrm>
                  <a:off x="4086" y="2473"/>
                  <a:ext cx="290" cy="0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296" name="AutoShape 82"/>
                <p:cNvCxnSpPr>
                  <a:cxnSpLocks noChangeShapeType="1"/>
                  <a:stCxn id="11332" idx="1"/>
                  <a:endCxn id="11289" idx="1"/>
                </p:cNvCxnSpPr>
                <p:nvPr/>
              </p:nvCxnSpPr>
              <p:spPr bwMode="auto">
                <a:xfrm>
                  <a:off x="3332" y="2467"/>
                  <a:ext cx="235" cy="6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297" name="AutoShape 83"/>
                <p:cNvCxnSpPr>
                  <a:cxnSpLocks noChangeShapeType="1"/>
                  <a:stCxn id="11327" idx="1"/>
                  <a:endCxn id="11288" idx="1"/>
                </p:cNvCxnSpPr>
                <p:nvPr/>
              </p:nvCxnSpPr>
              <p:spPr bwMode="auto">
                <a:xfrm flipV="1">
                  <a:off x="3333" y="1542"/>
                  <a:ext cx="235" cy="1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298" name="AutoShape 84"/>
                <p:cNvCxnSpPr>
                  <a:cxnSpLocks noChangeShapeType="1"/>
                  <a:stCxn id="11337" idx="1"/>
                  <a:endCxn id="11287" idx="1"/>
                </p:cNvCxnSpPr>
                <p:nvPr/>
              </p:nvCxnSpPr>
              <p:spPr bwMode="auto">
                <a:xfrm>
                  <a:off x="3333" y="1077"/>
                  <a:ext cx="235" cy="6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grpSp>
              <p:nvGrpSpPr>
                <p:cNvPr id="11299" name="Group 85"/>
                <p:cNvGrpSpPr>
                  <a:grpSpLocks/>
                </p:cNvGrpSpPr>
                <p:nvPr/>
              </p:nvGrpSpPr>
              <p:grpSpPr bwMode="auto">
                <a:xfrm>
                  <a:off x="2737" y="3131"/>
                  <a:ext cx="503" cy="212"/>
                  <a:chOff x="502" y="2083"/>
                  <a:chExt cx="528" cy="222"/>
                </a:xfrm>
              </p:grpSpPr>
              <p:sp>
                <p:nvSpPr>
                  <p:cNvPr id="11315" name="Rectangle 86"/>
                  <p:cNvSpPr>
                    <a:spLocks noChangeArrowheads="1"/>
                  </p:cNvSpPr>
                  <p:nvPr/>
                </p:nvSpPr>
                <p:spPr bwMode="auto">
                  <a:xfrm>
                    <a:off x="502" y="2104"/>
                    <a:ext cx="528" cy="154"/>
                  </a:xfrm>
                  <a:prstGeom prst="rect">
                    <a:avLst/>
                  </a:prstGeom>
                  <a:solidFill>
                    <a:srgbClr val="99CCFF"/>
                  </a:solidFill>
                  <a:ln w="254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anchor="ctr"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1316" name="Text Box 87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502" y="2083"/>
                    <a:ext cx="511" cy="222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25400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500">
                        <a:solidFill>
                          <a:schemeClr val="tx1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pPr algn="l">
                      <a:spcBef>
                        <a:spcPct val="50000"/>
                      </a:spcBef>
                    </a:pPr>
                    <a:r>
                      <a:rPr lang="en-US" sz="1600" b="1">
                        <a:solidFill>
                          <a:schemeClr val="tx2"/>
                        </a:solidFill>
                        <a:latin typeface="Courier New" pitchFamily="49" charset="0"/>
                        <a:cs typeface="Times New Roman" pitchFamily="18" charset="0"/>
                      </a:rPr>
                      <a:t>break</a:t>
                    </a:r>
                  </a:p>
                </p:txBody>
              </p:sp>
            </p:grpSp>
            <p:sp>
              <p:nvSpPr>
                <p:cNvPr id="11300" name="Rectangle 88"/>
                <p:cNvSpPr>
                  <a:spLocks noChangeArrowheads="1"/>
                </p:cNvSpPr>
                <p:nvPr/>
              </p:nvSpPr>
              <p:spPr bwMode="auto">
                <a:xfrm>
                  <a:off x="2724" y="2784"/>
                  <a:ext cx="504" cy="147"/>
                </a:xfrm>
                <a:prstGeom prst="rect">
                  <a:avLst/>
                </a:prstGeom>
                <a:solidFill>
                  <a:srgbClr val="99CCFF"/>
                </a:solidFill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anchor="ctr">
                  <a:spAutoFit/>
                </a:bodyPr>
                <a:lstStyle/>
                <a:p>
                  <a:endParaRPr lang="el-GR"/>
                </a:p>
              </p:txBody>
            </p:sp>
            <p:cxnSp>
              <p:nvCxnSpPr>
                <p:cNvPr id="11301" name="AutoShape 89"/>
                <p:cNvCxnSpPr>
                  <a:cxnSpLocks noChangeShapeType="1"/>
                  <a:stCxn id="11328" idx="2"/>
                  <a:endCxn id="11300" idx="0"/>
                </p:cNvCxnSpPr>
                <p:nvPr/>
              </p:nvCxnSpPr>
              <p:spPr bwMode="auto">
                <a:xfrm>
                  <a:off x="2971" y="2547"/>
                  <a:ext cx="5" cy="230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302" name="AutoShape 90"/>
                <p:cNvCxnSpPr>
                  <a:cxnSpLocks noChangeShapeType="1"/>
                  <a:stCxn id="11300" idx="2"/>
                  <a:endCxn id="11316" idx="0"/>
                </p:cNvCxnSpPr>
                <p:nvPr/>
              </p:nvCxnSpPr>
              <p:spPr bwMode="auto">
                <a:xfrm>
                  <a:off x="2976" y="2939"/>
                  <a:ext cx="0" cy="192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303" name="AutoShape 91"/>
                <p:cNvCxnSpPr>
                  <a:cxnSpLocks noChangeShapeType="1"/>
                  <a:stCxn id="11279" idx="4"/>
                  <a:endCxn id="11333" idx="4"/>
                </p:cNvCxnSpPr>
                <p:nvPr/>
              </p:nvCxnSpPr>
              <p:spPr bwMode="auto">
                <a:xfrm flipH="1">
                  <a:off x="2972" y="802"/>
                  <a:ext cx="4" cy="208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304" name="Oval 92"/>
                <p:cNvSpPr>
                  <a:spLocks noChangeArrowheads="1"/>
                </p:cNvSpPr>
                <p:nvPr/>
              </p:nvSpPr>
              <p:spPr bwMode="auto">
                <a:xfrm>
                  <a:off x="2903" y="3482"/>
                  <a:ext cx="137" cy="137"/>
                </a:xfrm>
                <a:prstGeom prst="ellips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cxnSp>
              <p:nvCxnSpPr>
                <p:cNvPr id="11305" name="AutoShape 93"/>
                <p:cNvCxnSpPr>
                  <a:cxnSpLocks noChangeShapeType="1"/>
                  <a:stCxn id="11316" idx="2"/>
                  <a:endCxn id="11304" idx="0"/>
                </p:cNvCxnSpPr>
                <p:nvPr/>
              </p:nvCxnSpPr>
              <p:spPr bwMode="auto">
                <a:xfrm flipH="1">
                  <a:off x="2972" y="3343"/>
                  <a:ext cx="16" cy="131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306" name="AutoShape 94"/>
                <p:cNvCxnSpPr>
                  <a:cxnSpLocks noChangeShapeType="1"/>
                  <a:stCxn id="11317" idx="3"/>
                </p:cNvCxnSpPr>
                <p:nvPr/>
              </p:nvCxnSpPr>
              <p:spPr bwMode="auto">
                <a:xfrm flipH="1">
                  <a:off x="2977" y="2466"/>
                  <a:ext cx="1911" cy="867"/>
                </a:xfrm>
                <a:prstGeom prst="bentConnector3">
                  <a:avLst>
                    <a:gd name="adj1" fmla="val -7644"/>
                  </a:avLst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307" name="AutoShape 95"/>
                <p:cNvCxnSpPr>
                  <a:cxnSpLocks noChangeShapeType="1"/>
                  <a:stCxn id="11319" idx="3"/>
                </p:cNvCxnSpPr>
                <p:nvPr/>
              </p:nvCxnSpPr>
              <p:spPr bwMode="auto">
                <a:xfrm>
                  <a:off x="4889" y="1542"/>
                  <a:ext cx="147" cy="1756"/>
                </a:xfrm>
                <a:prstGeom prst="bentConnector2">
                  <a:avLst/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1308" name="AutoShape 96"/>
                <p:cNvCxnSpPr>
                  <a:cxnSpLocks noChangeShapeType="1"/>
                  <a:stCxn id="11321" idx="3"/>
                </p:cNvCxnSpPr>
                <p:nvPr/>
              </p:nvCxnSpPr>
              <p:spPr bwMode="auto">
                <a:xfrm>
                  <a:off x="4889" y="1085"/>
                  <a:ext cx="147" cy="1142"/>
                </a:xfrm>
                <a:prstGeom prst="bentConnector2">
                  <a:avLst/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11309" name="Text Box 97"/>
                <p:cNvSpPr txBox="1">
                  <a:spLocks noChangeArrowheads="1"/>
                </p:cNvSpPr>
                <p:nvPr/>
              </p:nvSpPr>
              <p:spPr bwMode="auto">
                <a:xfrm>
                  <a:off x="3332" y="911"/>
                  <a:ext cx="188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T</a:t>
                  </a:r>
                </a:p>
              </p:txBody>
            </p:sp>
            <p:sp>
              <p:nvSpPr>
                <p:cNvPr id="11310" name="Text Box 98"/>
                <p:cNvSpPr txBox="1">
                  <a:spLocks noChangeArrowheads="1"/>
                </p:cNvSpPr>
                <p:nvPr/>
              </p:nvSpPr>
              <p:spPr bwMode="auto">
                <a:xfrm>
                  <a:off x="3334" y="1367"/>
                  <a:ext cx="188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T</a:t>
                  </a:r>
                </a:p>
              </p:txBody>
            </p:sp>
            <p:sp>
              <p:nvSpPr>
                <p:cNvPr id="11311" name="Text Box 99"/>
                <p:cNvSpPr txBox="1">
                  <a:spLocks noChangeArrowheads="1"/>
                </p:cNvSpPr>
                <p:nvPr/>
              </p:nvSpPr>
              <p:spPr bwMode="auto">
                <a:xfrm>
                  <a:off x="3332" y="2302"/>
                  <a:ext cx="188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T</a:t>
                  </a:r>
                </a:p>
              </p:txBody>
            </p:sp>
            <p:sp>
              <p:nvSpPr>
                <p:cNvPr id="11312" name="Text Box 100"/>
                <p:cNvSpPr txBox="1">
                  <a:spLocks noChangeArrowheads="1"/>
                </p:cNvSpPr>
                <p:nvPr/>
              </p:nvSpPr>
              <p:spPr bwMode="auto">
                <a:xfrm>
                  <a:off x="2993" y="1201"/>
                  <a:ext cx="18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F</a:t>
                  </a:r>
                </a:p>
              </p:txBody>
            </p:sp>
            <p:sp>
              <p:nvSpPr>
                <p:cNvPr id="11313" name="Text Box 101"/>
                <p:cNvSpPr txBox="1">
                  <a:spLocks noChangeArrowheads="1"/>
                </p:cNvSpPr>
                <p:nvPr/>
              </p:nvSpPr>
              <p:spPr bwMode="auto">
                <a:xfrm>
                  <a:off x="2993" y="1623"/>
                  <a:ext cx="179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F</a:t>
                  </a:r>
                </a:p>
              </p:txBody>
            </p:sp>
            <p:sp>
              <p:nvSpPr>
                <p:cNvPr id="11314" name="Text Box 102"/>
                <p:cNvSpPr txBox="1">
                  <a:spLocks noChangeArrowheads="1"/>
                </p:cNvSpPr>
                <p:nvPr/>
              </p:nvSpPr>
              <p:spPr bwMode="auto">
                <a:xfrm>
                  <a:off x="2989" y="2539"/>
                  <a:ext cx="18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5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algn="l">
                    <a:spcBef>
                      <a:spcPct val="50000"/>
                    </a:spcBef>
                  </a:pPr>
                  <a:r>
                    <a:rPr lang="en-US" sz="1600">
                      <a:cs typeface="Times New Roman" pitchFamily="18" charset="0"/>
                    </a:rPr>
                    <a:t>F</a:t>
                  </a:r>
                </a:p>
              </p:txBody>
            </p:sp>
          </p:grpSp>
          <p:grpSp>
            <p:nvGrpSpPr>
              <p:cNvPr id="11274" name="Group 103"/>
              <p:cNvGrpSpPr>
                <a:grpSpLocks/>
              </p:cNvGrpSpPr>
              <p:nvPr/>
            </p:nvGrpSpPr>
            <p:grpSpPr bwMode="auto">
              <a:xfrm>
                <a:off x="432" y="531"/>
                <a:ext cx="4896" cy="3119"/>
                <a:chOff x="432" y="531"/>
                <a:chExt cx="4896" cy="3119"/>
              </a:xfrm>
            </p:grpSpPr>
            <p:sp>
              <p:nvSpPr>
                <p:cNvPr id="11275" name="Rectangle 104"/>
                <p:cNvSpPr>
                  <a:spLocks noChangeArrowheads="1"/>
                </p:cNvSpPr>
                <p:nvPr/>
              </p:nvSpPr>
              <p:spPr bwMode="auto">
                <a:xfrm>
                  <a:off x="432" y="762"/>
                  <a:ext cx="2128" cy="1351"/>
                </a:xfrm>
                <a:prstGeom prst="rect">
                  <a:avLst/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276" name="Rectangle 105"/>
                <p:cNvSpPr>
                  <a:spLocks noChangeArrowheads="1"/>
                </p:cNvSpPr>
                <p:nvPr/>
              </p:nvSpPr>
              <p:spPr bwMode="auto">
                <a:xfrm>
                  <a:off x="432" y="2113"/>
                  <a:ext cx="2128" cy="1393"/>
                </a:xfrm>
                <a:prstGeom prst="rect">
                  <a:avLst/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1277" name="Rectangle 106"/>
                <p:cNvSpPr>
                  <a:spLocks noChangeArrowheads="1"/>
                </p:cNvSpPr>
                <p:nvPr/>
              </p:nvSpPr>
              <p:spPr bwMode="auto">
                <a:xfrm>
                  <a:off x="2560" y="531"/>
                  <a:ext cx="2768" cy="3119"/>
                </a:xfrm>
                <a:prstGeom prst="rect">
                  <a:avLst/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</p:grpSp>
        </p:grpSp>
        <p:sp>
          <p:nvSpPr>
            <p:cNvPr id="11270" name="Text Box 107"/>
            <p:cNvSpPr txBox="1">
              <a:spLocks noChangeArrowheads="1"/>
            </p:cNvSpPr>
            <p:nvPr/>
          </p:nvSpPr>
          <p:spPr bwMode="auto">
            <a:xfrm>
              <a:off x="2917" y="1955"/>
              <a:ext cx="148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800" b="1">
                  <a:cs typeface="Times New Roman" pitchFamily="18" charset="0"/>
                </a:rPr>
                <a:t>.</a:t>
              </a:r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4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9031F6DE-3139-47F6-BFE8-6F571CF8DD54}" type="slidenum">
              <a:rPr lang="en-US" sz="1200" smtClean="0">
                <a:latin typeface="Tahoma" pitchFamily="34" charset="0"/>
              </a:rPr>
              <a:pPr/>
              <a:t>8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144000" cy="1143000"/>
          </a:xfrm>
        </p:spPr>
        <p:txBody>
          <a:bodyPr/>
          <a:lstStyle/>
          <a:p>
            <a:r>
              <a:rPr lang="el-GR" smtClean="0"/>
              <a:t>Δομές Ελέγχου της </a:t>
            </a:r>
            <a:r>
              <a:rPr lang="en-US" smtClean="0"/>
              <a:t>C# : </a:t>
            </a:r>
            <a:r>
              <a:rPr lang="el-GR" smtClean="0"/>
              <a:t>Επαναλήψεις</a:t>
            </a:r>
            <a:endParaRPr lang="en-US" smtClean="0"/>
          </a:p>
        </p:txBody>
      </p:sp>
      <p:grpSp>
        <p:nvGrpSpPr>
          <p:cNvPr id="12292" name="Group 3"/>
          <p:cNvGrpSpPr>
            <a:grpSpLocks/>
          </p:cNvGrpSpPr>
          <p:nvPr/>
        </p:nvGrpSpPr>
        <p:grpSpPr bwMode="auto">
          <a:xfrm>
            <a:off x="153988" y="1889125"/>
            <a:ext cx="8304212" cy="4587875"/>
            <a:chOff x="97" y="760"/>
            <a:chExt cx="5231" cy="2890"/>
          </a:xfrm>
        </p:grpSpPr>
        <p:grpSp>
          <p:nvGrpSpPr>
            <p:cNvPr id="12293" name="Group 4"/>
            <p:cNvGrpSpPr>
              <a:grpSpLocks/>
            </p:cNvGrpSpPr>
            <p:nvPr/>
          </p:nvGrpSpPr>
          <p:grpSpPr bwMode="auto">
            <a:xfrm>
              <a:off x="260" y="912"/>
              <a:ext cx="1575" cy="984"/>
              <a:chOff x="364" y="2586"/>
              <a:chExt cx="1575" cy="984"/>
            </a:xfrm>
          </p:grpSpPr>
          <p:grpSp>
            <p:nvGrpSpPr>
              <p:cNvPr id="12340" name="Group 5"/>
              <p:cNvGrpSpPr>
                <a:grpSpLocks/>
              </p:cNvGrpSpPr>
              <p:nvPr/>
            </p:nvGrpSpPr>
            <p:grpSpPr bwMode="auto">
              <a:xfrm>
                <a:off x="364" y="2687"/>
                <a:ext cx="1575" cy="883"/>
                <a:chOff x="364" y="2687"/>
                <a:chExt cx="1575" cy="883"/>
              </a:xfrm>
            </p:grpSpPr>
            <p:grpSp>
              <p:nvGrpSpPr>
                <p:cNvPr id="12344" name="Group 6"/>
                <p:cNvGrpSpPr>
                  <a:grpSpLocks/>
                </p:cNvGrpSpPr>
                <p:nvPr/>
              </p:nvGrpSpPr>
              <p:grpSpPr bwMode="auto">
                <a:xfrm>
                  <a:off x="364" y="2996"/>
                  <a:ext cx="759" cy="154"/>
                  <a:chOff x="624" y="2595"/>
                  <a:chExt cx="1047" cy="212"/>
                </a:xfrm>
              </p:grpSpPr>
              <p:sp>
                <p:nvSpPr>
                  <p:cNvPr id="12352" name="Freeform 7"/>
                  <p:cNvSpPr>
                    <a:spLocks/>
                  </p:cNvSpPr>
                  <p:nvPr/>
                </p:nvSpPr>
                <p:spPr bwMode="auto">
                  <a:xfrm>
                    <a:off x="624" y="2595"/>
                    <a:ext cx="1047" cy="212"/>
                  </a:xfrm>
                  <a:custGeom>
                    <a:avLst/>
                    <a:gdLst>
                      <a:gd name="T0" fmla="*/ 1029 w 915"/>
                      <a:gd name="T1" fmla="*/ 0 h 230"/>
                      <a:gd name="T2" fmla="*/ 0 w 915"/>
                      <a:gd name="T3" fmla="*/ 71 h 230"/>
                      <a:gd name="T4" fmla="*/ 1029 w 915"/>
                      <a:gd name="T5" fmla="*/ 141 h 230"/>
                      <a:gd name="T6" fmla="*/ 2054 w 915"/>
                      <a:gd name="T7" fmla="*/ 71 h 230"/>
                      <a:gd name="T8" fmla="*/ 1029 w 915"/>
                      <a:gd name="T9" fmla="*/ 0 h 230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  <a:gd name="T15" fmla="*/ 0 w 915"/>
                      <a:gd name="T16" fmla="*/ 0 h 230"/>
                      <a:gd name="T17" fmla="*/ 915 w 915"/>
                      <a:gd name="T18" fmla="*/ 230 h 230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T15" t="T16" r="T17" b="T18"/>
                    <a:pathLst>
                      <a:path w="915" h="230">
                        <a:moveTo>
                          <a:pt x="458" y="0"/>
                        </a:moveTo>
                        <a:lnTo>
                          <a:pt x="0" y="115"/>
                        </a:lnTo>
                        <a:lnTo>
                          <a:pt x="458" y="230"/>
                        </a:lnTo>
                        <a:lnTo>
                          <a:pt x="915" y="115"/>
                        </a:lnTo>
                        <a:lnTo>
                          <a:pt x="458" y="0"/>
                        </a:lnTo>
                        <a:close/>
                      </a:path>
                    </a:pathLst>
                  </a:custGeom>
                  <a:solidFill>
                    <a:srgbClr val="99CC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25400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l-GR"/>
                  </a:p>
                </p:txBody>
              </p:sp>
              <p:sp>
                <p:nvSpPr>
                  <p:cNvPr id="12353" name="Line 8"/>
                  <p:cNvSpPr>
                    <a:spLocks noChangeShapeType="1"/>
                  </p:cNvSpPr>
                  <p:nvPr/>
                </p:nvSpPr>
                <p:spPr bwMode="auto">
                  <a:xfrm>
                    <a:off x="1178" y="2595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2354" name="Line 9"/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624" y="2595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2355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624" y="2701"/>
                    <a:ext cx="554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  <p:sp>
                <p:nvSpPr>
                  <p:cNvPr id="12356" name="Line 11"/>
                  <p:cNvSpPr>
                    <a:spLocks noChangeShapeType="1"/>
                  </p:cNvSpPr>
                  <p:nvPr/>
                </p:nvSpPr>
                <p:spPr bwMode="auto">
                  <a:xfrm flipV="1">
                    <a:off x="1178" y="2701"/>
                    <a:ext cx="493" cy="10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>
                    <a:spAutoFit/>
                  </a:bodyPr>
                  <a:lstStyle/>
                  <a:p>
                    <a:endParaRPr lang="el-GR"/>
                  </a:p>
                </p:txBody>
              </p:sp>
            </p:grpSp>
            <p:sp>
              <p:nvSpPr>
                <p:cNvPr id="12345" name="Rectangle 12"/>
                <p:cNvSpPr>
                  <a:spLocks noChangeArrowheads="1"/>
                </p:cNvSpPr>
                <p:nvPr/>
              </p:nvSpPr>
              <p:spPr bwMode="auto">
                <a:xfrm>
                  <a:off x="1411" y="2994"/>
                  <a:ext cx="528" cy="154"/>
                </a:xfrm>
                <a:prstGeom prst="rect">
                  <a:avLst/>
                </a:prstGeom>
                <a:solidFill>
                  <a:srgbClr val="99CCFF"/>
                </a:solidFill>
                <a:ln w="254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anchor="ctr"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2346" name="Oval 13"/>
                <p:cNvSpPr>
                  <a:spLocks noChangeArrowheads="1"/>
                </p:cNvSpPr>
                <p:nvPr/>
              </p:nvSpPr>
              <p:spPr bwMode="auto">
                <a:xfrm>
                  <a:off x="694" y="3426"/>
                  <a:ext cx="144" cy="144"/>
                </a:xfrm>
                <a:prstGeom prst="ellips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2347" name="Oval 14"/>
                <p:cNvSpPr>
                  <a:spLocks noChangeArrowheads="1"/>
                </p:cNvSpPr>
                <p:nvPr/>
              </p:nvSpPr>
              <p:spPr bwMode="auto">
                <a:xfrm>
                  <a:off x="694" y="2687"/>
                  <a:ext cx="144" cy="144"/>
                </a:xfrm>
                <a:prstGeom prst="ellips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l-GR"/>
                </a:p>
              </p:txBody>
            </p:sp>
            <p:cxnSp>
              <p:nvCxnSpPr>
                <p:cNvPr id="12348" name="AutoShape 15"/>
                <p:cNvCxnSpPr>
                  <a:cxnSpLocks noChangeShapeType="1"/>
                  <a:stCxn id="12356" idx="1"/>
                  <a:endCxn id="12345" idx="1"/>
                </p:cNvCxnSpPr>
                <p:nvPr/>
              </p:nvCxnSpPr>
              <p:spPr bwMode="auto">
                <a:xfrm>
                  <a:off x="1122" y="3066"/>
                  <a:ext cx="281" cy="5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2349" name="AutoShape 16"/>
                <p:cNvCxnSpPr>
                  <a:cxnSpLocks noChangeShapeType="1"/>
                  <a:stCxn id="12347" idx="4"/>
                  <a:endCxn id="12352" idx="4"/>
                </p:cNvCxnSpPr>
                <p:nvPr/>
              </p:nvCxnSpPr>
              <p:spPr bwMode="auto">
                <a:xfrm flipH="1">
                  <a:off x="744" y="2839"/>
                  <a:ext cx="22" cy="157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2350" name="AutoShape 17"/>
                <p:cNvCxnSpPr>
                  <a:cxnSpLocks noChangeShapeType="1"/>
                  <a:stCxn id="12356" idx="0"/>
                  <a:endCxn id="12346" idx="0"/>
                </p:cNvCxnSpPr>
                <p:nvPr/>
              </p:nvCxnSpPr>
              <p:spPr bwMode="auto">
                <a:xfrm>
                  <a:off x="766" y="3159"/>
                  <a:ext cx="0" cy="259"/>
                </a:xfrm>
                <a:prstGeom prst="straightConnector1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12351" name="AutoShape 18"/>
                <p:cNvCxnSpPr>
                  <a:cxnSpLocks noChangeShapeType="1"/>
                  <a:stCxn id="12345" idx="0"/>
                </p:cNvCxnSpPr>
                <p:nvPr/>
              </p:nvCxnSpPr>
              <p:spPr bwMode="auto">
                <a:xfrm rot="5400000" flipH="1">
                  <a:off x="1166" y="2476"/>
                  <a:ext cx="110" cy="909"/>
                </a:xfrm>
                <a:prstGeom prst="bentConnector2">
                  <a:avLst/>
                </a:prstGeom>
                <a:noFill/>
                <a:ln w="25400">
                  <a:solidFill>
                    <a:schemeClr val="tx1"/>
                  </a:solidFill>
                  <a:miter lim="800000"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</p:grpSp>
          <p:sp>
            <p:nvSpPr>
              <p:cNvPr id="12341" name="Text Box 19"/>
              <p:cNvSpPr txBox="1">
                <a:spLocks noChangeArrowheads="1"/>
              </p:cNvSpPr>
              <p:nvPr/>
            </p:nvSpPr>
            <p:spPr bwMode="auto">
              <a:xfrm>
                <a:off x="1150" y="2890"/>
                <a:ext cx="194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algn="l">
                  <a:spcBef>
                    <a:spcPct val="50000"/>
                  </a:spcBef>
                </a:pPr>
                <a:r>
                  <a:rPr lang="en-US" sz="1600">
                    <a:cs typeface="Times New Roman" pitchFamily="18" charset="0"/>
                  </a:rPr>
                  <a:t>T</a:t>
                </a:r>
              </a:p>
            </p:txBody>
          </p:sp>
          <p:sp>
            <p:nvSpPr>
              <p:cNvPr id="12342" name="Text Box 20"/>
              <p:cNvSpPr txBox="1">
                <a:spLocks noChangeArrowheads="1"/>
              </p:cNvSpPr>
              <p:nvPr/>
            </p:nvSpPr>
            <p:spPr bwMode="auto">
              <a:xfrm>
                <a:off x="766" y="3150"/>
                <a:ext cx="187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algn="l">
                  <a:spcBef>
                    <a:spcPct val="50000"/>
                  </a:spcBef>
                </a:pPr>
                <a:r>
                  <a:rPr lang="en-US" sz="1600">
                    <a:cs typeface="Times New Roman" pitchFamily="18" charset="0"/>
                  </a:rPr>
                  <a:t>F</a:t>
                </a:r>
              </a:p>
            </p:txBody>
          </p:sp>
          <p:sp>
            <p:nvSpPr>
              <p:cNvPr id="12343" name="Text Box 21"/>
              <p:cNvSpPr txBox="1">
                <a:spLocks noChangeArrowheads="1"/>
              </p:cNvSpPr>
              <p:nvPr/>
            </p:nvSpPr>
            <p:spPr bwMode="auto">
              <a:xfrm>
                <a:off x="852" y="2586"/>
                <a:ext cx="983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algn="l">
                  <a:spcBef>
                    <a:spcPct val="50000"/>
                  </a:spcBef>
                </a:pPr>
                <a:r>
                  <a:rPr lang="en-US" sz="1600" b="1">
                    <a:solidFill>
                      <a:srgbClr val="FF3300"/>
                    </a:solidFill>
                    <a:latin typeface="Courier New" pitchFamily="49" charset="0"/>
                    <a:cs typeface="Times New Roman" pitchFamily="18" charset="0"/>
                  </a:rPr>
                  <a:t>while</a:t>
                </a:r>
                <a:r>
                  <a:rPr lang="en-US" sz="1600">
                    <a:solidFill>
                      <a:srgbClr val="FF3300"/>
                    </a:solidFill>
                    <a:cs typeface="Times New Roman" pitchFamily="18" charset="0"/>
                  </a:rPr>
                  <a:t> structure</a:t>
                </a:r>
              </a:p>
            </p:txBody>
          </p:sp>
        </p:grpSp>
        <p:grpSp>
          <p:nvGrpSpPr>
            <p:cNvPr id="12294" name="Group 22"/>
            <p:cNvGrpSpPr>
              <a:grpSpLocks/>
            </p:cNvGrpSpPr>
            <p:nvPr/>
          </p:nvGrpSpPr>
          <p:grpSpPr bwMode="auto">
            <a:xfrm>
              <a:off x="1316" y="2091"/>
              <a:ext cx="1214" cy="1521"/>
              <a:chOff x="1384" y="2112"/>
              <a:chExt cx="1214" cy="1521"/>
            </a:xfrm>
          </p:grpSpPr>
          <p:sp>
            <p:nvSpPr>
              <p:cNvPr id="12322" name="Oval 23"/>
              <p:cNvSpPr>
                <a:spLocks noChangeArrowheads="1"/>
              </p:cNvSpPr>
              <p:nvPr/>
            </p:nvSpPr>
            <p:spPr bwMode="auto">
              <a:xfrm>
                <a:off x="1717" y="2359"/>
                <a:ext cx="144" cy="144"/>
              </a:xfrm>
              <a:prstGeom prst="ellips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l-GR"/>
              </a:p>
            </p:txBody>
          </p:sp>
          <p:grpSp>
            <p:nvGrpSpPr>
              <p:cNvPr id="12323" name="Group 24"/>
              <p:cNvGrpSpPr>
                <a:grpSpLocks/>
              </p:cNvGrpSpPr>
              <p:nvPr/>
            </p:nvGrpSpPr>
            <p:grpSpPr bwMode="auto">
              <a:xfrm>
                <a:off x="1387" y="3068"/>
                <a:ext cx="759" cy="154"/>
                <a:chOff x="624" y="2595"/>
                <a:chExt cx="1047" cy="212"/>
              </a:xfrm>
            </p:grpSpPr>
            <p:sp>
              <p:nvSpPr>
                <p:cNvPr id="12335" name="Freeform 25"/>
                <p:cNvSpPr>
                  <a:spLocks/>
                </p:cNvSpPr>
                <p:nvPr/>
              </p:nvSpPr>
              <p:spPr bwMode="auto">
                <a:xfrm>
                  <a:off x="624" y="2595"/>
                  <a:ext cx="1047" cy="212"/>
                </a:xfrm>
                <a:custGeom>
                  <a:avLst/>
                  <a:gdLst>
                    <a:gd name="T0" fmla="*/ 1029 w 915"/>
                    <a:gd name="T1" fmla="*/ 0 h 230"/>
                    <a:gd name="T2" fmla="*/ 0 w 915"/>
                    <a:gd name="T3" fmla="*/ 71 h 230"/>
                    <a:gd name="T4" fmla="*/ 1029 w 915"/>
                    <a:gd name="T5" fmla="*/ 141 h 230"/>
                    <a:gd name="T6" fmla="*/ 2054 w 915"/>
                    <a:gd name="T7" fmla="*/ 71 h 230"/>
                    <a:gd name="T8" fmla="*/ 1029 w 915"/>
                    <a:gd name="T9" fmla="*/ 0 h 230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915"/>
                    <a:gd name="T16" fmla="*/ 0 h 230"/>
                    <a:gd name="T17" fmla="*/ 915 w 915"/>
                    <a:gd name="T18" fmla="*/ 230 h 230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915" h="230">
                      <a:moveTo>
                        <a:pt x="458" y="0"/>
                      </a:moveTo>
                      <a:lnTo>
                        <a:pt x="0" y="115"/>
                      </a:lnTo>
                      <a:lnTo>
                        <a:pt x="458" y="230"/>
                      </a:lnTo>
                      <a:lnTo>
                        <a:pt x="915" y="115"/>
                      </a:lnTo>
                      <a:lnTo>
                        <a:pt x="458" y="0"/>
                      </a:lnTo>
                      <a:close/>
                    </a:path>
                  </a:pathLst>
                </a:custGeom>
                <a:solidFill>
                  <a:srgbClr val="99CC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l-GR"/>
                </a:p>
              </p:txBody>
            </p:sp>
            <p:sp>
              <p:nvSpPr>
                <p:cNvPr id="12336" name="Line 26"/>
                <p:cNvSpPr>
                  <a:spLocks noChangeShapeType="1"/>
                </p:cNvSpPr>
                <p:nvPr/>
              </p:nvSpPr>
              <p:spPr bwMode="auto">
                <a:xfrm>
                  <a:off x="1178" y="2595"/>
                  <a:ext cx="493" cy="10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2337" name="Line 27"/>
                <p:cNvSpPr>
                  <a:spLocks noChangeShapeType="1"/>
                </p:cNvSpPr>
                <p:nvPr/>
              </p:nvSpPr>
              <p:spPr bwMode="auto">
                <a:xfrm flipH="1">
                  <a:off x="624" y="2595"/>
                  <a:ext cx="554" cy="10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2338" name="Line 28"/>
                <p:cNvSpPr>
                  <a:spLocks noChangeShapeType="1"/>
                </p:cNvSpPr>
                <p:nvPr/>
              </p:nvSpPr>
              <p:spPr bwMode="auto">
                <a:xfrm>
                  <a:off x="624" y="2701"/>
                  <a:ext cx="554" cy="10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2339" name="Line 29"/>
                <p:cNvSpPr>
                  <a:spLocks noChangeShapeType="1"/>
                </p:cNvSpPr>
                <p:nvPr/>
              </p:nvSpPr>
              <p:spPr bwMode="auto">
                <a:xfrm flipV="1">
                  <a:off x="1178" y="2701"/>
                  <a:ext cx="493" cy="10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</p:grpSp>
          <p:sp>
            <p:nvSpPr>
              <p:cNvPr id="12324" name="Rectangle 30"/>
              <p:cNvSpPr>
                <a:spLocks noChangeArrowheads="1"/>
              </p:cNvSpPr>
              <p:nvPr/>
            </p:nvSpPr>
            <p:spPr bwMode="auto">
              <a:xfrm>
                <a:off x="1525" y="2709"/>
                <a:ext cx="528" cy="154"/>
              </a:xfrm>
              <a:prstGeom prst="rect">
                <a:avLst/>
              </a:prstGeom>
              <a:solidFill>
                <a:srgbClr val="99CCFF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anchor="ctr"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325" name="Oval 31"/>
              <p:cNvSpPr>
                <a:spLocks noChangeArrowheads="1"/>
              </p:cNvSpPr>
              <p:nvPr/>
            </p:nvSpPr>
            <p:spPr bwMode="auto">
              <a:xfrm>
                <a:off x="1717" y="3489"/>
                <a:ext cx="144" cy="144"/>
              </a:xfrm>
              <a:prstGeom prst="ellips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326" name="Text Box 32"/>
              <p:cNvSpPr txBox="1">
                <a:spLocks noChangeArrowheads="1"/>
              </p:cNvSpPr>
              <p:nvPr/>
            </p:nvSpPr>
            <p:spPr bwMode="auto">
              <a:xfrm>
                <a:off x="2158" y="2926"/>
                <a:ext cx="194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algn="l">
                  <a:spcBef>
                    <a:spcPct val="50000"/>
                  </a:spcBef>
                </a:pPr>
                <a:r>
                  <a:rPr lang="en-US" sz="1600">
                    <a:cs typeface="Times New Roman" pitchFamily="18" charset="0"/>
                  </a:rPr>
                  <a:t>T</a:t>
                </a:r>
              </a:p>
            </p:txBody>
          </p:sp>
          <p:sp>
            <p:nvSpPr>
              <p:cNvPr id="12327" name="Text Box 33"/>
              <p:cNvSpPr txBox="1">
                <a:spLocks noChangeArrowheads="1"/>
              </p:cNvSpPr>
              <p:nvPr/>
            </p:nvSpPr>
            <p:spPr bwMode="auto">
              <a:xfrm>
                <a:off x="1789" y="3222"/>
                <a:ext cx="187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algn="l">
                  <a:spcBef>
                    <a:spcPct val="50000"/>
                  </a:spcBef>
                </a:pPr>
                <a:r>
                  <a:rPr lang="en-US" sz="1600">
                    <a:cs typeface="Times New Roman" pitchFamily="18" charset="0"/>
                  </a:rPr>
                  <a:t>F</a:t>
                </a:r>
              </a:p>
            </p:txBody>
          </p:sp>
          <p:cxnSp>
            <p:nvCxnSpPr>
              <p:cNvPr id="12328" name="AutoShape 34"/>
              <p:cNvCxnSpPr>
                <a:cxnSpLocks noChangeShapeType="1"/>
                <a:stCxn id="12322" idx="4"/>
                <a:endCxn id="12324" idx="0"/>
              </p:cNvCxnSpPr>
              <p:nvPr/>
            </p:nvCxnSpPr>
            <p:spPr bwMode="auto">
              <a:xfrm>
                <a:off x="1789" y="2511"/>
                <a:ext cx="0" cy="190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29" name="AutoShape 35"/>
              <p:cNvCxnSpPr>
                <a:cxnSpLocks noChangeShapeType="1"/>
                <a:stCxn id="12324" idx="2"/>
                <a:endCxn id="12337" idx="0"/>
              </p:cNvCxnSpPr>
              <p:nvPr/>
            </p:nvCxnSpPr>
            <p:spPr bwMode="auto">
              <a:xfrm>
                <a:off x="1789" y="2871"/>
                <a:ext cx="0" cy="189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30" name="AutoShape 36"/>
              <p:cNvCxnSpPr>
                <a:cxnSpLocks noChangeShapeType="1"/>
                <a:stCxn id="12339" idx="0"/>
                <a:endCxn id="12325" idx="0"/>
              </p:cNvCxnSpPr>
              <p:nvPr/>
            </p:nvCxnSpPr>
            <p:spPr bwMode="auto">
              <a:xfrm>
                <a:off x="1789" y="3231"/>
                <a:ext cx="0" cy="250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31" name="AutoShape 37"/>
              <p:cNvCxnSpPr>
                <a:cxnSpLocks noChangeShapeType="1"/>
                <a:stCxn id="12339" idx="1"/>
              </p:cNvCxnSpPr>
              <p:nvPr/>
            </p:nvCxnSpPr>
            <p:spPr bwMode="auto">
              <a:xfrm>
                <a:off x="2145" y="3138"/>
                <a:ext cx="207" cy="0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32" name="AutoShape 38"/>
              <p:cNvCxnSpPr>
                <a:cxnSpLocks noChangeShapeType="1"/>
              </p:cNvCxnSpPr>
              <p:nvPr/>
            </p:nvCxnSpPr>
            <p:spPr bwMode="auto">
              <a:xfrm flipV="1">
                <a:off x="2352" y="2586"/>
                <a:ext cx="0" cy="552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33" name="AutoShape 39"/>
              <p:cNvCxnSpPr>
                <a:cxnSpLocks noChangeShapeType="1"/>
              </p:cNvCxnSpPr>
              <p:nvPr/>
            </p:nvCxnSpPr>
            <p:spPr bwMode="auto">
              <a:xfrm flipH="1">
                <a:off x="1789" y="2586"/>
                <a:ext cx="563" cy="0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sp>
            <p:nvSpPr>
              <p:cNvPr id="12334" name="Text Box 40"/>
              <p:cNvSpPr txBox="1">
                <a:spLocks noChangeArrowheads="1"/>
              </p:cNvSpPr>
              <p:nvPr/>
            </p:nvSpPr>
            <p:spPr bwMode="auto">
              <a:xfrm>
                <a:off x="1384" y="2112"/>
                <a:ext cx="1214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algn="l">
                  <a:spcBef>
                    <a:spcPct val="50000"/>
                  </a:spcBef>
                </a:pPr>
                <a:r>
                  <a:rPr lang="en-US" sz="1600" b="1">
                    <a:solidFill>
                      <a:srgbClr val="FF3300"/>
                    </a:solidFill>
                    <a:latin typeface="Courier New" pitchFamily="49" charset="0"/>
                    <a:cs typeface="Times New Roman" pitchFamily="18" charset="0"/>
                  </a:rPr>
                  <a:t>do/while</a:t>
                </a:r>
                <a:r>
                  <a:rPr lang="en-US" sz="1600">
                    <a:solidFill>
                      <a:srgbClr val="FF3300"/>
                    </a:solidFill>
                    <a:cs typeface="Times New Roman" pitchFamily="18" charset="0"/>
                  </a:rPr>
                  <a:t> structure</a:t>
                </a:r>
              </a:p>
            </p:txBody>
          </p:sp>
        </p:grpSp>
        <p:grpSp>
          <p:nvGrpSpPr>
            <p:cNvPr id="12295" name="Group 41"/>
            <p:cNvGrpSpPr>
              <a:grpSpLocks/>
            </p:cNvGrpSpPr>
            <p:nvPr/>
          </p:nvGrpSpPr>
          <p:grpSpPr bwMode="auto">
            <a:xfrm>
              <a:off x="2433" y="871"/>
              <a:ext cx="2670" cy="1611"/>
              <a:chOff x="1773" y="2010"/>
              <a:chExt cx="2670" cy="1611"/>
            </a:xfrm>
          </p:grpSpPr>
          <p:grpSp>
            <p:nvGrpSpPr>
              <p:cNvPr id="12302" name="Group 42"/>
              <p:cNvGrpSpPr>
                <a:grpSpLocks/>
              </p:cNvGrpSpPr>
              <p:nvPr/>
            </p:nvGrpSpPr>
            <p:grpSpPr bwMode="auto">
              <a:xfrm>
                <a:off x="2031" y="2996"/>
                <a:ext cx="759" cy="154"/>
                <a:chOff x="624" y="2595"/>
                <a:chExt cx="1047" cy="212"/>
              </a:xfrm>
            </p:grpSpPr>
            <p:sp>
              <p:nvSpPr>
                <p:cNvPr id="12317" name="Freeform 43"/>
                <p:cNvSpPr>
                  <a:spLocks/>
                </p:cNvSpPr>
                <p:nvPr/>
              </p:nvSpPr>
              <p:spPr bwMode="auto">
                <a:xfrm>
                  <a:off x="624" y="2595"/>
                  <a:ext cx="1047" cy="212"/>
                </a:xfrm>
                <a:custGeom>
                  <a:avLst/>
                  <a:gdLst>
                    <a:gd name="T0" fmla="*/ 1029 w 915"/>
                    <a:gd name="T1" fmla="*/ 0 h 230"/>
                    <a:gd name="T2" fmla="*/ 0 w 915"/>
                    <a:gd name="T3" fmla="*/ 71 h 230"/>
                    <a:gd name="T4" fmla="*/ 1029 w 915"/>
                    <a:gd name="T5" fmla="*/ 141 h 230"/>
                    <a:gd name="T6" fmla="*/ 2054 w 915"/>
                    <a:gd name="T7" fmla="*/ 71 h 230"/>
                    <a:gd name="T8" fmla="*/ 1029 w 915"/>
                    <a:gd name="T9" fmla="*/ 0 h 230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915"/>
                    <a:gd name="T16" fmla="*/ 0 h 230"/>
                    <a:gd name="T17" fmla="*/ 915 w 915"/>
                    <a:gd name="T18" fmla="*/ 230 h 230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915" h="230">
                      <a:moveTo>
                        <a:pt x="458" y="0"/>
                      </a:moveTo>
                      <a:lnTo>
                        <a:pt x="0" y="115"/>
                      </a:lnTo>
                      <a:lnTo>
                        <a:pt x="458" y="230"/>
                      </a:lnTo>
                      <a:lnTo>
                        <a:pt x="915" y="115"/>
                      </a:lnTo>
                      <a:lnTo>
                        <a:pt x="458" y="0"/>
                      </a:lnTo>
                      <a:close/>
                    </a:path>
                  </a:pathLst>
                </a:custGeom>
                <a:solidFill>
                  <a:srgbClr val="99CC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25400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l-GR"/>
                </a:p>
              </p:txBody>
            </p:sp>
            <p:sp>
              <p:nvSpPr>
                <p:cNvPr id="12318" name="Line 44"/>
                <p:cNvSpPr>
                  <a:spLocks noChangeShapeType="1"/>
                </p:cNvSpPr>
                <p:nvPr/>
              </p:nvSpPr>
              <p:spPr bwMode="auto">
                <a:xfrm>
                  <a:off x="1178" y="2595"/>
                  <a:ext cx="493" cy="10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2319" name="Line 45"/>
                <p:cNvSpPr>
                  <a:spLocks noChangeShapeType="1"/>
                </p:cNvSpPr>
                <p:nvPr/>
              </p:nvSpPr>
              <p:spPr bwMode="auto">
                <a:xfrm flipH="1">
                  <a:off x="624" y="2595"/>
                  <a:ext cx="554" cy="10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2320" name="Line 46"/>
                <p:cNvSpPr>
                  <a:spLocks noChangeShapeType="1"/>
                </p:cNvSpPr>
                <p:nvPr/>
              </p:nvSpPr>
              <p:spPr bwMode="auto">
                <a:xfrm>
                  <a:off x="624" y="2701"/>
                  <a:ext cx="554" cy="10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  <p:sp>
              <p:nvSpPr>
                <p:cNvPr id="12321" name="Line 47"/>
                <p:cNvSpPr>
                  <a:spLocks noChangeShapeType="1"/>
                </p:cNvSpPr>
                <p:nvPr/>
              </p:nvSpPr>
              <p:spPr bwMode="auto">
                <a:xfrm flipV="1">
                  <a:off x="1178" y="2701"/>
                  <a:ext cx="493" cy="10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>
                  <a:spAutoFit/>
                </a:bodyPr>
                <a:lstStyle/>
                <a:p>
                  <a:endParaRPr lang="el-GR"/>
                </a:p>
              </p:txBody>
            </p:sp>
          </p:grpSp>
          <p:sp>
            <p:nvSpPr>
              <p:cNvPr id="12303" name="Rectangle 48"/>
              <p:cNvSpPr>
                <a:spLocks noChangeArrowheads="1"/>
              </p:cNvSpPr>
              <p:nvPr/>
            </p:nvSpPr>
            <p:spPr bwMode="auto">
              <a:xfrm>
                <a:off x="3118" y="2996"/>
                <a:ext cx="528" cy="154"/>
              </a:xfrm>
              <a:prstGeom prst="rect">
                <a:avLst/>
              </a:prstGeom>
              <a:solidFill>
                <a:srgbClr val="99CCFF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anchor="ctr"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304" name="Rectangle 49"/>
              <p:cNvSpPr>
                <a:spLocks noChangeArrowheads="1"/>
              </p:cNvSpPr>
              <p:nvPr/>
            </p:nvSpPr>
            <p:spPr bwMode="auto">
              <a:xfrm>
                <a:off x="3907" y="2991"/>
                <a:ext cx="528" cy="154"/>
              </a:xfrm>
              <a:prstGeom prst="rect">
                <a:avLst/>
              </a:prstGeom>
              <a:solidFill>
                <a:srgbClr val="99CCFF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anchor="ctr"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305" name="Rectangle 50"/>
              <p:cNvSpPr>
                <a:spLocks noChangeArrowheads="1"/>
              </p:cNvSpPr>
              <p:nvPr/>
            </p:nvSpPr>
            <p:spPr bwMode="auto">
              <a:xfrm>
                <a:off x="2147" y="2631"/>
                <a:ext cx="528" cy="154"/>
              </a:xfrm>
              <a:prstGeom prst="rect">
                <a:avLst/>
              </a:prstGeom>
              <a:solidFill>
                <a:srgbClr val="99CCFF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anchor="ctr"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306" name="Oval 51"/>
              <p:cNvSpPr>
                <a:spLocks noChangeArrowheads="1"/>
              </p:cNvSpPr>
              <p:nvPr/>
            </p:nvSpPr>
            <p:spPr bwMode="auto">
              <a:xfrm>
                <a:off x="2361" y="2287"/>
                <a:ext cx="144" cy="144"/>
              </a:xfrm>
              <a:prstGeom prst="ellips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307" name="Oval 52"/>
              <p:cNvSpPr>
                <a:spLocks noChangeArrowheads="1"/>
              </p:cNvSpPr>
              <p:nvPr/>
            </p:nvSpPr>
            <p:spPr bwMode="auto">
              <a:xfrm>
                <a:off x="2361" y="3477"/>
                <a:ext cx="144" cy="144"/>
              </a:xfrm>
              <a:prstGeom prst="ellips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308" name="Text Box 53"/>
              <p:cNvSpPr txBox="1">
                <a:spLocks noChangeArrowheads="1"/>
              </p:cNvSpPr>
              <p:nvPr/>
            </p:nvSpPr>
            <p:spPr bwMode="auto">
              <a:xfrm>
                <a:off x="2433" y="3159"/>
                <a:ext cx="187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algn="l">
                  <a:spcBef>
                    <a:spcPct val="50000"/>
                  </a:spcBef>
                </a:pPr>
                <a:r>
                  <a:rPr lang="en-US" sz="1600">
                    <a:cs typeface="Times New Roman" pitchFamily="18" charset="0"/>
                  </a:rPr>
                  <a:t>F</a:t>
                </a:r>
              </a:p>
            </p:txBody>
          </p:sp>
          <p:sp>
            <p:nvSpPr>
              <p:cNvPr id="12309" name="Text Box 54"/>
              <p:cNvSpPr txBox="1">
                <a:spLocks noChangeArrowheads="1"/>
              </p:cNvSpPr>
              <p:nvPr/>
            </p:nvSpPr>
            <p:spPr bwMode="auto">
              <a:xfrm>
                <a:off x="2822" y="2890"/>
                <a:ext cx="194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algn="l">
                  <a:spcBef>
                    <a:spcPct val="50000"/>
                  </a:spcBef>
                </a:pPr>
                <a:r>
                  <a:rPr lang="en-US" sz="1600">
                    <a:cs typeface="Times New Roman" pitchFamily="18" charset="0"/>
                  </a:rPr>
                  <a:t>T</a:t>
                </a:r>
              </a:p>
            </p:txBody>
          </p:sp>
          <p:sp>
            <p:nvSpPr>
              <p:cNvPr id="12310" name="Text Box 55"/>
              <p:cNvSpPr txBox="1">
                <a:spLocks noChangeArrowheads="1"/>
              </p:cNvSpPr>
              <p:nvPr/>
            </p:nvSpPr>
            <p:spPr bwMode="auto">
              <a:xfrm>
                <a:off x="1773" y="2010"/>
                <a:ext cx="1886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254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sz="5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algn="l">
                  <a:spcBef>
                    <a:spcPct val="50000"/>
                  </a:spcBef>
                </a:pPr>
                <a:r>
                  <a:rPr lang="en-US" sz="1600" b="1">
                    <a:solidFill>
                      <a:srgbClr val="FF3300"/>
                    </a:solidFill>
                    <a:latin typeface="Courier New" pitchFamily="49" charset="0"/>
                    <a:cs typeface="Times New Roman" pitchFamily="18" charset="0"/>
                  </a:rPr>
                  <a:t>for</a:t>
                </a:r>
                <a:r>
                  <a:rPr lang="en-US" sz="1600">
                    <a:solidFill>
                      <a:srgbClr val="FF3300"/>
                    </a:solidFill>
                    <a:cs typeface="Times New Roman" pitchFamily="18" charset="0"/>
                  </a:rPr>
                  <a:t> structure/</a:t>
                </a:r>
                <a:r>
                  <a:rPr lang="en-US" sz="1600" b="1">
                    <a:solidFill>
                      <a:srgbClr val="FF3300"/>
                    </a:solidFill>
                    <a:latin typeface="Courier New" pitchFamily="49" charset="0"/>
                    <a:cs typeface="Times New Roman" pitchFamily="18" charset="0"/>
                  </a:rPr>
                  <a:t>foreach</a:t>
                </a:r>
                <a:r>
                  <a:rPr lang="en-US" sz="1600">
                    <a:solidFill>
                      <a:srgbClr val="FF3300"/>
                    </a:solidFill>
                    <a:cs typeface="Times New Roman" pitchFamily="18" charset="0"/>
                  </a:rPr>
                  <a:t> structure</a:t>
                </a:r>
              </a:p>
            </p:txBody>
          </p:sp>
          <p:cxnSp>
            <p:nvCxnSpPr>
              <p:cNvPr id="12311" name="AutoShape 56"/>
              <p:cNvCxnSpPr>
                <a:cxnSpLocks noChangeShapeType="1"/>
                <a:stCxn id="12321" idx="1"/>
                <a:endCxn id="12303" idx="1"/>
              </p:cNvCxnSpPr>
              <p:nvPr/>
            </p:nvCxnSpPr>
            <p:spPr bwMode="auto">
              <a:xfrm>
                <a:off x="2789" y="3066"/>
                <a:ext cx="321" cy="7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12" name="AutoShape 57"/>
              <p:cNvCxnSpPr>
                <a:cxnSpLocks noChangeShapeType="1"/>
                <a:stCxn id="12303" idx="3"/>
                <a:endCxn id="12304" idx="1"/>
              </p:cNvCxnSpPr>
              <p:nvPr/>
            </p:nvCxnSpPr>
            <p:spPr bwMode="auto">
              <a:xfrm flipV="1">
                <a:off x="3654" y="3068"/>
                <a:ext cx="245" cy="5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13" name="AutoShape 58"/>
              <p:cNvCxnSpPr>
                <a:cxnSpLocks noChangeShapeType="1"/>
                <a:stCxn id="12305" idx="2"/>
                <a:endCxn id="12317" idx="4"/>
              </p:cNvCxnSpPr>
              <p:nvPr/>
            </p:nvCxnSpPr>
            <p:spPr bwMode="auto">
              <a:xfrm>
                <a:off x="2411" y="2793"/>
                <a:ext cx="0" cy="203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14" name="AutoShape 59"/>
              <p:cNvCxnSpPr>
                <a:cxnSpLocks noChangeShapeType="1"/>
                <a:stCxn id="12321" idx="0"/>
                <a:endCxn id="12307" idx="0"/>
              </p:cNvCxnSpPr>
              <p:nvPr/>
            </p:nvCxnSpPr>
            <p:spPr bwMode="auto">
              <a:xfrm>
                <a:off x="2433" y="3159"/>
                <a:ext cx="0" cy="310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15" name="AutoShape 60"/>
              <p:cNvCxnSpPr>
                <a:cxnSpLocks noChangeShapeType="1"/>
                <a:stCxn id="12306" idx="4"/>
                <a:endCxn id="12305" idx="0"/>
              </p:cNvCxnSpPr>
              <p:nvPr/>
            </p:nvCxnSpPr>
            <p:spPr bwMode="auto">
              <a:xfrm flipH="1">
                <a:off x="2411" y="2439"/>
                <a:ext cx="22" cy="184"/>
              </a:xfrm>
              <a:prstGeom prst="straightConnector1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12316" name="AutoShape 61"/>
              <p:cNvCxnSpPr>
                <a:cxnSpLocks noChangeShapeType="1"/>
                <a:stCxn id="12304" idx="3"/>
              </p:cNvCxnSpPr>
              <p:nvPr/>
            </p:nvCxnSpPr>
            <p:spPr bwMode="auto">
              <a:xfrm flipH="1" flipV="1">
                <a:off x="2433" y="2879"/>
                <a:ext cx="2010" cy="189"/>
              </a:xfrm>
              <a:prstGeom prst="bentConnector3">
                <a:avLst>
                  <a:gd name="adj1" fmla="val -6764"/>
                </a:avLst>
              </a:prstGeom>
              <a:noFill/>
              <a:ln w="25400">
                <a:solidFill>
                  <a:schemeClr val="tx1"/>
                </a:solidFill>
                <a:miter lim="800000"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</p:grpSp>
        <p:grpSp>
          <p:nvGrpSpPr>
            <p:cNvPr id="12296" name="Group 62"/>
            <p:cNvGrpSpPr>
              <a:grpSpLocks/>
            </p:cNvGrpSpPr>
            <p:nvPr/>
          </p:nvGrpSpPr>
          <p:grpSpPr bwMode="auto">
            <a:xfrm>
              <a:off x="97" y="760"/>
              <a:ext cx="5231" cy="2890"/>
              <a:chOff x="97" y="760"/>
              <a:chExt cx="5231" cy="2890"/>
            </a:xfrm>
          </p:grpSpPr>
          <p:sp>
            <p:nvSpPr>
              <p:cNvPr id="12297" name="Rectangle 63"/>
              <p:cNvSpPr>
                <a:spLocks noChangeArrowheads="1"/>
              </p:cNvSpPr>
              <p:nvPr/>
            </p:nvSpPr>
            <p:spPr bwMode="auto">
              <a:xfrm>
                <a:off x="97" y="760"/>
                <a:ext cx="1981" cy="1329"/>
              </a:xfrm>
              <a:prstGeom prst="rect">
                <a:avLst/>
              </a:prstGeom>
              <a:noFill/>
              <a:ln w="25400">
                <a:solidFill>
                  <a:schemeClr val="tx1"/>
                </a:solidFill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298" name="Rectangle 64"/>
              <p:cNvSpPr>
                <a:spLocks noChangeArrowheads="1"/>
              </p:cNvSpPr>
              <p:nvPr/>
            </p:nvSpPr>
            <p:spPr bwMode="auto">
              <a:xfrm>
                <a:off x="849" y="2089"/>
                <a:ext cx="1887" cy="1561"/>
              </a:xfrm>
              <a:prstGeom prst="rect">
                <a:avLst/>
              </a:prstGeom>
              <a:noFill/>
              <a:ln w="25400">
                <a:solidFill>
                  <a:schemeClr val="tx1"/>
                </a:solidFill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299" name="Line 65"/>
              <p:cNvSpPr>
                <a:spLocks noChangeShapeType="1"/>
              </p:cNvSpPr>
              <p:nvPr/>
            </p:nvSpPr>
            <p:spPr bwMode="auto">
              <a:xfrm>
                <a:off x="2077" y="760"/>
                <a:ext cx="3251" cy="0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300" name="Line 66"/>
              <p:cNvSpPr>
                <a:spLocks noChangeShapeType="1"/>
              </p:cNvSpPr>
              <p:nvPr/>
            </p:nvSpPr>
            <p:spPr bwMode="auto">
              <a:xfrm>
                <a:off x="5328" y="760"/>
                <a:ext cx="0" cy="2090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>
                <a:spAutoFit/>
              </a:bodyPr>
              <a:lstStyle/>
              <a:p>
                <a:endParaRPr lang="el-GR"/>
              </a:p>
            </p:txBody>
          </p:sp>
          <p:sp>
            <p:nvSpPr>
              <p:cNvPr id="12301" name="Line 67"/>
              <p:cNvSpPr>
                <a:spLocks noChangeShapeType="1"/>
              </p:cNvSpPr>
              <p:nvPr/>
            </p:nvSpPr>
            <p:spPr bwMode="auto">
              <a:xfrm flipH="1">
                <a:off x="2736" y="2842"/>
                <a:ext cx="2592" cy="0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>
                <a:spAutoFit/>
              </a:bodyPr>
              <a:lstStyle/>
              <a:p>
                <a:endParaRPr lang="el-GR"/>
              </a:p>
            </p:txBody>
          </p:sp>
        </p:grpSp>
      </p:grp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5 - Θέση αριθμού διαφάνειας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4DC1EE3C-EEB2-4B21-B169-1BB33FFA5584}" type="slidenum">
              <a:rPr lang="en-US" sz="1200" smtClean="0">
                <a:latin typeface="Tahoma" pitchFamily="34" charset="0"/>
              </a:rPr>
              <a:pPr/>
              <a:t>9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331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Courier New" pitchFamily="49" charset="0"/>
              </a:rPr>
              <a:t>if</a:t>
            </a:r>
            <a:r>
              <a:rPr lang="en-US" dirty="0" smtClean="0"/>
              <a:t> Statement</a:t>
            </a:r>
          </a:p>
        </p:txBody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ZapfDingbats" pitchFamily="82" charset="2"/>
              <a:buNone/>
            </a:pPr>
            <a:r>
              <a:rPr lang="en-US" sz="2400" b="1" dirty="0" smtClean="0">
                <a:solidFill>
                  <a:schemeClr val="accent2"/>
                </a:solidFill>
                <a:latin typeface="Courier New" pitchFamily="49" charset="0"/>
              </a:rPr>
              <a:t>       if </a:t>
            </a:r>
            <a:r>
              <a:rPr lang="en-US" sz="2400" b="1" dirty="0" smtClean="0">
                <a:latin typeface="Courier New" pitchFamily="49" charset="0"/>
              </a:rPr>
              <a:t>( </a:t>
            </a:r>
            <a:r>
              <a:rPr lang="en-US" sz="2400" b="1" i="1" dirty="0" smtClean="0"/>
              <a:t>&lt;</a:t>
            </a:r>
            <a:r>
              <a:rPr lang="el-GR" sz="2400" b="1" i="1" dirty="0" smtClean="0"/>
              <a:t>συνθήκη</a:t>
            </a:r>
            <a:r>
              <a:rPr lang="en-US" sz="2400" b="1" i="1" dirty="0" smtClean="0"/>
              <a:t>&gt;</a:t>
            </a:r>
            <a:r>
              <a:rPr lang="en-US" sz="2400" b="1" dirty="0" smtClean="0">
                <a:latin typeface="Courier New" pitchFamily="49" charset="0"/>
              </a:rPr>
              <a:t> ) </a:t>
            </a:r>
          </a:p>
          <a:p>
            <a:pPr>
              <a:buFont typeface="ZapfDingbats" pitchFamily="82" charset="2"/>
              <a:buNone/>
            </a:pPr>
            <a:r>
              <a:rPr lang="en-US" sz="2400" b="1" dirty="0" smtClean="0">
                <a:latin typeface="Courier New" pitchFamily="49" charset="0"/>
              </a:rPr>
              <a:t>         &lt;</a:t>
            </a:r>
            <a:r>
              <a:rPr lang="el-GR" sz="2400" b="1" i="1" dirty="0" smtClean="0"/>
              <a:t>εκτέλεση κώδικα ΑΝ </a:t>
            </a:r>
            <a:r>
              <a:rPr lang="en-US" sz="2400" b="1" i="1" dirty="0" smtClean="0"/>
              <a:t>&lt;</a:t>
            </a:r>
            <a:r>
              <a:rPr lang="el-GR" sz="2400" b="1" i="1" dirty="0" smtClean="0"/>
              <a:t>συνθήκη</a:t>
            </a:r>
            <a:r>
              <a:rPr lang="en-US" sz="2400" b="1" i="1" dirty="0" smtClean="0"/>
              <a:t>&gt; true</a:t>
            </a:r>
            <a:r>
              <a:rPr lang="en-US" sz="2400" b="1" dirty="0" smtClean="0">
                <a:latin typeface="Courier New" pitchFamily="49" charset="0"/>
              </a:rPr>
              <a:t>&gt; ;</a:t>
            </a:r>
          </a:p>
          <a:p>
            <a:endParaRPr lang="en-US" dirty="0" smtClean="0"/>
          </a:p>
          <a:p>
            <a:r>
              <a:rPr lang="el-GR" dirty="0" smtClean="0"/>
              <a:t>Το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chemeClr val="accent2"/>
                </a:solidFill>
                <a:latin typeface="Courier New" pitchFamily="49" charset="0"/>
              </a:rPr>
              <a:t>if</a:t>
            </a:r>
            <a:r>
              <a:rPr lang="en-US" dirty="0" smtClean="0"/>
              <a:t> statement</a:t>
            </a:r>
          </a:p>
          <a:p>
            <a:pPr lvl="1"/>
            <a:r>
              <a:rPr lang="el-GR" dirty="0" smtClean="0"/>
              <a:t>Προκαλεί το πρόγραμμα να κάνει μια επιλογή</a:t>
            </a:r>
          </a:p>
          <a:p>
            <a:pPr lvl="1"/>
            <a:r>
              <a:rPr lang="el-GR" dirty="0" smtClean="0"/>
              <a:t>Επιλέγει με βάση κάποια συνθήκη</a:t>
            </a:r>
            <a:endParaRPr lang="en-US" dirty="0" smtClean="0"/>
          </a:p>
          <a:p>
            <a:pPr lvl="2"/>
            <a:r>
              <a:rPr lang="en-US" b="1" i="1" dirty="0" smtClean="0"/>
              <a:t>&lt;</a:t>
            </a:r>
            <a:r>
              <a:rPr lang="el-GR" b="1" i="1" dirty="0" smtClean="0"/>
              <a:t>συνθήκη</a:t>
            </a:r>
            <a:r>
              <a:rPr lang="en-US" b="1" i="1" dirty="0" smtClean="0"/>
              <a:t>&gt;:</a:t>
            </a:r>
            <a:r>
              <a:rPr lang="en-US" dirty="0" smtClean="0"/>
              <a:t> </a:t>
            </a:r>
            <a:r>
              <a:rPr lang="el-GR" dirty="0" smtClean="0"/>
              <a:t>όποια έκφραση απαντά ένα </a:t>
            </a:r>
            <a:r>
              <a:rPr lang="en-US" dirty="0" smtClean="0"/>
              <a:t> </a:t>
            </a:r>
            <a:r>
              <a:rPr lang="en-US" b="1" dirty="0" err="1" smtClean="0">
                <a:latin typeface="Courier New" pitchFamily="49" charset="0"/>
              </a:rPr>
              <a:t>bool</a:t>
            </a:r>
            <a:r>
              <a:rPr lang="en-US" dirty="0" smtClean="0"/>
              <a:t> type</a:t>
            </a:r>
          </a:p>
          <a:p>
            <a:pPr lvl="2"/>
            <a:r>
              <a:rPr lang="en-US" b="1" dirty="0" smtClean="0"/>
              <a:t>True</a:t>
            </a:r>
            <a:r>
              <a:rPr lang="en-US" dirty="0" smtClean="0"/>
              <a:t>: </a:t>
            </a:r>
            <a:r>
              <a:rPr lang="el-GR" dirty="0" smtClean="0"/>
              <a:t>εκτέλεση εντολής/</a:t>
            </a:r>
            <a:r>
              <a:rPr lang="el-GR" dirty="0" err="1" smtClean="0"/>
              <a:t>ών</a:t>
            </a:r>
            <a:endParaRPr lang="en-US" dirty="0" smtClean="0"/>
          </a:p>
          <a:p>
            <a:pPr lvl="2"/>
            <a:r>
              <a:rPr lang="en-US" b="1" dirty="0" smtClean="0"/>
              <a:t>False</a:t>
            </a:r>
            <a:r>
              <a:rPr lang="en-US" dirty="0" smtClean="0"/>
              <a:t>: </a:t>
            </a:r>
            <a:r>
              <a:rPr lang="el-GR" dirty="0" smtClean="0"/>
              <a:t>μη εκτέλεση</a:t>
            </a:r>
            <a:endParaRPr lang="en-US" dirty="0" smtClean="0"/>
          </a:p>
          <a:p>
            <a:pPr lvl="1"/>
            <a:r>
              <a:rPr lang="el-GR" dirty="0" smtClean="0"/>
              <a:t>Ένα σημείο</a:t>
            </a:r>
            <a:r>
              <a:rPr lang="en-US" dirty="0" smtClean="0"/>
              <a:t> </a:t>
            </a:r>
            <a:r>
              <a:rPr lang="el-GR" dirty="0" smtClean="0"/>
              <a:t>εισόδου</a:t>
            </a:r>
            <a:r>
              <a:rPr lang="en-US" dirty="0" smtClean="0"/>
              <a:t>/</a:t>
            </a:r>
            <a:r>
              <a:rPr lang="el-GR" dirty="0" smtClean="0"/>
              <a:t> Ένα σημείο</a:t>
            </a:r>
            <a:r>
              <a:rPr lang="en-US" dirty="0" smtClean="0"/>
              <a:t> </a:t>
            </a:r>
            <a:r>
              <a:rPr lang="el-GR" dirty="0" smtClean="0"/>
              <a:t>εξόδου</a:t>
            </a:r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Kurose">
  <a:themeElements>
    <a:clrScheme name="1_Kuros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1_Kurose">
      <a:majorFont>
        <a:latin typeface="Arial Unicode MS"/>
        <a:ea typeface=""/>
        <a:cs typeface=""/>
      </a:majorFont>
      <a:minorFont>
        <a:latin typeface="Arial Unicode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Kuros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Kuros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plate1_2">
  <a:themeElements>
    <a:clrScheme name="">
      <a:dk1>
        <a:srgbClr val="000000"/>
      </a:dk1>
      <a:lt1>
        <a:srgbClr val="FFFFFF"/>
      </a:lt1>
      <a:dk2>
        <a:srgbClr val="000000"/>
      </a:dk2>
      <a:lt2>
        <a:srgbClr val="FF0000"/>
      </a:lt2>
      <a:accent1>
        <a:srgbClr val="0099FF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CAFF"/>
      </a:accent5>
      <a:accent6>
        <a:srgbClr val="2D2DB9"/>
      </a:accent6>
      <a:hlink>
        <a:srgbClr val="0000FF"/>
      </a:hlink>
      <a:folHlink>
        <a:srgbClr val="B2B2B2"/>
      </a:folHlink>
    </a:clrScheme>
    <a:fontScheme name="template1_2">
      <a:majorFont>
        <a:latin typeface="AvantGarde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plate1_2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1_2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Kurose">
  <a:themeElements>
    <a:clrScheme name="2_Kuros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2_Kurose">
      <a:majorFont>
        <a:latin typeface="Arial Unicode MS"/>
        <a:ea typeface=""/>
        <a:cs typeface=""/>
      </a:majorFont>
      <a:minorFont>
        <a:latin typeface="Arial Unicode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2_Kuros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Kuros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Kuros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Kuros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Kuros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Kuros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Kuros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Θέμα του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Θέμα του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">
    <a:dk1>
      <a:srgbClr val="000000"/>
    </a:dk1>
    <a:lt1>
      <a:srgbClr val="FFFFFF"/>
    </a:lt1>
    <a:dk2>
      <a:srgbClr val="000000"/>
    </a:dk2>
    <a:lt2>
      <a:srgbClr val="008000"/>
    </a:lt2>
    <a:accent1>
      <a:srgbClr val="FFE699"/>
    </a:accent1>
    <a:accent2>
      <a:srgbClr val="FF0000"/>
    </a:accent2>
    <a:accent3>
      <a:srgbClr val="FFFFFF"/>
    </a:accent3>
    <a:accent4>
      <a:srgbClr val="000000"/>
    </a:accent4>
    <a:accent5>
      <a:srgbClr val="FFF0CA"/>
    </a:accent5>
    <a:accent6>
      <a:srgbClr val="E70000"/>
    </a:accent6>
    <a:hlink>
      <a:srgbClr val="CCCCFF"/>
    </a:hlink>
    <a:folHlink>
      <a:srgbClr val="99CCF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cs112</Template>
  <TotalTime>3696</TotalTime>
  <Words>2473</Words>
  <Application>Microsoft Office PowerPoint</Application>
  <PresentationFormat>Προβολή στην οθόνη (4:3)</PresentationFormat>
  <Paragraphs>451</Paragraphs>
  <Slides>32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8</vt:i4>
      </vt:variant>
      <vt:variant>
        <vt:lpstr>Θέμα</vt:lpstr>
      </vt:variant>
      <vt:variant>
        <vt:i4>3</vt:i4>
      </vt:variant>
      <vt:variant>
        <vt:lpstr>Τίτλοι διαφανειών</vt:lpstr>
      </vt:variant>
      <vt:variant>
        <vt:i4>32</vt:i4>
      </vt:variant>
    </vt:vector>
  </HeadingPairs>
  <TitlesOfParts>
    <vt:vector size="43" baseType="lpstr">
      <vt:lpstr>Arial Unicode MS</vt:lpstr>
      <vt:lpstr>AvantGarde</vt:lpstr>
      <vt:lpstr>Consolas</vt:lpstr>
      <vt:lpstr>Courier New</vt:lpstr>
      <vt:lpstr>Tahoma</vt:lpstr>
      <vt:lpstr>Times New Roman</vt:lpstr>
      <vt:lpstr>Wingdings</vt:lpstr>
      <vt:lpstr>ZapfDingbats</vt:lpstr>
      <vt:lpstr>1_Kurose</vt:lpstr>
      <vt:lpstr>template1_2</vt:lpstr>
      <vt:lpstr>2_Kurose</vt:lpstr>
      <vt:lpstr>Αντ/φής Προγρ/σμός ΙΙ – C#</vt:lpstr>
      <vt:lpstr>Σειριακή Δομή (Flowchart)</vt:lpstr>
      <vt:lpstr>Η ιδέα της σειριακής εκτέλεσης προγραμμάτων</vt:lpstr>
      <vt:lpstr>Παρουσίαση του PowerPoint</vt:lpstr>
      <vt:lpstr>Γιατί δομές ελέγχου?</vt:lpstr>
      <vt:lpstr>Σειριακή Δομή</vt:lpstr>
      <vt:lpstr>Δομές Ελέγχου της C# (επιλογές)</vt:lpstr>
      <vt:lpstr>Δομές Ελέγχου της C# : Επαναλήψεις</vt:lpstr>
      <vt:lpstr>if Statement</vt:lpstr>
      <vt:lpstr>if Statement (συνέχεια)</vt:lpstr>
      <vt:lpstr>if Statement (συνέχεια)</vt:lpstr>
      <vt:lpstr>if/else Statement</vt:lpstr>
      <vt:lpstr>if/else Statement (συνέχεια)</vt:lpstr>
      <vt:lpstr>if/else Statement (συνέχεια)</vt:lpstr>
      <vt:lpstr>Φωλιασμένα if/else Statements</vt:lpstr>
      <vt:lpstr>Μη ισσοροπημένα if-else Statements</vt:lpstr>
      <vt:lpstr>Τριπλός Operator Συνθήκης (?:)</vt:lpstr>
      <vt:lpstr>while Statement</vt:lpstr>
      <vt:lpstr>while Statement</vt:lpstr>
      <vt:lpstr>while Statement (συνέχεια)</vt:lpstr>
      <vt:lpstr>while Statement</vt:lpstr>
      <vt:lpstr>Infinite Loop (Ατέρμων Βρόγχος)</vt:lpstr>
      <vt:lpstr>Παράδειγμα 1: While Loop ελεγχόμενο με μετρητή</vt:lpstr>
      <vt:lpstr>WhileCounter.cs              Output</vt:lpstr>
      <vt:lpstr>Υπολογισμός μέσου όρου</vt:lpstr>
      <vt:lpstr>Average1.cs</vt:lpstr>
      <vt:lpstr>Average1.cs         Program Output</vt:lpstr>
      <vt:lpstr>Παράδειγμα 2: while Loops ελεγχόμενα με Sentinel (σημαία)</vt:lpstr>
      <vt:lpstr>Average2.cs</vt:lpstr>
      <vt:lpstr>Average2.cs</vt:lpstr>
      <vt:lpstr>Average2.cs  Program Output</vt:lpstr>
      <vt:lpstr>Παράδειγμα 3: Συνθήκη Προγράμματος</vt:lpstr>
    </vt:vector>
  </TitlesOfParts>
  <Company>Yale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CS 112 Introduction to Programming, Fall 2004</dc:title>
  <dc:subject>Simple Control Structures</dc:subject>
  <dc:creator>Zhong Shao</dc:creator>
  <cp:lastModifiedBy>Nikolaos Liolios</cp:lastModifiedBy>
  <cp:revision>186</cp:revision>
  <cp:lastPrinted>1999-08-24T14:44:27Z</cp:lastPrinted>
  <dcterms:created xsi:type="dcterms:W3CDTF">1999-08-16T14:47:17Z</dcterms:created>
  <dcterms:modified xsi:type="dcterms:W3CDTF">2020-11-10T15:34:44Z</dcterms:modified>
</cp:coreProperties>
</file>

<file path=docProps/thumbnail.jpeg>
</file>