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572" r:id="rId2"/>
    <p:sldId id="573" r:id="rId3"/>
    <p:sldId id="538" r:id="rId4"/>
    <p:sldId id="539" r:id="rId5"/>
    <p:sldId id="540" r:id="rId6"/>
    <p:sldId id="541" r:id="rId7"/>
    <p:sldId id="542" r:id="rId8"/>
    <p:sldId id="543" r:id="rId9"/>
    <p:sldId id="545" r:id="rId10"/>
    <p:sldId id="568" r:id="rId11"/>
    <p:sldId id="546" r:id="rId12"/>
    <p:sldId id="547" r:id="rId13"/>
    <p:sldId id="549" r:id="rId14"/>
    <p:sldId id="571" r:id="rId15"/>
    <p:sldId id="569" r:id="rId16"/>
    <p:sldId id="550" r:id="rId17"/>
    <p:sldId id="551" r:id="rId18"/>
    <p:sldId id="552" r:id="rId19"/>
    <p:sldId id="553" r:id="rId20"/>
    <p:sldId id="554" r:id="rId21"/>
    <p:sldId id="555" r:id="rId22"/>
    <p:sldId id="556" r:id="rId23"/>
    <p:sldId id="557" r:id="rId24"/>
    <p:sldId id="558" r:id="rId25"/>
    <p:sldId id="559" r:id="rId26"/>
    <p:sldId id="560" r:id="rId27"/>
    <p:sldId id="561" r:id="rId28"/>
    <p:sldId id="562" r:id="rId29"/>
    <p:sldId id="563" r:id="rId30"/>
    <p:sldId id="564" r:id="rId31"/>
    <p:sldId id="565" r:id="rId32"/>
    <p:sldId id="566" r:id="rId33"/>
    <p:sldId id="574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008" userDrawn="1">
          <p15:clr>
            <a:srgbClr val="A4A3A4"/>
          </p15:clr>
        </p15:guide>
        <p15:guide id="2" pos="28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Συντάκτης" initials="Σ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70C0"/>
    <a:srgbClr val="007FA3"/>
    <a:srgbClr val="D4EAE4"/>
    <a:srgbClr val="00158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822" autoAdjust="0"/>
    <p:restoredTop sz="79828" autoAdjust="0"/>
  </p:normalViewPr>
  <p:slideViewPr>
    <p:cSldViewPr>
      <p:cViewPr varScale="1">
        <p:scale>
          <a:sx n="86" d="100"/>
          <a:sy n="86" d="100"/>
        </p:scale>
        <p:origin x="-906" y="-84"/>
      </p:cViewPr>
      <p:guideLst>
        <p:guide orient="horz" pos="1008"/>
        <p:guide pos="288"/>
      </p:guideLst>
    </p:cSldViewPr>
  </p:slideViewPr>
  <p:outlineViewPr>
    <p:cViewPr>
      <p:scale>
        <a:sx n="33" d="100"/>
        <a:sy n="33" d="100"/>
      </p:scale>
      <p:origin x="0" y="4725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60"/>
    </p:cViewPr>
  </p:sorterViewPr>
  <p:notesViewPr>
    <p:cSldViewPr>
      <p:cViewPr>
        <p:scale>
          <a:sx n="125" d="100"/>
          <a:sy n="125" d="100"/>
        </p:scale>
        <p:origin x="2928" y="-984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8D874E-E9D5-433B-A149-BDF6BFDD40A8}" type="datetimeFigureOut">
              <a:rPr lang="en-US" smtClean="0"/>
              <a:pPr/>
              <a:t>7/11/2018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DCAA22-461C-45B4-A301-BFCA580174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901922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051F04-9E25-42C3-8BC5-EC2E8469D95E}" type="datetimeFigureOut">
              <a:rPr lang="en-US" smtClean="0"/>
              <a:pPr/>
              <a:t>7/11/2018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3D6722-9B4D-4E29-B226-C325925A811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295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Font typeface="Arial" pitchFamily="34" charset="0"/>
              <a:buNone/>
            </a:pPr>
            <a:endParaRPr lang="en-US" dirty="0">
              <a:latin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3D6722-9B4D-4E29-B226-C325925A8118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556544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Τα δίκτυα μπορούν να ταξινομηθούν βάσει της απόστασης</a:t>
            </a:r>
            <a:r>
              <a:rPr lang="en-US" dirty="0" smtClean="0"/>
              <a:t>.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dirty="0" smtClean="0"/>
              <a:t>Προσωπικό δίκτυο (PAN): Χρησιμοποιείται για την επικοινωνία μεταξύ συσκευών που βρίσκονται κοντά σε ένα άτομο</a:t>
            </a:r>
            <a:r>
              <a:rPr lang="en-US" sz="1200" b="0" i="0" u="none" strike="noStrike" kern="1200" baseline="0" dirty="0" smtClean="0"/>
              <a:t>.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dirty="0" smtClean="0"/>
              <a:t>Τοπικό δίκτυο (LAN): Είναι το δίκτυο στο οποίο οι κόμβοι βρίσκονται μέσα σε μια μικρή γεωγραφική περιοχή.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dirty="0" smtClean="0"/>
              <a:t>Οικιακό δίκτυο (HAN): Είναι ένας ειδικός τύπος LAN μέσα σε ένα σπίτι.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dirty="0" smtClean="0"/>
              <a:t>Μητροπολιτικό δίκτυο (MAN): Είναι ένα μεγάλο</a:t>
            </a:r>
            <a:r>
              <a:rPr lang="el-GR" baseline="0" dirty="0" smtClean="0"/>
              <a:t> </a:t>
            </a:r>
            <a:r>
              <a:rPr lang="el-GR" dirty="0" smtClean="0"/>
              <a:t>δίκτυο που έχει σχεδιαστεί ώστε να παρέχει πρόσβαση σε μια συγκεκριμένη γεωγραφική περιοχή, όπως σε μια ολόκληρη πόλη. </a:t>
            </a:r>
            <a:endParaRPr lang="en-US" sz="1200" b="0" i="0" u="none" strike="noStrike" kern="1200" baseline="0" dirty="0"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dirty="0" smtClean="0"/>
              <a:t>Δίκτυο ευρείας περιοχής (WAN): Καλύπτει μια μεγάλη φυσική απόσταση.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E2621-405C-4F83-9120-2E9601611C17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196759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l-GR" dirty="0" smtClean="0"/>
              <a:t>Τα δίκτυα μπορούν να ταξινομηθούν βάσει του επιπέδου διαχείρισης</a:t>
            </a:r>
            <a:r>
              <a:rPr lang="en-US" baseline="0" dirty="0" smtClean="0"/>
              <a:t>.</a:t>
            </a:r>
            <a:endParaRPr lang="en-US" sz="1200" b="0" u="none" strike="noStrike" kern="1200" baseline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200" b="0" u="none" strike="noStrike" kern="1200" baseline="0" dirty="0" smtClean="0">
                <a:latin typeface="+mn-lt"/>
                <a:ea typeface="+mn-ea"/>
                <a:cs typeface="+mn-cs"/>
              </a:rPr>
              <a:t>Σε ένα δίκτυο πελάτη/διακομιστή (</a:t>
            </a:r>
            <a:r>
              <a:rPr lang="en-US" sz="1200" b="0" u="none" strike="noStrike" kern="1200" baseline="0" dirty="0" smtClean="0">
                <a:latin typeface="+mn-lt"/>
                <a:ea typeface="+mn-ea"/>
                <a:cs typeface="+mn-cs"/>
              </a:rPr>
              <a:t>client/server network</a:t>
            </a:r>
            <a:r>
              <a:rPr lang="el-GR" sz="1200" b="0" u="none" strike="noStrike" kern="1200" baseline="0" dirty="0" smtClean="0">
                <a:latin typeface="+mn-lt"/>
                <a:ea typeface="+mn-ea"/>
                <a:cs typeface="+mn-cs"/>
              </a:rPr>
              <a:t>), ο πελάτης είναι ένας υπολογιστής στον οποίο οι χρήστες εκτελούν εργασίες και από τον οποίο υποβάλλουν αιτήματα, ενώ ο διακομιστής είναι ο υπολογιστής που παρέχει τις πληροφορίες ή τους πόρους στους υπολογιστές-πελάτες.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200" b="0" u="none" strike="noStrike" kern="1200" baseline="0" dirty="0" smtClean="0">
                <a:latin typeface="+mn-lt"/>
                <a:ea typeface="+mn-ea"/>
                <a:cs typeface="+mn-cs"/>
              </a:rPr>
              <a:t>Σε ένα ομότιμο δίκτυο (</a:t>
            </a:r>
            <a:r>
              <a:rPr lang="el-GR" sz="1200" b="0" u="none" strike="noStrike" kern="1200" baseline="0" dirty="0" err="1" smtClean="0">
                <a:latin typeface="+mn-lt"/>
                <a:ea typeface="+mn-ea"/>
                <a:cs typeface="+mn-cs"/>
              </a:rPr>
              <a:t>peer-to-peer</a:t>
            </a:r>
            <a:r>
              <a:rPr lang="el-GR" sz="1200" b="0" u="none" strike="noStrike" kern="1200" baseline="0" dirty="0" smtClean="0">
                <a:latin typeface="+mn-lt"/>
                <a:ea typeface="+mn-ea"/>
                <a:cs typeface="+mn-cs"/>
              </a:rPr>
              <a:t> - P2P), κάθε κόμβος που συνδέεται στο δίκτυο μπορεί να επικοινωνεί απευθείας με κάθε άλλον κόμβο του δικτύου</a:t>
            </a:r>
            <a:r>
              <a:rPr lang="en-US" sz="1200" b="0" u="none" strike="noStrike" kern="1200" baseline="0" dirty="0" smtClean="0"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E2621-405C-4F83-9120-2E9601611C17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614011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Τα δίκτυα μπορούν να ταξινομηθούν βάσει των πρωτοκόλλων που χρησιμοποιούν</a:t>
            </a:r>
            <a:r>
              <a:rPr lang="en-GB" dirty="0" smtClean="0"/>
              <a:t>.</a:t>
            </a:r>
            <a:endParaRPr lang="en-GB" dirty="0"/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dirty="0"/>
              <a:t>Ethernet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l-GR" dirty="0" smtClean="0"/>
              <a:t>Αναπτύχθηκε από το Ινστιτούτο Ηλεκτρολόγων και Ηλεκτρονικών Μηχανικών (</a:t>
            </a:r>
            <a:r>
              <a:rPr lang="en-US" dirty="0" smtClean="0"/>
              <a:t>Institute</a:t>
            </a:r>
            <a:r>
              <a:rPr lang="el-GR" dirty="0" smtClean="0"/>
              <a:t> </a:t>
            </a:r>
            <a:r>
              <a:rPr lang="en-US" dirty="0" smtClean="0"/>
              <a:t>of</a:t>
            </a:r>
            <a:r>
              <a:rPr lang="el-GR" dirty="0" smtClean="0"/>
              <a:t> </a:t>
            </a:r>
            <a:r>
              <a:rPr lang="en-US" dirty="0" smtClean="0"/>
              <a:t>Electrical</a:t>
            </a:r>
            <a:r>
              <a:rPr lang="el-GR" dirty="0" smtClean="0"/>
              <a:t> </a:t>
            </a:r>
            <a:r>
              <a:rPr lang="en-US" dirty="0" smtClean="0"/>
              <a:t>and</a:t>
            </a:r>
            <a:r>
              <a:rPr lang="el-GR" dirty="0" smtClean="0"/>
              <a:t> </a:t>
            </a:r>
            <a:r>
              <a:rPr lang="en-US" dirty="0" smtClean="0"/>
              <a:t>Electronics</a:t>
            </a:r>
            <a:r>
              <a:rPr lang="el-GR" dirty="0" smtClean="0"/>
              <a:t> </a:t>
            </a:r>
            <a:r>
              <a:rPr lang="en-US" dirty="0" smtClean="0"/>
              <a:t>Engineers– IEEE).</a:t>
            </a:r>
            <a:endParaRPr lang="en-GB" dirty="0"/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l-GR" dirty="0" smtClean="0"/>
              <a:t>Εφαρμόζεται</a:t>
            </a:r>
            <a:r>
              <a:rPr lang="el-GR" baseline="0" dirty="0" smtClean="0"/>
              <a:t> σε ασύρματα και ενσύρματα δίκτυα</a:t>
            </a:r>
            <a:r>
              <a:rPr lang="en-GB" dirty="0" smtClean="0"/>
              <a:t>.</a:t>
            </a:r>
            <a:endParaRPr lang="en-GB" dirty="0"/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200" b="0" i="0" u="none" strike="noStrike" kern="1200" baseline="0" dirty="0" smtClean="0"/>
              <a:t>Η ικανότητα των σημερινών συσκευών να χρησιμοποιούν προηγούμενα πρότυπα εκτός από το ισχύον είναι γνωστή ως συμβατότητα με παλαιότερες εκδόσεις (ή </a:t>
            </a:r>
            <a:r>
              <a:rPr lang="el-GR" sz="1200" b="0" i="0" u="none" strike="noStrike" kern="1200" baseline="0" dirty="0" err="1" smtClean="0"/>
              <a:t>backward</a:t>
            </a:r>
            <a:r>
              <a:rPr lang="el-GR" sz="1200" b="0" i="0" u="none" strike="noStrike" kern="1200" baseline="0" dirty="0" smtClean="0"/>
              <a:t> συμβατότητα).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E2621-405C-4F83-9120-2E9601611C17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827137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Για να λειτουργήσουν, όλα τα δίκτυα πρέπει να περιλαμβάνουν: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marR="0" lvl="1" indent="-17145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Ένα μέσο που να συνδέει τους κόμβους του δικτύου (καλώδια ή ασύρματη τεχνολογία)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marR="0" lvl="1" indent="-17145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Ειδικές συσκευές που επιτρέπουν στους κόμβους να επικοινωνούν μεταξύ τους και να στέλνουν δεδομένα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marR="0" lvl="1" indent="-17145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Λογισμικό που επιτρέπει τη λειτουργία του δικτύου.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E2621-405C-4F83-9120-2E9601611C17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596241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l-GR" dirty="0" smtClean="0"/>
              <a:t>Τα μέσα μετάδοσης (</a:t>
            </a:r>
            <a:r>
              <a:rPr lang="el-GR" dirty="0" err="1" smtClean="0"/>
              <a:t>transmission</a:t>
            </a:r>
            <a:r>
              <a:rPr lang="el-GR" dirty="0" smtClean="0"/>
              <a:t> </a:t>
            </a:r>
            <a:r>
              <a:rPr lang="el-GR" dirty="0" err="1" smtClean="0"/>
              <a:t>media</a:t>
            </a:r>
            <a:r>
              <a:rPr lang="el-GR" dirty="0" smtClean="0"/>
              <a:t>) μπορεί να είναι είτε ενσύρματα είτε ασύρματα. Δημιουργούν ένα κανάλι επικοινωνίας μεταξύ των κόμβων</a:t>
            </a:r>
            <a:r>
              <a:rPr lang="el-GR" baseline="0" dirty="0" smtClean="0"/>
              <a:t> ενός δικτύου.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E2621-405C-4F83-9120-2E9601611C17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198751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dirty="0" smtClean="0"/>
              <a:t>Τα ενσύρματα δίκτυα χρησιμοποιούν διάφορα είδη καλωδίων (σύρμα) για τη σύνδεση των κόμβων</a:t>
            </a:r>
            <a:r>
              <a:rPr lang="en-GB" dirty="0" smtClean="0"/>
              <a:t>:</a:t>
            </a:r>
            <a:endParaRPr lang="en-GB" dirty="0"/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dirty="0" smtClean="0"/>
              <a:t>Το μη θωρακισμένο καλώδιο συνεστραμμένου ζεύγους (</a:t>
            </a:r>
            <a:r>
              <a:rPr lang="el-GR" dirty="0" err="1" smtClean="0"/>
              <a:t>unshielded</a:t>
            </a:r>
            <a:r>
              <a:rPr lang="el-GR" dirty="0" smtClean="0"/>
              <a:t> </a:t>
            </a:r>
            <a:r>
              <a:rPr lang="el-GR" dirty="0" err="1" smtClean="0"/>
              <a:t>twisted-pair</a:t>
            </a:r>
            <a:r>
              <a:rPr lang="el-GR" dirty="0" smtClean="0"/>
              <a:t> – UTP) αποτελείται από τέσσερα ζεύγη καλωδίων, τα οποία συστρέφονται μεταξύ τους, ώστε να μειώνουν τις ηλεκτρικές παρεμβολές</a:t>
            </a:r>
            <a:r>
              <a:rPr lang="en-US" dirty="0" smtClean="0"/>
              <a:t>.</a:t>
            </a:r>
            <a:endParaRPr lang="en-GB" dirty="0"/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dirty="0" smtClean="0"/>
              <a:t>Το ομοαξονικό καλώδιο (</a:t>
            </a:r>
            <a:r>
              <a:rPr lang="el-GR" dirty="0" err="1" smtClean="0"/>
              <a:t>coaxial</a:t>
            </a:r>
            <a:r>
              <a:rPr lang="el-GR" dirty="0" smtClean="0"/>
              <a:t> </a:t>
            </a:r>
            <a:r>
              <a:rPr lang="el-GR" dirty="0" err="1" smtClean="0"/>
              <a:t>cable</a:t>
            </a:r>
            <a:r>
              <a:rPr lang="el-GR" dirty="0" smtClean="0"/>
              <a:t>) αποτελείται από ένα ενιαίο σύρμα χαλκού, το οποίο περιβάλλεται από στρώσεις πλαστικού.</a:t>
            </a:r>
            <a:endParaRPr lang="en-GB" dirty="0"/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dirty="0" smtClean="0"/>
              <a:t>Το καλώδιο οπτικών ινών (</a:t>
            </a:r>
            <a:r>
              <a:rPr lang="el-GR" dirty="0" err="1" smtClean="0"/>
              <a:t>fiber</a:t>
            </a:r>
            <a:r>
              <a:rPr lang="el-GR" dirty="0" smtClean="0"/>
              <a:t>-</a:t>
            </a:r>
            <a:r>
              <a:rPr lang="el-GR" dirty="0" err="1" smtClean="0"/>
              <a:t>optic</a:t>
            </a:r>
            <a:r>
              <a:rPr lang="el-GR" dirty="0" smtClean="0"/>
              <a:t> </a:t>
            </a:r>
            <a:r>
              <a:rPr lang="el-GR" dirty="0" err="1" smtClean="0"/>
              <a:t>cable</a:t>
            </a:r>
            <a:r>
              <a:rPr lang="el-GR" dirty="0" smtClean="0"/>
              <a:t>) αποτελείται από πλαστικές ίνες ή ίνες γυαλιού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E2621-405C-4F83-9120-2E9601611C17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541974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Κάθε κόμβος πρέπει να έχει έναν προσαρμογέα δικτύου (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network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adapter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Ο ενσωματωμένος προσαρμογέας δικτύου αναφέρεται ως κάρτα διασύνδεσης δικτύου (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network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interface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card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NIC).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Μια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ευρυζωνική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σύνδεση απαιτεί ένα μόντεμ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το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οποίο συνδέει το δίκτυό σας με το διαδίκτυο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Τα δεδομένα μεταφέρονται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σε συστάδες που ονομάζονται πακέτα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Οι συσκευές πλοήγησης δικτύου (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network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navigation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device)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διευκολύνουν και ελέγχουν τη ροή των δεδομένων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Ο δρομολογητής (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router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μεταφέρει πακέτα δεδομένων μεταξύ δύο ή περισσότερων δικτύων.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Η διάταξη μεταγωγής (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switch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λειτουργεί σαν φανάρι σε ένα δίκτυο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Το Διαδίκτυο των Πραγμάτων (Internet of </a:t>
            </a:r>
            <a:r>
              <a:rPr lang="el-G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Things</a:t>
            </a: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 </a:t>
            </a:r>
            <a:r>
              <a:rPr lang="el-G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IoT</a:t>
            </a: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ορίζεται ως η διασύνδεση μοναδικά προσδιορισμένων ενσωματωμένων ψηφιακών συσκευών οι οποίες μεταφέρουν δεδομένα σε ένα δίκτυο χωρίς να απαιτείται αλληλεπίδραση μεταξύ ανθρώπων ή μεταξύ ανθρώπου και υπολογιστή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E2621-405C-4F83-9120-2E9601611C17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52594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Επειδή τα οικιακά δίκτυα είναι δίκτυα P2P, θα πρέπει να έχετε ένα λειτουργικό σύστημα το οποίο να υποστηρίζει δικτύωση P2P.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Σε αντίθεση με τα δίκτυα P2P, οι κόμβοι σε ένα δίκτυο πελάτη/διακομιστή δεν επικοινωνούν απευθείας μεταξύ τους, αλλά μέσω ενός κεντρικού διακομιστή.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Η επικοινωνία μέσω ενός διακομιστή είναι πιο αποτελεσματική σε ένα δίκτυο με μεγάλο αριθμό κόμβων, αλλά απαιτεί πιο πολύπλοκο λογισμικό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Ως εκ τούτου, οι διακομιστές σε δίκτυα πελάτη/διακομιστή περιλαμβάνουν ένα ειδικό </a:t>
            </a:r>
            <a:r>
              <a:rPr lang="el-GR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λειτουργικό σύστημα δικτύου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network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operating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system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NOS).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E2621-405C-4F83-9120-2E9601611C17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787552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Ένας από τους κύριους λόγους για τη δημιουργία ενός δικτύου είναι η σύνδεση στο διαδίκτυο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Ορισμένες επιχειρήσεις και μεγάλοι οργανισμοί έχουν ειδική σύνδεση στο διαδίκτυο, άλλες όμως επιχειρήσεις και οικιακοί χρήστες αγοράζουν την πρόσβαση από τους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παρόχους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υπηρεσιών Internet (Internet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service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provider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ISP). Οι ISP μπορεί να είναι εξειδικευμένοι φορείς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Η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ευρυζωνικότητα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είναι ο προτιμώμενος τρόπος πρόσβασης στο διαδίκτυο, αλλά, σε ορισμένες περιπτώσεις, η κυψελοειδής ή απλή τηλεφωνική πρόσβαση πιθανόν να είναι απαραίτητες.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E2621-405C-4F83-9120-2E9601611C17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145340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Η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ευρυζωνικότητα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broadband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αναφέρεται σε έναν τύπο σύνδεσης που προσφέρει ένα ταχύτερο μέσο για τη σύνδεση στο διαδίκτυο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Αυτή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η γρήγορη ταχύτητα πρόσβασης έρχεται σε αντίθεση με την απλή τηλεφωνική πρόσβαση στο διαδίκτυο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Οι τυπικές ενσύρματες τεχνολογίες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ευρυζωνικότητας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στις περισσότερες περιοχές είναι η καλωδιακή, η DSL (ψηφιακή συνδρομητική γραμμή) και η υπηρεσία οπτικών ινών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Οι δορυφορικές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ευρυζωνικές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συνδέσεις χρησιμοποιούνται ως επί το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πλείστον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σε αγροτικές ή ορεινές περιοχές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E2621-405C-4F83-9120-2E9601611C17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618283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dirty="0" smtClean="0"/>
              <a:t>Σε αυτή την ενότητα θα προσεγγίσουμε αρκετές έννοιες που σχετίζονται με τα δίκτυα</a:t>
            </a:r>
            <a:r>
              <a:rPr lang="en-US" baseline="0" dirty="0" smtClean="0"/>
              <a:t>. </a:t>
            </a:r>
            <a:r>
              <a:rPr lang="el-GR" baseline="0" dirty="0" smtClean="0"/>
              <a:t>Σε αυτές περιλαμβάνονται</a:t>
            </a:r>
            <a:r>
              <a:rPr lang="en-US" baseline="0" dirty="0" smtClean="0"/>
              <a:t>: </a:t>
            </a:r>
            <a:r>
              <a:rPr lang="el-GR" baseline="0" dirty="0" smtClean="0"/>
              <a:t>«Τα βασικά στοιχεία της δικτύωσης», «Αρχιτεκτονικές δικτύων», «Στοιχεία δικτύων» και «Σύνδεση στο διαδίκτυο».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E2621-405C-4F83-9120-2E9601611C17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1658040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Για να αποκτήσετε ασύρματη πρόσβαση στο διαδίκτυο από το σπίτι σας, θα πρέπει να εγκαταστήσετε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Wi-Fi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στο οικιακό σας δίκτυο χρησιμοποιώντας έναν δρομολογητή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Όταν είστε μακριά από το σπίτι, θα πρέπει να βρείτε ένα σημείο ενεργού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Wi-Fi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Το κινητό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broadband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ευρυζωνικές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υπηρεσίες κινητής τηλεφωνίας) σας συνδέει με το διαδίκτυο μέσα από το ίδιο δίκτυο κινητής τηλεφωνίας που χρησιμοποιούν τα κινητά τηλέφωνα για να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προσπελαύνουν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το 3G ή 4G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Πρέπει να έχετε έναν </a:t>
            </a:r>
            <a:r>
              <a:rPr lang="el-G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πάροχο</a:t>
            </a: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υπηρεσιών πρόσβασης στο διαδίκτυο ασύρματα (</a:t>
            </a:r>
            <a:r>
              <a:rPr lang="el-G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wireless</a:t>
            </a: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Internet </a:t>
            </a:r>
            <a:r>
              <a:rPr lang="el-G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service</a:t>
            </a: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provider</a:t>
            </a: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(έναν ασύρματο ISP)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Ένα πρόγραμμα συνδεσιμότητας δεδομένων διαδικτύου ονομάζεται πρόγραμμα δεδομένων (</a:t>
            </a:r>
            <a:r>
              <a:rPr lang="el-G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</a:t>
            </a: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plan</a:t>
            </a: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E2621-405C-4F83-9120-2E9601611C17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7749722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Αυτή η ενότητα πραγματεύεται θέματα που σχετίζονται με το οικιακό δίκτυό σας</a:t>
            </a:r>
            <a:r>
              <a:rPr lang="en-US" baseline="0" dirty="0" smtClean="0"/>
              <a:t>. </a:t>
            </a:r>
            <a:r>
              <a:rPr lang="el-GR" baseline="0" dirty="0" smtClean="0"/>
              <a:t>Σε αυτά περιλαμβάνονται</a:t>
            </a:r>
            <a:r>
              <a:rPr lang="en-US" baseline="0" dirty="0" smtClean="0"/>
              <a:t>: </a:t>
            </a:r>
            <a:r>
              <a:rPr lang="el-GR" baseline="0" dirty="0" smtClean="0"/>
              <a:t>«Εγκατάσταση και ρύθμιση παραμέτρων οικιακών δικτύων» και «Διαχείριση και διασφάλιση ασύρματων δικτύων».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E2621-405C-4F83-9120-2E9601611C17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674859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1200" dirty="0" smtClean="0">
                <a:solidFill>
                  <a:schemeClr val="tx1"/>
                </a:solidFill>
              </a:rPr>
              <a:t>Οι τρεις στόχοι που σχετίζονται με την εγκατάσταση και ρύθμιση παραμέτρων οικιακών δικτύων</a:t>
            </a:r>
            <a:r>
              <a:rPr lang="el-GR" sz="1200" baseline="0" dirty="0" smtClean="0">
                <a:solidFill>
                  <a:schemeClr val="tx1"/>
                </a:solidFill>
              </a:rPr>
              <a:t> είναι</a:t>
            </a:r>
            <a:r>
              <a:rPr lang="en-US" sz="1200" baseline="0" dirty="0" smtClean="0">
                <a:solidFill>
                  <a:schemeClr val="tx1"/>
                </a:solidFill>
              </a:rPr>
              <a:t>:</a:t>
            </a:r>
            <a:endParaRPr lang="en-US" sz="1200" baseline="0" dirty="0">
              <a:solidFill>
                <a:schemeClr val="tx1"/>
              </a:solidFill>
            </a:endParaRPr>
          </a:p>
          <a:p>
            <a:pPr marL="1035558" indent="-692658">
              <a:buNone/>
            </a:pPr>
            <a:r>
              <a:rPr lang="en-US" sz="1200" dirty="0"/>
              <a:t>7.8  </a:t>
            </a:r>
            <a:r>
              <a:rPr lang="el-GR" sz="1200" dirty="0" smtClean="0"/>
              <a:t>Προετοιμασία για τη δημιουργία οικιακού δικτύου.</a:t>
            </a:r>
          </a:p>
          <a:p>
            <a:pPr marL="1035558" indent="-692658">
              <a:buNone/>
            </a:pPr>
            <a:r>
              <a:rPr lang="en-US" sz="1200" dirty="0" smtClean="0"/>
              <a:t>7.9</a:t>
            </a:r>
            <a:r>
              <a:rPr lang="el-GR" sz="1200" dirty="0" smtClean="0"/>
              <a:t> </a:t>
            </a:r>
            <a:r>
              <a:rPr lang="en-US" sz="1200" dirty="0" smtClean="0"/>
              <a:t> </a:t>
            </a:r>
            <a:r>
              <a:rPr lang="el-GR" sz="1200" dirty="0" smtClean="0"/>
              <a:t>Εγκατάσταση οικιακού δικτύου</a:t>
            </a:r>
            <a:r>
              <a:rPr lang="en-US" sz="1200" dirty="0" smtClean="0"/>
              <a:t>.</a:t>
            </a:r>
            <a:endParaRPr lang="en-US" sz="1200" dirty="0"/>
          </a:p>
          <a:p>
            <a:pPr marL="1035558" indent="-692658">
              <a:buNone/>
            </a:pPr>
            <a:r>
              <a:rPr lang="en-US" sz="1200" dirty="0"/>
              <a:t>7.10  </a:t>
            </a:r>
            <a:r>
              <a:rPr lang="el-GR" sz="1200" dirty="0" smtClean="0"/>
              <a:t>Ρύθμιση παραμέτρων λογισμικού οικιακών δικτύων.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E2621-405C-4F83-9120-2E9601611C17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8935522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1200" dirty="0" smtClean="0">
                <a:solidFill>
                  <a:schemeClr val="tx1"/>
                </a:solidFill>
              </a:rPr>
              <a:t>Οι δύο στόχοι που</a:t>
            </a:r>
            <a:r>
              <a:rPr lang="el-GR" sz="1200" baseline="0" dirty="0" smtClean="0">
                <a:solidFill>
                  <a:schemeClr val="tx1"/>
                </a:solidFill>
              </a:rPr>
              <a:t> σχετίζονται με τη διαχείριση και διασφάλιση ασύρματων δικτύων είναι</a:t>
            </a:r>
            <a:r>
              <a:rPr lang="en-US" sz="1200" baseline="0" dirty="0" smtClean="0">
                <a:solidFill>
                  <a:schemeClr val="tx1"/>
                </a:solidFill>
              </a:rPr>
              <a:t>:</a:t>
            </a:r>
            <a:endParaRPr lang="en-US" sz="1200" baseline="0" dirty="0">
              <a:solidFill>
                <a:schemeClr val="tx1"/>
              </a:solidFill>
            </a:endParaRPr>
          </a:p>
          <a:p>
            <a:pPr marL="1032272" indent="-689372">
              <a:buNone/>
            </a:pPr>
            <a:r>
              <a:rPr lang="en-US" sz="1200" dirty="0"/>
              <a:t>7.11  </a:t>
            </a:r>
            <a:r>
              <a:rPr lang="el-GR" sz="1200" dirty="0" smtClean="0"/>
              <a:t>Πιθανά προβλήματα ασύρματων δικτύων και μέσα αποφυγής τους.</a:t>
            </a:r>
          </a:p>
          <a:p>
            <a:pPr marL="1032272" indent="-689372">
              <a:buNone/>
            </a:pPr>
            <a:r>
              <a:rPr lang="en-US" sz="1200" dirty="0" smtClean="0"/>
              <a:t>7.12  </a:t>
            </a:r>
            <a:r>
              <a:rPr lang="el-GR" sz="1200" dirty="0" smtClean="0"/>
              <a:t>Τρόποι διασφάλισης ασύρματων οικιακών δικτύων.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E2621-405C-4F83-9120-2E9601611C17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3282502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Ένα από τα πρώτα πράγματα που πρέπει να κάνετε για να αξιολογήσετε το δίκτυό σας είναι να καταγράψετε όλες τις συσκευές που θα συνδεθούν σε αυτό. </a:t>
            </a:r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Για την πιο αποδοτική και γρήγορη λειτουργία ενός οικιακού δικτύου, είναι καλύτερο όλοι οι κόμβοι του δικτύου να χρησιμοποιούν την πιο πρόσφατη έκδοση του προτύπου </a:t>
            </a:r>
            <a:r>
              <a:rPr lang="el-G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Ethernet</a:t>
            </a: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Εάν δεν έχετε αναβαθμίσει τον δρομολογητή σας εδώ και καιρό, ίσως πρέπει να εξετάσετε το ενδεχόμενο αγοράς νέου δρομολογητή.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E2621-405C-4F83-9120-2E9601611C17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2057758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Όλοι οι δρομολογητές που υποστηρίζουν το πρότυπο 802.11n θα πρέπει να συνεργάζονται με υπολογιστές με Windows ή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macOS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Ωστόσο, η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Apple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σχεδίασε δρομολογητές που συνεργάζονται βέλτιστα με υπολογιστές της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Apple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Οι συσκευές με Windows μπορούν, επίσης, να συνδεθούν με έναν δρομολογητή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AirPort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άρα είναι μια πολύ καλή επιλογή για τους χρήστες υπολογιστών της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Apple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αλλά και PC.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Το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AirPort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Extreme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χρησιμοποιεί τη νεότερη τεχνολογία 802.11ac για τις πιο γρήγορες μεταφορές δεδομένων.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Μια διάταξη διανομής λειτουργεί σαν φανάρι σε ένα δίκτυο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E2621-405C-4F83-9120-2E9601611C17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0122848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Υπάρχουν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ε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ιδικές συσκευές οικιακής δικτύωσης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Οι συσκευές αποθήκευσης που συνδέονται σε δίκτυο (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network-attachedstorage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NAS) είναι εξειδικευμένες συσκευές οι οποίες έχουν σχεδιαστεί έτσι ώστε να αποθηκεύουν και να διαχειρίζονται όλα τα στοιχεία του δικτύου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Οι συσκευές NAS προσφέρονται για την κεντρική αποθήκευση δεδομένων και την προσπέλασή τους.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Οι διακομιστές οικιακού δικτύου (</a:t>
            </a:r>
            <a:r>
              <a:rPr lang="el-G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home</a:t>
            </a: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network</a:t>
            </a: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server</a:t>
            </a: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είναι εξειδικευμένες συσκευές που σχεδιάζονται για αποθήκευση αρχείων και κοινή χρήση αρχείων σε όλο το δίκτυο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Μια συσκευή που μπορεί να συνδεθεί σε δίκτυο (</a:t>
            </a:r>
            <a:r>
              <a:rPr lang="el-G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network</a:t>
            </a: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ready</a:t>
            </a: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device</a:t>
            </a: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(ή στο διαδίκτυο) είναι μια συσκευή που έχει τη δυνατότητα να συνδεθεί απευθείας σε ένα δίκτυο, μέσω ενσύρματης ή ασύρματης σύνδεσης.</a:t>
            </a:r>
            <a:endParaRPr lang="en-US" sz="36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E2621-405C-4F83-9120-2E9601611C17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5979982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200" b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Στα Windows, η διαδικασία της δημιουργίας ενός δικτύου είναι αρκετά αυτοματοποιημένη, ειδικά αν χρησιμοποιείτε την ίδια έκδοση των Windows σε όλους τους υπολογιστές σας</a:t>
            </a:r>
            <a:r>
              <a:rPr lang="en-US" sz="1200" b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b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200" b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Για εύκολη κοινή χρήση αρχείων και περιφερειακών συσκευών, τα Windows δημιούργησαν την «Οικιακή ομάδα» (</a:t>
            </a:r>
            <a:r>
              <a:rPr lang="el-GR" sz="1200" b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Home</a:t>
            </a:r>
            <a:r>
              <a:rPr lang="el-GR" sz="1200" b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200" b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Group</a:t>
            </a:r>
            <a:r>
              <a:rPr lang="el-GR" sz="1200" b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r>
              <a:rPr lang="en-US" sz="1200" b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b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200" b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Η σύνδεση μιας φορητής συσκευής, ανεξάρτητα από το λειτουργικό σύστημά της, σε ένα ασύρματο δίκτυο είναι μια εύκολη διαδικασία.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E2621-405C-4F83-9120-2E9601611C17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2488439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48E6050-CA74-4FA0-AA55-60709F1D8BDD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121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Η μέγιστη εμβέλεια των ασύρματων συσκευών 802.11n και 802.11ac είναι περίπου 100 μέτρα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Αλλά όσο περισσότερο απομακρύνεστε από τον δρομολογητή σας, η απόδοση του δικτύου μειώνεται.</a:t>
            </a:r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Η αλλαγή της θέσης του κόμβου μέσα στο ίδιο δωμάτιο (μερικές φορές ακόμη και λίγα μόνο εκατοστά από την αρχική θέση) μπορεί να επηρεάσει την επικοινωνία μεταξύ των κόμβων.</a:t>
            </a:r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Μια συσκευή επέκτασης της εμβέλειας ασύρματου δικτύου επιτρέπει να επεκταθεί το σήμα της ασύρματης συσκευής σας σε μέρη του σπιτιού που δεν έχουν καλή σύνδεση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4238174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48E6050-CA74-4FA0-AA55-60709F1D8BDD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121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200" b="0" i="0" u="none" strike="noStrike" kern="1200" baseline="0" dirty="0" smtClean="0">
                <a:latin typeface="+mn-lt"/>
                <a:ea typeface="+mn-ea"/>
                <a:cs typeface="+mn-cs"/>
              </a:rPr>
              <a:t>Υπάρχουν διάφοροι τρόποι και μέθοδοι για να διασφαλίσετε το ασύρματο δίκτυό σας</a:t>
            </a:r>
            <a:r>
              <a:rPr lang="en-US" sz="1200" b="0" i="0" u="none" strike="noStrike" kern="1200" baseline="0" dirty="0" smtClean="0">
                <a:latin typeface="+mn-lt"/>
                <a:ea typeface="+mn-ea"/>
                <a:cs typeface="+mn-cs"/>
              </a:rPr>
              <a:t>.</a:t>
            </a:r>
            <a:endParaRPr lang="en-US" sz="1200" b="0" i="0" u="none" strike="noStrike" kern="1200" baseline="0" dirty="0">
              <a:latin typeface="+mn-lt"/>
              <a:ea typeface="+mn-ea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200" b="0" i="0" u="none" strike="noStrike" kern="1200" baseline="0" dirty="0" smtClean="0">
                <a:latin typeface="+mn-lt"/>
                <a:ea typeface="+mn-ea"/>
                <a:cs typeface="+mn-cs"/>
              </a:rPr>
              <a:t>Το </a:t>
            </a:r>
            <a:r>
              <a:rPr lang="el-GR" sz="1200" b="0" i="0" u="none" strike="noStrike" kern="1200" baseline="0" dirty="0" err="1" smtClean="0">
                <a:latin typeface="+mn-lt"/>
                <a:ea typeface="+mn-ea"/>
                <a:cs typeface="+mn-cs"/>
              </a:rPr>
              <a:t>piggybacking</a:t>
            </a:r>
            <a:r>
              <a:rPr lang="el-GR" sz="1200" b="0" i="0" u="none" strike="noStrike" kern="1200" baseline="0" dirty="0" smtClean="0">
                <a:latin typeface="+mn-lt"/>
                <a:ea typeface="+mn-ea"/>
                <a:cs typeface="+mn-cs"/>
              </a:rPr>
              <a:t> είναι η σύνδεση σε ένα ασύρματο δίκτυο χωρίς την άδεια του ιδιοκτήτη. </a:t>
            </a:r>
            <a:endParaRPr lang="en-US" sz="1200" b="0" i="0" u="none" strike="noStrike" kern="1200" baseline="0" dirty="0">
              <a:latin typeface="+mn-lt"/>
              <a:ea typeface="+mn-ea"/>
              <a:cs typeface="+mn-cs"/>
            </a:endParaRPr>
          </a:p>
          <a:p>
            <a:pPr marL="628650" lvl="1" indent="-17145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l-GR" dirty="0" smtClean="0"/>
              <a:t>Ενεργοποιήστε τα πρωτόκολλα ασφαλείας.</a:t>
            </a:r>
            <a:endParaRPr lang="en-US" dirty="0"/>
          </a:p>
          <a:p>
            <a:pPr marL="628650" lvl="1" indent="-17145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l-GR" dirty="0" smtClean="0"/>
              <a:t>Αλλάξτε το όνομα του δικτύου (SSID).</a:t>
            </a:r>
            <a:endParaRPr lang="en-US" dirty="0"/>
          </a:p>
          <a:p>
            <a:pPr marL="628650" lvl="1" indent="-17145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l-GR" dirty="0" smtClean="0"/>
              <a:t>Απενεργοποιήστε τη μετάδοση του SSID.</a:t>
            </a:r>
            <a:endParaRPr lang="en-US" dirty="0"/>
          </a:p>
          <a:p>
            <a:pPr marL="628650" lvl="1" indent="-17145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l-GR" dirty="0" smtClean="0"/>
              <a:t>Αλλάξτε τον προεπιλεγμένο κωδικό πρόσβασης. </a:t>
            </a:r>
            <a:endParaRPr lang="en-US" dirty="0"/>
          </a:p>
          <a:p>
            <a:pPr marL="628650" lvl="1" indent="-17145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l-GR" dirty="0" smtClean="0"/>
              <a:t>Δημιουργήστε μια συνθηματική φράση.</a:t>
            </a:r>
            <a:endParaRPr lang="en-US" dirty="0"/>
          </a:p>
          <a:p>
            <a:pPr marL="628650" lvl="1" indent="-17145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l-GR" dirty="0" smtClean="0"/>
              <a:t>Υλοποιήστε τον έλεγχο προσπέλασης μέσων.</a:t>
            </a:r>
            <a:endParaRPr lang="en-US" dirty="0"/>
          </a:p>
          <a:p>
            <a:pPr marL="628650" lvl="1" indent="-17145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l-GR" dirty="0" smtClean="0"/>
              <a:t>Περιορίστε την εμβέλεια του σήματός σας.</a:t>
            </a:r>
            <a:endParaRPr lang="en-US" dirty="0"/>
          </a:p>
          <a:p>
            <a:pPr marL="628650" lvl="1" indent="-171450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l-GR" dirty="0" smtClean="0"/>
              <a:t>Κάντε αναβαθμίσεις στο </a:t>
            </a:r>
            <a:r>
              <a:rPr lang="en-US" dirty="0" smtClean="0"/>
              <a:t>firmware</a:t>
            </a:r>
            <a:r>
              <a:rPr lang="el-G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333341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200" dirty="0" smtClean="0">
                <a:solidFill>
                  <a:schemeClr val="tx1"/>
                </a:solidFill>
              </a:rPr>
              <a:t>Ο στόχος που σχετίζεται με την κατανόηση των βασικών στοιχείων</a:t>
            </a:r>
            <a:r>
              <a:rPr lang="el-GR" sz="1200" baseline="0" dirty="0" smtClean="0">
                <a:solidFill>
                  <a:schemeClr val="tx1"/>
                </a:solidFill>
              </a:rPr>
              <a:t> της δικτύωσης είναι</a:t>
            </a:r>
            <a:r>
              <a:rPr lang="en-US" sz="1200" baseline="0" dirty="0" smtClean="0">
                <a:solidFill>
                  <a:schemeClr val="tx1"/>
                </a:solidFill>
              </a:rPr>
              <a:t>:</a:t>
            </a:r>
            <a:endParaRPr lang="en-US" sz="1200" baseline="0" dirty="0">
              <a:solidFill>
                <a:schemeClr val="tx1"/>
              </a:solidFill>
            </a:endParaRPr>
          </a:p>
          <a:p>
            <a:pPr marL="1035558" indent="-692658">
              <a:buNone/>
            </a:pPr>
            <a:r>
              <a:rPr lang="en-US" sz="1200" dirty="0"/>
              <a:t>7.1  </a:t>
            </a:r>
            <a:r>
              <a:rPr lang="el-GR" sz="1200" dirty="0" smtClean="0"/>
              <a:t>Δίκτυα υπολογιστή και τα υπέρ και τα κατά τους.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E2621-405C-4F83-9120-2E9601611C17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2716772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48E6050-CA74-4FA0-AA55-60709F1D8BDD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121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r>
              <a:rPr lang="el-GR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Αν </a:t>
            </a: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προσπελάσετε τις ρυθμίσεις του δρομολογητή σας, μπορείτε να ρυθμίσετε τις παραμέτρους των πρωτοκόλλων ασφαλείας που είναι διαθέσιμα στον δρομολογητή σας και να αλλάξετε το SSID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1243149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3D6722-9B4D-4E29-B226-C325925A8118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6318271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819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3710F07-EC1C-45CE-8CCB-9FB7F868001B}" type="slidenum">
              <a:rPr lang="en-US" smtClean="0">
                <a:latin typeface="Arial" charset="0"/>
                <a:cs typeface="Arial" charset="0"/>
              </a:rPr>
              <a:pPr/>
              <a:t>33</a:t>
            </a:fld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1200" dirty="0" smtClean="0">
                <a:solidFill>
                  <a:schemeClr val="tx1"/>
                </a:solidFill>
              </a:rPr>
              <a:t>Ο στόχος που σχετίζεται με την κατανόηση των αρχιτεκτονικών των δικτύων είναι</a:t>
            </a:r>
            <a:r>
              <a:rPr lang="en-US" sz="1200" baseline="0" dirty="0" smtClean="0">
                <a:solidFill>
                  <a:schemeClr val="tx1"/>
                </a:solidFill>
              </a:rPr>
              <a:t>:</a:t>
            </a:r>
            <a:endParaRPr lang="en-US" sz="1200" baseline="0" dirty="0">
              <a:solidFill>
                <a:schemeClr val="tx1"/>
              </a:solidFill>
            </a:endParaRPr>
          </a:p>
          <a:p>
            <a:pPr marL="1035558" indent="-692658">
              <a:buNone/>
            </a:pPr>
            <a:r>
              <a:rPr lang="en-US" sz="1200" dirty="0"/>
              <a:t>7.2 </a:t>
            </a:r>
            <a:r>
              <a:rPr lang="el-GR" sz="1200" dirty="0" smtClean="0"/>
              <a:t>Διαφορετικοί τρόποι ορισμού των δικτύων</a:t>
            </a:r>
            <a:r>
              <a:rPr lang="en-US" sz="1200" dirty="0" smtClean="0"/>
              <a:t>.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E2621-405C-4F83-9120-2E9601611C17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202309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1200" dirty="0" smtClean="0">
                <a:solidFill>
                  <a:schemeClr val="tx1"/>
                </a:solidFill>
              </a:rPr>
              <a:t>Οι τρεις στόχοι που σχετίζονται με την κατανόηση των στοιχείων</a:t>
            </a:r>
            <a:r>
              <a:rPr lang="el-GR" sz="1200" baseline="0" dirty="0" smtClean="0">
                <a:solidFill>
                  <a:schemeClr val="tx1"/>
                </a:solidFill>
              </a:rPr>
              <a:t> των δικτύων είναι</a:t>
            </a:r>
            <a:r>
              <a:rPr lang="en-US" sz="1200" baseline="0" dirty="0" smtClean="0">
                <a:solidFill>
                  <a:schemeClr val="tx1"/>
                </a:solidFill>
              </a:rPr>
              <a:t>:</a:t>
            </a:r>
            <a:endParaRPr lang="en-US" sz="1200" baseline="0" dirty="0">
              <a:solidFill>
                <a:schemeClr val="tx1"/>
              </a:solidFill>
            </a:endParaRPr>
          </a:p>
          <a:p>
            <a:pPr marL="1035558" indent="-692658">
              <a:buNone/>
            </a:pPr>
            <a:r>
              <a:rPr lang="en-US" sz="1200" dirty="0"/>
              <a:t>7.3  </a:t>
            </a:r>
            <a:r>
              <a:rPr lang="el-GR" sz="1200" dirty="0" smtClean="0"/>
              <a:t>Μέσα μετάδοσης που χρησιμοποιούνται σε δίκτυα.</a:t>
            </a:r>
            <a:endParaRPr lang="en-US" sz="1200" dirty="0"/>
          </a:p>
          <a:p>
            <a:pPr marL="1035558" indent="-692658">
              <a:buNone/>
            </a:pPr>
            <a:r>
              <a:rPr lang="en-US" sz="1200" dirty="0"/>
              <a:t>7.4  </a:t>
            </a:r>
            <a:r>
              <a:rPr lang="el-GR" sz="1200" dirty="0" smtClean="0"/>
              <a:t>Βασικές συσκευές υλικού που είναι απαραίτητες για τα δίκτυα. </a:t>
            </a:r>
            <a:endParaRPr lang="en-US" sz="1200" dirty="0"/>
          </a:p>
          <a:p>
            <a:pPr marL="1035558" indent="-692658">
              <a:buNone/>
            </a:pPr>
            <a:r>
              <a:rPr lang="en-US" sz="1200" dirty="0"/>
              <a:t>7.5  </a:t>
            </a:r>
            <a:r>
              <a:rPr lang="el-GR" sz="1200" dirty="0" smtClean="0"/>
              <a:t>Τύποι λογισμικού που είναι απαραίτητοι για τα δίκτυα.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E2621-405C-4F83-9120-2E9601611C17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413359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1200" dirty="0" smtClean="0">
                <a:solidFill>
                  <a:schemeClr val="tx1"/>
                </a:solidFill>
              </a:rPr>
              <a:t>Οι δύο στόχοι που σχετίζονται με την κατανόηση του τρόπου σύνδεσης με το διαδίκτυο είναι</a:t>
            </a:r>
            <a:r>
              <a:rPr lang="en-US" sz="1200" baseline="0" dirty="0" smtClean="0">
                <a:solidFill>
                  <a:schemeClr val="tx1"/>
                </a:solidFill>
              </a:rPr>
              <a:t>:</a:t>
            </a:r>
            <a:endParaRPr lang="en-US" sz="1200" baseline="0" dirty="0">
              <a:solidFill>
                <a:schemeClr val="tx1"/>
              </a:solidFill>
            </a:endParaRPr>
          </a:p>
          <a:p>
            <a:pPr marL="1035558" indent="-692658">
              <a:buNone/>
            </a:pPr>
            <a:r>
              <a:rPr lang="en-US" sz="1200" dirty="0"/>
              <a:t>7.6  </a:t>
            </a:r>
            <a:r>
              <a:rPr lang="el-GR" sz="1200" dirty="0" smtClean="0"/>
              <a:t>Σύνοψη των επιλογών </a:t>
            </a:r>
            <a:r>
              <a:rPr lang="el-GR" sz="1200" dirty="0" err="1" smtClean="0"/>
              <a:t>ευρυζωνικότητας</a:t>
            </a:r>
            <a:r>
              <a:rPr lang="el-GR" sz="1200" dirty="0" smtClean="0"/>
              <a:t> που διατίθενται για πρόσβαση στο διαδίκτυο. </a:t>
            </a:r>
            <a:endParaRPr lang="en-US" sz="1200" dirty="0"/>
          </a:p>
          <a:p>
            <a:pPr marL="1035558" indent="-692658">
              <a:buNone/>
            </a:pPr>
            <a:r>
              <a:rPr lang="en-US" sz="1200" dirty="0"/>
              <a:t>7.7  </a:t>
            </a:r>
            <a:r>
              <a:rPr lang="el-GR" sz="1200" dirty="0" smtClean="0"/>
              <a:t>Σύνοψη των τρόπων ασύρματης πρόσβασης στο διαδίκτυο.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E2621-405C-4F83-9120-2E9601611C17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392558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el-GR" sz="1200" kern="1200" dirty="0" smtClean="0">
                <a:solidFill>
                  <a:schemeClr val="tx1"/>
                </a:solidFill>
                <a:ea typeface="+mn-ea"/>
                <a:cs typeface="+mn-cs"/>
              </a:rPr>
              <a:t>Ένα δίκτυο (</a:t>
            </a:r>
            <a:r>
              <a:rPr lang="el-GR" sz="1200" kern="1200" dirty="0" err="1" smtClean="0">
                <a:solidFill>
                  <a:schemeClr val="tx1"/>
                </a:solidFill>
                <a:ea typeface="+mn-ea"/>
                <a:cs typeface="+mn-cs"/>
              </a:rPr>
              <a:t>network</a:t>
            </a:r>
            <a:r>
              <a:rPr lang="el-GR" sz="1200" kern="1200" dirty="0" smtClean="0">
                <a:solidFill>
                  <a:schemeClr val="tx1"/>
                </a:solidFill>
                <a:ea typeface="+mn-ea"/>
                <a:cs typeface="+mn-cs"/>
              </a:rPr>
              <a:t>) υπολογιστών είναι απλώς δύο ή περισσότεροι υπολογιστές που συνδέονται μέσω λογισμικού και υλικού, ώστε να μπορούν να επικοινωνούν μεταξύ τους.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l-GR" sz="1200" kern="1200" dirty="0" smtClean="0">
                <a:solidFill>
                  <a:schemeClr val="tx1"/>
                </a:solidFill>
                <a:ea typeface="+mn-ea"/>
                <a:cs typeface="+mn-cs"/>
              </a:rPr>
              <a:t>Κάθε συσκευή που συνδέεται σε ένα δίκτυο αναφέρεται ως κόμβος (</a:t>
            </a:r>
            <a:r>
              <a:rPr lang="el-GR" sz="1200" kern="1200" dirty="0" err="1" smtClean="0">
                <a:solidFill>
                  <a:schemeClr val="tx1"/>
                </a:solidFill>
                <a:ea typeface="+mn-ea"/>
                <a:cs typeface="+mn-cs"/>
              </a:rPr>
              <a:t>node</a:t>
            </a:r>
            <a:r>
              <a:rPr lang="el-GR" sz="1200" kern="1200" dirty="0" smtClean="0">
                <a:solidFill>
                  <a:schemeClr val="tx1"/>
                </a:solidFill>
                <a:ea typeface="+mn-ea"/>
                <a:cs typeface="+mn-cs"/>
              </a:rPr>
              <a:t>). </a:t>
            </a:r>
            <a:endParaRPr lang="en-US" sz="1200" b="0" kern="1200" dirty="0">
              <a:solidFill>
                <a:schemeClr val="tx1"/>
              </a:solidFill>
              <a:ea typeface="+mn-ea"/>
              <a:cs typeface="+mn-cs"/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l-GR" sz="1200" kern="1200" dirty="0" smtClean="0">
                <a:solidFill>
                  <a:schemeClr val="tx1"/>
                </a:solidFill>
                <a:effectLst/>
                <a:ea typeface="+mn-ea"/>
                <a:cs typeface="+mn-cs"/>
              </a:rPr>
              <a:t>Ένας κόμβος μπορεί να είναι ένας υπολογιστής, μια περιφερειακή συσκευή, όπως ένας εκτυπωτής, ή μια κονσόλα παιχνιδιών ή μια συσκευή δικτύου, όπως ένας δρομολογητής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ea typeface="+mn-ea"/>
                <a:cs typeface="+mn-cs"/>
              </a:rPr>
              <a:t>.</a:t>
            </a:r>
            <a:endParaRPr lang="en-US" sz="1200" kern="1200" baseline="0" dirty="0">
              <a:solidFill>
                <a:schemeClr val="tx1"/>
              </a:solidFill>
              <a:effectLst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FCA0123-C110-4221-AFA9-204FA76276BE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468856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Τα δίκτυα υπολογιστών προσφέρουν πολλά οφέλη: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Κοινή χρήση της σύνδεσης στο διαδίκτυο: Το δίκτυο επιτρέπει να μοιράζεστε τη γρήγορη σύνδεση στο διαδίκτυο που υπάρχει στο σπίτι σας.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Κοινή χρήση εκτυπωτών και άλλων περιφερειακών συσκευών: Τα δίκτυα σάς επιτρέπουν να μοιράζεστε εκτυπωτές και άλλες περιφερειακές συσκευές.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Κοινή χρήση αρχείων: Μπορείτε να μοιράζεστε αρχεία με άλλους υπολογιστές του δικτύου, χωρίς να χρειάζεται να χρησιμοποιείτε φορητές συσκευές αποθήκευση για να μεταφέρετε τα αρχεία.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Κοινή επικοινωνία: Οι υπολογιστές με διαφορετικά λειτουργικά συστήματα μπορούν να επικοινωνούν μέσα από το ίδιο δίκτυο.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Το</a:t>
            </a:r>
            <a:r>
              <a:rPr lang="el-G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κυριότερο μειονέκτημα των δικτύων είναι ο χρόνος εγκατάστασης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E2621-405C-4F83-9120-2E9601611C17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962403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dirty="0" smtClean="0"/>
              <a:t>Οι παρακάτω όροι μάς</a:t>
            </a:r>
            <a:r>
              <a:rPr lang="el-GR" baseline="0" dirty="0" smtClean="0"/>
              <a:t> βοηθούν να καταλάβουμε πώς τα δεδομένα κινούνται στα δίκτυα</a:t>
            </a:r>
            <a:r>
              <a:rPr lang="en-US" dirty="0" smtClean="0"/>
              <a:t>.</a:t>
            </a:r>
            <a:endParaRPr lang="en-US" dirty="0"/>
          </a:p>
          <a:p>
            <a:pPr marL="628650" lvl="1" indent="-1714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dirty="0" smtClean="0"/>
              <a:t>Ρυθμός μεταφοράς δεδομένων (εύρος ζώνης) είναι η μέγιστη ταχύτητα με την οποία τα δεδομένα μπορούν να μεταδοθούν</a:t>
            </a:r>
            <a:r>
              <a:rPr lang="en-US" dirty="0" smtClean="0"/>
              <a:t>.</a:t>
            </a:r>
            <a:endParaRPr lang="en-US" dirty="0"/>
          </a:p>
          <a:p>
            <a:pPr marL="628650" lvl="1" indent="-1714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dirty="0" smtClean="0"/>
              <a:t>Απόδοση (</a:t>
            </a:r>
            <a:r>
              <a:rPr lang="el-GR" dirty="0" err="1" smtClean="0"/>
              <a:t>throughput</a:t>
            </a:r>
            <a:r>
              <a:rPr lang="el-GR" dirty="0" smtClean="0"/>
              <a:t>) είναι η πραγματική ταχύτητα μεταφοράς δεδομένων</a:t>
            </a:r>
            <a:r>
              <a:rPr lang="en-US" dirty="0" smtClean="0"/>
              <a:t>.</a:t>
            </a:r>
            <a:endParaRPr lang="en-US" dirty="0"/>
          </a:p>
          <a:p>
            <a:pPr marL="628650" lvl="1" indent="-1714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dirty="0" smtClean="0"/>
              <a:t>Η μονάδα που χρησιμοποιείται για να υπολογίζεται ο</a:t>
            </a:r>
            <a:r>
              <a:rPr lang="el-GR" baseline="0" dirty="0" smtClean="0"/>
              <a:t> </a:t>
            </a:r>
            <a:r>
              <a:rPr lang="el-GR" dirty="0" smtClean="0"/>
              <a:t>ρυθμός μεταφοράς δεδομένων και η απόδοση είναι τα </a:t>
            </a:r>
            <a:r>
              <a:rPr lang="el-GR" dirty="0" err="1" smtClean="0"/>
              <a:t>megabit</a:t>
            </a:r>
            <a:r>
              <a:rPr lang="el-GR" dirty="0" smtClean="0"/>
              <a:t> ανά δευτερόλεπτο (</a:t>
            </a:r>
            <a:r>
              <a:rPr lang="el-GR" dirty="0" err="1" smtClean="0"/>
              <a:t>Mbps</a:t>
            </a:r>
            <a:r>
              <a:rPr lang="el-GR" dirty="0" smtClean="0"/>
              <a:t>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E2621-405C-4F83-9120-2E9601611C17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2923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 bwMode="white">
          <a:xfrm>
            <a:off x="0" y="0"/>
            <a:ext cx="9144000" cy="3886200"/>
          </a:xfrm>
          <a:prstGeom prst="rect">
            <a:avLst/>
          </a:prstGeom>
          <a:solidFill>
            <a:srgbClr val="007FA3"/>
          </a:solidFill>
          <a:ln>
            <a:solidFill>
              <a:srgbClr val="007F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62000"/>
            <a:ext cx="7772400" cy="2838451"/>
          </a:xfrm>
        </p:spPr>
        <p:txBody>
          <a:bodyPr anchor="b">
            <a:no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4687" y="3962400"/>
            <a:ext cx="7794626" cy="17526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1600200" y="6429345"/>
            <a:ext cx="7162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700" b="1" dirty="0">
                <a:ea typeface="Verdana" panose="020B0604030504040204" pitchFamily="34" charset="0"/>
                <a:cs typeface="Verdana" panose="020B0604030504040204" pitchFamily="34" charset="0"/>
              </a:rPr>
              <a:t>Copyright © 2018, 2017, 2016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xmlns="" val="887980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335713" y="113072"/>
            <a:ext cx="2133600" cy="18288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69312" y="113072"/>
            <a:ext cx="551783" cy="18288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00B2350-5261-4F5C-9DF5-EF0D264FC8D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 descr="Pearson Logo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00410" y="6376789"/>
            <a:ext cx="918000" cy="279915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600200" y="6429345"/>
            <a:ext cx="7162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700" b="1" dirty="0">
                <a:ea typeface="Verdana" panose="020B0604030504040204" pitchFamily="34" charset="0"/>
                <a:cs typeface="Verdana" panose="020B0604030504040204" pitchFamily="34" charset="0"/>
              </a:rPr>
              <a:t>Copyright © 2018, 2017, 2016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xmlns="" val="3711136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DF6EFB-3F44-496C-A842-1E0B3D3B975A}" type="datetimeFigureOut">
              <a:rPr lang="en-US" smtClean="0"/>
              <a:pPr/>
              <a:t>7/11/2018</a:t>
            </a:fld>
            <a:endParaRPr lang="en-US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00B2350-5261-4F5C-9DF5-EF0D264FC8D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 Ope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57200" y="215372"/>
            <a:ext cx="8229600" cy="622828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816430"/>
            <a:ext cx="8229600" cy="47897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007FA3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Add edition here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5029200" y="1600201"/>
            <a:ext cx="3657600" cy="1600199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3000" baseline="0"/>
            </a:lvl1pPr>
            <a:lvl2pPr marL="0" indent="0">
              <a:spcBef>
                <a:spcPts val="0"/>
              </a:spcBef>
              <a:buNone/>
              <a:defRPr sz="4400"/>
            </a:lvl2pPr>
            <a:lvl3pPr marL="0" indent="0">
              <a:spcBef>
                <a:spcPts val="0"/>
              </a:spcBef>
              <a:buNone/>
              <a:defRPr sz="4400"/>
            </a:lvl3pPr>
            <a:lvl4pPr marL="0" indent="0">
              <a:spcBef>
                <a:spcPts val="0"/>
              </a:spcBef>
              <a:buNone/>
              <a:defRPr sz="4400"/>
            </a:lvl4pPr>
            <a:lvl5pPr marL="0" indent="0">
              <a:spcBef>
                <a:spcPts val="0"/>
              </a:spcBef>
              <a:buNone/>
              <a:defRPr sz="4400"/>
            </a:lvl5pPr>
            <a:lvl6pPr marL="0" indent="0">
              <a:spcBef>
                <a:spcPts val="0"/>
              </a:spcBef>
              <a:buNone/>
              <a:defRPr sz="4400"/>
            </a:lvl6pPr>
            <a:lvl7pPr marL="0" indent="0">
              <a:spcBef>
                <a:spcPts val="0"/>
              </a:spcBef>
              <a:buNone/>
              <a:defRPr sz="4400"/>
            </a:lvl7pPr>
            <a:lvl8pPr marL="0" indent="0">
              <a:spcBef>
                <a:spcPts val="0"/>
              </a:spcBef>
              <a:buNone/>
              <a:defRPr sz="4400"/>
            </a:lvl8pPr>
            <a:lvl9pPr marL="0" indent="0">
              <a:spcBef>
                <a:spcPts val="0"/>
              </a:spcBef>
              <a:buNone/>
              <a:defRPr sz="4400"/>
            </a:lvl9pPr>
          </a:lstStyle>
          <a:p>
            <a:pPr lvl="0"/>
            <a:r>
              <a:rPr lang="en-US" dirty="0"/>
              <a:t>Chapter ##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5029200" y="3200400"/>
            <a:ext cx="3657600" cy="29257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2200"/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  <a:lvl6pPr marL="0" indent="0">
              <a:spcBef>
                <a:spcPts val="0"/>
              </a:spcBef>
              <a:buNone/>
              <a:defRPr/>
            </a:lvl6pPr>
            <a:lvl7pPr marL="0" indent="0">
              <a:spcBef>
                <a:spcPts val="0"/>
              </a:spcBef>
              <a:buNone/>
              <a:defRPr/>
            </a:lvl7pPr>
            <a:lvl8pPr marL="0" indent="0">
              <a:spcBef>
                <a:spcPts val="0"/>
              </a:spcBef>
              <a:buNone/>
              <a:defRPr/>
            </a:lvl8pPr>
            <a:lvl9pPr marL="0" indent="0">
              <a:spcBef>
                <a:spcPts val="0"/>
              </a:spcBef>
              <a:buNone/>
              <a:defRPr/>
            </a:lvl9pPr>
          </a:lstStyle>
          <a:p>
            <a:pPr lvl="0"/>
            <a:r>
              <a:rPr lang="en-US" dirty="0"/>
              <a:t>Chapter title</a:t>
            </a:r>
          </a:p>
        </p:txBody>
      </p:sp>
      <p:pic>
        <p:nvPicPr>
          <p:cNvPr id="12" name="Picture 11" descr="Pearson Logo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57200" y="6376789"/>
            <a:ext cx="918000" cy="279915"/>
          </a:xfrm>
          <a:prstGeom prst="rect">
            <a:avLst/>
          </a:prstGeom>
        </p:spPr>
      </p:pic>
      <p:sp>
        <p:nvSpPr>
          <p:cNvPr id="13" name="TextBox 12"/>
          <p:cNvSpPr txBox="1"/>
          <p:nvPr userDrawn="1"/>
        </p:nvSpPr>
        <p:spPr>
          <a:xfrm>
            <a:off x="1600200" y="6429345"/>
            <a:ext cx="7162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700" b="1" dirty="0">
                <a:ea typeface="Verdana" panose="020B0604030504040204" pitchFamily="34" charset="0"/>
                <a:cs typeface="Verdana" panose="020B0604030504040204" pitchFamily="34" charset="0"/>
              </a:rPr>
              <a:t>Copyright © 2018, 2017, 2016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xmlns="" val="2981062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Learning Objectives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215372"/>
            <a:ext cx="8229600" cy="622828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Learning Objectives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816430"/>
            <a:ext cx="8229600" cy="40277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rgbClr val="007FA3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Click to add Learning Objective(s)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457200" y="1600200"/>
            <a:ext cx="8229600" cy="4525963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>
          <a:xfrm>
            <a:off x="6335713" y="113072"/>
            <a:ext cx="2133600" cy="18288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469312" y="113072"/>
            <a:ext cx="551783" cy="182880"/>
          </a:xfrm>
          <a:prstGeom prst="rect">
            <a:avLst/>
          </a:prstGeom>
        </p:spPr>
        <p:txBody>
          <a:bodyPr/>
          <a:lstStyle/>
          <a:p>
            <a:fld id="{200B2350-5261-4F5C-9DF5-EF0D264FC8D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52463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12652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007FA3"/>
              </a:buClr>
              <a:buSzPct val="100000"/>
              <a:defRPr sz="3200">
                <a:solidFill>
                  <a:schemeClr val="bg2"/>
                </a:solidFill>
              </a:defRPr>
            </a:lvl1pPr>
            <a:lvl2pPr>
              <a:buClr>
                <a:schemeClr val="tx1"/>
              </a:buClr>
              <a:defRPr sz="2800"/>
            </a:lvl2pPr>
            <a:lvl3pPr>
              <a:buClr>
                <a:schemeClr val="tx1"/>
              </a:buClr>
              <a:defRPr sz="2400"/>
            </a:lvl3pPr>
            <a:lvl4pPr>
              <a:buClr>
                <a:srgbClr val="007FA3"/>
              </a:buClr>
              <a:defRPr/>
            </a:lvl4pPr>
            <a:lvl5pPr>
              <a:buClr>
                <a:srgbClr val="007FA3"/>
              </a:buClr>
              <a:defRPr/>
            </a:lvl5pPr>
            <a:lvl6pPr>
              <a:buClr>
                <a:srgbClr val="007FA3"/>
              </a:buClr>
              <a:defRPr/>
            </a:lvl6pPr>
            <a:lvl7pPr>
              <a:buClr>
                <a:srgbClr val="007FA3"/>
              </a:buClr>
              <a:defRPr/>
            </a:lvl7pPr>
            <a:lvl8pPr>
              <a:buClr>
                <a:srgbClr val="007FA3"/>
              </a:buClr>
              <a:defRPr/>
            </a:lvl8pPr>
            <a:lvl9pPr>
              <a:buClr>
                <a:srgbClr val="007FA3"/>
              </a:buClr>
              <a:defRPr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210909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arning 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118872" indent="-118872">
              <a:buClr>
                <a:srgbClr val="007FA3"/>
              </a:buClr>
              <a:buSzPct val="25000"/>
              <a:defRPr sz="1600"/>
            </a:lvl1pPr>
            <a:lvl2pPr marL="569913" indent="-285750">
              <a:buClr>
                <a:srgbClr val="007FA3"/>
              </a:buClr>
              <a:defRPr sz="1600"/>
            </a:lvl2pPr>
            <a:lvl3pPr>
              <a:buClr>
                <a:srgbClr val="007FA3"/>
              </a:buClr>
              <a:defRPr sz="1600"/>
            </a:lvl3pPr>
            <a:lvl4pPr>
              <a:buClr>
                <a:srgbClr val="007FA3"/>
              </a:buClr>
              <a:defRPr sz="1600"/>
            </a:lvl4pPr>
            <a:lvl5pPr>
              <a:buClr>
                <a:srgbClr val="007FA3"/>
              </a:buClr>
              <a:defRPr sz="1600"/>
            </a:lvl5pPr>
            <a:lvl6pPr>
              <a:buClr>
                <a:srgbClr val="007FA3"/>
              </a:buClr>
              <a:defRPr sz="1600"/>
            </a:lvl6pPr>
            <a:lvl7pPr>
              <a:buClr>
                <a:srgbClr val="007FA3"/>
              </a:buClr>
              <a:defRPr sz="1600"/>
            </a:lvl7pPr>
            <a:lvl8pPr>
              <a:buClr>
                <a:srgbClr val="007FA3"/>
              </a:buClr>
              <a:defRPr sz="1600"/>
            </a:lvl8pPr>
            <a:lvl9pPr>
              <a:buClr>
                <a:srgbClr val="007FA3"/>
              </a:buCl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35713" y="113072"/>
            <a:ext cx="2133600" cy="18288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69312" y="113072"/>
            <a:ext cx="551783" cy="182880"/>
          </a:xfrm>
          <a:prstGeom prst="rect">
            <a:avLst/>
          </a:prstGeom>
        </p:spPr>
        <p:txBody>
          <a:bodyPr/>
          <a:lstStyle/>
          <a:p>
            <a:fld id="{200B2350-5261-4F5C-9DF5-EF0D264FC8D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5200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gure +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457200" y="228600"/>
            <a:ext cx="8229600" cy="1066800"/>
          </a:xfrm>
        </p:spPr>
        <p:txBody>
          <a:bodyPr anchor="t"/>
          <a:lstStyle>
            <a:lvl1pPr>
              <a:defRPr sz="4000">
                <a:solidFill>
                  <a:srgbClr val="007FA3"/>
                </a:solidFill>
              </a:defRPr>
            </a:lvl1pPr>
          </a:lstStyle>
          <a:p>
            <a:r>
              <a:rPr lang="en-US" dirty="0"/>
              <a:t>Click to add figure number and title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5368160"/>
            <a:ext cx="8229600" cy="916856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800"/>
            </a:lvl1pPr>
            <a:lvl2pPr marL="0" indent="0">
              <a:spcBef>
                <a:spcPts val="0"/>
              </a:spcBef>
              <a:buNone/>
              <a:defRPr sz="1600"/>
            </a:lvl2pPr>
            <a:lvl3pPr marL="0" indent="0">
              <a:spcBef>
                <a:spcPts val="0"/>
              </a:spcBef>
              <a:buNone/>
              <a:defRPr sz="1600"/>
            </a:lvl3pPr>
            <a:lvl4pPr marL="0" indent="0">
              <a:spcBef>
                <a:spcPts val="0"/>
              </a:spcBef>
              <a:buNone/>
              <a:defRPr sz="1600"/>
            </a:lvl4pPr>
            <a:lvl5pPr marL="0" indent="0">
              <a:spcBef>
                <a:spcPts val="0"/>
              </a:spcBef>
              <a:buNone/>
              <a:defRPr sz="1600"/>
            </a:lvl5pPr>
            <a:lvl6pPr marL="0" indent="0">
              <a:spcBef>
                <a:spcPts val="0"/>
              </a:spcBef>
              <a:buNone/>
              <a:defRPr sz="1600"/>
            </a:lvl6pPr>
            <a:lvl7pPr marL="0" indent="0">
              <a:spcBef>
                <a:spcPts val="0"/>
              </a:spcBef>
              <a:buNone/>
              <a:defRPr sz="1600"/>
            </a:lvl7pPr>
            <a:lvl8pPr marL="0" indent="0">
              <a:spcBef>
                <a:spcPts val="0"/>
              </a:spcBef>
              <a:buNone/>
              <a:defRPr sz="1600"/>
            </a:lvl8pPr>
            <a:lvl9pPr marL="0" indent="0">
              <a:spcBef>
                <a:spcPts val="0"/>
              </a:spcBef>
              <a:buNone/>
              <a:defRPr sz="1600"/>
            </a:lvl9pPr>
          </a:lstStyle>
          <a:p>
            <a:pPr lvl="0"/>
            <a:r>
              <a:rPr lang="en-US" dirty="0"/>
              <a:t>Click to add caption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335713" y="113072"/>
            <a:ext cx="2133600" cy="18288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69312" y="113072"/>
            <a:ext cx="551783" cy="18288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00B2350-5261-4F5C-9DF5-EF0D264FC8D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Pearson Logo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00410" y="6376789"/>
            <a:ext cx="918000" cy="279915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1600200" y="6429345"/>
            <a:ext cx="7162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700" b="1" dirty="0">
                <a:ea typeface="Verdana" panose="020B0604030504040204" pitchFamily="34" charset="0"/>
                <a:cs typeface="Verdana" panose="020B0604030504040204" pitchFamily="34" charset="0"/>
              </a:rPr>
              <a:t>Copyright © 2018, 2017, 2016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xmlns="" val="2203796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1637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1600"/>
            </a:lvl4pPr>
            <a:lvl5pPr>
              <a:defRPr sz="16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457200" y="3962400"/>
            <a:ext cx="8229600" cy="21637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1600"/>
            </a:lvl4pPr>
            <a:lvl5pPr>
              <a:defRPr sz="16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35713" y="113072"/>
            <a:ext cx="2133600" cy="18288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69312" y="113072"/>
            <a:ext cx="551783" cy="182880"/>
          </a:xfrm>
          <a:prstGeom prst="rect">
            <a:avLst/>
          </a:prstGeom>
        </p:spPr>
        <p:txBody>
          <a:bodyPr/>
          <a:lstStyle/>
          <a:p>
            <a:fld id="{200B2350-5261-4F5C-9DF5-EF0D264FC8D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54799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447800"/>
            <a:ext cx="7772400" cy="2152651"/>
          </a:xfrm>
        </p:spPr>
        <p:txBody>
          <a:bodyPr anchor="b">
            <a:noAutofit/>
          </a:bodyPr>
          <a:lstStyle>
            <a:lvl1pPr algn="l">
              <a:defRPr sz="3400" b="1" cap="none" baseline="0">
                <a:solidFill>
                  <a:srgbClr val="007FA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4687" y="3962400"/>
            <a:ext cx="7794627" cy="1752600"/>
          </a:xfrm>
        </p:spPr>
        <p:txBody>
          <a:bodyPr anchor="t">
            <a:no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rgbClr val="007FA3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35713" y="113072"/>
            <a:ext cx="2133600" cy="18288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69312" y="113072"/>
            <a:ext cx="551783" cy="182880"/>
          </a:xfrm>
          <a:prstGeom prst="rect">
            <a:avLst/>
          </a:prstGeom>
        </p:spPr>
        <p:txBody>
          <a:bodyPr/>
          <a:lstStyle/>
          <a:p>
            <a:fld id="{200B2350-5261-4F5C-9DF5-EF0D264FC8D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54704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12652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335713" y="113072"/>
            <a:ext cx="2133600" cy="18288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469312" y="113072"/>
            <a:ext cx="551783" cy="182880"/>
          </a:xfrm>
          <a:prstGeom prst="rect">
            <a:avLst/>
          </a:prstGeom>
        </p:spPr>
        <p:txBody>
          <a:bodyPr/>
          <a:lstStyle/>
          <a:p>
            <a:fld id="{200B2350-5261-4F5C-9DF5-EF0D264FC8D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55126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15372"/>
            <a:ext cx="8229600" cy="109728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6" descr="Pearson Logo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57200" y="6376789"/>
            <a:ext cx="918000" cy="279915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1600200" y="6429345"/>
            <a:ext cx="7162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700" b="1" dirty="0">
                <a:ea typeface="Verdana" panose="020B0604030504040204" pitchFamily="34" charset="0"/>
                <a:cs typeface="Verdana" panose="020B0604030504040204" pitchFamily="34" charset="0"/>
              </a:rPr>
              <a:t>Copyright © 2018, 2017, 2016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xmlns="" val="3691570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56" r:id="rId3"/>
    <p:sldLayoutId id="2147483650" r:id="rId4"/>
    <p:sldLayoutId id="2147483659" r:id="rId5"/>
    <p:sldLayoutId id="2147483658" r:id="rId6"/>
    <p:sldLayoutId id="2147483660" r:id="rId7"/>
    <p:sldLayoutId id="2147483651" r:id="rId8"/>
    <p:sldLayoutId id="2147483654" r:id="rId9"/>
    <p:sldLayoutId id="2147483655" r:id="rId10"/>
    <p:sldLayoutId id="2147483661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400" b="1" kern="1200">
          <a:solidFill>
            <a:srgbClr val="007FA3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256032" indent="-256032" algn="l" defTabSz="914400" rtl="0" eaLnBrk="1" latinLnBrk="0" hangingPunct="1">
        <a:spcBef>
          <a:spcPts val="0"/>
        </a:spcBef>
        <a:spcAft>
          <a:spcPts val="1200"/>
        </a:spcAft>
        <a:buClr>
          <a:srgbClr val="007FA3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ts val="0"/>
        </a:spcBef>
        <a:spcAft>
          <a:spcPts val="1200"/>
        </a:spcAft>
        <a:buClr>
          <a:schemeClr val="tx1"/>
        </a:buClr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ts val="0"/>
        </a:spcBef>
        <a:spcAft>
          <a:spcPts val="1200"/>
        </a:spcAft>
        <a:buClr>
          <a:schemeClr val="tx1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ts val="0"/>
        </a:spcBef>
        <a:spcAft>
          <a:spcPts val="1200"/>
        </a:spcAft>
        <a:buClr>
          <a:srgbClr val="007FA3"/>
        </a:buClr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ts val="0"/>
        </a:spcBef>
        <a:spcAft>
          <a:spcPts val="1200"/>
        </a:spcAft>
        <a:buClr>
          <a:srgbClr val="007FA3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ts val="300"/>
        </a:spcBef>
        <a:buClr>
          <a:srgbClr val="007FA3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ts val="300"/>
        </a:spcBef>
        <a:buClr>
          <a:srgbClr val="007FA3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ts val="300"/>
        </a:spcBef>
        <a:buClr>
          <a:srgbClr val="007FA3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ts val="300"/>
        </a:spcBef>
        <a:buClr>
          <a:srgbClr val="007FA3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34200" y="5943600"/>
            <a:ext cx="197008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4 - Υπότιτλος"/>
          <p:cNvSpPr txBox="1">
            <a:spLocks/>
          </p:cNvSpPr>
          <p:nvPr/>
        </p:nvSpPr>
        <p:spPr>
          <a:xfrm>
            <a:off x="3657600" y="762000"/>
            <a:ext cx="5410200" cy="4191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 algn="ctr">
              <a:spcBef>
                <a:spcPct val="20000"/>
              </a:spcBef>
              <a:buFont typeface="Arial" pitchFamily="34" charset="0"/>
              <a:buNone/>
              <a:defRPr/>
            </a:pPr>
            <a:endParaRPr lang="el-GR" sz="3200" b="1" dirty="0">
              <a:latin typeface="+mn-lt"/>
              <a:ea typeface="ＭＳ Ｐゴシック" charset="-128"/>
              <a:cs typeface="ＭＳ Ｐゴシック" charset="-128"/>
            </a:endParaRPr>
          </a:p>
          <a:p>
            <a:pPr marL="342900" indent="-342900" algn="ctr">
              <a:spcBef>
                <a:spcPct val="20000"/>
              </a:spcBef>
              <a:buFont typeface="Arial" pitchFamily="34" charset="0"/>
              <a:buNone/>
              <a:defRPr/>
            </a:pPr>
            <a:endParaRPr lang="el-GR" sz="3200" b="1" dirty="0">
              <a:latin typeface="+mn-lt"/>
              <a:ea typeface="ＭＳ Ｐゴシック" charset="-128"/>
              <a:cs typeface="ＭＳ Ｐゴシック" charset="-128"/>
            </a:endParaRP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en-US" sz="2200" b="1" dirty="0" smtClean="0">
                <a:solidFill>
                  <a:schemeClr val="accent4">
                    <a:lumMod val="75000"/>
                  </a:schemeClr>
                </a:solidFill>
                <a:latin typeface="Malgun Gothic" pitchFamily="34" charset="-127"/>
                <a:ea typeface="Malgun Gothic" pitchFamily="34" charset="-127"/>
                <a:cs typeface="ＭＳ Ｐゴシック" charset="-128"/>
              </a:rPr>
              <a:t>A</a:t>
            </a:r>
            <a:r>
              <a:rPr lang="el-GR" sz="2200" b="1" dirty="0" smtClean="0">
                <a:solidFill>
                  <a:schemeClr val="accent4">
                    <a:lumMod val="75000"/>
                  </a:schemeClr>
                </a:solidFill>
                <a:latin typeface="Malgun Gothic" pitchFamily="34" charset="-127"/>
                <a:ea typeface="Malgun Gothic" pitchFamily="34" charset="-127"/>
                <a:cs typeface="ＭＳ Ｐゴシック" charset="-128"/>
              </a:rPr>
              <a:t>.</a:t>
            </a:r>
            <a:r>
              <a:rPr lang="en-US" sz="2200" b="1" dirty="0" smtClean="0">
                <a:solidFill>
                  <a:schemeClr val="accent4">
                    <a:lumMod val="75000"/>
                  </a:schemeClr>
                </a:solidFill>
                <a:latin typeface="Malgun Gothic" pitchFamily="34" charset="-127"/>
                <a:ea typeface="Malgun Gothic" pitchFamily="34" charset="-127"/>
                <a:cs typeface="ＭＳ Ｐゴシック" charset="-128"/>
              </a:rPr>
              <a:t> EVANS, K</a:t>
            </a:r>
            <a:r>
              <a:rPr lang="el-GR" sz="2200" b="1" dirty="0" smtClean="0">
                <a:solidFill>
                  <a:schemeClr val="accent4">
                    <a:lumMod val="75000"/>
                  </a:schemeClr>
                </a:solidFill>
                <a:latin typeface="Malgun Gothic" pitchFamily="34" charset="-127"/>
                <a:ea typeface="Malgun Gothic" pitchFamily="34" charset="-127"/>
                <a:cs typeface="ＭＳ Ｐゴシック" charset="-128"/>
              </a:rPr>
              <a:t>.</a:t>
            </a:r>
            <a:r>
              <a:rPr lang="en-US" sz="2200" b="1" dirty="0" smtClean="0">
                <a:solidFill>
                  <a:schemeClr val="accent4">
                    <a:lumMod val="75000"/>
                  </a:schemeClr>
                </a:solidFill>
                <a:latin typeface="Malgun Gothic" pitchFamily="34" charset="-127"/>
                <a:ea typeface="Malgun Gothic" pitchFamily="34" charset="-127"/>
                <a:cs typeface="ＭＳ Ｐゴシック" charset="-128"/>
              </a:rPr>
              <a:t> MARTIN</a:t>
            </a:r>
            <a:r>
              <a:rPr lang="el-GR" sz="2200" b="1" dirty="0" smtClean="0">
                <a:solidFill>
                  <a:schemeClr val="accent4">
                    <a:lumMod val="75000"/>
                  </a:schemeClr>
                </a:solidFill>
                <a:latin typeface="Malgun Gothic" pitchFamily="34" charset="-127"/>
                <a:ea typeface="Malgun Gothic" pitchFamily="34" charset="-127"/>
                <a:cs typeface="ＭＳ Ｐゴシック" charset="-128"/>
              </a:rPr>
              <a:t>, </a:t>
            </a:r>
            <a:r>
              <a:rPr lang="en-US" sz="2200" b="1" dirty="0" smtClean="0">
                <a:solidFill>
                  <a:schemeClr val="accent4">
                    <a:lumMod val="75000"/>
                  </a:schemeClr>
                </a:solidFill>
                <a:latin typeface="Malgun Gothic" pitchFamily="34" charset="-127"/>
                <a:ea typeface="Malgun Gothic" pitchFamily="34" charset="-127"/>
                <a:cs typeface="ＭＳ Ｐゴシック" charset="-128"/>
              </a:rPr>
              <a:t>M</a:t>
            </a:r>
            <a:r>
              <a:rPr lang="el-GR" sz="2200" b="1" dirty="0" smtClean="0">
                <a:solidFill>
                  <a:schemeClr val="accent4">
                    <a:lumMod val="75000"/>
                  </a:schemeClr>
                </a:solidFill>
                <a:latin typeface="Malgun Gothic" pitchFamily="34" charset="-127"/>
                <a:ea typeface="Malgun Gothic" pitchFamily="34" charset="-127"/>
                <a:cs typeface="ＭＳ Ｐゴシック" charset="-128"/>
              </a:rPr>
              <a:t>.</a:t>
            </a:r>
            <a:r>
              <a:rPr lang="en-US" sz="2200" b="1" dirty="0" smtClean="0">
                <a:solidFill>
                  <a:schemeClr val="accent4">
                    <a:lumMod val="75000"/>
                  </a:schemeClr>
                </a:solidFill>
                <a:latin typeface="Malgun Gothic" pitchFamily="34" charset="-127"/>
                <a:ea typeface="Malgun Gothic" pitchFamily="34" charset="-127"/>
                <a:cs typeface="ＭＳ Ｐゴシック" charset="-128"/>
              </a:rPr>
              <a:t> A. POATSY</a:t>
            </a:r>
            <a:endParaRPr lang="el-GR" sz="2200" b="1" dirty="0">
              <a:solidFill>
                <a:schemeClr val="accent4">
                  <a:lumMod val="75000"/>
                </a:schemeClr>
              </a:solidFill>
              <a:latin typeface="Malgun Gothic" pitchFamily="34" charset="-127"/>
              <a:ea typeface="Malgun Gothic" pitchFamily="34" charset="-127"/>
              <a:cs typeface="ＭＳ Ｐゴシック" charset="-128"/>
            </a:endParaRPr>
          </a:p>
          <a:p>
            <a:pPr marL="342900" indent="-342900" algn="ctr">
              <a:spcBef>
                <a:spcPct val="20000"/>
              </a:spcBef>
              <a:defRPr/>
            </a:pPr>
            <a:endParaRPr lang="el-GR" sz="2200" b="1" dirty="0">
              <a:latin typeface="Malgun Gothic" pitchFamily="34" charset="-127"/>
              <a:ea typeface="Malgun Gothic" pitchFamily="34" charset="-127"/>
              <a:cs typeface="ＭＳ Ｐゴシック" charset="-128"/>
            </a:endParaRP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el-GR" sz="2800" b="1" dirty="0" smtClean="0">
                <a:solidFill>
                  <a:schemeClr val="accent1">
                    <a:lumMod val="75000"/>
                  </a:schemeClr>
                </a:solidFill>
                <a:latin typeface="Malgun Gothic" pitchFamily="34" charset="-127"/>
                <a:ea typeface="Malgun Gothic" pitchFamily="34" charset="-127"/>
                <a:cs typeface="ＭＳ Ｐゴシック" charset="-128"/>
              </a:rPr>
              <a:t>Εισαγωγή στην πληροφορική</a:t>
            </a:r>
            <a:endParaRPr lang="el-GR" sz="2800" b="1" dirty="0">
              <a:solidFill>
                <a:schemeClr val="accent1">
                  <a:lumMod val="75000"/>
                </a:schemeClr>
              </a:solidFill>
              <a:latin typeface="Malgun Gothic" pitchFamily="34" charset="-127"/>
              <a:ea typeface="Malgun Gothic" pitchFamily="34" charset="-127"/>
              <a:cs typeface="ＭＳ Ｐゴシック" charset="-128"/>
            </a:endParaRP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el-GR" sz="2400" b="1" dirty="0" smtClean="0">
                <a:solidFill>
                  <a:schemeClr val="accent1">
                    <a:lumMod val="75000"/>
                  </a:schemeClr>
                </a:solidFill>
                <a:latin typeface="Malgun Gothic" pitchFamily="34" charset="-127"/>
                <a:ea typeface="Malgun Gothic" pitchFamily="34" charset="-127"/>
                <a:cs typeface="ＭＳ Ｐゴシック" charset="-128"/>
              </a:rPr>
              <a:t>Θεωρία και πράξη</a:t>
            </a:r>
            <a:endParaRPr lang="el-GR" sz="2400" b="1" dirty="0">
              <a:solidFill>
                <a:schemeClr val="accent1">
                  <a:lumMod val="75000"/>
                </a:schemeClr>
              </a:solidFill>
              <a:latin typeface="Malgun Gothic" pitchFamily="34" charset="-127"/>
              <a:ea typeface="Malgun Gothic" pitchFamily="34" charset="-127"/>
              <a:cs typeface="ＭＳ Ｐゴシック" charset="-128"/>
            </a:endParaRPr>
          </a:p>
          <a:p>
            <a:pPr marL="342900" indent="-342900" algn="ctr">
              <a:spcBef>
                <a:spcPct val="20000"/>
              </a:spcBef>
              <a:defRPr/>
            </a:pPr>
            <a:endParaRPr lang="el-GR" sz="2400" b="1" dirty="0">
              <a:solidFill>
                <a:srgbClr val="FF3300"/>
              </a:solidFill>
              <a:latin typeface="Malgun Gothic" pitchFamily="34" charset="-127"/>
              <a:ea typeface="Malgun Gothic" pitchFamily="34" charset="-127"/>
              <a:cs typeface="ＭＳ Ｐゴシック" charset="-128"/>
            </a:endParaRPr>
          </a:p>
          <a:p>
            <a:pPr marL="342900" indent="-342900" algn="ctr"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el-GR" sz="2000" b="1" dirty="0">
                <a:solidFill>
                  <a:schemeClr val="accent4">
                    <a:lumMod val="75000"/>
                  </a:schemeClr>
                </a:solidFill>
                <a:latin typeface="Malgun Gothic" pitchFamily="34" charset="-127"/>
                <a:ea typeface="Malgun Gothic" pitchFamily="34" charset="-127"/>
                <a:cs typeface="ＭＳ Ｐゴシック" charset="-128"/>
              </a:rPr>
              <a:t>2</a:t>
            </a:r>
            <a:r>
              <a:rPr lang="el-GR" sz="2000" b="1" baseline="30000" dirty="0">
                <a:solidFill>
                  <a:schemeClr val="accent4">
                    <a:lumMod val="75000"/>
                  </a:schemeClr>
                </a:solidFill>
                <a:latin typeface="Malgun Gothic" pitchFamily="34" charset="-127"/>
                <a:ea typeface="Malgun Gothic" pitchFamily="34" charset="-127"/>
                <a:cs typeface="ＭＳ Ｐゴシック" charset="-128"/>
              </a:rPr>
              <a:t>η</a:t>
            </a:r>
            <a:r>
              <a:rPr lang="el-GR" sz="2000" b="1" dirty="0">
                <a:solidFill>
                  <a:schemeClr val="accent4">
                    <a:lumMod val="75000"/>
                  </a:schemeClr>
                </a:solidFill>
                <a:latin typeface="Malgun Gothic" pitchFamily="34" charset="-127"/>
                <a:ea typeface="Malgun Gothic" pitchFamily="34" charset="-127"/>
                <a:cs typeface="ＭＳ Ｐゴシック" charset="-128"/>
              </a:rPr>
              <a:t> έκδοση </a:t>
            </a:r>
          </a:p>
        </p:txBody>
      </p:sp>
      <p:pic>
        <p:nvPicPr>
          <p:cNvPr id="5" name="Picture 5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914400"/>
            <a:ext cx="3174289" cy="4428000"/>
          </a:xfrm>
          <a:prstGeom prst="rect">
            <a:avLst/>
          </a:prstGeom>
          <a:noFill/>
          <a:ln w="3175">
            <a:solidFill>
              <a:schemeClr val="accent1">
                <a:lumMod val="40000"/>
                <a:lumOff val="6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el-GR" dirty="0" smtClean="0"/>
              <a:t>Πώς </a:t>
            </a:r>
            <a:r>
              <a:rPr lang="el-GR" dirty="0"/>
              <a:t>κινούνται τα δεδομένα στα δίκτυα</a:t>
            </a:r>
            <a:endParaRPr lang="en-US" dirty="0"/>
          </a:p>
          <a:p>
            <a:pPr lvl="1">
              <a:spcAft>
                <a:spcPts val="1800"/>
              </a:spcAft>
            </a:pPr>
            <a:r>
              <a:rPr lang="el-GR" dirty="0"/>
              <a:t>Ρ</a:t>
            </a:r>
            <a:r>
              <a:rPr lang="el-GR" dirty="0" smtClean="0"/>
              <a:t>υθμός </a:t>
            </a:r>
            <a:r>
              <a:rPr lang="el-GR" dirty="0"/>
              <a:t>μεταφοράς </a:t>
            </a:r>
            <a:r>
              <a:rPr lang="el-GR" dirty="0" smtClean="0"/>
              <a:t>δεδομένων (εύρος ζώνης) είναι </a:t>
            </a:r>
            <a:r>
              <a:rPr lang="el-GR" dirty="0"/>
              <a:t>η μέγιστη ταχύτητα με την οποία τα δεδομένα μπορούν να μεταδοθούν </a:t>
            </a:r>
            <a:endParaRPr lang="el-GR" dirty="0" smtClean="0"/>
          </a:p>
          <a:p>
            <a:pPr lvl="1">
              <a:spcAft>
                <a:spcPts val="1800"/>
              </a:spcAft>
            </a:pPr>
            <a:r>
              <a:rPr lang="el-GR" dirty="0" smtClean="0"/>
              <a:t>Απόδοση </a:t>
            </a:r>
            <a:r>
              <a:rPr lang="el-GR" dirty="0"/>
              <a:t>είναι η πραγματική ταχύτητα μεταφοράς δεδομένων</a:t>
            </a:r>
            <a:endParaRPr lang="en-US" dirty="0"/>
          </a:p>
          <a:p>
            <a:pPr lvl="1">
              <a:spcBef>
                <a:spcPts val="0"/>
              </a:spcBef>
              <a:spcAft>
                <a:spcPts val="1800"/>
              </a:spcAft>
            </a:pPr>
            <a:r>
              <a:rPr lang="el-GR" dirty="0" smtClean="0"/>
              <a:t>Μετρούνται σε</a:t>
            </a:r>
            <a:r>
              <a:rPr lang="en-US" dirty="0" smtClean="0"/>
              <a:t> </a:t>
            </a:r>
            <a:r>
              <a:rPr lang="en-US" dirty="0"/>
              <a:t>megabits </a:t>
            </a:r>
            <a:r>
              <a:rPr lang="el-GR" dirty="0" smtClean="0"/>
              <a:t>ανά δευτερόλεπτο</a:t>
            </a:r>
            <a:r>
              <a:rPr lang="en-US" dirty="0" smtClean="0"/>
              <a:t> </a:t>
            </a:r>
            <a:r>
              <a:rPr lang="en-US" dirty="0"/>
              <a:t>(Mbps)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600200"/>
          </a:xfrm>
        </p:spPr>
        <p:txBody>
          <a:bodyPr>
            <a:normAutofit/>
          </a:bodyPr>
          <a:lstStyle/>
          <a:p>
            <a:r>
              <a:rPr lang="el-GR" dirty="0" smtClean="0"/>
              <a:t>Τα </a:t>
            </a:r>
            <a:r>
              <a:rPr lang="el-GR" dirty="0"/>
              <a:t>βασικά στοιχεία της </a:t>
            </a:r>
            <a:r>
              <a:rPr lang="el-GR" dirty="0" smtClean="0"/>
              <a:t>δικτύωσης</a:t>
            </a:r>
            <a:r>
              <a:rPr lang="en-US" sz="3000" dirty="0"/>
              <a:t/>
            </a:r>
            <a:br>
              <a:rPr lang="en-US" sz="3000" dirty="0"/>
            </a:br>
            <a:r>
              <a:rPr lang="el-GR" sz="3200" dirty="0" smtClean="0"/>
              <a:t>Δίκτυα</a:t>
            </a:r>
            <a:r>
              <a:rPr lang="en-US" sz="3200" dirty="0" smtClean="0"/>
              <a:t> (</a:t>
            </a:r>
            <a:r>
              <a:rPr lang="el-GR" sz="3200" dirty="0"/>
              <a:t>3</a:t>
            </a:r>
            <a:r>
              <a:rPr lang="en-US" sz="3200" dirty="0" smtClean="0"/>
              <a:t> </a:t>
            </a:r>
            <a:r>
              <a:rPr lang="el-GR" sz="3200" dirty="0" smtClean="0"/>
              <a:t>από</a:t>
            </a:r>
            <a:r>
              <a:rPr lang="en-US" sz="3200" dirty="0" smtClean="0"/>
              <a:t> </a:t>
            </a:r>
            <a:r>
              <a:rPr lang="en-US" sz="3200" dirty="0"/>
              <a:t>3) </a:t>
            </a:r>
            <a:r>
              <a:rPr lang="en-US" sz="2000" dirty="0" smtClean="0"/>
              <a:t>(</a:t>
            </a:r>
            <a:r>
              <a:rPr lang="el-GR" sz="2000" dirty="0" smtClean="0"/>
              <a:t>Στόχος</a:t>
            </a:r>
            <a:r>
              <a:rPr lang="en-US" sz="2000" dirty="0" smtClean="0"/>
              <a:t> </a:t>
            </a:r>
            <a:r>
              <a:rPr lang="en-US" sz="2000" dirty="0"/>
              <a:t>7.1)</a:t>
            </a:r>
            <a:endParaRPr lang="en-US" sz="2700" dirty="0"/>
          </a:p>
        </p:txBody>
      </p:sp>
    </p:spTree>
    <p:extLst>
      <p:ext uri="{BB962C8B-B14F-4D97-AF65-F5344CB8AC3E}">
        <p14:creationId xmlns:p14="http://schemas.microsoft.com/office/powerpoint/2010/main" xmlns="" val="1700755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600200"/>
          </a:xfrm>
        </p:spPr>
        <p:txBody>
          <a:bodyPr>
            <a:normAutofit/>
          </a:bodyPr>
          <a:lstStyle/>
          <a:p>
            <a:r>
              <a:rPr lang="el-GR" dirty="0" smtClean="0"/>
              <a:t>Αρχιτεκτονικές δικτύων</a:t>
            </a:r>
            <a:r>
              <a:rPr lang="en-US" sz="3000" dirty="0"/>
              <a:t/>
            </a:r>
            <a:br>
              <a:rPr lang="en-US" sz="3000" dirty="0"/>
            </a:br>
            <a:r>
              <a:rPr lang="el-GR" sz="3200" dirty="0" smtClean="0"/>
              <a:t>Σχέδια δικτύων</a:t>
            </a:r>
            <a:r>
              <a:rPr lang="en-US" sz="3200" dirty="0" smtClean="0"/>
              <a:t> </a:t>
            </a:r>
            <a:r>
              <a:rPr lang="en-US" sz="3200" dirty="0"/>
              <a:t>(1 </a:t>
            </a:r>
            <a:r>
              <a:rPr lang="el-GR" sz="3200" dirty="0" smtClean="0"/>
              <a:t>από</a:t>
            </a:r>
            <a:r>
              <a:rPr lang="en-US" sz="3200" dirty="0" smtClean="0"/>
              <a:t> </a:t>
            </a:r>
            <a:r>
              <a:rPr lang="en-US" sz="3200" dirty="0"/>
              <a:t>3) </a:t>
            </a:r>
            <a:r>
              <a:rPr lang="en-US" sz="2000" dirty="0" smtClean="0"/>
              <a:t>(</a:t>
            </a:r>
            <a:r>
              <a:rPr lang="el-GR" sz="2000" dirty="0" smtClean="0"/>
              <a:t>Στόχος</a:t>
            </a:r>
            <a:r>
              <a:rPr lang="en-US" sz="2000" dirty="0" smtClean="0"/>
              <a:t> </a:t>
            </a:r>
            <a:r>
              <a:rPr lang="en-US" sz="2000" dirty="0"/>
              <a:t>7.2)</a:t>
            </a:r>
            <a:endParaRPr lang="en-US" sz="28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76400"/>
            <a:ext cx="4800600" cy="5257800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el-GR" dirty="0" smtClean="0"/>
              <a:t>Τα δίκτυα μπορούν να ταξινομηθούν βάσει της απόστασης</a:t>
            </a:r>
            <a:r>
              <a:rPr lang="en-US" dirty="0" smtClean="0"/>
              <a:t> </a:t>
            </a:r>
            <a:endParaRPr lang="el-GR" dirty="0" smtClean="0"/>
          </a:p>
          <a:p>
            <a:pPr lvl="1">
              <a:spcAft>
                <a:spcPts val="0"/>
              </a:spcAft>
            </a:pPr>
            <a:r>
              <a:rPr lang="el-GR" dirty="0" smtClean="0"/>
              <a:t>Προσωπικό δίκτυο</a:t>
            </a:r>
            <a:r>
              <a:rPr lang="en-US" dirty="0" smtClean="0"/>
              <a:t> </a:t>
            </a:r>
            <a:r>
              <a:rPr lang="en-US" dirty="0"/>
              <a:t>(PAN)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l-GR" dirty="0" smtClean="0"/>
              <a:t>Τοπικό δίκτυο</a:t>
            </a:r>
            <a:r>
              <a:rPr lang="en-US" dirty="0" smtClean="0"/>
              <a:t> </a:t>
            </a:r>
            <a:r>
              <a:rPr lang="en-US" dirty="0"/>
              <a:t>(LAN)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l-GR" dirty="0" smtClean="0"/>
              <a:t>Οικιακό δίκτυο</a:t>
            </a:r>
            <a:r>
              <a:rPr lang="en-US" dirty="0" smtClean="0"/>
              <a:t> </a:t>
            </a:r>
            <a:r>
              <a:rPr lang="en-US" dirty="0"/>
              <a:t>(HAN)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l-GR" dirty="0" smtClean="0"/>
              <a:t>Μητροπολιτικό δίκτυο</a:t>
            </a:r>
            <a:r>
              <a:rPr lang="en-US" dirty="0" smtClean="0"/>
              <a:t> </a:t>
            </a:r>
            <a:r>
              <a:rPr lang="en-US" dirty="0"/>
              <a:t>(MAN)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l-GR" dirty="0" smtClean="0"/>
              <a:t>Δίκτυο ευρείας περιοχής</a:t>
            </a:r>
            <a:r>
              <a:rPr lang="en-US" dirty="0" smtClean="0"/>
              <a:t> </a:t>
            </a:r>
            <a:r>
              <a:rPr lang="en-US" dirty="0"/>
              <a:t>(WAN)</a:t>
            </a:r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 rotWithShape="1">
          <a:blip r:embed="rId3" cstate="print"/>
          <a:srcRect l="25000" t="27768" r="35000" b="12944"/>
          <a:stretch/>
        </p:blipFill>
        <p:spPr>
          <a:xfrm>
            <a:off x="5105400" y="2285999"/>
            <a:ext cx="3931199" cy="32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356593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Εικόνα 6"/>
          <p:cNvPicPr>
            <a:picLocks noChangeAspect="1"/>
          </p:cNvPicPr>
          <p:nvPr/>
        </p:nvPicPr>
        <p:blipFill rotWithShape="1">
          <a:blip r:embed="rId3" cstate="print"/>
          <a:srcRect l="24166" t="24803" r="23144" b="14627"/>
          <a:stretch/>
        </p:blipFill>
        <p:spPr>
          <a:xfrm>
            <a:off x="3796716" y="3352800"/>
            <a:ext cx="5347284" cy="3456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676400"/>
            <a:ext cx="4067666" cy="46482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el-GR" dirty="0"/>
              <a:t>Τα δίκτυα μπορούν να ταξινομηθούν βάσει </a:t>
            </a:r>
            <a:r>
              <a:rPr lang="el-GR" dirty="0" smtClean="0"/>
              <a:t>του επιπέδου διαχείρισης</a:t>
            </a:r>
          </a:p>
          <a:p>
            <a:pPr lvl="1">
              <a:spcAft>
                <a:spcPts val="1800"/>
              </a:spcAft>
            </a:pPr>
            <a:r>
              <a:rPr lang="el-GR" dirty="0" smtClean="0"/>
              <a:t>Δίκτυο </a:t>
            </a:r>
            <a:r>
              <a:rPr lang="el-GR" dirty="0"/>
              <a:t>πελάτη/διακομιστή</a:t>
            </a:r>
            <a:endParaRPr lang="en-US" dirty="0"/>
          </a:p>
          <a:p>
            <a:pPr lvl="1">
              <a:spcAft>
                <a:spcPts val="1800"/>
              </a:spcAft>
            </a:pPr>
            <a:r>
              <a:rPr lang="el-GR" dirty="0" smtClean="0"/>
              <a:t>Ομότιμο δίκτυο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(P2P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600200"/>
          </a:xfrm>
        </p:spPr>
        <p:txBody>
          <a:bodyPr>
            <a:normAutofit/>
          </a:bodyPr>
          <a:lstStyle/>
          <a:p>
            <a:r>
              <a:rPr lang="el-GR" dirty="0" smtClean="0"/>
              <a:t>Αρχιτεκτονικές δικτύων</a:t>
            </a:r>
            <a:r>
              <a:rPr lang="en-US" sz="3000" dirty="0"/>
              <a:t/>
            </a:r>
            <a:br>
              <a:rPr lang="en-US" sz="3000" dirty="0"/>
            </a:br>
            <a:r>
              <a:rPr lang="el-GR" sz="3200" dirty="0" smtClean="0"/>
              <a:t>Σχέδια δικτύων</a:t>
            </a:r>
            <a:r>
              <a:rPr lang="en-US" sz="3200" dirty="0" smtClean="0"/>
              <a:t> (</a:t>
            </a:r>
            <a:r>
              <a:rPr lang="el-GR" sz="3200" dirty="0" smtClean="0"/>
              <a:t>2</a:t>
            </a:r>
            <a:r>
              <a:rPr lang="en-US" sz="3200" dirty="0" smtClean="0"/>
              <a:t> </a:t>
            </a:r>
            <a:r>
              <a:rPr lang="el-GR" sz="3200" dirty="0" smtClean="0"/>
              <a:t>από</a:t>
            </a:r>
            <a:r>
              <a:rPr lang="en-US" sz="3200" dirty="0" smtClean="0"/>
              <a:t> </a:t>
            </a:r>
            <a:r>
              <a:rPr lang="en-US" sz="3200" dirty="0"/>
              <a:t>3) </a:t>
            </a:r>
            <a:r>
              <a:rPr lang="en-US" sz="2000" dirty="0" smtClean="0"/>
              <a:t>(</a:t>
            </a:r>
            <a:r>
              <a:rPr lang="el-GR" sz="2000" dirty="0" smtClean="0"/>
              <a:t>Στόχος</a:t>
            </a:r>
            <a:r>
              <a:rPr lang="en-US" sz="2000" dirty="0" smtClean="0"/>
              <a:t> </a:t>
            </a:r>
            <a:r>
              <a:rPr lang="en-US" sz="2000" dirty="0"/>
              <a:t>7.2)</a:t>
            </a:r>
            <a:endParaRPr lang="en-US" sz="2850" dirty="0"/>
          </a:p>
        </p:txBody>
      </p:sp>
    </p:spTree>
    <p:extLst>
      <p:ext uri="{BB962C8B-B14F-4D97-AF65-F5344CB8AC3E}">
        <p14:creationId xmlns:p14="http://schemas.microsoft.com/office/powerpoint/2010/main" xmlns="" val="23807607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/>
          </a:bodyPr>
          <a:lstStyle/>
          <a:p>
            <a:pPr>
              <a:spcAft>
                <a:spcPts val="1500"/>
              </a:spcAft>
            </a:pPr>
            <a:r>
              <a:rPr lang="el-GR" dirty="0"/>
              <a:t>Τα δίκτυα μπορούν να ταξινομηθούν βάσει </a:t>
            </a:r>
            <a:r>
              <a:rPr lang="el-GR" dirty="0" smtClean="0"/>
              <a:t>των πρωτοκόλλων που χρησιμοποιούν</a:t>
            </a:r>
            <a:endParaRPr lang="el-GR" dirty="0"/>
          </a:p>
          <a:p>
            <a:pPr lvl="1">
              <a:spcBef>
                <a:spcPts val="0"/>
              </a:spcBef>
              <a:spcAft>
                <a:spcPts val="1500"/>
              </a:spcAft>
            </a:pPr>
            <a:r>
              <a:rPr lang="en-GB" dirty="0" smtClean="0">
                <a:solidFill>
                  <a:srgbClr val="000000"/>
                </a:solidFill>
              </a:rPr>
              <a:t>Ethernet</a:t>
            </a:r>
            <a:endParaRPr lang="en-GB" dirty="0">
              <a:solidFill>
                <a:srgbClr val="000000"/>
              </a:solidFill>
            </a:endParaRPr>
          </a:p>
          <a:p>
            <a:pPr lvl="2">
              <a:spcAft>
                <a:spcPts val="1500"/>
              </a:spcAft>
            </a:pPr>
            <a:r>
              <a:rPr lang="el-GR" dirty="0">
                <a:solidFill>
                  <a:srgbClr val="000000"/>
                </a:solidFill>
              </a:rPr>
              <a:t>Α</a:t>
            </a:r>
            <a:r>
              <a:rPr lang="el-GR" dirty="0" smtClean="0">
                <a:solidFill>
                  <a:srgbClr val="000000"/>
                </a:solidFill>
              </a:rPr>
              <a:t>ναπτύχθηκε </a:t>
            </a:r>
            <a:r>
              <a:rPr lang="el-GR" dirty="0">
                <a:solidFill>
                  <a:srgbClr val="000000"/>
                </a:solidFill>
              </a:rPr>
              <a:t>από το Ινστιτούτο Ηλεκτρολόγων και Ηλεκτρονικών </a:t>
            </a:r>
            <a:r>
              <a:rPr lang="el-GR" dirty="0" smtClean="0">
                <a:solidFill>
                  <a:srgbClr val="000000"/>
                </a:solidFill>
              </a:rPr>
              <a:t>Μηχανικών (</a:t>
            </a:r>
            <a:r>
              <a:rPr lang="en-US" dirty="0" smtClean="0">
                <a:solidFill>
                  <a:srgbClr val="000000"/>
                </a:solidFill>
              </a:rPr>
              <a:t>Institute</a:t>
            </a:r>
            <a:r>
              <a:rPr lang="el-GR" dirty="0" smtClean="0">
                <a:solidFill>
                  <a:srgbClr val="000000"/>
                </a:solidFill>
              </a:rPr>
              <a:t> </a:t>
            </a:r>
            <a:r>
              <a:rPr lang="en-US" dirty="0" smtClean="0">
                <a:solidFill>
                  <a:srgbClr val="000000"/>
                </a:solidFill>
              </a:rPr>
              <a:t>of</a:t>
            </a:r>
            <a:r>
              <a:rPr lang="el-GR" dirty="0" smtClean="0">
                <a:solidFill>
                  <a:srgbClr val="000000"/>
                </a:solidFill>
              </a:rPr>
              <a:t> </a:t>
            </a:r>
            <a:r>
              <a:rPr lang="en-US" dirty="0" smtClean="0">
                <a:solidFill>
                  <a:srgbClr val="000000"/>
                </a:solidFill>
              </a:rPr>
              <a:t>Electrical</a:t>
            </a:r>
            <a:r>
              <a:rPr lang="el-GR" dirty="0" smtClean="0">
                <a:solidFill>
                  <a:srgbClr val="000000"/>
                </a:solidFill>
              </a:rPr>
              <a:t> </a:t>
            </a:r>
            <a:r>
              <a:rPr lang="en-US" dirty="0" smtClean="0">
                <a:solidFill>
                  <a:srgbClr val="000000"/>
                </a:solidFill>
              </a:rPr>
              <a:t>and</a:t>
            </a:r>
            <a:r>
              <a:rPr lang="el-GR" dirty="0" smtClean="0">
                <a:solidFill>
                  <a:srgbClr val="000000"/>
                </a:solidFill>
              </a:rPr>
              <a:t> </a:t>
            </a:r>
            <a:r>
              <a:rPr lang="en-US" dirty="0" smtClean="0">
                <a:solidFill>
                  <a:srgbClr val="000000"/>
                </a:solidFill>
              </a:rPr>
              <a:t>Electronics</a:t>
            </a:r>
            <a:r>
              <a:rPr lang="el-GR" dirty="0" smtClean="0">
                <a:solidFill>
                  <a:srgbClr val="000000"/>
                </a:solidFill>
              </a:rPr>
              <a:t> </a:t>
            </a:r>
            <a:r>
              <a:rPr lang="en-US" dirty="0" smtClean="0">
                <a:solidFill>
                  <a:srgbClr val="000000"/>
                </a:solidFill>
              </a:rPr>
              <a:t>Engineers</a:t>
            </a:r>
            <a:r>
              <a:rPr lang="en-US" dirty="0">
                <a:solidFill>
                  <a:srgbClr val="000000"/>
                </a:solidFill>
              </a:rPr>
              <a:t>– IEEE)</a:t>
            </a:r>
            <a:endParaRPr lang="en-GB" dirty="0">
              <a:solidFill>
                <a:srgbClr val="000000"/>
              </a:solidFill>
            </a:endParaRPr>
          </a:p>
          <a:p>
            <a:pPr lvl="2">
              <a:spcBef>
                <a:spcPts val="0"/>
              </a:spcBef>
              <a:spcAft>
                <a:spcPts val="1500"/>
              </a:spcAft>
            </a:pPr>
            <a:r>
              <a:rPr lang="el-GR" dirty="0" smtClean="0">
                <a:solidFill>
                  <a:srgbClr val="000000"/>
                </a:solidFill>
              </a:rPr>
              <a:t>Ασύρματα δίκτυα</a:t>
            </a:r>
            <a:endParaRPr lang="en-GB" dirty="0">
              <a:solidFill>
                <a:srgbClr val="000000"/>
              </a:solidFill>
            </a:endParaRPr>
          </a:p>
          <a:p>
            <a:pPr lvl="2">
              <a:spcBef>
                <a:spcPts val="0"/>
              </a:spcBef>
              <a:spcAft>
                <a:spcPts val="1500"/>
              </a:spcAft>
            </a:pPr>
            <a:r>
              <a:rPr lang="el-GR" dirty="0" smtClean="0">
                <a:solidFill>
                  <a:srgbClr val="000000"/>
                </a:solidFill>
              </a:rPr>
              <a:t>Ενσύρματα δίκτυα</a:t>
            </a:r>
            <a:endParaRPr lang="en-GB" dirty="0">
              <a:solidFill>
                <a:srgbClr val="000000"/>
              </a:solidFill>
            </a:endParaRPr>
          </a:p>
          <a:p>
            <a:pPr lvl="1">
              <a:spcBef>
                <a:spcPts val="0"/>
              </a:spcBef>
              <a:spcAft>
                <a:spcPts val="1500"/>
              </a:spcAft>
            </a:pPr>
            <a:r>
              <a:rPr lang="el-GR" dirty="0" smtClean="0">
                <a:solidFill>
                  <a:srgbClr val="000000"/>
                </a:solidFill>
              </a:rPr>
              <a:t>Συμβατότητα με παλαιότερες εκδόσεις</a:t>
            </a: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600200"/>
          </a:xfrm>
        </p:spPr>
        <p:txBody>
          <a:bodyPr>
            <a:normAutofit/>
          </a:bodyPr>
          <a:lstStyle/>
          <a:p>
            <a:r>
              <a:rPr lang="el-GR" dirty="0" smtClean="0"/>
              <a:t>Αρχιτεκτονικές δικτύων</a:t>
            </a:r>
            <a:r>
              <a:rPr lang="en-US" sz="3000" dirty="0"/>
              <a:t/>
            </a:r>
            <a:br>
              <a:rPr lang="en-US" sz="3000" dirty="0"/>
            </a:br>
            <a:r>
              <a:rPr lang="el-GR" sz="3200" dirty="0" smtClean="0"/>
              <a:t>Σχέδια δικτύων</a:t>
            </a:r>
            <a:r>
              <a:rPr lang="en-US" sz="3200" dirty="0" smtClean="0"/>
              <a:t> (</a:t>
            </a:r>
            <a:r>
              <a:rPr lang="el-GR" sz="3200" dirty="0" smtClean="0"/>
              <a:t>3</a:t>
            </a:r>
            <a:r>
              <a:rPr lang="en-US" sz="3200" dirty="0" smtClean="0"/>
              <a:t> </a:t>
            </a:r>
            <a:r>
              <a:rPr lang="el-GR" sz="3200" dirty="0" smtClean="0"/>
              <a:t>από</a:t>
            </a:r>
            <a:r>
              <a:rPr lang="en-US" sz="3200" dirty="0" smtClean="0"/>
              <a:t> </a:t>
            </a:r>
            <a:r>
              <a:rPr lang="en-US" sz="3200" dirty="0"/>
              <a:t>3) </a:t>
            </a:r>
            <a:r>
              <a:rPr lang="en-US" sz="2000" dirty="0" smtClean="0"/>
              <a:t>(</a:t>
            </a:r>
            <a:r>
              <a:rPr lang="el-GR" sz="2000" dirty="0" smtClean="0"/>
              <a:t>Στόχος</a:t>
            </a:r>
            <a:r>
              <a:rPr lang="en-US" sz="2000" dirty="0" smtClean="0"/>
              <a:t> </a:t>
            </a:r>
            <a:r>
              <a:rPr lang="en-US" sz="2000" dirty="0"/>
              <a:t>7.2)</a:t>
            </a:r>
            <a:endParaRPr lang="en-US" sz="2850" dirty="0"/>
          </a:p>
        </p:txBody>
      </p:sp>
    </p:spTree>
    <p:extLst>
      <p:ext uri="{BB962C8B-B14F-4D97-AF65-F5344CB8AC3E}">
        <p14:creationId xmlns:p14="http://schemas.microsoft.com/office/powerpoint/2010/main" xmlns="" val="11798421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600200"/>
          </a:xfrm>
        </p:spPr>
        <p:txBody>
          <a:bodyPr>
            <a:normAutofit/>
          </a:bodyPr>
          <a:lstStyle/>
          <a:p>
            <a:r>
              <a:rPr lang="el-GR" dirty="0" smtClean="0"/>
              <a:t>Στοιχεία δικτύων </a:t>
            </a:r>
            <a:r>
              <a:rPr lang="en-US" sz="2000" dirty="0" smtClean="0">
                <a:effectLst/>
              </a:rPr>
              <a:t>(</a:t>
            </a:r>
            <a:r>
              <a:rPr lang="el-GR" sz="2000" dirty="0" smtClean="0"/>
              <a:t>Στόχος</a:t>
            </a:r>
            <a:r>
              <a:rPr lang="en-US" sz="2000" dirty="0" smtClean="0">
                <a:effectLst/>
              </a:rPr>
              <a:t> </a:t>
            </a:r>
            <a:r>
              <a:rPr lang="en-US" sz="2000" dirty="0">
                <a:effectLst/>
              </a:rPr>
              <a:t>7.3)</a:t>
            </a:r>
            <a:r>
              <a:rPr lang="en-US" dirty="0">
                <a:effectLst/>
              </a:rPr>
              <a:t> </a:t>
            </a:r>
            <a:endParaRPr lang="en-US" sz="3000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4803" r="46667" b="5534"/>
          <a:stretch/>
        </p:blipFill>
        <p:spPr>
          <a:xfrm>
            <a:off x="947279" y="1371600"/>
            <a:ext cx="7206121" cy="52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399417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600200"/>
          </a:xfrm>
        </p:spPr>
        <p:txBody>
          <a:bodyPr>
            <a:normAutofit/>
          </a:bodyPr>
          <a:lstStyle/>
          <a:p>
            <a:r>
              <a:rPr lang="el-GR" dirty="0" smtClean="0"/>
              <a:t>Στοιχεία δικτύων</a:t>
            </a:r>
            <a:r>
              <a:rPr lang="en-US" dirty="0"/>
              <a:t/>
            </a:r>
            <a:br>
              <a:rPr lang="en-US" dirty="0"/>
            </a:br>
            <a:r>
              <a:rPr lang="el-GR" sz="3200" dirty="0"/>
              <a:t>Μέσα </a:t>
            </a:r>
            <a:r>
              <a:rPr lang="el-GR" sz="3200" dirty="0" smtClean="0"/>
              <a:t>μετάδοσης</a:t>
            </a:r>
            <a:r>
              <a:rPr lang="en-US" sz="3200" dirty="0" smtClean="0"/>
              <a:t> </a:t>
            </a:r>
            <a:r>
              <a:rPr lang="en-US" sz="3200" dirty="0"/>
              <a:t>(1 </a:t>
            </a:r>
            <a:r>
              <a:rPr lang="el-GR" sz="3200" dirty="0" smtClean="0"/>
              <a:t>από</a:t>
            </a:r>
            <a:r>
              <a:rPr lang="en-US" sz="3200" dirty="0" smtClean="0"/>
              <a:t> </a:t>
            </a:r>
            <a:r>
              <a:rPr lang="en-US" sz="3200" dirty="0"/>
              <a:t>2) </a:t>
            </a:r>
            <a:r>
              <a:rPr lang="en-US" sz="2000" dirty="0" smtClean="0"/>
              <a:t>(</a:t>
            </a:r>
            <a:r>
              <a:rPr lang="el-GR" sz="2000" dirty="0" smtClean="0"/>
              <a:t>Στόχος</a:t>
            </a:r>
            <a:r>
              <a:rPr lang="en-US" sz="2000" dirty="0" smtClean="0"/>
              <a:t> </a:t>
            </a:r>
            <a:r>
              <a:rPr lang="en-US" sz="2000" dirty="0"/>
              <a:t>7.3)</a:t>
            </a:r>
            <a:endParaRPr lang="en-US" dirty="0">
              <a:effectLst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600200"/>
            <a:ext cx="8077200" cy="4525963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el-GR" dirty="0"/>
              <a:t>Τα μέσα </a:t>
            </a:r>
            <a:r>
              <a:rPr lang="el-GR" dirty="0" smtClean="0"/>
              <a:t>μετάδοσης δημιουργούν </a:t>
            </a:r>
            <a:r>
              <a:rPr lang="el-GR" dirty="0"/>
              <a:t>ένα κανάλι </a:t>
            </a:r>
            <a:r>
              <a:rPr lang="el-GR" dirty="0" smtClean="0"/>
              <a:t>επικοινωνίας </a:t>
            </a:r>
            <a:r>
              <a:rPr lang="el-GR" dirty="0"/>
              <a:t>μεταξύ των </a:t>
            </a:r>
            <a:r>
              <a:rPr lang="el-GR" dirty="0" smtClean="0"/>
              <a:t>κόμβων</a:t>
            </a:r>
            <a:r>
              <a:rPr lang="el-GR" dirty="0"/>
              <a:t> </a:t>
            </a:r>
            <a:r>
              <a:rPr lang="el-GR" dirty="0" smtClean="0"/>
              <a:t>ενός δικτύου</a:t>
            </a:r>
            <a:endParaRPr lang="en-US" dirty="0"/>
          </a:p>
          <a:p>
            <a:pPr lvl="1">
              <a:spcBef>
                <a:spcPts val="0"/>
              </a:spcBef>
              <a:spcAft>
                <a:spcPts val="1800"/>
              </a:spcAft>
            </a:pPr>
            <a:r>
              <a:rPr lang="el-GR" dirty="0" smtClean="0">
                <a:solidFill>
                  <a:srgbClr val="000000"/>
                </a:solidFill>
              </a:rPr>
              <a:t>Ασύρματα δίκτυα</a:t>
            </a:r>
            <a:endParaRPr lang="en-GB" dirty="0">
              <a:solidFill>
                <a:srgbClr val="000000"/>
              </a:solidFill>
            </a:endParaRPr>
          </a:p>
          <a:p>
            <a:pPr lvl="1">
              <a:spcBef>
                <a:spcPts val="0"/>
              </a:spcBef>
              <a:spcAft>
                <a:spcPts val="1800"/>
              </a:spcAft>
            </a:pPr>
            <a:r>
              <a:rPr lang="el-GR" dirty="0" smtClean="0">
                <a:solidFill>
                  <a:srgbClr val="000000"/>
                </a:solidFill>
              </a:rPr>
              <a:t>Ενσύρματα δίκτυα</a:t>
            </a:r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34826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606440"/>
            <a:ext cx="8458199" cy="4946760"/>
          </a:xfrm>
        </p:spPr>
        <p:txBody>
          <a:bodyPr>
            <a:normAutofit/>
          </a:bodyPr>
          <a:lstStyle/>
          <a:p>
            <a:pPr>
              <a:spcAft>
                <a:spcPts val="300"/>
              </a:spcAft>
            </a:pPr>
            <a:r>
              <a:rPr lang="el-GR" dirty="0" smtClean="0"/>
              <a:t>Ενσύρματα</a:t>
            </a:r>
            <a:endParaRPr lang="en-GB" dirty="0"/>
          </a:p>
          <a:p>
            <a:pPr lvl="1">
              <a:spcAft>
                <a:spcPts val="300"/>
              </a:spcAft>
            </a:pPr>
            <a:r>
              <a:rPr lang="el-GR" dirty="0" smtClean="0"/>
              <a:t>Μη </a:t>
            </a:r>
            <a:r>
              <a:rPr lang="el-GR" dirty="0"/>
              <a:t>θωρακισμένο καλώδιο συνεστραμμένου ζεύγους </a:t>
            </a:r>
            <a:r>
              <a:rPr lang="el-GR" dirty="0" smtClean="0"/>
              <a:t>(</a:t>
            </a:r>
            <a:r>
              <a:rPr lang="en-GB" dirty="0" smtClean="0"/>
              <a:t>UTP</a:t>
            </a:r>
            <a:r>
              <a:rPr lang="el-GR" dirty="0" smtClean="0"/>
              <a:t>)</a:t>
            </a:r>
            <a:endParaRPr lang="en-GB" dirty="0"/>
          </a:p>
          <a:p>
            <a:pPr lvl="1">
              <a:spcAft>
                <a:spcPts val="300"/>
              </a:spcAft>
            </a:pPr>
            <a:r>
              <a:rPr lang="el-GR" dirty="0"/>
              <a:t>Ο</a:t>
            </a:r>
            <a:r>
              <a:rPr lang="el-GR" dirty="0" smtClean="0"/>
              <a:t>μοαξονικό καλώδιο</a:t>
            </a:r>
            <a:endParaRPr lang="en-GB" dirty="0"/>
          </a:p>
          <a:p>
            <a:pPr lvl="1">
              <a:spcAft>
                <a:spcPts val="300"/>
              </a:spcAft>
            </a:pPr>
            <a:r>
              <a:rPr lang="el-GR" dirty="0" smtClean="0"/>
              <a:t>Καλώδιο οπτικών ινών</a:t>
            </a:r>
            <a:endParaRPr lang="en-US" dirty="0"/>
          </a:p>
        </p:txBody>
      </p:sp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600200"/>
          </a:xfrm>
        </p:spPr>
        <p:txBody>
          <a:bodyPr>
            <a:normAutofit/>
          </a:bodyPr>
          <a:lstStyle/>
          <a:p>
            <a:r>
              <a:rPr lang="el-GR" dirty="0" smtClean="0"/>
              <a:t>Στοιχεία δικτύων</a:t>
            </a:r>
            <a:r>
              <a:rPr lang="en-US" dirty="0"/>
              <a:t/>
            </a:r>
            <a:br>
              <a:rPr lang="en-US" dirty="0"/>
            </a:br>
            <a:r>
              <a:rPr lang="el-GR" sz="3200" dirty="0"/>
              <a:t>Μέσα </a:t>
            </a:r>
            <a:r>
              <a:rPr lang="el-GR" sz="3200" dirty="0" smtClean="0"/>
              <a:t>μετάδοσης</a:t>
            </a:r>
            <a:r>
              <a:rPr lang="en-US" sz="3200" dirty="0" smtClean="0"/>
              <a:t> (</a:t>
            </a:r>
            <a:r>
              <a:rPr lang="el-GR" sz="3200" dirty="0" smtClean="0"/>
              <a:t>2</a:t>
            </a:r>
            <a:r>
              <a:rPr lang="en-US" sz="3200" dirty="0" smtClean="0"/>
              <a:t> </a:t>
            </a:r>
            <a:r>
              <a:rPr lang="el-GR" sz="3200" dirty="0" smtClean="0"/>
              <a:t>από</a:t>
            </a:r>
            <a:r>
              <a:rPr lang="en-US" sz="3200" dirty="0" smtClean="0"/>
              <a:t> </a:t>
            </a:r>
            <a:r>
              <a:rPr lang="en-US" sz="3200" dirty="0"/>
              <a:t>2) </a:t>
            </a:r>
            <a:r>
              <a:rPr lang="en-US" sz="2000" dirty="0" smtClean="0"/>
              <a:t>(</a:t>
            </a:r>
            <a:r>
              <a:rPr lang="el-GR" sz="2000" dirty="0" smtClean="0"/>
              <a:t>Στόχος</a:t>
            </a:r>
            <a:r>
              <a:rPr lang="en-US" sz="2000" dirty="0" smtClean="0"/>
              <a:t> </a:t>
            </a:r>
            <a:r>
              <a:rPr lang="en-US" sz="2000" dirty="0"/>
              <a:t>7.3)</a:t>
            </a:r>
            <a:endParaRPr lang="en-US" dirty="0">
              <a:effectLst/>
            </a:endParaRP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 rotWithShape="1">
          <a:blip r:embed="rId3" cstate="print"/>
          <a:srcRect l="25000" t="33696" r="24999" b="44071"/>
          <a:stretch/>
        </p:blipFill>
        <p:spPr>
          <a:xfrm>
            <a:off x="457200" y="4267200"/>
            <a:ext cx="8207996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278485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600200"/>
          </a:xfrm>
        </p:spPr>
        <p:txBody>
          <a:bodyPr>
            <a:normAutofit/>
          </a:bodyPr>
          <a:lstStyle/>
          <a:p>
            <a:r>
              <a:rPr lang="el-GR" dirty="0" smtClean="0"/>
              <a:t>Στοιχεία δικτύων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r>
              <a:rPr lang="el-GR" sz="3200" dirty="0" smtClean="0"/>
              <a:t>Βασικό </a:t>
            </a:r>
            <a:r>
              <a:rPr lang="el-GR" sz="3200" dirty="0"/>
              <a:t>υλικό </a:t>
            </a:r>
            <a:r>
              <a:rPr lang="el-GR" sz="3200" dirty="0" smtClean="0"/>
              <a:t>δικτύων </a:t>
            </a:r>
            <a:r>
              <a:rPr lang="en-US" sz="2000" dirty="0" smtClean="0"/>
              <a:t>(</a:t>
            </a:r>
            <a:r>
              <a:rPr lang="el-GR" sz="2000" dirty="0" smtClean="0"/>
              <a:t>Στόχος</a:t>
            </a:r>
            <a:r>
              <a:rPr lang="en-US" sz="2000" dirty="0" smtClean="0"/>
              <a:t> </a:t>
            </a:r>
            <a:r>
              <a:rPr lang="en-US" sz="2000" dirty="0"/>
              <a:t>7.4)</a:t>
            </a:r>
            <a:endParaRPr lang="en-US" dirty="0">
              <a:effectLst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1" y="1524000"/>
            <a:ext cx="5486400" cy="5257800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Προσαρμογέας δικτύου</a:t>
            </a:r>
            <a:endParaRPr lang="en-GB" dirty="0"/>
          </a:p>
          <a:p>
            <a:r>
              <a:rPr lang="el-GR" dirty="0"/>
              <a:t>Κ</a:t>
            </a:r>
            <a:r>
              <a:rPr lang="el-GR" dirty="0" smtClean="0"/>
              <a:t>άρτα </a:t>
            </a:r>
            <a:r>
              <a:rPr lang="el-GR" dirty="0"/>
              <a:t>διασύνδεσης </a:t>
            </a:r>
            <a:endParaRPr lang="el-GR" dirty="0" smtClean="0"/>
          </a:p>
          <a:p>
            <a:pPr>
              <a:buNone/>
            </a:pPr>
            <a:r>
              <a:rPr lang="el-GR" dirty="0" smtClean="0"/>
              <a:t>  δικτύου </a:t>
            </a:r>
            <a:r>
              <a:rPr lang="en-GB" dirty="0" smtClean="0"/>
              <a:t>(NIC</a:t>
            </a:r>
            <a:r>
              <a:rPr lang="en-GB" dirty="0"/>
              <a:t>)</a:t>
            </a:r>
          </a:p>
          <a:p>
            <a:r>
              <a:rPr lang="el-GR" dirty="0" err="1" smtClean="0"/>
              <a:t>Ευρυζωνικό</a:t>
            </a:r>
            <a:r>
              <a:rPr lang="el-GR" dirty="0" smtClean="0"/>
              <a:t> μόντεμ</a:t>
            </a:r>
            <a:endParaRPr lang="en-GB" dirty="0"/>
          </a:p>
          <a:p>
            <a:pPr lvl="1"/>
            <a:r>
              <a:rPr lang="el-GR" dirty="0" smtClean="0"/>
              <a:t>Πακέτα δεδομένων</a:t>
            </a:r>
            <a:endParaRPr lang="en-GB" dirty="0"/>
          </a:p>
          <a:p>
            <a:r>
              <a:rPr lang="el-GR" dirty="0" smtClean="0"/>
              <a:t>Δρομολογητής</a:t>
            </a:r>
            <a:endParaRPr lang="en-GB" dirty="0"/>
          </a:p>
          <a:p>
            <a:r>
              <a:rPr lang="el-GR" dirty="0" smtClean="0"/>
              <a:t>Διάταξη μεταγωγής</a:t>
            </a:r>
            <a:endParaRPr lang="en-GB" dirty="0"/>
          </a:p>
          <a:p>
            <a:r>
              <a:rPr lang="el-GR" dirty="0" smtClean="0"/>
              <a:t>Διαδίκτυο των </a:t>
            </a:r>
          </a:p>
          <a:p>
            <a:pPr>
              <a:buNone/>
            </a:pPr>
            <a:r>
              <a:rPr lang="el-GR" dirty="0" smtClean="0"/>
              <a:t>  Πραγμάτων</a:t>
            </a:r>
            <a:r>
              <a:rPr lang="en-GB" dirty="0" smtClean="0"/>
              <a:t> </a:t>
            </a:r>
            <a:r>
              <a:rPr lang="en-GB" dirty="0"/>
              <a:t>(</a:t>
            </a:r>
            <a:r>
              <a:rPr lang="en-GB" dirty="0" err="1"/>
              <a:t>IoT</a:t>
            </a:r>
            <a:r>
              <a:rPr lang="en-GB" dirty="0"/>
              <a:t>)</a:t>
            </a: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 rotWithShape="1">
          <a:blip r:embed="rId3" cstate="print"/>
          <a:srcRect l="35000" t="23320" r="37500" b="15061"/>
          <a:stretch/>
        </p:blipFill>
        <p:spPr>
          <a:xfrm>
            <a:off x="5136079" y="1371600"/>
            <a:ext cx="3657862" cy="46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615857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600200"/>
          </a:xfrm>
        </p:spPr>
        <p:txBody>
          <a:bodyPr>
            <a:normAutofit/>
          </a:bodyPr>
          <a:lstStyle/>
          <a:p>
            <a:r>
              <a:rPr lang="el-GR" dirty="0" smtClean="0"/>
              <a:t>Στοιχεία δικτύων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r>
              <a:rPr lang="el-GR" sz="3200" dirty="0" smtClean="0"/>
              <a:t>Λογισμικό δικτύων</a:t>
            </a:r>
            <a:r>
              <a:rPr lang="en-US" sz="3200" dirty="0" smtClean="0"/>
              <a:t> </a:t>
            </a:r>
            <a:r>
              <a:rPr lang="en-US" sz="2000" dirty="0" smtClean="0"/>
              <a:t>(</a:t>
            </a:r>
            <a:r>
              <a:rPr lang="el-GR" sz="2000" dirty="0" smtClean="0"/>
              <a:t>Στόχος</a:t>
            </a:r>
            <a:r>
              <a:rPr lang="en-US" sz="2000" dirty="0" smtClean="0"/>
              <a:t> </a:t>
            </a:r>
            <a:r>
              <a:rPr lang="en-US" sz="2000" dirty="0"/>
              <a:t>7.5)</a:t>
            </a:r>
            <a:endParaRPr lang="en-US" dirty="0">
              <a:effectLst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el-GR" dirty="0" smtClean="0"/>
              <a:t>Λειτουργικό </a:t>
            </a:r>
            <a:r>
              <a:rPr lang="el-GR" dirty="0"/>
              <a:t>σύστημα </a:t>
            </a:r>
            <a:r>
              <a:rPr lang="el-GR" dirty="0" smtClean="0"/>
              <a:t>για </a:t>
            </a:r>
            <a:r>
              <a:rPr lang="el-GR" dirty="0"/>
              <a:t>δικτύωση </a:t>
            </a:r>
            <a:r>
              <a:rPr lang="en-GB" dirty="0" smtClean="0"/>
              <a:t>P2P</a:t>
            </a:r>
            <a:endParaRPr lang="en-GB" dirty="0"/>
          </a:p>
          <a:p>
            <a:pPr>
              <a:spcAft>
                <a:spcPts val="1800"/>
              </a:spcAft>
            </a:pPr>
            <a:r>
              <a:rPr lang="el-GR" dirty="0"/>
              <a:t>Δ</a:t>
            </a:r>
            <a:r>
              <a:rPr lang="el-GR" dirty="0" smtClean="0"/>
              <a:t>ίκτυο </a:t>
            </a:r>
            <a:r>
              <a:rPr lang="el-GR" dirty="0"/>
              <a:t>πελάτη/διακομιστή </a:t>
            </a:r>
            <a:endParaRPr lang="en-GB" dirty="0"/>
          </a:p>
          <a:p>
            <a:pPr lvl="1">
              <a:spcBef>
                <a:spcPts val="0"/>
              </a:spcBef>
              <a:spcAft>
                <a:spcPts val="1800"/>
              </a:spcAft>
            </a:pPr>
            <a:r>
              <a:rPr lang="el-GR" dirty="0" smtClean="0">
                <a:solidFill>
                  <a:srgbClr val="000000"/>
                </a:solidFill>
              </a:rPr>
              <a:t>Επικοινωνία μέσω ενός κεντρικού διακομιστή</a:t>
            </a:r>
            <a:endParaRPr lang="en-GB" dirty="0">
              <a:solidFill>
                <a:srgbClr val="000000"/>
              </a:solidFill>
            </a:endParaRPr>
          </a:p>
          <a:p>
            <a:pPr lvl="1">
              <a:spcAft>
                <a:spcPts val="1800"/>
              </a:spcAft>
            </a:pPr>
            <a:r>
              <a:rPr lang="el-GR" dirty="0">
                <a:solidFill>
                  <a:srgbClr val="000000"/>
                </a:solidFill>
              </a:rPr>
              <a:t>Ε</a:t>
            </a:r>
            <a:r>
              <a:rPr lang="el-GR" dirty="0" smtClean="0">
                <a:solidFill>
                  <a:srgbClr val="000000"/>
                </a:solidFill>
              </a:rPr>
              <a:t>ιδικό </a:t>
            </a:r>
            <a:r>
              <a:rPr lang="el-GR" dirty="0">
                <a:solidFill>
                  <a:srgbClr val="000000"/>
                </a:solidFill>
              </a:rPr>
              <a:t>λειτουργικό σύστημα </a:t>
            </a:r>
            <a:r>
              <a:rPr lang="el-GR" dirty="0" smtClean="0">
                <a:solidFill>
                  <a:srgbClr val="000000"/>
                </a:solidFill>
              </a:rPr>
              <a:t>δικτύου</a:t>
            </a:r>
            <a:r>
              <a:rPr lang="en-GB" dirty="0" smtClean="0">
                <a:solidFill>
                  <a:srgbClr val="000000"/>
                </a:solidFill>
              </a:rPr>
              <a:t> </a:t>
            </a:r>
            <a:r>
              <a:rPr lang="en-GB" dirty="0">
                <a:solidFill>
                  <a:srgbClr val="000000"/>
                </a:solidFill>
              </a:rPr>
              <a:t>(NOS</a:t>
            </a:r>
            <a:r>
              <a:rPr lang="en-GB" dirty="0" smtClean="0">
                <a:solidFill>
                  <a:srgbClr val="000000"/>
                </a:solidFill>
              </a:rPr>
              <a:t>)</a:t>
            </a:r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22934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600200"/>
          </a:xfrm>
        </p:spPr>
        <p:txBody>
          <a:bodyPr>
            <a:normAutofit/>
          </a:bodyPr>
          <a:lstStyle/>
          <a:p>
            <a:r>
              <a:rPr lang="el-GR" dirty="0" smtClean="0"/>
              <a:t>Σύνδεση </a:t>
            </a:r>
            <a:r>
              <a:rPr lang="el-GR" dirty="0"/>
              <a:t>στο </a:t>
            </a:r>
            <a:r>
              <a:rPr lang="el-GR" dirty="0" smtClean="0"/>
              <a:t>διαδίκτυο</a:t>
            </a:r>
            <a:r>
              <a:rPr lang="en-US" dirty="0"/>
              <a:t/>
            </a:r>
            <a:br>
              <a:rPr lang="en-US" dirty="0"/>
            </a:br>
            <a:r>
              <a:rPr lang="el-GR" sz="3200" dirty="0" err="1" smtClean="0"/>
              <a:t>Ευρυζωνικές</a:t>
            </a:r>
            <a:r>
              <a:rPr lang="el-GR" sz="3200" dirty="0" smtClean="0"/>
              <a:t> </a:t>
            </a:r>
            <a:r>
              <a:rPr lang="el-GR" sz="3200" dirty="0"/>
              <a:t>συνδέσεις στο </a:t>
            </a:r>
            <a:r>
              <a:rPr lang="el-GR" sz="3200" dirty="0" smtClean="0"/>
              <a:t>διαδίκτυο </a:t>
            </a:r>
            <a:r>
              <a:rPr lang="en-US" sz="3200" dirty="0" smtClean="0"/>
              <a:t>(1 </a:t>
            </a:r>
            <a:r>
              <a:rPr lang="el-GR" sz="3200" dirty="0" smtClean="0"/>
              <a:t>από</a:t>
            </a:r>
            <a:r>
              <a:rPr lang="en-US" sz="3200" dirty="0" smtClean="0"/>
              <a:t> </a:t>
            </a:r>
            <a:r>
              <a:rPr lang="en-US" sz="3200" dirty="0"/>
              <a:t>2)</a:t>
            </a:r>
            <a:br>
              <a:rPr lang="en-US" sz="3200" dirty="0"/>
            </a:br>
            <a:r>
              <a:rPr lang="en-US" sz="2000" dirty="0" smtClean="0"/>
              <a:t>(</a:t>
            </a:r>
            <a:r>
              <a:rPr lang="el-GR" sz="2000" dirty="0" smtClean="0"/>
              <a:t>Στόχος</a:t>
            </a:r>
            <a:r>
              <a:rPr lang="en-US" sz="2000" dirty="0" smtClean="0"/>
              <a:t> </a:t>
            </a:r>
            <a:r>
              <a:rPr lang="en-US" sz="2000" dirty="0"/>
              <a:t>7.6)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el-GR" dirty="0" smtClean="0"/>
              <a:t>Οικιακή δικτύωση</a:t>
            </a:r>
            <a:endParaRPr lang="en-US" dirty="0"/>
          </a:p>
          <a:p>
            <a:pPr lvl="1">
              <a:spcAft>
                <a:spcPts val="1800"/>
              </a:spcAft>
            </a:pPr>
            <a:r>
              <a:rPr lang="el-GR" dirty="0" smtClean="0"/>
              <a:t>Κοινή σύνδεση στο διαδίκτυο</a:t>
            </a:r>
            <a:endParaRPr lang="en-US" dirty="0"/>
          </a:p>
          <a:p>
            <a:pPr>
              <a:spcAft>
                <a:spcPts val="1800"/>
              </a:spcAft>
            </a:pPr>
            <a:r>
              <a:rPr lang="el-GR" dirty="0" smtClean="0"/>
              <a:t>Αγορά πρόσβασης </a:t>
            </a:r>
            <a:r>
              <a:rPr lang="el-GR" dirty="0"/>
              <a:t>από τους </a:t>
            </a:r>
            <a:r>
              <a:rPr lang="el-GR" dirty="0" err="1"/>
              <a:t>παρόχους</a:t>
            </a:r>
            <a:r>
              <a:rPr lang="el-GR" dirty="0"/>
              <a:t> υπηρεσιών Internet </a:t>
            </a:r>
            <a:r>
              <a:rPr lang="en-US" dirty="0" smtClean="0"/>
              <a:t> </a:t>
            </a:r>
            <a:r>
              <a:rPr lang="el-GR" dirty="0" smtClean="0"/>
              <a:t>(</a:t>
            </a:r>
            <a:r>
              <a:rPr lang="en-US" dirty="0" smtClean="0"/>
              <a:t>ISP</a:t>
            </a:r>
            <a:r>
              <a:rPr lang="el-GR" dirty="0" smtClean="0"/>
              <a:t>)</a:t>
            </a:r>
            <a:endParaRPr lang="en-US" dirty="0"/>
          </a:p>
          <a:p>
            <a:pPr lvl="1">
              <a:spcAft>
                <a:spcPts val="1800"/>
              </a:spcAft>
            </a:pPr>
            <a:r>
              <a:rPr lang="el-GR" dirty="0"/>
              <a:t>Ε</a:t>
            </a:r>
            <a:r>
              <a:rPr lang="el-GR" dirty="0" smtClean="0"/>
              <a:t>ξειδικευμένοι </a:t>
            </a:r>
            <a:r>
              <a:rPr lang="el-GR" dirty="0"/>
              <a:t>φορείς</a:t>
            </a:r>
            <a:endParaRPr lang="en-US" dirty="0"/>
          </a:p>
          <a:p>
            <a:pPr lvl="1">
              <a:spcAft>
                <a:spcPts val="1800"/>
              </a:spcAft>
            </a:pPr>
            <a:r>
              <a:rPr lang="el-GR" dirty="0" smtClean="0"/>
              <a:t>Εταιρείες που παρέχουν </a:t>
            </a:r>
            <a:r>
              <a:rPr lang="el-GR" dirty="0"/>
              <a:t>πρόσθετες υπηρεσίες</a:t>
            </a:r>
            <a:endParaRPr lang="en-US" dirty="0"/>
          </a:p>
          <a:p>
            <a:pPr>
              <a:spcAft>
                <a:spcPts val="1800"/>
              </a:spcAft>
            </a:pPr>
            <a:r>
              <a:rPr lang="el-GR" dirty="0" err="1" smtClean="0"/>
              <a:t>Ευρυζωνικότητα</a:t>
            </a:r>
            <a:endParaRPr lang="en-US" dirty="0"/>
          </a:p>
          <a:p>
            <a:pPr>
              <a:spcAft>
                <a:spcPts val="1800"/>
              </a:spcAft>
            </a:pPr>
            <a:r>
              <a:rPr lang="el-GR" dirty="0"/>
              <a:t>Κ</a:t>
            </a:r>
            <a:r>
              <a:rPr lang="el-GR" dirty="0" smtClean="0"/>
              <a:t>υψελοειδής </a:t>
            </a:r>
            <a:r>
              <a:rPr lang="el-GR" dirty="0"/>
              <a:t>ή απλή τηλεφωνική πρόσβαση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089069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2057400" y="2209800"/>
            <a:ext cx="5107148" cy="63054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el-GR" dirty="0" smtClean="0">
                <a:solidFill>
                  <a:schemeClr val="tx1"/>
                </a:solidFill>
              </a:rPr>
              <a:t>Κεφάλαιο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1447800" y="3124200"/>
            <a:ext cx="6324600" cy="135065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Clr>
                <a:srgbClr val="007FA3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ts val="600"/>
              </a:spcBef>
              <a:buClr>
                <a:srgbClr val="007FA3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ts val="600"/>
              </a:spcBef>
              <a:buClr>
                <a:srgbClr val="007FA3"/>
              </a:buClr>
              <a:buFont typeface="Wingdings" panose="05000000000000000000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ts val="600"/>
              </a:spcBef>
              <a:buClr>
                <a:srgbClr val="007FA3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ts val="600"/>
              </a:spcBef>
              <a:buClr>
                <a:srgbClr val="007FA3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ts val="300"/>
              </a:spcBef>
              <a:buClr>
                <a:srgbClr val="007FA3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300"/>
              </a:spcBef>
              <a:buClr>
                <a:srgbClr val="007FA3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300"/>
              </a:spcBef>
              <a:buClr>
                <a:srgbClr val="007FA3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300"/>
              </a:spcBef>
              <a:buClr>
                <a:srgbClr val="007FA3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el-GR" sz="3200" dirty="0" smtClean="0">
                <a:latin typeface="+mj-lt"/>
              </a:rPr>
              <a:t>Δικτύωση</a:t>
            </a:r>
            <a:r>
              <a:rPr lang="el-GR" sz="3200" dirty="0">
                <a:latin typeface="+mj-lt"/>
              </a:rPr>
              <a:t>: </a:t>
            </a:r>
            <a:endParaRPr lang="el-GR" sz="3200" dirty="0" smtClean="0">
              <a:latin typeface="+mj-lt"/>
            </a:endParaRPr>
          </a:p>
          <a:p>
            <a:pPr algn="ctr">
              <a:lnSpc>
                <a:spcPct val="120000"/>
              </a:lnSpc>
            </a:pPr>
            <a:r>
              <a:rPr lang="el-GR" sz="3200" dirty="0" smtClean="0">
                <a:latin typeface="+mj-lt"/>
              </a:rPr>
              <a:t>Σύνδεση </a:t>
            </a:r>
            <a:r>
              <a:rPr lang="el-GR" sz="3200" dirty="0">
                <a:latin typeface="+mj-lt"/>
              </a:rPr>
              <a:t>ψηφιακών συσκευών</a:t>
            </a:r>
          </a:p>
        </p:txBody>
      </p:sp>
    </p:spTree>
    <p:extLst>
      <p:ext uri="{BB962C8B-B14F-4D97-AF65-F5344CB8AC3E}">
        <p14:creationId xmlns:p14="http://schemas.microsoft.com/office/powerpoint/2010/main" xmlns="" val="11976846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66700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l-GR" dirty="0" err="1" smtClean="0"/>
              <a:t>Ευρυζωνικότητα</a:t>
            </a:r>
            <a:endParaRPr lang="en-US" dirty="0"/>
          </a:p>
          <a:p>
            <a:pPr marL="486918" lvl="1">
              <a:spcBef>
                <a:spcPts val="0"/>
              </a:spcBef>
              <a:spcAft>
                <a:spcPts val="600"/>
              </a:spcAft>
            </a:pPr>
            <a:r>
              <a:rPr lang="el-GR" dirty="0" smtClean="0"/>
              <a:t>Καλωδιακό διαδίκτυο</a:t>
            </a:r>
            <a:endParaRPr lang="en-US" dirty="0"/>
          </a:p>
          <a:p>
            <a:pPr marL="486918" lvl="1">
              <a:spcAft>
                <a:spcPts val="600"/>
              </a:spcAft>
            </a:pPr>
            <a:r>
              <a:rPr lang="en-US" dirty="0"/>
              <a:t>DSL </a:t>
            </a:r>
            <a:r>
              <a:rPr lang="en-US" dirty="0" smtClean="0"/>
              <a:t>(</a:t>
            </a:r>
            <a:r>
              <a:rPr lang="el-GR" dirty="0" smtClean="0"/>
              <a:t>ψηφιακή </a:t>
            </a:r>
            <a:r>
              <a:rPr lang="el-GR" dirty="0"/>
              <a:t>συνδρομητική γραμμή</a:t>
            </a:r>
            <a:r>
              <a:rPr lang="en-US" dirty="0" smtClean="0"/>
              <a:t>)</a:t>
            </a:r>
            <a:endParaRPr lang="en-US" dirty="0"/>
          </a:p>
          <a:p>
            <a:pPr marL="486918" lvl="1">
              <a:spcBef>
                <a:spcPts val="0"/>
              </a:spcBef>
              <a:spcAft>
                <a:spcPts val="600"/>
              </a:spcAft>
            </a:pPr>
            <a:r>
              <a:rPr lang="el-GR" dirty="0" smtClean="0"/>
              <a:t>Υπηρεσία οπτικών ινών</a:t>
            </a:r>
            <a:endParaRPr lang="en-US" dirty="0"/>
          </a:p>
          <a:p>
            <a:pPr marL="486918" lvl="1">
              <a:spcAft>
                <a:spcPts val="600"/>
              </a:spcAft>
            </a:pPr>
            <a:r>
              <a:rPr lang="el-GR" dirty="0"/>
              <a:t>Δ</a:t>
            </a:r>
            <a:r>
              <a:rPr lang="el-GR" dirty="0" smtClean="0"/>
              <a:t>ορυφορικές </a:t>
            </a:r>
            <a:r>
              <a:rPr lang="el-GR" dirty="0" err="1"/>
              <a:t>ευρυζωνικές</a:t>
            </a:r>
            <a:r>
              <a:rPr lang="el-GR" dirty="0"/>
              <a:t> συνδέσεις 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600200"/>
          </a:xfrm>
        </p:spPr>
        <p:txBody>
          <a:bodyPr>
            <a:normAutofit/>
          </a:bodyPr>
          <a:lstStyle/>
          <a:p>
            <a:r>
              <a:rPr lang="el-GR" dirty="0" smtClean="0"/>
              <a:t>Σύνδεση </a:t>
            </a:r>
            <a:r>
              <a:rPr lang="el-GR" dirty="0"/>
              <a:t>στο </a:t>
            </a:r>
            <a:r>
              <a:rPr lang="el-GR" dirty="0" smtClean="0"/>
              <a:t>διαδίκτυο</a:t>
            </a:r>
            <a:r>
              <a:rPr lang="en-US" dirty="0"/>
              <a:t/>
            </a:r>
            <a:br>
              <a:rPr lang="en-US" dirty="0"/>
            </a:br>
            <a:r>
              <a:rPr lang="el-GR" sz="3200" dirty="0" err="1" smtClean="0"/>
              <a:t>Ευρυζωνικές</a:t>
            </a:r>
            <a:r>
              <a:rPr lang="el-GR" sz="3200" dirty="0" smtClean="0"/>
              <a:t> </a:t>
            </a:r>
            <a:r>
              <a:rPr lang="el-GR" sz="3200" dirty="0"/>
              <a:t>συνδέσεις στο </a:t>
            </a:r>
            <a:r>
              <a:rPr lang="el-GR" sz="3200" dirty="0" smtClean="0"/>
              <a:t>διαδίκτυο </a:t>
            </a:r>
            <a:r>
              <a:rPr lang="en-US" sz="3200" dirty="0" smtClean="0"/>
              <a:t>(</a:t>
            </a:r>
            <a:r>
              <a:rPr lang="el-GR" sz="3200" dirty="0" smtClean="0"/>
              <a:t>2</a:t>
            </a:r>
            <a:r>
              <a:rPr lang="en-US" sz="3200" dirty="0" smtClean="0"/>
              <a:t> </a:t>
            </a:r>
            <a:r>
              <a:rPr lang="el-GR" sz="3200" dirty="0" smtClean="0"/>
              <a:t>από</a:t>
            </a:r>
            <a:r>
              <a:rPr lang="en-US" sz="3200" dirty="0" smtClean="0"/>
              <a:t> </a:t>
            </a:r>
            <a:r>
              <a:rPr lang="en-US" sz="3200" dirty="0"/>
              <a:t>2)</a:t>
            </a:r>
            <a:br>
              <a:rPr lang="en-US" sz="3200" dirty="0"/>
            </a:br>
            <a:r>
              <a:rPr lang="en-US" sz="2000" dirty="0" smtClean="0"/>
              <a:t>(</a:t>
            </a:r>
            <a:r>
              <a:rPr lang="el-GR" sz="2000" dirty="0" smtClean="0"/>
              <a:t>Στόχος</a:t>
            </a:r>
            <a:r>
              <a:rPr lang="en-US" sz="2000" dirty="0" smtClean="0"/>
              <a:t> </a:t>
            </a:r>
            <a:r>
              <a:rPr lang="en-US" sz="2000" dirty="0"/>
              <a:t>7.6)</a:t>
            </a:r>
            <a:endParaRPr lang="en-US" dirty="0"/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 rotWithShape="1">
          <a:blip r:embed="rId3" cstate="print"/>
          <a:srcRect l="24999" t="39624" r="25000" b="29250"/>
          <a:stretch/>
        </p:blipFill>
        <p:spPr>
          <a:xfrm>
            <a:off x="685800" y="4153800"/>
            <a:ext cx="7508566" cy="26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039776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600200"/>
          </a:xfrm>
        </p:spPr>
        <p:txBody>
          <a:bodyPr>
            <a:normAutofit/>
          </a:bodyPr>
          <a:lstStyle/>
          <a:p>
            <a:r>
              <a:rPr lang="el-GR" dirty="0" smtClean="0"/>
              <a:t>Σύνδεση στο διαδίκτυο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r>
              <a:rPr lang="el-GR" sz="3200" dirty="0" smtClean="0"/>
              <a:t>Ασύρματη </a:t>
            </a:r>
            <a:r>
              <a:rPr lang="el-GR" sz="3200" dirty="0"/>
              <a:t>πρόσβαση στο </a:t>
            </a:r>
            <a:r>
              <a:rPr lang="el-GR" sz="3200" dirty="0" smtClean="0"/>
              <a:t>διαδίκτυο </a:t>
            </a:r>
            <a:r>
              <a:rPr lang="en-US" sz="2000" dirty="0" smtClean="0"/>
              <a:t>(</a:t>
            </a:r>
            <a:r>
              <a:rPr lang="el-GR" sz="2000" dirty="0" smtClean="0"/>
              <a:t>Στόχος</a:t>
            </a:r>
            <a:r>
              <a:rPr lang="en-US" sz="2000" dirty="0" smtClean="0"/>
              <a:t> </a:t>
            </a:r>
            <a:r>
              <a:rPr lang="en-US" sz="2000" dirty="0"/>
              <a:t>7.7)</a:t>
            </a:r>
            <a:endParaRPr lang="en-US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4114800" cy="5257800"/>
          </a:xfrm>
        </p:spPr>
        <p:txBody>
          <a:bodyPr>
            <a:normAutofit/>
          </a:bodyPr>
          <a:lstStyle/>
          <a:p>
            <a:pPr>
              <a:spcAft>
                <a:spcPts val="2400"/>
              </a:spcAft>
            </a:pPr>
            <a:r>
              <a:rPr lang="el-GR" dirty="0" smtClean="0"/>
              <a:t>Ασύρματο διαδίκτυο</a:t>
            </a:r>
            <a:endParaRPr lang="en-US" dirty="0"/>
          </a:p>
          <a:p>
            <a:pPr lvl="1">
              <a:spcAft>
                <a:spcPts val="2400"/>
              </a:spcAft>
            </a:pPr>
            <a:r>
              <a:rPr lang="el-GR" sz="2600" dirty="0"/>
              <a:t>Α</a:t>
            </a:r>
            <a:r>
              <a:rPr lang="el-GR" sz="2600" dirty="0" smtClean="0"/>
              <a:t>σύρματη πρόσβαση από </a:t>
            </a:r>
            <a:r>
              <a:rPr lang="el-GR" sz="2600" dirty="0"/>
              <a:t>το σπίτι σας</a:t>
            </a:r>
            <a:endParaRPr lang="en-US" sz="2600" dirty="0"/>
          </a:p>
          <a:p>
            <a:pPr lvl="1">
              <a:spcAft>
                <a:spcPts val="2400"/>
              </a:spcAft>
            </a:pPr>
            <a:r>
              <a:rPr lang="el-GR" sz="2600" dirty="0"/>
              <a:t>Σ</a:t>
            </a:r>
            <a:r>
              <a:rPr lang="el-GR" sz="2600" dirty="0" smtClean="0"/>
              <a:t>ημείο </a:t>
            </a:r>
            <a:r>
              <a:rPr lang="el-GR" sz="2600" dirty="0"/>
              <a:t>ενεργού </a:t>
            </a:r>
            <a:r>
              <a:rPr lang="en-US" sz="2600" dirty="0" smtClean="0"/>
              <a:t>Wi-Fi</a:t>
            </a:r>
            <a:endParaRPr lang="en-US" sz="2600" dirty="0"/>
          </a:p>
          <a:p>
            <a:pPr lvl="1">
              <a:spcBef>
                <a:spcPts val="0"/>
              </a:spcBef>
              <a:spcAft>
                <a:spcPts val="2400"/>
              </a:spcAft>
            </a:pPr>
            <a:r>
              <a:rPr lang="el-GR" sz="2600" dirty="0" smtClean="0"/>
              <a:t>Κινητό</a:t>
            </a:r>
            <a:r>
              <a:rPr lang="en-US" sz="2600" dirty="0" smtClean="0"/>
              <a:t> </a:t>
            </a:r>
            <a:r>
              <a:rPr lang="en-US" sz="2600" dirty="0"/>
              <a:t>broadband</a:t>
            </a:r>
          </a:p>
          <a:p>
            <a:pPr lvl="1">
              <a:spcBef>
                <a:spcPts val="0"/>
              </a:spcBef>
              <a:spcAft>
                <a:spcPts val="2400"/>
              </a:spcAft>
            </a:pPr>
            <a:r>
              <a:rPr lang="el-GR" sz="2600" dirty="0" smtClean="0"/>
              <a:t>Ασύρματος</a:t>
            </a:r>
            <a:r>
              <a:rPr lang="en-US" sz="2600" dirty="0" smtClean="0"/>
              <a:t> </a:t>
            </a:r>
            <a:r>
              <a:rPr lang="en-US" sz="2600" dirty="0"/>
              <a:t>ISP</a:t>
            </a:r>
          </a:p>
          <a:p>
            <a:pPr lvl="1">
              <a:spcBef>
                <a:spcPts val="0"/>
              </a:spcBef>
              <a:spcAft>
                <a:spcPts val="2400"/>
              </a:spcAft>
            </a:pPr>
            <a:r>
              <a:rPr lang="el-GR" sz="2600" dirty="0" smtClean="0"/>
              <a:t>Πρόγραμμα δεδομένων</a:t>
            </a:r>
            <a:endParaRPr lang="en-US" sz="2600" dirty="0"/>
          </a:p>
        </p:txBody>
      </p:sp>
      <p:pic>
        <p:nvPicPr>
          <p:cNvPr id="5" name="Picture 4" descr="Screen shows the following:&#10;• Emails sent/received with no attachments are 60 e-mails a day.&#10;• Emails sent with photo attachments are 5 e-mails a day.&#10;• Emails sent/received with attachments are 20 e-mails a day.&#10;• Minutes of streaming video is 30 minutes a day.&#10;• Hours of streaming music is 3 hours in a day.&#10;• Web page viewed is 10 pages a day.&#10;• Apps/games/songs downloaded are 4 apps a day.&#10;• Social media posts with photos uploaded are 5 posts a day.&#10;• Minutes of HD streaming video is 2 minutes a day.&#10;             Estimation of monthly data usage shows 300 MB out of 5 GB. Button to reset calculator is present at the right side.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296717" y="1905000"/>
            <a:ext cx="4847283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050558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905000"/>
            <a:ext cx="9144000" cy="792932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l-GR" i="1" dirty="0">
                <a:solidFill>
                  <a:schemeClr val="tx1"/>
                </a:solidFill>
              </a:rPr>
              <a:t/>
            </a:r>
            <a:br>
              <a:rPr lang="el-GR" i="1" dirty="0">
                <a:solidFill>
                  <a:schemeClr val="tx1"/>
                </a:solidFill>
              </a:rPr>
            </a:br>
            <a:r>
              <a:rPr lang="el-GR" i="1" dirty="0" smtClean="0">
                <a:solidFill>
                  <a:schemeClr val="tx1"/>
                </a:solidFill>
              </a:rPr>
              <a:t>Το </a:t>
            </a:r>
            <a:r>
              <a:rPr lang="el-GR" i="1" dirty="0">
                <a:solidFill>
                  <a:schemeClr val="tx1"/>
                </a:solidFill>
              </a:rPr>
              <a:t>οικιακό δίκτυό σας</a:t>
            </a:r>
            <a:br>
              <a:rPr lang="el-GR" i="1" dirty="0">
                <a:solidFill>
                  <a:schemeClr val="tx1"/>
                </a:solidFill>
              </a:rPr>
            </a:br>
            <a:endParaRPr lang="en-US" b="1" i="1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886200"/>
            <a:ext cx="8686800" cy="1981200"/>
          </a:xfrm>
        </p:spPr>
        <p:txBody>
          <a:bodyPr>
            <a:normAutofit/>
          </a:bodyPr>
          <a:lstStyle/>
          <a:p>
            <a:pPr marL="342900" indent="-3429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l-GR" sz="2800" dirty="0"/>
              <a:t>Εγκατάσταση και ρύθμιση παραμέτρων οικιακών </a:t>
            </a:r>
            <a:r>
              <a:rPr lang="el-GR" sz="2800" dirty="0" smtClean="0"/>
              <a:t>δικτύων</a:t>
            </a:r>
            <a:endParaRPr lang="en-US" sz="2800" dirty="0"/>
          </a:p>
          <a:p>
            <a:pPr marL="342900" indent="-3429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l-GR" sz="2800" dirty="0"/>
              <a:t>Διαχείριση και διασφάλιση ασύρματων </a:t>
            </a:r>
            <a:r>
              <a:rPr lang="el-GR" sz="2800" dirty="0" smtClean="0"/>
              <a:t>δικτύων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34674345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363748"/>
            <a:ext cx="8229600" cy="1312652"/>
          </a:xfrm>
        </p:spPr>
        <p:txBody>
          <a:bodyPr>
            <a:noAutofit/>
          </a:bodyPr>
          <a:lstStyle/>
          <a:p>
            <a:r>
              <a:rPr lang="el-GR" dirty="0" smtClean="0"/>
              <a:t>Εγκατάσταση </a:t>
            </a:r>
            <a:r>
              <a:rPr lang="el-GR" dirty="0"/>
              <a:t>και ρύθμιση παραμέτρων οικιακών δικτύων</a:t>
            </a:r>
            <a:br>
              <a:rPr lang="el-GR" dirty="0"/>
            </a:br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idx="1"/>
          </p:nvPr>
        </p:nvSpPr>
        <p:spPr>
          <a:xfrm>
            <a:off x="457200" y="1600200"/>
            <a:ext cx="8358649" cy="4024313"/>
          </a:xfrm>
        </p:spPr>
        <p:txBody>
          <a:bodyPr>
            <a:normAutofit/>
          </a:bodyPr>
          <a:lstStyle/>
          <a:p>
            <a:pPr marL="0" indent="0">
              <a:spcAft>
                <a:spcPts val="2400"/>
              </a:spcAft>
              <a:buNone/>
            </a:pPr>
            <a:r>
              <a:rPr lang="el-GR" dirty="0" smtClean="0"/>
              <a:t>Στόχοι</a:t>
            </a:r>
            <a:endParaRPr lang="en-US" dirty="0"/>
          </a:p>
          <a:p>
            <a:pPr marL="1035558" indent="-692658">
              <a:spcAft>
                <a:spcPts val="2400"/>
              </a:spcAft>
              <a:buNone/>
            </a:pPr>
            <a:r>
              <a:rPr lang="en-US" sz="2800" dirty="0"/>
              <a:t>7.8  </a:t>
            </a:r>
            <a:r>
              <a:rPr lang="el-GR" sz="2800" dirty="0" smtClean="0"/>
              <a:t>Προετοιμασία </a:t>
            </a:r>
            <a:r>
              <a:rPr lang="el-GR" sz="2800" dirty="0"/>
              <a:t>για τη δημιουργία οικιακού δικτύου.</a:t>
            </a:r>
          </a:p>
          <a:p>
            <a:pPr marL="1035558" indent="-692658">
              <a:spcAft>
                <a:spcPts val="2400"/>
              </a:spcAft>
              <a:buNone/>
            </a:pPr>
            <a:r>
              <a:rPr lang="en-US" sz="2800" dirty="0" smtClean="0"/>
              <a:t>7.9  </a:t>
            </a:r>
            <a:r>
              <a:rPr lang="el-GR" sz="2800" dirty="0"/>
              <a:t>Εγκατάσταση οικιακού </a:t>
            </a:r>
            <a:r>
              <a:rPr lang="el-GR" sz="2800" dirty="0" smtClean="0"/>
              <a:t>δικτύου</a:t>
            </a:r>
            <a:r>
              <a:rPr lang="en-US" sz="2800" dirty="0" smtClean="0"/>
              <a:t>.</a:t>
            </a:r>
            <a:endParaRPr lang="en-US" sz="2800" dirty="0"/>
          </a:p>
          <a:p>
            <a:pPr marL="1035558" indent="-692658">
              <a:spcAft>
                <a:spcPts val="2400"/>
              </a:spcAft>
              <a:buNone/>
            </a:pPr>
            <a:r>
              <a:rPr lang="en-US" sz="2800" dirty="0"/>
              <a:t>7.10 </a:t>
            </a:r>
            <a:r>
              <a:rPr lang="el-GR" sz="2800" dirty="0" smtClean="0"/>
              <a:t>Ρύθμιση </a:t>
            </a:r>
            <a:r>
              <a:rPr lang="el-GR" sz="2800" dirty="0"/>
              <a:t>παραμέτρων λογισμικού οικιακών δικτύων</a:t>
            </a:r>
            <a:r>
              <a:rPr lang="el-GR" sz="2800" dirty="0" smtClean="0"/>
              <a:t>.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xmlns="" val="1544007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dirty="0" smtClean="0"/>
              <a:t>Διαχείριση </a:t>
            </a:r>
            <a:r>
              <a:rPr lang="el-GR" dirty="0"/>
              <a:t>και διασφάλιση ασύρματων δικτύων</a:t>
            </a:r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2400"/>
              </a:spcAft>
              <a:buNone/>
            </a:pPr>
            <a:r>
              <a:rPr lang="el-GR" dirty="0" smtClean="0"/>
              <a:t>Στόχοι</a:t>
            </a:r>
            <a:endParaRPr lang="en-US" dirty="0"/>
          </a:p>
          <a:p>
            <a:pPr marL="1032272" indent="-689372">
              <a:spcAft>
                <a:spcPts val="2400"/>
              </a:spcAft>
              <a:buNone/>
            </a:pPr>
            <a:r>
              <a:rPr lang="en-US" sz="2800" dirty="0"/>
              <a:t>7.11  </a:t>
            </a:r>
            <a:r>
              <a:rPr lang="el-GR" sz="2800" dirty="0"/>
              <a:t>Πιθανά προβλήματα ασύρματων δικτύων και μέσα αποφυγής τους.</a:t>
            </a:r>
          </a:p>
          <a:p>
            <a:pPr marL="1032272" indent="-689372">
              <a:spcAft>
                <a:spcPts val="2400"/>
              </a:spcAft>
              <a:buNone/>
            </a:pPr>
            <a:r>
              <a:rPr lang="en-US" sz="2800" dirty="0" smtClean="0"/>
              <a:t>7.12  </a:t>
            </a:r>
            <a:r>
              <a:rPr lang="el-GR" sz="2800" dirty="0" smtClean="0"/>
              <a:t>Τρόποι </a:t>
            </a:r>
            <a:r>
              <a:rPr lang="el-GR" sz="2800" dirty="0"/>
              <a:t>διασφάλισης ασύρματων οικιακών δικτύων</a:t>
            </a:r>
            <a:r>
              <a:rPr lang="el-GR" sz="2800" dirty="0" smtClean="0"/>
              <a:t>.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xmlns="" val="34866192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5726" y="3196800"/>
            <a:ext cx="4415874" cy="3204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399"/>
            <a:ext cx="8680187" cy="1600201"/>
          </a:xfrm>
        </p:spPr>
        <p:txBody>
          <a:bodyPr>
            <a:noAutofit/>
          </a:bodyPr>
          <a:lstStyle/>
          <a:p>
            <a:r>
              <a:rPr lang="el-GR" dirty="0" smtClean="0"/>
              <a:t>Εγκατάσταση </a:t>
            </a:r>
            <a:r>
              <a:rPr lang="el-GR" dirty="0"/>
              <a:t>και ρύθμιση παραμέτρων οικιακών </a:t>
            </a:r>
            <a:r>
              <a:rPr lang="el-GR" dirty="0" smtClean="0"/>
              <a:t>δικτύων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r>
              <a:rPr lang="el-GR" sz="3200" dirty="0" smtClean="0"/>
              <a:t>Σχεδιασμός οικιακού δικτύου</a:t>
            </a:r>
            <a:r>
              <a:rPr lang="en-US" sz="3200" dirty="0" smtClean="0"/>
              <a:t> </a:t>
            </a:r>
            <a:r>
              <a:rPr lang="en-US" sz="2000" dirty="0" smtClean="0"/>
              <a:t>(</a:t>
            </a:r>
            <a:r>
              <a:rPr lang="el-GR" sz="2000" dirty="0" smtClean="0"/>
              <a:t>Στόχος</a:t>
            </a:r>
            <a:r>
              <a:rPr lang="en-US" sz="2000" dirty="0" smtClean="0"/>
              <a:t> </a:t>
            </a:r>
            <a:r>
              <a:rPr lang="en-US" sz="2000" dirty="0"/>
              <a:t>7.8)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57201" y="1981200"/>
            <a:ext cx="4534294" cy="4419600"/>
          </a:xfrm>
        </p:spPr>
        <p:txBody>
          <a:bodyPr>
            <a:normAutofit/>
          </a:bodyPr>
          <a:lstStyle/>
          <a:p>
            <a:r>
              <a:rPr lang="el-GR" dirty="0"/>
              <a:t>Κ</a:t>
            </a:r>
            <a:r>
              <a:rPr lang="el-GR" dirty="0" smtClean="0"/>
              <a:t>αταγράψετε </a:t>
            </a:r>
            <a:r>
              <a:rPr lang="el-GR" dirty="0"/>
              <a:t>όλες τις συσκευές </a:t>
            </a:r>
            <a:r>
              <a:rPr lang="el-GR" dirty="0" smtClean="0"/>
              <a:t>που χρησιμοποιείτε </a:t>
            </a:r>
            <a:endParaRPr lang="en-US" dirty="0"/>
          </a:p>
          <a:p>
            <a:r>
              <a:rPr lang="el-GR" dirty="0" smtClean="0"/>
              <a:t>Χρησιμοποιήστε τις πιο πρόσφατες εκδόσεις</a:t>
            </a:r>
            <a:endParaRPr lang="en-US" dirty="0"/>
          </a:p>
          <a:p>
            <a:r>
              <a:rPr lang="el-GR" dirty="0" smtClean="0"/>
              <a:t>Χρησιμοποιήστε τον πιο σύγχρονο εξοπλισμό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908895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"/>
            <a:ext cx="8686800" cy="1600201"/>
          </a:xfrm>
        </p:spPr>
        <p:txBody>
          <a:bodyPr>
            <a:noAutofit/>
          </a:bodyPr>
          <a:lstStyle/>
          <a:p>
            <a:r>
              <a:rPr lang="el-GR" sz="3600" dirty="0" smtClean="0"/>
              <a:t>Εγκατάσταση </a:t>
            </a:r>
            <a:r>
              <a:rPr lang="el-GR" sz="3600" dirty="0"/>
              <a:t>και ρύθμιση παραμέτρων οικιακών </a:t>
            </a:r>
            <a:r>
              <a:rPr lang="el-GR" sz="3600" dirty="0" smtClean="0"/>
              <a:t>δικτύων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l-GR" sz="3200" dirty="0" smtClean="0"/>
              <a:t>Σύνδεση </a:t>
            </a:r>
            <a:r>
              <a:rPr lang="el-GR" sz="3200" dirty="0"/>
              <a:t>συσκευών σε </a:t>
            </a:r>
            <a:r>
              <a:rPr lang="el-GR" sz="3200" dirty="0" smtClean="0"/>
              <a:t>δίκτυο </a:t>
            </a:r>
            <a:r>
              <a:rPr lang="en-US" sz="3200" dirty="0" smtClean="0"/>
              <a:t>(1 </a:t>
            </a:r>
            <a:r>
              <a:rPr lang="el-GR" sz="3200" dirty="0" smtClean="0"/>
              <a:t>από</a:t>
            </a:r>
            <a:r>
              <a:rPr lang="en-US" sz="3200" dirty="0" smtClean="0"/>
              <a:t> </a:t>
            </a:r>
            <a:r>
              <a:rPr lang="en-US" sz="3200" dirty="0"/>
              <a:t>2</a:t>
            </a:r>
            <a:r>
              <a:rPr lang="en-US" sz="3200" dirty="0" smtClean="0"/>
              <a:t>)</a:t>
            </a:r>
            <a:r>
              <a:rPr lang="el-GR" sz="3200" dirty="0" smtClean="0"/>
              <a:t> </a:t>
            </a:r>
            <a:r>
              <a:rPr lang="en-US" sz="2000" dirty="0" smtClean="0"/>
              <a:t>(</a:t>
            </a:r>
            <a:r>
              <a:rPr lang="el-GR" sz="2000" dirty="0" smtClean="0"/>
              <a:t>Στόχος</a:t>
            </a:r>
            <a:r>
              <a:rPr lang="en-US" sz="2000" dirty="0" smtClean="0"/>
              <a:t> </a:t>
            </a:r>
            <a:r>
              <a:rPr lang="en-US" sz="2000" dirty="0"/>
              <a:t>7.9) </a:t>
            </a:r>
          </a:p>
        </p:txBody>
      </p:sp>
      <p:sp>
        <p:nvSpPr>
          <p:cNvPr id="6" name="Content Placeholder 9"/>
          <p:cNvSpPr>
            <a:spLocks noGrp="1"/>
          </p:cNvSpPr>
          <p:nvPr>
            <p:ph sz="half" idx="4294967295"/>
          </p:nvPr>
        </p:nvSpPr>
        <p:spPr>
          <a:xfrm>
            <a:off x="457200" y="1752600"/>
            <a:ext cx="5700860" cy="46482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  <a:buSzPct val="100000"/>
            </a:pPr>
            <a:r>
              <a:rPr lang="el-GR" sz="3200" dirty="0" smtClean="0">
                <a:solidFill>
                  <a:schemeClr val="bg2"/>
                </a:solidFill>
              </a:rPr>
              <a:t>Δρομολογητές</a:t>
            </a:r>
            <a:endParaRPr lang="en-US" sz="3200" dirty="0">
              <a:solidFill>
                <a:schemeClr val="bg2"/>
              </a:solidFill>
            </a:endParaRPr>
          </a:p>
          <a:p>
            <a:pPr>
              <a:spcAft>
                <a:spcPts val="1800"/>
              </a:spcAft>
              <a:buSzPct val="100000"/>
            </a:pPr>
            <a:r>
              <a:rPr lang="el-GR" sz="3200" dirty="0" smtClean="0">
                <a:solidFill>
                  <a:schemeClr val="bg2"/>
                </a:solidFill>
              </a:rPr>
              <a:t>Διατάξεις διανομής</a:t>
            </a:r>
            <a:endParaRPr lang="en-US" sz="3200" dirty="0">
              <a:solidFill>
                <a:schemeClr val="bg2"/>
              </a:solidFill>
            </a:endParaRP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 rotWithShape="1">
          <a:blip r:embed="rId3" cstate="print"/>
          <a:srcRect l="25000" t="47036" r="51667" b="26284"/>
          <a:stretch/>
        </p:blipFill>
        <p:spPr>
          <a:xfrm>
            <a:off x="4495800" y="1981200"/>
            <a:ext cx="4535997" cy="2916000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833" t="26285" r="33334" b="20356"/>
          <a:stretch/>
        </p:blipFill>
        <p:spPr>
          <a:xfrm>
            <a:off x="304800" y="3048000"/>
            <a:ext cx="4801999" cy="35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712424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57201" y="1676400"/>
            <a:ext cx="3962400" cy="5029200"/>
          </a:xfrm>
        </p:spPr>
        <p:txBody>
          <a:bodyPr>
            <a:normAutofit lnSpcReduction="10000"/>
          </a:bodyPr>
          <a:lstStyle/>
          <a:p>
            <a:pPr>
              <a:spcAft>
                <a:spcPts val="1800"/>
              </a:spcAft>
            </a:pPr>
            <a:r>
              <a:rPr lang="el-GR" dirty="0" smtClean="0"/>
              <a:t>Ειδικές </a:t>
            </a:r>
            <a:r>
              <a:rPr lang="el-GR" dirty="0"/>
              <a:t>συσκευές οικιακής δικτύωσης </a:t>
            </a:r>
            <a:endParaRPr lang="en-US" dirty="0"/>
          </a:p>
          <a:p>
            <a:pPr lvl="1">
              <a:spcAft>
                <a:spcPts val="1800"/>
              </a:spcAft>
            </a:pPr>
            <a:r>
              <a:rPr lang="el-GR" dirty="0" smtClean="0"/>
              <a:t>Συσκευές </a:t>
            </a:r>
            <a:r>
              <a:rPr lang="el-GR" dirty="0"/>
              <a:t>αποθήκευσης που συνδέονται σε δίκτυο </a:t>
            </a:r>
            <a:r>
              <a:rPr lang="el-GR" dirty="0" smtClean="0"/>
              <a:t>(</a:t>
            </a:r>
            <a:r>
              <a:rPr lang="en-US" dirty="0" smtClean="0"/>
              <a:t>NAS)</a:t>
            </a:r>
            <a:endParaRPr lang="en-US" dirty="0"/>
          </a:p>
          <a:p>
            <a:pPr lvl="1">
              <a:spcAft>
                <a:spcPts val="1800"/>
              </a:spcAft>
            </a:pPr>
            <a:r>
              <a:rPr lang="el-GR" dirty="0"/>
              <a:t>Δ</a:t>
            </a:r>
            <a:r>
              <a:rPr lang="el-GR" dirty="0" smtClean="0"/>
              <a:t>ιακομιστές </a:t>
            </a:r>
            <a:r>
              <a:rPr lang="el-GR" dirty="0"/>
              <a:t>οικιακού δικτύου </a:t>
            </a:r>
            <a:endParaRPr lang="en-US" dirty="0"/>
          </a:p>
          <a:p>
            <a:pPr lvl="1">
              <a:spcAft>
                <a:spcPts val="1800"/>
              </a:spcAft>
            </a:pPr>
            <a:r>
              <a:rPr lang="el-GR" dirty="0"/>
              <a:t>Σ</a:t>
            </a:r>
            <a:r>
              <a:rPr lang="el-GR" dirty="0" smtClean="0"/>
              <a:t>υσκευή </a:t>
            </a:r>
            <a:r>
              <a:rPr lang="el-GR" dirty="0"/>
              <a:t>που μπορεί να συνδεθεί σε δίκτυο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76800" y="2590800"/>
            <a:ext cx="3740937" cy="39960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04800" y="-1"/>
            <a:ext cx="8686800" cy="1600201"/>
          </a:xfrm>
        </p:spPr>
        <p:txBody>
          <a:bodyPr>
            <a:noAutofit/>
          </a:bodyPr>
          <a:lstStyle/>
          <a:p>
            <a:r>
              <a:rPr lang="el-GR" sz="3600" dirty="0" smtClean="0"/>
              <a:t>Εγκατάσταση </a:t>
            </a:r>
            <a:r>
              <a:rPr lang="el-GR" sz="3600" dirty="0"/>
              <a:t>και ρύθμιση παραμέτρων οικιακών </a:t>
            </a:r>
            <a:r>
              <a:rPr lang="el-GR" sz="3600" dirty="0" smtClean="0"/>
              <a:t>δικτύων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l-GR" sz="3200" dirty="0" smtClean="0"/>
              <a:t>Σύνδεση </a:t>
            </a:r>
            <a:r>
              <a:rPr lang="el-GR" sz="3200" dirty="0"/>
              <a:t>συσκευών σε </a:t>
            </a:r>
            <a:r>
              <a:rPr lang="el-GR" sz="3200" dirty="0" smtClean="0"/>
              <a:t>δίκτυο </a:t>
            </a:r>
            <a:r>
              <a:rPr lang="en-US" sz="3200" dirty="0" smtClean="0"/>
              <a:t>(</a:t>
            </a:r>
            <a:r>
              <a:rPr lang="el-GR" sz="3200" dirty="0" smtClean="0"/>
              <a:t>2</a:t>
            </a:r>
            <a:r>
              <a:rPr lang="en-US" sz="3200" dirty="0" smtClean="0"/>
              <a:t> </a:t>
            </a:r>
            <a:r>
              <a:rPr lang="el-GR" sz="3200" dirty="0" smtClean="0"/>
              <a:t>από</a:t>
            </a:r>
            <a:r>
              <a:rPr lang="en-US" sz="3200" dirty="0" smtClean="0"/>
              <a:t> </a:t>
            </a:r>
            <a:r>
              <a:rPr lang="en-US" sz="3200" dirty="0"/>
              <a:t>2</a:t>
            </a:r>
            <a:r>
              <a:rPr lang="en-US" sz="3200" dirty="0" smtClean="0"/>
              <a:t>)</a:t>
            </a:r>
            <a:r>
              <a:rPr lang="el-GR" sz="3200" dirty="0" smtClean="0"/>
              <a:t> </a:t>
            </a:r>
            <a:r>
              <a:rPr lang="en-US" sz="2000" dirty="0" smtClean="0"/>
              <a:t>(</a:t>
            </a:r>
            <a:r>
              <a:rPr lang="el-GR" sz="2000" dirty="0" smtClean="0"/>
              <a:t>Στόχος</a:t>
            </a:r>
            <a:r>
              <a:rPr lang="en-US" sz="2000" dirty="0" smtClean="0"/>
              <a:t> </a:t>
            </a:r>
            <a:r>
              <a:rPr lang="en-US" sz="2000" dirty="0"/>
              <a:t>7.9) </a:t>
            </a:r>
          </a:p>
        </p:txBody>
      </p:sp>
    </p:spTree>
    <p:extLst>
      <p:ext uri="{BB962C8B-B14F-4D97-AF65-F5344CB8AC3E}">
        <p14:creationId xmlns:p14="http://schemas.microsoft.com/office/powerpoint/2010/main" xmlns="" val="12960574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704204" cy="1600200"/>
          </a:xfrm>
        </p:spPr>
        <p:txBody>
          <a:bodyPr>
            <a:noAutofit/>
          </a:bodyPr>
          <a:lstStyle/>
          <a:p>
            <a:r>
              <a:rPr lang="el-GR" sz="3600" dirty="0" smtClean="0"/>
              <a:t>Εγκατάσταση </a:t>
            </a:r>
            <a:r>
              <a:rPr lang="el-GR" sz="3600" dirty="0"/>
              <a:t>και ρύθμιση παραμέτρων οικιακών </a:t>
            </a:r>
            <a:r>
              <a:rPr lang="el-GR" sz="3600" dirty="0" smtClean="0"/>
              <a:t>δικτύων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l-GR" sz="3200" dirty="0" smtClean="0"/>
              <a:t>Ρύθμιση </a:t>
            </a:r>
            <a:r>
              <a:rPr lang="el-GR" sz="3200" dirty="0"/>
              <a:t>παραμέτρων λογισμικού για οικιακό δίκτυο </a:t>
            </a:r>
            <a:r>
              <a:rPr lang="en-US" sz="2000" dirty="0" smtClean="0"/>
              <a:t>(</a:t>
            </a:r>
            <a:r>
              <a:rPr lang="el-GR" sz="2000" dirty="0" smtClean="0"/>
              <a:t>Στόχος</a:t>
            </a:r>
            <a:r>
              <a:rPr lang="en-US" sz="2000" dirty="0" smtClean="0"/>
              <a:t> </a:t>
            </a:r>
            <a:r>
              <a:rPr lang="en-US" sz="2000" dirty="0"/>
              <a:t>7.10)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457200" y="2133362"/>
            <a:ext cx="84582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6032" indent="-256032">
              <a:spcAft>
                <a:spcPts val="1200"/>
              </a:spcAft>
              <a:buClr>
                <a:srgbClr val="007FA3"/>
              </a:buClr>
              <a:buSzPct val="100000"/>
              <a:buFont typeface="Arial" panose="020B0604020202020204" pitchFamily="34" charset="0"/>
              <a:buChar char="•"/>
            </a:pPr>
            <a:r>
              <a:rPr lang="el-GR" sz="2600" dirty="0" smtClean="0">
                <a:solidFill>
                  <a:schemeClr val="bg2"/>
                </a:solidFill>
              </a:rPr>
              <a:t>Ρύθμιση δικτύου που βασίζεται στα</a:t>
            </a:r>
            <a:r>
              <a:rPr lang="en-US" sz="2600" dirty="0" smtClean="0">
                <a:solidFill>
                  <a:schemeClr val="bg2"/>
                </a:solidFill>
              </a:rPr>
              <a:t> Windows</a:t>
            </a:r>
            <a:endParaRPr lang="en-US" sz="2600" dirty="0">
              <a:solidFill>
                <a:schemeClr val="bg2"/>
              </a:solidFill>
            </a:endParaRPr>
          </a:p>
          <a:p>
            <a:pPr marL="256032" indent="-256032">
              <a:spcAft>
                <a:spcPts val="1200"/>
              </a:spcAft>
              <a:buClr>
                <a:srgbClr val="007FA3"/>
              </a:buClr>
              <a:buSzPct val="100000"/>
              <a:buFont typeface="Arial" panose="020B0604020202020204" pitchFamily="34" charset="0"/>
              <a:buChar char="•"/>
            </a:pPr>
            <a:r>
              <a:rPr lang="el-GR" sz="2600" dirty="0" smtClean="0">
                <a:solidFill>
                  <a:schemeClr val="bg2"/>
                </a:solidFill>
              </a:rPr>
              <a:t>Κοινή χρήση αρχείων</a:t>
            </a:r>
            <a:endParaRPr lang="en-US" sz="2600" dirty="0">
              <a:solidFill>
                <a:schemeClr val="bg2"/>
              </a:solidFill>
            </a:endParaRPr>
          </a:p>
          <a:p>
            <a:pPr marL="256032" indent="-256032">
              <a:spcAft>
                <a:spcPts val="1200"/>
              </a:spcAft>
              <a:buClr>
                <a:srgbClr val="007FA3"/>
              </a:buClr>
              <a:buSzPct val="100000"/>
              <a:buFont typeface="Arial" panose="020B0604020202020204" pitchFamily="34" charset="0"/>
              <a:buChar char="•"/>
            </a:pPr>
            <a:r>
              <a:rPr lang="el-GR" sz="2600" dirty="0" smtClean="0">
                <a:solidFill>
                  <a:schemeClr val="bg2"/>
                </a:solidFill>
              </a:rPr>
              <a:t>Σύνδεση φορητών συσκευών</a:t>
            </a:r>
            <a:endParaRPr lang="en-US" sz="2600" dirty="0">
              <a:solidFill>
                <a:schemeClr val="bg2"/>
              </a:solidFill>
            </a:endParaRP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 rotWithShape="1">
          <a:blip r:embed="rId3" cstate="print"/>
          <a:srcRect l="25833" t="24803" r="26667" b="35178"/>
          <a:stretch/>
        </p:blipFill>
        <p:spPr>
          <a:xfrm>
            <a:off x="1447800" y="3657600"/>
            <a:ext cx="6459997" cy="30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520311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686800" cy="16002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l-GR" sz="3600" dirty="0" smtClean="0"/>
              <a:t>Διαχείριση </a:t>
            </a:r>
            <a:r>
              <a:rPr lang="el-GR" sz="3600" dirty="0"/>
              <a:t>και διασφάλιση ασύρματων δικτύων</a:t>
            </a:r>
            <a:r>
              <a:rPr lang="en-US" sz="2475" dirty="0"/>
              <a:t/>
            </a:r>
            <a:br>
              <a:rPr lang="en-US" sz="2475" dirty="0"/>
            </a:br>
            <a:r>
              <a:rPr lang="el-GR" sz="3200" dirty="0" smtClean="0"/>
              <a:t>Αντιμετώπιση </a:t>
            </a:r>
            <a:r>
              <a:rPr lang="el-GR" sz="3200" dirty="0"/>
              <a:t>προβλημάτων ασύρματων δικτύων</a:t>
            </a:r>
            <a:br>
              <a:rPr lang="el-GR" sz="3200" dirty="0"/>
            </a:br>
            <a:r>
              <a:rPr lang="en-US" sz="2000" dirty="0" smtClean="0"/>
              <a:t>(</a:t>
            </a:r>
            <a:r>
              <a:rPr lang="el-GR" sz="2000" dirty="0" smtClean="0"/>
              <a:t>Στόχος</a:t>
            </a:r>
            <a:r>
              <a:rPr lang="en-US" sz="2000" dirty="0" smtClean="0"/>
              <a:t> </a:t>
            </a:r>
            <a:r>
              <a:rPr lang="en-US" sz="2000" dirty="0"/>
              <a:t>7.11)</a:t>
            </a:r>
            <a:endParaRPr lang="en-US" sz="3600" dirty="0"/>
          </a:p>
        </p:txBody>
      </p:sp>
      <p:sp>
        <p:nvSpPr>
          <p:cNvPr id="120834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27237"/>
            <a:ext cx="8229600" cy="4525963"/>
          </a:xfrm>
        </p:spPr>
        <p:txBody>
          <a:bodyPr>
            <a:normAutofit/>
          </a:bodyPr>
          <a:lstStyle/>
          <a:p>
            <a:pPr>
              <a:spcAft>
                <a:spcPts val="900"/>
              </a:spcAft>
            </a:pPr>
            <a:r>
              <a:rPr lang="el-GR" sz="2600" dirty="0" smtClean="0"/>
              <a:t>Εμβέλεια</a:t>
            </a:r>
            <a:endParaRPr lang="en-US" sz="2600" dirty="0"/>
          </a:p>
          <a:p>
            <a:pPr>
              <a:spcAft>
                <a:spcPts val="900"/>
              </a:spcAft>
            </a:pPr>
            <a:r>
              <a:rPr lang="el-GR" sz="2600" dirty="0" smtClean="0"/>
              <a:t>Απόδοση</a:t>
            </a:r>
            <a:endParaRPr lang="en-US" sz="2600" dirty="0"/>
          </a:p>
          <a:p>
            <a:pPr>
              <a:spcAft>
                <a:spcPts val="900"/>
              </a:spcAft>
            </a:pPr>
            <a:r>
              <a:rPr lang="el-GR" sz="2600" dirty="0"/>
              <a:t>Σ</a:t>
            </a:r>
            <a:r>
              <a:rPr lang="el-GR" sz="2600" dirty="0" smtClean="0"/>
              <a:t>υσκευή επέκτασης </a:t>
            </a:r>
            <a:r>
              <a:rPr lang="el-GR" sz="2600" dirty="0"/>
              <a:t>εμβέλειας ασύρματου δικτύου </a:t>
            </a:r>
            <a:endParaRPr lang="en-US" sz="2600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 rotWithShape="1">
          <a:blip r:embed="rId3" cstate="print"/>
          <a:srcRect l="25000" t="36660" r="23333" b="33696"/>
          <a:stretch/>
        </p:blipFill>
        <p:spPr>
          <a:xfrm>
            <a:off x="139806" y="3505200"/>
            <a:ext cx="8927994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851783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0" y="1905000"/>
            <a:ext cx="9144000" cy="805991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l-GR" i="1" dirty="0" smtClean="0">
                <a:solidFill>
                  <a:schemeClr val="tx1"/>
                </a:solidFill>
              </a:rPr>
              <a:t>Πώς </a:t>
            </a:r>
            <a:r>
              <a:rPr lang="el-GR" i="1" dirty="0">
                <a:solidFill>
                  <a:schemeClr val="tx1"/>
                </a:solidFill>
              </a:rPr>
              <a:t>λειτουργούν τα δίκτυα</a:t>
            </a:r>
            <a:br>
              <a:rPr lang="el-GR" i="1" dirty="0">
                <a:solidFill>
                  <a:schemeClr val="tx1"/>
                </a:solidFill>
              </a:rPr>
            </a:br>
            <a:endParaRPr lang="en-US" b="1" i="1" dirty="0">
              <a:solidFill>
                <a:schemeClr val="tx1"/>
              </a:solidFill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457201" y="3886200"/>
            <a:ext cx="8686800" cy="2819400"/>
          </a:xfrm>
        </p:spPr>
        <p:txBody>
          <a:bodyPr>
            <a:noAutofit/>
          </a:bodyPr>
          <a:lstStyle/>
          <a:p>
            <a:pPr marL="342900" indent="-3429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l-GR" sz="2800" dirty="0" smtClean="0"/>
              <a:t>Τα </a:t>
            </a:r>
            <a:r>
              <a:rPr lang="el-GR" sz="2800" dirty="0"/>
              <a:t>βασικά στοιχεία της δικτύωσης </a:t>
            </a:r>
            <a:endParaRPr lang="en-US" sz="2800" dirty="0"/>
          </a:p>
          <a:p>
            <a:pPr marL="342900" indent="-3429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l-GR" sz="2800" dirty="0" smtClean="0"/>
              <a:t>Αρχιτεκτονικές </a:t>
            </a:r>
            <a:r>
              <a:rPr lang="el-GR" sz="2800" dirty="0"/>
              <a:t>δικτύων </a:t>
            </a:r>
            <a:endParaRPr lang="en-US" sz="2800" dirty="0"/>
          </a:p>
          <a:p>
            <a:pPr marL="342900" indent="-3429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l-GR" sz="2800" dirty="0" smtClean="0"/>
              <a:t>Στοιχεία </a:t>
            </a:r>
            <a:r>
              <a:rPr lang="el-GR" sz="2800" dirty="0"/>
              <a:t>δικτύων </a:t>
            </a:r>
            <a:endParaRPr lang="en-US" sz="2800" dirty="0"/>
          </a:p>
          <a:p>
            <a:pPr marL="342900" indent="-3429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l-GR" sz="2800" dirty="0" smtClean="0"/>
              <a:t>Σύνδεση </a:t>
            </a:r>
            <a:r>
              <a:rPr lang="el-GR" sz="2800" dirty="0"/>
              <a:t>στο διαδίκτυο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12008669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686800" cy="16002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l-GR" sz="3600" dirty="0"/>
              <a:t>Διαχείριση και διασφάλιση ασύρματων </a:t>
            </a:r>
            <a:r>
              <a:rPr lang="el-GR" sz="3600" dirty="0" smtClean="0"/>
              <a:t>δικτύων</a:t>
            </a:r>
            <a:r>
              <a:rPr lang="en-US" sz="2475" dirty="0"/>
              <a:t/>
            </a:r>
            <a:br>
              <a:rPr lang="en-US" sz="2475" dirty="0"/>
            </a:br>
            <a:r>
              <a:rPr lang="el-GR" sz="3200" dirty="0" smtClean="0"/>
              <a:t>Διασφάλιση </a:t>
            </a:r>
            <a:r>
              <a:rPr lang="el-GR" sz="3200" dirty="0"/>
              <a:t>ασύρματων </a:t>
            </a:r>
            <a:r>
              <a:rPr lang="el-GR" sz="3200" dirty="0" smtClean="0"/>
              <a:t>δικτύων </a:t>
            </a:r>
            <a:r>
              <a:rPr lang="en-US" sz="3200" dirty="0" smtClean="0"/>
              <a:t>(1 </a:t>
            </a:r>
            <a:r>
              <a:rPr lang="el-GR" sz="3200" dirty="0" smtClean="0"/>
              <a:t>από</a:t>
            </a:r>
            <a:r>
              <a:rPr lang="en-US" sz="3200" dirty="0" smtClean="0"/>
              <a:t> </a:t>
            </a:r>
            <a:r>
              <a:rPr lang="en-US" sz="3200" dirty="0"/>
              <a:t>2) </a:t>
            </a:r>
            <a:r>
              <a:rPr lang="el-GR" sz="3200" dirty="0" smtClean="0"/>
              <a:t/>
            </a:r>
            <a:br>
              <a:rPr lang="el-GR" sz="3200" dirty="0" smtClean="0"/>
            </a:br>
            <a:r>
              <a:rPr lang="en-US" sz="2000" dirty="0" smtClean="0"/>
              <a:t>(</a:t>
            </a:r>
            <a:r>
              <a:rPr lang="el-GR" sz="2000" dirty="0" smtClean="0"/>
              <a:t>Στόχος</a:t>
            </a:r>
            <a:r>
              <a:rPr lang="en-US" sz="2000" dirty="0" smtClean="0"/>
              <a:t> </a:t>
            </a:r>
            <a:r>
              <a:rPr lang="en-US" sz="2000" dirty="0"/>
              <a:t>7.12)</a:t>
            </a:r>
            <a:endParaRPr lang="en-US" sz="2700" dirty="0"/>
          </a:p>
        </p:txBody>
      </p:sp>
      <p:sp>
        <p:nvSpPr>
          <p:cNvPr id="120834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209800"/>
            <a:ext cx="8610600" cy="5257800"/>
          </a:xfrm>
        </p:spPr>
        <p:txBody>
          <a:bodyPr>
            <a:normAutofit/>
          </a:bodyPr>
          <a:lstStyle/>
          <a:p>
            <a:pPr>
              <a:spcAft>
                <a:spcPts val="300"/>
              </a:spcAft>
            </a:pPr>
            <a:r>
              <a:rPr lang="en-US" sz="2800" dirty="0"/>
              <a:t>Piggybacking</a:t>
            </a:r>
          </a:p>
          <a:p>
            <a:pPr>
              <a:spcAft>
                <a:spcPts val="300"/>
              </a:spcAft>
            </a:pPr>
            <a:r>
              <a:rPr lang="el-GR" sz="2800" dirty="0" smtClean="0"/>
              <a:t>Ενεργοποιήστε </a:t>
            </a:r>
            <a:r>
              <a:rPr lang="el-GR" sz="2800" dirty="0"/>
              <a:t>τα πρωτόκολλα ασφαλείας</a:t>
            </a:r>
            <a:endParaRPr lang="en-US" sz="2800" dirty="0"/>
          </a:p>
          <a:p>
            <a:pPr>
              <a:spcAft>
                <a:spcPts val="300"/>
              </a:spcAft>
            </a:pPr>
            <a:r>
              <a:rPr lang="el-GR" sz="2800" dirty="0" smtClean="0"/>
              <a:t>Αλλάξτε </a:t>
            </a:r>
            <a:r>
              <a:rPr lang="el-GR" sz="2800" dirty="0"/>
              <a:t>το όνομα του δικτύου (SSID). </a:t>
            </a:r>
            <a:endParaRPr lang="en-US" sz="2800" dirty="0"/>
          </a:p>
          <a:p>
            <a:pPr>
              <a:spcAft>
                <a:spcPts val="300"/>
              </a:spcAft>
            </a:pPr>
            <a:r>
              <a:rPr lang="el-GR" sz="2800" dirty="0" smtClean="0"/>
              <a:t>Απενεργοποιήστε </a:t>
            </a:r>
            <a:r>
              <a:rPr lang="el-GR" sz="2800" dirty="0"/>
              <a:t>τη μετάδοση του SSID</a:t>
            </a:r>
            <a:endParaRPr lang="en-US" sz="2800" dirty="0"/>
          </a:p>
          <a:p>
            <a:pPr>
              <a:spcAft>
                <a:spcPts val="300"/>
              </a:spcAft>
            </a:pPr>
            <a:r>
              <a:rPr lang="el-GR" sz="2800" dirty="0" smtClean="0"/>
              <a:t>Αλλάξτε </a:t>
            </a:r>
            <a:r>
              <a:rPr lang="el-GR" sz="2800" dirty="0"/>
              <a:t>τον προεπιλεγμένο κωδικό </a:t>
            </a:r>
            <a:r>
              <a:rPr lang="el-GR" sz="2800" dirty="0" smtClean="0"/>
              <a:t>πρόσβασης</a:t>
            </a:r>
            <a:endParaRPr lang="en-US" sz="2800" dirty="0"/>
          </a:p>
          <a:p>
            <a:pPr>
              <a:spcAft>
                <a:spcPts val="300"/>
              </a:spcAft>
            </a:pPr>
            <a:r>
              <a:rPr lang="el-GR" sz="2800" dirty="0" smtClean="0"/>
              <a:t>Δημιουργήστε </a:t>
            </a:r>
            <a:r>
              <a:rPr lang="el-GR" sz="2800" dirty="0"/>
              <a:t>μια συνθηματική φράση</a:t>
            </a:r>
            <a:endParaRPr lang="en-US" sz="2800" dirty="0"/>
          </a:p>
          <a:p>
            <a:pPr>
              <a:spcAft>
                <a:spcPts val="300"/>
              </a:spcAft>
            </a:pPr>
            <a:r>
              <a:rPr lang="el-GR" sz="2800" dirty="0" smtClean="0"/>
              <a:t>Υλοποιήστε </a:t>
            </a:r>
            <a:r>
              <a:rPr lang="el-GR" sz="2800" dirty="0"/>
              <a:t>τον έλεγχο προσπέλασης μέσων</a:t>
            </a:r>
            <a:endParaRPr lang="en-US" sz="2800" dirty="0"/>
          </a:p>
          <a:p>
            <a:pPr>
              <a:spcAft>
                <a:spcPts val="300"/>
              </a:spcAft>
            </a:pPr>
            <a:r>
              <a:rPr lang="el-GR" sz="2800" dirty="0" smtClean="0"/>
              <a:t>Περιορίστε </a:t>
            </a:r>
            <a:r>
              <a:rPr lang="el-GR" sz="2800" dirty="0"/>
              <a:t>την εμβέλεια του σήματός σας</a:t>
            </a:r>
            <a:endParaRPr lang="en-US" sz="2800" dirty="0"/>
          </a:p>
          <a:p>
            <a:pPr>
              <a:spcAft>
                <a:spcPts val="300"/>
              </a:spcAft>
            </a:pPr>
            <a:r>
              <a:rPr lang="el-GR" sz="2800" dirty="0" smtClean="0"/>
              <a:t>Κάντε </a:t>
            </a:r>
            <a:r>
              <a:rPr lang="el-GR" sz="2800" dirty="0"/>
              <a:t>αναβαθμίσεις στο </a:t>
            </a:r>
            <a:r>
              <a:rPr lang="en-US" sz="2800" dirty="0"/>
              <a:t>firmware</a:t>
            </a:r>
          </a:p>
        </p:txBody>
      </p:sp>
    </p:spTree>
    <p:extLst>
      <p:ext uri="{BB962C8B-B14F-4D97-AF65-F5344CB8AC3E}">
        <p14:creationId xmlns:p14="http://schemas.microsoft.com/office/powerpoint/2010/main" xmlns="" val="1151970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686800" cy="16002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l-GR" sz="3600" dirty="0"/>
              <a:t>Διαχείριση και διασφάλιση ασύρματων </a:t>
            </a:r>
            <a:r>
              <a:rPr lang="el-GR" sz="3600" dirty="0" smtClean="0"/>
              <a:t>δικτύων</a:t>
            </a:r>
            <a:r>
              <a:rPr lang="en-US" sz="2475" dirty="0"/>
              <a:t/>
            </a:r>
            <a:br>
              <a:rPr lang="en-US" sz="2475" dirty="0"/>
            </a:br>
            <a:r>
              <a:rPr lang="el-GR" sz="3200" dirty="0" smtClean="0"/>
              <a:t>Διασφάλιση </a:t>
            </a:r>
            <a:r>
              <a:rPr lang="el-GR" sz="3200" dirty="0"/>
              <a:t>ασύρματων </a:t>
            </a:r>
            <a:r>
              <a:rPr lang="el-GR" sz="3200" dirty="0" smtClean="0"/>
              <a:t>δικτύων </a:t>
            </a:r>
            <a:r>
              <a:rPr lang="en-US" sz="3200" dirty="0" smtClean="0"/>
              <a:t>(</a:t>
            </a:r>
            <a:r>
              <a:rPr lang="el-GR" sz="3200" dirty="0" smtClean="0"/>
              <a:t>2</a:t>
            </a:r>
            <a:r>
              <a:rPr lang="en-US" sz="3200" dirty="0" smtClean="0"/>
              <a:t> </a:t>
            </a:r>
            <a:r>
              <a:rPr lang="el-GR" sz="3200" dirty="0" smtClean="0"/>
              <a:t>από</a:t>
            </a:r>
            <a:r>
              <a:rPr lang="en-US" sz="3200" dirty="0" smtClean="0"/>
              <a:t> </a:t>
            </a:r>
            <a:r>
              <a:rPr lang="en-US" sz="3200" dirty="0"/>
              <a:t>2) </a:t>
            </a:r>
            <a:r>
              <a:rPr lang="el-GR" sz="3200" dirty="0" smtClean="0"/>
              <a:t/>
            </a:r>
            <a:br>
              <a:rPr lang="el-GR" sz="3200" dirty="0" smtClean="0"/>
            </a:br>
            <a:r>
              <a:rPr lang="en-US" sz="2000" dirty="0" smtClean="0"/>
              <a:t>(</a:t>
            </a:r>
            <a:r>
              <a:rPr lang="el-GR" sz="2000" dirty="0" smtClean="0"/>
              <a:t>Στόχος</a:t>
            </a:r>
            <a:r>
              <a:rPr lang="en-US" sz="2000" dirty="0" smtClean="0"/>
              <a:t> </a:t>
            </a:r>
            <a:r>
              <a:rPr lang="en-US" sz="2000" dirty="0"/>
              <a:t>7.12)</a:t>
            </a:r>
            <a:endParaRPr lang="en-US" sz="2700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 rotWithShape="1">
          <a:blip r:embed="rId3" cstate="print"/>
          <a:srcRect l="25000" t="18874" r="23333" b="30731"/>
          <a:stretch/>
        </p:blipFill>
        <p:spPr>
          <a:xfrm>
            <a:off x="754064" y="2057400"/>
            <a:ext cx="8008936" cy="43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08286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259" y="4458372"/>
            <a:ext cx="8211854" cy="994172"/>
          </a:xfrm>
          <a:noFill/>
        </p:spPr>
        <p:txBody>
          <a:bodyPr>
            <a:normAutofit/>
          </a:bodyPr>
          <a:lstStyle/>
          <a:p>
            <a:r>
              <a:rPr lang="el-GR" sz="54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Ερωτήσεις</a:t>
            </a:r>
            <a:endParaRPr lang="en-US" sz="54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Oval Callout 3"/>
          <p:cNvSpPr/>
          <p:nvPr/>
        </p:nvSpPr>
        <p:spPr>
          <a:xfrm>
            <a:off x="3175930" y="1520927"/>
            <a:ext cx="2946494" cy="3019733"/>
          </a:xfrm>
          <a:prstGeom prst="wedgeEllipseCallout">
            <a:avLst>
              <a:gd name="adj1" fmla="val -53869"/>
              <a:gd name="adj2" fmla="val 59570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1525" dirty="0"/>
              <a:t>;</a:t>
            </a:r>
            <a:endParaRPr lang="en-US" sz="21525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3505200" y="4953000"/>
            <a:ext cx="5106015" cy="2458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687141" y="5434781"/>
            <a:ext cx="7995973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06521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 - Θέση περιεχομένου"/>
          <p:cNvSpPr txBox="1">
            <a:spLocks noGrp="1"/>
          </p:cNvSpPr>
          <p:nvPr>
            <p:ph sz="quarter" idx="1"/>
          </p:nvPr>
        </p:nvSpPr>
        <p:spPr>
          <a:xfrm>
            <a:off x="762000" y="1981200"/>
            <a:ext cx="7772400" cy="2016125"/>
          </a:xfrm>
          <a:ln>
            <a:solidFill>
              <a:schemeClr val="accent6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marL="0" indent="0" algn="ctr">
              <a:buFont typeface="Wingdings 2" pitchFamily="18" charset="2"/>
              <a:buNone/>
              <a:defRPr/>
            </a:pPr>
            <a:r>
              <a:rPr lang="el-GR" sz="2400" smtClean="0">
                <a:solidFill>
                  <a:srgbClr val="1C4853"/>
                </a:solidFill>
                <a:latin typeface="Calibri" pitchFamily="34" charset="0"/>
                <a:ea typeface="ＭＳ Ｐゴシック" pitchFamily="34" charset="-128"/>
                <a:cs typeface="Calibri" pitchFamily="34" charset="0"/>
              </a:rPr>
              <a:t>Απαγορεύεται η αναδημοσίευση ή αναπαραγωγή του παρόντος έργου με οποιονδήποτε τρόπο χωρίς γραπτή άδεια του εκδότη, σύμφωνα με το Ν. 2121/1993 και τη Διεθνή Σύμβαση της Βέρνης </a:t>
            </a:r>
            <a:endParaRPr lang="en-US" sz="2400" smtClean="0">
              <a:solidFill>
                <a:srgbClr val="1C4853"/>
              </a:solidFill>
              <a:latin typeface="Calibri" pitchFamily="34" charset="0"/>
              <a:ea typeface="ＭＳ Ｐゴシック" pitchFamily="34" charset="-128"/>
              <a:cs typeface="Calibri" pitchFamily="34" charset="0"/>
            </a:endParaRPr>
          </a:p>
          <a:p>
            <a:pPr marL="0" indent="0" algn="ctr">
              <a:buFont typeface="Wingdings 2" pitchFamily="18" charset="2"/>
              <a:buNone/>
              <a:defRPr/>
            </a:pPr>
            <a:r>
              <a:rPr lang="el-GR" sz="2400" smtClean="0">
                <a:solidFill>
                  <a:srgbClr val="1C4853"/>
                </a:solidFill>
                <a:latin typeface="Calibri" pitchFamily="34" charset="0"/>
                <a:ea typeface="ＭＳ Ｐゴシック" pitchFamily="34" charset="-128"/>
                <a:cs typeface="Calibri" pitchFamily="34" charset="0"/>
              </a:rPr>
              <a:t>(που έχει κυρωθεί με τον Ν. 100/1975)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dirty="0" smtClean="0"/>
              <a:t>Τα </a:t>
            </a:r>
            <a:r>
              <a:rPr lang="el-GR" dirty="0"/>
              <a:t>βασικά στοιχεία της δικτύωσης </a:t>
            </a:r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2400"/>
              </a:spcAft>
              <a:buNone/>
            </a:pPr>
            <a:r>
              <a:rPr lang="el-GR" dirty="0" smtClean="0"/>
              <a:t>Στόχος</a:t>
            </a:r>
            <a:endParaRPr lang="en-US" dirty="0"/>
          </a:p>
          <a:p>
            <a:pPr marL="1035558" indent="-692658">
              <a:spcAft>
                <a:spcPts val="2400"/>
              </a:spcAft>
              <a:buNone/>
            </a:pPr>
            <a:r>
              <a:rPr lang="en-US" sz="2800" dirty="0"/>
              <a:t>7.1  </a:t>
            </a:r>
            <a:r>
              <a:rPr lang="el-GR" sz="2800" dirty="0"/>
              <a:t>Δίκτυα υπολογιστή και τα υπέρ και τα κατά τους</a:t>
            </a:r>
            <a:r>
              <a:rPr lang="el-GR" sz="2800" dirty="0" smtClean="0"/>
              <a:t>.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xmlns="" val="13968006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dirty="0" smtClean="0"/>
              <a:t>Αρχιτεκτονικές </a:t>
            </a:r>
            <a:r>
              <a:rPr lang="el-GR" dirty="0"/>
              <a:t>δικτύων </a:t>
            </a:r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2400"/>
              </a:spcAft>
              <a:buNone/>
            </a:pPr>
            <a:r>
              <a:rPr lang="el-GR" dirty="0" smtClean="0"/>
              <a:t>Στόχος</a:t>
            </a:r>
            <a:endParaRPr lang="en-US" dirty="0"/>
          </a:p>
          <a:p>
            <a:pPr marL="1035558" indent="-692658">
              <a:spcAft>
                <a:spcPts val="2400"/>
              </a:spcAft>
              <a:buNone/>
            </a:pPr>
            <a:r>
              <a:rPr lang="en-US" sz="2800" dirty="0"/>
              <a:t>7.2  </a:t>
            </a:r>
            <a:r>
              <a:rPr lang="el-GR" sz="2800" dirty="0"/>
              <a:t>Διαφορετικοί τρόποι ορισμού των </a:t>
            </a:r>
            <a:r>
              <a:rPr lang="el-GR" sz="2800" dirty="0" smtClean="0"/>
              <a:t>δικτύων</a:t>
            </a:r>
            <a:r>
              <a:rPr lang="en-US" sz="2800" dirty="0" smtClean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32383023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dirty="0" smtClean="0"/>
              <a:t>Στοιχεία </a:t>
            </a:r>
            <a:r>
              <a:rPr lang="el-GR" dirty="0"/>
              <a:t>δικτύων </a:t>
            </a:r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2400"/>
              </a:spcAft>
              <a:buNone/>
            </a:pPr>
            <a:r>
              <a:rPr lang="el-GR" dirty="0" smtClean="0"/>
              <a:t>Στόχοι</a:t>
            </a:r>
            <a:endParaRPr lang="en-US" dirty="0"/>
          </a:p>
          <a:p>
            <a:pPr marL="1035558" indent="-692658">
              <a:spcAft>
                <a:spcPts val="2400"/>
              </a:spcAft>
              <a:buNone/>
            </a:pPr>
            <a:r>
              <a:rPr lang="en-US" sz="2800" dirty="0"/>
              <a:t>7.3  </a:t>
            </a:r>
            <a:r>
              <a:rPr lang="el-GR" sz="2800" dirty="0"/>
              <a:t>Μέσα μετάδοσης που χρησιμοποιούνται σε δίκτυα. </a:t>
            </a:r>
            <a:endParaRPr lang="el-GR" sz="2800" dirty="0" smtClean="0"/>
          </a:p>
          <a:p>
            <a:pPr marL="1035558" indent="-692658">
              <a:spcAft>
                <a:spcPts val="2400"/>
              </a:spcAft>
              <a:buNone/>
            </a:pPr>
            <a:r>
              <a:rPr lang="en-US" sz="2800" dirty="0" smtClean="0"/>
              <a:t>7.4  </a:t>
            </a:r>
            <a:r>
              <a:rPr lang="el-GR" sz="2800" dirty="0" smtClean="0"/>
              <a:t>Βασικές </a:t>
            </a:r>
            <a:r>
              <a:rPr lang="el-GR" sz="2800" dirty="0"/>
              <a:t>συσκευές υλικού που είναι απαραίτητες για τα δίκτυα. </a:t>
            </a:r>
            <a:endParaRPr lang="el-GR" sz="2800" dirty="0" smtClean="0"/>
          </a:p>
          <a:p>
            <a:pPr marL="1035558" indent="-692658">
              <a:spcAft>
                <a:spcPts val="2400"/>
              </a:spcAft>
              <a:buNone/>
            </a:pPr>
            <a:r>
              <a:rPr lang="en-US" sz="2800" dirty="0" smtClean="0"/>
              <a:t>7.5  </a:t>
            </a:r>
            <a:r>
              <a:rPr lang="el-GR" sz="2800" dirty="0"/>
              <a:t>Τύποι λογισμικού που είναι απαραίτητοι για τα δίκτυα</a:t>
            </a:r>
            <a:r>
              <a:rPr lang="el-GR" sz="2800" dirty="0" smtClean="0"/>
              <a:t>.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xmlns="" val="3446649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dirty="0" smtClean="0"/>
              <a:t>Σύνδεση </a:t>
            </a:r>
            <a:r>
              <a:rPr lang="el-GR" dirty="0"/>
              <a:t>στο διαδίκτυο </a:t>
            </a:r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2400"/>
              </a:spcAft>
              <a:buNone/>
            </a:pPr>
            <a:r>
              <a:rPr lang="el-GR" dirty="0" smtClean="0"/>
              <a:t>Στόχοι</a:t>
            </a:r>
            <a:endParaRPr lang="en-US" dirty="0"/>
          </a:p>
          <a:p>
            <a:pPr marL="1035558" indent="-692658">
              <a:spcAft>
                <a:spcPts val="2400"/>
              </a:spcAft>
              <a:buNone/>
            </a:pPr>
            <a:r>
              <a:rPr lang="en-US" sz="2800" dirty="0"/>
              <a:t>7.6  </a:t>
            </a:r>
            <a:r>
              <a:rPr lang="el-GR" sz="2800" dirty="0" smtClean="0"/>
              <a:t>Σύνοψη </a:t>
            </a:r>
            <a:r>
              <a:rPr lang="el-GR" sz="2800" dirty="0"/>
              <a:t>των επιλογών </a:t>
            </a:r>
            <a:r>
              <a:rPr lang="el-GR" sz="2800" dirty="0" err="1"/>
              <a:t>ευρυζωνικότητας</a:t>
            </a:r>
            <a:r>
              <a:rPr lang="el-GR" sz="2800" dirty="0"/>
              <a:t> που διατίθενται για πρόσβαση στο διαδίκτυο. </a:t>
            </a:r>
            <a:endParaRPr lang="el-GR" sz="2800" dirty="0" smtClean="0"/>
          </a:p>
          <a:p>
            <a:pPr marL="1035558" indent="-692658">
              <a:spcAft>
                <a:spcPts val="2400"/>
              </a:spcAft>
              <a:buNone/>
            </a:pPr>
            <a:r>
              <a:rPr lang="en-US" sz="2800" dirty="0" smtClean="0"/>
              <a:t>7.7  </a:t>
            </a:r>
            <a:r>
              <a:rPr lang="el-GR" sz="2800" dirty="0" smtClean="0"/>
              <a:t>Σύνοψη </a:t>
            </a:r>
            <a:r>
              <a:rPr lang="el-GR" sz="2800" dirty="0"/>
              <a:t>των τρόπων ασύρματης πρόσβασης στο διαδίκτυο.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9062494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600200"/>
          </a:xfrm>
        </p:spPr>
        <p:txBody>
          <a:bodyPr>
            <a:normAutofit/>
          </a:bodyPr>
          <a:lstStyle/>
          <a:p>
            <a:r>
              <a:rPr lang="el-GR" dirty="0" smtClean="0"/>
              <a:t>Τα </a:t>
            </a:r>
            <a:r>
              <a:rPr lang="el-GR" dirty="0"/>
              <a:t>βασικά στοιχεία της </a:t>
            </a:r>
            <a:r>
              <a:rPr lang="el-GR" dirty="0" smtClean="0"/>
              <a:t>δικτύωσης</a:t>
            </a:r>
            <a:r>
              <a:rPr lang="en-US" sz="3000" dirty="0"/>
              <a:t/>
            </a:r>
            <a:br>
              <a:rPr lang="en-US" sz="3000" dirty="0"/>
            </a:br>
            <a:r>
              <a:rPr lang="el-GR" sz="3200" dirty="0" smtClean="0"/>
              <a:t>Δίκτυα</a:t>
            </a:r>
            <a:r>
              <a:rPr lang="en-US" sz="3200" dirty="0" smtClean="0"/>
              <a:t> </a:t>
            </a:r>
            <a:r>
              <a:rPr lang="en-US" sz="3200" dirty="0"/>
              <a:t>(1 </a:t>
            </a:r>
            <a:r>
              <a:rPr lang="el-GR" sz="3200" dirty="0" smtClean="0"/>
              <a:t>από</a:t>
            </a:r>
            <a:r>
              <a:rPr lang="en-US" sz="3200" dirty="0" smtClean="0"/>
              <a:t> </a:t>
            </a:r>
            <a:r>
              <a:rPr lang="en-US" sz="3200" dirty="0"/>
              <a:t>3) </a:t>
            </a:r>
            <a:r>
              <a:rPr lang="en-US" sz="2000" dirty="0" smtClean="0"/>
              <a:t>(</a:t>
            </a:r>
            <a:r>
              <a:rPr lang="el-GR" sz="2000" dirty="0" smtClean="0"/>
              <a:t>Στόχος</a:t>
            </a:r>
            <a:r>
              <a:rPr lang="en-US" sz="2000" dirty="0" smtClean="0"/>
              <a:t> </a:t>
            </a:r>
            <a:r>
              <a:rPr lang="en-US" sz="2000" dirty="0"/>
              <a:t>7.1)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600200"/>
            <a:ext cx="3657600" cy="3962400"/>
          </a:xfrm>
        </p:spPr>
        <p:txBody>
          <a:bodyPr>
            <a:normAutofit/>
          </a:bodyPr>
          <a:lstStyle/>
          <a:p>
            <a:r>
              <a:rPr lang="el-GR" dirty="0" smtClean="0"/>
              <a:t>Δίκτυο υπολογιστών</a:t>
            </a:r>
            <a:endParaRPr lang="en-US" dirty="0">
              <a:effectLst/>
            </a:endParaRPr>
          </a:p>
          <a:p>
            <a:r>
              <a:rPr lang="el-GR" dirty="0" smtClean="0"/>
              <a:t>Κόμβος</a:t>
            </a:r>
            <a:endParaRPr lang="en-US" dirty="0"/>
          </a:p>
          <a:p>
            <a:pPr lvl="1"/>
            <a:r>
              <a:rPr lang="el-GR" dirty="0" smtClean="0"/>
              <a:t>Υπολογιστής</a:t>
            </a:r>
            <a:endParaRPr lang="en-US" dirty="0"/>
          </a:p>
          <a:p>
            <a:pPr lvl="1"/>
            <a:r>
              <a:rPr lang="el-GR" dirty="0" smtClean="0"/>
              <a:t>Περιφερειακή συσκευή</a:t>
            </a:r>
            <a:endParaRPr lang="en-US" dirty="0"/>
          </a:p>
          <a:p>
            <a:pPr lvl="1"/>
            <a:r>
              <a:rPr lang="el-GR" dirty="0" smtClean="0"/>
              <a:t>Συσκευή δικτύου</a:t>
            </a:r>
            <a:endParaRPr lang="en-US" dirty="0">
              <a:effectLst/>
            </a:endParaRP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 rotWithShape="1">
          <a:blip r:embed="rId3" cstate="print"/>
          <a:srcRect l="23333" t="30731" r="24167" b="21839"/>
          <a:stretch/>
        </p:blipFill>
        <p:spPr>
          <a:xfrm>
            <a:off x="3505199" y="2057400"/>
            <a:ext cx="5528248" cy="28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7752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el-GR" dirty="0" smtClean="0"/>
              <a:t>Πλεονεκτήματα των δικτύων</a:t>
            </a:r>
            <a:endParaRPr lang="en-US" dirty="0"/>
          </a:p>
          <a:p>
            <a:pPr lvl="1">
              <a:spcAft>
                <a:spcPts val="1800"/>
              </a:spcAft>
            </a:pPr>
            <a:r>
              <a:rPr lang="el-GR" dirty="0" smtClean="0"/>
              <a:t>Κοινή χρήση γρήγορης σύνδεσης </a:t>
            </a:r>
            <a:r>
              <a:rPr lang="el-GR" dirty="0"/>
              <a:t>στο διαδίκτυο </a:t>
            </a:r>
            <a:endParaRPr lang="en-US" dirty="0"/>
          </a:p>
          <a:p>
            <a:pPr lvl="1">
              <a:spcAft>
                <a:spcPts val="1800"/>
              </a:spcAft>
            </a:pPr>
            <a:r>
              <a:rPr lang="el-GR" dirty="0" smtClean="0"/>
              <a:t>Κοινή </a:t>
            </a:r>
            <a:r>
              <a:rPr lang="el-GR" dirty="0"/>
              <a:t>χρήση εκτυπωτών και άλλων περιφερειακών </a:t>
            </a:r>
            <a:r>
              <a:rPr lang="el-GR" dirty="0" smtClean="0"/>
              <a:t>συσκευών</a:t>
            </a:r>
          </a:p>
          <a:p>
            <a:pPr lvl="1">
              <a:spcAft>
                <a:spcPts val="1800"/>
              </a:spcAft>
            </a:pPr>
            <a:r>
              <a:rPr lang="el-GR" dirty="0" smtClean="0"/>
              <a:t>Κοινή χρήση αρχείων</a:t>
            </a:r>
            <a:endParaRPr lang="el-GR" dirty="0"/>
          </a:p>
          <a:p>
            <a:pPr lvl="1">
              <a:spcAft>
                <a:spcPts val="1800"/>
              </a:spcAft>
            </a:pPr>
            <a:r>
              <a:rPr lang="el-GR" dirty="0" smtClean="0"/>
              <a:t>Κοινή επικοινωνία</a:t>
            </a:r>
            <a:endParaRPr lang="en-US" dirty="0"/>
          </a:p>
          <a:p>
            <a:pPr>
              <a:spcAft>
                <a:spcPts val="1800"/>
              </a:spcAft>
            </a:pPr>
            <a:r>
              <a:rPr lang="el-GR" dirty="0" smtClean="0"/>
              <a:t>Μειονέκτημα των δικτύων</a:t>
            </a:r>
            <a:endParaRPr lang="en-US" dirty="0"/>
          </a:p>
          <a:p>
            <a:pPr lvl="1">
              <a:spcBef>
                <a:spcPts val="0"/>
              </a:spcBef>
              <a:spcAft>
                <a:spcPts val="1800"/>
              </a:spcAft>
            </a:pPr>
            <a:r>
              <a:rPr lang="el-GR" dirty="0" smtClean="0"/>
              <a:t>Χρόνος εγκατάστασης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600200"/>
          </a:xfrm>
        </p:spPr>
        <p:txBody>
          <a:bodyPr>
            <a:normAutofit/>
          </a:bodyPr>
          <a:lstStyle/>
          <a:p>
            <a:r>
              <a:rPr lang="el-GR" dirty="0" smtClean="0"/>
              <a:t>Τα </a:t>
            </a:r>
            <a:r>
              <a:rPr lang="el-GR" dirty="0"/>
              <a:t>βασικά στοιχεία της </a:t>
            </a:r>
            <a:r>
              <a:rPr lang="el-GR" dirty="0" smtClean="0"/>
              <a:t>δικτύωσης</a:t>
            </a:r>
            <a:r>
              <a:rPr lang="en-US" sz="3000" dirty="0"/>
              <a:t/>
            </a:r>
            <a:br>
              <a:rPr lang="en-US" sz="3000" dirty="0"/>
            </a:br>
            <a:r>
              <a:rPr lang="el-GR" sz="3200" dirty="0" smtClean="0"/>
              <a:t>Δίκτυα</a:t>
            </a:r>
            <a:r>
              <a:rPr lang="en-US" sz="3200" dirty="0" smtClean="0"/>
              <a:t> (</a:t>
            </a:r>
            <a:r>
              <a:rPr lang="el-GR" sz="3200" dirty="0" smtClean="0"/>
              <a:t>2</a:t>
            </a:r>
            <a:r>
              <a:rPr lang="en-US" sz="3200" dirty="0" smtClean="0"/>
              <a:t> </a:t>
            </a:r>
            <a:r>
              <a:rPr lang="el-GR" sz="3200" dirty="0" smtClean="0"/>
              <a:t>από</a:t>
            </a:r>
            <a:r>
              <a:rPr lang="en-US" sz="3200" dirty="0" smtClean="0"/>
              <a:t> </a:t>
            </a:r>
            <a:r>
              <a:rPr lang="en-US" sz="3200" dirty="0"/>
              <a:t>3) </a:t>
            </a:r>
            <a:r>
              <a:rPr lang="en-US" sz="2000" dirty="0" smtClean="0"/>
              <a:t>(</a:t>
            </a:r>
            <a:r>
              <a:rPr lang="el-GR" sz="2000" dirty="0" smtClean="0"/>
              <a:t>Στόχος</a:t>
            </a:r>
            <a:r>
              <a:rPr lang="en-US" sz="2000" dirty="0" smtClean="0"/>
              <a:t> </a:t>
            </a:r>
            <a:r>
              <a:rPr lang="en-US" sz="2000" dirty="0"/>
              <a:t>7.1)</a:t>
            </a:r>
            <a:endParaRPr lang="en-US" sz="2700" dirty="0"/>
          </a:p>
        </p:txBody>
      </p:sp>
    </p:spTree>
    <p:extLst>
      <p:ext uri="{BB962C8B-B14F-4D97-AF65-F5344CB8AC3E}">
        <p14:creationId xmlns:p14="http://schemas.microsoft.com/office/powerpoint/2010/main" xmlns="" val="27476406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508 Lecture">
  <a:themeElements>
    <a:clrScheme name="Custom 7">
      <a:dk1>
        <a:sysClr val="windowText" lastClr="000000"/>
      </a:dk1>
      <a:lt1>
        <a:sysClr val="window" lastClr="FFFFFF"/>
      </a:lt1>
      <a:dk2>
        <a:srgbClr val="000000"/>
      </a:dk2>
      <a:lt2>
        <a:srgbClr val="007FA3"/>
      </a:lt2>
      <a:accent1>
        <a:srgbClr val="3C1581"/>
      </a:accent1>
      <a:accent2>
        <a:srgbClr val="1A6C7C"/>
      </a:accent2>
      <a:accent3>
        <a:srgbClr val="CC730D"/>
      </a:accent3>
      <a:accent4>
        <a:srgbClr val="B2AA00"/>
      </a:accent4>
      <a:accent5>
        <a:srgbClr val="1B9332"/>
      </a:accent5>
      <a:accent6>
        <a:srgbClr val="7F7F7F"/>
      </a:accent6>
      <a:hlink>
        <a:srgbClr val="3C1581"/>
      </a:hlink>
      <a:folHlink>
        <a:srgbClr val="7F7F7F"/>
      </a:folHlink>
    </a:clrScheme>
    <a:fontScheme name="Office Classic 2">
      <a:majorFont>
        <a:latin typeface="Arial"/>
        <a:ea typeface=""/>
        <a:cs typeface=""/>
        <a:font script="Jpan" typeface="Arial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Arial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20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tia14e_ch01.potx" id="{96030D5D-EC68-4AA8-81F8-6E01FB739F31}" vid="{307A23AA-FE42-42BD-B081-89D733536100}"/>
    </a:ext>
  </a:extLst>
</a:theme>
</file>

<file path=ppt/theme/theme2.xml><?xml version="1.0" encoding="utf-8"?>
<a:theme xmlns:a="http://schemas.openxmlformats.org/drawingml/2006/main" name="Office Theme">
  <a:themeElements>
    <a:clrScheme name="Pearson 508">
      <a:dk1>
        <a:sysClr val="windowText" lastClr="000000"/>
      </a:dk1>
      <a:lt1>
        <a:sysClr val="window" lastClr="FFFFFF"/>
      </a:lt1>
      <a:dk2>
        <a:srgbClr val="000000"/>
      </a:dk2>
      <a:lt2>
        <a:srgbClr val="EEEEEE"/>
      </a:lt2>
      <a:accent1>
        <a:srgbClr val="3C1581"/>
      </a:accent1>
      <a:accent2>
        <a:srgbClr val="1A6C7C"/>
      </a:accent2>
      <a:accent3>
        <a:srgbClr val="CC730D"/>
      </a:accent3>
      <a:accent4>
        <a:srgbClr val="B2AA00"/>
      </a:accent4>
      <a:accent5>
        <a:srgbClr val="1B9332"/>
      </a:accent5>
      <a:accent6>
        <a:srgbClr val="7F7F7F"/>
      </a:accent6>
      <a:hlink>
        <a:srgbClr val="3C1581"/>
      </a:hlink>
      <a:folHlink>
        <a:srgbClr val="7F7F7F"/>
      </a:folHlink>
    </a:clrScheme>
    <a:fontScheme name="Office Classic 2">
      <a:majorFont>
        <a:latin typeface="Arial"/>
        <a:ea typeface=""/>
        <a:cs typeface=""/>
        <a:font script="Jpan" typeface="Arial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Arial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Pearson 508">
      <a:dk1>
        <a:sysClr val="windowText" lastClr="000000"/>
      </a:dk1>
      <a:lt1>
        <a:sysClr val="window" lastClr="FFFFFF"/>
      </a:lt1>
      <a:dk2>
        <a:srgbClr val="000000"/>
      </a:dk2>
      <a:lt2>
        <a:srgbClr val="EEEEEE"/>
      </a:lt2>
      <a:accent1>
        <a:srgbClr val="3C1581"/>
      </a:accent1>
      <a:accent2>
        <a:srgbClr val="1A6C7C"/>
      </a:accent2>
      <a:accent3>
        <a:srgbClr val="CC730D"/>
      </a:accent3>
      <a:accent4>
        <a:srgbClr val="B2AA00"/>
      </a:accent4>
      <a:accent5>
        <a:srgbClr val="1B9332"/>
      </a:accent5>
      <a:accent6>
        <a:srgbClr val="7F7F7F"/>
      </a:accent6>
      <a:hlink>
        <a:srgbClr val="3C1581"/>
      </a:hlink>
      <a:folHlink>
        <a:srgbClr val="7F7F7F"/>
      </a:folHlink>
    </a:clrScheme>
    <a:fontScheme name="Office Classic 2">
      <a:majorFont>
        <a:latin typeface="Arial"/>
        <a:ea typeface=""/>
        <a:cs typeface=""/>
        <a:font script="Jpan" typeface="Arial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Arial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tia14e_ch02</Template>
  <TotalTime>0</TotalTime>
  <Words>2687</Words>
  <Application>Microsoft Office PowerPoint</Application>
  <PresentationFormat>Προβολή στην οθόνη (4:3)</PresentationFormat>
  <Paragraphs>297</Paragraphs>
  <Slides>33</Slides>
  <Notes>32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33</vt:i4>
      </vt:variant>
    </vt:vector>
  </HeadingPairs>
  <TitlesOfParts>
    <vt:vector size="34" baseType="lpstr">
      <vt:lpstr>508 Lecture</vt:lpstr>
      <vt:lpstr>Διαφάνεια 1</vt:lpstr>
      <vt:lpstr>Διαφάνεια 2</vt:lpstr>
      <vt:lpstr>Πώς λειτουργούν τα δίκτυα </vt:lpstr>
      <vt:lpstr>Τα βασικά στοιχεία της δικτύωσης </vt:lpstr>
      <vt:lpstr>Αρχιτεκτονικές δικτύων </vt:lpstr>
      <vt:lpstr>Στοιχεία δικτύων </vt:lpstr>
      <vt:lpstr>Σύνδεση στο διαδίκτυο </vt:lpstr>
      <vt:lpstr>Τα βασικά στοιχεία της δικτύωσης Δίκτυα (1 από 3) (Στόχος 7.1)</vt:lpstr>
      <vt:lpstr>Τα βασικά στοιχεία της δικτύωσης Δίκτυα (2 από 3) (Στόχος 7.1)</vt:lpstr>
      <vt:lpstr>Τα βασικά στοιχεία της δικτύωσης Δίκτυα (3 από 3) (Στόχος 7.1)</vt:lpstr>
      <vt:lpstr>Αρχιτεκτονικές δικτύων Σχέδια δικτύων (1 από 3) (Στόχος 7.2)</vt:lpstr>
      <vt:lpstr>Αρχιτεκτονικές δικτύων Σχέδια δικτύων (2 από 3) (Στόχος 7.2)</vt:lpstr>
      <vt:lpstr>Αρχιτεκτονικές δικτύων Σχέδια δικτύων (3 από 3) (Στόχος 7.2)</vt:lpstr>
      <vt:lpstr>Στοιχεία δικτύων (Στόχος 7.3) </vt:lpstr>
      <vt:lpstr>Στοιχεία δικτύων Μέσα μετάδοσης (1 από 2) (Στόχος 7.3)</vt:lpstr>
      <vt:lpstr>Στοιχεία δικτύων Μέσα μετάδοσης (2 από 2) (Στόχος 7.3)</vt:lpstr>
      <vt:lpstr>Στοιχεία δικτύων Βασικό υλικό δικτύων (Στόχος 7.4)</vt:lpstr>
      <vt:lpstr>Στοιχεία δικτύων Λογισμικό δικτύων (Στόχος 7.5)</vt:lpstr>
      <vt:lpstr>Σύνδεση στο διαδίκτυο Ευρυζωνικές συνδέσεις στο διαδίκτυο (1 από 2) (Στόχος 7.6)</vt:lpstr>
      <vt:lpstr>Σύνδεση στο διαδίκτυο Ευρυζωνικές συνδέσεις στο διαδίκτυο (2 από 2) (Στόχος 7.6)</vt:lpstr>
      <vt:lpstr>Σύνδεση στο διαδίκτυο Ασύρματη πρόσβαση στο διαδίκτυο (Στόχος 7.7)</vt:lpstr>
      <vt:lpstr> Το οικιακό δίκτυό σας </vt:lpstr>
      <vt:lpstr>Εγκατάσταση και ρύθμιση παραμέτρων οικιακών δικτύων </vt:lpstr>
      <vt:lpstr>Διαχείριση και διασφάλιση ασύρματων δικτύων</vt:lpstr>
      <vt:lpstr>Εγκατάσταση και ρύθμιση παραμέτρων οικιακών δικτύων Σχεδιασμός οικιακού δικτύου (Στόχος 7.8)</vt:lpstr>
      <vt:lpstr>Εγκατάσταση και ρύθμιση παραμέτρων οικιακών δικτύων Σύνδεση συσκευών σε δίκτυο (1 από 2) (Στόχος 7.9) </vt:lpstr>
      <vt:lpstr>Εγκατάσταση και ρύθμιση παραμέτρων οικιακών δικτύων Σύνδεση συσκευών σε δίκτυο (2 από 2) (Στόχος 7.9) </vt:lpstr>
      <vt:lpstr>Εγκατάσταση και ρύθμιση παραμέτρων οικιακών δικτύων Ρύθμιση παραμέτρων λογισμικού για οικιακό δίκτυο (Στόχος 7.10)</vt:lpstr>
      <vt:lpstr>Διαχείριση και διασφάλιση ασύρματων δικτύων Αντιμετώπιση προβλημάτων ασύρματων δικτύων (Στόχος 7.11)</vt:lpstr>
      <vt:lpstr>Διαχείριση και διασφάλιση ασύρματων δικτύων Διασφάλιση ασύρματων δικτύων (1 από 2)  (Στόχος 7.12)</vt:lpstr>
      <vt:lpstr>Διαχείριση και διασφάλιση ασύρματων δικτύων Διασφάλιση ασύρματων δικτύων (2 από 2)  (Στόχος 7.12)</vt:lpstr>
      <vt:lpstr>Ερωτήσεις</vt:lpstr>
      <vt:lpstr>Διαφάνεια 33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2016-12-15T06:38:03Z</dcterms:created>
  <dcterms:modified xsi:type="dcterms:W3CDTF">2018-07-11T08:52:37Z</dcterms:modified>
</cp:coreProperties>
</file>